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Afacad Flux Medium"/>
      <p:regular r:id="rId40"/>
      <p:bold r:id="rId41"/>
    </p:embeddedFont>
    <p:embeddedFont>
      <p:font typeface="Afacad Flux"/>
      <p:regular r:id="rId42"/>
      <p:bold r:id="rId43"/>
    </p:embeddedFont>
    <p:embeddedFont>
      <p:font typeface="Afacad Flux Light"/>
      <p:regular r:id="rId44"/>
      <p:bold r:id="rId45"/>
    </p:embeddedFont>
    <p:embeddedFont>
      <p:font typeface="Afacad Flux SemiBold"/>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EEA07E-86AB-4B0C-8B40-55ED98A6E50A}">
  <a:tblStyle styleId="{C6EEA07E-86AB-4B0C-8B40-55ED98A6E50A}"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facadFluxMedium-regular.fntdata"/><Relationship Id="rId20" Type="http://schemas.openxmlformats.org/officeDocument/2006/relationships/slide" Target="slides/slide14.xml"/><Relationship Id="rId42" Type="http://schemas.openxmlformats.org/officeDocument/2006/relationships/font" Target="fonts/AfacadFlux-regular.fntdata"/><Relationship Id="rId41" Type="http://schemas.openxmlformats.org/officeDocument/2006/relationships/font" Target="fonts/AfacadFluxMedium-bold.fntdata"/><Relationship Id="rId22" Type="http://schemas.openxmlformats.org/officeDocument/2006/relationships/slide" Target="slides/slide16.xml"/><Relationship Id="rId44" Type="http://schemas.openxmlformats.org/officeDocument/2006/relationships/font" Target="fonts/AfacadFluxLight-regular.fntdata"/><Relationship Id="rId21" Type="http://schemas.openxmlformats.org/officeDocument/2006/relationships/slide" Target="slides/slide15.xml"/><Relationship Id="rId43" Type="http://schemas.openxmlformats.org/officeDocument/2006/relationships/font" Target="fonts/AfacadFlux-bold.fntdata"/><Relationship Id="rId24" Type="http://schemas.openxmlformats.org/officeDocument/2006/relationships/slide" Target="slides/slide18.xml"/><Relationship Id="rId46" Type="http://schemas.openxmlformats.org/officeDocument/2006/relationships/font" Target="fonts/AfacadFluxSemiBold-regular.fntdata"/><Relationship Id="rId23" Type="http://schemas.openxmlformats.org/officeDocument/2006/relationships/slide" Target="slides/slide17.xml"/><Relationship Id="rId45" Type="http://schemas.openxmlformats.org/officeDocument/2006/relationships/font" Target="fonts/AfacadFlux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AfacadFluxSemiBold-bold.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94837425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94837425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9483742514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9483742514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9483742514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9483742514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483742514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9483742514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9483742514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9483742514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9483742514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9483742514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9483742514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9483742514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9483742514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9483742514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9483742514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9483742514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9483742514_1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9483742514_1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9483742514_1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9483742514_1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9483742514_1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9483742514_1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9483742514_1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9483742514_1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8dcadbe1ca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8dcadbe1ca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9483742514_1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9483742514_1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9483742514_1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9483742514_1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9483742514_1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9483742514_1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9483742514_1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9483742514_1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9483742514_1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9483742514_1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9483742514_1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9483742514_1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8dcadbe1ca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8dcadbe1ca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8dcadbe1ca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8dcadbe1ca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8dcadbe1ca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8dcadbe1ca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8dcadbe1ca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8dcadbe1ca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8dcadbe1ca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8dcadbe1ca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8dcadbe1c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8dcadbe1c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9483742514_1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9483742514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9483742514_1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9483742514_1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94ed454e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94ed454e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8dcadbe1ca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8dcadbe1ca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8dcadbe1ca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8dcadbe1ca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8dcadbe1ca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8dcadbe1ca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38dcadbe1ca_1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38dcadbe1ca_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ular display - Alt 1">
  <p:cSld name="BLANK_1_1_1_1_2_4_1">
    <p:spTree>
      <p:nvGrpSpPr>
        <p:cNvPr id="10" name="Shape 10"/>
        <p:cNvGrpSpPr/>
        <p:nvPr/>
      </p:nvGrpSpPr>
      <p:grpSpPr>
        <a:xfrm>
          <a:off x="0" y="0"/>
          <a:ext cx="0" cy="0"/>
          <a:chOff x="0" y="0"/>
          <a:chExt cx="0" cy="0"/>
        </a:xfrm>
      </p:grpSpPr>
      <p:sp>
        <p:nvSpPr>
          <p:cNvPr id="11" name="Google Shape;11;p2"/>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2" name="Google Shape;12;p2"/>
          <p:cNvSpPr txBox="1"/>
          <p:nvPr>
            <p:ph idx="1" type="subTitle"/>
          </p:nvPr>
        </p:nvSpPr>
        <p:spPr>
          <a:xfrm>
            <a:off x="5477525" y="3104450"/>
            <a:ext cx="3235800" cy="305700"/>
          </a:xfrm>
          <a:prstGeom prst="rect">
            <a:avLst/>
          </a:prstGeom>
        </p:spPr>
        <p:txBody>
          <a:bodyPr anchorCtr="0" anchor="b" bIns="0" lIns="0" spcFirstLastPara="1" rIns="0" wrap="square" tIns="0">
            <a:spAutoFit/>
          </a:bodyPr>
          <a:lstStyle>
            <a:lvl1pPr lvl="0"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13" name="Google Shape;13;p2"/>
          <p:cNvSpPr txBox="1"/>
          <p:nvPr>
            <p:ph idx="2" type="subTitle"/>
          </p:nvPr>
        </p:nvSpPr>
        <p:spPr>
          <a:xfrm>
            <a:off x="557200" y="151685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14" name="Google Shape;14;p2"/>
          <p:cNvSpPr txBox="1"/>
          <p:nvPr>
            <p:ph idx="3" type="subTitle"/>
          </p:nvPr>
        </p:nvSpPr>
        <p:spPr>
          <a:xfrm>
            <a:off x="557200" y="2131638"/>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15" name="Google Shape;15;p2"/>
          <p:cNvSpPr txBox="1"/>
          <p:nvPr>
            <p:ph idx="4" type="subTitle"/>
          </p:nvPr>
        </p:nvSpPr>
        <p:spPr>
          <a:xfrm>
            <a:off x="557200" y="2746425"/>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16" name="Google Shape;16;p2"/>
          <p:cNvSpPr txBox="1"/>
          <p:nvPr>
            <p:ph idx="5" type="subTitle"/>
          </p:nvPr>
        </p:nvSpPr>
        <p:spPr>
          <a:xfrm>
            <a:off x="557200" y="3361213"/>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17" name="Google Shape;17;p2"/>
          <p:cNvSpPr txBox="1"/>
          <p:nvPr>
            <p:ph idx="6" type="subTitle"/>
          </p:nvPr>
        </p:nvSpPr>
        <p:spPr>
          <a:xfrm>
            <a:off x="557200" y="397600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18" name="Google Shape;18;p2"/>
          <p:cNvSpPr/>
          <p:nvPr>
            <p:ph idx="7" type="pic"/>
          </p:nvPr>
        </p:nvSpPr>
        <p:spPr>
          <a:xfrm>
            <a:off x="5309675" y="1115175"/>
            <a:ext cx="3575400" cy="1783200"/>
          </a:xfrm>
          <a:prstGeom prst="roundRect">
            <a:avLst>
              <a:gd fmla="val 10917" name="adj"/>
            </a:avLst>
          </a:prstGeom>
          <a:solidFill>
            <a:schemeClr val="dk2"/>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_1_1_2_2">
    <p:spTree>
      <p:nvGrpSpPr>
        <p:cNvPr id="19" name="Shape 19"/>
        <p:cNvGrpSpPr/>
        <p:nvPr/>
      </p:nvGrpSpPr>
      <p:grpSpPr>
        <a:xfrm>
          <a:off x="0" y="0"/>
          <a:ext cx="0" cy="0"/>
          <a:chOff x="0" y="0"/>
          <a:chExt cx="0" cy="0"/>
        </a:xfrm>
      </p:grpSpPr>
      <p:sp>
        <p:nvSpPr>
          <p:cNvPr id="20" name="Google Shape;20;p3"/>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21" name="Google Shape;21;p3"/>
          <p:cNvSpPr txBox="1"/>
          <p:nvPr>
            <p:ph idx="1" type="subTitle"/>
          </p:nvPr>
        </p:nvSpPr>
        <p:spPr>
          <a:xfrm>
            <a:off x="24852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2" name="Google Shape;22;p3"/>
          <p:cNvSpPr txBox="1"/>
          <p:nvPr>
            <p:ph idx="2" type="subTitle"/>
          </p:nvPr>
        </p:nvSpPr>
        <p:spPr>
          <a:xfrm>
            <a:off x="3232200"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3" name="Google Shape;23;p3"/>
          <p:cNvSpPr txBox="1"/>
          <p:nvPr>
            <p:ph idx="3" type="subTitle"/>
          </p:nvPr>
        </p:nvSpPr>
        <p:spPr>
          <a:xfrm>
            <a:off x="621587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ards">
  <p:cSld name="BLANK_1_1_1_1_2_2_1">
    <p:spTree>
      <p:nvGrpSpPr>
        <p:cNvPr id="24" name="Shape 24"/>
        <p:cNvGrpSpPr/>
        <p:nvPr/>
      </p:nvGrpSpPr>
      <p:grpSpPr>
        <a:xfrm>
          <a:off x="0" y="0"/>
          <a:ext cx="0" cy="0"/>
          <a:chOff x="0" y="0"/>
          <a:chExt cx="0" cy="0"/>
        </a:xfrm>
      </p:grpSpPr>
      <p:sp>
        <p:nvSpPr>
          <p:cNvPr id="25" name="Google Shape;25;p4"/>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26" name="Google Shape;26;p4"/>
          <p:cNvSpPr/>
          <p:nvPr>
            <p:ph idx="2" type="pic"/>
          </p:nvPr>
        </p:nvSpPr>
        <p:spPr>
          <a:xfrm>
            <a:off x="3354313" y="1302575"/>
            <a:ext cx="2435400" cy="1356000"/>
          </a:xfrm>
          <a:prstGeom prst="roundRect">
            <a:avLst>
              <a:gd fmla="val 22916" name="adj"/>
            </a:avLst>
          </a:prstGeom>
          <a:noFill/>
          <a:ln>
            <a:noFill/>
          </a:ln>
        </p:spPr>
      </p:sp>
      <p:sp>
        <p:nvSpPr>
          <p:cNvPr id="27" name="Google Shape;27;p4"/>
          <p:cNvSpPr txBox="1"/>
          <p:nvPr>
            <p:ph idx="1" type="subTitle"/>
          </p:nvPr>
        </p:nvSpPr>
        <p:spPr>
          <a:xfrm>
            <a:off x="3466363" y="2904025"/>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28" name="Google Shape;28;p4"/>
          <p:cNvSpPr txBox="1"/>
          <p:nvPr>
            <p:ph idx="3" type="body"/>
          </p:nvPr>
        </p:nvSpPr>
        <p:spPr>
          <a:xfrm>
            <a:off x="3466375" y="3345698"/>
            <a:ext cx="2211300" cy="1082700"/>
          </a:xfrm>
          <a:prstGeom prst="rect">
            <a:avLst/>
          </a:prstGeom>
        </p:spPr>
        <p:txBody>
          <a:bodyPr anchorCtr="0" anchor="t" bIns="0" lIns="0" spcFirstLastPara="1" rIns="0" wrap="square" tIns="0">
            <a:sp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29" name="Google Shape;29;p4"/>
          <p:cNvSpPr/>
          <p:nvPr>
            <p:ph idx="4" type="pic"/>
          </p:nvPr>
        </p:nvSpPr>
        <p:spPr>
          <a:xfrm>
            <a:off x="437413" y="1302563"/>
            <a:ext cx="2435400" cy="1356000"/>
          </a:xfrm>
          <a:prstGeom prst="roundRect">
            <a:avLst>
              <a:gd fmla="val 22916" name="adj"/>
            </a:avLst>
          </a:prstGeom>
          <a:noFill/>
          <a:ln>
            <a:noFill/>
          </a:ln>
        </p:spPr>
      </p:sp>
      <p:sp>
        <p:nvSpPr>
          <p:cNvPr id="30" name="Google Shape;30;p4"/>
          <p:cNvSpPr txBox="1"/>
          <p:nvPr>
            <p:ph idx="5" type="subTitle"/>
          </p:nvPr>
        </p:nvSpPr>
        <p:spPr>
          <a:xfrm>
            <a:off x="5494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31" name="Google Shape;31;p4"/>
          <p:cNvSpPr txBox="1"/>
          <p:nvPr>
            <p:ph idx="6" type="body"/>
          </p:nvPr>
        </p:nvSpPr>
        <p:spPr>
          <a:xfrm>
            <a:off x="5494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
        <p:nvSpPr>
          <p:cNvPr id="32" name="Google Shape;32;p4"/>
          <p:cNvSpPr/>
          <p:nvPr>
            <p:ph idx="7" type="pic"/>
          </p:nvPr>
        </p:nvSpPr>
        <p:spPr>
          <a:xfrm>
            <a:off x="6271213" y="1302563"/>
            <a:ext cx="2435400" cy="1356000"/>
          </a:xfrm>
          <a:prstGeom prst="roundRect">
            <a:avLst>
              <a:gd fmla="val 22916" name="adj"/>
            </a:avLst>
          </a:prstGeom>
          <a:noFill/>
          <a:ln>
            <a:noFill/>
          </a:ln>
        </p:spPr>
      </p:sp>
      <p:sp>
        <p:nvSpPr>
          <p:cNvPr id="33" name="Google Shape;33;p4"/>
          <p:cNvSpPr txBox="1"/>
          <p:nvPr>
            <p:ph idx="8" type="subTitle"/>
          </p:nvPr>
        </p:nvSpPr>
        <p:spPr>
          <a:xfrm>
            <a:off x="63832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34" name="Google Shape;34;p4"/>
          <p:cNvSpPr txBox="1"/>
          <p:nvPr>
            <p:ph idx="9" type="body"/>
          </p:nvPr>
        </p:nvSpPr>
        <p:spPr>
          <a:xfrm>
            <a:off x="63832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ntainers">
  <p:cSld name="BLANK_1_1_1_1_2_1_1">
    <p:bg>
      <p:bgPr>
        <a:solidFill>
          <a:schemeClr val="accent4"/>
        </a:solidFill>
      </p:bgPr>
    </p:bg>
    <p:spTree>
      <p:nvGrpSpPr>
        <p:cNvPr id="35" name="Shape 35"/>
        <p:cNvGrpSpPr/>
        <p:nvPr/>
      </p:nvGrpSpPr>
      <p:grpSpPr>
        <a:xfrm>
          <a:off x="0" y="0"/>
          <a:ext cx="0" cy="0"/>
          <a:chOff x="0" y="0"/>
          <a:chExt cx="0" cy="0"/>
        </a:xfrm>
      </p:grpSpPr>
      <p:sp>
        <p:nvSpPr>
          <p:cNvPr id="36" name="Google Shape;36;p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solidFill>
                  <a:schemeClr val="accent1"/>
                </a:solidFill>
              </a:defRPr>
            </a:lvl1pPr>
            <a:lvl2pPr lvl="1">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2pPr>
            <a:lvl3pPr lvl="2">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3pPr>
            <a:lvl4pPr lvl="3">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4pPr>
            <a:lvl5pPr lvl="4">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5pPr>
            <a:lvl6pPr lvl="5">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6pPr>
            <a:lvl7pPr lvl="6">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7pPr>
            <a:lvl8pPr lvl="7">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8pPr>
            <a:lvl9pPr lvl="8">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9pPr>
          </a:lstStyle>
          <a:p/>
        </p:txBody>
      </p:sp>
      <p:sp>
        <p:nvSpPr>
          <p:cNvPr id="37" name="Google Shape;37;p5"/>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dk2"/>
                </a:solidFill>
                <a:latin typeface="Afacad Flux"/>
                <a:ea typeface="Afacad Flux"/>
                <a:cs typeface="Afacad Flux"/>
                <a:sym typeface="Afacad Flux"/>
              </a:rPr>
              <a:t>‹#›</a:t>
            </a:fld>
            <a:endParaRPr sz="700">
              <a:solidFill>
                <a:schemeClr val="dk2"/>
              </a:solidFill>
              <a:latin typeface="Afacad Flux"/>
              <a:ea typeface="Afacad Flux"/>
              <a:cs typeface="Afacad Flux"/>
              <a:sym typeface="Afacad Flux"/>
            </a:endParaRPr>
          </a:p>
        </p:txBody>
      </p:sp>
      <p:sp>
        <p:nvSpPr>
          <p:cNvPr id="38" name="Google Shape;38;p5"/>
          <p:cNvSpPr txBox="1"/>
          <p:nvPr>
            <p:ph idx="1" type="subTitle"/>
          </p:nvPr>
        </p:nvSpPr>
        <p:spPr>
          <a:xfrm>
            <a:off x="112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9" name="Google Shape;39;p5"/>
          <p:cNvSpPr txBox="1"/>
          <p:nvPr>
            <p:ph idx="2" type="subTitle"/>
          </p:nvPr>
        </p:nvSpPr>
        <p:spPr>
          <a:xfrm>
            <a:off x="230838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40" name="Google Shape;40;p5"/>
          <p:cNvSpPr txBox="1"/>
          <p:nvPr>
            <p:ph idx="3" type="subTitle"/>
          </p:nvPr>
        </p:nvSpPr>
        <p:spPr>
          <a:xfrm>
            <a:off x="460823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41" name="Google Shape;41;p5"/>
          <p:cNvSpPr txBox="1"/>
          <p:nvPr>
            <p:ph idx="4" type="subTitle"/>
          </p:nvPr>
        </p:nvSpPr>
        <p:spPr>
          <a:xfrm>
            <a:off x="69080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_1_1_1_1_2">
    <p:spTree>
      <p:nvGrpSpPr>
        <p:cNvPr id="42" name="Shape 42"/>
        <p:cNvGrpSpPr/>
        <p:nvPr/>
      </p:nvGrpSpPr>
      <p:grpSpPr>
        <a:xfrm>
          <a:off x="0" y="0"/>
          <a:ext cx="0" cy="0"/>
          <a:chOff x="0" y="0"/>
          <a:chExt cx="0" cy="0"/>
        </a:xfrm>
      </p:grpSpPr>
      <p:sp>
        <p:nvSpPr>
          <p:cNvPr id="43" name="Google Shape;43;p6"/>
          <p:cNvSpPr txBox="1"/>
          <p:nvPr>
            <p:ph type="title"/>
          </p:nvPr>
        </p:nvSpPr>
        <p:spPr>
          <a:xfrm>
            <a:off x="228600" y="2063500"/>
            <a:ext cx="8333100" cy="2656500"/>
          </a:xfrm>
          <a:prstGeom prst="rect">
            <a:avLst/>
          </a:prstGeom>
        </p:spPr>
        <p:txBody>
          <a:bodyPr anchorCtr="0" anchor="b" bIns="0" lIns="0" spcFirstLastPara="1" rIns="0" wrap="square" tIns="0">
            <a:noAutofit/>
          </a:bodyPr>
          <a:lstStyle>
            <a:lvl1pPr lvl="0">
              <a:spcBef>
                <a:spcPts val="0"/>
              </a:spcBef>
              <a:spcAft>
                <a:spcPts val="0"/>
              </a:spcAft>
              <a:buNone/>
              <a:defRPr b="0" sz="4800">
                <a:latin typeface="Afacad Flux Medium"/>
                <a:ea typeface="Afacad Flux Medium"/>
                <a:cs typeface="Afacad Flux Medium"/>
                <a:sym typeface="Afacad Flux Medium"/>
              </a:defRPr>
            </a:lvl1pPr>
            <a:lvl2pPr lvl="1">
              <a:spcBef>
                <a:spcPts val="0"/>
              </a:spcBef>
              <a:spcAft>
                <a:spcPts val="0"/>
              </a:spcAft>
              <a:buNone/>
              <a:defRPr b="0" sz="4800">
                <a:latin typeface="Afacad Flux Medium"/>
                <a:ea typeface="Afacad Flux Medium"/>
                <a:cs typeface="Afacad Flux Medium"/>
                <a:sym typeface="Afacad Flux Medium"/>
              </a:defRPr>
            </a:lvl2pPr>
            <a:lvl3pPr lvl="2">
              <a:spcBef>
                <a:spcPts val="0"/>
              </a:spcBef>
              <a:spcAft>
                <a:spcPts val="0"/>
              </a:spcAft>
              <a:buNone/>
              <a:defRPr b="0" sz="4800">
                <a:latin typeface="Afacad Flux Medium"/>
                <a:ea typeface="Afacad Flux Medium"/>
                <a:cs typeface="Afacad Flux Medium"/>
                <a:sym typeface="Afacad Flux Medium"/>
              </a:defRPr>
            </a:lvl3pPr>
            <a:lvl4pPr lvl="3">
              <a:spcBef>
                <a:spcPts val="0"/>
              </a:spcBef>
              <a:spcAft>
                <a:spcPts val="0"/>
              </a:spcAft>
              <a:buNone/>
              <a:defRPr b="0" sz="4800">
                <a:latin typeface="Afacad Flux Medium"/>
                <a:ea typeface="Afacad Flux Medium"/>
                <a:cs typeface="Afacad Flux Medium"/>
                <a:sym typeface="Afacad Flux Medium"/>
              </a:defRPr>
            </a:lvl4pPr>
            <a:lvl5pPr lvl="4">
              <a:spcBef>
                <a:spcPts val="0"/>
              </a:spcBef>
              <a:spcAft>
                <a:spcPts val="0"/>
              </a:spcAft>
              <a:buNone/>
              <a:defRPr b="0" sz="4800">
                <a:latin typeface="Afacad Flux Medium"/>
                <a:ea typeface="Afacad Flux Medium"/>
                <a:cs typeface="Afacad Flux Medium"/>
                <a:sym typeface="Afacad Flux Medium"/>
              </a:defRPr>
            </a:lvl5pPr>
            <a:lvl6pPr lvl="5">
              <a:spcBef>
                <a:spcPts val="0"/>
              </a:spcBef>
              <a:spcAft>
                <a:spcPts val="0"/>
              </a:spcAft>
              <a:buNone/>
              <a:defRPr b="0" sz="4800">
                <a:latin typeface="Afacad Flux Medium"/>
                <a:ea typeface="Afacad Flux Medium"/>
                <a:cs typeface="Afacad Flux Medium"/>
                <a:sym typeface="Afacad Flux Medium"/>
              </a:defRPr>
            </a:lvl6pPr>
            <a:lvl7pPr lvl="6">
              <a:spcBef>
                <a:spcPts val="0"/>
              </a:spcBef>
              <a:spcAft>
                <a:spcPts val="0"/>
              </a:spcAft>
              <a:buNone/>
              <a:defRPr b="0" sz="4800">
                <a:latin typeface="Afacad Flux Medium"/>
                <a:ea typeface="Afacad Flux Medium"/>
                <a:cs typeface="Afacad Flux Medium"/>
                <a:sym typeface="Afacad Flux Medium"/>
              </a:defRPr>
            </a:lvl7pPr>
            <a:lvl8pPr lvl="7">
              <a:spcBef>
                <a:spcPts val="0"/>
              </a:spcBef>
              <a:spcAft>
                <a:spcPts val="0"/>
              </a:spcAft>
              <a:buNone/>
              <a:defRPr b="0" sz="4800">
                <a:latin typeface="Afacad Flux Medium"/>
                <a:ea typeface="Afacad Flux Medium"/>
                <a:cs typeface="Afacad Flux Medium"/>
                <a:sym typeface="Afacad Flux Medium"/>
              </a:defRPr>
            </a:lvl8pPr>
            <a:lvl9pPr lvl="8">
              <a:spcBef>
                <a:spcPts val="0"/>
              </a:spcBef>
              <a:spcAft>
                <a:spcPts val="0"/>
              </a:spcAft>
              <a:buNone/>
              <a:defRPr b="0" sz="4800">
                <a:latin typeface="Afacad Flux Medium"/>
                <a:ea typeface="Afacad Flux Medium"/>
                <a:cs typeface="Afacad Flux Medium"/>
                <a:sym typeface="Afacad Flux Medium"/>
              </a:defRPr>
            </a:lvl9pPr>
          </a:lstStyle>
          <a:p/>
        </p:txBody>
      </p:sp>
      <p:sp>
        <p:nvSpPr>
          <p:cNvPr id="44" name="Google Shape;44;p6"/>
          <p:cNvSpPr txBox="1"/>
          <p:nvPr>
            <p:ph idx="2" type="title"/>
          </p:nvPr>
        </p:nvSpPr>
        <p:spPr>
          <a:xfrm>
            <a:off x="7673150" y="394400"/>
            <a:ext cx="1193700" cy="3165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900">
                <a:latin typeface="Afacad Flux Medium"/>
                <a:ea typeface="Afacad Flux Medium"/>
                <a:cs typeface="Afacad Flux Medium"/>
                <a:sym typeface="Afacad Flux Medium"/>
              </a:defRPr>
            </a:lvl1pPr>
            <a:lvl2pPr lvl="1" algn="ctr">
              <a:lnSpc>
                <a:spcPct val="115000"/>
              </a:lnSpc>
              <a:spcBef>
                <a:spcPts val="200"/>
              </a:spcBef>
              <a:spcAft>
                <a:spcPts val="0"/>
              </a:spcAft>
              <a:buNone/>
              <a:defRPr sz="1700"/>
            </a:lvl2pPr>
            <a:lvl3pPr lvl="2" algn="ctr">
              <a:lnSpc>
                <a:spcPct val="115000"/>
              </a:lnSpc>
              <a:spcBef>
                <a:spcPts val="0"/>
              </a:spcBef>
              <a:spcAft>
                <a:spcPts val="0"/>
              </a:spcAft>
              <a:buNone/>
              <a:defRPr sz="1700"/>
            </a:lvl3pPr>
            <a:lvl4pPr lvl="3" algn="ctr">
              <a:lnSpc>
                <a:spcPct val="115000"/>
              </a:lnSpc>
              <a:spcBef>
                <a:spcPts val="0"/>
              </a:spcBef>
              <a:spcAft>
                <a:spcPts val="0"/>
              </a:spcAft>
              <a:buNone/>
              <a:defRPr sz="1700"/>
            </a:lvl4pPr>
            <a:lvl5pPr lvl="4" algn="ctr">
              <a:lnSpc>
                <a:spcPct val="115000"/>
              </a:lnSpc>
              <a:spcBef>
                <a:spcPts val="0"/>
              </a:spcBef>
              <a:spcAft>
                <a:spcPts val="0"/>
              </a:spcAft>
              <a:buNone/>
              <a:defRPr sz="1700"/>
            </a:lvl5pPr>
            <a:lvl6pPr lvl="5" algn="ctr">
              <a:lnSpc>
                <a:spcPct val="115000"/>
              </a:lnSpc>
              <a:spcBef>
                <a:spcPts val="0"/>
              </a:spcBef>
              <a:spcAft>
                <a:spcPts val="0"/>
              </a:spcAft>
              <a:buNone/>
              <a:defRPr sz="1700"/>
            </a:lvl6pPr>
            <a:lvl7pPr lvl="6" algn="ctr">
              <a:lnSpc>
                <a:spcPct val="115000"/>
              </a:lnSpc>
              <a:spcBef>
                <a:spcPts val="0"/>
              </a:spcBef>
              <a:spcAft>
                <a:spcPts val="0"/>
              </a:spcAft>
              <a:buNone/>
              <a:defRPr sz="1700"/>
            </a:lvl7pPr>
            <a:lvl8pPr lvl="7" algn="ctr">
              <a:lnSpc>
                <a:spcPct val="115000"/>
              </a:lnSpc>
              <a:spcBef>
                <a:spcPts val="0"/>
              </a:spcBef>
              <a:spcAft>
                <a:spcPts val="0"/>
              </a:spcAft>
              <a:buNone/>
              <a:defRPr sz="1700"/>
            </a:lvl8pPr>
            <a:lvl9pPr lvl="8" algn="ctr">
              <a:lnSpc>
                <a:spcPct val="115000"/>
              </a:lnSpc>
              <a:spcBef>
                <a:spcPts val="0"/>
              </a:spcBef>
              <a:spcAft>
                <a:spcPts val="0"/>
              </a:spcAft>
              <a:buNone/>
              <a:defRPr sz="17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1">
  <p:cSld name="BLANK_1_1_1_1_1_1_2_1">
    <p:spTree>
      <p:nvGrpSpPr>
        <p:cNvPr id="45" name="Shape 45"/>
        <p:cNvGrpSpPr/>
        <p:nvPr/>
      </p:nvGrpSpPr>
      <p:grpSpPr>
        <a:xfrm>
          <a:off x="0" y="0"/>
          <a:ext cx="0" cy="0"/>
          <a:chOff x="0" y="0"/>
          <a:chExt cx="0" cy="0"/>
        </a:xfrm>
      </p:grpSpPr>
      <p:sp>
        <p:nvSpPr>
          <p:cNvPr id="46" name="Google Shape;46;p7"/>
          <p:cNvSpPr/>
          <p:nvPr/>
        </p:nvSpPr>
        <p:spPr>
          <a:xfrm rot="-5400000">
            <a:off x="412762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47" name="Google Shape;47;p7"/>
          <p:cNvSpPr/>
          <p:nvPr/>
        </p:nvSpPr>
        <p:spPr>
          <a:xfrm rot="-5400000">
            <a:off x="551545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48" name="Google Shape;48;p7"/>
          <p:cNvSpPr/>
          <p:nvPr/>
        </p:nvSpPr>
        <p:spPr>
          <a:xfrm rot="-2220703">
            <a:off x="-226496" y="2528351"/>
            <a:ext cx="4023732" cy="1997707"/>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49" name="Google Shape;49;p7"/>
          <p:cNvSpPr/>
          <p:nvPr/>
        </p:nvSpPr>
        <p:spPr>
          <a:xfrm>
            <a:off x="7060250" y="0"/>
            <a:ext cx="2083800" cy="2086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50" name="Google Shape;50;p7"/>
          <p:cNvSpPr txBox="1"/>
          <p:nvPr>
            <p:ph type="title"/>
          </p:nvPr>
        </p:nvSpPr>
        <p:spPr>
          <a:xfrm>
            <a:off x="137160" y="228600"/>
            <a:ext cx="6480300" cy="14094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51" name="Google Shape;51;p7"/>
          <p:cNvSpPr/>
          <p:nvPr/>
        </p:nvSpPr>
        <p:spPr>
          <a:xfrm rot="-5400000">
            <a:off x="273980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52" name="Google Shape;52;p7"/>
          <p:cNvSpPr/>
          <p:nvPr/>
        </p:nvSpPr>
        <p:spPr>
          <a:xfrm rot="-5400000">
            <a:off x="690327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ight cards">
  <p:cSld name="BLANK_1_1_1_1_1_1_2_1_1">
    <p:spTree>
      <p:nvGrpSpPr>
        <p:cNvPr id="53" name="Shape 53"/>
        <p:cNvGrpSpPr/>
        <p:nvPr/>
      </p:nvGrpSpPr>
      <p:grpSpPr>
        <a:xfrm>
          <a:off x="0" y="0"/>
          <a:ext cx="0" cy="0"/>
          <a:chOff x="0" y="0"/>
          <a:chExt cx="0" cy="0"/>
        </a:xfrm>
      </p:grpSpPr>
      <p:sp>
        <p:nvSpPr>
          <p:cNvPr id="54" name="Google Shape;54;p8"/>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55" name="Google Shape;55;p8"/>
          <p:cNvSpPr txBox="1"/>
          <p:nvPr>
            <p:ph idx="1" type="subTitle"/>
          </p:nvPr>
        </p:nvSpPr>
        <p:spPr>
          <a:xfrm>
            <a:off x="4326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56" name="Google Shape;56;p8"/>
          <p:cNvSpPr txBox="1"/>
          <p:nvPr>
            <p:ph idx="2" type="body"/>
          </p:nvPr>
        </p:nvSpPr>
        <p:spPr>
          <a:xfrm>
            <a:off x="432650" y="1811750"/>
            <a:ext cx="1711800" cy="8187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57" name="Google Shape;57;p8"/>
          <p:cNvSpPr txBox="1"/>
          <p:nvPr>
            <p:ph idx="3" type="subTitle"/>
          </p:nvPr>
        </p:nvSpPr>
        <p:spPr>
          <a:xfrm>
            <a:off x="438875"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58" name="Google Shape;58;p8"/>
          <p:cNvSpPr txBox="1"/>
          <p:nvPr>
            <p:ph idx="4" type="body"/>
          </p:nvPr>
        </p:nvSpPr>
        <p:spPr>
          <a:xfrm>
            <a:off x="438875"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59" name="Google Shape;59;p8"/>
          <p:cNvSpPr txBox="1"/>
          <p:nvPr>
            <p:ph idx="5" type="subTitle"/>
          </p:nvPr>
        </p:nvSpPr>
        <p:spPr>
          <a:xfrm>
            <a:off x="2621613"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60" name="Google Shape;60;p8"/>
          <p:cNvSpPr txBox="1"/>
          <p:nvPr>
            <p:ph idx="6" type="body"/>
          </p:nvPr>
        </p:nvSpPr>
        <p:spPr>
          <a:xfrm>
            <a:off x="2621613"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61" name="Google Shape;61;p8"/>
          <p:cNvSpPr txBox="1"/>
          <p:nvPr>
            <p:ph idx="7" type="subTitle"/>
          </p:nvPr>
        </p:nvSpPr>
        <p:spPr>
          <a:xfrm>
            <a:off x="262785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62" name="Google Shape;62;p8"/>
          <p:cNvSpPr txBox="1"/>
          <p:nvPr>
            <p:ph idx="8" type="body"/>
          </p:nvPr>
        </p:nvSpPr>
        <p:spPr>
          <a:xfrm>
            <a:off x="262785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63" name="Google Shape;63;p8"/>
          <p:cNvSpPr txBox="1"/>
          <p:nvPr>
            <p:ph idx="9" type="subTitle"/>
          </p:nvPr>
        </p:nvSpPr>
        <p:spPr>
          <a:xfrm>
            <a:off x="4810588"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64" name="Google Shape;64;p8"/>
          <p:cNvSpPr txBox="1"/>
          <p:nvPr>
            <p:ph idx="13" type="body"/>
          </p:nvPr>
        </p:nvSpPr>
        <p:spPr>
          <a:xfrm>
            <a:off x="4810588"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65" name="Google Shape;65;p8"/>
          <p:cNvSpPr txBox="1"/>
          <p:nvPr>
            <p:ph idx="14" type="subTitle"/>
          </p:nvPr>
        </p:nvSpPr>
        <p:spPr>
          <a:xfrm>
            <a:off x="48137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66" name="Google Shape;66;p8"/>
          <p:cNvSpPr txBox="1"/>
          <p:nvPr>
            <p:ph idx="15" type="body"/>
          </p:nvPr>
        </p:nvSpPr>
        <p:spPr>
          <a:xfrm>
            <a:off x="48137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67" name="Google Shape;67;p8"/>
          <p:cNvSpPr txBox="1"/>
          <p:nvPr>
            <p:ph idx="16" type="subTitle"/>
          </p:nvPr>
        </p:nvSpPr>
        <p:spPr>
          <a:xfrm>
            <a:off x="69995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68" name="Google Shape;68;p8"/>
          <p:cNvSpPr txBox="1"/>
          <p:nvPr>
            <p:ph idx="17" type="body"/>
          </p:nvPr>
        </p:nvSpPr>
        <p:spPr>
          <a:xfrm>
            <a:off x="6999550"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69" name="Google Shape;69;p8"/>
          <p:cNvSpPr txBox="1"/>
          <p:nvPr>
            <p:ph idx="18" type="subTitle"/>
          </p:nvPr>
        </p:nvSpPr>
        <p:spPr>
          <a:xfrm>
            <a:off x="70058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70" name="Google Shape;70;p8"/>
          <p:cNvSpPr txBox="1"/>
          <p:nvPr>
            <p:ph idx="19" type="body"/>
          </p:nvPr>
        </p:nvSpPr>
        <p:spPr>
          <a:xfrm>
            <a:off x="70058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s with images">
  <p:cSld name="BLANK_1_1_1_1_1_1_2_1_1_1">
    <p:spTree>
      <p:nvGrpSpPr>
        <p:cNvPr id="71" name="Shape 71"/>
        <p:cNvGrpSpPr/>
        <p:nvPr/>
      </p:nvGrpSpPr>
      <p:grpSpPr>
        <a:xfrm>
          <a:off x="0" y="0"/>
          <a:ext cx="0" cy="0"/>
          <a:chOff x="0" y="0"/>
          <a:chExt cx="0" cy="0"/>
        </a:xfrm>
      </p:grpSpPr>
      <p:sp>
        <p:nvSpPr>
          <p:cNvPr id="72" name="Google Shape;72;p9"/>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73" name="Google Shape;73;p9"/>
          <p:cNvSpPr txBox="1"/>
          <p:nvPr>
            <p:ph idx="1" type="subTitle"/>
          </p:nvPr>
        </p:nvSpPr>
        <p:spPr>
          <a:xfrm>
            <a:off x="438875" y="327604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74" name="Google Shape;74;p9"/>
          <p:cNvSpPr txBox="1"/>
          <p:nvPr>
            <p:ph idx="2" type="body"/>
          </p:nvPr>
        </p:nvSpPr>
        <p:spPr>
          <a:xfrm>
            <a:off x="438875" y="365690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75" name="Google Shape;75;p9"/>
          <p:cNvSpPr txBox="1"/>
          <p:nvPr>
            <p:ph idx="3" type="subTitle"/>
          </p:nvPr>
        </p:nvSpPr>
        <p:spPr>
          <a:xfrm>
            <a:off x="26309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76" name="Google Shape;76;p9"/>
          <p:cNvSpPr txBox="1"/>
          <p:nvPr>
            <p:ph idx="4" type="body"/>
          </p:nvPr>
        </p:nvSpPr>
        <p:spPr>
          <a:xfrm>
            <a:off x="26309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77" name="Google Shape;77;p9"/>
          <p:cNvSpPr txBox="1"/>
          <p:nvPr>
            <p:ph idx="5" type="subTitle"/>
          </p:nvPr>
        </p:nvSpPr>
        <p:spPr>
          <a:xfrm>
            <a:off x="4821925" y="326929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78" name="Google Shape;78;p9"/>
          <p:cNvSpPr txBox="1"/>
          <p:nvPr>
            <p:ph idx="6" type="body"/>
          </p:nvPr>
        </p:nvSpPr>
        <p:spPr>
          <a:xfrm>
            <a:off x="4821925" y="365015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79" name="Google Shape;79;p9"/>
          <p:cNvSpPr txBox="1"/>
          <p:nvPr>
            <p:ph idx="7" type="subTitle"/>
          </p:nvPr>
        </p:nvSpPr>
        <p:spPr>
          <a:xfrm>
            <a:off x="70151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80" name="Google Shape;80;p9"/>
          <p:cNvSpPr txBox="1"/>
          <p:nvPr>
            <p:ph idx="8" type="body"/>
          </p:nvPr>
        </p:nvSpPr>
        <p:spPr>
          <a:xfrm>
            <a:off x="70151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81" name="Google Shape;81;p9"/>
          <p:cNvSpPr/>
          <p:nvPr>
            <p:ph idx="9" type="pic"/>
          </p:nvPr>
        </p:nvSpPr>
        <p:spPr>
          <a:xfrm>
            <a:off x="4618950" y="1116450"/>
            <a:ext cx="2085600" cy="1353300"/>
          </a:xfrm>
          <a:prstGeom prst="roundRect">
            <a:avLst>
              <a:gd fmla="val 50000" name="adj"/>
            </a:avLst>
          </a:prstGeom>
          <a:solidFill>
            <a:schemeClr val="dk2"/>
          </a:solidFill>
          <a:ln>
            <a:noFill/>
          </a:ln>
        </p:spPr>
      </p:sp>
      <p:sp>
        <p:nvSpPr>
          <p:cNvPr id="82" name="Google Shape;82;p9"/>
          <p:cNvSpPr/>
          <p:nvPr>
            <p:ph idx="13" type="pic"/>
          </p:nvPr>
        </p:nvSpPr>
        <p:spPr>
          <a:xfrm>
            <a:off x="243750" y="1116450"/>
            <a:ext cx="2085600" cy="1353300"/>
          </a:xfrm>
          <a:prstGeom prst="roundRect">
            <a:avLst>
              <a:gd fmla="val 50000" name="adj"/>
            </a:avLst>
          </a:prstGeom>
          <a:solidFill>
            <a:schemeClr val="dk2"/>
          </a:solidFill>
          <a:ln>
            <a:noFill/>
          </a:ln>
        </p:spPr>
      </p:sp>
      <p:sp>
        <p:nvSpPr>
          <p:cNvPr id="83" name="Google Shape;83;p9"/>
          <p:cNvSpPr/>
          <p:nvPr>
            <p:ph idx="14" type="pic"/>
          </p:nvPr>
        </p:nvSpPr>
        <p:spPr>
          <a:xfrm>
            <a:off x="2423725" y="3336138"/>
            <a:ext cx="2085600" cy="1353300"/>
          </a:xfrm>
          <a:prstGeom prst="roundRect">
            <a:avLst>
              <a:gd fmla="val 50000" name="adj"/>
            </a:avLst>
          </a:prstGeom>
          <a:solidFill>
            <a:schemeClr val="dk2"/>
          </a:solidFill>
          <a:ln>
            <a:noFill/>
          </a:ln>
        </p:spPr>
      </p:sp>
      <p:sp>
        <p:nvSpPr>
          <p:cNvPr id="84" name="Google Shape;84;p9"/>
          <p:cNvSpPr/>
          <p:nvPr>
            <p:ph idx="15" type="pic"/>
          </p:nvPr>
        </p:nvSpPr>
        <p:spPr>
          <a:xfrm>
            <a:off x="6802800" y="3336150"/>
            <a:ext cx="1984200" cy="1353300"/>
          </a:xfrm>
          <a:prstGeom prst="roundRect">
            <a:avLst>
              <a:gd fmla="val 50000" name="adj"/>
            </a:avLst>
          </a:prstGeom>
          <a:solidFill>
            <a:schemeClr val="dk2"/>
          </a:solidFill>
          <a:ln>
            <a:noFill/>
          </a:ln>
        </p:spPr>
      </p:sp>
    </p:spTree>
  </p:cSld>
  <p:clrMapOvr>
    <a:masterClrMapping/>
  </p:clrMapOvr>
  <p:extLst>
    <p:ext uri="{DCECCB84-F9BA-43D5-87BE-67443E8EF086}">
      <p15:sldGuideLst>
        <p15:guide id="1" orient="horz" pos="704">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Bubbles">
  <p:cSld name="BLANK_1_1_1_1_1_1_1_1_1_2_1_1">
    <p:bg>
      <p:bgPr>
        <a:solidFill>
          <a:schemeClr val="dk2"/>
        </a:solidFill>
      </p:bgPr>
    </p:bg>
    <p:spTree>
      <p:nvGrpSpPr>
        <p:cNvPr id="85" name="Shape 85"/>
        <p:cNvGrpSpPr/>
        <p:nvPr/>
      </p:nvGrpSpPr>
      <p:grpSpPr>
        <a:xfrm>
          <a:off x="0" y="0"/>
          <a:ext cx="0" cy="0"/>
          <a:chOff x="0" y="0"/>
          <a:chExt cx="0" cy="0"/>
        </a:xfrm>
      </p:grpSpPr>
      <p:sp>
        <p:nvSpPr>
          <p:cNvPr id="86" name="Google Shape;86;p10"/>
          <p:cNvSpPr txBox="1"/>
          <p:nvPr>
            <p:ph idx="1" type="subTitle"/>
          </p:nvPr>
        </p:nvSpPr>
        <p:spPr>
          <a:xfrm>
            <a:off x="33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87" name="Google Shape;87;p10"/>
          <p:cNvSpPr txBox="1"/>
          <p:nvPr>
            <p:ph idx="2" type="subTitle"/>
          </p:nvPr>
        </p:nvSpPr>
        <p:spPr>
          <a:xfrm>
            <a:off x="2967150"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8" name="Google Shape;88;p10"/>
          <p:cNvSpPr txBox="1"/>
          <p:nvPr>
            <p:ph idx="3" type="subTitle"/>
          </p:nvPr>
        </p:nvSpPr>
        <p:spPr>
          <a:xfrm>
            <a:off x="58365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9" name="Google Shape;89;p10"/>
          <p:cNvSpPr txBox="1"/>
          <p:nvPr>
            <p:ph idx="4" type="subTitle"/>
          </p:nvPr>
        </p:nvSpPr>
        <p:spPr>
          <a:xfrm>
            <a:off x="36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90" name="Google Shape;90;p10"/>
          <p:cNvSpPr txBox="1"/>
          <p:nvPr>
            <p:ph idx="5" type="subTitle"/>
          </p:nvPr>
        </p:nvSpPr>
        <p:spPr>
          <a:xfrm>
            <a:off x="2967375"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91" name="Google Shape;91;p10"/>
          <p:cNvSpPr txBox="1"/>
          <p:nvPr>
            <p:ph idx="6" type="subTitle"/>
          </p:nvPr>
        </p:nvSpPr>
        <p:spPr>
          <a:xfrm>
            <a:off x="58368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92" name="Google Shape;92;p10"/>
          <p:cNvSpPr txBox="1"/>
          <p:nvPr>
            <p:ph idx="7" type="subTitle"/>
          </p:nvPr>
        </p:nvSpPr>
        <p:spPr>
          <a:xfrm>
            <a:off x="36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93" name="Google Shape;93;p10"/>
          <p:cNvSpPr txBox="1"/>
          <p:nvPr>
            <p:ph idx="8" type="subTitle"/>
          </p:nvPr>
        </p:nvSpPr>
        <p:spPr>
          <a:xfrm>
            <a:off x="2967375"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94" name="Google Shape;94;p10"/>
          <p:cNvSpPr txBox="1"/>
          <p:nvPr>
            <p:ph idx="9" type="subTitle"/>
          </p:nvPr>
        </p:nvSpPr>
        <p:spPr>
          <a:xfrm>
            <a:off x="58368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ALT 1">
  <p:cSld name="CUSTOM_3">
    <p:spTree>
      <p:nvGrpSpPr>
        <p:cNvPr id="95" name="Shape 95"/>
        <p:cNvGrpSpPr/>
        <p:nvPr/>
      </p:nvGrpSpPr>
      <p:grpSpPr>
        <a:xfrm>
          <a:off x="0" y="0"/>
          <a:ext cx="0" cy="0"/>
          <a:chOff x="0" y="0"/>
          <a:chExt cx="0" cy="0"/>
        </a:xfrm>
      </p:grpSpPr>
      <p:sp>
        <p:nvSpPr>
          <p:cNvPr id="96" name="Google Shape;96;p11"/>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97" name="Google Shape;97;p11"/>
          <p:cNvSpPr txBox="1"/>
          <p:nvPr>
            <p:ph idx="1" type="body"/>
          </p:nvPr>
        </p:nvSpPr>
        <p:spPr>
          <a:xfrm>
            <a:off x="4541200" y="3027628"/>
            <a:ext cx="2261700" cy="1292400"/>
          </a:xfrm>
          <a:prstGeom prst="rect">
            <a:avLst/>
          </a:prstGeom>
        </p:spPr>
        <p:txBody>
          <a:bodyPr anchorCtr="0" anchor="t" bIns="91425" lIns="0" spcFirstLastPara="1" rIns="91425" wrap="square" tIns="91425">
            <a:no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98" name="Google Shape;98;p11"/>
          <p:cNvSpPr txBox="1"/>
          <p:nvPr>
            <p:ph idx="2" type="subTitle"/>
          </p:nvPr>
        </p:nvSpPr>
        <p:spPr>
          <a:xfrm>
            <a:off x="4461225" y="2399875"/>
            <a:ext cx="2199900" cy="514200"/>
          </a:xfrm>
          <a:prstGeom prst="rect">
            <a:avLst/>
          </a:prstGeom>
        </p:spPr>
        <p:txBody>
          <a:bodyPr anchorCtr="0" anchor="ctr" bIns="91425" lIns="91425" spcFirstLastPara="1" rIns="91425" wrap="square" tIns="91425">
            <a:spAutoFit/>
          </a:bodyPr>
          <a:lstStyle>
            <a:lvl1pPr lvl="0">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99" name="Google Shape;99;p11"/>
          <p:cNvSpPr txBox="1"/>
          <p:nvPr>
            <p:ph idx="3" type="body"/>
          </p:nvPr>
        </p:nvSpPr>
        <p:spPr>
          <a:xfrm>
            <a:off x="529800" y="3788256"/>
            <a:ext cx="3230400" cy="895500"/>
          </a:xfrm>
          <a:prstGeom prst="rect">
            <a:avLst/>
          </a:prstGeom>
        </p:spPr>
        <p:txBody>
          <a:bodyPr anchorCtr="0" anchor="t" bIns="91425" lIns="0" spcFirstLastPara="1" rIns="0" wrap="square" tIns="0">
            <a:no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00" name="Google Shape;100;p11"/>
          <p:cNvSpPr txBox="1"/>
          <p:nvPr>
            <p:ph idx="4" type="subTitle"/>
          </p:nvPr>
        </p:nvSpPr>
        <p:spPr>
          <a:xfrm>
            <a:off x="529800" y="3340283"/>
            <a:ext cx="3153000" cy="290100"/>
          </a:xfrm>
          <a:prstGeom prst="rect">
            <a:avLst/>
          </a:prstGeom>
        </p:spPr>
        <p:txBody>
          <a:bodyPr anchorCtr="0" anchor="ctr" bIns="91425" lIns="0" spcFirstLastPara="1" rIns="0" wrap="square" tIns="0">
            <a:spAutoFit/>
          </a:bodyPr>
          <a:lstStyle>
            <a:lvl1pPr lvl="0">
              <a:spcBef>
                <a:spcPts val="0"/>
              </a:spcBef>
              <a:spcAft>
                <a:spcPts val="0"/>
              </a:spcAft>
              <a:buSzPts val="1800"/>
              <a:buFont typeface="Afacad Flux SemiBold"/>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101" name="Google Shape;101;p11"/>
          <p:cNvSpPr/>
          <p:nvPr>
            <p:ph idx="5" type="pic"/>
          </p:nvPr>
        </p:nvSpPr>
        <p:spPr>
          <a:xfrm>
            <a:off x="246888" y="1112076"/>
            <a:ext cx="3819900" cy="1802100"/>
          </a:xfrm>
          <a:prstGeom prst="roundRect">
            <a:avLst>
              <a:gd fmla="val 19372" name="adj"/>
            </a:avLst>
          </a:prstGeom>
          <a:solidFill>
            <a:schemeClr val="dk2"/>
          </a:solidFill>
          <a:ln>
            <a:noFill/>
          </a:ln>
        </p:spPr>
      </p:sp>
      <p:sp>
        <p:nvSpPr>
          <p:cNvPr id="102" name="Google Shape;102;p11"/>
          <p:cNvSpPr/>
          <p:nvPr>
            <p:ph idx="6" type="pic"/>
          </p:nvPr>
        </p:nvSpPr>
        <p:spPr>
          <a:xfrm>
            <a:off x="7184100" y="1112075"/>
            <a:ext cx="1731300" cy="3571800"/>
          </a:xfrm>
          <a:prstGeom prst="roundRect">
            <a:avLst>
              <a:gd fmla="val 18739" name="adj"/>
            </a:avLst>
          </a:prstGeom>
          <a:solidFill>
            <a:schemeClr val="dk2"/>
          </a:solidFill>
          <a:ln>
            <a:noFill/>
          </a:ln>
        </p:spPr>
      </p:sp>
    </p:spTree>
  </p:cSld>
  <p:clrMapOvr>
    <a:masterClrMapping/>
  </p:clrMapOvr>
  <p:extLst>
    <p:ext uri="{DCECCB84-F9BA-43D5-87BE-67443E8EF086}">
      <p15:sldGuideLst>
        <p15:guide id="1" orient="horz" pos="108">
          <p15:clr>
            <a:srgbClr val="E46962"/>
          </p15:clr>
        </p15:guide>
        <p15:guide id="2" pos="334">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_1_1_1_1_1_1_1_1_1_1_1_1_1_1_1_1_1_1_2">
    <p:spTree>
      <p:nvGrpSpPr>
        <p:cNvPr id="103" name="Shape 103"/>
        <p:cNvGrpSpPr/>
        <p:nvPr/>
      </p:nvGrpSpPr>
      <p:grpSpPr>
        <a:xfrm>
          <a:off x="0" y="0"/>
          <a:ext cx="0" cy="0"/>
          <a:chOff x="0" y="0"/>
          <a:chExt cx="0" cy="0"/>
        </a:xfrm>
      </p:grpSpPr>
      <p:sp>
        <p:nvSpPr>
          <p:cNvPr id="104" name="Google Shape;104;p12"/>
          <p:cNvSpPr/>
          <p:nvPr>
            <p:ph idx="2" type="pic"/>
          </p:nvPr>
        </p:nvSpPr>
        <p:spPr>
          <a:xfrm>
            <a:off x="0" y="0"/>
            <a:ext cx="9144000" cy="5143500"/>
          </a:xfrm>
          <a:prstGeom prst="roundRect">
            <a:avLst>
              <a:gd fmla="val 0" name="adj"/>
            </a:avLst>
          </a:prstGeom>
          <a:solidFill>
            <a:schemeClr val="dk2"/>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ALT 3">
  <p:cSld name="BLANK_1_1_1_1_1_1_1_1_1_1_1_1_1_1_1_1_1_1_1_1_1_1">
    <p:spTree>
      <p:nvGrpSpPr>
        <p:cNvPr id="105" name="Shape 105"/>
        <p:cNvGrpSpPr/>
        <p:nvPr/>
      </p:nvGrpSpPr>
      <p:grpSpPr>
        <a:xfrm>
          <a:off x="0" y="0"/>
          <a:ext cx="0" cy="0"/>
          <a:chOff x="0" y="0"/>
          <a:chExt cx="0" cy="0"/>
        </a:xfrm>
      </p:grpSpPr>
      <p:sp>
        <p:nvSpPr>
          <p:cNvPr id="106" name="Google Shape;106;p13"/>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07" name="Google Shape;107;p13"/>
          <p:cNvSpPr/>
          <p:nvPr>
            <p:ph idx="2" type="pic"/>
          </p:nvPr>
        </p:nvSpPr>
        <p:spPr>
          <a:xfrm>
            <a:off x="228700" y="1186575"/>
            <a:ext cx="1655100" cy="1659600"/>
          </a:xfrm>
          <a:prstGeom prst="teardrop">
            <a:avLst>
              <a:gd fmla="val 100000" name="adj"/>
            </a:avLst>
          </a:prstGeom>
          <a:solidFill>
            <a:schemeClr val="dk2"/>
          </a:solidFill>
          <a:ln>
            <a:noFill/>
          </a:ln>
        </p:spPr>
      </p:sp>
      <p:sp>
        <p:nvSpPr>
          <p:cNvPr id="108" name="Google Shape;108;p13"/>
          <p:cNvSpPr/>
          <p:nvPr>
            <p:ph idx="3" type="pic"/>
          </p:nvPr>
        </p:nvSpPr>
        <p:spPr>
          <a:xfrm>
            <a:off x="228600" y="3022029"/>
            <a:ext cx="1655100" cy="1659600"/>
          </a:xfrm>
          <a:prstGeom prst="roundRect">
            <a:avLst>
              <a:gd fmla="val 12203" name="adj"/>
            </a:avLst>
          </a:prstGeom>
          <a:solidFill>
            <a:schemeClr val="dk2"/>
          </a:solidFill>
          <a:ln>
            <a:noFill/>
          </a:ln>
        </p:spPr>
      </p:sp>
      <p:sp>
        <p:nvSpPr>
          <p:cNvPr id="109" name="Google Shape;109;p13"/>
          <p:cNvSpPr/>
          <p:nvPr>
            <p:ph idx="4" type="pic"/>
          </p:nvPr>
        </p:nvSpPr>
        <p:spPr>
          <a:xfrm>
            <a:off x="2040400" y="1186575"/>
            <a:ext cx="1568400" cy="3495000"/>
          </a:xfrm>
          <a:prstGeom prst="roundRect">
            <a:avLst>
              <a:gd fmla="val 50000" name="adj"/>
            </a:avLst>
          </a:prstGeom>
          <a:solidFill>
            <a:schemeClr val="dk2"/>
          </a:solidFill>
          <a:ln>
            <a:noFill/>
          </a:ln>
        </p:spPr>
      </p:sp>
      <p:sp>
        <p:nvSpPr>
          <p:cNvPr id="110" name="Google Shape;110;p13"/>
          <p:cNvSpPr/>
          <p:nvPr>
            <p:ph idx="5" type="pic"/>
          </p:nvPr>
        </p:nvSpPr>
        <p:spPr>
          <a:xfrm>
            <a:off x="3759350" y="1186575"/>
            <a:ext cx="3437100" cy="3495000"/>
          </a:xfrm>
          <a:prstGeom prst="roundRect">
            <a:avLst>
              <a:gd fmla="val 12203" name="adj"/>
            </a:avLst>
          </a:prstGeom>
          <a:solidFill>
            <a:schemeClr val="dk2"/>
          </a:solidFill>
          <a:ln>
            <a:noFill/>
          </a:ln>
        </p:spPr>
      </p:sp>
      <p:sp>
        <p:nvSpPr>
          <p:cNvPr id="111" name="Google Shape;111;p13"/>
          <p:cNvSpPr/>
          <p:nvPr>
            <p:ph idx="6" type="pic"/>
          </p:nvPr>
        </p:nvSpPr>
        <p:spPr>
          <a:xfrm>
            <a:off x="7347000" y="1186575"/>
            <a:ext cx="1568400" cy="3495000"/>
          </a:xfrm>
          <a:prstGeom prst="roundRect">
            <a:avLst>
              <a:gd fmla="val 50000" name="adj"/>
            </a:avLst>
          </a:prstGeom>
          <a:solidFill>
            <a:schemeClr val="dk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ALT 2">
  <p:cSld name="CUSTOM_7_1_1_1_1_1_1_1_1_1_1_1_1_1_1_1_1_3_2_1">
    <p:spTree>
      <p:nvGrpSpPr>
        <p:cNvPr id="112" name="Shape 112"/>
        <p:cNvGrpSpPr/>
        <p:nvPr/>
      </p:nvGrpSpPr>
      <p:grpSpPr>
        <a:xfrm>
          <a:off x="0" y="0"/>
          <a:ext cx="0" cy="0"/>
          <a:chOff x="0" y="0"/>
          <a:chExt cx="0" cy="0"/>
        </a:xfrm>
      </p:grpSpPr>
      <p:sp>
        <p:nvSpPr>
          <p:cNvPr id="113" name="Google Shape;113;p14"/>
          <p:cNvSpPr txBox="1"/>
          <p:nvPr>
            <p:ph type="title"/>
          </p:nvPr>
        </p:nvSpPr>
        <p:spPr>
          <a:xfrm>
            <a:off x="137154" y="228600"/>
            <a:ext cx="3682200" cy="587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14" name="Google Shape;114;p14"/>
          <p:cNvSpPr txBox="1"/>
          <p:nvPr>
            <p:ph idx="1" type="body"/>
          </p:nvPr>
        </p:nvSpPr>
        <p:spPr>
          <a:xfrm>
            <a:off x="246925" y="2825125"/>
            <a:ext cx="3776100" cy="1858500"/>
          </a:xfrm>
          <a:prstGeom prst="rect">
            <a:avLst/>
          </a:prstGeom>
        </p:spPr>
        <p:txBody>
          <a:bodyPr anchorCtr="0" anchor="t" bIns="182875" lIns="182875" spcFirstLastPara="1" rIns="182875" wrap="square" tIns="182875">
            <a:spAutoFit/>
          </a:bodyPr>
          <a:lstStyle>
            <a:lvl1pPr indent="-292100" lvl="0" marL="457200">
              <a:lnSpc>
                <a:spcPct val="115000"/>
              </a:lnSpc>
              <a:spcBef>
                <a:spcPts val="0"/>
              </a:spcBef>
              <a:spcAft>
                <a:spcPts val="0"/>
              </a:spcAft>
              <a:buClr>
                <a:schemeClr val="lt1"/>
              </a:buClr>
              <a:buSzPts val="1000"/>
              <a:buFont typeface="Afacad Flux"/>
              <a:buChar char="●"/>
              <a:defRPr sz="1000"/>
            </a:lvl1pPr>
            <a:lvl2pPr indent="-292100" lvl="1" marL="914400">
              <a:lnSpc>
                <a:spcPct val="115000"/>
              </a:lnSpc>
              <a:spcBef>
                <a:spcPts val="0"/>
              </a:spcBef>
              <a:spcAft>
                <a:spcPts val="0"/>
              </a:spcAft>
              <a:buClr>
                <a:schemeClr val="lt1"/>
              </a:buClr>
              <a:buSzPts val="1000"/>
              <a:buFont typeface="Afacad Flux"/>
              <a:buChar char="○"/>
              <a:defRPr sz="1000"/>
            </a:lvl2pPr>
            <a:lvl3pPr indent="-292100" lvl="2" marL="1371600">
              <a:lnSpc>
                <a:spcPct val="115000"/>
              </a:lnSpc>
              <a:spcBef>
                <a:spcPts val="0"/>
              </a:spcBef>
              <a:spcAft>
                <a:spcPts val="0"/>
              </a:spcAft>
              <a:buClr>
                <a:schemeClr val="lt1"/>
              </a:buClr>
              <a:buSzPts val="1000"/>
              <a:buFont typeface="Afacad Flux"/>
              <a:buChar char="■"/>
              <a:defRPr sz="1000"/>
            </a:lvl3pPr>
            <a:lvl4pPr indent="-292100" lvl="3" marL="1828800">
              <a:lnSpc>
                <a:spcPct val="115000"/>
              </a:lnSpc>
              <a:spcBef>
                <a:spcPts val="0"/>
              </a:spcBef>
              <a:spcAft>
                <a:spcPts val="0"/>
              </a:spcAft>
              <a:buClr>
                <a:schemeClr val="lt1"/>
              </a:buClr>
              <a:buSzPts val="1000"/>
              <a:buFont typeface="Afacad Flux"/>
              <a:buChar char="●"/>
              <a:defRPr sz="1000"/>
            </a:lvl4pPr>
            <a:lvl5pPr indent="-292100" lvl="4" marL="2286000">
              <a:lnSpc>
                <a:spcPct val="115000"/>
              </a:lnSpc>
              <a:spcBef>
                <a:spcPts val="0"/>
              </a:spcBef>
              <a:spcAft>
                <a:spcPts val="0"/>
              </a:spcAft>
              <a:buClr>
                <a:schemeClr val="lt1"/>
              </a:buClr>
              <a:buSzPts val="1000"/>
              <a:buFont typeface="Afacad Flux"/>
              <a:buChar char="○"/>
              <a:defRPr sz="1000"/>
            </a:lvl5pPr>
            <a:lvl6pPr indent="-292100" lvl="5" marL="2743200">
              <a:lnSpc>
                <a:spcPct val="115000"/>
              </a:lnSpc>
              <a:spcBef>
                <a:spcPts val="0"/>
              </a:spcBef>
              <a:spcAft>
                <a:spcPts val="0"/>
              </a:spcAft>
              <a:buClr>
                <a:schemeClr val="lt1"/>
              </a:buClr>
              <a:buSzPts val="1000"/>
              <a:buFont typeface="Afacad Flux"/>
              <a:buChar char="■"/>
              <a:defRPr sz="1000"/>
            </a:lvl6pPr>
            <a:lvl7pPr indent="-292100" lvl="6" marL="3200400">
              <a:lnSpc>
                <a:spcPct val="115000"/>
              </a:lnSpc>
              <a:spcBef>
                <a:spcPts val="0"/>
              </a:spcBef>
              <a:spcAft>
                <a:spcPts val="0"/>
              </a:spcAft>
              <a:buClr>
                <a:schemeClr val="lt1"/>
              </a:buClr>
              <a:buSzPts val="1000"/>
              <a:buFont typeface="Afacad Flux"/>
              <a:buChar char="●"/>
              <a:defRPr sz="1000"/>
            </a:lvl7pPr>
            <a:lvl8pPr indent="-292100" lvl="7" marL="3657600">
              <a:lnSpc>
                <a:spcPct val="115000"/>
              </a:lnSpc>
              <a:spcBef>
                <a:spcPts val="0"/>
              </a:spcBef>
              <a:spcAft>
                <a:spcPts val="0"/>
              </a:spcAft>
              <a:buClr>
                <a:schemeClr val="lt1"/>
              </a:buClr>
              <a:buSzPts val="1000"/>
              <a:buFont typeface="Afacad Flux"/>
              <a:buChar char="○"/>
              <a:defRPr sz="1000"/>
            </a:lvl8pPr>
            <a:lvl9pPr indent="-292100" lvl="8" marL="4114800">
              <a:lnSpc>
                <a:spcPct val="115000"/>
              </a:lnSpc>
              <a:spcBef>
                <a:spcPts val="0"/>
              </a:spcBef>
              <a:spcAft>
                <a:spcPts val="0"/>
              </a:spcAft>
              <a:buClr>
                <a:schemeClr val="lt1"/>
              </a:buClr>
              <a:buSzPts val="1000"/>
              <a:buFont typeface="Afacad Flux"/>
              <a:buChar char="■"/>
              <a:defRPr sz="1000"/>
            </a:lvl9pPr>
          </a:lstStyle>
          <a:p/>
        </p:txBody>
      </p:sp>
      <p:sp>
        <p:nvSpPr>
          <p:cNvPr id="115" name="Google Shape;115;p14"/>
          <p:cNvSpPr txBox="1"/>
          <p:nvPr>
            <p:ph idx="2" type="title"/>
          </p:nvPr>
        </p:nvSpPr>
        <p:spPr>
          <a:xfrm>
            <a:off x="246925" y="2400600"/>
            <a:ext cx="13560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16" name="Google Shape;116;p14"/>
          <p:cNvSpPr txBox="1"/>
          <p:nvPr>
            <p:ph idx="3" type="title"/>
          </p:nvPr>
        </p:nvSpPr>
        <p:spPr>
          <a:xfrm>
            <a:off x="1637425" y="2400600"/>
            <a:ext cx="10539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17" name="Google Shape;117;p14"/>
          <p:cNvSpPr/>
          <p:nvPr>
            <p:ph idx="4" type="pic"/>
          </p:nvPr>
        </p:nvSpPr>
        <p:spPr>
          <a:xfrm>
            <a:off x="4618950" y="457200"/>
            <a:ext cx="4296600" cy="4226400"/>
          </a:xfrm>
          <a:prstGeom prst="roundRect">
            <a:avLst>
              <a:gd fmla="val 12203" name="adj"/>
            </a:avLst>
          </a:prstGeom>
          <a:solidFill>
            <a:schemeClr val="dk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CUSTOM_7_1_1_1_1_1_1_1_1_1_1_1_1_1_1_1_1_3_1">
    <p:spTree>
      <p:nvGrpSpPr>
        <p:cNvPr id="118" name="Shape 118"/>
        <p:cNvGrpSpPr/>
        <p:nvPr/>
      </p:nvGrpSpPr>
      <p:grpSpPr>
        <a:xfrm>
          <a:off x="0" y="0"/>
          <a:ext cx="0" cy="0"/>
          <a:chOff x="0" y="0"/>
          <a:chExt cx="0" cy="0"/>
        </a:xfrm>
      </p:grpSpPr>
      <p:sp>
        <p:nvSpPr>
          <p:cNvPr id="119" name="Google Shape;119;p15"/>
          <p:cNvSpPr txBox="1"/>
          <p:nvPr>
            <p:ph type="title"/>
          </p:nvPr>
        </p:nvSpPr>
        <p:spPr>
          <a:xfrm>
            <a:off x="137154" y="228600"/>
            <a:ext cx="36822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20" name="Google Shape;120;p15"/>
          <p:cNvSpPr txBox="1"/>
          <p:nvPr>
            <p:ph idx="1" type="body"/>
          </p:nvPr>
        </p:nvSpPr>
        <p:spPr>
          <a:xfrm>
            <a:off x="228600" y="2363125"/>
            <a:ext cx="3388200" cy="2320500"/>
          </a:xfrm>
          <a:prstGeom prst="rect">
            <a:avLst/>
          </a:prstGeom>
        </p:spPr>
        <p:txBody>
          <a:bodyPr anchorCtr="0" anchor="t" bIns="0" lIns="0" spcFirstLastPara="1" rIns="0" wrap="square" tIns="0">
            <a:spAutoFit/>
          </a:bodyPr>
          <a:lstStyle>
            <a:lvl1pPr indent="-304800" lvl="0" marL="457200">
              <a:lnSpc>
                <a:spcPct val="115000"/>
              </a:lnSpc>
              <a:spcBef>
                <a:spcPts val="0"/>
              </a:spcBef>
              <a:spcAft>
                <a:spcPts val="0"/>
              </a:spcAft>
              <a:buClr>
                <a:schemeClr val="lt1"/>
              </a:buClr>
              <a:buSzPts val="1200"/>
              <a:buFont typeface="Afacad Flux"/>
              <a:buChar char="●"/>
              <a:defRPr/>
            </a:lvl1pPr>
            <a:lvl2pPr indent="-304800" lvl="1" marL="914400">
              <a:lnSpc>
                <a:spcPct val="115000"/>
              </a:lnSpc>
              <a:spcBef>
                <a:spcPts val="0"/>
              </a:spcBef>
              <a:spcAft>
                <a:spcPts val="0"/>
              </a:spcAft>
              <a:buClr>
                <a:schemeClr val="lt1"/>
              </a:buClr>
              <a:buSzPts val="1200"/>
              <a:buFont typeface="Afacad Flux"/>
              <a:buChar char="○"/>
              <a:defRPr/>
            </a:lvl2pPr>
            <a:lvl3pPr indent="-304800" lvl="2" marL="1371600">
              <a:lnSpc>
                <a:spcPct val="115000"/>
              </a:lnSpc>
              <a:spcBef>
                <a:spcPts val="0"/>
              </a:spcBef>
              <a:spcAft>
                <a:spcPts val="0"/>
              </a:spcAft>
              <a:buClr>
                <a:schemeClr val="lt1"/>
              </a:buClr>
              <a:buSzPts val="1200"/>
              <a:buFont typeface="Afacad Flux"/>
              <a:buChar char="■"/>
              <a:defRPr/>
            </a:lvl3pPr>
            <a:lvl4pPr indent="-304800" lvl="3" marL="1828800">
              <a:lnSpc>
                <a:spcPct val="115000"/>
              </a:lnSpc>
              <a:spcBef>
                <a:spcPts val="0"/>
              </a:spcBef>
              <a:spcAft>
                <a:spcPts val="0"/>
              </a:spcAft>
              <a:buClr>
                <a:schemeClr val="lt1"/>
              </a:buClr>
              <a:buSzPts val="1200"/>
              <a:buFont typeface="Afacad Flux"/>
              <a:buChar char="●"/>
              <a:defRPr/>
            </a:lvl4pPr>
            <a:lvl5pPr indent="-304800" lvl="4" marL="2286000">
              <a:lnSpc>
                <a:spcPct val="115000"/>
              </a:lnSpc>
              <a:spcBef>
                <a:spcPts val="0"/>
              </a:spcBef>
              <a:spcAft>
                <a:spcPts val="0"/>
              </a:spcAft>
              <a:buClr>
                <a:schemeClr val="lt1"/>
              </a:buClr>
              <a:buSzPts val="1200"/>
              <a:buFont typeface="Afacad Flux"/>
              <a:buChar char="○"/>
              <a:defRPr/>
            </a:lvl5pPr>
            <a:lvl6pPr indent="-304800" lvl="5" marL="2743200">
              <a:lnSpc>
                <a:spcPct val="115000"/>
              </a:lnSpc>
              <a:spcBef>
                <a:spcPts val="0"/>
              </a:spcBef>
              <a:spcAft>
                <a:spcPts val="0"/>
              </a:spcAft>
              <a:buClr>
                <a:schemeClr val="lt1"/>
              </a:buClr>
              <a:buSzPts val="1200"/>
              <a:buFont typeface="Afacad Flux"/>
              <a:buChar char="■"/>
              <a:defRPr/>
            </a:lvl6pPr>
            <a:lvl7pPr indent="-304800" lvl="6" marL="3200400">
              <a:lnSpc>
                <a:spcPct val="115000"/>
              </a:lnSpc>
              <a:spcBef>
                <a:spcPts val="0"/>
              </a:spcBef>
              <a:spcAft>
                <a:spcPts val="0"/>
              </a:spcAft>
              <a:buClr>
                <a:schemeClr val="lt1"/>
              </a:buClr>
              <a:buSzPts val="1200"/>
              <a:buFont typeface="Afacad Flux"/>
              <a:buChar char="●"/>
              <a:defRPr/>
            </a:lvl7pPr>
            <a:lvl8pPr indent="-304800" lvl="7" marL="3657600">
              <a:lnSpc>
                <a:spcPct val="115000"/>
              </a:lnSpc>
              <a:spcBef>
                <a:spcPts val="0"/>
              </a:spcBef>
              <a:spcAft>
                <a:spcPts val="0"/>
              </a:spcAft>
              <a:buClr>
                <a:schemeClr val="lt1"/>
              </a:buClr>
              <a:buSzPts val="1200"/>
              <a:buFont typeface="Afacad Flux"/>
              <a:buChar char="○"/>
              <a:defRPr/>
            </a:lvl8pPr>
            <a:lvl9pPr indent="-304800" lvl="8" marL="4114800">
              <a:lnSpc>
                <a:spcPct val="115000"/>
              </a:lnSpc>
              <a:spcBef>
                <a:spcPts val="0"/>
              </a:spcBef>
              <a:spcAft>
                <a:spcPts val="0"/>
              </a:spcAft>
              <a:buClr>
                <a:schemeClr val="lt1"/>
              </a:buClr>
              <a:buSzPts val="1200"/>
              <a:buFont typeface="Afacad Flux"/>
              <a:buChar char="■"/>
              <a:defRPr/>
            </a:lvl9pPr>
          </a:lstStyle>
          <a:p/>
        </p:txBody>
      </p:sp>
      <p:sp>
        <p:nvSpPr>
          <p:cNvPr id="121" name="Google Shape;121;p15"/>
          <p:cNvSpPr/>
          <p:nvPr>
            <p:ph idx="2" type="pic"/>
          </p:nvPr>
        </p:nvSpPr>
        <p:spPr>
          <a:xfrm rot="10800000">
            <a:off x="4290750" y="0"/>
            <a:ext cx="2304300" cy="3443100"/>
          </a:xfrm>
          <a:prstGeom prst="round2SameRect">
            <a:avLst>
              <a:gd fmla="val 50000" name="adj1"/>
              <a:gd fmla="val 0" name="adj2"/>
            </a:avLst>
          </a:prstGeom>
          <a:solidFill>
            <a:schemeClr val="dk2"/>
          </a:solidFill>
          <a:ln>
            <a:noFill/>
          </a:ln>
        </p:spPr>
      </p:sp>
      <p:sp>
        <p:nvSpPr>
          <p:cNvPr id="122" name="Google Shape;122;p15"/>
          <p:cNvSpPr/>
          <p:nvPr>
            <p:ph idx="3" type="pic"/>
          </p:nvPr>
        </p:nvSpPr>
        <p:spPr>
          <a:xfrm>
            <a:off x="6601200" y="0"/>
            <a:ext cx="2308200" cy="5143500"/>
          </a:xfrm>
          <a:prstGeom prst="roundRect">
            <a:avLst>
              <a:gd fmla="val 50000" name="adj"/>
            </a:avLst>
          </a:prstGeom>
          <a:solidFill>
            <a:schemeClr val="dk2"/>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ALT 1">
  <p:cSld name="CUSTOM_7_1_1_1_1_1_1_1_1_1_1_1_1_1_1_1_1_1_1">
    <p:bg>
      <p:bgPr>
        <a:solidFill>
          <a:schemeClr val="dk2"/>
        </a:solidFill>
      </p:bgPr>
    </p:bg>
    <p:spTree>
      <p:nvGrpSpPr>
        <p:cNvPr id="123" name="Shape 123"/>
        <p:cNvGrpSpPr/>
        <p:nvPr/>
      </p:nvGrpSpPr>
      <p:grpSpPr>
        <a:xfrm>
          <a:off x="0" y="0"/>
          <a:ext cx="0" cy="0"/>
          <a:chOff x="0" y="0"/>
          <a:chExt cx="0" cy="0"/>
        </a:xfrm>
      </p:grpSpPr>
      <p:sp>
        <p:nvSpPr>
          <p:cNvPr id="124" name="Google Shape;124;p16"/>
          <p:cNvSpPr/>
          <p:nvPr>
            <p:ph idx="2" type="pic"/>
          </p:nvPr>
        </p:nvSpPr>
        <p:spPr>
          <a:xfrm>
            <a:off x="0" y="0"/>
            <a:ext cx="9144000" cy="5143500"/>
          </a:xfrm>
          <a:prstGeom prst="rect">
            <a:avLst/>
          </a:prstGeom>
          <a:noFill/>
          <a:ln>
            <a:noFill/>
          </a:ln>
        </p:spPr>
      </p:sp>
      <p:sp>
        <p:nvSpPr>
          <p:cNvPr id="125" name="Google Shape;125;p16"/>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
        <p:nvSpPr>
          <p:cNvPr id="126" name="Google Shape;126;p16"/>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900">
              <a:solidFill>
                <a:schemeClr val="lt1"/>
              </a:solidFill>
              <a:latin typeface="Afacad Flux Medium"/>
              <a:ea typeface="Afacad Flux Medium"/>
              <a:cs typeface="Afacad Flux Medium"/>
              <a:sym typeface="Afacad Flux Medium"/>
            </a:endParaRPr>
          </a:p>
        </p:txBody>
      </p:sp>
      <p:sp>
        <p:nvSpPr>
          <p:cNvPr id="127" name="Google Shape;127;p16"/>
          <p:cNvSpPr txBox="1"/>
          <p:nvPr>
            <p:ph idx="1" type="subTitle"/>
          </p:nvPr>
        </p:nvSpPr>
        <p:spPr>
          <a:xfrm>
            <a:off x="7730000" y="407600"/>
            <a:ext cx="1080000" cy="290100"/>
          </a:xfrm>
          <a:prstGeom prst="rect">
            <a:avLst/>
          </a:prstGeom>
          <a:noFill/>
        </p:spPr>
        <p:txBody>
          <a:bodyPr anchorCtr="0" anchor="ctr" bIns="91425" lIns="91425" spcFirstLastPara="1" rIns="91425" wrap="square" tIns="91425">
            <a:spAutoFit/>
          </a:bodyPr>
          <a:lstStyle>
            <a:lvl1pPr lvl="0" algn="ctr">
              <a:lnSpc>
                <a:spcPct val="80000"/>
              </a:lnSpc>
              <a:spcBef>
                <a:spcPts val="0"/>
              </a:spcBef>
              <a:spcAft>
                <a:spcPts val="0"/>
              </a:spcAft>
              <a:buNone/>
              <a:defRPr sz="900"/>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8" name="Google Shape;128;p16"/>
          <p:cNvSpPr txBox="1"/>
          <p:nvPr>
            <p:ph idx="3" type="subTitle"/>
          </p:nvPr>
        </p:nvSpPr>
        <p:spPr>
          <a:xfrm>
            <a:off x="-1040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9" name="Google Shape;129;p16"/>
          <p:cNvSpPr txBox="1"/>
          <p:nvPr>
            <p:ph idx="4" type="subTitle"/>
          </p:nvPr>
        </p:nvSpPr>
        <p:spPr>
          <a:xfrm>
            <a:off x="13819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30" name="Google Shape;130;p16"/>
          <p:cNvSpPr txBox="1"/>
          <p:nvPr>
            <p:ph idx="5" type="subTitle"/>
          </p:nvPr>
        </p:nvSpPr>
        <p:spPr>
          <a:xfrm>
            <a:off x="30811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CUSTOM">
    <p:spTree>
      <p:nvGrpSpPr>
        <p:cNvPr id="131" name="Shape 131"/>
        <p:cNvGrpSpPr/>
        <p:nvPr/>
      </p:nvGrpSpPr>
      <p:grpSpPr>
        <a:xfrm>
          <a:off x="0" y="0"/>
          <a:ext cx="0" cy="0"/>
          <a:chOff x="0" y="0"/>
          <a:chExt cx="0" cy="0"/>
        </a:xfrm>
      </p:grpSpPr>
      <p:sp>
        <p:nvSpPr>
          <p:cNvPr id="132" name="Google Shape;132;p17"/>
          <p:cNvSpPr/>
          <p:nvPr/>
        </p:nvSpPr>
        <p:spPr>
          <a:xfrm>
            <a:off x="262950" y="1852175"/>
            <a:ext cx="2311800" cy="2827500"/>
          </a:xfrm>
          <a:prstGeom prst="roundRect">
            <a:avLst>
              <a:gd fmla="val 16667" name="adj"/>
            </a:avLst>
          </a:prstGeom>
          <a:solidFill>
            <a:schemeClr val="dk2"/>
          </a:solidFill>
          <a:ln>
            <a:noFill/>
          </a:ln>
        </p:spPr>
        <p:txBody>
          <a:bodyPr anchorCtr="0" anchor="ctr" bIns="0" lIns="0" spcFirstLastPara="1" rIns="0" wrap="square" tIns="0">
            <a:noAutofit/>
          </a:bodyPr>
          <a:lstStyle/>
          <a:p>
            <a:pPr indent="0" lvl="0" marL="114300" marR="199571" rtl="0" algn="l">
              <a:spcBef>
                <a:spcPts val="0"/>
              </a:spcBef>
              <a:spcAft>
                <a:spcPts val="0"/>
              </a:spcAft>
              <a:buClr>
                <a:schemeClr val="lt1"/>
              </a:buClr>
              <a:buSzPts val="1100"/>
              <a:buNone/>
            </a:pPr>
            <a:r>
              <a:t/>
            </a:r>
            <a:endParaRPr sz="1200">
              <a:solidFill>
                <a:schemeClr val="lt1"/>
              </a:solidFill>
              <a:latin typeface="Afacad Flux"/>
              <a:ea typeface="Afacad Flux"/>
              <a:cs typeface="Afacad Flux"/>
              <a:sym typeface="Afacad Flux"/>
            </a:endParaRPr>
          </a:p>
        </p:txBody>
      </p:sp>
      <p:sp>
        <p:nvSpPr>
          <p:cNvPr id="133" name="Google Shape;133;p17"/>
          <p:cNvSpPr/>
          <p:nvPr/>
        </p:nvSpPr>
        <p:spPr>
          <a:xfrm>
            <a:off x="2663162" y="3512350"/>
            <a:ext cx="1600200" cy="1171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134" name="Google Shape;134;p17"/>
          <p:cNvSpPr txBox="1"/>
          <p:nvPr>
            <p:ph type="title"/>
          </p:nvPr>
        </p:nvSpPr>
        <p:spPr>
          <a:xfrm>
            <a:off x="143375" y="226075"/>
            <a:ext cx="6471000" cy="12651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3900"/>
              <a:buFont typeface="Afacad Flux"/>
              <a:buNone/>
              <a:defRPr sz="39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135" name="Google Shape;135;p17"/>
          <p:cNvSpPr/>
          <p:nvPr/>
        </p:nvSpPr>
        <p:spPr>
          <a:xfrm flipH="1">
            <a:off x="2663150" y="1852175"/>
            <a:ext cx="1600200" cy="1600200"/>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36" name="Google Shape;136;p17"/>
          <p:cNvSpPr txBox="1"/>
          <p:nvPr>
            <p:ph idx="1" type="body"/>
          </p:nvPr>
        </p:nvSpPr>
        <p:spPr>
          <a:xfrm>
            <a:off x="262950" y="1852175"/>
            <a:ext cx="2311800" cy="2840400"/>
          </a:xfrm>
          <a:prstGeom prst="rect">
            <a:avLst/>
          </a:prstGeom>
        </p:spPr>
        <p:txBody>
          <a:bodyPr anchorCtr="0" anchor="t" bIns="274300" lIns="182875" spcFirstLastPara="1" rIns="182875" wrap="square" tIns="365750">
            <a:norm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37" name="Google Shape;137;p17"/>
          <p:cNvSpPr/>
          <p:nvPr>
            <p:ph idx="2" type="pic"/>
          </p:nvPr>
        </p:nvSpPr>
        <p:spPr>
          <a:xfrm>
            <a:off x="4424075" y="1895400"/>
            <a:ext cx="4491600" cy="2788200"/>
          </a:xfrm>
          <a:prstGeom prst="roundRect">
            <a:avLst>
              <a:gd fmla="val 15847" name="adj"/>
            </a:avLst>
          </a:prstGeom>
          <a:solidFill>
            <a:schemeClr val="dk2"/>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vorite tools">
  <p:cSld name="CUSTOM_4">
    <p:spTree>
      <p:nvGrpSpPr>
        <p:cNvPr id="138" name="Shape 138"/>
        <p:cNvGrpSpPr/>
        <p:nvPr/>
      </p:nvGrpSpPr>
      <p:grpSpPr>
        <a:xfrm>
          <a:off x="0" y="0"/>
          <a:ext cx="0" cy="0"/>
          <a:chOff x="0" y="0"/>
          <a:chExt cx="0" cy="0"/>
        </a:xfrm>
      </p:grpSpPr>
      <p:sp>
        <p:nvSpPr>
          <p:cNvPr id="139" name="Google Shape;139;p18"/>
          <p:cNvSpPr txBox="1"/>
          <p:nvPr>
            <p:ph type="title"/>
          </p:nvPr>
        </p:nvSpPr>
        <p:spPr>
          <a:xfrm>
            <a:off x="137153" y="228600"/>
            <a:ext cx="4387800" cy="1572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40" name="Google Shape;140;p18"/>
          <p:cNvSpPr txBox="1"/>
          <p:nvPr>
            <p:ph idx="1" type="body"/>
          </p:nvPr>
        </p:nvSpPr>
        <p:spPr>
          <a:xfrm>
            <a:off x="4818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41" name="Google Shape;141;p18"/>
          <p:cNvSpPr txBox="1"/>
          <p:nvPr>
            <p:ph idx="2" type="subTitle"/>
          </p:nvPr>
        </p:nvSpPr>
        <p:spPr>
          <a:xfrm>
            <a:off x="4818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42" name="Google Shape;142;p18"/>
          <p:cNvSpPr txBox="1"/>
          <p:nvPr>
            <p:ph idx="3" type="body"/>
          </p:nvPr>
        </p:nvSpPr>
        <p:spPr>
          <a:xfrm>
            <a:off x="4872175" y="1334475"/>
            <a:ext cx="1652700" cy="8955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lt1"/>
              </a:buClr>
              <a:buSzPts val="1000"/>
              <a:buFont typeface="Afacad Flux"/>
              <a:buChar char="●"/>
              <a:defRPr sz="1000"/>
            </a:lvl1pPr>
            <a:lvl2pPr indent="-292100" lvl="1" marL="914400">
              <a:lnSpc>
                <a:spcPct val="100000"/>
              </a:lnSpc>
              <a:spcBef>
                <a:spcPts val="0"/>
              </a:spcBef>
              <a:spcAft>
                <a:spcPts val="0"/>
              </a:spcAft>
              <a:buClr>
                <a:schemeClr val="lt1"/>
              </a:buClr>
              <a:buSzPts val="1000"/>
              <a:buFont typeface="Afacad Flux"/>
              <a:buChar char="○"/>
              <a:defRPr sz="1000"/>
            </a:lvl2pPr>
            <a:lvl3pPr indent="-292100" lvl="2" marL="1371600">
              <a:lnSpc>
                <a:spcPct val="100000"/>
              </a:lnSpc>
              <a:spcBef>
                <a:spcPts val="0"/>
              </a:spcBef>
              <a:spcAft>
                <a:spcPts val="0"/>
              </a:spcAft>
              <a:buClr>
                <a:schemeClr val="lt1"/>
              </a:buClr>
              <a:buSzPts val="1000"/>
              <a:buFont typeface="Afacad Flux"/>
              <a:buChar char="■"/>
              <a:defRPr sz="1000"/>
            </a:lvl3pPr>
            <a:lvl4pPr indent="-292100" lvl="3" marL="1828800">
              <a:lnSpc>
                <a:spcPct val="100000"/>
              </a:lnSpc>
              <a:spcBef>
                <a:spcPts val="0"/>
              </a:spcBef>
              <a:spcAft>
                <a:spcPts val="0"/>
              </a:spcAft>
              <a:buClr>
                <a:schemeClr val="lt1"/>
              </a:buClr>
              <a:buSzPts val="1000"/>
              <a:buFont typeface="Afacad Flux"/>
              <a:buChar char="●"/>
              <a:defRPr sz="1000"/>
            </a:lvl4pPr>
            <a:lvl5pPr indent="-292100" lvl="4" marL="2286000">
              <a:lnSpc>
                <a:spcPct val="100000"/>
              </a:lnSpc>
              <a:spcBef>
                <a:spcPts val="0"/>
              </a:spcBef>
              <a:spcAft>
                <a:spcPts val="0"/>
              </a:spcAft>
              <a:buClr>
                <a:schemeClr val="lt1"/>
              </a:buClr>
              <a:buSzPts val="1000"/>
              <a:buFont typeface="Afacad Flux"/>
              <a:buChar char="○"/>
              <a:defRPr sz="1000"/>
            </a:lvl5pPr>
            <a:lvl6pPr indent="-292100" lvl="5" marL="2743200">
              <a:lnSpc>
                <a:spcPct val="100000"/>
              </a:lnSpc>
              <a:spcBef>
                <a:spcPts val="0"/>
              </a:spcBef>
              <a:spcAft>
                <a:spcPts val="0"/>
              </a:spcAft>
              <a:buClr>
                <a:schemeClr val="lt1"/>
              </a:buClr>
              <a:buSzPts val="1000"/>
              <a:buFont typeface="Afacad Flux"/>
              <a:buChar char="■"/>
              <a:defRPr sz="1000"/>
            </a:lvl6pPr>
            <a:lvl7pPr indent="-292100" lvl="6" marL="3200400">
              <a:lnSpc>
                <a:spcPct val="100000"/>
              </a:lnSpc>
              <a:spcBef>
                <a:spcPts val="0"/>
              </a:spcBef>
              <a:spcAft>
                <a:spcPts val="0"/>
              </a:spcAft>
              <a:buClr>
                <a:schemeClr val="lt1"/>
              </a:buClr>
              <a:buSzPts val="1000"/>
              <a:buFont typeface="Afacad Flux"/>
              <a:buChar char="●"/>
              <a:defRPr sz="1000"/>
            </a:lvl7pPr>
            <a:lvl8pPr indent="-292100" lvl="7" marL="3657600">
              <a:lnSpc>
                <a:spcPct val="100000"/>
              </a:lnSpc>
              <a:spcBef>
                <a:spcPts val="0"/>
              </a:spcBef>
              <a:spcAft>
                <a:spcPts val="0"/>
              </a:spcAft>
              <a:buClr>
                <a:schemeClr val="lt1"/>
              </a:buClr>
              <a:buSzPts val="1000"/>
              <a:buFont typeface="Afacad Flux"/>
              <a:buChar char="○"/>
              <a:defRPr sz="1000"/>
            </a:lvl8pPr>
            <a:lvl9pPr indent="-292100" lvl="8" marL="4114800">
              <a:lnSpc>
                <a:spcPct val="100000"/>
              </a:lnSpc>
              <a:spcBef>
                <a:spcPts val="0"/>
              </a:spcBef>
              <a:spcAft>
                <a:spcPts val="0"/>
              </a:spcAft>
              <a:buClr>
                <a:schemeClr val="lt1"/>
              </a:buClr>
              <a:buSzPts val="1000"/>
              <a:buFont typeface="Afacad Flux"/>
              <a:buChar char="■"/>
              <a:defRPr sz="1000"/>
            </a:lvl9pPr>
          </a:lstStyle>
          <a:p/>
        </p:txBody>
      </p:sp>
      <p:sp>
        <p:nvSpPr>
          <p:cNvPr id="143" name="Google Shape;143;p18"/>
          <p:cNvSpPr txBox="1"/>
          <p:nvPr>
            <p:ph idx="4" type="subTitle"/>
          </p:nvPr>
        </p:nvSpPr>
        <p:spPr>
          <a:xfrm>
            <a:off x="4872175" y="792100"/>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44" name="Google Shape;144;p18"/>
          <p:cNvSpPr txBox="1"/>
          <p:nvPr>
            <p:ph idx="5" type="body"/>
          </p:nvPr>
        </p:nvSpPr>
        <p:spPr>
          <a:xfrm>
            <a:off x="70674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45" name="Google Shape;145;p18"/>
          <p:cNvSpPr txBox="1"/>
          <p:nvPr>
            <p:ph idx="6" type="subTitle"/>
          </p:nvPr>
        </p:nvSpPr>
        <p:spPr>
          <a:xfrm>
            <a:off x="70674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46" name="Google Shape;146;p18"/>
          <p:cNvSpPr/>
          <p:nvPr>
            <p:ph idx="7" type="pic"/>
          </p:nvPr>
        </p:nvSpPr>
        <p:spPr>
          <a:xfrm>
            <a:off x="6806650" y="457200"/>
            <a:ext cx="2093700" cy="2059200"/>
          </a:xfrm>
          <a:prstGeom prst="teardrop">
            <a:avLst>
              <a:gd fmla="val 100000" name="adj"/>
            </a:avLst>
          </a:prstGeom>
          <a:solidFill>
            <a:schemeClr val="dk2"/>
          </a:solidFill>
          <a:ln>
            <a:noFill/>
          </a:ln>
        </p:spPr>
      </p:sp>
      <p:sp>
        <p:nvSpPr>
          <p:cNvPr id="147" name="Google Shape;147;p18"/>
          <p:cNvSpPr/>
          <p:nvPr>
            <p:ph idx="8" type="pic"/>
          </p:nvPr>
        </p:nvSpPr>
        <p:spPr>
          <a:xfrm flipH="1">
            <a:off x="2424900" y="2628875"/>
            <a:ext cx="2093700" cy="2059200"/>
          </a:xfrm>
          <a:prstGeom prst="teardrop">
            <a:avLst>
              <a:gd fmla="val 100000" name="adj"/>
            </a:avLst>
          </a:prstGeom>
          <a:solidFill>
            <a:schemeClr val="dk2"/>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 fact">
  <p:cSld name="CUSTOM_5">
    <p:spTree>
      <p:nvGrpSpPr>
        <p:cNvPr id="148" name="Shape 148"/>
        <p:cNvGrpSpPr/>
        <p:nvPr/>
      </p:nvGrpSpPr>
      <p:grpSpPr>
        <a:xfrm>
          <a:off x="0" y="0"/>
          <a:ext cx="0" cy="0"/>
          <a:chOff x="0" y="0"/>
          <a:chExt cx="0" cy="0"/>
        </a:xfrm>
      </p:grpSpPr>
      <p:sp>
        <p:nvSpPr>
          <p:cNvPr id="149" name="Google Shape;149;p19"/>
          <p:cNvSpPr/>
          <p:nvPr>
            <p:ph idx="2" type="pic"/>
          </p:nvPr>
        </p:nvSpPr>
        <p:spPr>
          <a:xfrm>
            <a:off x="3163800" y="3246950"/>
            <a:ext cx="2816400" cy="1436700"/>
          </a:xfrm>
          <a:prstGeom prst="roundRect">
            <a:avLst>
              <a:gd fmla="val 50000" name="adj"/>
            </a:avLst>
          </a:prstGeom>
          <a:solidFill>
            <a:schemeClr val="dk2"/>
          </a:solidFill>
          <a:ln>
            <a:noFill/>
          </a:ln>
        </p:spPr>
      </p:sp>
      <p:sp>
        <p:nvSpPr>
          <p:cNvPr id="150" name="Google Shape;150;p19"/>
          <p:cNvSpPr txBox="1"/>
          <p:nvPr>
            <p:ph type="title"/>
          </p:nvPr>
        </p:nvSpPr>
        <p:spPr>
          <a:xfrm>
            <a:off x="137150" y="228600"/>
            <a:ext cx="5852100" cy="7404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1" name="Google Shape;151;p19"/>
          <p:cNvSpPr txBox="1"/>
          <p:nvPr>
            <p:ph idx="1" type="body"/>
          </p:nvPr>
        </p:nvSpPr>
        <p:spPr>
          <a:xfrm>
            <a:off x="54947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52" name="Google Shape;152;p19"/>
          <p:cNvSpPr txBox="1"/>
          <p:nvPr>
            <p:ph idx="3" type="body"/>
          </p:nvPr>
        </p:nvSpPr>
        <p:spPr>
          <a:xfrm>
            <a:off x="3466350" y="173405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2"/>
              </a:buClr>
              <a:buSzPts val="1000"/>
              <a:buFont typeface="Afacad Flux"/>
              <a:buChar char="●"/>
              <a:defRPr sz="1000">
                <a:solidFill>
                  <a:schemeClr val="dk2"/>
                </a:solidFill>
              </a:defRPr>
            </a:lvl1pPr>
            <a:lvl2pPr indent="-292100" lvl="1" marL="914400">
              <a:spcBef>
                <a:spcPts val="0"/>
              </a:spcBef>
              <a:spcAft>
                <a:spcPts val="0"/>
              </a:spcAft>
              <a:buClr>
                <a:schemeClr val="dk2"/>
              </a:buClr>
              <a:buSzPts val="1000"/>
              <a:buFont typeface="Afacad Flux"/>
              <a:buChar char="○"/>
              <a:defRPr sz="1000">
                <a:solidFill>
                  <a:schemeClr val="dk2"/>
                </a:solidFill>
              </a:defRPr>
            </a:lvl2pPr>
            <a:lvl3pPr indent="-292100" lvl="2" marL="1371600">
              <a:spcBef>
                <a:spcPts val="0"/>
              </a:spcBef>
              <a:spcAft>
                <a:spcPts val="0"/>
              </a:spcAft>
              <a:buClr>
                <a:schemeClr val="dk2"/>
              </a:buClr>
              <a:buSzPts val="1000"/>
              <a:buFont typeface="Afacad Flux"/>
              <a:buChar char="■"/>
              <a:defRPr sz="1000">
                <a:solidFill>
                  <a:schemeClr val="dk2"/>
                </a:solidFill>
              </a:defRPr>
            </a:lvl3pPr>
            <a:lvl4pPr indent="-292100" lvl="3" marL="1828800">
              <a:spcBef>
                <a:spcPts val="0"/>
              </a:spcBef>
              <a:spcAft>
                <a:spcPts val="0"/>
              </a:spcAft>
              <a:buClr>
                <a:schemeClr val="dk2"/>
              </a:buClr>
              <a:buSzPts val="1000"/>
              <a:buFont typeface="Afacad Flux"/>
              <a:buChar char="●"/>
              <a:defRPr sz="1000">
                <a:solidFill>
                  <a:schemeClr val="dk2"/>
                </a:solidFill>
              </a:defRPr>
            </a:lvl4pPr>
            <a:lvl5pPr indent="-292100" lvl="4" marL="2286000">
              <a:spcBef>
                <a:spcPts val="0"/>
              </a:spcBef>
              <a:spcAft>
                <a:spcPts val="0"/>
              </a:spcAft>
              <a:buClr>
                <a:schemeClr val="dk2"/>
              </a:buClr>
              <a:buSzPts val="1000"/>
              <a:buFont typeface="Afacad Flux"/>
              <a:buChar char="○"/>
              <a:defRPr sz="1000">
                <a:solidFill>
                  <a:schemeClr val="dk2"/>
                </a:solidFill>
              </a:defRPr>
            </a:lvl5pPr>
            <a:lvl6pPr indent="-292100" lvl="5" marL="2743200">
              <a:spcBef>
                <a:spcPts val="0"/>
              </a:spcBef>
              <a:spcAft>
                <a:spcPts val="0"/>
              </a:spcAft>
              <a:buClr>
                <a:schemeClr val="dk2"/>
              </a:buClr>
              <a:buSzPts val="1000"/>
              <a:buFont typeface="Afacad Flux"/>
              <a:buChar char="■"/>
              <a:defRPr sz="1000">
                <a:solidFill>
                  <a:schemeClr val="dk2"/>
                </a:solidFill>
              </a:defRPr>
            </a:lvl6pPr>
            <a:lvl7pPr indent="-292100" lvl="6" marL="3200400">
              <a:spcBef>
                <a:spcPts val="0"/>
              </a:spcBef>
              <a:spcAft>
                <a:spcPts val="0"/>
              </a:spcAft>
              <a:buClr>
                <a:schemeClr val="dk2"/>
              </a:buClr>
              <a:buSzPts val="1000"/>
              <a:buFont typeface="Afacad Flux"/>
              <a:buChar char="●"/>
              <a:defRPr sz="1000">
                <a:solidFill>
                  <a:schemeClr val="dk2"/>
                </a:solidFill>
              </a:defRPr>
            </a:lvl7pPr>
            <a:lvl8pPr indent="-292100" lvl="7" marL="3657600">
              <a:spcBef>
                <a:spcPts val="0"/>
              </a:spcBef>
              <a:spcAft>
                <a:spcPts val="0"/>
              </a:spcAft>
              <a:buClr>
                <a:schemeClr val="dk2"/>
              </a:buClr>
              <a:buSzPts val="1000"/>
              <a:buFont typeface="Afacad Flux"/>
              <a:buChar char="○"/>
              <a:defRPr sz="1000">
                <a:solidFill>
                  <a:schemeClr val="dk2"/>
                </a:solidFill>
              </a:defRPr>
            </a:lvl8pPr>
            <a:lvl9pPr indent="-292100" lvl="8" marL="4114800">
              <a:spcBef>
                <a:spcPts val="0"/>
              </a:spcBef>
              <a:spcAft>
                <a:spcPts val="0"/>
              </a:spcAft>
              <a:buClr>
                <a:schemeClr val="dk2"/>
              </a:buClr>
              <a:buSzPts val="1000"/>
              <a:buFont typeface="Afacad Flux"/>
              <a:buChar char="■"/>
              <a:defRPr sz="1000">
                <a:solidFill>
                  <a:schemeClr val="dk2"/>
                </a:solidFill>
              </a:defRPr>
            </a:lvl9pPr>
          </a:lstStyle>
          <a:p/>
        </p:txBody>
      </p:sp>
      <p:sp>
        <p:nvSpPr>
          <p:cNvPr id="153" name="Google Shape;153;p19"/>
          <p:cNvSpPr txBox="1"/>
          <p:nvPr>
            <p:ph idx="4" type="body"/>
          </p:nvPr>
        </p:nvSpPr>
        <p:spPr>
          <a:xfrm>
            <a:off x="638322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54" name="Google Shape;154;p19"/>
          <p:cNvSpPr txBox="1"/>
          <p:nvPr>
            <p:ph idx="5" type="subTitle"/>
          </p:nvPr>
        </p:nvSpPr>
        <p:spPr>
          <a:xfrm>
            <a:off x="555175" y="298680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155" name="Google Shape;155;p19"/>
          <p:cNvSpPr txBox="1"/>
          <p:nvPr>
            <p:ph idx="6" type="subTitle"/>
          </p:nvPr>
        </p:nvSpPr>
        <p:spPr>
          <a:xfrm>
            <a:off x="3473338" y="1372065"/>
            <a:ext cx="2211300" cy="2571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1pPr>
            <a:lvl2pPr lvl="1">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2pPr>
            <a:lvl3pPr lvl="2">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3pPr>
            <a:lvl4pPr lvl="3">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4pPr>
            <a:lvl5pPr lvl="4">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5pPr>
            <a:lvl6pPr lvl="5">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6pPr>
            <a:lvl7pPr lvl="6">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7pPr>
            <a:lvl8pPr lvl="7">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8pPr>
            <a:lvl9pPr lvl="8">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9pPr>
          </a:lstStyle>
          <a:p/>
        </p:txBody>
      </p:sp>
      <p:sp>
        <p:nvSpPr>
          <p:cNvPr id="156" name="Google Shape;156;p19"/>
          <p:cNvSpPr txBox="1"/>
          <p:nvPr>
            <p:ph idx="7" type="subTitle"/>
          </p:nvPr>
        </p:nvSpPr>
        <p:spPr>
          <a:xfrm>
            <a:off x="6391513" y="298984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157" name="Google Shape;157;p19"/>
          <p:cNvSpPr/>
          <p:nvPr>
            <p:ph idx="8" type="pic"/>
          </p:nvPr>
        </p:nvSpPr>
        <p:spPr>
          <a:xfrm>
            <a:off x="228600" y="1111975"/>
            <a:ext cx="2816400" cy="1492800"/>
          </a:xfrm>
          <a:prstGeom prst="roundRect">
            <a:avLst>
              <a:gd fmla="val 50000" name="adj"/>
            </a:avLst>
          </a:prstGeom>
          <a:solidFill>
            <a:schemeClr val="dk2"/>
          </a:solidFill>
          <a:ln>
            <a:noFill/>
          </a:ln>
        </p:spPr>
      </p:sp>
      <p:sp>
        <p:nvSpPr>
          <p:cNvPr id="158" name="Google Shape;158;p19"/>
          <p:cNvSpPr/>
          <p:nvPr>
            <p:ph idx="9" type="pic"/>
          </p:nvPr>
        </p:nvSpPr>
        <p:spPr>
          <a:xfrm>
            <a:off x="6099000" y="1111975"/>
            <a:ext cx="2816400" cy="1492800"/>
          </a:xfrm>
          <a:prstGeom prst="roundRect">
            <a:avLst>
              <a:gd fmla="val 50000" name="adj"/>
            </a:avLst>
          </a:prstGeom>
          <a:solidFill>
            <a:schemeClr val="dk2"/>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
    <p:bg>
      <p:bgPr>
        <a:solidFill>
          <a:schemeClr val="accent5"/>
        </a:solidFill>
      </p:bgPr>
    </p:bg>
    <p:spTree>
      <p:nvGrpSpPr>
        <p:cNvPr id="159" name="Shape 159"/>
        <p:cNvGrpSpPr/>
        <p:nvPr/>
      </p:nvGrpSpPr>
      <p:grpSpPr>
        <a:xfrm>
          <a:off x="0" y="0"/>
          <a:ext cx="0" cy="0"/>
          <a:chOff x="0" y="0"/>
          <a:chExt cx="0" cy="0"/>
        </a:xfrm>
      </p:grpSpPr>
      <p:sp>
        <p:nvSpPr>
          <p:cNvPr id="160" name="Google Shape;160;p20"/>
          <p:cNvSpPr/>
          <p:nvPr/>
        </p:nvSpPr>
        <p:spPr>
          <a:xfrm flipH="1" rot="10800000">
            <a:off x="225325" y="225450"/>
            <a:ext cx="6483000" cy="3256800"/>
          </a:xfrm>
          <a:prstGeom prst="round1Rect">
            <a:avLst>
              <a:gd fmla="val 1638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61" name="Google Shape;161;p20"/>
          <p:cNvSpPr/>
          <p:nvPr/>
        </p:nvSpPr>
        <p:spPr>
          <a:xfrm flipH="1">
            <a:off x="5600700" y="3575950"/>
            <a:ext cx="1108200" cy="1108200"/>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62" name="Google Shape;162;p20"/>
          <p:cNvSpPr/>
          <p:nvPr/>
        </p:nvSpPr>
        <p:spPr>
          <a:xfrm>
            <a:off x="6802800" y="228600"/>
            <a:ext cx="2112600" cy="4455600"/>
          </a:xfrm>
          <a:prstGeom prst="roundRect">
            <a:avLst>
              <a:gd fmla="val 3286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163" name="Google Shape;163;p20"/>
          <p:cNvSpPr txBox="1"/>
          <p:nvPr>
            <p:ph type="title"/>
          </p:nvPr>
        </p:nvSpPr>
        <p:spPr>
          <a:xfrm>
            <a:off x="462225" y="493150"/>
            <a:ext cx="5944800" cy="15735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7200">
                <a:solidFill>
                  <a:schemeClr val="accent1"/>
                </a:solidFill>
                <a:latin typeface="Afacad Flux Medium"/>
                <a:ea typeface="Afacad Flux Medium"/>
                <a:cs typeface="Afacad Flux Medium"/>
                <a:sym typeface="Afacad Flux Medium"/>
              </a:defRPr>
            </a:lvl1pPr>
            <a:lvl2pPr lvl="1">
              <a:lnSpc>
                <a:spcPct val="115000"/>
              </a:lnSpc>
              <a:spcBef>
                <a:spcPts val="0"/>
              </a:spcBef>
              <a:spcAft>
                <a:spcPts val="0"/>
              </a:spcAft>
              <a:buNone/>
              <a:defRPr sz="7200">
                <a:solidFill>
                  <a:schemeClr val="accent1"/>
                </a:solidFill>
              </a:defRPr>
            </a:lvl2pPr>
            <a:lvl3pPr lvl="2">
              <a:lnSpc>
                <a:spcPct val="115000"/>
              </a:lnSpc>
              <a:spcBef>
                <a:spcPts val="0"/>
              </a:spcBef>
              <a:spcAft>
                <a:spcPts val="0"/>
              </a:spcAft>
              <a:buNone/>
              <a:defRPr sz="7200">
                <a:solidFill>
                  <a:schemeClr val="accent1"/>
                </a:solidFill>
              </a:defRPr>
            </a:lvl3pPr>
            <a:lvl4pPr lvl="3">
              <a:lnSpc>
                <a:spcPct val="115000"/>
              </a:lnSpc>
              <a:spcBef>
                <a:spcPts val="0"/>
              </a:spcBef>
              <a:spcAft>
                <a:spcPts val="0"/>
              </a:spcAft>
              <a:buNone/>
              <a:defRPr sz="7200">
                <a:solidFill>
                  <a:schemeClr val="accent1"/>
                </a:solidFill>
              </a:defRPr>
            </a:lvl4pPr>
            <a:lvl5pPr lvl="4">
              <a:lnSpc>
                <a:spcPct val="115000"/>
              </a:lnSpc>
              <a:spcBef>
                <a:spcPts val="0"/>
              </a:spcBef>
              <a:spcAft>
                <a:spcPts val="0"/>
              </a:spcAft>
              <a:buNone/>
              <a:defRPr sz="7200">
                <a:solidFill>
                  <a:schemeClr val="accent1"/>
                </a:solidFill>
              </a:defRPr>
            </a:lvl5pPr>
            <a:lvl6pPr lvl="5">
              <a:lnSpc>
                <a:spcPct val="115000"/>
              </a:lnSpc>
              <a:spcBef>
                <a:spcPts val="0"/>
              </a:spcBef>
              <a:spcAft>
                <a:spcPts val="0"/>
              </a:spcAft>
              <a:buNone/>
              <a:defRPr sz="7200">
                <a:solidFill>
                  <a:schemeClr val="accent1"/>
                </a:solidFill>
              </a:defRPr>
            </a:lvl6pPr>
            <a:lvl7pPr lvl="6">
              <a:lnSpc>
                <a:spcPct val="115000"/>
              </a:lnSpc>
              <a:spcBef>
                <a:spcPts val="0"/>
              </a:spcBef>
              <a:spcAft>
                <a:spcPts val="0"/>
              </a:spcAft>
              <a:buNone/>
              <a:defRPr sz="7200">
                <a:solidFill>
                  <a:schemeClr val="accent1"/>
                </a:solidFill>
              </a:defRPr>
            </a:lvl7pPr>
            <a:lvl8pPr lvl="7">
              <a:lnSpc>
                <a:spcPct val="115000"/>
              </a:lnSpc>
              <a:spcBef>
                <a:spcPts val="0"/>
              </a:spcBef>
              <a:spcAft>
                <a:spcPts val="0"/>
              </a:spcAft>
              <a:buNone/>
              <a:defRPr sz="7200">
                <a:solidFill>
                  <a:schemeClr val="accent1"/>
                </a:solidFill>
              </a:defRPr>
            </a:lvl8pPr>
            <a:lvl9pPr lvl="8">
              <a:lnSpc>
                <a:spcPct val="115000"/>
              </a:lnSpc>
              <a:spcBef>
                <a:spcPts val="0"/>
              </a:spcBef>
              <a:spcAft>
                <a:spcPts val="0"/>
              </a:spcAft>
              <a:buNone/>
              <a:defRPr sz="7200">
                <a:solidFill>
                  <a:schemeClr val="accent1"/>
                </a:solidFill>
              </a:defRPr>
            </a:lvl9pPr>
          </a:lstStyle>
          <a:p/>
        </p:txBody>
      </p:sp>
      <p:sp>
        <p:nvSpPr>
          <p:cNvPr id="164" name="Google Shape;164;p20"/>
          <p:cNvSpPr txBox="1"/>
          <p:nvPr>
            <p:ph idx="1" type="subTitle"/>
          </p:nvPr>
        </p:nvSpPr>
        <p:spPr>
          <a:xfrm>
            <a:off x="467375" y="2472638"/>
            <a:ext cx="5557200" cy="668700"/>
          </a:xfrm>
          <a:prstGeom prst="rect">
            <a:avLst/>
          </a:prstGeom>
        </p:spPr>
        <p:txBody>
          <a:bodyPr anchorCtr="0" anchor="b" bIns="0" lIns="0" spcFirstLastPara="1" rIns="0" wrap="square" tIns="0">
            <a:noAutofit/>
          </a:bodyPr>
          <a:lstStyle>
            <a:lvl1pPr lvl="0">
              <a:spcBef>
                <a:spcPts val="0"/>
              </a:spcBef>
              <a:spcAft>
                <a:spcPts val="0"/>
              </a:spcAft>
              <a:buClr>
                <a:schemeClr val="dk2"/>
              </a:buClr>
              <a:buSzPts val="1800"/>
              <a:buFont typeface="Afacad Flux"/>
              <a:buNone/>
              <a:defRPr>
                <a:solidFill>
                  <a:schemeClr val="dk2"/>
                </a:solidFill>
                <a:latin typeface="Afacad Flux"/>
                <a:ea typeface="Afacad Flux"/>
                <a:cs typeface="Afacad Flux"/>
                <a:sym typeface="Afacad Flux"/>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2">
  <p:cSld name="CUSTOM_2">
    <p:spTree>
      <p:nvGrpSpPr>
        <p:cNvPr id="165" name="Shape 165"/>
        <p:cNvGrpSpPr/>
        <p:nvPr/>
      </p:nvGrpSpPr>
      <p:grpSpPr>
        <a:xfrm>
          <a:off x="0" y="0"/>
          <a:ext cx="0" cy="0"/>
          <a:chOff x="0" y="0"/>
          <a:chExt cx="0" cy="0"/>
        </a:xfrm>
      </p:grpSpPr>
      <p:pic>
        <p:nvPicPr>
          <p:cNvPr descr="A mountain range reflected on a river. " id="166" name="Google Shape;166;p21"/>
          <p:cNvPicPr preferRelativeResize="0"/>
          <p:nvPr/>
        </p:nvPicPr>
        <p:blipFill rotWithShape="1">
          <a:blip r:embed="rId2">
            <a:alphaModFix/>
          </a:blip>
          <a:srcRect b="0" l="258" r="258" t="0"/>
          <a:stretch/>
        </p:blipFill>
        <p:spPr>
          <a:xfrm>
            <a:off x="1327205" y="0"/>
            <a:ext cx="7802880" cy="5143502"/>
          </a:xfrm>
          <a:prstGeom prst="rect">
            <a:avLst/>
          </a:prstGeom>
          <a:noFill/>
          <a:ln>
            <a:noFill/>
          </a:ln>
        </p:spPr>
      </p:pic>
      <p:grpSp>
        <p:nvGrpSpPr>
          <p:cNvPr id="167" name="Google Shape;167;p21"/>
          <p:cNvGrpSpPr/>
          <p:nvPr/>
        </p:nvGrpSpPr>
        <p:grpSpPr>
          <a:xfrm>
            <a:off x="-13905" y="-1783804"/>
            <a:ext cx="10953439" cy="6927293"/>
            <a:chOff x="0" y="-1705500"/>
            <a:chExt cx="10871900" cy="6852600"/>
          </a:xfrm>
        </p:grpSpPr>
        <p:sp>
          <p:nvSpPr>
            <p:cNvPr id="168" name="Google Shape;168;p21"/>
            <p:cNvSpPr/>
            <p:nvPr/>
          </p:nvSpPr>
          <p:spPr>
            <a:xfrm>
              <a:off x="0" y="0"/>
              <a:ext cx="57429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169" name="Google Shape;169;p21"/>
            <p:cNvSpPr/>
            <p:nvPr/>
          </p:nvSpPr>
          <p:spPr>
            <a:xfrm rot="5400000">
              <a:off x="7437975"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170" name="Google Shape;170;p21"/>
            <p:cNvSpPr/>
            <p:nvPr/>
          </p:nvSpPr>
          <p:spPr>
            <a:xfrm rot="5400000">
              <a:off x="7430300"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171" name="Google Shape;171;p21"/>
            <p:cNvSpPr/>
            <p:nvPr/>
          </p:nvSpPr>
          <p:spPr>
            <a:xfrm flipH="1" rot="-5400000">
              <a:off x="4020200"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172" name="Google Shape;172;p21"/>
            <p:cNvSpPr/>
            <p:nvPr/>
          </p:nvSpPr>
          <p:spPr>
            <a:xfrm flipH="1" rot="-5400000">
              <a:off x="3996675"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grpSp>
      <p:sp>
        <p:nvSpPr>
          <p:cNvPr id="173" name="Google Shape;173;p21"/>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74" name="Shape 174"/>
        <p:cNvGrpSpPr/>
        <p:nvPr/>
      </p:nvGrpSpPr>
      <p:grpSpPr>
        <a:xfrm>
          <a:off x="0" y="0"/>
          <a:ext cx="0" cy="0"/>
          <a:chOff x="0" y="0"/>
          <a:chExt cx="0" cy="0"/>
        </a:xfrm>
      </p:grpSpPr>
      <p:sp>
        <p:nvSpPr>
          <p:cNvPr id="175" name="Google Shape;175;p2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76" name="Google Shape;176;p22"/>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77" name="Shape 177"/>
        <p:cNvGrpSpPr/>
        <p:nvPr/>
      </p:nvGrpSpPr>
      <p:grpSpPr>
        <a:xfrm>
          <a:off x="0" y="0"/>
          <a:ext cx="0" cy="0"/>
          <a:chOff x="0" y="0"/>
          <a:chExt cx="0" cy="0"/>
        </a:xfrm>
      </p:grpSpPr>
      <p:sp>
        <p:nvSpPr>
          <p:cNvPr id="178" name="Google Shape;178;p2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79" name="Shape 179"/>
        <p:cNvGrpSpPr/>
        <p:nvPr/>
      </p:nvGrpSpPr>
      <p:grpSpPr>
        <a:xfrm>
          <a:off x="0" y="0"/>
          <a:ext cx="0" cy="0"/>
          <a:chOff x="0" y="0"/>
          <a:chExt cx="0" cy="0"/>
        </a:xfrm>
      </p:grpSpPr>
      <p:sp>
        <p:nvSpPr>
          <p:cNvPr id="180" name="Google Shape;18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182" name="Shape 182"/>
        <p:cNvGrpSpPr/>
        <p:nvPr/>
      </p:nvGrpSpPr>
      <p:grpSpPr>
        <a:xfrm>
          <a:off x="0" y="0"/>
          <a:ext cx="0" cy="0"/>
          <a:chOff x="0" y="0"/>
          <a:chExt cx="0" cy="0"/>
        </a:xfrm>
      </p:grpSpPr>
      <p:sp>
        <p:nvSpPr>
          <p:cNvPr id="183" name="Google Shape;18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2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5" name="Google Shape;185;p25"/>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86" name="Shape 186"/>
        <p:cNvGrpSpPr/>
        <p:nvPr/>
      </p:nvGrpSpPr>
      <p:grpSpPr>
        <a:xfrm>
          <a:off x="0" y="0"/>
          <a:ext cx="0" cy="0"/>
          <a:chOff x="0" y="0"/>
          <a:chExt cx="0" cy="0"/>
        </a:xfrm>
      </p:grpSpPr>
      <p:sp>
        <p:nvSpPr>
          <p:cNvPr id="187" name="Google Shape;18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88" name="Shape 188"/>
        <p:cNvGrpSpPr/>
        <p:nvPr/>
      </p:nvGrpSpPr>
      <p:grpSpPr>
        <a:xfrm>
          <a:off x="0" y="0"/>
          <a:ext cx="0" cy="0"/>
          <a:chOff x="0" y="0"/>
          <a:chExt cx="0" cy="0"/>
        </a:xfrm>
      </p:grpSpPr>
      <p:sp>
        <p:nvSpPr>
          <p:cNvPr id="189" name="Google Shape;189;p2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90" name="Google Shape;190;p2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91" name="Shape 191"/>
        <p:cNvGrpSpPr/>
        <p:nvPr/>
      </p:nvGrpSpPr>
      <p:grpSpPr>
        <a:xfrm>
          <a:off x="0" y="0"/>
          <a:ext cx="0" cy="0"/>
          <a:chOff x="0" y="0"/>
          <a:chExt cx="0" cy="0"/>
        </a:xfrm>
      </p:grpSpPr>
      <p:sp>
        <p:nvSpPr>
          <p:cNvPr id="192" name="Google Shape;192;p2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93" name="Shape 193"/>
        <p:cNvGrpSpPr/>
        <p:nvPr/>
      </p:nvGrpSpPr>
      <p:grpSpPr>
        <a:xfrm>
          <a:off x="0" y="0"/>
          <a:ext cx="0" cy="0"/>
          <a:chOff x="0" y="0"/>
          <a:chExt cx="0" cy="0"/>
        </a:xfrm>
      </p:grpSpPr>
      <p:sp>
        <p:nvSpPr>
          <p:cNvPr id="194" name="Google Shape;194;p2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95" name="Google Shape;195;p29"/>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196" name="Google Shape;196;p2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97" name="Shape 197"/>
        <p:cNvGrpSpPr/>
        <p:nvPr/>
      </p:nvGrpSpPr>
      <p:grpSpPr>
        <a:xfrm>
          <a:off x="0" y="0"/>
          <a:ext cx="0" cy="0"/>
          <a:chOff x="0" y="0"/>
          <a:chExt cx="0" cy="0"/>
        </a:xfrm>
      </p:grpSpPr>
      <p:sp>
        <p:nvSpPr>
          <p:cNvPr id="198" name="Google Shape;198;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99" name="Shape 199"/>
        <p:cNvGrpSpPr/>
        <p:nvPr/>
      </p:nvGrpSpPr>
      <p:grpSpPr>
        <a:xfrm>
          <a:off x="0" y="0"/>
          <a:ext cx="0" cy="0"/>
          <a:chOff x="0" y="0"/>
          <a:chExt cx="0" cy="0"/>
        </a:xfrm>
      </p:grpSpPr>
      <p:sp>
        <p:nvSpPr>
          <p:cNvPr id="200" name="Google Shape;200;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01" name="Google Shape;201;p3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2" name="Shape 202"/>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03" name="Shape 203"/>
        <p:cNvGrpSpPr/>
        <p:nvPr/>
      </p:nvGrpSpPr>
      <p:grpSpPr>
        <a:xfrm>
          <a:off x="0" y="0"/>
          <a:ext cx="0" cy="0"/>
          <a:chOff x="0" y="0"/>
          <a:chExt cx="0" cy="0"/>
        </a:xfrm>
      </p:grpSpPr>
      <p:sp>
        <p:nvSpPr>
          <p:cNvPr id="204" name="Google Shape;204;p33"/>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33"/>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6" name="Google Shape;206;p33"/>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7" name="Google Shape;207;p33"/>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8" name="Google Shape;208;p33"/>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9" name="Google Shape;209;p33"/>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0" name="Google Shape;210;p33"/>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11" name="Shape 211"/>
        <p:cNvGrpSpPr/>
        <p:nvPr/>
      </p:nvGrpSpPr>
      <p:grpSpPr>
        <a:xfrm>
          <a:off x="0" y="0"/>
          <a:ext cx="0" cy="0"/>
          <a:chOff x="0" y="0"/>
          <a:chExt cx="0" cy="0"/>
        </a:xfrm>
      </p:grpSpPr>
      <p:sp>
        <p:nvSpPr>
          <p:cNvPr id="212" name="Google Shape;21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 name="Google Shape;213;p34"/>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14" name="Google Shape;214;p34"/>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15" name="Shape 215"/>
        <p:cNvGrpSpPr/>
        <p:nvPr/>
      </p:nvGrpSpPr>
      <p:grpSpPr>
        <a:xfrm>
          <a:off x="0" y="0"/>
          <a:ext cx="0" cy="0"/>
          <a:chOff x="0" y="0"/>
          <a:chExt cx="0" cy="0"/>
        </a:xfrm>
      </p:grpSpPr>
      <p:sp>
        <p:nvSpPr>
          <p:cNvPr id="216" name="Google Shape;216;p35"/>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17" name="Google Shape;217;p35"/>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18" name="Google Shape;218;p35"/>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9" name="Google Shape;219;p3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0" name="Google Shape;220;p3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221" name="Shape 221"/>
        <p:cNvGrpSpPr/>
        <p:nvPr/>
      </p:nvGrpSpPr>
      <p:grpSpPr>
        <a:xfrm>
          <a:off x="0" y="0"/>
          <a:ext cx="0" cy="0"/>
          <a:chOff x="0" y="0"/>
          <a:chExt cx="0" cy="0"/>
        </a:xfrm>
      </p:grpSpPr>
      <p:sp>
        <p:nvSpPr>
          <p:cNvPr id="222" name="Google Shape;222;p36"/>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23" name="Google Shape;223;p36"/>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4" name="Google Shape;224;p36"/>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25" name="Google Shape;225;p36"/>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6" name="Google Shape;226;p36"/>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7" name="Google Shape;227;p36"/>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8" name="Google Shape;228;p36"/>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229" name="Shape 229"/>
        <p:cNvGrpSpPr/>
        <p:nvPr/>
      </p:nvGrpSpPr>
      <p:grpSpPr>
        <a:xfrm>
          <a:off x="0" y="0"/>
          <a:ext cx="0" cy="0"/>
          <a:chOff x="0" y="0"/>
          <a:chExt cx="0" cy="0"/>
        </a:xfrm>
      </p:grpSpPr>
      <p:sp>
        <p:nvSpPr>
          <p:cNvPr id="230" name="Google Shape;230;p37"/>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31" name="Google Shape;231;p37"/>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2" name="Google Shape;232;p37"/>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3" name="Google Shape;233;p37"/>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4" name="Google Shape;234;p37"/>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35" name="Google Shape;235;p3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6" name="Google Shape;236;p3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7" name="Google Shape;237;p37"/>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8" name="Google Shape;238;p37"/>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239" name="Shape 239"/>
        <p:cNvGrpSpPr/>
        <p:nvPr/>
      </p:nvGrpSpPr>
      <p:grpSpPr>
        <a:xfrm>
          <a:off x="0" y="0"/>
          <a:ext cx="0" cy="0"/>
          <a:chOff x="0" y="0"/>
          <a:chExt cx="0" cy="0"/>
        </a:xfrm>
      </p:grpSpPr>
      <p:sp>
        <p:nvSpPr>
          <p:cNvPr id="240" name="Google Shape;240;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3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242" name="Shape 242"/>
        <p:cNvGrpSpPr/>
        <p:nvPr/>
      </p:nvGrpSpPr>
      <p:grpSpPr>
        <a:xfrm>
          <a:off x="0" y="0"/>
          <a:ext cx="0" cy="0"/>
          <a:chOff x="0" y="0"/>
          <a:chExt cx="0" cy="0"/>
        </a:xfrm>
      </p:grpSpPr>
      <p:sp>
        <p:nvSpPr>
          <p:cNvPr id="243" name="Google Shape;243;p39"/>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44" name="Google Shape;244;p39"/>
          <p:cNvSpPr/>
          <p:nvPr>
            <p:ph idx="2" type="pic"/>
          </p:nvPr>
        </p:nvSpPr>
        <p:spPr>
          <a:xfrm>
            <a:off x="4804825" y="1133300"/>
            <a:ext cx="4027500" cy="2392800"/>
          </a:xfrm>
          <a:prstGeom prst="rect">
            <a:avLst/>
          </a:prstGeom>
          <a:noFill/>
          <a:ln>
            <a:noFill/>
          </a:ln>
        </p:spPr>
      </p:sp>
      <p:sp>
        <p:nvSpPr>
          <p:cNvPr id="245" name="Google Shape;245;p39"/>
          <p:cNvSpPr/>
          <p:nvPr>
            <p:ph idx="3" type="pic"/>
          </p:nvPr>
        </p:nvSpPr>
        <p:spPr>
          <a:xfrm>
            <a:off x="311725" y="1133300"/>
            <a:ext cx="4027500" cy="2392800"/>
          </a:xfrm>
          <a:prstGeom prst="rect">
            <a:avLst/>
          </a:prstGeom>
          <a:noFill/>
          <a:ln>
            <a:noFill/>
          </a:ln>
        </p:spPr>
      </p:sp>
      <p:sp>
        <p:nvSpPr>
          <p:cNvPr id="246" name="Google Shape;246;p39"/>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47" name="Google Shape;247;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3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49" name="Google Shape;249;p3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250" name="Shape 250"/>
        <p:cNvGrpSpPr/>
        <p:nvPr/>
      </p:nvGrpSpPr>
      <p:grpSpPr>
        <a:xfrm>
          <a:off x="0" y="0"/>
          <a:ext cx="0" cy="0"/>
          <a:chOff x="0" y="0"/>
          <a:chExt cx="0" cy="0"/>
        </a:xfrm>
      </p:grpSpPr>
      <p:sp>
        <p:nvSpPr>
          <p:cNvPr id="251" name="Google Shape;251;p40"/>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52" name="Google Shape;252;p40"/>
          <p:cNvSpPr/>
          <p:nvPr>
            <p:ph idx="2" type="pic"/>
          </p:nvPr>
        </p:nvSpPr>
        <p:spPr>
          <a:xfrm>
            <a:off x="6205225" y="1128325"/>
            <a:ext cx="2627100" cy="2273100"/>
          </a:xfrm>
          <a:prstGeom prst="rect">
            <a:avLst/>
          </a:prstGeom>
          <a:noFill/>
          <a:ln>
            <a:noFill/>
          </a:ln>
        </p:spPr>
      </p:sp>
      <p:sp>
        <p:nvSpPr>
          <p:cNvPr id="253" name="Google Shape;253;p40"/>
          <p:cNvSpPr/>
          <p:nvPr>
            <p:ph idx="3" type="pic"/>
          </p:nvPr>
        </p:nvSpPr>
        <p:spPr>
          <a:xfrm>
            <a:off x="311725" y="1128325"/>
            <a:ext cx="2627100" cy="2273100"/>
          </a:xfrm>
          <a:prstGeom prst="rect">
            <a:avLst/>
          </a:prstGeom>
          <a:noFill/>
          <a:ln>
            <a:noFill/>
          </a:ln>
        </p:spPr>
      </p:sp>
      <p:sp>
        <p:nvSpPr>
          <p:cNvPr id="254" name="Google Shape;254;p40"/>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5" name="Google Shape;255;p40"/>
          <p:cNvSpPr/>
          <p:nvPr>
            <p:ph idx="5" type="pic"/>
          </p:nvPr>
        </p:nvSpPr>
        <p:spPr>
          <a:xfrm>
            <a:off x="3255250" y="1128325"/>
            <a:ext cx="2627100" cy="2273100"/>
          </a:xfrm>
          <a:prstGeom prst="rect">
            <a:avLst/>
          </a:prstGeom>
          <a:noFill/>
          <a:ln>
            <a:noFill/>
          </a:ln>
        </p:spPr>
      </p:sp>
      <p:sp>
        <p:nvSpPr>
          <p:cNvPr id="256" name="Google Shape;256;p40"/>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7" name="Google Shape;257;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4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59" name="Google Shape;259;p4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60" name="Google Shape;260;p4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261" name="Shape 261"/>
        <p:cNvGrpSpPr/>
        <p:nvPr/>
      </p:nvGrpSpPr>
      <p:grpSpPr>
        <a:xfrm>
          <a:off x="0" y="0"/>
          <a:ext cx="0" cy="0"/>
          <a:chOff x="0" y="0"/>
          <a:chExt cx="0" cy="0"/>
        </a:xfrm>
      </p:grpSpPr>
      <p:sp>
        <p:nvSpPr>
          <p:cNvPr id="262" name="Google Shape;262;p41"/>
          <p:cNvSpPr/>
          <p:nvPr>
            <p:ph idx="2" type="pic"/>
          </p:nvPr>
        </p:nvSpPr>
        <p:spPr>
          <a:xfrm>
            <a:off x="3389600" y="118913"/>
            <a:ext cx="1643700" cy="1535100"/>
          </a:xfrm>
          <a:prstGeom prst="rect">
            <a:avLst/>
          </a:prstGeom>
          <a:noFill/>
          <a:ln>
            <a:noFill/>
          </a:ln>
        </p:spPr>
      </p:sp>
      <p:sp>
        <p:nvSpPr>
          <p:cNvPr id="263" name="Google Shape;263;p41"/>
          <p:cNvSpPr/>
          <p:nvPr>
            <p:ph idx="3" type="pic"/>
          </p:nvPr>
        </p:nvSpPr>
        <p:spPr>
          <a:xfrm>
            <a:off x="5195935" y="118913"/>
            <a:ext cx="1643700" cy="1535100"/>
          </a:xfrm>
          <a:prstGeom prst="rect">
            <a:avLst/>
          </a:prstGeom>
          <a:noFill/>
          <a:ln>
            <a:noFill/>
          </a:ln>
        </p:spPr>
      </p:sp>
      <p:sp>
        <p:nvSpPr>
          <p:cNvPr id="264" name="Google Shape;264;p41"/>
          <p:cNvSpPr/>
          <p:nvPr>
            <p:ph idx="4" type="pic"/>
          </p:nvPr>
        </p:nvSpPr>
        <p:spPr>
          <a:xfrm>
            <a:off x="7002270" y="118913"/>
            <a:ext cx="1643700" cy="1535100"/>
          </a:xfrm>
          <a:prstGeom prst="rect">
            <a:avLst/>
          </a:prstGeom>
          <a:noFill/>
          <a:ln>
            <a:noFill/>
          </a:ln>
        </p:spPr>
      </p:sp>
      <p:sp>
        <p:nvSpPr>
          <p:cNvPr id="265" name="Google Shape;265;p41"/>
          <p:cNvSpPr/>
          <p:nvPr>
            <p:ph idx="5" type="pic"/>
          </p:nvPr>
        </p:nvSpPr>
        <p:spPr>
          <a:xfrm>
            <a:off x="3389588" y="1804212"/>
            <a:ext cx="1643700" cy="1535100"/>
          </a:xfrm>
          <a:prstGeom prst="rect">
            <a:avLst/>
          </a:prstGeom>
          <a:noFill/>
          <a:ln>
            <a:noFill/>
          </a:ln>
        </p:spPr>
      </p:sp>
      <p:sp>
        <p:nvSpPr>
          <p:cNvPr id="266" name="Google Shape;266;p41"/>
          <p:cNvSpPr/>
          <p:nvPr>
            <p:ph idx="6" type="pic"/>
          </p:nvPr>
        </p:nvSpPr>
        <p:spPr>
          <a:xfrm>
            <a:off x="5195922" y="1804212"/>
            <a:ext cx="1643700" cy="1535100"/>
          </a:xfrm>
          <a:prstGeom prst="rect">
            <a:avLst/>
          </a:prstGeom>
          <a:noFill/>
          <a:ln>
            <a:noFill/>
          </a:ln>
        </p:spPr>
      </p:sp>
      <p:sp>
        <p:nvSpPr>
          <p:cNvPr id="267" name="Google Shape;267;p41"/>
          <p:cNvSpPr/>
          <p:nvPr>
            <p:ph idx="7" type="pic"/>
          </p:nvPr>
        </p:nvSpPr>
        <p:spPr>
          <a:xfrm>
            <a:off x="7002257" y="1804212"/>
            <a:ext cx="1643700" cy="1535100"/>
          </a:xfrm>
          <a:prstGeom prst="rect">
            <a:avLst/>
          </a:prstGeom>
          <a:noFill/>
          <a:ln>
            <a:noFill/>
          </a:ln>
        </p:spPr>
      </p:sp>
      <p:sp>
        <p:nvSpPr>
          <p:cNvPr id="268" name="Google Shape;268;p41"/>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41"/>
          <p:cNvSpPr/>
          <p:nvPr>
            <p:ph idx="8" type="pic"/>
          </p:nvPr>
        </p:nvSpPr>
        <p:spPr>
          <a:xfrm>
            <a:off x="3389588" y="3489487"/>
            <a:ext cx="1643700" cy="1535100"/>
          </a:xfrm>
          <a:prstGeom prst="rect">
            <a:avLst/>
          </a:prstGeom>
          <a:noFill/>
          <a:ln>
            <a:noFill/>
          </a:ln>
        </p:spPr>
      </p:sp>
      <p:sp>
        <p:nvSpPr>
          <p:cNvPr id="270" name="Google Shape;270;p41"/>
          <p:cNvSpPr/>
          <p:nvPr>
            <p:ph idx="9" type="pic"/>
          </p:nvPr>
        </p:nvSpPr>
        <p:spPr>
          <a:xfrm>
            <a:off x="5195922" y="3489487"/>
            <a:ext cx="1643700" cy="1535100"/>
          </a:xfrm>
          <a:prstGeom prst="rect">
            <a:avLst/>
          </a:prstGeom>
          <a:noFill/>
          <a:ln>
            <a:noFill/>
          </a:ln>
        </p:spPr>
      </p:sp>
      <p:sp>
        <p:nvSpPr>
          <p:cNvPr id="271" name="Google Shape;271;p41"/>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801500"/>
            <a:ext cx="5760600" cy="31107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lnSpc>
                <a:spcPct val="115000"/>
              </a:lnSpc>
              <a:spcBef>
                <a:spcPts val="800"/>
              </a:spcBef>
              <a:spcAft>
                <a:spcPts val="80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
        <p:nvSpPr>
          <p:cNvPr id="7" name="Google Shape;7;p1"/>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Afacad Flux"/>
                <a:ea typeface="Afacad Flux"/>
                <a:cs typeface="Afacad Flux"/>
                <a:sym typeface="Afacad Flux"/>
              </a:rPr>
              <a:t>‹#›</a:t>
            </a:fld>
            <a:endParaRPr sz="700">
              <a:solidFill>
                <a:schemeClr val="lt1"/>
              </a:solidFill>
              <a:latin typeface="Afacad Flux"/>
              <a:ea typeface="Afacad Flux"/>
              <a:cs typeface="Afacad Flux"/>
              <a:sym typeface="Afacad Flux"/>
            </a:endParaRPr>
          </a:p>
        </p:txBody>
      </p:sp>
      <p:sp>
        <p:nvSpPr>
          <p:cNvPr id="8" name="Google Shape;8;p1"/>
          <p:cNvSpPr txBox="1"/>
          <p:nvPr>
            <p:ph type="title"/>
          </p:nvPr>
        </p:nvSpPr>
        <p:spPr>
          <a:xfrm>
            <a:off x="295550" y="457200"/>
            <a:ext cx="4859400" cy="443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Afacad Flux"/>
              <a:buNone/>
              <a:defRPr b="1" sz="3000">
                <a:solidFill>
                  <a:schemeClr val="lt1"/>
                </a:solidFill>
                <a:latin typeface="Afacad Flux"/>
                <a:ea typeface="Afacad Flux"/>
                <a:cs typeface="Afacad Flux"/>
                <a:sym typeface="Afacad Flux"/>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9" name="Google Shape;9;p1"/>
          <p:cNvSpPr txBox="1"/>
          <p:nvPr>
            <p:ph idx="2" type="body"/>
          </p:nvPr>
        </p:nvSpPr>
        <p:spPr>
          <a:xfrm>
            <a:off x="3785175" y="1949425"/>
            <a:ext cx="4057800" cy="20289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hyperlink" Target="https://youtu.be/bHdXtFz9PuY"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75" name="Shape 275"/>
        <p:cNvGrpSpPr/>
        <p:nvPr/>
      </p:nvGrpSpPr>
      <p:grpSpPr>
        <a:xfrm>
          <a:off x="0" y="0"/>
          <a:ext cx="0" cy="0"/>
          <a:chOff x="0" y="0"/>
          <a:chExt cx="0" cy="0"/>
        </a:xfrm>
      </p:grpSpPr>
      <p:sp>
        <p:nvSpPr>
          <p:cNvPr id="276" name="Google Shape;276;p42"/>
          <p:cNvSpPr/>
          <p:nvPr/>
        </p:nvSpPr>
        <p:spPr>
          <a:xfrm>
            <a:off x="2896353" y="4167980"/>
            <a:ext cx="1851900" cy="466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a:ea typeface="Afacad Flux"/>
              <a:cs typeface="Afacad Flux"/>
              <a:sym typeface="Afacad Flux"/>
            </a:endParaRPr>
          </a:p>
        </p:txBody>
      </p:sp>
      <p:sp>
        <p:nvSpPr>
          <p:cNvPr id="277" name="Google Shape;277;p42"/>
          <p:cNvSpPr/>
          <p:nvPr/>
        </p:nvSpPr>
        <p:spPr>
          <a:xfrm>
            <a:off x="4795351" y="4167980"/>
            <a:ext cx="1452300" cy="466800"/>
          </a:xfrm>
          <a:prstGeom prst="roundRect">
            <a:avLst>
              <a:gd fmla="val 50000"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a:ea typeface="Afacad Flux"/>
              <a:cs typeface="Afacad Flux"/>
              <a:sym typeface="Afacad Flux"/>
            </a:endParaRPr>
          </a:p>
        </p:txBody>
      </p:sp>
      <p:sp>
        <p:nvSpPr>
          <p:cNvPr id="278" name="Google Shape;278;p42"/>
          <p:cNvSpPr txBox="1"/>
          <p:nvPr>
            <p:ph type="title"/>
          </p:nvPr>
        </p:nvSpPr>
        <p:spPr>
          <a:xfrm>
            <a:off x="3207175" y="1762350"/>
            <a:ext cx="36834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Simmr.</a:t>
            </a:r>
            <a:endParaRPr/>
          </a:p>
        </p:txBody>
      </p:sp>
      <p:sp>
        <p:nvSpPr>
          <p:cNvPr id="279" name="Google Shape;279;p42"/>
          <p:cNvSpPr txBox="1"/>
          <p:nvPr>
            <p:ph idx="4" type="subTitle"/>
          </p:nvPr>
        </p:nvSpPr>
        <p:spPr>
          <a:xfrm>
            <a:off x="2958300" y="4256325"/>
            <a:ext cx="1728000" cy="290100"/>
          </a:xfrm>
          <a:prstGeom prst="rect">
            <a:avLst/>
          </a:prstGeom>
          <a:solidFill>
            <a:schemeClr val="accent6"/>
          </a:solidFill>
        </p:spPr>
        <p:txBody>
          <a:bodyPr anchorCtr="0" anchor="ctr" bIns="0" lIns="0" spcFirstLastPara="1" rIns="0" wrap="square" tIns="0">
            <a:noAutofit/>
          </a:bodyPr>
          <a:lstStyle/>
          <a:p>
            <a:pPr indent="0" lvl="0" marL="0" rtl="0" algn="ctr">
              <a:spcBef>
                <a:spcPts val="0"/>
              </a:spcBef>
              <a:spcAft>
                <a:spcPts val="0"/>
              </a:spcAft>
              <a:buNone/>
            </a:pPr>
            <a:r>
              <a:rPr lang="en">
                <a:latin typeface="Afacad Flux"/>
                <a:ea typeface="Afacad Flux"/>
                <a:cs typeface="Afacad Flux"/>
                <a:sym typeface="Afacad Flux"/>
              </a:rPr>
              <a:t>Autumn 2025</a:t>
            </a:r>
            <a:endParaRPr>
              <a:latin typeface="Afacad Flux"/>
              <a:ea typeface="Afacad Flux"/>
              <a:cs typeface="Afacad Flux"/>
              <a:sym typeface="Afacad Flux"/>
            </a:endParaRPr>
          </a:p>
        </p:txBody>
      </p:sp>
      <p:sp>
        <p:nvSpPr>
          <p:cNvPr id="280" name="Google Shape;280;p42"/>
          <p:cNvSpPr txBox="1"/>
          <p:nvPr>
            <p:ph idx="5" type="subTitle"/>
          </p:nvPr>
        </p:nvSpPr>
        <p:spPr>
          <a:xfrm>
            <a:off x="4812400" y="4256325"/>
            <a:ext cx="1383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latin typeface="Afacad Flux"/>
                <a:ea typeface="Afacad Flux"/>
                <a:cs typeface="Afacad Flux"/>
                <a:sym typeface="Afacad Flux"/>
              </a:rPr>
              <a:t>CS 147</a:t>
            </a:r>
            <a:endParaRPr>
              <a:latin typeface="Afacad Flux"/>
              <a:ea typeface="Afacad Flux"/>
              <a:cs typeface="Afacad Flux"/>
              <a:sym typeface="Afacad Flux"/>
            </a:endParaRPr>
          </a:p>
        </p:txBody>
      </p:sp>
      <p:sp>
        <p:nvSpPr>
          <p:cNvPr id="281" name="Google Shape;281;p42"/>
          <p:cNvSpPr/>
          <p:nvPr/>
        </p:nvSpPr>
        <p:spPr>
          <a:xfrm>
            <a:off x="7609325" y="288525"/>
            <a:ext cx="1452300" cy="5082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82" name="Google Shape;282;p42"/>
          <p:cNvSpPr txBox="1"/>
          <p:nvPr/>
        </p:nvSpPr>
        <p:spPr>
          <a:xfrm>
            <a:off x="2838000" y="2571750"/>
            <a:ext cx="36834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2100">
                <a:latin typeface="Afacad Flux Light"/>
                <a:ea typeface="Afacad Flux Light"/>
                <a:cs typeface="Afacad Flux Light"/>
                <a:sym typeface="Afacad Flux Light"/>
              </a:rPr>
              <a:t>"Where every recipe tells a story"</a:t>
            </a:r>
            <a:endParaRPr i="1" sz="2100">
              <a:latin typeface="Afacad Flux Light"/>
              <a:ea typeface="Afacad Flux Light"/>
              <a:cs typeface="Afacad Flux Light"/>
              <a:sym typeface="Afacad Flux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86" name="Shape 286"/>
        <p:cNvGrpSpPr/>
        <p:nvPr/>
      </p:nvGrpSpPr>
      <p:grpSpPr>
        <a:xfrm>
          <a:off x="0" y="0"/>
          <a:ext cx="0" cy="0"/>
          <a:chOff x="0" y="0"/>
          <a:chExt cx="0" cy="0"/>
        </a:xfrm>
      </p:grpSpPr>
      <p:sp>
        <p:nvSpPr>
          <p:cNvPr id="287" name="Google Shape;287;p43"/>
          <p:cNvSpPr/>
          <p:nvPr/>
        </p:nvSpPr>
        <p:spPr>
          <a:xfrm>
            <a:off x="697300" y="1523700"/>
            <a:ext cx="2119800" cy="555600"/>
          </a:xfrm>
          <a:prstGeom prst="roundRect">
            <a:avLst>
              <a:gd fmla="val 50000" name="adj"/>
            </a:avLst>
          </a:prstGeom>
          <a:solidFill>
            <a:schemeClr val="accent5"/>
          </a:solidFill>
          <a:ln>
            <a:noFill/>
          </a:ln>
        </p:spPr>
        <p:txBody>
          <a:bodyPr anchorCtr="0" anchor="ctr" bIns="133225" lIns="133225" spcFirstLastPara="1" rIns="133225" wrap="square" tIns="133225">
            <a:noAutofit/>
          </a:bodyPr>
          <a:lstStyle/>
          <a:p>
            <a:pPr indent="0" lvl="0" marL="0" marR="0" rtl="0" algn="ctr">
              <a:lnSpc>
                <a:spcPct val="100000"/>
              </a:lnSpc>
              <a:spcBef>
                <a:spcPts val="0"/>
              </a:spcBef>
              <a:spcAft>
                <a:spcPts val="291"/>
              </a:spcAft>
              <a:buNone/>
            </a:pPr>
            <a:r>
              <a:rPr lang="en" sz="2040">
                <a:solidFill>
                  <a:schemeClr val="lt1"/>
                </a:solidFill>
                <a:latin typeface="Afacad Flux Light"/>
                <a:ea typeface="Afacad Flux Light"/>
                <a:cs typeface="Afacad Flux Light"/>
                <a:sym typeface="Afacad Flux Light"/>
              </a:rPr>
              <a:t>Primary User:</a:t>
            </a:r>
            <a:endParaRPr sz="2040">
              <a:solidFill>
                <a:schemeClr val="lt1"/>
              </a:solidFill>
              <a:latin typeface="Afacad Flux Light"/>
              <a:ea typeface="Afacad Flux Light"/>
              <a:cs typeface="Afacad Flux Light"/>
              <a:sym typeface="Afacad Flux Light"/>
            </a:endParaRPr>
          </a:p>
        </p:txBody>
      </p:sp>
      <p:sp>
        <p:nvSpPr>
          <p:cNvPr id="288" name="Google Shape;288;p43"/>
          <p:cNvSpPr/>
          <p:nvPr/>
        </p:nvSpPr>
        <p:spPr>
          <a:xfrm>
            <a:off x="670275" y="2397000"/>
            <a:ext cx="2192400" cy="594000"/>
          </a:xfrm>
          <a:prstGeom prst="roundRect">
            <a:avLst>
              <a:gd fmla="val 50000" name="adj"/>
            </a:avLst>
          </a:prstGeom>
          <a:solidFill>
            <a:schemeClr val="accent5"/>
          </a:solidFill>
          <a:ln>
            <a:noFill/>
          </a:ln>
        </p:spPr>
        <p:txBody>
          <a:bodyPr anchorCtr="0" anchor="ctr" bIns="133225" lIns="133225" spcFirstLastPara="1" rIns="133225" wrap="square" tIns="133225">
            <a:noAutofit/>
          </a:bodyPr>
          <a:lstStyle/>
          <a:p>
            <a:pPr indent="0" lvl="0" marL="0" marR="0" rtl="0" algn="ctr">
              <a:lnSpc>
                <a:spcPct val="100000"/>
              </a:lnSpc>
              <a:spcBef>
                <a:spcPts val="0"/>
              </a:spcBef>
              <a:spcAft>
                <a:spcPts val="291"/>
              </a:spcAft>
              <a:buNone/>
            </a:pPr>
            <a:r>
              <a:rPr lang="en" sz="2040">
                <a:solidFill>
                  <a:schemeClr val="lt1"/>
                </a:solidFill>
                <a:latin typeface="Afacad Flux Light"/>
                <a:ea typeface="Afacad Flux Light"/>
                <a:cs typeface="Afacad Flux Light"/>
                <a:sym typeface="Afacad Flux Light"/>
              </a:rPr>
              <a:t>Problem:</a:t>
            </a:r>
            <a:endParaRPr sz="2040">
              <a:solidFill>
                <a:schemeClr val="lt1"/>
              </a:solidFill>
              <a:latin typeface="Afacad Flux Light"/>
              <a:ea typeface="Afacad Flux Light"/>
              <a:cs typeface="Afacad Flux Light"/>
              <a:sym typeface="Afacad Flux Light"/>
            </a:endParaRPr>
          </a:p>
        </p:txBody>
      </p:sp>
      <p:sp>
        <p:nvSpPr>
          <p:cNvPr id="289" name="Google Shape;289;p43"/>
          <p:cNvSpPr/>
          <p:nvPr/>
        </p:nvSpPr>
        <p:spPr>
          <a:xfrm>
            <a:off x="670275" y="3595900"/>
            <a:ext cx="2228700" cy="680100"/>
          </a:xfrm>
          <a:prstGeom prst="roundRect">
            <a:avLst>
              <a:gd fmla="val 50000" name="adj"/>
            </a:avLst>
          </a:prstGeom>
          <a:solidFill>
            <a:schemeClr val="accent5"/>
          </a:solidFill>
          <a:ln>
            <a:noFill/>
          </a:ln>
        </p:spPr>
        <p:txBody>
          <a:bodyPr anchorCtr="0" anchor="ctr" bIns="133225" lIns="133225" spcFirstLastPara="1" rIns="133225" wrap="square" tIns="133225">
            <a:noAutofit/>
          </a:bodyPr>
          <a:lstStyle/>
          <a:p>
            <a:pPr indent="0" lvl="0" marL="0" rtl="0" algn="ctr">
              <a:spcBef>
                <a:spcPts val="0"/>
              </a:spcBef>
              <a:spcAft>
                <a:spcPts val="291"/>
              </a:spcAft>
              <a:buNone/>
            </a:pPr>
            <a:r>
              <a:rPr lang="en" sz="2040">
                <a:solidFill>
                  <a:schemeClr val="lt1"/>
                </a:solidFill>
                <a:latin typeface="Afacad Flux Light"/>
                <a:ea typeface="Afacad Flux Light"/>
                <a:cs typeface="Afacad Flux Light"/>
                <a:sym typeface="Afacad Flux Light"/>
              </a:rPr>
              <a:t>Proposed Solution:</a:t>
            </a:r>
            <a:endParaRPr sz="2040">
              <a:solidFill>
                <a:schemeClr val="lt1"/>
              </a:solidFill>
              <a:latin typeface="Afacad Flux Light"/>
              <a:ea typeface="Afacad Flux Light"/>
              <a:cs typeface="Afacad Flux Light"/>
              <a:sym typeface="Afacad Flux Light"/>
            </a:endParaRPr>
          </a:p>
        </p:txBody>
      </p:sp>
      <p:sp>
        <p:nvSpPr>
          <p:cNvPr id="290" name="Google Shape;290;p43"/>
          <p:cNvSpPr txBox="1"/>
          <p:nvPr/>
        </p:nvSpPr>
        <p:spPr>
          <a:xfrm>
            <a:off x="3287225" y="1310475"/>
            <a:ext cx="5338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Afacad Flux"/>
                <a:ea typeface="Afacad Flux"/>
                <a:cs typeface="Afacad Flux"/>
                <a:sym typeface="Afacad Flux"/>
              </a:rPr>
              <a:t>Nicole, a </a:t>
            </a:r>
            <a:r>
              <a:rPr b="1" lang="en" sz="1800">
                <a:solidFill>
                  <a:schemeClr val="lt1"/>
                </a:solidFill>
                <a:latin typeface="Afacad Flux"/>
                <a:ea typeface="Afacad Flux"/>
                <a:cs typeface="Afacad Flux"/>
                <a:sym typeface="Afacad Flux"/>
              </a:rPr>
              <a:t>home cook</a:t>
            </a:r>
            <a:r>
              <a:rPr lang="en" sz="1800">
                <a:solidFill>
                  <a:schemeClr val="lt1"/>
                </a:solidFill>
                <a:latin typeface="Afacad Flux"/>
                <a:ea typeface="Afacad Flux"/>
                <a:cs typeface="Afacad Flux"/>
                <a:sym typeface="Afacad Flux"/>
              </a:rPr>
              <a:t> who wants to make cooking more </a:t>
            </a:r>
            <a:r>
              <a:rPr b="1" lang="en" sz="1800">
                <a:solidFill>
                  <a:schemeClr val="lt1"/>
                </a:solidFill>
                <a:latin typeface="Afacad Flux"/>
                <a:ea typeface="Afacad Flux"/>
                <a:cs typeface="Afacad Flux"/>
                <a:sym typeface="Afacad Flux"/>
              </a:rPr>
              <a:t>enjoyable</a:t>
            </a:r>
            <a:r>
              <a:rPr lang="en" sz="1800">
                <a:solidFill>
                  <a:schemeClr val="lt1"/>
                </a:solidFill>
                <a:latin typeface="Afacad Flux"/>
                <a:ea typeface="Afacad Flux"/>
                <a:cs typeface="Afacad Flux"/>
                <a:sym typeface="Afacad Flux"/>
              </a:rPr>
              <a:t>, </a:t>
            </a:r>
            <a:r>
              <a:rPr b="1" lang="en" sz="1800">
                <a:solidFill>
                  <a:schemeClr val="lt1"/>
                </a:solidFill>
                <a:latin typeface="Afacad Flux"/>
                <a:ea typeface="Afacad Flux"/>
                <a:cs typeface="Afacad Flux"/>
                <a:sym typeface="Afacad Flux"/>
              </a:rPr>
              <a:t>social</a:t>
            </a:r>
            <a:r>
              <a:rPr lang="en" sz="1800">
                <a:solidFill>
                  <a:schemeClr val="lt1"/>
                </a:solidFill>
                <a:latin typeface="Afacad Flux"/>
                <a:ea typeface="Afacad Flux"/>
                <a:cs typeface="Afacad Flux"/>
                <a:sym typeface="Afacad Flux"/>
              </a:rPr>
              <a:t>, and </a:t>
            </a:r>
            <a:r>
              <a:rPr b="1" lang="en" sz="1800">
                <a:solidFill>
                  <a:schemeClr val="lt1"/>
                </a:solidFill>
                <a:latin typeface="Afacad Flux"/>
                <a:ea typeface="Afacad Flux"/>
                <a:cs typeface="Afacad Flux"/>
                <a:sym typeface="Afacad Flux"/>
              </a:rPr>
              <a:t>engaging</a:t>
            </a:r>
            <a:r>
              <a:rPr lang="en" sz="1800">
                <a:solidFill>
                  <a:schemeClr val="lt1"/>
                </a:solidFill>
                <a:latin typeface="Afacad Flux"/>
                <a:ea typeface="Afacad Flux"/>
                <a:cs typeface="Afacad Flux"/>
                <a:sym typeface="Afacad Flux"/>
              </a:rPr>
              <a:t> for herself and others.</a:t>
            </a:r>
            <a:endParaRPr sz="1800">
              <a:solidFill>
                <a:schemeClr val="lt1"/>
              </a:solidFill>
              <a:latin typeface="Afacad Flux"/>
              <a:ea typeface="Afacad Flux"/>
              <a:cs typeface="Afacad Flux"/>
              <a:sym typeface="Afacad Flux"/>
            </a:endParaRPr>
          </a:p>
        </p:txBody>
      </p:sp>
      <p:sp>
        <p:nvSpPr>
          <p:cNvPr id="291" name="Google Shape;291;p43"/>
          <p:cNvSpPr txBox="1"/>
          <p:nvPr/>
        </p:nvSpPr>
        <p:spPr>
          <a:xfrm>
            <a:off x="3287225" y="2186100"/>
            <a:ext cx="53382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Afacad Flux"/>
                <a:ea typeface="Afacad Flux"/>
                <a:cs typeface="Afacad Flux"/>
                <a:sym typeface="Afacad Flux"/>
              </a:rPr>
              <a:t>Cooking often feels </a:t>
            </a:r>
            <a:r>
              <a:rPr b="1" lang="en" sz="1800">
                <a:solidFill>
                  <a:schemeClr val="lt1"/>
                </a:solidFill>
                <a:latin typeface="Afacad Flux"/>
                <a:ea typeface="Afacad Flux"/>
                <a:cs typeface="Afacad Flux"/>
                <a:sym typeface="Afacad Flux"/>
              </a:rPr>
              <a:t>repetitive</a:t>
            </a:r>
            <a:r>
              <a:rPr lang="en" sz="1800">
                <a:solidFill>
                  <a:schemeClr val="lt1"/>
                </a:solidFill>
                <a:latin typeface="Afacad Flux"/>
                <a:ea typeface="Afacad Flux"/>
                <a:cs typeface="Afacad Flux"/>
                <a:sym typeface="Afacad Flux"/>
              </a:rPr>
              <a:t> and </a:t>
            </a:r>
            <a:r>
              <a:rPr b="1" lang="en" sz="1800">
                <a:solidFill>
                  <a:schemeClr val="lt1"/>
                </a:solidFill>
                <a:latin typeface="Afacad Flux"/>
                <a:ea typeface="Afacad Flux"/>
                <a:cs typeface="Afacad Flux"/>
                <a:sym typeface="Afacad Flux"/>
              </a:rPr>
              <a:t>lacks engagement</a:t>
            </a:r>
            <a:r>
              <a:rPr lang="en" sz="1800">
                <a:solidFill>
                  <a:schemeClr val="lt1"/>
                </a:solidFill>
                <a:latin typeface="Afacad Flux"/>
                <a:ea typeface="Afacad Flux"/>
                <a:cs typeface="Afacad Flux"/>
                <a:sym typeface="Afacad Flux"/>
              </a:rPr>
              <a:t>, making it difficult for users to stay motivated, connect socially, or involve kids in the process.</a:t>
            </a:r>
            <a:endParaRPr sz="1800">
              <a:solidFill>
                <a:schemeClr val="lt1"/>
              </a:solidFill>
              <a:latin typeface="Afacad Flux"/>
              <a:ea typeface="Afacad Flux"/>
              <a:cs typeface="Afacad Flux"/>
              <a:sym typeface="Afacad Flux"/>
            </a:endParaRPr>
          </a:p>
        </p:txBody>
      </p:sp>
      <p:sp>
        <p:nvSpPr>
          <p:cNvPr id="292" name="Google Shape;292;p43"/>
          <p:cNvSpPr txBox="1"/>
          <p:nvPr/>
        </p:nvSpPr>
        <p:spPr>
          <a:xfrm>
            <a:off x="3287225" y="3225125"/>
            <a:ext cx="53382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Afacad Flux"/>
                <a:ea typeface="Afacad Flux"/>
                <a:cs typeface="Afacad Flux"/>
                <a:sym typeface="Afacad Flux"/>
              </a:rPr>
              <a:t>Simmr blends </a:t>
            </a:r>
            <a:r>
              <a:rPr b="1" lang="en" sz="1800">
                <a:solidFill>
                  <a:schemeClr val="lt1"/>
                </a:solidFill>
                <a:latin typeface="Afacad Flux"/>
                <a:ea typeface="Afacad Flux"/>
                <a:cs typeface="Afacad Flux"/>
                <a:sym typeface="Afacad Flux"/>
              </a:rPr>
              <a:t>storytelling</a:t>
            </a:r>
            <a:r>
              <a:rPr lang="en" sz="1800">
                <a:solidFill>
                  <a:schemeClr val="lt1"/>
                </a:solidFill>
                <a:latin typeface="Afacad Flux"/>
                <a:ea typeface="Afacad Flux"/>
                <a:cs typeface="Afacad Flux"/>
                <a:sym typeface="Afacad Flux"/>
              </a:rPr>
              <a:t>, </a:t>
            </a:r>
            <a:r>
              <a:rPr b="1" lang="en" sz="1800">
                <a:solidFill>
                  <a:schemeClr val="lt1"/>
                </a:solidFill>
                <a:latin typeface="Afacad Flux"/>
                <a:ea typeface="Afacad Flux"/>
                <a:cs typeface="Afacad Flux"/>
                <a:sym typeface="Afacad Flux"/>
              </a:rPr>
              <a:t>mini skill lessons</a:t>
            </a:r>
            <a:r>
              <a:rPr lang="en" sz="1800">
                <a:solidFill>
                  <a:schemeClr val="lt1"/>
                </a:solidFill>
                <a:latin typeface="Afacad Flux"/>
                <a:ea typeface="Afacad Flux"/>
                <a:cs typeface="Afacad Flux"/>
                <a:sym typeface="Afacad Flux"/>
              </a:rPr>
              <a:t>, and </a:t>
            </a:r>
            <a:r>
              <a:rPr b="1" lang="en" sz="1800">
                <a:solidFill>
                  <a:schemeClr val="lt1"/>
                </a:solidFill>
                <a:latin typeface="Afacad Flux"/>
                <a:ea typeface="Afacad Flux"/>
                <a:cs typeface="Afacad Flux"/>
                <a:sym typeface="Afacad Flux"/>
              </a:rPr>
              <a:t>adaptive voice guidance</a:t>
            </a:r>
            <a:r>
              <a:rPr lang="en" sz="1800">
                <a:solidFill>
                  <a:schemeClr val="lt1"/>
                </a:solidFill>
                <a:latin typeface="Afacad Flux"/>
                <a:ea typeface="Afacad Flux"/>
                <a:cs typeface="Afacad Flux"/>
                <a:sym typeface="Afacad Flux"/>
              </a:rPr>
              <a:t> to make cooking an interactive experience — from solo story sessions, to group cooking with friends, to fun, family-centered adventures that keep kids entertained and inspired.</a:t>
            </a:r>
            <a:endParaRPr sz="1800">
              <a:solidFill>
                <a:schemeClr val="lt1"/>
              </a:solidFill>
              <a:latin typeface="Afacad Flux"/>
              <a:ea typeface="Afacad Flux"/>
              <a:cs typeface="Afacad Flux"/>
              <a:sym typeface="Afacad Flux"/>
            </a:endParaRPr>
          </a:p>
        </p:txBody>
      </p:sp>
      <p:sp>
        <p:nvSpPr>
          <p:cNvPr id="293" name="Google Shape;293;p43"/>
          <p:cNvSpPr/>
          <p:nvPr/>
        </p:nvSpPr>
        <p:spPr>
          <a:xfrm>
            <a:off x="2289100" y="274950"/>
            <a:ext cx="3985200" cy="680100"/>
          </a:xfrm>
          <a:prstGeom prst="roundRect">
            <a:avLst>
              <a:gd fmla="val 50000" name="adj"/>
            </a:avLst>
          </a:prstGeom>
          <a:solidFill>
            <a:schemeClr val="accent1"/>
          </a:solidFill>
          <a:ln>
            <a:noFill/>
          </a:ln>
        </p:spPr>
        <p:txBody>
          <a:bodyPr anchorCtr="0" anchor="ctr" bIns="133225" lIns="133225" spcFirstLastPara="1" rIns="133225" wrap="square" tIns="133225">
            <a:noAutofit/>
          </a:bodyPr>
          <a:lstStyle/>
          <a:p>
            <a:pPr indent="0" lvl="0" marL="0" marR="0" rtl="0" algn="ctr">
              <a:lnSpc>
                <a:spcPct val="100000"/>
              </a:lnSpc>
              <a:spcBef>
                <a:spcPts val="0"/>
              </a:spcBef>
              <a:spcAft>
                <a:spcPts val="291"/>
              </a:spcAft>
              <a:buNone/>
            </a:pPr>
            <a:r>
              <a:rPr lang="en" sz="2540">
                <a:solidFill>
                  <a:schemeClr val="lt1"/>
                </a:solidFill>
                <a:latin typeface="Afacad Flux Medium"/>
                <a:ea typeface="Afacad Flux Medium"/>
                <a:cs typeface="Afacad Flux Medium"/>
                <a:sym typeface="Afacad Flux Medium"/>
              </a:rPr>
              <a:t>Problem/Solution Overview</a:t>
            </a:r>
            <a:endParaRPr sz="2540">
              <a:solidFill>
                <a:schemeClr val="lt1"/>
              </a:solidFill>
              <a:latin typeface="Afacad Flux Medium"/>
              <a:ea typeface="Afacad Flux Medium"/>
              <a:cs typeface="Afacad Flux Medium"/>
              <a:sym typeface="Afacad Flux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97" name="Shape 297"/>
        <p:cNvGrpSpPr/>
        <p:nvPr/>
      </p:nvGrpSpPr>
      <p:grpSpPr>
        <a:xfrm>
          <a:off x="0" y="0"/>
          <a:ext cx="0" cy="0"/>
          <a:chOff x="0" y="0"/>
          <a:chExt cx="0" cy="0"/>
        </a:xfrm>
      </p:grpSpPr>
      <p:sp>
        <p:nvSpPr>
          <p:cNvPr id="298" name="Google Shape;298;p44"/>
          <p:cNvSpPr/>
          <p:nvPr/>
        </p:nvSpPr>
        <p:spPr>
          <a:xfrm>
            <a:off x="2423700" y="1895400"/>
            <a:ext cx="4219200" cy="1212600"/>
          </a:xfrm>
          <a:prstGeom prst="roundRect">
            <a:avLst>
              <a:gd fmla="val 50000" name="adj"/>
            </a:avLst>
          </a:prstGeom>
          <a:solidFill>
            <a:schemeClr val="accent2"/>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4000">
                <a:solidFill>
                  <a:srgbClr val="1C1B1B"/>
                </a:solidFill>
                <a:latin typeface="Afacad Flux Medium"/>
                <a:ea typeface="Afacad Flux Medium"/>
                <a:cs typeface="Afacad Flux Medium"/>
                <a:sym typeface="Afacad Flux Medium"/>
              </a:rPr>
              <a:t>Market Research</a:t>
            </a:r>
            <a:endParaRPr sz="4000">
              <a:solidFill>
                <a:srgbClr val="1C1B1B"/>
              </a:solidFill>
              <a:latin typeface="Afacad Flux Medium"/>
              <a:ea typeface="Afacad Flux Medium"/>
              <a:cs typeface="Afacad Flux Medium"/>
              <a:sym typeface="Afacad Flux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02" name="Shape 302"/>
        <p:cNvGrpSpPr/>
        <p:nvPr/>
      </p:nvGrpSpPr>
      <p:grpSpPr>
        <a:xfrm>
          <a:off x="0" y="0"/>
          <a:ext cx="0" cy="0"/>
          <a:chOff x="0" y="0"/>
          <a:chExt cx="0" cy="0"/>
        </a:xfrm>
      </p:grpSpPr>
      <p:sp>
        <p:nvSpPr>
          <p:cNvPr id="303" name="Google Shape;303;p45"/>
          <p:cNvSpPr/>
          <p:nvPr/>
        </p:nvSpPr>
        <p:spPr>
          <a:xfrm>
            <a:off x="228600" y="310650"/>
            <a:ext cx="2060700" cy="542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3300">
                <a:solidFill>
                  <a:schemeClr val="lt1"/>
                </a:solidFill>
                <a:latin typeface="Afacad Flux Medium"/>
                <a:ea typeface="Afacad Flux Medium"/>
                <a:cs typeface="Afacad Flux Medium"/>
                <a:sym typeface="Afacad Flux Medium"/>
              </a:rPr>
              <a:t>ReciMe:</a:t>
            </a:r>
            <a:endParaRPr sz="3300">
              <a:solidFill>
                <a:schemeClr val="lt1"/>
              </a:solidFill>
              <a:latin typeface="Afacad Flux Medium"/>
              <a:ea typeface="Afacad Flux Medium"/>
              <a:cs typeface="Afacad Flux Medium"/>
              <a:sym typeface="Afacad Flux Medium"/>
            </a:endParaRPr>
          </a:p>
        </p:txBody>
      </p:sp>
      <p:sp>
        <p:nvSpPr>
          <p:cNvPr id="304" name="Google Shape;304;p45"/>
          <p:cNvSpPr txBox="1"/>
          <p:nvPr/>
        </p:nvSpPr>
        <p:spPr>
          <a:xfrm>
            <a:off x="2479813" y="1954150"/>
            <a:ext cx="2060700" cy="295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Perceived limitations in deeper meal-planning</a:t>
            </a:r>
            <a:r>
              <a:rPr lang="en" sz="1200">
                <a:solidFill>
                  <a:schemeClr val="lt1"/>
                </a:solidFill>
                <a:latin typeface="Afacad Flux"/>
                <a:ea typeface="Afacad Flux"/>
                <a:cs typeface="Afacad Flux"/>
                <a:sym typeface="Afacad Flux"/>
              </a:rPr>
              <a:t> and shopping-list workflows compared with competitors</a:t>
            </a:r>
            <a:endParaRPr sz="12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Price sensitivity called out by users </a:t>
            </a:r>
            <a:r>
              <a:rPr b="1" lang="en" sz="1200">
                <a:solidFill>
                  <a:schemeClr val="lt1"/>
                </a:solidFill>
                <a:latin typeface="Afacad Flux"/>
                <a:ea typeface="Afacad Flux"/>
                <a:cs typeface="Afacad Flux"/>
                <a:sym typeface="Afacad Flux"/>
              </a:rPr>
              <a:t>(high subscription cost)</a:t>
            </a:r>
            <a:endParaRPr b="1" sz="12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No explicit voice, story-driven guidance</a:t>
            </a:r>
            <a:r>
              <a:rPr lang="en" sz="1200">
                <a:solidFill>
                  <a:schemeClr val="lt1"/>
                </a:solidFill>
                <a:latin typeface="Afacad Flux"/>
                <a:ea typeface="Afacad Flux"/>
                <a:cs typeface="Afacad Flux"/>
                <a:sym typeface="Afacad Flux"/>
              </a:rPr>
              <a:t>, or real-time adaptive step adjustment in public materials</a:t>
            </a:r>
            <a:endParaRPr sz="1200" u="sng">
              <a:solidFill>
                <a:srgbClr val="1155CC"/>
              </a:solidFill>
              <a:latin typeface="Afacad Flux"/>
              <a:ea typeface="Afacad Flux"/>
              <a:cs typeface="Afacad Flux"/>
              <a:sym typeface="Afacad Flux"/>
            </a:endParaRPr>
          </a:p>
          <a:p>
            <a:pPr indent="0" lvl="0" marL="0" rtl="0" algn="l">
              <a:spcBef>
                <a:spcPts val="1200"/>
              </a:spcBef>
              <a:spcAft>
                <a:spcPts val="0"/>
              </a:spcAft>
              <a:buClr>
                <a:schemeClr val="lt1"/>
              </a:buClr>
              <a:buSzPts val="1100"/>
              <a:buFont typeface="Arial"/>
              <a:buNone/>
            </a:pPr>
            <a:r>
              <a:t/>
            </a:r>
            <a:endParaRPr sz="1200">
              <a:solidFill>
                <a:schemeClr val="lt1"/>
              </a:solidFill>
              <a:latin typeface="Afacad Flux"/>
              <a:ea typeface="Afacad Flux"/>
              <a:cs typeface="Afacad Flux"/>
              <a:sym typeface="Afacad Flux"/>
            </a:endParaRPr>
          </a:p>
        </p:txBody>
      </p:sp>
      <p:sp>
        <p:nvSpPr>
          <p:cNvPr id="305" name="Google Shape;305;p45"/>
          <p:cNvSpPr/>
          <p:nvPr/>
        </p:nvSpPr>
        <p:spPr>
          <a:xfrm>
            <a:off x="2100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100">
                <a:solidFill>
                  <a:schemeClr val="lt1"/>
                </a:solidFill>
                <a:latin typeface="Afacad Flux"/>
                <a:ea typeface="Afacad Flux"/>
                <a:cs typeface="Afacad Flux"/>
                <a:sym typeface="Afacad Flux"/>
              </a:rPr>
              <a:t>What’s working?</a:t>
            </a:r>
            <a:endParaRPr sz="2100">
              <a:solidFill>
                <a:schemeClr val="lt1"/>
              </a:solidFill>
              <a:latin typeface="Afacad Flux"/>
              <a:ea typeface="Afacad Flux"/>
              <a:cs typeface="Afacad Flux"/>
              <a:sym typeface="Afacad Flux"/>
            </a:endParaRPr>
          </a:p>
        </p:txBody>
      </p:sp>
      <p:sp>
        <p:nvSpPr>
          <p:cNvPr id="306" name="Google Shape;306;p45"/>
          <p:cNvSpPr txBox="1"/>
          <p:nvPr/>
        </p:nvSpPr>
        <p:spPr>
          <a:xfrm>
            <a:off x="2669050" y="120000"/>
            <a:ext cx="6153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Afacad Flux"/>
                <a:ea typeface="Afacad Flux"/>
                <a:cs typeface="Afacad Flux"/>
                <a:sym typeface="Afacad Flux"/>
              </a:rPr>
              <a:t>ReciMe is a recipe collector/manager </a:t>
            </a:r>
            <a:r>
              <a:rPr lang="en">
                <a:solidFill>
                  <a:schemeClr val="lt1"/>
                </a:solidFill>
                <a:latin typeface="Afacad Flux"/>
                <a:ea typeface="Afacad Flux"/>
                <a:cs typeface="Afacad Flux"/>
                <a:sym typeface="Afacad Flux"/>
              </a:rPr>
              <a:t>with </a:t>
            </a:r>
            <a:r>
              <a:rPr b="1" lang="en">
                <a:solidFill>
                  <a:schemeClr val="lt1"/>
                </a:solidFill>
                <a:latin typeface="Afacad Flux"/>
                <a:ea typeface="Afacad Flux"/>
                <a:cs typeface="Afacad Flux"/>
                <a:sym typeface="Afacad Flux"/>
              </a:rPr>
              <a:t>meal planning and grocery lists</a:t>
            </a:r>
            <a:r>
              <a:rPr lang="en">
                <a:solidFill>
                  <a:schemeClr val="lt1"/>
                </a:solidFill>
                <a:latin typeface="Afacad Flux"/>
                <a:ea typeface="Afacad Flux"/>
                <a:cs typeface="Afacad Flux"/>
                <a:sym typeface="Afacad Flux"/>
              </a:rPr>
              <a:t> which is optimized for use with TikTok, Instagram, Youtube, Pinterest and the Web. It automatically extracts ingredients/steps and preserves source links. Currently, </a:t>
            </a:r>
            <a:r>
              <a:rPr b="1" lang="en">
                <a:solidFill>
                  <a:schemeClr val="lt1"/>
                </a:solidFill>
                <a:latin typeface="Afacad Flux"/>
                <a:ea typeface="Afacad Flux"/>
                <a:cs typeface="Afacad Flux"/>
                <a:sym typeface="Afacad Flux"/>
              </a:rPr>
              <a:t>#1 app to save recipes from social media.</a:t>
            </a:r>
            <a:endParaRPr b="1">
              <a:solidFill>
                <a:schemeClr val="lt1"/>
              </a:solidFill>
              <a:latin typeface="Afacad Flux"/>
              <a:ea typeface="Afacad Flux"/>
              <a:cs typeface="Afacad Flux"/>
              <a:sym typeface="Afacad Flux"/>
            </a:endParaRPr>
          </a:p>
        </p:txBody>
      </p:sp>
      <p:sp>
        <p:nvSpPr>
          <p:cNvPr id="307" name="Google Shape;307;p45"/>
          <p:cNvSpPr txBox="1"/>
          <p:nvPr/>
        </p:nvSpPr>
        <p:spPr>
          <a:xfrm>
            <a:off x="267213" y="1995850"/>
            <a:ext cx="2112900" cy="258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Import from social is a standout differentiator vs Paprika/Mela; </a:t>
            </a:r>
            <a:r>
              <a:rPr b="1" lang="en" sz="1200">
                <a:solidFill>
                  <a:schemeClr val="lt1"/>
                </a:solidFill>
                <a:latin typeface="Afacad Flux"/>
                <a:ea typeface="Afacad Flux"/>
                <a:cs typeface="Afacad Flux"/>
                <a:sym typeface="Afacad Flux"/>
              </a:rPr>
              <a:t>UI praised as intuitive</a:t>
            </a:r>
            <a:endParaRPr b="1" sz="12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Auto-extraction</a:t>
            </a:r>
            <a:r>
              <a:rPr lang="en" sz="1200">
                <a:solidFill>
                  <a:schemeClr val="lt1"/>
                </a:solidFill>
                <a:latin typeface="Afacad Flux"/>
                <a:ea typeface="Afacad Flux"/>
                <a:cs typeface="Afacad Flux"/>
                <a:sym typeface="Afacad Flux"/>
              </a:rPr>
              <a:t> (ingredients/steps), preserves original link; one reviewer mentions extracting “just from audio” if no text is available</a:t>
            </a:r>
            <a:endParaRPr sz="12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Grocery lists + meal planning are core user flows </a:t>
            </a:r>
            <a:endParaRPr sz="1200">
              <a:solidFill>
                <a:schemeClr val="lt1"/>
              </a:solidFill>
              <a:latin typeface="Afacad Flux"/>
              <a:ea typeface="Afacad Flux"/>
              <a:cs typeface="Afacad Flux"/>
              <a:sym typeface="Afacad Flux"/>
            </a:endParaRPr>
          </a:p>
        </p:txBody>
      </p:sp>
      <p:sp>
        <p:nvSpPr>
          <p:cNvPr id="308" name="Google Shape;308;p45"/>
          <p:cNvSpPr/>
          <p:nvPr/>
        </p:nvSpPr>
        <p:spPr>
          <a:xfrm>
            <a:off x="2425475"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Gaps to learn from</a:t>
            </a:r>
            <a:endParaRPr sz="1800">
              <a:solidFill>
                <a:schemeClr val="lt1"/>
              </a:solidFill>
              <a:latin typeface="Afacad Flux"/>
              <a:ea typeface="Afacad Flux"/>
              <a:cs typeface="Afacad Flux"/>
              <a:sym typeface="Afacad Flux"/>
            </a:endParaRPr>
          </a:p>
        </p:txBody>
      </p:sp>
      <p:sp>
        <p:nvSpPr>
          <p:cNvPr id="309" name="Google Shape;309;p45"/>
          <p:cNvSpPr txBox="1"/>
          <p:nvPr/>
        </p:nvSpPr>
        <p:spPr>
          <a:xfrm>
            <a:off x="4723513" y="1954150"/>
            <a:ext cx="2060700" cy="237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400"/>
              </a:spcBef>
              <a:spcAft>
                <a:spcPts val="0"/>
              </a:spcAft>
              <a:buNone/>
            </a:pPr>
            <a:r>
              <a:rPr b="1" lang="en" sz="1200">
                <a:solidFill>
                  <a:schemeClr val="lt1"/>
                </a:solidFill>
                <a:latin typeface="Afacad Flux"/>
                <a:ea typeface="Afacad Flux"/>
                <a:cs typeface="Afacad Flux"/>
                <a:sym typeface="Afacad Flux"/>
              </a:rPr>
              <a:t>Both r</a:t>
            </a:r>
            <a:r>
              <a:rPr b="1" lang="en" sz="1200">
                <a:solidFill>
                  <a:schemeClr val="lt1"/>
                </a:solidFill>
                <a:latin typeface="Afacad Flux"/>
                <a:ea typeface="Afacad Flux"/>
                <a:cs typeface="Afacad Flux"/>
                <a:sym typeface="Afacad Flux"/>
              </a:rPr>
              <a:t>educe cognitive load </a:t>
            </a:r>
            <a:r>
              <a:rPr lang="en" sz="1200">
                <a:solidFill>
                  <a:schemeClr val="lt1"/>
                </a:solidFill>
                <a:latin typeface="Afacad Flux"/>
                <a:ea typeface="Afacad Flux"/>
                <a:cs typeface="Afacad Flux"/>
                <a:sym typeface="Afacad Flux"/>
              </a:rPr>
              <a:t>through structured steps and planning</a:t>
            </a:r>
            <a:endParaRPr sz="12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Both can drive “what to cook” decisions </a:t>
            </a:r>
            <a:r>
              <a:rPr lang="en" sz="1200">
                <a:solidFill>
                  <a:schemeClr val="lt1"/>
                </a:solidFill>
                <a:latin typeface="Afacad Flux"/>
                <a:ea typeface="Afacad Flux"/>
                <a:cs typeface="Afacad Flux"/>
                <a:sym typeface="Afacad Flux"/>
              </a:rPr>
              <a:t>(ReciMe via saved recipes/meal plans; our app works via narrative recommendations)</a:t>
            </a:r>
            <a:endParaRPr sz="1200" u="sng">
              <a:solidFill>
                <a:srgbClr val="1155CC"/>
              </a:solidFill>
              <a:latin typeface="Afacad Flux"/>
              <a:ea typeface="Afacad Flux"/>
              <a:cs typeface="Afacad Flux"/>
              <a:sym typeface="Afacad Flux"/>
            </a:endParaRPr>
          </a:p>
          <a:p>
            <a:pPr indent="0" lvl="0" marL="0" rtl="0" algn="l">
              <a:spcBef>
                <a:spcPts val="1200"/>
              </a:spcBef>
              <a:spcAft>
                <a:spcPts val="0"/>
              </a:spcAft>
              <a:buClr>
                <a:schemeClr val="lt1"/>
              </a:buClr>
              <a:buSzPts val="1100"/>
              <a:buFont typeface="Arial"/>
              <a:buNone/>
            </a:pPr>
            <a:r>
              <a:t/>
            </a:r>
            <a:endParaRPr sz="1200">
              <a:solidFill>
                <a:schemeClr val="lt1"/>
              </a:solidFill>
              <a:latin typeface="Afacad Flux"/>
              <a:ea typeface="Afacad Flux"/>
              <a:cs typeface="Afacad Flux"/>
              <a:sym typeface="Afacad Flux"/>
            </a:endParaRPr>
          </a:p>
        </p:txBody>
      </p:sp>
      <p:sp>
        <p:nvSpPr>
          <p:cNvPr id="310" name="Google Shape;310;p45"/>
          <p:cNvSpPr txBox="1"/>
          <p:nvPr/>
        </p:nvSpPr>
        <p:spPr>
          <a:xfrm>
            <a:off x="6967213" y="1954150"/>
            <a:ext cx="2001900" cy="335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400"/>
              </a:spcBef>
              <a:spcAft>
                <a:spcPts val="0"/>
              </a:spcAft>
              <a:buNone/>
            </a:pPr>
            <a:r>
              <a:rPr lang="en" sz="1100">
                <a:solidFill>
                  <a:schemeClr val="lt1"/>
                </a:solidFill>
                <a:latin typeface="Afacad Flux"/>
                <a:ea typeface="Afacad Flux"/>
                <a:cs typeface="Afacad Flux"/>
                <a:sym typeface="Afacad Flux"/>
              </a:rPr>
              <a:t>O</a:t>
            </a:r>
            <a:r>
              <a:rPr lang="en" sz="1100">
                <a:solidFill>
                  <a:schemeClr val="lt1"/>
                </a:solidFill>
                <a:latin typeface="Afacad Flux"/>
                <a:ea typeface="Afacad Flux"/>
                <a:cs typeface="Afacad Flux"/>
                <a:sym typeface="Afacad Flux"/>
              </a:rPr>
              <a:t>ur app is </a:t>
            </a:r>
            <a:r>
              <a:rPr b="1" lang="en" sz="1100">
                <a:solidFill>
                  <a:schemeClr val="lt1"/>
                </a:solidFill>
                <a:latin typeface="Afacad Flux"/>
                <a:ea typeface="Afacad Flux"/>
                <a:cs typeface="Afacad Flux"/>
                <a:sym typeface="Afacad Flux"/>
              </a:rPr>
              <a:t>voice-first and story-driven</a:t>
            </a:r>
            <a:r>
              <a:rPr lang="en" sz="1100">
                <a:solidFill>
                  <a:schemeClr val="lt1"/>
                </a:solidFill>
                <a:latin typeface="Afacad Flux"/>
                <a:ea typeface="Afacad Flux"/>
                <a:cs typeface="Afacad Flux"/>
                <a:sym typeface="Afacad Flux"/>
              </a:rPr>
              <a:t>; ReciMe is library-first and text-centric</a:t>
            </a:r>
            <a:endParaRPr sz="11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100">
                <a:solidFill>
                  <a:schemeClr val="lt1"/>
                </a:solidFill>
                <a:latin typeface="Afacad Flux"/>
                <a:ea typeface="Afacad Flux"/>
                <a:cs typeface="Afacad Flux"/>
                <a:sym typeface="Afacad Flux"/>
              </a:rPr>
              <a:t>Our app </a:t>
            </a:r>
            <a:r>
              <a:rPr b="1" lang="en" sz="1100">
                <a:solidFill>
                  <a:schemeClr val="lt1"/>
                </a:solidFill>
                <a:latin typeface="Afacad Flux"/>
                <a:ea typeface="Afacad Flux"/>
                <a:cs typeface="Afacad Flux"/>
                <a:sym typeface="Afacad Flux"/>
              </a:rPr>
              <a:t>dynamically adjusts steps/ingredients</a:t>
            </a:r>
            <a:r>
              <a:rPr lang="en" sz="1100">
                <a:solidFill>
                  <a:schemeClr val="lt1"/>
                </a:solidFill>
                <a:latin typeface="Afacad Flux"/>
                <a:ea typeface="Afacad Flux"/>
                <a:cs typeface="Afacad Flux"/>
                <a:sym typeface="Afacad Flux"/>
              </a:rPr>
              <a:t> and can teach mini-skills inline (e.g., knife grips, timing)</a:t>
            </a:r>
            <a:endParaRPr sz="11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100">
                <a:solidFill>
                  <a:schemeClr val="lt1"/>
                </a:solidFill>
                <a:latin typeface="Afacad Flux"/>
                <a:ea typeface="Afacad Flux"/>
                <a:cs typeface="Afacad Flux"/>
                <a:sym typeface="Afacad Flux"/>
              </a:rPr>
              <a:t>Our app </a:t>
            </a:r>
            <a:r>
              <a:rPr b="1" lang="en" sz="1100">
                <a:solidFill>
                  <a:schemeClr val="lt1"/>
                </a:solidFill>
                <a:latin typeface="Afacad Flux"/>
                <a:ea typeface="Afacad Flux"/>
                <a:cs typeface="Afacad Flux"/>
                <a:sym typeface="Afacad Flux"/>
              </a:rPr>
              <a:t>interweaves stories with cooking</a:t>
            </a:r>
            <a:r>
              <a:rPr lang="en" sz="1100">
                <a:solidFill>
                  <a:schemeClr val="lt1"/>
                </a:solidFill>
                <a:latin typeface="Afacad Flux"/>
                <a:ea typeface="Afacad Flux"/>
                <a:cs typeface="Afacad Flux"/>
                <a:sym typeface="Afacad Flux"/>
              </a:rPr>
              <a:t>; turns books/PDFs/free texts into </a:t>
            </a:r>
            <a:r>
              <a:rPr b="1" lang="en" sz="1100">
                <a:solidFill>
                  <a:schemeClr val="lt1"/>
                </a:solidFill>
                <a:latin typeface="Afacad Flux"/>
                <a:ea typeface="Afacad Flux"/>
                <a:cs typeface="Afacad Flux"/>
                <a:sym typeface="Afacad Flux"/>
              </a:rPr>
              <a:t>audio narratives</a:t>
            </a:r>
            <a:r>
              <a:rPr lang="en" sz="1100">
                <a:solidFill>
                  <a:schemeClr val="lt1"/>
                </a:solidFill>
                <a:latin typeface="Afacad Flux"/>
                <a:ea typeface="Afacad Flux"/>
                <a:cs typeface="Afacad Flux"/>
                <a:sym typeface="Afacad Flux"/>
              </a:rPr>
              <a:t> ReciMe doesn’t position as an educational platform.</a:t>
            </a:r>
            <a:endParaRPr sz="1000">
              <a:solidFill>
                <a:schemeClr val="lt1"/>
              </a:solidFill>
              <a:latin typeface="Afacad Flux"/>
              <a:ea typeface="Afacad Flux"/>
              <a:cs typeface="Afacad Flux"/>
              <a:sym typeface="Afacad Flux"/>
            </a:endParaRPr>
          </a:p>
          <a:p>
            <a:pPr indent="0" lvl="0" marL="0" rtl="0" algn="l">
              <a:spcBef>
                <a:spcPts val="1200"/>
              </a:spcBef>
              <a:spcAft>
                <a:spcPts val="0"/>
              </a:spcAft>
              <a:buClr>
                <a:schemeClr val="lt1"/>
              </a:buClr>
              <a:buSzPts val="1100"/>
              <a:buFont typeface="Arial"/>
              <a:buNone/>
            </a:pPr>
            <a:r>
              <a:t/>
            </a:r>
            <a:endParaRPr sz="1200">
              <a:solidFill>
                <a:schemeClr val="lt1"/>
              </a:solidFill>
              <a:latin typeface="Afacad Flux"/>
              <a:ea typeface="Afacad Flux"/>
              <a:cs typeface="Afacad Flux"/>
              <a:sym typeface="Afacad Flux"/>
            </a:endParaRPr>
          </a:p>
          <a:p>
            <a:pPr indent="0" lvl="0" marL="0" rtl="0" algn="l">
              <a:spcBef>
                <a:spcPts val="0"/>
              </a:spcBef>
              <a:spcAft>
                <a:spcPts val="0"/>
              </a:spcAft>
              <a:buNone/>
            </a:pPr>
            <a:r>
              <a:t/>
            </a:r>
            <a:endParaRPr sz="1200">
              <a:solidFill>
                <a:schemeClr val="lt1"/>
              </a:solidFill>
              <a:latin typeface="Afacad Flux"/>
              <a:ea typeface="Afacad Flux"/>
              <a:cs typeface="Afacad Flux"/>
              <a:sym typeface="Afacad Flux"/>
            </a:endParaRPr>
          </a:p>
        </p:txBody>
      </p:sp>
      <p:sp>
        <p:nvSpPr>
          <p:cNvPr id="311" name="Google Shape;311;p45"/>
          <p:cNvSpPr/>
          <p:nvPr/>
        </p:nvSpPr>
        <p:spPr>
          <a:xfrm>
            <a:off x="4630787"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similarities</a:t>
            </a:r>
            <a:endParaRPr sz="1800">
              <a:solidFill>
                <a:schemeClr val="lt1"/>
              </a:solidFill>
              <a:latin typeface="Afacad Flux"/>
              <a:ea typeface="Afacad Flux"/>
              <a:cs typeface="Afacad Flux"/>
              <a:sym typeface="Afacad Flux"/>
            </a:endParaRPr>
          </a:p>
        </p:txBody>
      </p:sp>
      <p:sp>
        <p:nvSpPr>
          <p:cNvPr id="312" name="Google Shape;312;p45"/>
          <p:cNvSpPr/>
          <p:nvPr/>
        </p:nvSpPr>
        <p:spPr>
          <a:xfrm>
            <a:off x="68361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differences</a:t>
            </a:r>
            <a:endParaRPr sz="1800">
              <a:solidFill>
                <a:schemeClr val="lt1"/>
              </a:solidFill>
              <a:latin typeface="Afacad Flux"/>
              <a:ea typeface="Afacad Flux"/>
              <a:cs typeface="Afacad Flux"/>
              <a:sym typeface="Afacad Flux"/>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16" name="Shape 316"/>
        <p:cNvGrpSpPr/>
        <p:nvPr/>
      </p:nvGrpSpPr>
      <p:grpSpPr>
        <a:xfrm>
          <a:off x="0" y="0"/>
          <a:ext cx="0" cy="0"/>
          <a:chOff x="0" y="0"/>
          <a:chExt cx="0" cy="0"/>
        </a:xfrm>
      </p:grpSpPr>
      <p:sp>
        <p:nvSpPr>
          <p:cNvPr id="317" name="Google Shape;317;p46"/>
          <p:cNvSpPr/>
          <p:nvPr/>
        </p:nvSpPr>
        <p:spPr>
          <a:xfrm>
            <a:off x="228600" y="310650"/>
            <a:ext cx="2060700" cy="542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3300">
                <a:solidFill>
                  <a:schemeClr val="lt1"/>
                </a:solidFill>
                <a:latin typeface="Afacad Flux Medium"/>
                <a:ea typeface="Afacad Flux Medium"/>
                <a:cs typeface="Afacad Flux Medium"/>
                <a:sym typeface="Afacad Flux Medium"/>
              </a:rPr>
              <a:t>Yummly:</a:t>
            </a:r>
            <a:endParaRPr sz="3300">
              <a:solidFill>
                <a:schemeClr val="lt1"/>
              </a:solidFill>
              <a:latin typeface="Afacad Flux Medium"/>
              <a:ea typeface="Afacad Flux Medium"/>
              <a:cs typeface="Afacad Flux Medium"/>
              <a:sym typeface="Afacad Flux Medium"/>
            </a:endParaRPr>
          </a:p>
        </p:txBody>
      </p:sp>
      <p:sp>
        <p:nvSpPr>
          <p:cNvPr id="318" name="Google Shape;318;p46"/>
          <p:cNvSpPr txBox="1"/>
          <p:nvPr/>
        </p:nvSpPr>
        <p:spPr>
          <a:xfrm>
            <a:off x="2479813" y="1954150"/>
            <a:ext cx="2060700" cy="28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Users reported </a:t>
            </a:r>
            <a:r>
              <a:rPr b="1" lang="en" sz="1200">
                <a:solidFill>
                  <a:schemeClr val="lt1"/>
                </a:solidFill>
                <a:latin typeface="Afacad Flux"/>
                <a:ea typeface="Afacad Flux"/>
                <a:cs typeface="Afacad Flux"/>
                <a:sym typeface="Afacad Flux"/>
              </a:rPr>
              <a:t>fatigue from excessive filtering</a:t>
            </a:r>
            <a:r>
              <a:rPr lang="en" sz="1200">
                <a:solidFill>
                  <a:schemeClr val="lt1"/>
                </a:solidFill>
                <a:latin typeface="Afacad Flux"/>
                <a:ea typeface="Afacad Flux"/>
                <a:cs typeface="Afacad Flux"/>
                <a:sym typeface="Afacad Flux"/>
              </a:rPr>
              <a:t> or data setup before cooking.</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There was a </a:t>
            </a:r>
            <a:r>
              <a:rPr b="1" lang="en" sz="1200">
                <a:solidFill>
                  <a:schemeClr val="lt1"/>
                </a:solidFill>
                <a:latin typeface="Afacad Flux"/>
                <a:ea typeface="Afacad Flux"/>
                <a:cs typeface="Afacad Flux"/>
                <a:sym typeface="Afacad Flux"/>
              </a:rPr>
              <a:t>low emotional connection</a:t>
            </a:r>
            <a:r>
              <a:rPr lang="en" sz="1200">
                <a:solidFill>
                  <a:schemeClr val="lt1"/>
                </a:solidFill>
                <a:latin typeface="Afacad Flux"/>
                <a:ea typeface="Afacad Flux"/>
                <a:cs typeface="Afacad Flux"/>
                <a:sym typeface="Afacad Flux"/>
              </a:rPr>
              <a:t> because it is </a:t>
            </a:r>
            <a:r>
              <a:rPr b="1" lang="en" sz="1200">
                <a:solidFill>
                  <a:schemeClr val="lt1"/>
                </a:solidFill>
                <a:latin typeface="Afacad Flux"/>
                <a:ea typeface="Afacad Flux"/>
                <a:cs typeface="Afacad Flux"/>
                <a:sym typeface="Afacad Flux"/>
              </a:rPr>
              <a:t>focused on utility</a:t>
            </a:r>
            <a:r>
              <a:rPr lang="en" sz="1200">
                <a:solidFill>
                  <a:schemeClr val="lt1"/>
                </a:solidFill>
                <a:latin typeface="Afacad Flux"/>
                <a:ea typeface="Afacad Flux"/>
                <a:cs typeface="Afacad Flux"/>
                <a:sym typeface="Afacad Flux"/>
              </a:rPr>
              <a:t> rather than joy or creativity.</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The </a:t>
            </a:r>
            <a:r>
              <a:rPr b="1" lang="en" sz="1200">
                <a:solidFill>
                  <a:schemeClr val="lt1"/>
                </a:solidFill>
                <a:latin typeface="Afacad Flux"/>
                <a:ea typeface="Afacad Flux"/>
                <a:cs typeface="Afacad Flux"/>
                <a:sym typeface="Afacad Flux"/>
              </a:rPr>
              <a:t>engagement was passive</a:t>
            </a:r>
            <a:r>
              <a:rPr lang="en" sz="1200">
                <a:solidFill>
                  <a:schemeClr val="lt1"/>
                </a:solidFill>
                <a:latin typeface="Afacad Flux"/>
                <a:ea typeface="Afacad Flux"/>
                <a:cs typeface="Afacad Flux"/>
                <a:sym typeface="Afacad Flux"/>
              </a:rPr>
              <a:t> because the voice and video guidance remained one-way, and not conversational.</a:t>
            </a:r>
            <a:endParaRPr sz="1200">
              <a:solidFill>
                <a:schemeClr val="lt1"/>
              </a:solidFill>
              <a:latin typeface="Afacad Flux"/>
              <a:ea typeface="Afacad Flux"/>
              <a:cs typeface="Afacad Flux"/>
              <a:sym typeface="Afacad Flux"/>
            </a:endParaRPr>
          </a:p>
        </p:txBody>
      </p:sp>
      <p:sp>
        <p:nvSpPr>
          <p:cNvPr id="319" name="Google Shape;319;p46"/>
          <p:cNvSpPr/>
          <p:nvPr/>
        </p:nvSpPr>
        <p:spPr>
          <a:xfrm>
            <a:off x="2100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100">
                <a:solidFill>
                  <a:schemeClr val="lt1"/>
                </a:solidFill>
                <a:latin typeface="Afacad Flux"/>
                <a:ea typeface="Afacad Flux"/>
                <a:cs typeface="Afacad Flux"/>
                <a:sym typeface="Afacad Flux"/>
              </a:rPr>
              <a:t>What’s working?</a:t>
            </a:r>
            <a:endParaRPr sz="2100">
              <a:solidFill>
                <a:schemeClr val="lt1"/>
              </a:solidFill>
              <a:latin typeface="Afacad Flux"/>
              <a:ea typeface="Afacad Flux"/>
              <a:cs typeface="Afacad Flux"/>
              <a:sym typeface="Afacad Flux"/>
            </a:endParaRPr>
          </a:p>
        </p:txBody>
      </p:sp>
      <p:sp>
        <p:nvSpPr>
          <p:cNvPr id="320" name="Google Shape;320;p46"/>
          <p:cNvSpPr txBox="1"/>
          <p:nvPr/>
        </p:nvSpPr>
        <p:spPr>
          <a:xfrm>
            <a:off x="2677075" y="133800"/>
            <a:ext cx="61536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lt1"/>
              </a:buClr>
              <a:buSzPts val="1100"/>
              <a:buFont typeface="Arial"/>
              <a:buNone/>
            </a:pPr>
            <a:r>
              <a:rPr lang="en">
                <a:solidFill>
                  <a:schemeClr val="lt1"/>
                </a:solidFill>
                <a:latin typeface="Afacad Flux"/>
                <a:ea typeface="Afacad Flux"/>
                <a:cs typeface="Afacad Flux"/>
                <a:sym typeface="Afacad Flux"/>
              </a:rPr>
              <a:t>A </a:t>
            </a:r>
            <a:r>
              <a:rPr b="1" lang="en">
                <a:solidFill>
                  <a:schemeClr val="lt1"/>
                </a:solidFill>
                <a:latin typeface="Afacad Flux"/>
                <a:ea typeface="Afacad Flux"/>
                <a:cs typeface="Afacad Flux"/>
                <a:sym typeface="Afacad Flux"/>
              </a:rPr>
              <a:t>recipe recommendation</a:t>
            </a:r>
            <a:r>
              <a:rPr lang="en">
                <a:solidFill>
                  <a:schemeClr val="lt1"/>
                </a:solidFill>
                <a:latin typeface="Afacad Flux"/>
                <a:ea typeface="Afacad Flux"/>
                <a:cs typeface="Afacad Flux"/>
                <a:sym typeface="Afacad Flux"/>
              </a:rPr>
              <a:t> and </a:t>
            </a:r>
            <a:r>
              <a:rPr b="1" lang="en">
                <a:solidFill>
                  <a:schemeClr val="lt1"/>
                </a:solidFill>
                <a:latin typeface="Afacad Flux"/>
                <a:ea typeface="Afacad Flux"/>
                <a:cs typeface="Afacad Flux"/>
                <a:sym typeface="Afacad Flux"/>
              </a:rPr>
              <a:t>cooking guidance app</a:t>
            </a:r>
            <a:r>
              <a:rPr lang="en">
                <a:solidFill>
                  <a:schemeClr val="lt1"/>
                </a:solidFill>
                <a:latin typeface="Afacad Flux"/>
                <a:ea typeface="Afacad Flux"/>
                <a:cs typeface="Afacad Flux"/>
                <a:sym typeface="Afacad Flux"/>
              </a:rPr>
              <a:t> owned by Whirlpool. It uses </a:t>
            </a:r>
            <a:r>
              <a:rPr b="1" lang="en">
                <a:solidFill>
                  <a:schemeClr val="lt1"/>
                </a:solidFill>
                <a:latin typeface="Afacad Flux"/>
                <a:ea typeface="Afacad Flux"/>
                <a:cs typeface="Afacad Flux"/>
                <a:sym typeface="Afacad Flux"/>
              </a:rPr>
              <a:t>personalized suggestions, smart appliance integration, and visual recipe steps</a:t>
            </a:r>
            <a:r>
              <a:rPr lang="en">
                <a:solidFill>
                  <a:schemeClr val="lt1"/>
                </a:solidFill>
                <a:latin typeface="Afacad Flux"/>
                <a:ea typeface="Afacad Flux"/>
                <a:cs typeface="Afacad Flux"/>
                <a:sym typeface="Afacad Flux"/>
              </a:rPr>
              <a:t> to help users cook efficiently.</a:t>
            </a:r>
            <a:endParaRPr b="1">
              <a:solidFill>
                <a:schemeClr val="lt1"/>
              </a:solidFill>
              <a:latin typeface="Afacad Flux"/>
              <a:ea typeface="Afacad Flux"/>
              <a:cs typeface="Afacad Flux"/>
              <a:sym typeface="Afacad Flux"/>
            </a:endParaRPr>
          </a:p>
        </p:txBody>
      </p:sp>
      <p:sp>
        <p:nvSpPr>
          <p:cNvPr id="321" name="Google Shape;321;p46"/>
          <p:cNvSpPr txBox="1"/>
          <p:nvPr/>
        </p:nvSpPr>
        <p:spPr>
          <a:xfrm>
            <a:off x="267213" y="1995850"/>
            <a:ext cx="2112900" cy="310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Personalized recipe</a:t>
            </a:r>
            <a:r>
              <a:rPr lang="en" sz="1200">
                <a:solidFill>
                  <a:schemeClr val="lt1"/>
                </a:solidFill>
                <a:latin typeface="Afacad Flux"/>
                <a:ea typeface="Afacad Flux"/>
                <a:cs typeface="Afacad Flux"/>
                <a:sym typeface="Afacad Flux"/>
              </a:rPr>
              <a:t> recommendations based on taste, diet, and allergies</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Smart integration</a:t>
            </a:r>
            <a:r>
              <a:rPr lang="en" sz="1200">
                <a:solidFill>
                  <a:schemeClr val="lt1"/>
                </a:solidFill>
                <a:latin typeface="Afacad Flux"/>
                <a:ea typeface="Afacad Flux"/>
                <a:cs typeface="Afacad Flux"/>
                <a:sym typeface="Afacad Flux"/>
              </a:rPr>
              <a:t> with Whirlpool ovens and timers</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Step-by-step</a:t>
            </a:r>
            <a:r>
              <a:rPr lang="en" sz="1200">
                <a:solidFill>
                  <a:schemeClr val="lt1"/>
                </a:solidFill>
                <a:latin typeface="Afacad Flux"/>
                <a:ea typeface="Afacad Flux"/>
                <a:cs typeface="Afacad Flux"/>
                <a:sym typeface="Afacad Flux"/>
              </a:rPr>
              <a:t> visual and voice-guided recipes</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Grocery list </a:t>
            </a:r>
            <a:r>
              <a:rPr lang="en" sz="1200">
                <a:solidFill>
                  <a:schemeClr val="lt1"/>
                </a:solidFill>
                <a:latin typeface="Afacad Flux"/>
                <a:ea typeface="Afacad Flux"/>
                <a:cs typeface="Afacad Flux"/>
                <a:sym typeface="Afacad Flux"/>
              </a:rPr>
              <a:t>and </a:t>
            </a:r>
            <a:r>
              <a:rPr b="1" lang="en" sz="1200">
                <a:solidFill>
                  <a:schemeClr val="lt1"/>
                </a:solidFill>
                <a:latin typeface="Afacad Flux"/>
                <a:ea typeface="Afacad Flux"/>
                <a:cs typeface="Afacad Flux"/>
                <a:sym typeface="Afacad Flux"/>
              </a:rPr>
              <a:t>meal planning</a:t>
            </a:r>
            <a:r>
              <a:rPr lang="en" sz="1200">
                <a:solidFill>
                  <a:schemeClr val="lt1"/>
                </a:solidFill>
                <a:latin typeface="Afacad Flux"/>
                <a:ea typeface="Afacad Flux"/>
                <a:cs typeface="Afacad Flux"/>
                <a:sym typeface="Afacad Flux"/>
              </a:rPr>
              <a:t> tools</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Visual search (image-to-recipe) and AR </a:t>
            </a:r>
            <a:r>
              <a:rPr b="1" lang="en" sz="1200">
                <a:solidFill>
                  <a:schemeClr val="lt1"/>
                </a:solidFill>
                <a:latin typeface="Afacad Flux"/>
                <a:ea typeface="Afacad Flux"/>
                <a:cs typeface="Afacad Flux"/>
                <a:sym typeface="Afacad Flux"/>
              </a:rPr>
              <a:t>ingredient</a:t>
            </a:r>
            <a:r>
              <a:rPr lang="en" sz="1200">
                <a:solidFill>
                  <a:schemeClr val="lt1"/>
                </a:solidFill>
                <a:latin typeface="Afacad Flux"/>
                <a:ea typeface="Afacad Flux"/>
                <a:cs typeface="Afacad Flux"/>
                <a:sym typeface="Afacad Flux"/>
              </a:rPr>
              <a:t> </a:t>
            </a:r>
            <a:r>
              <a:rPr b="1" lang="en" sz="1200">
                <a:solidFill>
                  <a:schemeClr val="lt1"/>
                </a:solidFill>
                <a:latin typeface="Afacad Flux"/>
                <a:ea typeface="Afacad Flux"/>
                <a:cs typeface="Afacad Flux"/>
                <a:sym typeface="Afacad Flux"/>
              </a:rPr>
              <a:t>scanning</a:t>
            </a:r>
            <a:endParaRPr b="1" sz="1200">
              <a:solidFill>
                <a:schemeClr val="lt1"/>
              </a:solidFill>
              <a:latin typeface="Afacad Flux"/>
              <a:ea typeface="Afacad Flux"/>
              <a:cs typeface="Afacad Flux"/>
              <a:sym typeface="Afacad Flux"/>
            </a:endParaRPr>
          </a:p>
        </p:txBody>
      </p:sp>
      <p:sp>
        <p:nvSpPr>
          <p:cNvPr id="322" name="Google Shape;322;p46"/>
          <p:cNvSpPr/>
          <p:nvPr/>
        </p:nvSpPr>
        <p:spPr>
          <a:xfrm>
            <a:off x="2425475"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Gaps to learn from</a:t>
            </a:r>
            <a:endParaRPr sz="1800">
              <a:solidFill>
                <a:schemeClr val="lt1"/>
              </a:solidFill>
              <a:latin typeface="Afacad Flux"/>
              <a:ea typeface="Afacad Flux"/>
              <a:cs typeface="Afacad Flux"/>
              <a:sym typeface="Afacad Flux"/>
            </a:endParaRPr>
          </a:p>
        </p:txBody>
      </p:sp>
      <p:sp>
        <p:nvSpPr>
          <p:cNvPr id="323" name="Google Shape;323;p46"/>
          <p:cNvSpPr txBox="1"/>
          <p:nvPr/>
        </p:nvSpPr>
        <p:spPr>
          <a:xfrm>
            <a:off x="4723513" y="1954150"/>
            <a:ext cx="2060700" cy="295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Both provide </a:t>
            </a:r>
            <a:r>
              <a:rPr b="1" lang="en" sz="1200">
                <a:solidFill>
                  <a:schemeClr val="lt1"/>
                </a:solidFill>
                <a:latin typeface="Afacad Flux"/>
                <a:ea typeface="Afacad Flux"/>
                <a:cs typeface="Afacad Flux"/>
                <a:sym typeface="Afacad Flux"/>
              </a:rPr>
              <a:t>step-by-step assistance </a:t>
            </a:r>
            <a:r>
              <a:rPr lang="en" sz="1200">
                <a:solidFill>
                  <a:schemeClr val="lt1"/>
                </a:solidFill>
                <a:latin typeface="Afacad Flux"/>
                <a:ea typeface="Afacad Flux"/>
                <a:cs typeface="Afacad Flux"/>
                <a:sym typeface="Afacad Flux"/>
              </a:rPr>
              <a:t>while cooking</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Both </a:t>
            </a:r>
            <a:r>
              <a:rPr b="1" lang="en" sz="1200">
                <a:solidFill>
                  <a:schemeClr val="lt1"/>
                </a:solidFill>
                <a:latin typeface="Afacad Flux"/>
                <a:ea typeface="Afacad Flux"/>
                <a:cs typeface="Afacad Flux"/>
                <a:sym typeface="Afacad Flux"/>
              </a:rPr>
              <a:t>tailor experiences to user preferences</a:t>
            </a:r>
            <a:r>
              <a:rPr lang="en" sz="1200">
                <a:solidFill>
                  <a:schemeClr val="lt1"/>
                </a:solidFill>
                <a:latin typeface="Afacad Flux"/>
                <a:ea typeface="Afacad Flux"/>
                <a:cs typeface="Afacad Flux"/>
                <a:sym typeface="Afacad Flux"/>
              </a:rPr>
              <a:t> (Yummly through data; your app through narrative/mood)</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Both </a:t>
            </a:r>
            <a:r>
              <a:rPr b="1" lang="en" sz="1200">
                <a:solidFill>
                  <a:schemeClr val="lt1"/>
                </a:solidFill>
                <a:latin typeface="Afacad Flux"/>
                <a:ea typeface="Afacad Flux"/>
                <a:cs typeface="Afacad Flux"/>
                <a:sym typeface="Afacad Flux"/>
              </a:rPr>
              <a:t>aim to make cooking easier and more engaging</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Both </a:t>
            </a:r>
            <a:r>
              <a:rPr b="1" lang="en" sz="1200">
                <a:solidFill>
                  <a:schemeClr val="lt1"/>
                </a:solidFill>
                <a:latin typeface="Afacad Flux"/>
                <a:ea typeface="Afacad Flux"/>
                <a:cs typeface="Afacad Flux"/>
                <a:sym typeface="Afacad Flux"/>
              </a:rPr>
              <a:t>support hands-free or low-touch</a:t>
            </a:r>
            <a:r>
              <a:rPr lang="en" sz="1200">
                <a:solidFill>
                  <a:schemeClr val="lt1"/>
                </a:solidFill>
                <a:latin typeface="Afacad Flux"/>
                <a:ea typeface="Afacad Flux"/>
                <a:cs typeface="Afacad Flux"/>
                <a:sym typeface="Afacad Flux"/>
              </a:rPr>
              <a:t> cooking interactions (voice and visual aid)</a:t>
            </a:r>
            <a:endParaRPr sz="1200">
              <a:solidFill>
                <a:schemeClr val="lt1"/>
              </a:solidFill>
              <a:latin typeface="Afacad Flux"/>
              <a:ea typeface="Afacad Flux"/>
              <a:cs typeface="Afacad Flux"/>
              <a:sym typeface="Afacad Flux"/>
            </a:endParaRPr>
          </a:p>
        </p:txBody>
      </p:sp>
      <p:sp>
        <p:nvSpPr>
          <p:cNvPr id="324" name="Google Shape;324;p46"/>
          <p:cNvSpPr txBox="1"/>
          <p:nvPr/>
        </p:nvSpPr>
        <p:spPr>
          <a:xfrm>
            <a:off x="6836100" y="1954150"/>
            <a:ext cx="2233200" cy="28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Yummly is </a:t>
            </a:r>
            <a:r>
              <a:rPr b="1" lang="en" sz="1200">
                <a:solidFill>
                  <a:schemeClr val="lt1"/>
                </a:solidFill>
                <a:latin typeface="Afacad Flux"/>
                <a:ea typeface="Afacad Flux"/>
                <a:cs typeface="Afacad Flux"/>
                <a:sym typeface="Afacad Flux"/>
              </a:rPr>
              <a:t>functional</a:t>
            </a:r>
            <a:r>
              <a:rPr lang="en" sz="1200">
                <a:solidFill>
                  <a:schemeClr val="lt1"/>
                </a:solidFill>
                <a:latin typeface="Afacad Flux"/>
                <a:ea typeface="Afacad Flux"/>
                <a:cs typeface="Afacad Flux"/>
                <a:sym typeface="Afacad Flux"/>
              </a:rPr>
              <a:t> and structured, while Simmr is </a:t>
            </a:r>
            <a:r>
              <a:rPr b="1" lang="en" sz="1200">
                <a:solidFill>
                  <a:schemeClr val="lt1"/>
                </a:solidFill>
                <a:latin typeface="Afacad Flux"/>
                <a:ea typeface="Afacad Flux"/>
                <a:cs typeface="Afacad Flux"/>
                <a:sym typeface="Afacad Flux"/>
              </a:rPr>
              <a:t>emotional</a:t>
            </a:r>
            <a:r>
              <a:rPr lang="en" sz="1200">
                <a:solidFill>
                  <a:schemeClr val="lt1"/>
                </a:solidFill>
                <a:latin typeface="Afacad Flux"/>
                <a:ea typeface="Afacad Flux"/>
                <a:cs typeface="Afacad Flux"/>
                <a:sym typeface="Afacad Flux"/>
              </a:rPr>
              <a:t> and narrative-based.</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Yummly relies on app menus, filters, and visual guides, while Simmr uses </a:t>
            </a:r>
            <a:r>
              <a:rPr b="1" lang="en" sz="1200">
                <a:solidFill>
                  <a:schemeClr val="lt1"/>
                </a:solidFill>
                <a:latin typeface="Afacad Flux"/>
                <a:ea typeface="Afacad Flux"/>
                <a:cs typeface="Afacad Flux"/>
                <a:sym typeface="Afacad Flux"/>
              </a:rPr>
              <a:t>conversational storytelling and adaptive narration.</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Yummly has </a:t>
            </a:r>
            <a:r>
              <a:rPr b="1" lang="en" sz="1200">
                <a:solidFill>
                  <a:schemeClr val="lt1"/>
                </a:solidFill>
                <a:latin typeface="Afacad Flux"/>
                <a:ea typeface="Afacad Flux"/>
                <a:cs typeface="Afacad Flux"/>
                <a:sym typeface="Afacad Flux"/>
              </a:rPr>
              <a:t>minimal emotional depth,</a:t>
            </a:r>
            <a:r>
              <a:rPr lang="en" sz="1200">
                <a:solidFill>
                  <a:schemeClr val="lt1"/>
                </a:solidFill>
                <a:latin typeface="Afacad Flux"/>
                <a:ea typeface="Afacad Flux"/>
                <a:cs typeface="Afacad Flux"/>
                <a:sym typeface="Afacad Flux"/>
              </a:rPr>
              <a:t> while Simmr is designed to build engagement.</a:t>
            </a:r>
            <a:endParaRPr sz="1200">
              <a:solidFill>
                <a:schemeClr val="lt1"/>
              </a:solidFill>
              <a:latin typeface="Afacad Flux"/>
              <a:ea typeface="Afacad Flux"/>
              <a:cs typeface="Afacad Flux"/>
              <a:sym typeface="Afacad Flux"/>
            </a:endParaRPr>
          </a:p>
        </p:txBody>
      </p:sp>
      <p:sp>
        <p:nvSpPr>
          <p:cNvPr id="325" name="Google Shape;325;p46"/>
          <p:cNvSpPr/>
          <p:nvPr/>
        </p:nvSpPr>
        <p:spPr>
          <a:xfrm>
            <a:off x="4630787"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similarities</a:t>
            </a:r>
            <a:endParaRPr sz="1800">
              <a:solidFill>
                <a:schemeClr val="lt1"/>
              </a:solidFill>
              <a:latin typeface="Afacad Flux"/>
              <a:ea typeface="Afacad Flux"/>
              <a:cs typeface="Afacad Flux"/>
              <a:sym typeface="Afacad Flux"/>
            </a:endParaRPr>
          </a:p>
        </p:txBody>
      </p:sp>
      <p:sp>
        <p:nvSpPr>
          <p:cNvPr id="326" name="Google Shape;326;p46"/>
          <p:cNvSpPr/>
          <p:nvPr/>
        </p:nvSpPr>
        <p:spPr>
          <a:xfrm>
            <a:off x="68361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differences</a:t>
            </a:r>
            <a:endParaRPr sz="1800">
              <a:solidFill>
                <a:schemeClr val="lt1"/>
              </a:solidFill>
              <a:latin typeface="Afacad Flux"/>
              <a:ea typeface="Afacad Flux"/>
              <a:cs typeface="Afacad Flux"/>
              <a:sym typeface="Afacad Flux"/>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30" name="Shape 330"/>
        <p:cNvGrpSpPr/>
        <p:nvPr/>
      </p:nvGrpSpPr>
      <p:grpSpPr>
        <a:xfrm>
          <a:off x="0" y="0"/>
          <a:ext cx="0" cy="0"/>
          <a:chOff x="0" y="0"/>
          <a:chExt cx="0" cy="0"/>
        </a:xfrm>
      </p:grpSpPr>
      <p:sp>
        <p:nvSpPr>
          <p:cNvPr id="331" name="Google Shape;331;p47"/>
          <p:cNvSpPr/>
          <p:nvPr/>
        </p:nvSpPr>
        <p:spPr>
          <a:xfrm>
            <a:off x="228600" y="310650"/>
            <a:ext cx="2233200" cy="542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300">
                <a:solidFill>
                  <a:schemeClr val="lt1"/>
                </a:solidFill>
                <a:latin typeface="Afacad Flux Medium"/>
                <a:ea typeface="Afacad Flux Medium"/>
                <a:cs typeface="Afacad Flux Medium"/>
                <a:sym typeface="Afacad Flux Medium"/>
              </a:rPr>
              <a:t>Samsung Food:</a:t>
            </a:r>
            <a:endParaRPr sz="2300">
              <a:solidFill>
                <a:schemeClr val="lt1"/>
              </a:solidFill>
              <a:latin typeface="Afacad Flux Medium"/>
              <a:ea typeface="Afacad Flux Medium"/>
              <a:cs typeface="Afacad Flux Medium"/>
              <a:sym typeface="Afacad Flux Medium"/>
            </a:endParaRPr>
          </a:p>
        </p:txBody>
      </p:sp>
      <p:sp>
        <p:nvSpPr>
          <p:cNvPr id="332" name="Google Shape;332;p47"/>
          <p:cNvSpPr txBox="1"/>
          <p:nvPr/>
        </p:nvSpPr>
        <p:spPr>
          <a:xfrm>
            <a:off x="2479813" y="1954150"/>
            <a:ext cx="2060700" cy="346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150">
                <a:solidFill>
                  <a:schemeClr val="lt1"/>
                </a:solidFill>
                <a:latin typeface="Afacad Flux"/>
                <a:ea typeface="Afacad Flux"/>
                <a:cs typeface="Afacad Flux"/>
                <a:sym typeface="Afacad Flux"/>
              </a:rPr>
              <a:t>Some of Samsung's best features are </a:t>
            </a:r>
            <a:r>
              <a:rPr b="1" lang="en" sz="1150">
                <a:solidFill>
                  <a:schemeClr val="lt1"/>
                </a:solidFill>
                <a:latin typeface="Afacad Flux"/>
                <a:ea typeface="Afacad Flux"/>
                <a:cs typeface="Afacad Flux"/>
                <a:sym typeface="Afacad Flux"/>
              </a:rPr>
              <a:t>behind a subscription </a:t>
            </a:r>
            <a:r>
              <a:rPr lang="en" sz="1150">
                <a:solidFill>
                  <a:schemeClr val="lt1"/>
                </a:solidFill>
                <a:latin typeface="Afacad Flux"/>
                <a:ea typeface="Afacad Flux"/>
                <a:cs typeface="Afacad Flux"/>
                <a:sym typeface="Afacad Flux"/>
              </a:rPr>
              <a:t>which users are frustrated by.</a:t>
            </a:r>
            <a:endParaRPr sz="115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150">
                <a:solidFill>
                  <a:schemeClr val="lt1"/>
                </a:solidFill>
                <a:latin typeface="Afacad Flux"/>
                <a:ea typeface="Afacad Flux"/>
                <a:cs typeface="Afacad Flux"/>
                <a:sym typeface="Afacad Flux"/>
              </a:rPr>
              <a:t>Some of the best features of Samsung Food are only </a:t>
            </a:r>
            <a:r>
              <a:rPr b="1" lang="en" sz="1150">
                <a:solidFill>
                  <a:schemeClr val="lt1"/>
                </a:solidFill>
                <a:latin typeface="Afacad Flux"/>
                <a:ea typeface="Afacad Flux"/>
                <a:cs typeface="Afacad Flux"/>
                <a:sym typeface="Afacad Flux"/>
              </a:rPr>
              <a:t>applicable when you own other Samsung devices </a:t>
            </a:r>
            <a:r>
              <a:rPr lang="en" sz="1150">
                <a:solidFill>
                  <a:schemeClr val="lt1"/>
                </a:solidFill>
                <a:latin typeface="Afacad Flux"/>
                <a:ea typeface="Afacad Flux"/>
                <a:cs typeface="Afacad Flux"/>
                <a:sym typeface="Afacad Flux"/>
              </a:rPr>
              <a:t>like their connected oven.</a:t>
            </a:r>
            <a:endParaRPr sz="115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150">
                <a:solidFill>
                  <a:schemeClr val="lt1"/>
                </a:solidFill>
                <a:latin typeface="Afacad Flux"/>
                <a:ea typeface="Afacad Flux"/>
                <a:cs typeface="Afacad Flux"/>
                <a:sym typeface="Afacad Flux"/>
              </a:rPr>
              <a:t>Samsung Food </a:t>
            </a:r>
            <a:r>
              <a:rPr b="1" lang="en" sz="1150">
                <a:solidFill>
                  <a:schemeClr val="lt1"/>
                </a:solidFill>
                <a:latin typeface="Afacad Flux"/>
                <a:ea typeface="Afacad Flux"/>
                <a:cs typeface="Afacad Flux"/>
                <a:sym typeface="Afacad Flux"/>
              </a:rPr>
              <a:t>emphasizes</a:t>
            </a:r>
            <a:r>
              <a:rPr lang="en" sz="1150">
                <a:solidFill>
                  <a:schemeClr val="lt1"/>
                </a:solidFill>
                <a:latin typeface="Afacad Flux"/>
                <a:ea typeface="Afacad Flux"/>
                <a:cs typeface="Afacad Flux"/>
                <a:sym typeface="Afacad Flux"/>
              </a:rPr>
              <a:t> </a:t>
            </a:r>
            <a:r>
              <a:rPr b="1" lang="en" sz="1150">
                <a:solidFill>
                  <a:schemeClr val="lt1"/>
                </a:solidFill>
                <a:latin typeface="Afacad Flux"/>
                <a:ea typeface="Afacad Flux"/>
                <a:cs typeface="Afacad Flux"/>
                <a:sym typeface="Afacad Flux"/>
              </a:rPr>
              <a:t>logistics</a:t>
            </a:r>
            <a:r>
              <a:rPr lang="en" sz="1150">
                <a:solidFill>
                  <a:schemeClr val="lt1"/>
                </a:solidFill>
                <a:latin typeface="Afacad Flux"/>
                <a:ea typeface="Afacad Flux"/>
                <a:cs typeface="Afacad Flux"/>
                <a:sym typeface="Afacad Flux"/>
              </a:rPr>
              <a:t> so users seeking engagement may feel underserved.</a:t>
            </a:r>
            <a:endParaRPr sz="115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Clr>
                <a:schemeClr val="lt1"/>
              </a:buClr>
              <a:buSzPts val="1100"/>
              <a:buFont typeface="Arial"/>
              <a:buNone/>
            </a:pPr>
            <a:r>
              <a:t/>
            </a:r>
            <a:endParaRPr sz="1150">
              <a:solidFill>
                <a:schemeClr val="lt1"/>
              </a:solidFill>
              <a:latin typeface="Afacad Flux"/>
              <a:ea typeface="Afacad Flux"/>
              <a:cs typeface="Afacad Flux"/>
              <a:sym typeface="Afacad Flux"/>
            </a:endParaRPr>
          </a:p>
        </p:txBody>
      </p:sp>
      <p:sp>
        <p:nvSpPr>
          <p:cNvPr id="333" name="Google Shape;333;p47"/>
          <p:cNvSpPr txBox="1"/>
          <p:nvPr/>
        </p:nvSpPr>
        <p:spPr>
          <a:xfrm>
            <a:off x="2677075" y="224550"/>
            <a:ext cx="6153600" cy="7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lt1"/>
              </a:buClr>
              <a:buSzPts val="1100"/>
              <a:buFont typeface="Arial"/>
              <a:buNone/>
            </a:pPr>
            <a:r>
              <a:rPr lang="en" sz="1600">
                <a:solidFill>
                  <a:schemeClr val="lt1"/>
                </a:solidFill>
                <a:latin typeface="Afacad Flux"/>
                <a:ea typeface="Afacad Flux"/>
                <a:cs typeface="Afacad Flux"/>
                <a:sym typeface="Afacad Flux"/>
              </a:rPr>
              <a:t>Mobile and Web app for </a:t>
            </a:r>
            <a:r>
              <a:rPr b="1" lang="en" sz="1600">
                <a:solidFill>
                  <a:schemeClr val="lt1"/>
                </a:solidFill>
                <a:latin typeface="Afacad Flux"/>
                <a:ea typeface="Afacad Flux"/>
                <a:cs typeface="Afacad Flux"/>
                <a:sym typeface="Afacad Flux"/>
              </a:rPr>
              <a:t>recipe saving, meal planning, grocery shopping </a:t>
            </a:r>
            <a:r>
              <a:rPr lang="en" sz="1600">
                <a:solidFill>
                  <a:schemeClr val="lt1"/>
                </a:solidFill>
                <a:latin typeface="Afacad Flux"/>
                <a:ea typeface="Afacad Flux"/>
                <a:cs typeface="Afacad Flux"/>
                <a:sym typeface="Afacad Flux"/>
              </a:rPr>
              <a:t>and</a:t>
            </a:r>
            <a:r>
              <a:rPr b="1" lang="en" sz="1600">
                <a:solidFill>
                  <a:schemeClr val="lt1"/>
                </a:solidFill>
                <a:latin typeface="Afacad Flux"/>
                <a:ea typeface="Afacad Flux"/>
                <a:cs typeface="Afacad Flux"/>
                <a:sym typeface="Afacad Flux"/>
              </a:rPr>
              <a:t> recipe sharing. </a:t>
            </a:r>
            <a:endParaRPr b="1" sz="1600">
              <a:solidFill>
                <a:schemeClr val="lt1"/>
              </a:solidFill>
              <a:latin typeface="Afacad Flux"/>
              <a:ea typeface="Afacad Flux"/>
              <a:cs typeface="Afacad Flux"/>
              <a:sym typeface="Afacad Flux"/>
            </a:endParaRPr>
          </a:p>
        </p:txBody>
      </p:sp>
      <p:sp>
        <p:nvSpPr>
          <p:cNvPr id="334" name="Google Shape;334;p47"/>
          <p:cNvSpPr txBox="1"/>
          <p:nvPr/>
        </p:nvSpPr>
        <p:spPr>
          <a:xfrm>
            <a:off x="267213" y="1995850"/>
            <a:ext cx="2112900" cy="258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Samsung food converts plans into </a:t>
            </a:r>
            <a:r>
              <a:rPr b="1" lang="en" sz="1200">
                <a:solidFill>
                  <a:schemeClr val="lt1"/>
                </a:solidFill>
                <a:latin typeface="Afacad Flux"/>
                <a:ea typeface="Afacad Flux"/>
                <a:cs typeface="Afacad Flux"/>
                <a:sym typeface="Afacad Flux"/>
              </a:rPr>
              <a:t>meal prep guides, grocery lists </a:t>
            </a:r>
            <a:r>
              <a:rPr lang="en" sz="1200">
                <a:solidFill>
                  <a:schemeClr val="lt1"/>
                </a:solidFill>
                <a:latin typeface="Afacad Flux"/>
                <a:ea typeface="Afacad Flux"/>
                <a:cs typeface="Afacad Flux"/>
                <a:sym typeface="Afacad Flux"/>
              </a:rPr>
              <a:t>and </a:t>
            </a:r>
            <a:r>
              <a:rPr b="1" lang="en" sz="1200">
                <a:solidFill>
                  <a:schemeClr val="lt1"/>
                </a:solidFill>
                <a:latin typeface="Afacad Flux"/>
                <a:ea typeface="Afacad Flux"/>
                <a:cs typeface="Afacad Flux"/>
                <a:sym typeface="Afacad Flux"/>
              </a:rPr>
              <a:t>saves recipes</a:t>
            </a:r>
            <a:r>
              <a:rPr lang="en" sz="1200">
                <a:solidFill>
                  <a:schemeClr val="lt1"/>
                </a:solidFill>
                <a:latin typeface="Afacad Flux"/>
                <a:ea typeface="Afacad Flux"/>
                <a:cs typeface="Afacad Flux"/>
                <a:sym typeface="Afacad Flux"/>
              </a:rPr>
              <a:t> reducing time waste and increasing convenience</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Samsung Food can </a:t>
            </a:r>
            <a:r>
              <a:rPr b="1" lang="en" sz="1200">
                <a:solidFill>
                  <a:schemeClr val="lt1"/>
                </a:solidFill>
                <a:latin typeface="Afacad Flux"/>
                <a:ea typeface="Afacad Flux"/>
                <a:cs typeface="Afacad Flux"/>
                <a:sym typeface="Afacad Flux"/>
              </a:rPr>
              <a:t>personalize</a:t>
            </a:r>
            <a:r>
              <a:rPr lang="en" sz="1200">
                <a:solidFill>
                  <a:schemeClr val="lt1"/>
                </a:solidFill>
                <a:latin typeface="Afacad Flux"/>
                <a:ea typeface="Afacad Flux"/>
                <a:cs typeface="Afacad Flux"/>
                <a:sym typeface="Afacad Flux"/>
              </a:rPr>
              <a:t> </a:t>
            </a:r>
            <a:r>
              <a:rPr b="1" lang="en" sz="1200">
                <a:solidFill>
                  <a:schemeClr val="lt1"/>
                </a:solidFill>
                <a:latin typeface="Afacad Flux"/>
                <a:ea typeface="Afacad Flux"/>
                <a:cs typeface="Afacad Flux"/>
                <a:sym typeface="Afacad Flux"/>
              </a:rPr>
              <a:t>recipes</a:t>
            </a:r>
            <a:r>
              <a:rPr lang="en" sz="1200">
                <a:solidFill>
                  <a:schemeClr val="lt1"/>
                </a:solidFill>
                <a:latin typeface="Afacad Flux"/>
                <a:ea typeface="Afacad Flux"/>
                <a:cs typeface="Afacad Flux"/>
                <a:sym typeface="Afacad Flux"/>
              </a:rPr>
              <a:t> with the help of Vision Ai to reduce decision fatigue</a:t>
            </a:r>
            <a:endParaRPr sz="1200" u="sng">
              <a:solidFill>
                <a:srgbClr val="1155CC"/>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b="1" lang="en" sz="1200">
                <a:solidFill>
                  <a:schemeClr val="lt1"/>
                </a:solidFill>
                <a:latin typeface="Afacad Flux"/>
                <a:ea typeface="Afacad Flux"/>
                <a:cs typeface="Afacad Flux"/>
                <a:sym typeface="Afacad Flux"/>
              </a:rPr>
              <a:t>Backed by Samsung</a:t>
            </a:r>
            <a:r>
              <a:rPr lang="en" sz="1200">
                <a:solidFill>
                  <a:schemeClr val="lt1"/>
                </a:solidFill>
                <a:latin typeface="Afacad Flux"/>
                <a:ea typeface="Afacad Flux"/>
                <a:cs typeface="Afacad Flux"/>
                <a:sym typeface="Afacad Flux"/>
              </a:rPr>
              <a:t> + former Whisk user base so there is trust.</a:t>
            </a:r>
            <a:endParaRPr sz="1200">
              <a:solidFill>
                <a:schemeClr val="lt1"/>
              </a:solidFill>
              <a:latin typeface="Afacad Flux"/>
              <a:ea typeface="Afacad Flux"/>
              <a:cs typeface="Afacad Flux"/>
              <a:sym typeface="Afacad Flux"/>
            </a:endParaRPr>
          </a:p>
        </p:txBody>
      </p:sp>
      <p:sp>
        <p:nvSpPr>
          <p:cNvPr id="335" name="Google Shape;335;p47"/>
          <p:cNvSpPr txBox="1"/>
          <p:nvPr/>
        </p:nvSpPr>
        <p:spPr>
          <a:xfrm>
            <a:off x="4723513" y="1954150"/>
            <a:ext cx="2060700" cy="201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Both include </a:t>
            </a:r>
            <a:r>
              <a:rPr b="1" lang="en" sz="1200">
                <a:solidFill>
                  <a:schemeClr val="lt1"/>
                </a:solidFill>
                <a:latin typeface="Afacad Flux"/>
                <a:ea typeface="Afacad Flux"/>
                <a:cs typeface="Afacad Flux"/>
                <a:sym typeface="Afacad Flux"/>
              </a:rPr>
              <a:t>hands-free guidance. </a:t>
            </a:r>
            <a:r>
              <a:rPr lang="en" sz="1200">
                <a:solidFill>
                  <a:schemeClr val="lt1"/>
                </a:solidFill>
                <a:latin typeface="Afacad Flux"/>
                <a:ea typeface="Afacad Flux"/>
                <a:cs typeface="Afacad Flux"/>
                <a:sym typeface="Afacad Flux"/>
              </a:rPr>
              <a:t>(Samsung voiceover, Simmr with VoiceAi)</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Both take into account what </a:t>
            </a:r>
            <a:r>
              <a:rPr b="1" lang="en" sz="1200">
                <a:solidFill>
                  <a:schemeClr val="lt1"/>
                </a:solidFill>
                <a:latin typeface="Afacad Flux"/>
                <a:ea typeface="Afacad Flux"/>
                <a:cs typeface="Afacad Flux"/>
                <a:sym typeface="Afacad Flux"/>
              </a:rPr>
              <a:t>ingredients</a:t>
            </a:r>
            <a:r>
              <a:rPr lang="en" sz="1200">
                <a:solidFill>
                  <a:schemeClr val="lt1"/>
                </a:solidFill>
                <a:latin typeface="Afacad Flux"/>
                <a:ea typeface="Afacad Flux"/>
                <a:cs typeface="Afacad Flux"/>
                <a:sym typeface="Afacad Flux"/>
              </a:rPr>
              <a:t> you have/</a:t>
            </a:r>
            <a:r>
              <a:rPr b="1" lang="en" sz="1200">
                <a:solidFill>
                  <a:schemeClr val="lt1"/>
                </a:solidFill>
                <a:latin typeface="Afacad Flux"/>
                <a:ea typeface="Afacad Flux"/>
                <a:cs typeface="Afacad Flux"/>
                <a:sym typeface="Afacad Flux"/>
              </a:rPr>
              <a:t>preferences</a:t>
            </a:r>
            <a:r>
              <a:rPr lang="en" sz="1200">
                <a:solidFill>
                  <a:schemeClr val="lt1"/>
                </a:solidFill>
                <a:latin typeface="Afacad Flux"/>
                <a:ea typeface="Afacad Flux"/>
                <a:cs typeface="Afacad Flux"/>
                <a:sym typeface="Afacad Flux"/>
              </a:rPr>
              <a:t> for types of foods.</a:t>
            </a:r>
            <a:br>
              <a:rPr lang="en" sz="1200">
                <a:solidFill>
                  <a:schemeClr val="lt1"/>
                </a:solidFill>
                <a:latin typeface="Afacad Flux"/>
                <a:ea typeface="Afacad Flux"/>
                <a:cs typeface="Afacad Flux"/>
                <a:sym typeface="Afacad Flux"/>
              </a:rPr>
            </a:br>
            <a:endParaRPr sz="1200">
              <a:solidFill>
                <a:schemeClr val="lt1"/>
              </a:solidFill>
              <a:latin typeface="Afacad Flux"/>
              <a:ea typeface="Afacad Flux"/>
              <a:cs typeface="Afacad Flux"/>
              <a:sym typeface="Afacad Flux"/>
            </a:endParaRPr>
          </a:p>
        </p:txBody>
      </p:sp>
      <p:sp>
        <p:nvSpPr>
          <p:cNvPr id="336" name="Google Shape;336;p47"/>
          <p:cNvSpPr txBox="1"/>
          <p:nvPr/>
        </p:nvSpPr>
        <p:spPr>
          <a:xfrm>
            <a:off x="6836100" y="1954150"/>
            <a:ext cx="2233200" cy="301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Samsung Food </a:t>
            </a:r>
            <a:r>
              <a:rPr b="1" lang="en" sz="1200">
                <a:solidFill>
                  <a:schemeClr val="lt1"/>
                </a:solidFill>
                <a:latin typeface="Afacad Flux"/>
                <a:ea typeface="Afacad Flux"/>
                <a:cs typeface="Afacad Flux"/>
                <a:sym typeface="Afacad Flux"/>
              </a:rPr>
              <a:t>optimizes planning/cooking</a:t>
            </a:r>
            <a:r>
              <a:rPr lang="en" sz="1200">
                <a:solidFill>
                  <a:schemeClr val="lt1"/>
                </a:solidFill>
                <a:latin typeface="Afacad Flux"/>
                <a:ea typeface="Afacad Flux"/>
                <a:cs typeface="Afacad Flux"/>
                <a:sym typeface="Afacad Flux"/>
              </a:rPr>
              <a:t> but </a:t>
            </a:r>
            <a:r>
              <a:rPr b="1" lang="en" sz="1200">
                <a:solidFill>
                  <a:schemeClr val="lt1"/>
                </a:solidFill>
                <a:latin typeface="Afacad Flux"/>
                <a:ea typeface="Afacad Flux"/>
                <a:cs typeface="Afacad Flux"/>
                <a:sym typeface="Afacad Flux"/>
              </a:rPr>
              <a:t>Simmr</a:t>
            </a:r>
            <a:r>
              <a:rPr lang="en" sz="1200">
                <a:solidFill>
                  <a:schemeClr val="lt1"/>
                </a:solidFill>
                <a:latin typeface="Afacad Flux"/>
                <a:ea typeface="Afacad Flux"/>
                <a:cs typeface="Afacad Flux"/>
                <a:sym typeface="Afacad Flux"/>
              </a:rPr>
              <a:t> centers around storytelling themes and is </a:t>
            </a:r>
            <a:r>
              <a:rPr b="1" lang="en" sz="1200">
                <a:solidFill>
                  <a:schemeClr val="lt1"/>
                </a:solidFill>
                <a:latin typeface="Afacad Flux"/>
                <a:ea typeface="Afacad Flux"/>
                <a:cs typeface="Afacad Flux"/>
                <a:sym typeface="Afacad Flux"/>
              </a:rPr>
              <a:t>immersive</a:t>
            </a:r>
            <a:r>
              <a:rPr lang="en" sz="1200">
                <a:solidFill>
                  <a:schemeClr val="lt1"/>
                </a:solidFill>
                <a:latin typeface="Afacad Flux"/>
                <a:ea typeface="Afacad Flux"/>
                <a:cs typeface="Afacad Flux"/>
                <a:sym typeface="Afacad Flux"/>
              </a:rPr>
              <a:t>.</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Samsung Food has </a:t>
            </a:r>
            <a:r>
              <a:rPr b="1" lang="en" sz="1200">
                <a:solidFill>
                  <a:schemeClr val="lt1"/>
                </a:solidFill>
                <a:latin typeface="Afacad Flux"/>
                <a:ea typeface="Afacad Flux"/>
                <a:cs typeface="Afacad Flux"/>
                <a:sym typeface="Afacad Flux"/>
              </a:rPr>
              <a:t>no mini-lessons</a:t>
            </a:r>
            <a:r>
              <a:rPr lang="en" sz="1200">
                <a:solidFill>
                  <a:schemeClr val="lt1"/>
                </a:solidFill>
                <a:latin typeface="Afacad Flux"/>
                <a:ea typeface="Afacad Flux"/>
                <a:cs typeface="Afacad Flux"/>
                <a:sym typeface="Afacad Flux"/>
              </a:rPr>
              <a:t> it focus on personalization and appliance control</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Samsung Food </a:t>
            </a:r>
            <a:r>
              <a:rPr b="1" lang="en" sz="1200">
                <a:solidFill>
                  <a:schemeClr val="lt1"/>
                </a:solidFill>
                <a:latin typeface="Afacad Flux"/>
                <a:ea typeface="Afacad Flux"/>
                <a:cs typeface="Afacad Flux"/>
                <a:sym typeface="Afacad Flux"/>
              </a:rPr>
              <a:t>excels when you own Samsung appliances</a:t>
            </a:r>
            <a:r>
              <a:rPr lang="en" sz="1200">
                <a:solidFill>
                  <a:schemeClr val="lt1"/>
                </a:solidFill>
                <a:latin typeface="Afacad Flux"/>
                <a:ea typeface="Afacad Flux"/>
                <a:cs typeface="Afacad Flux"/>
                <a:sym typeface="Afacad Flux"/>
              </a:rPr>
              <a:t> but </a:t>
            </a:r>
            <a:r>
              <a:rPr b="1" lang="en" sz="1200">
                <a:solidFill>
                  <a:schemeClr val="lt1"/>
                </a:solidFill>
                <a:latin typeface="Afacad Flux"/>
                <a:ea typeface="Afacad Flux"/>
                <a:cs typeface="Afacad Flux"/>
                <a:sym typeface="Afacad Flux"/>
              </a:rPr>
              <a:t>Simmr is hardware-agnostic.</a:t>
            </a:r>
            <a:br>
              <a:rPr b="1" lang="en" sz="1200">
                <a:solidFill>
                  <a:schemeClr val="lt1"/>
                </a:solidFill>
                <a:latin typeface="Afacad Flux"/>
                <a:ea typeface="Afacad Flux"/>
                <a:cs typeface="Afacad Flux"/>
                <a:sym typeface="Afacad Flux"/>
              </a:rPr>
            </a:br>
            <a:endParaRPr b="1" sz="1200">
              <a:solidFill>
                <a:schemeClr val="lt1"/>
              </a:solidFill>
              <a:latin typeface="Afacad Flux"/>
              <a:ea typeface="Afacad Flux"/>
              <a:cs typeface="Afacad Flux"/>
              <a:sym typeface="Afacad Flux"/>
            </a:endParaRPr>
          </a:p>
        </p:txBody>
      </p:sp>
      <p:sp>
        <p:nvSpPr>
          <p:cNvPr id="337" name="Google Shape;337;p47"/>
          <p:cNvSpPr/>
          <p:nvPr/>
        </p:nvSpPr>
        <p:spPr>
          <a:xfrm>
            <a:off x="2100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100">
                <a:solidFill>
                  <a:schemeClr val="lt1"/>
                </a:solidFill>
                <a:latin typeface="Afacad Flux"/>
                <a:ea typeface="Afacad Flux"/>
                <a:cs typeface="Afacad Flux"/>
                <a:sym typeface="Afacad Flux"/>
              </a:rPr>
              <a:t>What’s working?</a:t>
            </a:r>
            <a:endParaRPr sz="2100">
              <a:solidFill>
                <a:schemeClr val="lt1"/>
              </a:solidFill>
              <a:latin typeface="Afacad Flux"/>
              <a:ea typeface="Afacad Flux"/>
              <a:cs typeface="Afacad Flux"/>
              <a:sym typeface="Afacad Flux"/>
            </a:endParaRPr>
          </a:p>
        </p:txBody>
      </p:sp>
      <p:sp>
        <p:nvSpPr>
          <p:cNvPr id="338" name="Google Shape;338;p47"/>
          <p:cNvSpPr/>
          <p:nvPr/>
        </p:nvSpPr>
        <p:spPr>
          <a:xfrm>
            <a:off x="2425475"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Gaps to learn from</a:t>
            </a:r>
            <a:endParaRPr sz="1800">
              <a:solidFill>
                <a:schemeClr val="lt1"/>
              </a:solidFill>
              <a:latin typeface="Afacad Flux"/>
              <a:ea typeface="Afacad Flux"/>
              <a:cs typeface="Afacad Flux"/>
              <a:sym typeface="Afacad Flux"/>
            </a:endParaRPr>
          </a:p>
        </p:txBody>
      </p:sp>
      <p:sp>
        <p:nvSpPr>
          <p:cNvPr id="339" name="Google Shape;339;p47"/>
          <p:cNvSpPr/>
          <p:nvPr/>
        </p:nvSpPr>
        <p:spPr>
          <a:xfrm>
            <a:off x="4630787"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similarities</a:t>
            </a:r>
            <a:endParaRPr sz="1800">
              <a:solidFill>
                <a:schemeClr val="lt1"/>
              </a:solidFill>
              <a:latin typeface="Afacad Flux"/>
              <a:ea typeface="Afacad Flux"/>
              <a:cs typeface="Afacad Flux"/>
              <a:sym typeface="Afacad Flux"/>
            </a:endParaRPr>
          </a:p>
        </p:txBody>
      </p:sp>
      <p:sp>
        <p:nvSpPr>
          <p:cNvPr id="340" name="Google Shape;340;p47"/>
          <p:cNvSpPr/>
          <p:nvPr/>
        </p:nvSpPr>
        <p:spPr>
          <a:xfrm>
            <a:off x="68361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differences</a:t>
            </a:r>
            <a:endParaRPr sz="1800">
              <a:solidFill>
                <a:schemeClr val="lt1"/>
              </a:solidFill>
              <a:latin typeface="Afacad Flux"/>
              <a:ea typeface="Afacad Flux"/>
              <a:cs typeface="Afacad Flux"/>
              <a:sym typeface="Afacad Flux"/>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44" name="Shape 344"/>
        <p:cNvGrpSpPr/>
        <p:nvPr/>
      </p:nvGrpSpPr>
      <p:grpSpPr>
        <a:xfrm>
          <a:off x="0" y="0"/>
          <a:ext cx="0" cy="0"/>
          <a:chOff x="0" y="0"/>
          <a:chExt cx="0" cy="0"/>
        </a:xfrm>
      </p:grpSpPr>
      <p:sp>
        <p:nvSpPr>
          <p:cNvPr id="345" name="Google Shape;345;p48"/>
          <p:cNvSpPr/>
          <p:nvPr/>
        </p:nvSpPr>
        <p:spPr>
          <a:xfrm>
            <a:off x="228600" y="310650"/>
            <a:ext cx="2233200" cy="542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300">
                <a:solidFill>
                  <a:schemeClr val="lt1"/>
                </a:solidFill>
                <a:latin typeface="Afacad Flux Medium"/>
                <a:ea typeface="Afacad Flux Medium"/>
                <a:cs typeface="Afacad Flux Medium"/>
                <a:sym typeface="Afacad Flux Medium"/>
              </a:rPr>
              <a:t>SideChef:</a:t>
            </a:r>
            <a:endParaRPr sz="2300">
              <a:solidFill>
                <a:schemeClr val="lt1"/>
              </a:solidFill>
              <a:latin typeface="Afacad Flux Medium"/>
              <a:ea typeface="Afacad Flux Medium"/>
              <a:cs typeface="Afacad Flux Medium"/>
              <a:sym typeface="Afacad Flux Medium"/>
            </a:endParaRPr>
          </a:p>
        </p:txBody>
      </p:sp>
      <p:sp>
        <p:nvSpPr>
          <p:cNvPr id="346" name="Google Shape;346;p48"/>
          <p:cNvSpPr txBox="1"/>
          <p:nvPr/>
        </p:nvSpPr>
        <p:spPr>
          <a:xfrm>
            <a:off x="2479813" y="1954150"/>
            <a:ext cx="2060700" cy="322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Lack of emotional engagement:</a:t>
            </a:r>
            <a:r>
              <a:rPr lang="en" sz="1200">
                <a:solidFill>
                  <a:schemeClr val="lt1"/>
                </a:solidFill>
                <a:latin typeface="Afacad Flux"/>
                <a:ea typeface="Afacad Flux"/>
                <a:cs typeface="Afacad Flux"/>
                <a:sym typeface="Afacad Flux"/>
              </a:rPr>
              <a:t> SideChef focuses heavily on efficiency but underdelivers on </a:t>
            </a:r>
            <a:r>
              <a:rPr i="1" lang="en" sz="1200">
                <a:solidFill>
                  <a:schemeClr val="lt1"/>
                </a:solidFill>
                <a:latin typeface="Afacad Flux"/>
                <a:ea typeface="Afacad Flux"/>
                <a:cs typeface="Afacad Flux"/>
                <a:sym typeface="Afacad Flux"/>
              </a:rPr>
              <a:t>enjoyment</a:t>
            </a:r>
            <a:r>
              <a:rPr lang="en" sz="1200">
                <a:solidFill>
                  <a:schemeClr val="lt1"/>
                </a:solidFill>
                <a:latin typeface="Afacad Flux"/>
                <a:ea typeface="Afacad Flux"/>
                <a:cs typeface="Afacad Flux"/>
                <a:sym typeface="Afacad Flux"/>
              </a:rPr>
              <a:t> and </a:t>
            </a:r>
            <a:r>
              <a:rPr i="1" lang="en" sz="1200">
                <a:solidFill>
                  <a:schemeClr val="lt1"/>
                </a:solidFill>
                <a:latin typeface="Afacad Flux"/>
                <a:ea typeface="Afacad Flux"/>
                <a:cs typeface="Afacad Flux"/>
                <a:sym typeface="Afacad Flux"/>
              </a:rPr>
              <a:t>connection</a:t>
            </a:r>
            <a:r>
              <a:rPr lang="en" sz="1200">
                <a:solidFill>
                  <a:schemeClr val="lt1"/>
                </a:solidFill>
                <a:latin typeface="Afacad Flux"/>
                <a:ea typeface="Afacad Flux"/>
                <a:cs typeface="Afacad Flux"/>
                <a:sym typeface="Afacad Flux"/>
              </a:rPr>
              <a:t>.</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Overwhelming features:</a:t>
            </a:r>
            <a:r>
              <a:rPr lang="en" sz="1200">
                <a:solidFill>
                  <a:schemeClr val="lt1"/>
                </a:solidFill>
                <a:latin typeface="Afacad Flux"/>
                <a:ea typeface="Afacad Flux"/>
                <a:cs typeface="Afacad Flux"/>
                <a:sym typeface="Afacad Flux"/>
              </a:rPr>
              <a:t> The abundance of tools can make the user experience feel complex or transactional.</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b="1" lang="en" sz="1200">
                <a:solidFill>
                  <a:schemeClr val="lt1"/>
                </a:solidFill>
                <a:latin typeface="Afacad Flux"/>
                <a:ea typeface="Afacad Flux"/>
                <a:cs typeface="Afacad Flux"/>
                <a:sym typeface="Afacad Flux"/>
              </a:rPr>
              <a:t>Low stickiness for casual cooks:</a:t>
            </a:r>
            <a:r>
              <a:rPr lang="en" sz="1200">
                <a:solidFill>
                  <a:schemeClr val="lt1"/>
                </a:solidFill>
                <a:latin typeface="Afacad Flux"/>
                <a:ea typeface="Afacad Flux"/>
                <a:cs typeface="Afacad Flux"/>
                <a:sym typeface="Afacad Flux"/>
              </a:rPr>
              <a:t> Once users learn to cook basic meals, there’s limited incentive to keep using the app daily.</a:t>
            </a:r>
            <a:endParaRPr sz="1150">
              <a:solidFill>
                <a:schemeClr val="lt1"/>
              </a:solidFill>
              <a:latin typeface="Afacad Flux"/>
              <a:ea typeface="Afacad Flux"/>
              <a:cs typeface="Afacad Flux"/>
              <a:sym typeface="Afacad Flux"/>
            </a:endParaRPr>
          </a:p>
        </p:txBody>
      </p:sp>
      <p:sp>
        <p:nvSpPr>
          <p:cNvPr id="347" name="Google Shape;347;p48"/>
          <p:cNvSpPr txBox="1"/>
          <p:nvPr/>
        </p:nvSpPr>
        <p:spPr>
          <a:xfrm>
            <a:off x="2677075" y="224550"/>
            <a:ext cx="61536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lt1"/>
              </a:buClr>
              <a:buSzPts val="1100"/>
              <a:buFont typeface="Arial"/>
              <a:buNone/>
            </a:pPr>
            <a:r>
              <a:rPr lang="en" sz="1200">
                <a:solidFill>
                  <a:schemeClr val="lt1"/>
                </a:solidFill>
                <a:latin typeface="Afacad Flux"/>
                <a:ea typeface="Afacad Flux"/>
                <a:cs typeface="Afacad Flux"/>
                <a:sym typeface="Afacad Flux"/>
              </a:rPr>
              <a:t>Robust digital kitchen assistant offering a comprehensive cooking ecosystem. It focuses on </a:t>
            </a:r>
            <a:r>
              <a:rPr b="1" lang="en" sz="1200">
                <a:solidFill>
                  <a:schemeClr val="lt1"/>
                </a:solidFill>
                <a:latin typeface="Afacad Flux"/>
                <a:ea typeface="Afacad Flux"/>
                <a:cs typeface="Afacad Flux"/>
                <a:sym typeface="Afacad Flux"/>
              </a:rPr>
              <a:t>task optimization</a:t>
            </a:r>
            <a:r>
              <a:rPr lang="en" sz="1200">
                <a:solidFill>
                  <a:schemeClr val="lt1"/>
                </a:solidFill>
                <a:latin typeface="Afacad Flux"/>
                <a:ea typeface="Afacad Flux"/>
                <a:cs typeface="Afacad Flux"/>
                <a:sym typeface="Afacad Flux"/>
              </a:rPr>
              <a:t> and </a:t>
            </a:r>
            <a:r>
              <a:rPr b="1" lang="en" sz="1200">
                <a:solidFill>
                  <a:schemeClr val="lt1"/>
                </a:solidFill>
                <a:latin typeface="Afacad Flux"/>
                <a:ea typeface="Afacad Flux"/>
                <a:cs typeface="Afacad Flux"/>
                <a:sym typeface="Afacad Flux"/>
              </a:rPr>
              <a:t>AI-enhanced personalization</a:t>
            </a:r>
            <a:r>
              <a:rPr lang="en" sz="1200">
                <a:solidFill>
                  <a:schemeClr val="lt1"/>
                </a:solidFill>
                <a:latin typeface="Afacad Flux"/>
                <a:ea typeface="Afacad Flux"/>
                <a:cs typeface="Afacad Flux"/>
                <a:sym typeface="Afacad Flux"/>
              </a:rPr>
              <a:t>, guiding users step-by-step, planning meals, managing groceries, and optimizing ingredient use.</a:t>
            </a:r>
            <a:endParaRPr sz="1200">
              <a:solidFill>
                <a:schemeClr val="lt1"/>
              </a:solidFill>
              <a:latin typeface="Afacad Flux"/>
              <a:ea typeface="Afacad Flux"/>
              <a:cs typeface="Afacad Flux"/>
              <a:sym typeface="Afacad Flux"/>
            </a:endParaRPr>
          </a:p>
        </p:txBody>
      </p:sp>
      <p:sp>
        <p:nvSpPr>
          <p:cNvPr id="348" name="Google Shape;348;p48"/>
          <p:cNvSpPr txBox="1"/>
          <p:nvPr/>
        </p:nvSpPr>
        <p:spPr>
          <a:xfrm>
            <a:off x="267213" y="1995850"/>
            <a:ext cx="2112900" cy="28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Strong utility integration:</a:t>
            </a:r>
            <a:r>
              <a:rPr lang="en" sz="1200">
                <a:solidFill>
                  <a:schemeClr val="lt1"/>
                </a:solidFill>
                <a:latin typeface="Afacad Flux"/>
                <a:ea typeface="Afacad Flux"/>
                <a:cs typeface="Afacad Flux"/>
                <a:sym typeface="Afacad Flux"/>
              </a:rPr>
              <a:t> </a:t>
            </a:r>
            <a:r>
              <a:rPr lang="en" sz="1200">
                <a:solidFill>
                  <a:schemeClr val="lt1"/>
                </a:solidFill>
                <a:latin typeface="Afacad Flux"/>
                <a:ea typeface="Afacad Flux"/>
                <a:cs typeface="Afacad Flux"/>
                <a:sym typeface="Afacad Flux"/>
              </a:rPr>
              <a:t>Users appreciate the “all-in-one” experience, from recipe discovery to grocery delivery.</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AI innovation:</a:t>
            </a:r>
            <a:r>
              <a:rPr lang="en" sz="1200">
                <a:solidFill>
                  <a:schemeClr val="lt1"/>
                </a:solidFill>
                <a:latin typeface="Afacad Flux"/>
                <a:ea typeface="Afacad Flux"/>
                <a:cs typeface="Afacad Flux"/>
                <a:sym typeface="Afacad Flux"/>
              </a:rPr>
              <a:t> The use of modular AI systems (e.g., RecipeGen, MySubstitution) provides tangible value.</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b="1" lang="en" sz="1200">
                <a:solidFill>
                  <a:schemeClr val="lt1"/>
                </a:solidFill>
                <a:latin typeface="Afacad Flux"/>
                <a:ea typeface="Afacad Flux"/>
                <a:cs typeface="Afacad Flux"/>
                <a:sym typeface="Afacad Flux"/>
              </a:rPr>
              <a:t>Visual clarity:</a:t>
            </a:r>
            <a:r>
              <a:rPr lang="en" sz="1200">
                <a:solidFill>
                  <a:schemeClr val="lt1"/>
                </a:solidFill>
                <a:latin typeface="Afacad Flux"/>
                <a:ea typeface="Afacad Flux"/>
                <a:cs typeface="Afacad Flux"/>
                <a:sym typeface="Afacad Flux"/>
              </a:rPr>
              <a:t> Step-by-step visuals (StepShot AI) enhance trust and learning.</a:t>
            </a:r>
            <a:endParaRPr sz="1200">
              <a:solidFill>
                <a:schemeClr val="lt1"/>
              </a:solidFill>
              <a:latin typeface="Afacad Flux"/>
              <a:ea typeface="Afacad Flux"/>
              <a:cs typeface="Afacad Flux"/>
              <a:sym typeface="Afacad Flux"/>
            </a:endParaRPr>
          </a:p>
        </p:txBody>
      </p:sp>
      <p:sp>
        <p:nvSpPr>
          <p:cNvPr id="349" name="Google Shape;349;p48"/>
          <p:cNvSpPr txBox="1"/>
          <p:nvPr/>
        </p:nvSpPr>
        <p:spPr>
          <a:xfrm>
            <a:off x="4723513" y="1895400"/>
            <a:ext cx="2060700" cy="345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000">
                <a:solidFill>
                  <a:schemeClr val="lt1"/>
                </a:solidFill>
                <a:latin typeface="Afacad Flux"/>
                <a:ea typeface="Afacad Flux"/>
                <a:cs typeface="Afacad Flux"/>
                <a:sym typeface="Afacad Flux"/>
              </a:rPr>
              <a:t>Step-by-step guidance:</a:t>
            </a:r>
            <a:r>
              <a:rPr lang="en" sz="1000">
                <a:solidFill>
                  <a:schemeClr val="lt1"/>
                </a:solidFill>
                <a:latin typeface="Afacad Flux"/>
                <a:ea typeface="Afacad Flux"/>
                <a:cs typeface="Afacad Flux"/>
                <a:sym typeface="Afacad Flux"/>
              </a:rPr>
              <a:t> Both provide structured cooking instructions that reduce cognitive load.</a:t>
            </a:r>
            <a:endParaRPr sz="10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000">
                <a:solidFill>
                  <a:schemeClr val="lt1"/>
                </a:solidFill>
                <a:latin typeface="Afacad Flux"/>
                <a:ea typeface="Afacad Flux"/>
                <a:cs typeface="Afacad Flux"/>
                <a:sym typeface="Afacad Flux"/>
              </a:rPr>
              <a:t>AI integration:</a:t>
            </a:r>
            <a:r>
              <a:rPr lang="en" sz="1000">
                <a:solidFill>
                  <a:schemeClr val="lt1"/>
                </a:solidFill>
                <a:latin typeface="Afacad Flux"/>
                <a:ea typeface="Afacad Flux"/>
                <a:cs typeface="Afacad Flux"/>
                <a:sym typeface="Afacad Flux"/>
              </a:rPr>
              <a:t> Each leverages AI to personalize the user experience, though in different ways (SideChef through optimization, Simmr through engagement).</a:t>
            </a:r>
            <a:endParaRPr sz="10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000">
                <a:solidFill>
                  <a:schemeClr val="lt1"/>
                </a:solidFill>
                <a:latin typeface="Afacad Flux"/>
                <a:ea typeface="Afacad Flux"/>
                <a:cs typeface="Afacad Flux"/>
                <a:sym typeface="Afacad Flux"/>
              </a:rPr>
              <a:t>Dietary customization:</a:t>
            </a:r>
            <a:r>
              <a:rPr lang="en" sz="1000">
                <a:solidFill>
                  <a:schemeClr val="lt1"/>
                </a:solidFill>
                <a:latin typeface="Afacad Flux"/>
                <a:ea typeface="Afacad Flux"/>
                <a:cs typeface="Afacad Flux"/>
                <a:sym typeface="Afacad Flux"/>
              </a:rPr>
              <a:t> Both accommodate dietary restrictions and preferences.</a:t>
            </a:r>
            <a:endParaRPr sz="10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b="1" lang="en" sz="1000">
                <a:solidFill>
                  <a:schemeClr val="lt1"/>
                </a:solidFill>
                <a:latin typeface="Afacad Flux"/>
                <a:ea typeface="Afacad Flux"/>
                <a:cs typeface="Afacad Flux"/>
                <a:sym typeface="Afacad Flux"/>
              </a:rPr>
              <a:t>Cooking as a guided experience:</a:t>
            </a:r>
            <a:r>
              <a:rPr lang="en" sz="1000">
                <a:solidFill>
                  <a:schemeClr val="lt1"/>
                </a:solidFill>
                <a:latin typeface="Afacad Flux"/>
                <a:ea typeface="Afacad Flux"/>
                <a:cs typeface="Afacad Flux"/>
                <a:sym typeface="Afacad Flux"/>
              </a:rPr>
              <a:t> Both act as intelligent companions in the kitchen, offering real-time feedback or adjustments.</a:t>
            </a:r>
            <a:br>
              <a:rPr lang="en" sz="1000">
                <a:solidFill>
                  <a:schemeClr val="lt1"/>
                </a:solidFill>
                <a:latin typeface="Afacad Flux"/>
                <a:ea typeface="Afacad Flux"/>
                <a:cs typeface="Afacad Flux"/>
                <a:sym typeface="Afacad Flux"/>
              </a:rPr>
            </a:br>
            <a:endParaRPr sz="1000">
              <a:solidFill>
                <a:schemeClr val="lt1"/>
              </a:solidFill>
              <a:latin typeface="Afacad Flux"/>
              <a:ea typeface="Afacad Flux"/>
              <a:cs typeface="Afacad Flux"/>
              <a:sym typeface="Afacad Flux"/>
            </a:endParaRPr>
          </a:p>
        </p:txBody>
      </p:sp>
      <p:sp>
        <p:nvSpPr>
          <p:cNvPr id="350" name="Google Shape;350;p48"/>
          <p:cNvSpPr txBox="1"/>
          <p:nvPr/>
        </p:nvSpPr>
        <p:spPr>
          <a:xfrm>
            <a:off x="6836100" y="1954150"/>
            <a:ext cx="2233200" cy="31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lt1"/>
              </a:buClr>
              <a:buSzPts val="1100"/>
              <a:buFont typeface="Arial"/>
              <a:buNone/>
            </a:pPr>
            <a:r>
              <a:rPr b="1" lang="en" sz="1000">
                <a:solidFill>
                  <a:schemeClr val="lt1"/>
                </a:solidFill>
                <a:latin typeface="Afacad Flux"/>
                <a:ea typeface="Afacad Flux"/>
                <a:cs typeface="Afacad Flux"/>
                <a:sym typeface="Afacad Flux"/>
              </a:rPr>
              <a:t>Simmr</a:t>
            </a:r>
            <a:r>
              <a:rPr lang="en" sz="1000">
                <a:solidFill>
                  <a:schemeClr val="lt1"/>
                </a:solidFill>
                <a:latin typeface="Afacad Flux"/>
                <a:ea typeface="Afacad Flux"/>
                <a:cs typeface="Afacad Flux"/>
                <a:sym typeface="Afacad Flux"/>
              </a:rPr>
              <a:t> transforms cooking into an </a:t>
            </a:r>
            <a:r>
              <a:rPr i="1" lang="en" sz="1000">
                <a:solidFill>
                  <a:schemeClr val="lt1"/>
                </a:solidFill>
                <a:latin typeface="Afacad Flux"/>
                <a:ea typeface="Afacad Flux"/>
                <a:cs typeface="Afacad Flux"/>
                <a:sym typeface="Afacad Flux"/>
              </a:rPr>
              <a:t>interactive, story-driven adventure</a:t>
            </a:r>
            <a:r>
              <a:rPr lang="en" sz="1000">
                <a:solidFill>
                  <a:schemeClr val="lt1"/>
                </a:solidFill>
                <a:latin typeface="Afacad Flux"/>
                <a:ea typeface="Afacad Flux"/>
                <a:cs typeface="Afacad Flux"/>
                <a:sym typeface="Afacad Flux"/>
              </a:rPr>
              <a:t>, while </a:t>
            </a:r>
            <a:r>
              <a:rPr b="1" lang="en" sz="1000">
                <a:solidFill>
                  <a:schemeClr val="lt1"/>
                </a:solidFill>
                <a:latin typeface="Afacad Flux"/>
                <a:ea typeface="Afacad Flux"/>
                <a:cs typeface="Afacad Flux"/>
                <a:sym typeface="Afacad Flux"/>
              </a:rPr>
              <a:t>SideChef</a:t>
            </a:r>
            <a:r>
              <a:rPr lang="en" sz="1000">
                <a:solidFill>
                  <a:schemeClr val="lt1"/>
                </a:solidFill>
                <a:latin typeface="Afacad Flux"/>
                <a:ea typeface="Afacad Flux"/>
                <a:cs typeface="Afacad Flux"/>
                <a:sym typeface="Afacad Flux"/>
              </a:rPr>
              <a:t> focuses on </a:t>
            </a:r>
            <a:r>
              <a:rPr i="1" lang="en" sz="1000">
                <a:solidFill>
                  <a:schemeClr val="lt1"/>
                </a:solidFill>
                <a:latin typeface="Afacad Flux"/>
                <a:ea typeface="Afacad Flux"/>
                <a:cs typeface="Afacad Flux"/>
                <a:sym typeface="Afacad Flux"/>
              </a:rPr>
              <a:t>functional convenience and efficiency.</a:t>
            </a:r>
            <a:endParaRPr i="1" sz="10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000">
                <a:solidFill>
                  <a:schemeClr val="lt1"/>
                </a:solidFill>
                <a:latin typeface="Afacad Flux"/>
                <a:ea typeface="Afacad Flux"/>
                <a:cs typeface="Afacad Flux"/>
                <a:sym typeface="Afacad Flux"/>
              </a:rPr>
              <a:t>Simmr</a:t>
            </a:r>
            <a:r>
              <a:rPr lang="en" sz="1000">
                <a:solidFill>
                  <a:schemeClr val="lt1"/>
                </a:solidFill>
                <a:latin typeface="Afacad Flux"/>
                <a:ea typeface="Afacad Flux"/>
                <a:cs typeface="Afacad Flux"/>
                <a:sym typeface="Afacad Flux"/>
              </a:rPr>
              <a:t> motivates users to </a:t>
            </a:r>
            <a:r>
              <a:rPr i="1" lang="en" sz="1000">
                <a:solidFill>
                  <a:schemeClr val="lt1"/>
                </a:solidFill>
                <a:latin typeface="Afacad Flux"/>
                <a:ea typeface="Afacad Flux"/>
                <a:cs typeface="Afacad Flux"/>
                <a:sym typeface="Afacad Flux"/>
              </a:rPr>
              <a:t>make cooking fun and engaging</a:t>
            </a:r>
            <a:r>
              <a:rPr lang="en" sz="1000">
                <a:solidFill>
                  <a:schemeClr val="lt1"/>
                </a:solidFill>
                <a:latin typeface="Afacad Flux"/>
                <a:ea typeface="Afacad Flux"/>
                <a:cs typeface="Afacad Flux"/>
                <a:sym typeface="Afacad Flux"/>
              </a:rPr>
              <a:t>; </a:t>
            </a:r>
            <a:r>
              <a:rPr b="1" lang="en" sz="1000">
                <a:solidFill>
                  <a:schemeClr val="lt1"/>
                </a:solidFill>
                <a:latin typeface="Afacad Flux"/>
                <a:ea typeface="Afacad Flux"/>
                <a:cs typeface="Afacad Flux"/>
                <a:sym typeface="Afacad Flux"/>
              </a:rPr>
              <a:t>SideChef</a:t>
            </a:r>
            <a:r>
              <a:rPr lang="en" sz="1000">
                <a:solidFill>
                  <a:schemeClr val="lt1"/>
                </a:solidFill>
                <a:latin typeface="Afacad Flux"/>
                <a:ea typeface="Afacad Flux"/>
                <a:cs typeface="Afacad Flux"/>
                <a:sym typeface="Afacad Flux"/>
              </a:rPr>
              <a:t> aims to </a:t>
            </a:r>
            <a:r>
              <a:rPr i="1" lang="en" sz="1000">
                <a:solidFill>
                  <a:schemeClr val="lt1"/>
                </a:solidFill>
                <a:latin typeface="Afacad Flux"/>
                <a:ea typeface="Afacad Flux"/>
                <a:cs typeface="Afacad Flux"/>
                <a:sym typeface="Afacad Flux"/>
              </a:rPr>
              <a:t>simplify meal prep and save time.</a:t>
            </a:r>
            <a:endParaRPr i="1" sz="10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000">
                <a:solidFill>
                  <a:schemeClr val="lt1"/>
                </a:solidFill>
                <a:latin typeface="Afacad Flux"/>
                <a:ea typeface="Afacad Flux"/>
                <a:cs typeface="Afacad Flux"/>
                <a:sym typeface="Afacad Flux"/>
              </a:rPr>
              <a:t>Simmr’s</a:t>
            </a:r>
            <a:r>
              <a:rPr lang="en" sz="1000">
                <a:solidFill>
                  <a:schemeClr val="lt1"/>
                </a:solidFill>
                <a:latin typeface="Afacad Flux"/>
                <a:ea typeface="Afacad Flux"/>
                <a:cs typeface="Afacad Flux"/>
                <a:sym typeface="Afacad Flux"/>
              </a:rPr>
              <a:t> </a:t>
            </a:r>
            <a:r>
              <a:rPr i="1" lang="en" sz="1000">
                <a:solidFill>
                  <a:schemeClr val="lt1"/>
                </a:solidFill>
                <a:latin typeface="Afacad Flux"/>
                <a:ea typeface="Afacad Flux"/>
                <a:cs typeface="Afacad Flux"/>
                <a:sym typeface="Afacad Flux"/>
              </a:rPr>
              <a:t>VoiceAI storytelling companion</a:t>
            </a:r>
            <a:r>
              <a:rPr lang="en" sz="1000">
                <a:solidFill>
                  <a:schemeClr val="lt1"/>
                </a:solidFill>
                <a:latin typeface="Afacad Flux"/>
                <a:ea typeface="Afacad Flux"/>
                <a:cs typeface="Afacad Flux"/>
                <a:sym typeface="Afacad Flux"/>
              </a:rPr>
              <a:t> adapts narratives and confirms steps; </a:t>
            </a:r>
            <a:r>
              <a:rPr b="1" lang="en" sz="1000">
                <a:solidFill>
                  <a:schemeClr val="lt1"/>
                </a:solidFill>
                <a:latin typeface="Afacad Flux"/>
                <a:ea typeface="Afacad Flux"/>
                <a:cs typeface="Afacad Flux"/>
                <a:sym typeface="Afacad Flux"/>
              </a:rPr>
              <a:t>SideChef</a:t>
            </a:r>
            <a:r>
              <a:rPr lang="en" sz="1000">
                <a:solidFill>
                  <a:schemeClr val="lt1"/>
                </a:solidFill>
                <a:latin typeface="Afacad Flux"/>
                <a:ea typeface="Afacad Flux"/>
                <a:cs typeface="Afacad Flux"/>
                <a:sym typeface="Afacad Flux"/>
              </a:rPr>
              <a:t> uses multiple AIs for </a:t>
            </a:r>
            <a:r>
              <a:rPr i="1" lang="en" sz="1000">
                <a:solidFill>
                  <a:schemeClr val="lt1"/>
                </a:solidFill>
                <a:latin typeface="Afacad Flux"/>
                <a:ea typeface="Afacad Flux"/>
                <a:cs typeface="Afacad Flux"/>
                <a:sym typeface="Afacad Flux"/>
              </a:rPr>
              <a:t>optimization and substitution.</a:t>
            </a:r>
            <a:endParaRPr i="1" sz="10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Clr>
                <a:schemeClr val="lt1"/>
              </a:buClr>
              <a:buSzPts val="1100"/>
              <a:buFont typeface="Arial"/>
              <a:buNone/>
            </a:pPr>
            <a:r>
              <a:rPr b="1" lang="en" sz="1000">
                <a:solidFill>
                  <a:schemeClr val="lt1"/>
                </a:solidFill>
                <a:latin typeface="Afacad Flux"/>
                <a:ea typeface="Afacad Flux"/>
                <a:cs typeface="Afacad Flux"/>
                <a:sym typeface="Afacad Flux"/>
              </a:rPr>
              <a:t>Simmr</a:t>
            </a:r>
            <a:r>
              <a:rPr lang="en" sz="1000">
                <a:solidFill>
                  <a:schemeClr val="lt1"/>
                </a:solidFill>
                <a:latin typeface="Afacad Flux"/>
                <a:ea typeface="Afacad Flux"/>
                <a:cs typeface="Afacad Flux"/>
                <a:sym typeface="Afacad Flux"/>
              </a:rPr>
              <a:t> is designed for </a:t>
            </a:r>
            <a:r>
              <a:rPr i="1" lang="en" sz="1000">
                <a:solidFill>
                  <a:schemeClr val="lt1"/>
                </a:solidFill>
                <a:latin typeface="Afacad Flux"/>
                <a:ea typeface="Afacad Flux"/>
                <a:cs typeface="Afacad Flux"/>
                <a:sym typeface="Afacad Flux"/>
              </a:rPr>
              <a:t>family-oriented, experiential use</a:t>
            </a:r>
            <a:r>
              <a:rPr lang="en" sz="1000">
                <a:solidFill>
                  <a:schemeClr val="lt1"/>
                </a:solidFill>
                <a:latin typeface="Afacad Flux"/>
                <a:ea typeface="Afacad Flux"/>
                <a:cs typeface="Afacad Flux"/>
                <a:sym typeface="Afacad Flux"/>
              </a:rPr>
              <a:t>, while </a:t>
            </a:r>
            <a:r>
              <a:rPr b="1" lang="en" sz="1000">
                <a:solidFill>
                  <a:schemeClr val="lt1"/>
                </a:solidFill>
                <a:latin typeface="Afacad Flux"/>
                <a:ea typeface="Afacad Flux"/>
                <a:cs typeface="Afacad Flux"/>
                <a:sym typeface="Afacad Flux"/>
              </a:rPr>
              <a:t>SideChef</a:t>
            </a:r>
            <a:r>
              <a:rPr lang="en" sz="1000">
                <a:solidFill>
                  <a:schemeClr val="lt1"/>
                </a:solidFill>
                <a:latin typeface="Afacad Flux"/>
                <a:ea typeface="Afacad Flux"/>
                <a:cs typeface="Afacad Flux"/>
                <a:sym typeface="Afacad Flux"/>
              </a:rPr>
              <a:t> targets </a:t>
            </a:r>
            <a:r>
              <a:rPr i="1" lang="en" sz="1000">
                <a:solidFill>
                  <a:schemeClr val="lt1"/>
                </a:solidFill>
                <a:latin typeface="Afacad Flux"/>
                <a:ea typeface="Afacad Flux"/>
                <a:cs typeface="Afacad Flux"/>
                <a:sym typeface="Afacad Flux"/>
              </a:rPr>
              <a:t>individual or household efficiency.</a:t>
            </a:r>
            <a:endParaRPr i="1" sz="1000">
              <a:solidFill>
                <a:schemeClr val="lt1"/>
              </a:solidFill>
              <a:latin typeface="Afacad Flux"/>
              <a:ea typeface="Afacad Flux"/>
              <a:cs typeface="Afacad Flux"/>
              <a:sym typeface="Afacad Flux"/>
            </a:endParaRPr>
          </a:p>
        </p:txBody>
      </p:sp>
      <p:sp>
        <p:nvSpPr>
          <p:cNvPr id="351" name="Google Shape;351;p48"/>
          <p:cNvSpPr/>
          <p:nvPr/>
        </p:nvSpPr>
        <p:spPr>
          <a:xfrm>
            <a:off x="2100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100">
                <a:solidFill>
                  <a:schemeClr val="lt1"/>
                </a:solidFill>
                <a:latin typeface="Afacad Flux"/>
                <a:ea typeface="Afacad Flux"/>
                <a:cs typeface="Afacad Flux"/>
                <a:sym typeface="Afacad Flux"/>
              </a:rPr>
              <a:t>What’s working?</a:t>
            </a:r>
            <a:endParaRPr sz="2100">
              <a:solidFill>
                <a:schemeClr val="lt1"/>
              </a:solidFill>
              <a:latin typeface="Afacad Flux"/>
              <a:ea typeface="Afacad Flux"/>
              <a:cs typeface="Afacad Flux"/>
              <a:sym typeface="Afacad Flux"/>
            </a:endParaRPr>
          </a:p>
        </p:txBody>
      </p:sp>
      <p:sp>
        <p:nvSpPr>
          <p:cNvPr id="352" name="Google Shape;352;p48"/>
          <p:cNvSpPr/>
          <p:nvPr/>
        </p:nvSpPr>
        <p:spPr>
          <a:xfrm>
            <a:off x="2425475"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Gaps to learn from</a:t>
            </a:r>
            <a:endParaRPr sz="1800">
              <a:solidFill>
                <a:schemeClr val="lt1"/>
              </a:solidFill>
              <a:latin typeface="Afacad Flux"/>
              <a:ea typeface="Afacad Flux"/>
              <a:cs typeface="Afacad Flux"/>
              <a:sym typeface="Afacad Flux"/>
            </a:endParaRPr>
          </a:p>
        </p:txBody>
      </p:sp>
      <p:sp>
        <p:nvSpPr>
          <p:cNvPr id="353" name="Google Shape;353;p48"/>
          <p:cNvSpPr/>
          <p:nvPr/>
        </p:nvSpPr>
        <p:spPr>
          <a:xfrm>
            <a:off x="4630787"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similarities</a:t>
            </a:r>
            <a:endParaRPr sz="1800">
              <a:solidFill>
                <a:schemeClr val="lt1"/>
              </a:solidFill>
              <a:latin typeface="Afacad Flux"/>
              <a:ea typeface="Afacad Flux"/>
              <a:cs typeface="Afacad Flux"/>
              <a:sym typeface="Afacad Flux"/>
            </a:endParaRPr>
          </a:p>
        </p:txBody>
      </p:sp>
      <p:sp>
        <p:nvSpPr>
          <p:cNvPr id="354" name="Google Shape;354;p48"/>
          <p:cNvSpPr/>
          <p:nvPr/>
        </p:nvSpPr>
        <p:spPr>
          <a:xfrm>
            <a:off x="6836112" y="1318150"/>
            <a:ext cx="2060700" cy="5421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800">
                <a:solidFill>
                  <a:schemeClr val="lt1"/>
                </a:solidFill>
                <a:latin typeface="Afacad Flux"/>
                <a:ea typeface="Afacad Flux"/>
                <a:cs typeface="Afacad Flux"/>
                <a:sym typeface="Afacad Flux"/>
              </a:rPr>
              <a:t>Key differences</a:t>
            </a:r>
            <a:endParaRPr sz="1800">
              <a:solidFill>
                <a:schemeClr val="lt1"/>
              </a:solidFill>
              <a:latin typeface="Afacad Flux"/>
              <a:ea typeface="Afacad Flux"/>
              <a:cs typeface="Afacad Flux"/>
              <a:sym typeface="Afacad Flux"/>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58" name="Shape 358"/>
        <p:cNvGrpSpPr/>
        <p:nvPr/>
      </p:nvGrpSpPr>
      <p:grpSpPr>
        <a:xfrm>
          <a:off x="0" y="0"/>
          <a:ext cx="0" cy="0"/>
          <a:chOff x="0" y="0"/>
          <a:chExt cx="0" cy="0"/>
        </a:xfrm>
      </p:grpSpPr>
      <p:graphicFrame>
        <p:nvGraphicFramePr>
          <p:cNvPr id="359" name="Google Shape;359;p49"/>
          <p:cNvGraphicFramePr/>
          <p:nvPr/>
        </p:nvGraphicFramePr>
        <p:xfrm>
          <a:off x="228600" y="228600"/>
          <a:ext cx="3000000" cy="3000000"/>
        </p:xfrm>
        <a:graphic>
          <a:graphicData uri="http://schemas.openxmlformats.org/drawingml/2006/table">
            <a:tbl>
              <a:tblPr>
                <a:noFill/>
                <a:tableStyleId>{C6EEA07E-86AB-4B0C-8B40-55ED98A6E50A}</a:tableStyleId>
              </a:tblPr>
              <a:tblGrid>
                <a:gridCol w="1607350"/>
                <a:gridCol w="1060450"/>
                <a:gridCol w="1185700"/>
                <a:gridCol w="1185700"/>
                <a:gridCol w="1185700"/>
                <a:gridCol w="1185700"/>
                <a:gridCol w="1185700"/>
              </a:tblGrid>
              <a:tr h="366125">
                <a:tc>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a:latin typeface="Afacad Flux"/>
                          <a:ea typeface="Afacad Flux"/>
                          <a:cs typeface="Afacad Flux"/>
                          <a:sym typeface="Afacad Flux"/>
                        </a:rPr>
                        <a:t>Simmr</a:t>
                      </a:r>
                      <a:endParaRPr>
                        <a:latin typeface="Afacad Flux"/>
                        <a:ea typeface="Afacad Flux"/>
                        <a:cs typeface="Afacad Flux"/>
                        <a:sym typeface="Afacad Flux"/>
                      </a:endParaRPr>
                    </a:p>
                  </a:txBody>
                  <a:tcPr marT="63500" marB="63500" marR="63500" marL="63500"/>
                </a:tc>
                <a:tc>
                  <a:txBody>
                    <a:bodyPr/>
                    <a:lstStyle/>
                    <a:p>
                      <a:pPr indent="0" lvl="0" marL="0" rtl="0" algn="l">
                        <a:lnSpc>
                          <a:spcPct val="115000"/>
                        </a:lnSpc>
                        <a:spcBef>
                          <a:spcPts val="0"/>
                        </a:spcBef>
                        <a:spcAft>
                          <a:spcPts val="0"/>
                        </a:spcAft>
                        <a:buNone/>
                      </a:pPr>
                      <a:r>
                        <a:rPr lang="en">
                          <a:latin typeface="Afacad Flux"/>
                          <a:ea typeface="Afacad Flux"/>
                          <a:cs typeface="Afacad Flux"/>
                          <a:sym typeface="Afacad Flux"/>
                        </a:rPr>
                        <a:t>StoreaTime</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a:latin typeface="Afacad Flux"/>
                          <a:ea typeface="Afacad Flux"/>
                          <a:cs typeface="Afacad Flux"/>
                          <a:sym typeface="Afacad Flux"/>
                        </a:rPr>
                        <a:t>SideChef</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a:latin typeface="Afacad Flux"/>
                          <a:ea typeface="Afacad Flux"/>
                          <a:cs typeface="Afacad Flux"/>
                          <a:sym typeface="Afacad Flux"/>
                        </a:rPr>
                        <a:t>Recime</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a:latin typeface="Afacad Flux"/>
                          <a:ea typeface="Afacad Flux"/>
                          <a:cs typeface="Afacad Flux"/>
                          <a:sym typeface="Afacad Flux"/>
                        </a:rPr>
                        <a:t>Samsung Food</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a:latin typeface="Afacad Flux"/>
                          <a:ea typeface="Afacad Flux"/>
                          <a:cs typeface="Afacad Flux"/>
                          <a:sym typeface="Afacad Flux"/>
                        </a:rPr>
                        <a:t>Yummly</a:t>
                      </a:r>
                      <a:endParaRPr>
                        <a:latin typeface="Afacad Flux"/>
                        <a:ea typeface="Afacad Flux"/>
                        <a:cs typeface="Afacad Flux"/>
                        <a:sym typeface="Afacad Flux"/>
                      </a:endParaRPr>
                    </a:p>
                  </a:txBody>
                  <a:tcPr marT="63500" marB="63500" marR="63500" marL="63500"/>
                </a:tc>
              </a:tr>
              <a:tr h="519550">
                <a:tc>
                  <a:txBody>
                    <a:bodyPr/>
                    <a:lstStyle/>
                    <a:p>
                      <a:pPr indent="0" lvl="0" marL="0" rtl="0" algn="l">
                        <a:spcBef>
                          <a:spcPts val="0"/>
                        </a:spcBef>
                        <a:spcAft>
                          <a:spcPts val="0"/>
                        </a:spcAft>
                        <a:buNone/>
                      </a:pPr>
                      <a:r>
                        <a:rPr lang="en">
                          <a:latin typeface="Afacad Flux"/>
                          <a:ea typeface="Afacad Flux"/>
                          <a:cs typeface="Afacad Flux"/>
                          <a:sym typeface="Afacad Flux"/>
                        </a:rPr>
                        <a:t>Voice AI step-by-step instruction</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594275">
                <a:tc>
                  <a:txBody>
                    <a:bodyPr/>
                    <a:lstStyle/>
                    <a:p>
                      <a:pPr indent="0" lvl="0" marL="0" rtl="0" algn="l">
                        <a:lnSpc>
                          <a:spcPct val="115000"/>
                        </a:lnSpc>
                        <a:spcBef>
                          <a:spcPts val="0"/>
                        </a:spcBef>
                        <a:spcAft>
                          <a:spcPts val="0"/>
                        </a:spcAft>
                        <a:buNone/>
                      </a:pPr>
                      <a:r>
                        <a:rPr lang="en">
                          <a:solidFill>
                            <a:srgbClr val="1C1B1B"/>
                          </a:solidFill>
                          <a:latin typeface="Afacad Flux"/>
                          <a:ea typeface="Afacad Flux"/>
                          <a:cs typeface="Afacad Flux"/>
                          <a:sym typeface="Afacad Flux"/>
                        </a:rPr>
                        <a:t>Text step by step cooking instruction</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519550">
                <a:tc>
                  <a:txBody>
                    <a:bodyPr/>
                    <a:lstStyle/>
                    <a:p>
                      <a:pPr indent="0" lvl="0" marL="0" rtl="0" algn="l">
                        <a:spcBef>
                          <a:spcPts val="0"/>
                        </a:spcBef>
                        <a:spcAft>
                          <a:spcPts val="0"/>
                        </a:spcAft>
                        <a:buNone/>
                      </a:pPr>
                      <a:r>
                        <a:rPr lang="en">
                          <a:latin typeface="Afacad Flux"/>
                          <a:ea typeface="Afacad Flux"/>
                          <a:cs typeface="Afacad Flux"/>
                          <a:sym typeface="Afacad Flux"/>
                        </a:rPr>
                        <a:t>Meal Recommendations</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327250">
                <a:tc>
                  <a:txBody>
                    <a:bodyPr/>
                    <a:lstStyle/>
                    <a:p>
                      <a:pPr indent="0" lvl="0" marL="0" rtl="0" algn="l">
                        <a:spcBef>
                          <a:spcPts val="0"/>
                        </a:spcBef>
                        <a:spcAft>
                          <a:spcPts val="0"/>
                        </a:spcAft>
                        <a:buNone/>
                      </a:pPr>
                      <a:r>
                        <a:rPr lang="en">
                          <a:latin typeface="Afacad Flux"/>
                          <a:ea typeface="Afacad Flux"/>
                          <a:cs typeface="Afacad Flux"/>
                          <a:sym typeface="Afacad Flux"/>
                        </a:rPr>
                        <a:t>Storytelling</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327250">
                <a:tc>
                  <a:txBody>
                    <a:bodyPr/>
                    <a:lstStyle/>
                    <a:p>
                      <a:pPr indent="0" lvl="0" marL="0" rtl="0" algn="l">
                        <a:spcBef>
                          <a:spcPts val="0"/>
                        </a:spcBef>
                        <a:spcAft>
                          <a:spcPts val="0"/>
                        </a:spcAft>
                        <a:buNone/>
                      </a:pPr>
                      <a:r>
                        <a:rPr lang="en">
                          <a:latin typeface="Afacad Flux"/>
                          <a:ea typeface="Afacad Flux"/>
                          <a:cs typeface="Afacad Flux"/>
                          <a:sym typeface="Afacad Flux"/>
                        </a:rPr>
                        <a:t>Connection Building</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327250">
                <a:tc>
                  <a:txBody>
                    <a:bodyPr/>
                    <a:lstStyle/>
                    <a:p>
                      <a:pPr indent="0" lvl="0" marL="0" rtl="0" algn="l">
                        <a:spcBef>
                          <a:spcPts val="0"/>
                        </a:spcBef>
                        <a:spcAft>
                          <a:spcPts val="0"/>
                        </a:spcAft>
                        <a:buNone/>
                      </a:pPr>
                      <a:r>
                        <a:rPr lang="en">
                          <a:latin typeface="Afacad Flux"/>
                          <a:ea typeface="Afacad Flux"/>
                          <a:cs typeface="Afacad Flux"/>
                          <a:sym typeface="Afacad Flux"/>
                        </a:rPr>
                        <a:t>Reusing ingredients</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327250">
                <a:tc>
                  <a:txBody>
                    <a:bodyPr/>
                    <a:lstStyle/>
                    <a:p>
                      <a:pPr indent="0" lvl="0" marL="0" rtl="0" algn="l">
                        <a:spcBef>
                          <a:spcPts val="0"/>
                        </a:spcBef>
                        <a:spcAft>
                          <a:spcPts val="0"/>
                        </a:spcAft>
                        <a:buNone/>
                      </a:pPr>
                      <a:r>
                        <a:rPr lang="en">
                          <a:latin typeface="Afacad Flux"/>
                          <a:ea typeface="Afacad Flux"/>
                          <a:cs typeface="Afacad Flux"/>
                          <a:sym typeface="Afacad Flux"/>
                        </a:rPr>
                        <a:t>Substitutions</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r h="580275">
                <a:tc>
                  <a:txBody>
                    <a:bodyPr/>
                    <a:lstStyle/>
                    <a:p>
                      <a:pPr indent="0" lvl="0" marL="0" rtl="0" algn="l">
                        <a:lnSpc>
                          <a:spcPct val="115000"/>
                        </a:lnSpc>
                        <a:spcBef>
                          <a:spcPts val="0"/>
                        </a:spcBef>
                        <a:spcAft>
                          <a:spcPts val="0"/>
                        </a:spcAft>
                        <a:buNone/>
                      </a:pPr>
                      <a:r>
                        <a:rPr lang="en">
                          <a:latin typeface="Afacad Flux"/>
                          <a:ea typeface="Afacad Flux"/>
                          <a:cs typeface="Afacad Flux"/>
                          <a:sym typeface="Afacad Flux"/>
                        </a:rPr>
                        <a:t>Multi-Recipe Cooking/Planning</a:t>
                      </a:r>
                      <a:endParaRPr>
                        <a:latin typeface="Afacad Flux"/>
                        <a:ea typeface="Afacad Flux"/>
                        <a:cs typeface="Afacad Flux"/>
                        <a:sym typeface="Afacad Flux"/>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63500" marB="63500" marR="63500" marL="6350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63" name="Shape 363"/>
        <p:cNvGrpSpPr/>
        <p:nvPr/>
      </p:nvGrpSpPr>
      <p:grpSpPr>
        <a:xfrm>
          <a:off x="0" y="0"/>
          <a:ext cx="0" cy="0"/>
          <a:chOff x="0" y="0"/>
          <a:chExt cx="0" cy="0"/>
        </a:xfrm>
      </p:grpSpPr>
      <p:sp>
        <p:nvSpPr>
          <p:cNvPr id="364" name="Google Shape;364;p50"/>
          <p:cNvSpPr/>
          <p:nvPr/>
        </p:nvSpPr>
        <p:spPr>
          <a:xfrm>
            <a:off x="2712900" y="1895400"/>
            <a:ext cx="3812100" cy="966300"/>
          </a:xfrm>
          <a:prstGeom prst="roundRect">
            <a:avLst>
              <a:gd fmla="val 50000" name="adj"/>
            </a:avLst>
          </a:prstGeom>
          <a:solidFill>
            <a:srgbClr val="734CD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4000">
                <a:solidFill>
                  <a:schemeClr val="dk1"/>
                </a:solidFill>
                <a:latin typeface="Afacad Flux Medium"/>
                <a:ea typeface="Afacad Flux Medium"/>
                <a:cs typeface="Afacad Flux Medium"/>
                <a:sym typeface="Afacad Flux Medium"/>
              </a:rPr>
              <a:t>Values in Design</a:t>
            </a:r>
            <a:endParaRPr sz="4000">
              <a:solidFill>
                <a:schemeClr val="dk1"/>
              </a:solidFill>
              <a:latin typeface="Afacad Flux Medium"/>
              <a:ea typeface="Afacad Flux Medium"/>
              <a:cs typeface="Afacad Flux Medium"/>
              <a:sym typeface="Afacad Flux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68" name="Shape 368"/>
        <p:cNvGrpSpPr/>
        <p:nvPr/>
      </p:nvGrpSpPr>
      <p:grpSpPr>
        <a:xfrm>
          <a:off x="0" y="0"/>
          <a:ext cx="0" cy="0"/>
          <a:chOff x="0" y="0"/>
          <a:chExt cx="0" cy="0"/>
        </a:xfrm>
      </p:grpSpPr>
      <p:sp>
        <p:nvSpPr>
          <p:cNvPr id="369" name="Google Shape;369;p51"/>
          <p:cNvSpPr/>
          <p:nvPr/>
        </p:nvSpPr>
        <p:spPr>
          <a:xfrm>
            <a:off x="228600" y="228600"/>
            <a:ext cx="2979300" cy="519300"/>
          </a:xfrm>
          <a:prstGeom prst="roundRect">
            <a:avLst>
              <a:gd fmla="val 50000" name="adj"/>
            </a:avLst>
          </a:prstGeom>
          <a:solidFill>
            <a:srgbClr val="734CD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b="1" lang="en" sz="2600">
                <a:solidFill>
                  <a:schemeClr val="dk2"/>
                </a:solidFill>
                <a:latin typeface="Afacad Flux"/>
                <a:ea typeface="Afacad Flux"/>
                <a:cs typeface="Afacad Flux"/>
                <a:sym typeface="Afacad Flux"/>
              </a:rPr>
              <a:t>Direct Stakeholders</a:t>
            </a:r>
            <a:endParaRPr b="1" sz="2600">
              <a:solidFill>
                <a:schemeClr val="dk2"/>
              </a:solidFill>
              <a:latin typeface="Afacad Flux"/>
              <a:ea typeface="Afacad Flux"/>
              <a:cs typeface="Afacad Flux"/>
              <a:sym typeface="Afacad Flux"/>
            </a:endParaRPr>
          </a:p>
        </p:txBody>
      </p:sp>
      <p:sp>
        <p:nvSpPr>
          <p:cNvPr id="370" name="Google Shape;370;p51"/>
          <p:cNvSpPr/>
          <p:nvPr/>
        </p:nvSpPr>
        <p:spPr>
          <a:xfrm>
            <a:off x="228600" y="869500"/>
            <a:ext cx="3233700" cy="3948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a:ea typeface="Afacad Flux"/>
                <a:cs typeface="Afacad Flux"/>
                <a:sym typeface="Afacad Flux"/>
              </a:rPr>
              <a:t>Primary Users (core target):</a:t>
            </a:r>
            <a:endParaRPr sz="2000">
              <a:solidFill>
                <a:schemeClr val="lt1"/>
              </a:solidFill>
              <a:latin typeface="Afacad Flux"/>
              <a:ea typeface="Afacad Flux"/>
              <a:cs typeface="Afacad Flux"/>
              <a:sym typeface="Afacad Flux"/>
            </a:endParaRPr>
          </a:p>
        </p:txBody>
      </p:sp>
      <p:sp>
        <p:nvSpPr>
          <p:cNvPr id="371" name="Google Shape;371;p51"/>
          <p:cNvSpPr txBox="1"/>
          <p:nvPr/>
        </p:nvSpPr>
        <p:spPr>
          <a:xfrm>
            <a:off x="305700" y="1325100"/>
            <a:ext cx="8328600" cy="8958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lt1"/>
              </a:buClr>
              <a:buSzPts val="1400"/>
              <a:buFont typeface="Times New Roman"/>
              <a:buChar char="●"/>
            </a:pPr>
            <a:r>
              <a:rPr b="1" lang="en">
                <a:solidFill>
                  <a:schemeClr val="lt1"/>
                </a:solidFill>
                <a:latin typeface="Afacad Flux"/>
                <a:ea typeface="Afacad Flux"/>
                <a:cs typeface="Afacad Flux"/>
                <a:sym typeface="Afacad Flux"/>
              </a:rPr>
              <a:t>Stay-at-home parents</a:t>
            </a:r>
            <a:r>
              <a:rPr lang="en">
                <a:solidFill>
                  <a:schemeClr val="lt1"/>
                </a:solidFill>
                <a:latin typeface="Afacad Flux"/>
                <a:ea typeface="Afacad Flux"/>
                <a:cs typeface="Afacad Flux"/>
                <a:sym typeface="Afacad Flux"/>
              </a:rPr>
              <a:t> (especially moms) seeking to make cooking more engaging and less monotonous.</a:t>
            </a:r>
            <a:endParaRPr>
              <a:solidFill>
                <a:schemeClr val="lt1"/>
              </a:solidFill>
              <a:latin typeface="Afacad Flux"/>
              <a:ea typeface="Afacad Flux"/>
              <a:cs typeface="Afacad Flux"/>
              <a:sym typeface="Afacad Flux"/>
            </a:endParaRPr>
          </a:p>
          <a:p>
            <a:pPr indent="-317500" lvl="0" marL="457200" rtl="0" algn="l">
              <a:lnSpc>
                <a:spcPct val="115000"/>
              </a:lnSpc>
              <a:spcBef>
                <a:spcPts val="0"/>
              </a:spcBef>
              <a:spcAft>
                <a:spcPts val="0"/>
              </a:spcAft>
              <a:buClr>
                <a:schemeClr val="lt1"/>
              </a:buClr>
              <a:buSzPts val="1400"/>
              <a:buFont typeface="Times New Roman"/>
              <a:buChar char="●"/>
            </a:pPr>
            <a:r>
              <a:rPr b="1" lang="en">
                <a:solidFill>
                  <a:schemeClr val="lt1"/>
                </a:solidFill>
                <a:latin typeface="Afacad Flux"/>
                <a:ea typeface="Afacad Flux"/>
                <a:cs typeface="Afacad Flux"/>
                <a:sym typeface="Afacad Flux"/>
              </a:rPr>
              <a:t>Single parents</a:t>
            </a:r>
            <a:r>
              <a:rPr lang="en">
                <a:solidFill>
                  <a:schemeClr val="lt1"/>
                </a:solidFill>
                <a:latin typeface="Afacad Flux"/>
                <a:ea typeface="Afacad Flux"/>
                <a:cs typeface="Afacad Flux"/>
                <a:sym typeface="Afacad Flux"/>
              </a:rPr>
              <a:t> balancing cooking with childcare who want to turn meal prep into shared fun or self-care time.</a:t>
            </a:r>
            <a:endParaRPr>
              <a:solidFill>
                <a:schemeClr val="lt1"/>
              </a:solidFill>
              <a:latin typeface="Afacad Flux"/>
              <a:ea typeface="Afacad Flux"/>
              <a:cs typeface="Afacad Flux"/>
              <a:sym typeface="Afacad Flux"/>
            </a:endParaRPr>
          </a:p>
          <a:p>
            <a:pPr indent="-317500" lvl="0" marL="457200" rtl="0" algn="l">
              <a:lnSpc>
                <a:spcPct val="115000"/>
              </a:lnSpc>
              <a:spcBef>
                <a:spcPts val="0"/>
              </a:spcBef>
              <a:spcAft>
                <a:spcPts val="0"/>
              </a:spcAft>
              <a:buClr>
                <a:schemeClr val="lt1"/>
              </a:buClr>
              <a:buSzPts val="1400"/>
              <a:buFont typeface="Times New Roman"/>
              <a:buChar char="●"/>
            </a:pPr>
            <a:r>
              <a:rPr b="1" lang="en">
                <a:solidFill>
                  <a:schemeClr val="lt1"/>
                </a:solidFill>
                <a:latin typeface="Afacad Flux"/>
                <a:ea typeface="Afacad Flux"/>
                <a:cs typeface="Afacad Flux"/>
                <a:sym typeface="Afacad Flux"/>
              </a:rPr>
              <a:t>Parents cooking with children</a:t>
            </a:r>
            <a:r>
              <a:rPr lang="en">
                <a:solidFill>
                  <a:schemeClr val="lt1"/>
                </a:solidFill>
                <a:latin typeface="Afacad Flux"/>
                <a:ea typeface="Afacad Flux"/>
                <a:cs typeface="Afacad Flux"/>
                <a:sym typeface="Afacad Flux"/>
              </a:rPr>
              <a:t> who want a safe, educational, and creative co-cooking experience.</a:t>
            </a:r>
            <a:endParaRPr>
              <a:solidFill>
                <a:schemeClr val="lt1"/>
              </a:solidFill>
              <a:latin typeface="Afacad Flux"/>
              <a:ea typeface="Afacad Flux"/>
              <a:cs typeface="Afacad Flux"/>
              <a:sym typeface="Afacad Flux"/>
            </a:endParaRPr>
          </a:p>
        </p:txBody>
      </p:sp>
      <p:sp>
        <p:nvSpPr>
          <p:cNvPr id="372" name="Google Shape;372;p51"/>
          <p:cNvSpPr/>
          <p:nvPr/>
        </p:nvSpPr>
        <p:spPr>
          <a:xfrm>
            <a:off x="228600" y="2281700"/>
            <a:ext cx="1770600" cy="3948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a:ea typeface="Afacad Flux"/>
                <a:cs typeface="Afacad Flux"/>
                <a:sym typeface="Afacad Flux"/>
              </a:rPr>
              <a:t>Their Stakes:</a:t>
            </a:r>
            <a:endParaRPr sz="2000">
              <a:solidFill>
                <a:schemeClr val="lt1"/>
              </a:solidFill>
              <a:latin typeface="Afacad Flux"/>
              <a:ea typeface="Afacad Flux"/>
              <a:cs typeface="Afacad Flux"/>
              <a:sym typeface="Afacad Flux"/>
            </a:endParaRPr>
          </a:p>
        </p:txBody>
      </p:sp>
      <p:sp>
        <p:nvSpPr>
          <p:cNvPr id="373" name="Google Shape;373;p51"/>
          <p:cNvSpPr txBox="1"/>
          <p:nvPr/>
        </p:nvSpPr>
        <p:spPr>
          <a:xfrm>
            <a:off x="305700" y="2718713"/>
            <a:ext cx="8328600" cy="9465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Clr>
                <a:schemeClr val="lt1"/>
              </a:buClr>
              <a:buSzPts val="1500"/>
              <a:buFont typeface="Times New Roman"/>
              <a:buChar char="●"/>
            </a:pPr>
            <a:r>
              <a:rPr b="1" lang="en" sz="1500">
                <a:solidFill>
                  <a:schemeClr val="lt1"/>
                </a:solidFill>
                <a:latin typeface="Afacad Flux"/>
                <a:ea typeface="Afacad Flux"/>
                <a:cs typeface="Afacad Flux"/>
                <a:sym typeface="Afacad Flux"/>
              </a:rPr>
              <a:t>Emotional fulfillment</a:t>
            </a:r>
            <a:r>
              <a:rPr lang="en" sz="1500">
                <a:solidFill>
                  <a:schemeClr val="lt1"/>
                </a:solidFill>
                <a:latin typeface="Afacad Flux"/>
                <a:ea typeface="Afacad Flux"/>
                <a:cs typeface="Afacad Flux"/>
                <a:sym typeface="Afacad Flux"/>
              </a:rPr>
              <a:t> (reducing boredom or stress in daily cooking).</a:t>
            </a:r>
            <a:endParaRPr sz="1500">
              <a:solidFill>
                <a:schemeClr val="lt1"/>
              </a:solidFill>
              <a:latin typeface="Afacad Flux"/>
              <a:ea typeface="Afacad Flux"/>
              <a:cs typeface="Afacad Flux"/>
              <a:sym typeface="Afacad Flux"/>
            </a:endParaRPr>
          </a:p>
          <a:p>
            <a:pPr indent="-323850" lvl="0" marL="457200" rtl="0" algn="l">
              <a:lnSpc>
                <a:spcPct val="115000"/>
              </a:lnSpc>
              <a:spcBef>
                <a:spcPts val="0"/>
              </a:spcBef>
              <a:spcAft>
                <a:spcPts val="0"/>
              </a:spcAft>
              <a:buClr>
                <a:schemeClr val="lt1"/>
              </a:buClr>
              <a:buSzPts val="1500"/>
              <a:buFont typeface="Times New Roman"/>
              <a:buChar char="●"/>
            </a:pPr>
            <a:r>
              <a:rPr lang="en" sz="1500">
                <a:solidFill>
                  <a:schemeClr val="lt1"/>
                </a:solidFill>
                <a:latin typeface="Afacad Flux"/>
                <a:ea typeface="Afacad Flux"/>
                <a:cs typeface="Afacad Flux"/>
                <a:sym typeface="Afacad Flux"/>
              </a:rPr>
              <a:t>Desire for </a:t>
            </a:r>
            <a:r>
              <a:rPr b="1" lang="en" sz="1500">
                <a:solidFill>
                  <a:schemeClr val="lt1"/>
                </a:solidFill>
                <a:latin typeface="Afacad Flux"/>
                <a:ea typeface="Afacad Flux"/>
                <a:cs typeface="Afacad Flux"/>
                <a:sym typeface="Afacad Flux"/>
              </a:rPr>
              <a:t>bonding moments</a:t>
            </a:r>
            <a:r>
              <a:rPr lang="en" sz="1500">
                <a:solidFill>
                  <a:schemeClr val="lt1"/>
                </a:solidFill>
                <a:latin typeface="Afacad Flux"/>
                <a:ea typeface="Afacad Flux"/>
                <a:cs typeface="Afacad Flux"/>
                <a:sym typeface="Afacad Flux"/>
              </a:rPr>
              <a:t> and </a:t>
            </a:r>
            <a:r>
              <a:rPr b="1" lang="en" sz="1500">
                <a:solidFill>
                  <a:schemeClr val="lt1"/>
                </a:solidFill>
                <a:latin typeface="Afacad Flux"/>
                <a:ea typeface="Afacad Flux"/>
                <a:cs typeface="Afacad Flux"/>
                <a:sym typeface="Afacad Flux"/>
              </a:rPr>
              <a:t>shared learning experiences.</a:t>
            </a:r>
            <a:endParaRPr b="1" sz="1500">
              <a:solidFill>
                <a:schemeClr val="lt1"/>
              </a:solidFill>
              <a:latin typeface="Afacad Flux"/>
              <a:ea typeface="Afacad Flux"/>
              <a:cs typeface="Afacad Flux"/>
              <a:sym typeface="Afacad Flux"/>
            </a:endParaRPr>
          </a:p>
          <a:p>
            <a:pPr indent="-323850" lvl="0" marL="457200" rtl="0" algn="l">
              <a:lnSpc>
                <a:spcPct val="115000"/>
              </a:lnSpc>
              <a:spcBef>
                <a:spcPts val="0"/>
              </a:spcBef>
              <a:spcAft>
                <a:spcPts val="0"/>
              </a:spcAft>
              <a:buClr>
                <a:schemeClr val="lt1"/>
              </a:buClr>
              <a:buSzPts val="1500"/>
              <a:buFont typeface="Times New Roman"/>
              <a:buChar char="●"/>
            </a:pPr>
            <a:r>
              <a:rPr lang="en" sz="1500">
                <a:solidFill>
                  <a:schemeClr val="lt1"/>
                </a:solidFill>
                <a:latin typeface="Afacad Flux"/>
                <a:ea typeface="Afacad Flux"/>
                <a:cs typeface="Afacad Flux"/>
                <a:sym typeface="Afacad Flux"/>
              </a:rPr>
              <a:t>Interest in </a:t>
            </a:r>
            <a:r>
              <a:rPr b="1" lang="en" sz="1500">
                <a:solidFill>
                  <a:schemeClr val="lt1"/>
                </a:solidFill>
                <a:latin typeface="Afacad Flux"/>
                <a:ea typeface="Afacad Flux"/>
                <a:cs typeface="Afacad Flux"/>
                <a:sym typeface="Afacad Flux"/>
              </a:rPr>
              <a:t>accessible, hands-free guidance </a:t>
            </a:r>
            <a:r>
              <a:rPr lang="en" sz="1500">
                <a:solidFill>
                  <a:schemeClr val="lt1"/>
                </a:solidFill>
                <a:latin typeface="Afacad Flux"/>
                <a:ea typeface="Afacad Flux"/>
                <a:cs typeface="Afacad Flux"/>
                <a:sym typeface="Afacad Flux"/>
              </a:rPr>
              <a:t>to simplify multitasking.</a:t>
            </a:r>
            <a:endParaRPr b="1" sz="1500">
              <a:solidFill>
                <a:schemeClr val="lt1"/>
              </a:solidFill>
              <a:latin typeface="Afacad Flux"/>
              <a:ea typeface="Afacad Flux"/>
              <a:cs typeface="Afacad Flux"/>
              <a:sym typeface="Afacad Flux"/>
            </a:endParaRPr>
          </a:p>
        </p:txBody>
      </p:sp>
      <p:sp>
        <p:nvSpPr>
          <p:cNvPr id="374" name="Google Shape;374;p51"/>
          <p:cNvSpPr/>
          <p:nvPr/>
        </p:nvSpPr>
        <p:spPr>
          <a:xfrm>
            <a:off x="228600" y="3707425"/>
            <a:ext cx="2195100" cy="3948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a:ea typeface="Afacad Flux"/>
                <a:cs typeface="Afacad Flux"/>
                <a:sym typeface="Afacad Flux"/>
              </a:rPr>
              <a:t>Secondary Users:</a:t>
            </a:r>
            <a:endParaRPr sz="2000">
              <a:solidFill>
                <a:schemeClr val="lt1"/>
              </a:solidFill>
              <a:latin typeface="Afacad Flux"/>
              <a:ea typeface="Afacad Flux"/>
              <a:cs typeface="Afacad Flux"/>
              <a:sym typeface="Afacad Flux"/>
            </a:endParaRPr>
          </a:p>
        </p:txBody>
      </p:sp>
      <p:sp>
        <p:nvSpPr>
          <p:cNvPr id="375" name="Google Shape;375;p51"/>
          <p:cNvSpPr txBox="1"/>
          <p:nvPr/>
        </p:nvSpPr>
        <p:spPr>
          <a:xfrm>
            <a:off x="305700" y="4198025"/>
            <a:ext cx="7174800" cy="714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lt1"/>
              </a:buClr>
              <a:buSzPts val="1600"/>
              <a:buFont typeface="Times New Roman"/>
              <a:buChar char="●"/>
            </a:pPr>
            <a:r>
              <a:rPr b="1" lang="en" sz="1600">
                <a:solidFill>
                  <a:schemeClr val="lt1"/>
                </a:solidFill>
                <a:latin typeface="Afacad Flux"/>
                <a:ea typeface="Afacad Flux"/>
                <a:cs typeface="Afacad Flux"/>
                <a:sym typeface="Afacad Flux"/>
              </a:rPr>
              <a:t>Children</a:t>
            </a:r>
            <a:r>
              <a:rPr lang="en" sz="1600">
                <a:solidFill>
                  <a:schemeClr val="lt1"/>
                </a:solidFill>
                <a:latin typeface="Afacad Flux"/>
                <a:ea typeface="Afacad Flux"/>
                <a:cs typeface="Afacad Flux"/>
                <a:sym typeface="Afacad Flux"/>
              </a:rPr>
              <a:t> engaging in storytelling and simple cooking steps alongside the parent.</a:t>
            </a:r>
            <a:endParaRPr sz="1600">
              <a:solidFill>
                <a:schemeClr val="lt1"/>
              </a:solidFill>
              <a:latin typeface="Afacad Flux"/>
              <a:ea typeface="Afacad Flux"/>
              <a:cs typeface="Afacad Flux"/>
              <a:sym typeface="Afacad Flux"/>
            </a:endParaRPr>
          </a:p>
          <a:p>
            <a:pPr indent="-330200" lvl="0" marL="457200" rtl="0" algn="l">
              <a:lnSpc>
                <a:spcPct val="115000"/>
              </a:lnSpc>
              <a:spcBef>
                <a:spcPts val="0"/>
              </a:spcBef>
              <a:spcAft>
                <a:spcPts val="0"/>
              </a:spcAft>
              <a:buClr>
                <a:schemeClr val="lt1"/>
              </a:buClr>
              <a:buSzPts val="1600"/>
              <a:buFont typeface="Times New Roman"/>
              <a:buChar char="●"/>
            </a:pPr>
            <a:r>
              <a:rPr b="1" lang="en" sz="1600">
                <a:solidFill>
                  <a:schemeClr val="lt1"/>
                </a:solidFill>
                <a:latin typeface="Afacad Flux"/>
                <a:ea typeface="Afacad Flux"/>
                <a:cs typeface="Afacad Flux"/>
                <a:sym typeface="Afacad Flux"/>
              </a:rPr>
              <a:t>Friends or family</a:t>
            </a:r>
            <a:r>
              <a:rPr lang="en" sz="1600">
                <a:solidFill>
                  <a:schemeClr val="lt1"/>
                </a:solidFill>
                <a:latin typeface="Afacad Flux"/>
                <a:ea typeface="Afacad Flux"/>
                <a:cs typeface="Afacad Flux"/>
                <a:sym typeface="Afacad Flux"/>
              </a:rPr>
              <a:t> participating in “themed cooking sessions”.</a:t>
            </a:r>
            <a:endParaRPr sz="1600">
              <a:solidFill>
                <a:schemeClr val="lt1"/>
              </a:solidFill>
              <a:latin typeface="Afacad Flux"/>
              <a:ea typeface="Afacad Flux"/>
              <a:cs typeface="Afacad Flux"/>
              <a:sym typeface="Afacad Flux"/>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79" name="Shape 379"/>
        <p:cNvGrpSpPr/>
        <p:nvPr/>
      </p:nvGrpSpPr>
      <p:grpSpPr>
        <a:xfrm>
          <a:off x="0" y="0"/>
          <a:ext cx="0" cy="0"/>
          <a:chOff x="0" y="0"/>
          <a:chExt cx="0" cy="0"/>
        </a:xfrm>
      </p:grpSpPr>
      <p:sp>
        <p:nvSpPr>
          <p:cNvPr id="380" name="Google Shape;380;p52"/>
          <p:cNvSpPr/>
          <p:nvPr/>
        </p:nvSpPr>
        <p:spPr>
          <a:xfrm>
            <a:off x="228600" y="228600"/>
            <a:ext cx="3167700" cy="519300"/>
          </a:xfrm>
          <a:prstGeom prst="roundRect">
            <a:avLst>
              <a:gd fmla="val 50000" name="adj"/>
            </a:avLst>
          </a:prstGeom>
          <a:solidFill>
            <a:srgbClr val="734CD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b="1" lang="en" sz="2600">
                <a:solidFill>
                  <a:schemeClr val="dk2"/>
                </a:solidFill>
                <a:latin typeface="Afacad Flux"/>
                <a:ea typeface="Afacad Flux"/>
                <a:cs typeface="Afacad Flux"/>
                <a:sym typeface="Afacad Flux"/>
              </a:rPr>
              <a:t>Ind</a:t>
            </a:r>
            <a:r>
              <a:rPr b="1" lang="en" sz="2600">
                <a:solidFill>
                  <a:schemeClr val="dk2"/>
                </a:solidFill>
                <a:latin typeface="Afacad Flux"/>
                <a:ea typeface="Afacad Flux"/>
                <a:cs typeface="Afacad Flux"/>
                <a:sym typeface="Afacad Flux"/>
              </a:rPr>
              <a:t>irect Stakeholders</a:t>
            </a:r>
            <a:endParaRPr b="1" sz="2600">
              <a:solidFill>
                <a:schemeClr val="dk2"/>
              </a:solidFill>
              <a:latin typeface="Afacad Flux"/>
              <a:ea typeface="Afacad Flux"/>
              <a:cs typeface="Afacad Flux"/>
              <a:sym typeface="Afacad Flux"/>
            </a:endParaRPr>
          </a:p>
        </p:txBody>
      </p:sp>
      <p:sp>
        <p:nvSpPr>
          <p:cNvPr id="381" name="Google Shape;381;p52"/>
          <p:cNvSpPr/>
          <p:nvPr/>
        </p:nvSpPr>
        <p:spPr>
          <a:xfrm>
            <a:off x="228600" y="869500"/>
            <a:ext cx="3900600" cy="3948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336550" lvl="0" marL="457200" rtl="0" algn="ctr">
              <a:lnSpc>
                <a:spcPct val="115000"/>
              </a:lnSpc>
              <a:spcBef>
                <a:spcPts val="0"/>
              </a:spcBef>
              <a:spcAft>
                <a:spcPts val="0"/>
              </a:spcAft>
              <a:buClr>
                <a:schemeClr val="lt1"/>
              </a:buClr>
              <a:buSzPts val="1700"/>
              <a:buFont typeface="Afacad Flux"/>
              <a:buAutoNum type="arabicPeriod"/>
            </a:pPr>
            <a:r>
              <a:rPr lang="en" sz="1700">
                <a:solidFill>
                  <a:schemeClr val="lt1"/>
                </a:solidFill>
                <a:latin typeface="Afacad Flux"/>
                <a:ea typeface="Afacad Flux"/>
                <a:cs typeface="Afacad Flux"/>
                <a:sym typeface="Afacad Flux"/>
              </a:rPr>
              <a:t>Educators and Family Organizations</a:t>
            </a:r>
            <a:endParaRPr sz="1700">
              <a:solidFill>
                <a:schemeClr val="lt1"/>
              </a:solidFill>
              <a:latin typeface="Afacad Flux"/>
              <a:ea typeface="Afacad Flux"/>
              <a:cs typeface="Afacad Flux"/>
              <a:sym typeface="Afacad Flux"/>
            </a:endParaRPr>
          </a:p>
        </p:txBody>
      </p:sp>
      <p:sp>
        <p:nvSpPr>
          <p:cNvPr id="382" name="Google Shape;382;p52"/>
          <p:cNvSpPr txBox="1"/>
          <p:nvPr/>
        </p:nvSpPr>
        <p:spPr>
          <a:xfrm>
            <a:off x="305700" y="1385900"/>
            <a:ext cx="83286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lt1"/>
                </a:solidFill>
                <a:latin typeface="Afacad Flux"/>
                <a:ea typeface="Afacad Flux"/>
                <a:cs typeface="Afacad Flux"/>
                <a:sym typeface="Afacad Flux"/>
              </a:rPr>
              <a:t>Parenting bloggers, family activity educators, </a:t>
            </a:r>
            <a:r>
              <a:rPr lang="en" sz="1200">
                <a:solidFill>
                  <a:schemeClr val="lt1"/>
                </a:solidFill>
                <a:latin typeface="Afacad Flux"/>
                <a:ea typeface="Afacad Flux"/>
                <a:cs typeface="Afacad Flux"/>
                <a:sym typeface="Afacad Flux"/>
              </a:rPr>
              <a:t>or</a:t>
            </a:r>
            <a:r>
              <a:rPr b="1" lang="en" sz="1200">
                <a:solidFill>
                  <a:schemeClr val="lt1"/>
                </a:solidFill>
                <a:latin typeface="Afacad Flux"/>
                <a:ea typeface="Afacad Flux"/>
                <a:cs typeface="Afacad Flux"/>
                <a:sym typeface="Afacad Flux"/>
              </a:rPr>
              <a:t> community centers. </a:t>
            </a:r>
            <a:r>
              <a:rPr lang="en" sz="1200">
                <a:solidFill>
                  <a:schemeClr val="lt1"/>
                </a:solidFill>
                <a:latin typeface="Afacad Flux"/>
                <a:ea typeface="Afacad Flux"/>
                <a:cs typeface="Afacad Flux"/>
                <a:sym typeface="Afacad Flux"/>
              </a:rPr>
              <a:t>Could use the app to promote creative family time or skill learning.</a:t>
            </a:r>
            <a:endParaRPr sz="1200">
              <a:solidFill>
                <a:schemeClr val="lt1"/>
              </a:solidFill>
              <a:latin typeface="Afacad Flux"/>
              <a:ea typeface="Afacad Flux"/>
              <a:cs typeface="Afacad Flux"/>
              <a:sym typeface="Afacad Flux"/>
            </a:endParaRPr>
          </a:p>
        </p:txBody>
      </p:sp>
      <p:sp>
        <p:nvSpPr>
          <p:cNvPr id="383" name="Google Shape;383;p52"/>
          <p:cNvSpPr/>
          <p:nvPr/>
        </p:nvSpPr>
        <p:spPr>
          <a:xfrm>
            <a:off x="345325" y="1825550"/>
            <a:ext cx="1381200" cy="3693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500">
                <a:solidFill>
                  <a:schemeClr val="lt1"/>
                </a:solidFill>
                <a:latin typeface="Afacad Flux Medium"/>
                <a:ea typeface="Afacad Flux Medium"/>
                <a:cs typeface="Afacad Flux Medium"/>
                <a:sym typeface="Afacad Flux Medium"/>
              </a:rPr>
              <a:t>Their Stakes:</a:t>
            </a:r>
            <a:endParaRPr sz="1500">
              <a:solidFill>
                <a:schemeClr val="lt1"/>
              </a:solidFill>
              <a:latin typeface="Afacad Flux Medium"/>
              <a:ea typeface="Afacad Flux Medium"/>
              <a:cs typeface="Afacad Flux Medium"/>
              <a:sym typeface="Afacad Flux Medium"/>
            </a:endParaRPr>
          </a:p>
        </p:txBody>
      </p:sp>
      <p:sp>
        <p:nvSpPr>
          <p:cNvPr id="384" name="Google Shape;384;p52"/>
          <p:cNvSpPr txBox="1"/>
          <p:nvPr/>
        </p:nvSpPr>
        <p:spPr>
          <a:xfrm>
            <a:off x="305700" y="2265200"/>
            <a:ext cx="83286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Afacad Flux"/>
                <a:ea typeface="Afacad Flux"/>
                <a:cs typeface="Afacad Flux"/>
                <a:sym typeface="Afacad Flux"/>
              </a:rPr>
              <a:t>Offering a tool that aligns with </a:t>
            </a:r>
            <a:r>
              <a:rPr b="1" lang="en" sz="1200">
                <a:solidFill>
                  <a:schemeClr val="lt1"/>
                </a:solidFill>
                <a:latin typeface="Afacad Flux"/>
                <a:ea typeface="Afacad Flux"/>
                <a:cs typeface="Afacad Flux"/>
                <a:sym typeface="Afacad Flux"/>
              </a:rPr>
              <a:t>family bonding, education, or child development goals.</a:t>
            </a:r>
            <a:endParaRPr b="1" sz="1500">
              <a:solidFill>
                <a:schemeClr val="lt1"/>
              </a:solidFill>
              <a:latin typeface="Afacad Flux"/>
              <a:ea typeface="Afacad Flux"/>
              <a:cs typeface="Afacad Flux"/>
              <a:sym typeface="Afacad Flux"/>
            </a:endParaRPr>
          </a:p>
        </p:txBody>
      </p:sp>
      <p:sp>
        <p:nvSpPr>
          <p:cNvPr id="385" name="Google Shape;385;p52"/>
          <p:cNvSpPr txBox="1"/>
          <p:nvPr/>
        </p:nvSpPr>
        <p:spPr>
          <a:xfrm>
            <a:off x="305700" y="4392875"/>
            <a:ext cx="71748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Afacad Flux"/>
                <a:ea typeface="Afacad Flux"/>
                <a:cs typeface="Afacad Flux"/>
                <a:sym typeface="Afacad Flux"/>
              </a:rPr>
              <a:t>Increased </a:t>
            </a:r>
            <a:r>
              <a:rPr b="1" lang="en" sz="1200">
                <a:solidFill>
                  <a:schemeClr val="lt1"/>
                </a:solidFill>
                <a:latin typeface="Afacad Flux"/>
                <a:ea typeface="Afacad Flux"/>
                <a:cs typeface="Afacad Flux"/>
                <a:sym typeface="Afacad Flux"/>
              </a:rPr>
              <a:t>engagement</a:t>
            </a:r>
            <a:r>
              <a:rPr lang="en" sz="1200">
                <a:solidFill>
                  <a:schemeClr val="lt1"/>
                </a:solidFill>
                <a:latin typeface="Afacad Flux"/>
                <a:ea typeface="Afacad Flux"/>
                <a:cs typeface="Afacad Flux"/>
                <a:sym typeface="Afacad Flux"/>
              </a:rPr>
              <a:t> and </a:t>
            </a:r>
            <a:r>
              <a:rPr b="1" lang="en" sz="1200">
                <a:solidFill>
                  <a:schemeClr val="lt1"/>
                </a:solidFill>
                <a:latin typeface="Afacad Flux"/>
                <a:ea typeface="Afacad Flux"/>
                <a:cs typeface="Afacad Flux"/>
                <a:sym typeface="Afacad Flux"/>
              </a:rPr>
              <a:t>cross-platform utility</a:t>
            </a:r>
            <a:r>
              <a:rPr lang="en" sz="1200">
                <a:solidFill>
                  <a:schemeClr val="lt1"/>
                </a:solidFill>
                <a:latin typeface="Afacad Flux"/>
                <a:ea typeface="Afacad Flux"/>
                <a:cs typeface="Afacad Flux"/>
                <a:sym typeface="Afacad Flux"/>
              </a:rPr>
              <a:t>.</a:t>
            </a:r>
            <a:endParaRPr sz="1200">
              <a:solidFill>
                <a:schemeClr val="lt1"/>
              </a:solidFill>
              <a:latin typeface="Afacad Flux"/>
              <a:ea typeface="Afacad Flux"/>
              <a:cs typeface="Afacad Flux"/>
              <a:sym typeface="Afacad Flux"/>
            </a:endParaRPr>
          </a:p>
          <a:p>
            <a:pPr indent="0" lvl="0" marL="0" rtl="0" algn="l">
              <a:lnSpc>
                <a:spcPct val="115000"/>
              </a:lnSpc>
              <a:spcBef>
                <a:spcPts val="0"/>
              </a:spcBef>
              <a:spcAft>
                <a:spcPts val="0"/>
              </a:spcAft>
              <a:buNone/>
            </a:pPr>
            <a:r>
              <a:rPr b="1" lang="en" sz="1200">
                <a:solidFill>
                  <a:schemeClr val="lt1"/>
                </a:solidFill>
                <a:latin typeface="Afacad Flux"/>
                <a:ea typeface="Afacad Flux"/>
                <a:cs typeface="Afacad Flux"/>
                <a:sym typeface="Afacad Flux"/>
              </a:rPr>
              <a:t>Brand exposure</a:t>
            </a:r>
            <a:r>
              <a:rPr lang="en" sz="1200">
                <a:solidFill>
                  <a:schemeClr val="lt1"/>
                </a:solidFill>
                <a:latin typeface="Afacad Flux"/>
                <a:ea typeface="Afacad Flux"/>
                <a:cs typeface="Afacad Flux"/>
                <a:sym typeface="Afacad Flux"/>
              </a:rPr>
              <a:t> through recipe partnerships or integrations.</a:t>
            </a:r>
            <a:endParaRPr sz="1200">
              <a:solidFill>
                <a:schemeClr val="lt1"/>
              </a:solidFill>
              <a:latin typeface="Afacad Flux"/>
              <a:ea typeface="Afacad Flux"/>
              <a:cs typeface="Afacad Flux"/>
              <a:sym typeface="Afacad Flux"/>
            </a:endParaRPr>
          </a:p>
        </p:txBody>
      </p:sp>
      <p:sp>
        <p:nvSpPr>
          <p:cNvPr id="386" name="Google Shape;386;p52"/>
          <p:cNvSpPr/>
          <p:nvPr/>
        </p:nvSpPr>
        <p:spPr>
          <a:xfrm>
            <a:off x="228600" y="2682100"/>
            <a:ext cx="3366300" cy="3948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lt1"/>
              </a:buClr>
              <a:buSzPts val="1100"/>
              <a:buFont typeface="Arial"/>
              <a:buNone/>
            </a:pPr>
            <a:r>
              <a:rPr lang="en" sz="1700">
                <a:solidFill>
                  <a:schemeClr val="lt1"/>
                </a:solidFill>
                <a:latin typeface="Afacad Flux"/>
                <a:ea typeface="Afacad Flux"/>
                <a:cs typeface="Afacad Flux"/>
                <a:sym typeface="Afacad Flux"/>
              </a:rPr>
              <a:t>2.    </a:t>
            </a:r>
            <a:r>
              <a:rPr lang="en" sz="1700">
                <a:solidFill>
                  <a:schemeClr val="lt1"/>
                </a:solidFill>
                <a:latin typeface="Afacad Flux"/>
                <a:ea typeface="Afacad Flux"/>
                <a:cs typeface="Afacad Flux"/>
                <a:sym typeface="Afacad Flux"/>
              </a:rPr>
              <a:t>Partner Brands and Services</a:t>
            </a:r>
            <a:endParaRPr sz="1700">
              <a:solidFill>
                <a:schemeClr val="lt1"/>
              </a:solidFill>
              <a:latin typeface="Afacad Flux"/>
              <a:ea typeface="Afacad Flux"/>
              <a:cs typeface="Afacad Flux"/>
              <a:sym typeface="Afacad Flux"/>
            </a:endParaRPr>
          </a:p>
        </p:txBody>
      </p:sp>
      <p:sp>
        <p:nvSpPr>
          <p:cNvPr id="387" name="Google Shape;387;p52"/>
          <p:cNvSpPr txBox="1"/>
          <p:nvPr/>
        </p:nvSpPr>
        <p:spPr>
          <a:xfrm>
            <a:off x="305700" y="3134213"/>
            <a:ext cx="76161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lt1"/>
                </a:solidFill>
                <a:latin typeface="Afacad Flux"/>
                <a:ea typeface="Afacad Flux"/>
                <a:cs typeface="Afacad Flux"/>
                <a:sym typeface="Afacad Flux"/>
              </a:rPr>
              <a:t>Grocery delivery platforms (e.g., Instacart, Whole Foods, Walmart+). </a:t>
            </a:r>
            <a:r>
              <a:rPr lang="en" sz="1200">
                <a:solidFill>
                  <a:schemeClr val="lt1"/>
                </a:solidFill>
                <a:latin typeface="Afacad Flux"/>
                <a:ea typeface="Afacad Flux"/>
                <a:cs typeface="Afacad Flux"/>
                <a:sym typeface="Afacad Flux"/>
              </a:rPr>
              <a:t>Could integrate ingredient lists for “story recipes.”</a:t>
            </a:r>
            <a:endParaRPr sz="1200">
              <a:solidFill>
                <a:schemeClr val="lt1"/>
              </a:solidFill>
              <a:latin typeface="Afacad Flux"/>
              <a:ea typeface="Afacad Flux"/>
              <a:cs typeface="Afacad Flux"/>
              <a:sym typeface="Afacad Flux"/>
            </a:endParaRPr>
          </a:p>
          <a:p>
            <a:pPr indent="0" lvl="0" marL="0" rtl="0" algn="l">
              <a:lnSpc>
                <a:spcPct val="115000"/>
              </a:lnSpc>
              <a:spcBef>
                <a:spcPts val="0"/>
              </a:spcBef>
              <a:spcAft>
                <a:spcPts val="0"/>
              </a:spcAft>
              <a:buNone/>
            </a:pPr>
            <a:r>
              <a:rPr b="1" lang="en" sz="1200">
                <a:solidFill>
                  <a:schemeClr val="lt1"/>
                </a:solidFill>
                <a:latin typeface="Afacad Flux"/>
                <a:ea typeface="Afacad Flux"/>
                <a:cs typeface="Afacad Flux"/>
                <a:sym typeface="Afacad Flux"/>
              </a:rPr>
              <a:t>Smart kitchen device companies (e.g., Amazon Alexa, Google Home, Samsung SmartThings). </a:t>
            </a:r>
            <a:r>
              <a:rPr lang="en" sz="1200">
                <a:solidFill>
                  <a:schemeClr val="lt1"/>
                </a:solidFill>
                <a:latin typeface="Afacad Flux"/>
                <a:ea typeface="Afacad Flux"/>
                <a:cs typeface="Afacad Flux"/>
                <a:sym typeface="Afacad Flux"/>
              </a:rPr>
              <a:t>VoiceAI integration or data sharing for enhanced experience.</a:t>
            </a:r>
            <a:endParaRPr sz="1200">
              <a:solidFill>
                <a:schemeClr val="lt1"/>
              </a:solidFill>
              <a:latin typeface="Afacad Flux"/>
              <a:ea typeface="Afacad Flux"/>
              <a:cs typeface="Afacad Flux"/>
              <a:sym typeface="Afacad Flux"/>
            </a:endParaRPr>
          </a:p>
        </p:txBody>
      </p:sp>
      <p:sp>
        <p:nvSpPr>
          <p:cNvPr id="388" name="Google Shape;388;p52"/>
          <p:cNvSpPr/>
          <p:nvPr/>
        </p:nvSpPr>
        <p:spPr>
          <a:xfrm>
            <a:off x="434100" y="3975950"/>
            <a:ext cx="1381200" cy="3693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500">
                <a:solidFill>
                  <a:schemeClr val="lt1"/>
                </a:solidFill>
                <a:latin typeface="Afacad Flux Medium"/>
                <a:ea typeface="Afacad Flux Medium"/>
                <a:cs typeface="Afacad Flux Medium"/>
                <a:sym typeface="Afacad Flux Medium"/>
              </a:rPr>
              <a:t>Their Stakes:</a:t>
            </a:r>
            <a:endParaRPr sz="1500">
              <a:solidFill>
                <a:schemeClr val="lt1"/>
              </a:solidFill>
              <a:latin typeface="Afacad Flux Medium"/>
              <a:ea typeface="Afacad Flux Medium"/>
              <a:cs typeface="Afacad Flux Medium"/>
              <a:sym typeface="Afacad Flux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92" name="Shape 392"/>
        <p:cNvGrpSpPr/>
        <p:nvPr/>
      </p:nvGrpSpPr>
      <p:grpSpPr>
        <a:xfrm>
          <a:off x="0" y="0"/>
          <a:ext cx="0" cy="0"/>
          <a:chOff x="0" y="0"/>
          <a:chExt cx="0" cy="0"/>
        </a:xfrm>
      </p:grpSpPr>
      <p:sp>
        <p:nvSpPr>
          <p:cNvPr id="393" name="Google Shape;393;p53"/>
          <p:cNvSpPr/>
          <p:nvPr/>
        </p:nvSpPr>
        <p:spPr>
          <a:xfrm>
            <a:off x="228600" y="185700"/>
            <a:ext cx="3170100" cy="331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500">
                <a:solidFill>
                  <a:schemeClr val="lt1"/>
                </a:solidFill>
                <a:latin typeface="Afacad Flux Medium"/>
                <a:ea typeface="Afacad Flux Medium"/>
                <a:cs typeface="Afacad Flux Medium"/>
                <a:sym typeface="Afacad Flux Medium"/>
              </a:rPr>
              <a:t>Tarot card of Tech #1</a:t>
            </a:r>
            <a:endParaRPr sz="2500">
              <a:solidFill>
                <a:schemeClr val="lt1"/>
              </a:solidFill>
              <a:latin typeface="Afacad Flux Medium"/>
              <a:ea typeface="Afacad Flux Medium"/>
              <a:cs typeface="Afacad Flux Medium"/>
              <a:sym typeface="Afacad Flux Medium"/>
            </a:endParaRPr>
          </a:p>
        </p:txBody>
      </p:sp>
      <p:pic>
        <p:nvPicPr>
          <p:cNvPr id="394" name="Google Shape;394;p53"/>
          <p:cNvPicPr preferRelativeResize="0"/>
          <p:nvPr/>
        </p:nvPicPr>
        <p:blipFill>
          <a:blip r:embed="rId3">
            <a:alphaModFix/>
          </a:blip>
          <a:stretch>
            <a:fillRect/>
          </a:stretch>
        </p:blipFill>
        <p:spPr>
          <a:xfrm>
            <a:off x="5668038" y="517404"/>
            <a:ext cx="2733600" cy="4124400"/>
          </a:xfrm>
          <a:prstGeom prst="roundRect">
            <a:avLst>
              <a:gd fmla="val 8431" name="adj"/>
            </a:avLst>
          </a:prstGeom>
          <a:noFill/>
          <a:ln>
            <a:noFill/>
          </a:ln>
        </p:spPr>
      </p:pic>
      <p:sp>
        <p:nvSpPr>
          <p:cNvPr id="395" name="Google Shape;395;p53"/>
          <p:cNvSpPr txBox="1"/>
          <p:nvPr/>
        </p:nvSpPr>
        <p:spPr>
          <a:xfrm>
            <a:off x="382875" y="3337800"/>
            <a:ext cx="4855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Afacad Flux"/>
                <a:ea typeface="Afacad Flux"/>
                <a:cs typeface="Afacad Flux"/>
                <a:sym typeface="Afacad Flux"/>
              </a:rPr>
              <a:t>Cooking has a natural </a:t>
            </a:r>
            <a:r>
              <a:rPr lang="en" sz="1200">
                <a:solidFill>
                  <a:schemeClr val="lt1"/>
                </a:solidFill>
                <a:latin typeface="Afacad Flux"/>
                <a:ea typeface="Afacad Flux"/>
                <a:cs typeface="Afacad Flux"/>
                <a:sym typeface="Afacad Flux"/>
              </a:rPr>
              <a:t>rhythm</a:t>
            </a:r>
            <a:r>
              <a:rPr lang="en" sz="1200">
                <a:solidFill>
                  <a:schemeClr val="lt1"/>
                </a:solidFill>
                <a:latin typeface="Afacad Flux"/>
                <a:ea typeface="Afacad Flux"/>
                <a:cs typeface="Afacad Flux"/>
                <a:sym typeface="Afacad Flux"/>
              </a:rPr>
              <a:t> that the AI should enhance and not replace. This tarot card reminds us to designate moments of silence, completion and autonomy where users can pause, reflect or cook freely without constant guidance. “The Siren” asks us to balance engagement with </a:t>
            </a:r>
            <a:r>
              <a:rPr lang="en" sz="1200">
                <a:solidFill>
                  <a:schemeClr val="lt1"/>
                </a:solidFill>
                <a:latin typeface="Afacad Flux"/>
                <a:ea typeface="Afacad Flux"/>
                <a:cs typeface="Afacad Flux"/>
                <a:sym typeface="Afacad Flux"/>
              </a:rPr>
              <a:t>empowerment</a:t>
            </a:r>
            <a:r>
              <a:rPr lang="en" sz="1200">
                <a:solidFill>
                  <a:schemeClr val="lt1"/>
                </a:solidFill>
                <a:latin typeface="Afacad Flux"/>
                <a:ea typeface="Afacad Flux"/>
                <a:cs typeface="Afacad Flux"/>
                <a:sym typeface="Afacad Flux"/>
              </a:rPr>
              <a:t>, which means users should feel more capable after using the app not more dependent on it. Adding in natural stopping points or optional modes and gentle reminders to step away perfect that balance.</a:t>
            </a:r>
            <a:endParaRPr b="1" sz="1200">
              <a:solidFill>
                <a:schemeClr val="lt1"/>
              </a:solidFill>
              <a:latin typeface="Afacad Flux"/>
              <a:ea typeface="Afacad Flux"/>
              <a:cs typeface="Afacad Flux"/>
              <a:sym typeface="Afacad Flux"/>
            </a:endParaRPr>
          </a:p>
        </p:txBody>
      </p:sp>
      <p:sp>
        <p:nvSpPr>
          <p:cNvPr id="396" name="Google Shape;396;p53"/>
          <p:cNvSpPr/>
          <p:nvPr/>
        </p:nvSpPr>
        <p:spPr>
          <a:xfrm>
            <a:off x="228600" y="704625"/>
            <a:ext cx="2195100" cy="331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900">
                <a:solidFill>
                  <a:schemeClr val="lt1"/>
                </a:solidFill>
                <a:latin typeface="Afacad Flux Light"/>
                <a:ea typeface="Afacad Flux Light"/>
                <a:cs typeface="Afacad Flux Light"/>
                <a:sym typeface="Afacad Flux Light"/>
              </a:rPr>
              <a:t>Ethical implications</a:t>
            </a:r>
            <a:endParaRPr sz="1900">
              <a:solidFill>
                <a:schemeClr val="lt1"/>
              </a:solidFill>
              <a:latin typeface="Afacad Flux Light"/>
              <a:ea typeface="Afacad Flux Light"/>
              <a:cs typeface="Afacad Flux Light"/>
              <a:sym typeface="Afacad Flux Light"/>
            </a:endParaRPr>
          </a:p>
        </p:txBody>
      </p:sp>
      <p:sp>
        <p:nvSpPr>
          <p:cNvPr id="397" name="Google Shape;397;p53"/>
          <p:cNvSpPr/>
          <p:nvPr/>
        </p:nvSpPr>
        <p:spPr>
          <a:xfrm>
            <a:off x="228600" y="2912100"/>
            <a:ext cx="1561500" cy="331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900">
                <a:solidFill>
                  <a:schemeClr val="lt1"/>
                </a:solidFill>
                <a:latin typeface="Afacad Flux Light"/>
                <a:ea typeface="Afacad Flux Light"/>
                <a:cs typeface="Afacad Flux Light"/>
                <a:sym typeface="Afacad Flux Light"/>
              </a:rPr>
              <a:t>Reflections</a:t>
            </a:r>
            <a:endParaRPr sz="1900">
              <a:solidFill>
                <a:schemeClr val="lt1"/>
              </a:solidFill>
              <a:latin typeface="Afacad Flux Light"/>
              <a:ea typeface="Afacad Flux Light"/>
              <a:cs typeface="Afacad Flux Light"/>
              <a:sym typeface="Afacad Flux Light"/>
            </a:endParaRPr>
          </a:p>
        </p:txBody>
      </p:sp>
      <p:sp>
        <p:nvSpPr>
          <p:cNvPr id="398" name="Google Shape;398;p53"/>
          <p:cNvSpPr txBox="1"/>
          <p:nvPr/>
        </p:nvSpPr>
        <p:spPr>
          <a:xfrm>
            <a:off x="382875" y="1180650"/>
            <a:ext cx="48558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Over-Dependence on AI Guidance:</a:t>
            </a:r>
            <a:r>
              <a:rPr lang="en" sz="1200">
                <a:solidFill>
                  <a:schemeClr val="lt1"/>
                </a:solidFill>
                <a:latin typeface="Afacad Flux"/>
                <a:ea typeface="Afacad Flux"/>
                <a:cs typeface="Afacad Flux"/>
                <a:sym typeface="Afacad Flux"/>
              </a:rPr>
              <a:t> Users could become so reliant on the AI guidance that they lose confidence experimenting without a step-by-step guide or they stop learning to cook independently.</a:t>
            </a:r>
            <a:br>
              <a:rPr lang="en" sz="1200">
                <a:solidFill>
                  <a:schemeClr val="lt1"/>
                </a:solidFill>
                <a:latin typeface="Afacad Flux"/>
                <a:ea typeface="Afacad Flux"/>
                <a:cs typeface="Afacad Flux"/>
                <a:sym typeface="Afacad Flux"/>
              </a:rPr>
            </a:br>
            <a:endParaRPr sz="1200">
              <a:solidFill>
                <a:schemeClr val="lt1"/>
              </a:solidFill>
              <a:latin typeface="Afacad Flux"/>
              <a:ea typeface="Afacad Flux"/>
              <a:cs typeface="Afacad Flux"/>
              <a:sym typeface="Afacad Flux"/>
            </a:endParaRPr>
          </a:p>
          <a:p>
            <a:pPr indent="0" lvl="0" marL="0" rtl="0" algn="l">
              <a:spcBef>
                <a:spcPts val="0"/>
              </a:spcBef>
              <a:spcAft>
                <a:spcPts val="0"/>
              </a:spcAft>
              <a:buNone/>
            </a:pPr>
            <a:r>
              <a:rPr b="1" lang="en" sz="1200">
                <a:solidFill>
                  <a:schemeClr val="lt1"/>
                </a:solidFill>
                <a:latin typeface="Afacad Flux"/>
                <a:ea typeface="Afacad Flux"/>
                <a:cs typeface="Afacad Flux"/>
                <a:sym typeface="Afacad Flux"/>
              </a:rPr>
              <a:t>Blurring Downtime Boundaries:</a:t>
            </a:r>
            <a:r>
              <a:rPr lang="en" sz="1200">
                <a:solidFill>
                  <a:schemeClr val="lt1"/>
                </a:solidFill>
                <a:latin typeface="Afacad Flux"/>
                <a:ea typeface="Afacad Flux"/>
                <a:cs typeface="Afacad Flux"/>
                <a:sym typeface="Afacad Flux"/>
              </a:rPr>
              <a:t> If our products’ immersive stories and mood music make cooking feel like a performance, it may leave no room for </a:t>
            </a:r>
            <a:r>
              <a:rPr lang="en" sz="1200">
                <a:solidFill>
                  <a:schemeClr val="lt1"/>
                </a:solidFill>
                <a:latin typeface="Afacad Flux"/>
                <a:ea typeface="Afacad Flux"/>
                <a:cs typeface="Afacad Flux"/>
                <a:sym typeface="Afacad Flux"/>
              </a:rPr>
              <a:t>quiet</a:t>
            </a:r>
            <a:r>
              <a:rPr lang="en" sz="1200">
                <a:solidFill>
                  <a:schemeClr val="lt1"/>
                </a:solidFill>
                <a:latin typeface="Afacad Flux"/>
                <a:ea typeface="Afacad Flux"/>
                <a:cs typeface="Afacad Flux"/>
                <a:sym typeface="Afacad Flux"/>
              </a:rPr>
              <a:t> unmediated cooking moments. This could turn a personal activity into constant engagement.</a:t>
            </a:r>
            <a:endParaRPr sz="1200">
              <a:solidFill>
                <a:schemeClr val="lt1"/>
              </a:solidFill>
              <a:latin typeface="Afacad Flux"/>
              <a:ea typeface="Afacad Flux"/>
              <a:cs typeface="Afacad Flux"/>
              <a:sym typeface="Afacad Flux"/>
            </a:endParaRPr>
          </a:p>
          <a:p>
            <a:pPr indent="0" lvl="0" marL="0" rtl="0" algn="l">
              <a:spcBef>
                <a:spcPts val="0"/>
              </a:spcBef>
              <a:spcAft>
                <a:spcPts val="0"/>
              </a:spcAft>
              <a:buClr>
                <a:schemeClr val="lt1"/>
              </a:buClr>
              <a:buSzPts val="1100"/>
              <a:buFont typeface="Arial"/>
              <a:buNone/>
            </a:pPr>
            <a:r>
              <a:t/>
            </a:r>
            <a:endParaRPr sz="1200">
              <a:solidFill>
                <a:schemeClr val="lt1"/>
              </a:solidFill>
              <a:latin typeface="Afacad Flux"/>
              <a:ea typeface="Afacad Flux"/>
              <a:cs typeface="Afacad Flux"/>
              <a:sym typeface="Afacad Flux"/>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02" name="Shape 402"/>
        <p:cNvGrpSpPr/>
        <p:nvPr/>
      </p:nvGrpSpPr>
      <p:grpSpPr>
        <a:xfrm>
          <a:off x="0" y="0"/>
          <a:ext cx="0" cy="0"/>
          <a:chOff x="0" y="0"/>
          <a:chExt cx="0" cy="0"/>
        </a:xfrm>
      </p:grpSpPr>
      <p:sp>
        <p:nvSpPr>
          <p:cNvPr id="403" name="Google Shape;403;p54"/>
          <p:cNvSpPr txBox="1"/>
          <p:nvPr/>
        </p:nvSpPr>
        <p:spPr>
          <a:xfrm>
            <a:off x="364200" y="3390150"/>
            <a:ext cx="4818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Afacad Flux"/>
                <a:ea typeface="Afacad Flux"/>
                <a:cs typeface="Afacad Flux"/>
                <a:sym typeface="Afacad Flux"/>
              </a:rPr>
              <a:t>Cooking has and always will be a social ritual that should be full of laughter, mistakes and teamwork. “The BFFs” tarot card asks us to ensure that our AI framework facilitates human connection and doesn’t always replace it. Features like group story modes, shared challenges, or moments where the AI invites real conversations (“ask your cooking partner what they’d add next”) could help turn this technology into a bridge rather than a wall. Ethical design here means amplifying warmth, not convenience alone.</a:t>
            </a:r>
            <a:endParaRPr b="1" sz="1200">
              <a:solidFill>
                <a:schemeClr val="lt1"/>
              </a:solidFill>
              <a:latin typeface="Afacad Flux"/>
              <a:ea typeface="Afacad Flux"/>
              <a:cs typeface="Afacad Flux"/>
              <a:sym typeface="Afacad Flux"/>
            </a:endParaRPr>
          </a:p>
        </p:txBody>
      </p:sp>
      <p:pic>
        <p:nvPicPr>
          <p:cNvPr id="404" name="Google Shape;404;p54" title="Screenshot 2025-10-17 at 12.28.01 AM.png"/>
          <p:cNvPicPr preferRelativeResize="0"/>
          <p:nvPr/>
        </p:nvPicPr>
        <p:blipFill>
          <a:blip r:embed="rId3">
            <a:alphaModFix/>
          </a:blip>
          <a:stretch>
            <a:fillRect/>
          </a:stretch>
        </p:blipFill>
        <p:spPr>
          <a:xfrm>
            <a:off x="5556626" y="271025"/>
            <a:ext cx="2956500" cy="4430700"/>
          </a:xfrm>
          <a:prstGeom prst="roundRect">
            <a:avLst>
              <a:gd fmla="val 8017" name="adj"/>
            </a:avLst>
          </a:prstGeom>
          <a:noFill/>
          <a:ln>
            <a:noFill/>
          </a:ln>
        </p:spPr>
      </p:pic>
      <p:sp>
        <p:nvSpPr>
          <p:cNvPr id="405" name="Google Shape;405;p54"/>
          <p:cNvSpPr txBox="1"/>
          <p:nvPr/>
        </p:nvSpPr>
        <p:spPr>
          <a:xfrm>
            <a:off x="317500" y="1178650"/>
            <a:ext cx="48651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Shared Experience vs. Isolation:</a:t>
            </a:r>
            <a:r>
              <a:rPr lang="en" sz="1200">
                <a:solidFill>
                  <a:schemeClr val="lt1"/>
                </a:solidFill>
                <a:latin typeface="Afacad Flux"/>
                <a:ea typeface="Afacad Flux"/>
                <a:cs typeface="Afacad Flux"/>
                <a:sym typeface="Afacad Flux"/>
              </a:rPr>
              <a:t> This app can make cooking together more fun through </a:t>
            </a:r>
            <a:r>
              <a:rPr lang="en" sz="1200">
                <a:solidFill>
                  <a:schemeClr val="lt1"/>
                </a:solidFill>
                <a:latin typeface="Afacad Flux"/>
                <a:ea typeface="Afacad Flux"/>
                <a:cs typeface="Afacad Flux"/>
                <a:sym typeface="Afacad Flux"/>
              </a:rPr>
              <a:t>storytelling</a:t>
            </a:r>
            <a:r>
              <a:rPr lang="en" sz="1200">
                <a:solidFill>
                  <a:schemeClr val="lt1"/>
                </a:solidFill>
                <a:latin typeface="Afacad Flux"/>
                <a:ea typeface="Afacad Flux"/>
                <a:cs typeface="Afacad Flux"/>
                <a:sym typeface="Afacad Flux"/>
              </a:rPr>
              <a:t> and collaboration, but if both users retreat into their own audio </a:t>
            </a:r>
            <a:r>
              <a:rPr lang="en" sz="1200">
                <a:solidFill>
                  <a:schemeClr val="lt1"/>
                </a:solidFill>
                <a:latin typeface="Afacad Flux"/>
                <a:ea typeface="Afacad Flux"/>
                <a:cs typeface="Afacad Flux"/>
                <a:sym typeface="Afacad Flux"/>
              </a:rPr>
              <a:t>experiences</a:t>
            </a:r>
            <a:r>
              <a:rPr lang="en" sz="1200">
                <a:solidFill>
                  <a:schemeClr val="lt1"/>
                </a:solidFill>
                <a:latin typeface="Afacad Flux"/>
                <a:ea typeface="Afacad Flux"/>
                <a:cs typeface="Afacad Flux"/>
                <a:sym typeface="Afacad Flux"/>
              </a:rPr>
              <a:t>, it might isolate them instead of connecting them to </a:t>
            </a:r>
            <a:r>
              <a:rPr lang="en" sz="1200">
                <a:solidFill>
                  <a:schemeClr val="lt1"/>
                </a:solidFill>
                <a:latin typeface="Afacad Flux"/>
                <a:ea typeface="Afacad Flux"/>
                <a:cs typeface="Afacad Flux"/>
                <a:sym typeface="Afacad Flux"/>
              </a:rPr>
              <a:t>each other</a:t>
            </a:r>
            <a:r>
              <a:rPr lang="en" sz="1200">
                <a:solidFill>
                  <a:schemeClr val="lt1"/>
                </a:solidFill>
                <a:latin typeface="Afacad Flux"/>
                <a:ea typeface="Afacad Flux"/>
                <a:cs typeface="Afacad Flux"/>
                <a:sym typeface="Afacad Flux"/>
              </a:rPr>
              <a:t>.</a:t>
            </a:r>
            <a:br>
              <a:rPr lang="en" sz="1200">
                <a:solidFill>
                  <a:schemeClr val="lt1"/>
                </a:solidFill>
                <a:latin typeface="Afacad Flux"/>
                <a:ea typeface="Afacad Flux"/>
                <a:cs typeface="Afacad Flux"/>
                <a:sym typeface="Afacad Flux"/>
              </a:rPr>
            </a:br>
            <a:endParaRPr sz="1200">
              <a:solidFill>
                <a:schemeClr val="lt1"/>
              </a:solidFill>
              <a:latin typeface="Afacad Flux"/>
              <a:ea typeface="Afacad Flux"/>
              <a:cs typeface="Afacad Flux"/>
              <a:sym typeface="Afacad Flux"/>
            </a:endParaRPr>
          </a:p>
          <a:p>
            <a:pPr indent="0" lvl="0" marL="0" rtl="0" algn="l">
              <a:spcBef>
                <a:spcPts val="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Replacing Human Coaching:</a:t>
            </a:r>
            <a:r>
              <a:rPr lang="en" sz="1200">
                <a:solidFill>
                  <a:schemeClr val="lt1"/>
                </a:solidFill>
                <a:latin typeface="Afacad Flux"/>
                <a:ea typeface="Afacad Flux"/>
                <a:cs typeface="Afacad Flux"/>
                <a:sym typeface="Afacad Flux"/>
              </a:rPr>
              <a:t> This AI ‘Host’ or ‘Narrator’ could unintentionally take over social teaching roles that could belong to a friend, parent or partner in the kitchen therefore taking away that social interaction.</a:t>
            </a:r>
            <a:endParaRPr sz="1200">
              <a:solidFill>
                <a:schemeClr val="lt1"/>
              </a:solidFill>
              <a:latin typeface="Afacad Flux"/>
              <a:ea typeface="Afacad Flux"/>
              <a:cs typeface="Afacad Flux"/>
              <a:sym typeface="Afacad Flux"/>
            </a:endParaRPr>
          </a:p>
        </p:txBody>
      </p:sp>
      <p:sp>
        <p:nvSpPr>
          <p:cNvPr id="406" name="Google Shape;406;p54"/>
          <p:cNvSpPr/>
          <p:nvPr/>
        </p:nvSpPr>
        <p:spPr>
          <a:xfrm>
            <a:off x="228600" y="185700"/>
            <a:ext cx="3170100" cy="331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500">
                <a:solidFill>
                  <a:schemeClr val="lt1"/>
                </a:solidFill>
                <a:latin typeface="Afacad Flux Medium"/>
                <a:ea typeface="Afacad Flux Medium"/>
                <a:cs typeface="Afacad Flux Medium"/>
                <a:sym typeface="Afacad Flux Medium"/>
              </a:rPr>
              <a:t>Tarot card of Tech #2</a:t>
            </a:r>
            <a:endParaRPr sz="2500">
              <a:solidFill>
                <a:schemeClr val="lt1"/>
              </a:solidFill>
              <a:latin typeface="Afacad Flux Medium"/>
              <a:ea typeface="Afacad Flux Medium"/>
              <a:cs typeface="Afacad Flux Medium"/>
              <a:sym typeface="Afacad Flux Medium"/>
            </a:endParaRPr>
          </a:p>
        </p:txBody>
      </p:sp>
      <p:sp>
        <p:nvSpPr>
          <p:cNvPr id="407" name="Google Shape;407;p54"/>
          <p:cNvSpPr/>
          <p:nvPr/>
        </p:nvSpPr>
        <p:spPr>
          <a:xfrm>
            <a:off x="228600" y="704625"/>
            <a:ext cx="2195100" cy="331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900">
                <a:solidFill>
                  <a:schemeClr val="lt1"/>
                </a:solidFill>
                <a:latin typeface="Afacad Flux Light"/>
                <a:ea typeface="Afacad Flux Light"/>
                <a:cs typeface="Afacad Flux Light"/>
                <a:sym typeface="Afacad Flux Light"/>
              </a:rPr>
              <a:t>Ethical implications</a:t>
            </a:r>
            <a:endParaRPr sz="1900">
              <a:solidFill>
                <a:schemeClr val="lt1"/>
              </a:solidFill>
              <a:latin typeface="Afacad Flux Light"/>
              <a:ea typeface="Afacad Flux Light"/>
              <a:cs typeface="Afacad Flux Light"/>
              <a:sym typeface="Afacad Flux Light"/>
            </a:endParaRPr>
          </a:p>
        </p:txBody>
      </p:sp>
      <p:sp>
        <p:nvSpPr>
          <p:cNvPr id="408" name="Google Shape;408;p54"/>
          <p:cNvSpPr/>
          <p:nvPr/>
        </p:nvSpPr>
        <p:spPr>
          <a:xfrm>
            <a:off x="228600" y="2912100"/>
            <a:ext cx="1561500" cy="331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900">
                <a:solidFill>
                  <a:schemeClr val="lt1"/>
                </a:solidFill>
                <a:latin typeface="Afacad Flux Light"/>
                <a:ea typeface="Afacad Flux Light"/>
                <a:cs typeface="Afacad Flux Light"/>
                <a:sym typeface="Afacad Flux Light"/>
              </a:rPr>
              <a:t>Reflections</a:t>
            </a:r>
            <a:endParaRPr sz="1900">
              <a:solidFill>
                <a:schemeClr val="lt1"/>
              </a:solidFill>
              <a:latin typeface="Afacad Flux Light"/>
              <a:ea typeface="Afacad Flux Light"/>
              <a:cs typeface="Afacad Flux Light"/>
              <a:sym typeface="Afacad Flux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12" name="Shape 412"/>
        <p:cNvGrpSpPr/>
        <p:nvPr/>
      </p:nvGrpSpPr>
      <p:grpSpPr>
        <a:xfrm>
          <a:off x="0" y="0"/>
          <a:ext cx="0" cy="0"/>
          <a:chOff x="0" y="0"/>
          <a:chExt cx="0" cy="0"/>
        </a:xfrm>
      </p:grpSpPr>
      <p:sp>
        <p:nvSpPr>
          <p:cNvPr id="413" name="Google Shape;413;p55"/>
          <p:cNvSpPr txBox="1"/>
          <p:nvPr/>
        </p:nvSpPr>
        <p:spPr>
          <a:xfrm>
            <a:off x="292825" y="3285200"/>
            <a:ext cx="50757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400"/>
              </a:spcAft>
              <a:buNone/>
            </a:pPr>
            <a:r>
              <a:rPr lang="en" sz="1200">
                <a:solidFill>
                  <a:schemeClr val="lt1"/>
                </a:solidFill>
                <a:latin typeface="Afacad Flux"/>
                <a:ea typeface="Afacad Flux"/>
                <a:cs typeface="Afacad Flux"/>
                <a:sym typeface="Afacad Flux"/>
              </a:rPr>
              <a:t>This ethical challenge reveals a broader value tension between personalization and consumer protection. While integrations can streamline the cooking experience, they also open pathways for commercial entities to commodify private household behavior. The emotional nature of Simmr’s storytelling makes users more susceptible to persuasive nudges, amplifying the potential for manipulation. As designers, it’s crucial to ensure data minimization, transparent permissions, and explicit separation between storytelling content and commerce. Ultimately, Simmr must maintain user trust by making ethical boundaries visible, prioritizing creativity and joy in the kitchen over monetization or surveillance.</a:t>
            </a:r>
            <a:endParaRPr b="1" sz="1200">
              <a:solidFill>
                <a:schemeClr val="lt1"/>
              </a:solidFill>
              <a:latin typeface="Afacad Flux"/>
              <a:ea typeface="Afacad Flux"/>
              <a:cs typeface="Afacad Flux"/>
              <a:sym typeface="Afacad Flux"/>
            </a:endParaRPr>
          </a:p>
        </p:txBody>
      </p:sp>
      <p:sp>
        <p:nvSpPr>
          <p:cNvPr id="414" name="Google Shape;414;p55"/>
          <p:cNvSpPr txBox="1"/>
          <p:nvPr/>
        </p:nvSpPr>
        <p:spPr>
          <a:xfrm>
            <a:off x="292825" y="959275"/>
            <a:ext cx="5200800" cy="221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00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Manipulation through Narratives or Data: </a:t>
            </a:r>
            <a:r>
              <a:rPr lang="en" sz="1200">
                <a:solidFill>
                  <a:schemeClr val="lt1"/>
                </a:solidFill>
                <a:latin typeface="Afacad Flux"/>
                <a:ea typeface="Afacad Flux"/>
                <a:cs typeface="Afacad Flux"/>
                <a:sym typeface="Afacad Flux"/>
              </a:rPr>
              <a:t>Because Simmr uses AI-generated storytelling and voice narration, there is potential for manipulation through biased, inappropriate, or exploitative content. A bad actor, could subtly shape narratives that reinforce harmful stereotypes (e.g., gender roles in cooking).</a:t>
            </a:r>
            <a:endParaRPr sz="1200">
              <a:solidFill>
                <a:schemeClr val="lt1"/>
              </a:solidFill>
              <a:latin typeface="Afacad Flux"/>
              <a:ea typeface="Afacad Flux"/>
              <a:cs typeface="Afacad Flux"/>
              <a:sym typeface="Afacad Flux"/>
            </a:endParaRPr>
          </a:p>
          <a:p>
            <a:pPr indent="0" lvl="0" marL="0" rtl="0" algn="l">
              <a:lnSpc>
                <a:spcPct val="100000"/>
              </a:lnSpc>
              <a:spcBef>
                <a:spcPts val="100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Indirect Stakeholders as Potential Bad Actors: </a:t>
            </a:r>
            <a:r>
              <a:rPr lang="en" sz="1200">
                <a:solidFill>
                  <a:schemeClr val="lt1"/>
                </a:solidFill>
                <a:latin typeface="Afacad Flux"/>
                <a:ea typeface="Afacad Flux"/>
                <a:cs typeface="Afacad Flux"/>
                <a:sym typeface="Afacad Flux"/>
              </a:rPr>
              <a:t>Our indirect stakeholders could become bad actors if they exploit Simmr’s integrations for data harvesting or manipulative upselling. By accessing user behavior they could target users with predatory recommendations, pushing unnecessary purchases or promoting branded products under the guise of convenience.</a:t>
            </a:r>
            <a:endParaRPr sz="1200">
              <a:solidFill>
                <a:schemeClr val="lt1"/>
              </a:solidFill>
              <a:latin typeface="Afacad Flux"/>
              <a:ea typeface="Afacad Flux"/>
              <a:cs typeface="Afacad Flux"/>
              <a:sym typeface="Afacad Flux"/>
            </a:endParaRPr>
          </a:p>
          <a:p>
            <a:pPr indent="0" lvl="0" marL="0" rtl="0" algn="l">
              <a:lnSpc>
                <a:spcPct val="100000"/>
              </a:lnSpc>
              <a:spcBef>
                <a:spcPts val="400"/>
              </a:spcBef>
              <a:spcAft>
                <a:spcPts val="0"/>
              </a:spcAft>
              <a:buClr>
                <a:schemeClr val="lt1"/>
              </a:buClr>
              <a:buSzPts val="1100"/>
              <a:buFont typeface="Arial"/>
              <a:buNone/>
            </a:pPr>
            <a:r>
              <a:t/>
            </a:r>
            <a:endParaRPr sz="1200">
              <a:solidFill>
                <a:schemeClr val="lt1"/>
              </a:solidFill>
              <a:latin typeface="Afacad Flux"/>
              <a:ea typeface="Afacad Flux"/>
              <a:cs typeface="Afacad Flux"/>
              <a:sym typeface="Afacad Flux"/>
            </a:endParaRPr>
          </a:p>
        </p:txBody>
      </p:sp>
      <p:pic>
        <p:nvPicPr>
          <p:cNvPr id="415" name="Google Shape;415;p55" title="Screenshot 2025-10-16 at 10.25.58 PM.png"/>
          <p:cNvPicPr preferRelativeResize="0"/>
          <p:nvPr/>
        </p:nvPicPr>
        <p:blipFill rotWithShape="1">
          <a:blip r:embed="rId3">
            <a:alphaModFix/>
          </a:blip>
          <a:srcRect b="816" l="1257" r="1267" t="806"/>
          <a:stretch/>
        </p:blipFill>
        <p:spPr>
          <a:xfrm>
            <a:off x="5628400" y="228600"/>
            <a:ext cx="3081000" cy="4629600"/>
          </a:xfrm>
          <a:prstGeom prst="roundRect">
            <a:avLst>
              <a:gd fmla="val 8488" name="adj"/>
            </a:avLst>
          </a:prstGeom>
          <a:noFill/>
          <a:ln>
            <a:noFill/>
          </a:ln>
        </p:spPr>
      </p:pic>
      <p:sp>
        <p:nvSpPr>
          <p:cNvPr id="416" name="Google Shape;416;p55"/>
          <p:cNvSpPr/>
          <p:nvPr/>
        </p:nvSpPr>
        <p:spPr>
          <a:xfrm>
            <a:off x="228600" y="185700"/>
            <a:ext cx="3170100" cy="331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500">
                <a:solidFill>
                  <a:schemeClr val="lt1"/>
                </a:solidFill>
                <a:latin typeface="Afacad Flux Medium"/>
                <a:ea typeface="Afacad Flux Medium"/>
                <a:cs typeface="Afacad Flux Medium"/>
                <a:sym typeface="Afacad Flux Medium"/>
              </a:rPr>
              <a:t>Tarot card of Tech #1</a:t>
            </a:r>
            <a:endParaRPr sz="2500">
              <a:solidFill>
                <a:schemeClr val="lt1"/>
              </a:solidFill>
              <a:latin typeface="Afacad Flux Medium"/>
              <a:ea typeface="Afacad Flux Medium"/>
              <a:cs typeface="Afacad Flux Medium"/>
              <a:sym typeface="Afacad Flux Medium"/>
            </a:endParaRPr>
          </a:p>
        </p:txBody>
      </p:sp>
      <p:sp>
        <p:nvSpPr>
          <p:cNvPr id="417" name="Google Shape;417;p55"/>
          <p:cNvSpPr/>
          <p:nvPr/>
        </p:nvSpPr>
        <p:spPr>
          <a:xfrm>
            <a:off x="228600" y="704625"/>
            <a:ext cx="2195100" cy="331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900">
                <a:solidFill>
                  <a:schemeClr val="lt1"/>
                </a:solidFill>
                <a:latin typeface="Afacad Flux Light"/>
                <a:ea typeface="Afacad Flux Light"/>
                <a:cs typeface="Afacad Flux Light"/>
                <a:sym typeface="Afacad Flux Light"/>
              </a:rPr>
              <a:t>Ethical implications</a:t>
            </a:r>
            <a:endParaRPr sz="1900">
              <a:solidFill>
                <a:schemeClr val="lt1"/>
              </a:solidFill>
              <a:latin typeface="Afacad Flux Light"/>
              <a:ea typeface="Afacad Flux Light"/>
              <a:cs typeface="Afacad Flux Light"/>
              <a:sym typeface="Afacad Flux Light"/>
            </a:endParaRPr>
          </a:p>
        </p:txBody>
      </p:sp>
      <p:sp>
        <p:nvSpPr>
          <p:cNvPr id="418" name="Google Shape;418;p55"/>
          <p:cNvSpPr/>
          <p:nvPr/>
        </p:nvSpPr>
        <p:spPr>
          <a:xfrm>
            <a:off x="292825" y="2953400"/>
            <a:ext cx="1561500" cy="3318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1900">
                <a:solidFill>
                  <a:schemeClr val="lt1"/>
                </a:solidFill>
                <a:latin typeface="Afacad Flux Light"/>
                <a:ea typeface="Afacad Flux Light"/>
                <a:cs typeface="Afacad Flux Light"/>
                <a:sym typeface="Afacad Flux Light"/>
              </a:rPr>
              <a:t>Reflections</a:t>
            </a:r>
            <a:endParaRPr sz="1900">
              <a:solidFill>
                <a:schemeClr val="lt1"/>
              </a:solidFill>
              <a:latin typeface="Afacad Flux Light"/>
              <a:ea typeface="Afacad Flux Light"/>
              <a:cs typeface="Afacad Flux Light"/>
              <a:sym typeface="Afacad Flux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22" name="Shape 422"/>
        <p:cNvGrpSpPr/>
        <p:nvPr/>
      </p:nvGrpSpPr>
      <p:grpSpPr>
        <a:xfrm>
          <a:off x="0" y="0"/>
          <a:ext cx="0" cy="0"/>
          <a:chOff x="0" y="0"/>
          <a:chExt cx="0" cy="0"/>
        </a:xfrm>
      </p:grpSpPr>
      <p:sp>
        <p:nvSpPr>
          <p:cNvPr id="423" name="Google Shape;423;p56"/>
          <p:cNvSpPr/>
          <p:nvPr/>
        </p:nvSpPr>
        <p:spPr>
          <a:xfrm>
            <a:off x="2895750" y="1940825"/>
            <a:ext cx="3258600" cy="912600"/>
          </a:xfrm>
          <a:prstGeom prst="roundRect">
            <a:avLst>
              <a:gd fmla="val 50000" name="adj"/>
            </a:avLst>
          </a:prstGeom>
          <a:solidFill>
            <a:srgbClr val="FEEA8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b="1" lang="en" sz="4000">
                <a:solidFill>
                  <a:schemeClr val="lt1"/>
                </a:solidFill>
                <a:latin typeface="Afacad Flux"/>
                <a:ea typeface="Afacad Flux"/>
                <a:cs typeface="Afacad Flux"/>
                <a:sym typeface="Afacad Flux"/>
              </a:rPr>
              <a:t>Tasks</a:t>
            </a:r>
            <a:endParaRPr b="1" sz="4000">
              <a:solidFill>
                <a:schemeClr val="lt1"/>
              </a:solidFill>
              <a:latin typeface="Afacad Flux"/>
              <a:ea typeface="Afacad Flux"/>
              <a:cs typeface="Afacad Flux"/>
              <a:sym typeface="Afacad Flux"/>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27" name="Shape 427"/>
        <p:cNvGrpSpPr/>
        <p:nvPr/>
      </p:nvGrpSpPr>
      <p:grpSpPr>
        <a:xfrm>
          <a:off x="0" y="0"/>
          <a:ext cx="0" cy="0"/>
          <a:chOff x="0" y="0"/>
          <a:chExt cx="0" cy="0"/>
        </a:xfrm>
      </p:grpSpPr>
      <p:sp>
        <p:nvSpPr>
          <p:cNvPr id="428" name="Google Shape;428;p57"/>
          <p:cNvSpPr/>
          <p:nvPr/>
        </p:nvSpPr>
        <p:spPr>
          <a:xfrm>
            <a:off x="228600" y="457200"/>
            <a:ext cx="2703000" cy="591600"/>
          </a:xfrm>
          <a:prstGeom prst="roundRect">
            <a:avLst>
              <a:gd fmla="val 50000" name="adj"/>
            </a:avLst>
          </a:prstGeom>
          <a:solidFill>
            <a:srgbClr val="FEEA8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3500">
                <a:solidFill>
                  <a:schemeClr val="lt1"/>
                </a:solidFill>
                <a:latin typeface="Afacad Flux Medium"/>
                <a:ea typeface="Afacad Flux Medium"/>
                <a:cs typeface="Afacad Flux Medium"/>
                <a:sym typeface="Afacad Flux Medium"/>
              </a:rPr>
              <a:t>SIMPLE</a:t>
            </a:r>
            <a:endParaRPr sz="3500">
              <a:solidFill>
                <a:schemeClr val="lt1"/>
              </a:solidFill>
              <a:latin typeface="Afacad Flux Medium"/>
              <a:ea typeface="Afacad Flux Medium"/>
              <a:cs typeface="Afacad Flux Medium"/>
              <a:sym typeface="Afacad Flux Medium"/>
            </a:endParaRPr>
          </a:p>
        </p:txBody>
      </p:sp>
      <p:sp>
        <p:nvSpPr>
          <p:cNvPr id="429" name="Google Shape;429;p57"/>
          <p:cNvSpPr txBox="1"/>
          <p:nvPr/>
        </p:nvSpPr>
        <p:spPr>
          <a:xfrm>
            <a:off x="3487800" y="499050"/>
            <a:ext cx="5003100" cy="50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lang="en" sz="2100">
                <a:solidFill>
                  <a:schemeClr val="lt1"/>
                </a:solidFill>
                <a:latin typeface="Afacad Flux"/>
                <a:ea typeface="Afacad Flux"/>
                <a:cs typeface="Afacad Flux"/>
                <a:sym typeface="Afacad Flux"/>
              </a:rPr>
              <a:t>Listening to a story while completing a recipe </a:t>
            </a:r>
            <a:endParaRPr sz="2100">
              <a:solidFill>
                <a:schemeClr val="lt1"/>
              </a:solidFill>
              <a:latin typeface="Afacad Flux"/>
              <a:ea typeface="Afacad Flux"/>
              <a:cs typeface="Afacad Flux"/>
              <a:sym typeface="Afacad Flux"/>
            </a:endParaRPr>
          </a:p>
        </p:txBody>
      </p:sp>
      <p:sp>
        <p:nvSpPr>
          <p:cNvPr id="430" name="Google Shape;430;p57"/>
          <p:cNvSpPr/>
          <p:nvPr/>
        </p:nvSpPr>
        <p:spPr>
          <a:xfrm>
            <a:off x="228600" y="1599600"/>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Description:</a:t>
            </a:r>
            <a:endParaRPr sz="2000">
              <a:solidFill>
                <a:schemeClr val="lt1"/>
              </a:solidFill>
              <a:latin typeface="Afacad Flux Light"/>
              <a:ea typeface="Afacad Flux Light"/>
              <a:cs typeface="Afacad Flux Light"/>
              <a:sym typeface="Afacad Flux Light"/>
            </a:endParaRPr>
          </a:p>
        </p:txBody>
      </p:sp>
      <p:sp>
        <p:nvSpPr>
          <p:cNvPr id="431" name="Google Shape;431;p57"/>
          <p:cNvSpPr/>
          <p:nvPr/>
        </p:nvSpPr>
        <p:spPr>
          <a:xfrm>
            <a:off x="228600" y="2948100"/>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Justification:</a:t>
            </a:r>
            <a:endParaRPr sz="2000">
              <a:solidFill>
                <a:schemeClr val="lt1"/>
              </a:solidFill>
              <a:latin typeface="Afacad Flux Light"/>
              <a:ea typeface="Afacad Flux Light"/>
              <a:cs typeface="Afacad Flux Light"/>
              <a:sym typeface="Afacad Flux Light"/>
            </a:endParaRPr>
          </a:p>
        </p:txBody>
      </p:sp>
      <p:sp>
        <p:nvSpPr>
          <p:cNvPr id="432" name="Google Shape;432;p57"/>
          <p:cNvSpPr/>
          <p:nvPr/>
        </p:nvSpPr>
        <p:spPr>
          <a:xfrm>
            <a:off x="228600" y="4092125"/>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Timestamp:</a:t>
            </a:r>
            <a:endParaRPr sz="2000">
              <a:solidFill>
                <a:schemeClr val="lt1"/>
              </a:solidFill>
              <a:latin typeface="Afacad Flux Light"/>
              <a:ea typeface="Afacad Flux Light"/>
              <a:cs typeface="Afacad Flux Light"/>
              <a:sym typeface="Afacad Flux Light"/>
            </a:endParaRPr>
          </a:p>
        </p:txBody>
      </p:sp>
      <p:sp>
        <p:nvSpPr>
          <p:cNvPr id="433" name="Google Shape;433;p57"/>
          <p:cNvSpPr txBox="1"/>
          <p:nvPr/>
        </p:nvSpPr>
        <p:spPr>
          <a:xfrm>
            <a:off x="3351225" y="1447500"/>
            <a:ext cx="56043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b="1" lang="en">
                <a:solidFill>
                  <a:schemeClr val="lt1"/>
                </a:solidFill>
                <a:latin typeface="Afacad Flux"/>
                <a:ea typeface="Afacad Flux"/>
                <a:cs typeface="Afacad Flux"/>
                <a:sym typeface="Afacad Flux"/>
              </a:rPr>
              <a:t>Nicole cooks everyday for her family and finds it repetitive and boring. She would like to make cooking more engaging for herself by immersing herself in a story while completing a recipe.</a:t>
            </a:r>
            <a:endParaRPr b="1" sz="2300">
              <a:solidFill>
                <a:schemeClr val="lt1"/>
              </a:solidFill>
              <a:latin typeface="Afacad Flux"/>
              <a:ea typeface="Afacad Flux"/>
              <a:cs typeface="Afacad Flux"/>
              <a:sym typeface="Afacad Flux"/>
            </a:endParaRPr>
          </a:p>
        </p:txBody>
      </p:sp>
      <p:sp>
        <p:nvSpPr>
          <p:cNvPr id="434" name="Google Shape;434;p57"/>
          <p:cNvSpPr txBox="1"/>
          <p:nvPr/>
        </p:nvSpPr>
        <p:spPr>
          <a:xfrm>
            <a:off x="3319875" y="2622000"/>
            <a:ext cx="56670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lang="en" sz="1200">
                <a:solidFill>
                  <a:schemeClr val="lt1"/>
                </a:solidFill>
                <a:latin typeface="Afacad Flux"/>
                <a:ea typeface="Afacad Flux"/>
                <a:cs typeface="Afacad Flux"/>
                <a:sym typeface="Afacad Flux"/>
              </a:rPr>
              <a:t>This is a simple, introductory task that represents the core and most frequent use case of the app. Most users, especially those cooking alone, will use Simmr to make everyday cooking more enjoyable through immersive storytelling. This task introduces users to the app’s central value proposition: transforming routine cooking into an entertaining experience. Because it applies to nearly all users and occurs regularly, it is classified as a simple task.</a:t>
            </a:r>
            <a:endParaRPr sz="1200">
              <a:solidFill>
                <a:schemeClr val="lt1"/>
              </a:solidFill>
              <a:latin typeface="Afacad Flux"/>
              <a:ea typeface="Afacad Flux"/>
              <a:cs typeface="Afacad Flux"/>
              <a:sym typeface="Afacad Flux"/>
            </a:endParaRPr>
          </a:p>
        </p:txBody>
      </p:sp>
      <p:sp>
        <p:nvSpPr>
          <p:cNvPr id="435" name="Google Shape;435;p57"/>
          <p:cNvSpPr txBox="1"/>
          <p:nvPr/>
        </p:nvSpPr>
        <p:spPr>
          <a:xfrm>
            <a:off x="3265350" y="4175825"/>
            <a:ext cx="1601400" cy="507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Clr>
                <a:schemeClr val="lt1"/>
              </a:buClr>
              <a:buSzPts val="1100"/>
              <a:buFont typeface="Arial"/>
              <a:buNone/>
            </a:pPr>
            <a:r>
              <a:rPr lang="en" sz="2100">
                <a:solidFill>
                  <a:schemeClr val="lt1"/>
                </a:solidFill>
                <a:latin typeface="Afacad Flux"/>
                <a:ea typeface="Afacad Flux"/>
                <a:cs typeface="Afacad Flux"/>
                <a:sym typeface="Afacad Flux"/>
              </a:rPr>
              <a:t>0:36 - 0:53</a:t>
            </a:r>
            <a:endParaRPr sz="2100">
              <a:solidFill>
                <a:schemeClr val="lt1"/>
              </a:solidFill>
              <a:latin typeface="Afacad Flux"/>
              <a:ea typeface="Afacad Flux"/>
              <a:cs typeface="Afacad Flux"/>
              <a:sym typeface="Afacad Flux"/>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39" name="Shape 439"/>
        <p:cNvGrpSpPr/>
        <p:nvPr/>
      </p:nvGrpSpPr>
      <p:grpSpPr>
        <a:xfrm>
          <a:off x="0" y="0"/>
          <a:ext cx="0" cy="0"/>
          <a:chOff x="0" y="0"/>
          <a:chExt cx="0" cy="0"/>
        </a:xfrm>
      </p:grpSpPr>
      <p:sp>
        <p:nvSpPr>
          <p:cNvPr id="440" name="Google Shape;440;p58"/>
          <p:cNvSpPr/>
          <p:nvPr/>
        </p:nvSpPr>
        <p:spPr>
          <a:xfrm>
            <a:off x="228600" y="457200"/>
            <a:ext cx="2703000" cy="591600"/>
          </a:xfrm>
          <a:prstGeom prst="roundRect">
            <a:avLst>
              <a:gd fmla="val 50000" name="adj"/>
            </a:avLst>
          </a:prstGeom>
          <a:solidFill>
            <a:srgbClr val="FEEA8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3500">
                <a:solidFill>
                  <a:schemeClr val="lt1"/>
                </a:solidFill>
                <a:latin typeface="Afacad Flux Medium"/>
                <a:ea typeface="Afacad Flux Medium"/>
                <a:cs typeface="Afacad Flux Medium"/>
                <a:sym typeface="Afacad Flux Medium"/>
              </a:rPr>
              <a:t>MODERATE</a:t>
            </a:r>
            <a:endParaRPr sz="3500">
              <a:solidFill>
                <a:schemeClr val="lt1"/>
              </a:solidFill>
              <a:latin typeface="Afacad Flux Medium"/>
              <a:ea typeface="Afacad Flux Medium"/>
              <a:cs typeface="Afacad Flux Medium"/>
              <a:sym typeface="Afacad Flux Medium"/>
            </a:endParaRPr>
          </a:p>
        </p:txBody>
      </p:sp>
      <p:sp>
        <p:nvSpPr>
          <p:cNvPr id="441" name="Google Shape;441;p58"/>
          <p:cNvSpPr txBox="1"/>
          <p:nvPr/>
        </p:nvSpPr>
        <p:spPr>
          <a:xfrm>
            <a:off x="3487800" y="499050"/>
            <a:ext cx="50031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lang="en" sz="1800">
                <a:solidFill>
                  <a:schemeClr val="lt1"/>
                </a:solidFill>
                <a:latin typeface="Afacad Flux"/>
                <a:ea typeface="Afacad Flux"/>
                <a:cs typeface="Afacad Flux"/>
                <a:sym typeface="Afacad Flux"/>
              </a:rPr>
              <a:t>Cooking with friends as an activity</a:t>
            </a:r>
            <a:endParaRPr sz="2700">
              <a:solidFill>
                <a:schemeClr val="lt1"/>
              </a:solidFill>
              <a:latin typeface="Afacad Flux"/>
              <a:ea typeface="Afacad Flux"/>
              <a:cs typeface="Afacad Flux"/>
              <a:sym typeface="Afacad Flux"/>
            </a:endParaRPr>
          </a:p>
        </p:txBody>
      </p:sp>
      <p:sp>
        <p:nvSpPr>
          <p:cNvPr id="442" name="Google Shape;442;p58"/>
          <p:cNvSpPr txBox="1"/>
          <p:nvPr/>
        </p:nvSpPr>
        <p:spPr>
          <a:xfrm>
            <a:off x="3351225" y="1447500"/>
            <a:ext cx="56043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b="1" lang="en">
                <a:solidFill>
                  <a:schemeClr val="lt1"/>
                </a:solidFill>
                <a:latin typeface="Afacad Flux"/>
                <a:ea typeface="Afacad Flux"/>
                <a:cs typeface="Afacad Flux"/>
                <a:sym typeface="Afacad Flux"/>
              </a:rPr>
              <a:t>Nicole wants to host her friends at home and make cooking together more fun. She hopes to turn an ordinary recipe into an interactive cooking experience for her friends to enjoy.</a:t>
            </a:r>
            <a:endParaRPr b="1" sz="2500">
              <a:solidFill>
                <a:schemeClr val="lt1"/>
              </a:solidFill>
              <a:latin typeface="Afacad Flux"/>
              <a:ea typeface="Afacad Flux"/>
              <a:cs typeface="Afacad Flux"/>
              <a:sym typeface="Afacad Flux"/>
            </a:endParaRPr>
          </a:p>
        </p:txBody>
      </p:sp>
      <p:sp>
        <p:nvSpPr>
          <p:cNvPr id="443" name="Google Shape;443;p58"/>
          <p:cNvSpPr txBox="1"/>
          <p:nvPr/>
        </p:nvSpPr>
        <p:spPr>
          <a:xfrm>
            <a:off x="3319875" y="2622000"/>
            <a:ext cx="56670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lang="en" sz="1200">
                <a:solidFill>
                  <a:schemeClr val="lt1"/>
                </a:solidFill>
                <a:latin typeface="Afacad Flux"/>
                <a:ea typeface="Afacad Flux"/>
                <a:cs typeface="Afacad Flux"/>
                <a:sym typeface="Afacad Flux"/>
              </a:rPr>
              <a:t>This is a moderate task because it builds on the core use case but involves multiple participants and a more social context. While still common among users who want to make cooking engaging, this task requires slightly more coordination and interaction than solo cooking. Most users will complete this task occasionally, using the app to create fun, story-driven cooking sessions when hosting friends. It demonstrates how Simmr extends beyond solo use to support shared, experiential cooking.</a:t>
            </a:r>
            <a:endParaRPr sz="1200">
              <a:solidFill>
                <a:schemeClr val="lt1"/>
              </a:solidFill>
              <a:latin typeface="Afacad Flux"/>
              <a:ea typeface="Afacad Flux"/>
              <a:cs typeface="Afacad Flux"/>
              <a:sym typeface="Afacad Flux"/>
            </a:endParaRPr>
          </a:p>
        </p:txBody>
      </p:sp>
      <p:sp>
        <p:nvSpPr>
          <p:cNvPr id="444" name="Google Shape;444;p58"/>
          <p:cNvSpPr/>
          <p:nvPr/>
        </p:nvSpPr>
        <p:spPr>
          <a:xfrm>
            <a:off x="228600" y="1599600"/>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Description:</a:t>
            </a:r>
            <a:endParaRPr sz="2000">
              <a:solidFill>
                <a:schemeClr val="lt1"/>
              </a:solidFill>
              <a:latin typeface="Afacad Flux Light"/>
              <a:ea typeface="Afacad Flux Light"/>
              <a:cs typeface="Afacad Flux Light"/>
              <a:sym typeface="Afacad Flux Light"/>
            </a:endParaRPr>
          </a:p>
        </p:txBody>
      </p:sp>
      <p:sp>
        <p:nvSpPr>
          <p:cNvPr id="445" name="Google Shape;445;p58"/>
          <p:cNvSpPr/>
          <p:nvPr/>
        </p:nvSpPr>
        <p:spPr>
          <a:xfrm>
            <a:off x="228600" y="2948100"/>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Justification:</a:t>
            </a:r>
            <a:endParaRPr sz="2000">
              <a:solidFill>
                <a:schemeClr val="lt1"/>
              </a:solidFill>
              <a:latin typeface="Afacad Flux Light"/>
              <a:ea typeface="Afacad Flux Light"/>
              <a:cs typeface="Afacad Flux Light"/>
              <a:sym typeface="Afacad Flux Light"/>
            </a:endParaRPr>
          </a:p>
        </p:txBody>
      </p:sp>
      <p:sp>
        <p:nvSpPr>
          <p:cNvPr id="446" name="Google Shape;446;p58"/>
          <p:cNvSpPr/>
          <p:nvPr/>
        </p:nvSpPr>
        <p:spPr>
          <a:xfrm>
            <a:off x="228600" y="4092125"/>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Timestamp:</a:t>
            </a:r>
            <a:endParaRPr sz="2000">
              <a:solidFill>
                <a:schemeClr val="lt1"/>
              </a:solidFill>
              <a:latin typeface="Afacad Flux Light"/>
              <a:ea typeface="Afacad Flux Light"/>
              <a:cs typeface="Afacad Flux Light"/>
              <a:sym typeface="Afacad Flux Light"/>
            </a:endParaRPr>
          </a:p>
        </p:txBody>
      </p:sp>
      <p:sp>
        <p:nvSpPr>
          <p:cNvPr id="447" name="Google Shape;447;p58"/>
          <p:cNvSpPr txBox="1"/>
          <p:nvPr/>
        </p:nvSpPr>
        <p:spPr>
          <a:xfrm>
            <a:off x="3274425" y="4175825"/>
            <a:ext cx="1587600" cy="507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Clr>
                <a:schemeClr val="lt1"/>
              </a:buClr>
              <a:buSzPts val="1100"/>
              <a:buFont typeface="Arial"/>
              <a:buNone/>
            </a:pPr>
            <a:r>
              <a:rPr lang="en" sz="2100">
                <a:solidFill>
                  <a:schemeClr val="lt1"/>
                </a:solidFill>
                <a:latin typeface="Afacad Flux"/>
                <a:ea typeface="Afacad Flux"/>
                <a:cs typeface="Afacad Flux"/>
                <a:sym typeface="Afacad Flux"/>
              </a:rPr>
              <a:t>0:53 - 1:10</a:t>
            </a:r>
            <a:endParaRPr sz="2100">
              <a:solidFill>
                <a:schemeClr val="lt1"/>
              </a:solidFill>
              <a:latin typeface="Afacad Flux"/>
              <a:ea typeface="Afacad Flux"/>
              <a:cs typeface="Afacad Flux"/>
              <a:sym typeface="Afacad Flux"/>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51" name="Shape 451"/>
        <p:cNvGrpSpPr/>
        <p:nvPr/>
      </p:nvGrpSpPr>
      <p:grpSpPr>
        <a:xfrm>
          <a:off x="0" y="0"/>
          <a:ext cx="0" cy="0"/>
          <a:chOff x="0" y="0"/>
          <a:chExt cx="0" cy="0"/>
        </a:xfrm>
      </p:grpSpPr>
      <p:sp>
        <p:nvSpPr>
          <p:cNvPr id="452" name="Google Shape;452;p59"/>
          <p:cNvSpPr/>
          <p:nvPr/>
        </p:nvSpPr>
        <p:spPr>
          <a:xfrm>
            <a:off x="228600" y="457200"/>
            <a:ext cx="2703000" cy="591600"/>
          </a:xfrm>
          <a:prstGeom prst="roundRect">
            <a:avLst>
              <a:gd fmla="val 50000" name="adj"/>
            </a:avLst>
          </a:prstGeom>
          <a:solidFill>
            <a:srgbClr val="FEEA8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3500">
                <a:solidFill>
                  <a:schemeClr val="lt1"/>
                </a:solidFill>
                <a:latin typeface="Afacad Flux Medium"/>
                <a:ea typeface="Afacad Flux Medium"/>
                <a:cs typeface="Afacad Flux Medium"/>
                <a:sym typeface="Afacad Flux Medium"/>
              </a:rPr>
              <a:t>COMPLEX</a:t>
            </a:r>
            <a:endParaRPr sz="3500">
              <a:solidFill>
                <a:schemeClr val="lt1"/>
              </a:solidFill>
              <a:latin typeface="Afacad Flux Medium"/>
              <a:ea typeface="Afacad Flux Medium"/>
              <a:cs typeface="Afacad Flux Medium"/>
              <a:sym typeface="Afacad Flux Medium"/>
            </a:endParaRPr>
          </a:p>
        </p:txBody>
      </p:sp>
      <p:sp>
        <p:nvSpPr>
          <p:cNvPr id="453" name="Google Shape;453;p59"/>
          <p:cNvSpPr txBox="1"/>
          <p:nvPr/>
        </p:nvSpPr>
        <p:spPr>
          <a:xfrm>
            <a:off x="3487800" y="499050"/>
            <a:ext cx="50031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lang="en" sz="1800">
                <a:solidFill>
                  <a:schemeClr val="lt1"/>
                </a:solidFill>
                <a:latin typeface="Afacad Flux"/>
                <a:ea typeface="Afacad Flux"/>
                <a:cs typeface="Afacad Flux"/>
                <a:sym typeface="Afacad Flux"/>
              </a:rPr>
              <a:t>Entertaining kids while cooking</a:t>
            </a:r>
            <a:endParaRPr sz="1800">
              <a:solidFill>
                <a:schemeClr val="lt1"/>
              </a:solidFill>
              <a:latin typeface="Afacad Flux"/>
              <a:ea typeface="Afacad Flux"/>
              <a:cs typeface="Afacad Flux"/>
              <a:sym typeface="Afacad Flux"/>
            </a:endParaRPr>
          </a:p>
        </p:txBody>
      </p:sp>
      <p:sp>
        <p:nvSpPr>
          <p:cNvPr id="454" name="Google Shape;454;p59"/>
          <p:cNvSpPr txBox="1"/>
          <p:nvPr/>
        </p:nvSpPr>
        <p:spPr>
          <a:xfrm>
            <a:off x="3351225" y="1447500"/>
            <a:ext cx="56043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b="1" lang="en">
                <a:solidFill>
                  <a:schemeClr val="lt1"/>
                </a:solidFill>
                <a:latin typeface="Afacad Flux"/>
                <a:ea typeface="Afacad Flux"/>
                <a:cs typeface="Afacad Flux"/>
                <a:sym typeface="Afacad Flux"/>
              </a:rPr>
              <a:t>Nicole needs to make cooking with her kids a more engaging and enjoyable experience. Her goal is to keep them entertained throughout the process and inspire them to look forward to cooking together again.</a:t>
            </a:r>
            <a:endParaRPr b="1">
              <a:solidFill>
                <a:schemeClr val="lt1"/>
              </a:solidFill>
              <a:latin typeface="Afacad Flux"/>
              <a:ea typeface="Afacad Flux"/>
              <a:cs typeface="Afacad Flux"/>
              <a:sym typeface="Afacad Flux"/>
            </a:endParaRPr>
          </a:p>
        </p:txBody>
      </p:sp>
      <p:sp>
        <p:nvSpPr>
          <p:cNvPr id="455" name="Google Shape;455;p59"/>
          <p:cNvSpPr txBox="1"/>
          <p:nvPr/>
        </p:nvSpPr>
        <p:spPr>
          <a:xfrm>
            <a:off x="3319875" y="2622000"/>
            <a:ext cx="56670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lt1"/>
              </a:buClr>
              <a:buSzPts val="1100"/>
              <a:buFont typeface="Arial"/>
              <a:buNone/>
            </a:pPr>
            <a:r>
              <a:rPr lang="en" sz="1200">
                <a:solidFill>
                  <a:schemeClr val="lt1"/>
                </a:solidFill>
                <a:latin typeface="Afacad Flux"/>
                <a:ea typeface="Afacad Flux"/>
                <a:cs typeface="Afacad Flux"/>
                <a:sym typeface="Afacad Flux"/>
              </a:rPr>
              <a:t>This is a complex task because it is less frequent and intended for “power customers”: users who use Simmr not only for engagement but also for family bonding and child involvement. Kids have varying attention spans and energy levels, making it more advanced than typical sessions. Therefore, cooking with kids introduces more unpredictability, multitasking, and the need for adaptable storytelling. It highlights how Simmr can scale from personal enjoyment to interactive, family-centered experiences.</a:t>
            </a:r>
            <a:endParaRPr sz="1200">
              <a:solidFill>
                <a:schemeClr val="lt1"/>
              </a:solidFill>
              <a:latin typeface="Afacad Flux"/>
              <a:ea typeface="Afacad Flux"/>
              <a:cs typeface="Afacad Flux"/>
              <a:sym typeface="Afacad Flux"/>
            </a:endParaRPr>
          </a:p>
        </p:txBody>
      </p:sp>
      <p:sp>
        <p:nvSpPr>
          <p:cNvPr id="456" name="Google Shape;456;p59"/>
          <p:cNvSpPr/>
          <p:nvPr/>
        </p:nvSpPr>
        <p:spPr>
          <a:xfrm>
            <a:off x="228600" y="1599600"/>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Description:</a:t>
            </a:r>
            <a:endParaRPr sz="2000">
              <a:solidFill>
                <a:schemeClr val="lt1"/>
              </a:solidFill>
              <a:latin typeface="Afacad Flux Light"/>
              <a:ea typeface="Afacad Flux Light"/>
              <a:cs typeface="Afacad Flux Light"/>
              <a:sym typeface="Afacad Flux Light"/>
            </a:endParaRPr>
          </a:p>
        </p:txBody>
      </p:sp>
      <p:sp>
        <p:nvSpPr>
          <p:cNvPr id="457" name="Google Shape;457;p59"/>
          <p:cNvSpPr/>
          <p:nvPr/>
        </p:nvSpPr>
        <p:spPr>
          <a:xfrm>
            <a:off x="228600" y="2948100"/>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Justification:</a:t>
            </a:r>
            <a:endParaRPr sz="2000">
              <a:solidFill>
                <a:schemeClr val="lt1"/>
              </a:solidFill>
              <a:latin typeface="Afacad Flux Light"/>
              <a:ea typeface="Afacad Flux Light"/>
              <a:cs typeface="Afacad Flux Light"/>
              <a:sym typeface="Afacad Flux Light"/>
            </a:endParaRPr>
          </a:p>
        </p:txBody>
      </p:sp>
      <p:sp>
        <p:nvSpPr>
          <p:cNvPr id="458" name="Google Shape;458;p59"/>
          <p:cNvSpPr/>
          <p:nvPr/>
        </p:nvSpPr>
        <p:spPr>
          <a:xfrm>
            <a:off x="228600" y="4092125"/>
            <a:ext cx="2703000" cy="591600"/>
          </a:xfrm>
          <a:prstGeom prst="roundRect">
            <a:avLst>
              <a:gd fmla="val 50000" name="adj"/>
            </a:avLst>
          </a:prstGeom>
          <a:solidFill>
            <a:srgbClr val="FFF8D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2000">
                <a:solidFill>
                  <a:schemeClr val="lt1"/>
                </a:solidFill>
                <a:latin typeface="Afacad Flux Light"/>
                <a:ea typeface="Afacad Flux Light"/>
                <a:cs typeface="Afacad Flux Light"/>
                <a:sym typeface="Afacad Flux Light"/>
              </a:rPr>
              <a:t>Timestamp:</a:t>
            </a:r>
            <a:endParaRPr sz="2000">
              <a:solidFill>
                <a:schemeClr val="lt1"/>
              </a:solidFill>
              <a:latin typeface="Afacad Flux Light"/>
              <a:ea typeface="Afacad Flux Light"/>
              <a:cs typeface="Afacad Flux Light"/>
              <a:sym typeface="Afacad Flux Light"/>
            </a:endParaRPr>
          </a:p>
        </p:txBody>
      </p:sp>
      <p:sp>
        <p:nvSpPr>
          <p:cNvPr id="459" name="Google Shape;459;p59"/>
          <p:cNvSpPr txBox="1"/>
          <p:nvPr/>
        </p:nvSpPr>
        <p:spPr>
          <a:xfrm>
            <a:off x="3276025" y="4175825"/>
            <a:ext cx="1591800" cy="507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000"/>
              </a:spcAft>
              <a:buClr>
                <a:schemeClr val="lt1"/>
              </a:buClr>
              <a:buSzPts val="1100"/>
              <a:buFont typeface="Arial"/>
              <a:buNone/>
            </a:pPr>
            <a:r>
              <a:rPr lang="en" sz="2100">
                <a:solidFill>
                  <a:schemeClr val="lt1"/>
                </a:solidFill>
                <a:latin typeface="Afacad Flux"/>
                <a:ea typeface="Afacad Flux"/>
                <a:cs typeface="Afacad Flux"/>
                <a:sym typeface="Afacad Flux"/>
              </a:rPr>
              <a:t>1:11 - 1:16</a:t>
            </a:r>
            <a:endParaRPr sz="2100">
              <a:solidFill>
                <a:schemeClr val="lt1"/>
              </a:solidFill>
              <a:latin typeface="Afacad Flux"/>
              <a:ea typeface="Afacad Flux"/>
              <a:cs typeface="Afacad Flux"/>
              <a:sym typeface="Afacad Flux"/>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63" name="Shape 463"/>
        <p:cNvGrpSpPr/>
        <p:nvPr/>
      </p:nvGrpSpPr>
      <p:grpSpPr>
        <a:xfrm>
          <a:off x="0" y="0"/>
          <a:ext cx="0" cy="0"/>
          <a:chOff x="0" y="0"/>
          <a:chExt cx="0" cy="0"/>
        </a:xfrm>
      </p:grpSpPr>
      <p:sp>
        <p:nvSpPr>
          <p:cNvPr id="464" name="Google Shape;464;p60"/>
          <p:cNvSpPr/>
          <p:nvPr/>
        </p:nvSpPr>
        <p:spPr>
          <a:xfrm>
            <a:off x="2360400" y="1895400"/>
            <a:ext cx="4423200" cy="958200"/>
          </a:xfrm>
          <a:prstGeom prst="roundRect">
            <a:avLst>
              <a:gd fmla="val 50000" name="adj"/>
            </a:avLst>
          </a:prstGeom>
          <a:solidFill>
            <a:srgbClr val="C6EC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4000">
                <a:solidFill>
                  <a:schemeClr val="lt1"/>
                </a:solidFill>
                <a:latin typeface="Afacad Flux Medium"/>
                <a:ea typeface="Afacad Flux Medium"/>
                <a:cs typeface="Afacad Flux Medium"/>
                <a:sym typeface="Afacad Flux Medium"/>
              </a:rPr>
              <a:t>Video Storyboards</a:t>
            </a:r>
            <a:endParaRPr sz="4000">
              <a:solidFill>
                <a:schemeClr val="lt1"/>
              </a:solidFill>
              <a:latin typeface="Afacad Flux Medium"/>
              <a:ea typeface="Afacad Flux Medium"/>
              <a:cs typeface="Afacad Flux Medium"/>
              <a:sym typeface="Afacad Flux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68" name="Shape 468"/>
        <p:cNvGrpSpPr/>
        <p:nvPr/>
      </p:nvGrpSpPr>
      <p:grpSpPr>
        <a:xfrm>
          <a:off x="0" y="0"/>
          <a:ext cx="0" cy="0"/>
          <a:chOff x="0" y="0"/>
          <a:chExt cx="0" cy="0"/>
        </a:xfrm>
      </p:grpSpPr>
      <p:pic>
        <p:nvPicPr>
          <p:cNvPr id="469" name="Google Shape;469;p61" title="IMG_1072.jpg"/>
          <p:cNvPicPr preferRelativeResize="0"/>
          <p:nvPr/>
        </p:nvPicPr>
        <p:blipFill>
          <a:blip r:embed="rId3">
            <a:alphaModFix/>
          </a:blip>
          <a:stretch>
            <a:fillRect/>
          </a:stretch>
        </p:blipFill>
        <p:spPr>
          <a:xfrm>
            <a:off x="682175" y="0"/>
            <a:ext cx="777966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73" name="Shape 473"/>
        <p:cNvGrpSpPr/>
        <p:nvPr/>
      </p:nvGrpSpPr>
      <p:grpSpPr>
        <a:xfrm>
          <a:off x="0" y="0"/>
          <a:ext cx="0" cy="0"/>
          <a:chOff x="0" y="0"/>
          <a:chExt cx="0" cy="0"/>
        </a:xfrm>
      </p:grpSpPr>
      <p:pic>
        <p:nvPicPr>
          <p:cNvPr id="474" name="Google Shape;474;p62" title="IMG_1073.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78" name="Shape 478"/>
        <p:cNvGrpSpPr/>
        <p:nvPr/>
      </p:nvGrpSpPr>
      <p:grpSpPr>
        <a:xfrm>
          <a:off x="0" y="0"/>
          <a:ext cx="0" cy="0"/>
          <a:chOff x="0" y="0"/>
          <a:chExt cx="0" cy="0"/>
        </a:xfrm>
      </p:grpSpPr>
      <p:pic>
        <p:nvPicPr>
          <p:cNvPr id="479" name="Google Shape;479;p63" title="IMG_1074.jpg"/>
          <p:cNvPicPr preferRelativeResize="0"/>
          <p:nvPr/>
        </p:nvPicPr>
        <p:blipFill>
          <a:blip r:embed="rId3">
            <a:alphaModFix/>
          </a:blip>
          <a:stretch>
            <a:fillRect/>
          </a:stretch>
        </p:blipFill>
        <p:spPr>
          <a:xfrm>
            <a:off x="2275980" y="0"/>
            <a:ext cx="4592039"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83" name="Shape 483"/>
        <p:cNvGrpSpPr/>
        <p:nvPr/>
      </p:nvGrpSpPr>
      <p:grpSpPr>
        <a:xfrm>
          <a:off x="0" y="0"/>
          <a:ext cx="0" cy="0"/>
          <a:chOff x="0" y="0"/>
          <a:chExt cx="0" cy="0"/>
        </a:xfrm>
      </p:grpSpPr>
      <p:pic>
        <p:nvPicPr>
          <p:cNvPr id="484" name="Google Shape;484;p64" title="IMG_1075.jpg"/>
          <p:cNvPicPr preferRelativeResize="0"/>
          <p:nvPr/>
        </p:nvPicPr>
        <p:blipFill>
          <a:blip r:embed="rId3">
            <a:alphaModFix/>
          </a:blip>
          <a:stretch>
            <a:fillRect/>
          </a:stretch>
        </p:blipFill>
        <p:spPr>
          <a:xfrm>
            <a:off x="0" y="299542"/>
            <a:ext cx="9144000" cy="454441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88" name="Shape 488"/>
        <p:cNvGrpSpPr/>
        <p:nvPr/>
      </p:nvGrpSpPr>
      <p:grpSpPr>
        <a:xfrm>
          <a:off x="0" y="0"/>
          <a:ext cx="0" cy="0"/>
          <a:chOff x="0" y="0"/>
          <a:chExt cx="0" cy="0"/>
        </a:xfrm>
      </p:grpSpPr>
      <p:pic>
        <p:nvPicPr>
          <p:cNvPr id="489" name="Google Shape;489;p65" title="IMG_1076.jpg"/>
          <p:cNvPicPr preferRelativeResize="0"/>
          <p:nvPr/>
        </p:nvPicPr>
        <p:blipFill>
          <a:blip r:embed="rId3">
            <a:alphaModFix/>
          </a:blip>
          <a:stretch>
            <a:fillRect/>
          </a:stretch>
        </p:blipFill>
        <p:spPr>
          <a:xfrm>
            <a:off x="1041834" y="0"/>
            <a:ext cx="7060333" cy="51435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93" name="Shape 493"/>
        <p:cNvGrpSpPr/>
        <p:nvPr/>
      </p:nvGrpSpPr>
      <p:grpSpPr>
        <a:xfrm>
          <a:off x="0" y="0"/>
          <a:ext cx="0" cy="0"/>
          <a:chOff x="0" y="0"/>
          <a:chExt cx="0" cy="0"/>
        </a:xfrm>
      </p:grpSpPr>
      <p:pic>
        <p:nvPicPr>
          <p:cNvPr id="494" name="Google Shape;494;p66" title="IMG_1077.jpg"/>
          <p:cNvPicPr preferRelativeResize="0"/>
          <p:nvPr/>
        </p:nvPicPr>
        <p:blipFill>
          <a:blip r:embed="rId3">
            <a:alphaModFix/>
          </a:blip>
          <a:stretch>
            <a:fillRect/>
          </a:stretch>
        </p:blipFill>
        <p:spPr>
          <a:xfrm>
            <a:off x="791356" y="0"/>
            <a:ext cx="7561286" cy="51434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98" name="Shape 498"/>
        <p:cNvGrpSpPr/>
        <p:nvPr/>
      </p:nvGrpSpPr>
      <p:grpSpPr>
        <a:xfrm>
          <a:off x="0" y="0"/>
          <a:ext cx="0" cy="0"/>
          <a:chOff x="0" y="0"/>
          <a:chExt cx="0" cy="0"/>
        </a:xfrm>
      </p:grpSpPr>
      <p:pic>
        <p:nvPicPr>
          <p:cNvPr id="499" name="Google Shape;499;p67" title="IMG_1078.jpg"/>
          <p:cNvPicPr preferRelativeResize="0"/>
          <p:nvPr/>
        </p:nvPicPr>
        <p:blipFill>
          <a:blip r:embed="rId3">
            <a:alphaModFix/>
          </a:blip>
          <a:stretch>
            <a:fillRect/>
          </a:stretch>
        </p:blipFill>
        <p:spPr>
          <a:xfrm>
            <a:off x="1423988" y="0"/>
            <a:ext cx="6296025"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03" name="Shape 503"/>
        <p:cNvGrpSpPr/>
        <p:nvPr/>
      </p:nvGrpSpPr>
      <p:grpSpPr>
        <a:xfrm>
          <a:off x="0" y="0"/>
          <a:ext cx="0" cy="0"/>
          <a:chOff x="0" y="0"/>
          <a:chExt cx="0" cy="0"/>
        </a:xfrm>
      </p:grpSpPr>
      <p:sp>
        <p:nvSpPr>
          <p:cNvPr id="504" name="Google Shape;504;p68"/>
          <p:cNvSpPr/>
          <p:nvPr/>
        </p:nvSpPr>
        <p:spPr>
          <a:xfrm>
            <a:off x="2730751" y="1564075"/>
            <a:ext cx="3682500" cy="966300"/>
          </a:xfrm>
          <a:prstGeom prst="roundRect">
            <a:avLst>
              <a:gd fmla="val 50000" name="adj"/>
            </a:avLst>
          </a:prstGeom>
          <a:solidFill>
            <a:srgbClr val="C6EC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4000">
                <a:solidFill>
                  <a:srgbClr val="1C1B1B"/>
                </a:solidFill>
                <a:latin typeface="Afacad Flux Medium"/>
                <a:ea typeface="Afacad Flux Medium"/>
                <a:cs typeface="Afacad Flux Medium"/>
                <a:sym typeface="Afacad Flux Medium"/>
              </a:rPr>
              <a:t>Video Link</a:t>
            </a:r>
            <a:endParaRPr sz="4000">
              <a:solidFill>
                <a:srgbClr val="1C1B1B"/>
              </a:solidFill>
              <a:latin typeface="Afacad Flux Medium"/>
              <a:ea typeface="Afacad Flux Medium"/>
              <a:cs typeface="Afacad Flux Medium"/>
              <a:sym typeface="Afacad Flux Medium"/>
            </a:endParaRPr>
          </a:p>
        </p:txBody>
      </p:sp>
      <p:sp>
        <p:nvSpPr>
          <p:cNvPr id="505" name="Google Shape;505;p68"/>
          <p:cNvSpPr txBox="1"/>
          <p:nvPr/>
        </p:nvSpPr>
        <p:spPr>
          <a:xfrm>
            <a:off x="2594700" y="2674500"/>
            <a:ext cx="40485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u="sng">
                <a:solidFill>
                  <a:srgbClr val="1C1B1B"/>
                </a:solidFill>
                <a:latin typeface="Afacad Flux Light"/>
                <a:ea typeface="Afacad Flux Light"/>
                <a:cs typeface="Afacad Flux Light"/>
                <a:sym typeface="Afacad Flux Light"/>
                <a:hlinkClick r:id="rId3">
                  <a:extLst>
                    <a:ext uri="{A12FA001-AC4F-418D-AE19-62706E023703}">
                      <ahyp:hlinkClr val="tx"/>
                    </a:ext>
                  </a:extLst>
                </a:hlinkClick>
              </a:rPr>
              <a:t>https://youtu.be/bHdXtFz9PuY</a:t>
            </a:r>
            <a:endParaRPr sz="2500">
              <a:solidFill>
                <a:srgbClr val="1C1B1B"/>
              </a:solidFill>
              <a:latin typeface="Afacad Flux Light"/>
              <a:ea typeface="Afacad Flux Light"/>
              <a:cs typeface="Afacad Flux Light"/>
              <a:sym typeface="Afacad Flux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09" name="Shape 509"/>
        <p:cNvGrpSpPr/>
        <p:nvPr/>
      </p:nvGrpSpPr>
      <p:grpSpPr>
        <a:xfrm>
          <a:off x="0" y="0"/>
          <a:ext cx="0" cy="0"/>
          <a:chOff x="0" y="0"/>
          <a:chExt cx="0" cy="0"/>
        </a:xfrm>
      </p:grpSpPr>
      <p:sp>
        <p:nvSpPr>
          <p:cNvPr id="510" name="Google Shape;510;p69"/>
          <p:cNvSpPr/>
          <p:nvPr/>
        </p:nvSpPr>
        <p:spPr>
          <a:xfrm>
            <a:off x="2730751" y="1895400"/>
            <a:ext cx="3682500" cy="9663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200"/>
              </a:spcAft>
              <a:buNone/>
            </a:pPr>
            <a:r>
              <a:rPr lang="en" sz="4000">
                <a:solidFill>
                  <a:schemeClr val="lt1"/>
                </a:solidFill>
                <a:latin typeface="Afacad Flux Medium"/>
                <a:ea typeface="Afacad Flux Medium"/>
                <a:cs typeface="Afacad Flux Medium"/>
                <a:sym typeface="Afacad Flux Medium"/>
              </a:rPr>
              <a:t>Appendix</a:t>
            </a:r>
            <a:endParaRPr sz="4000">
              <a:solidFill>
                <a:schemeClr val="lt1"/>
              </a:solidFill>
              <a:latin typeface="Afacad Flux Medium"/>
              <a:ea typeface="Afacad Flux Medium"/>
              <a:cs typeface="Afacad Flux Medium"/>
              <a:sym typeface="Afacad Flux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14" name="Shape 514"/>
        <p:cNvGrpSpPr/>
        <p:nvPr/>
      </p:nvGrpSpPr>
      <p:grpSpPr>
        <a:xfrm>
          <a:off x="0" y="0"/>
          <a:ext cx="0" cy="0"/>
          <a:chOff x="0" y="0"/>
          <a:chExt cx="0" cy="0"/>
        </a:xfrm>
      </p:grpSpPr>
      <p:sp>
        <p:nvSpPr>
          <p:cNvPr id="515" name="Google Shape;515;p70"/>
          <p:cNvSpPr txBox="1"/>
          <p:nvPr>
            <p:ph type="title"/>
          </p:nvPr>
        </p:nvSpPr>
        <p:spPr>
          <a:xfrm>
            <a:off x="228600" y="0"/>
            <a:ext cx="1784100" cy="630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400"/>
              <a:t>Script:</a:t>
            </a:r>
            <a:endParaRPr sz="3400"/>
          </a:p>
        </p:txBody>
      </p:sp>
      <p:sp>
        <p:nvSpPr>
          <p:cNvPr id="516" name="Google Shape;516;p70"/>
          <p:cNvSpPr txBox="1"/>
          <p:nvPr/>
        </p:nvSpPr>
        <p:spPr>
          <a:xfrm>
            <a:off x="278025" y="630300"/>
            <a:ext cx="8462700" cy="490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 simmr — “The Box That Saved Dinner” </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Length:</a:t>
            </a:r>
            <a:r>
              <a:rPr lang="en" sz="1200">
                <a:solidFill>
                  <a:schemeClr val="lt1"/>
                </a:solidFill>
                <a:latin typeface="Afacad Flux"/>
                <a:ea typeface="Afacad Flux"/>
                <a:cs typeface="Afacad Flux"/>
                <a:sym typeface="Afacad Flux"/>
              </a:rPr>
              <a:t> 1:30</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Style:</a:t>
            </a:r>
            <a:r>
              <a:rPr lang="en" sz="1200">
                <a:solidFill>
                  <a:schemeClr val="lt1"/>
                </a:solidFill>
                <a:latin typeface="Afacad Flux"/>
                <a:ea typeface="Afacad Flux"/>
                <a:cs typeface="Afacad Flux"/>
                <a:sym typeface="Afacad Flux"/>
              </a:rPr>
              <a:t> mockumentary + cinematic montage + absurd physical comedy</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Main characters:</a:t>
            </a:r>
            <a:endParaRPr b="1" sz="1200">
              <a:solidFill>
                <a:schemeClr val="lt1"/>
              </a:solidFill>
              <a:latin typeface="Afacad Flux"/>
              <a:ea typeface="Afacad Flux"/>
              <a:cs typeface="Afacad Flux"/>
              <a:sym typeface="Afacad Flux"/>
            </a:endParaRPr>
          </a:p>
          <a:p>
            <a:pPr indent="-304800" lvl="0" marL="457200" rtl="0" algn="l">
              <a:lnSpc>
                <a:spcPct val="115000"/>
              </a:lnSpc>
              <a:spcBef>
                <a:spcPts val="1200"/>
              </a:spcBef>
              <a:spcAft>
                <a:spcPts val="0"/>
              </a:spcAft>
              <a:buClr>
                <a:schemeClr val="lt1"/>
              </a:buClr>
              <a:buSzPts val="1200"/>
              <a:buChar char="●"/>
            </a:pPr>
            <a:r>
              <a:rPr b="1" lang="en" sz="1200">
                <a:solidFill>
                  <a:schemeClr val="lt1"/>
                </a:solidFill>
                <a:latin typeface="Afacad Flux"/>
                <a:ea typeface="Afacad Flux"/>
                <a:cs typeface="Afacad Flux"/>
                <a:sym typeface="Afacad Flux"/>
              </a:rPr>
              <a:t>Mom (Nicole)</a:t>
            </a:r>
            <a:r>
              <a:rPr lang="en" sz="1200">
                <a:solidFill>
                  <a:schemeClr val="lt1"/>
                </a:solidFill>
                <a:latin typeface="Afacad Flux"/>
                <a:ea typeface="Afacad Flux"/>
                <a:cs typeface="Afacad Flux"/>
                <a:sym typeface="Afacad Flux"/>
              </a:rPr>
              <a:t> – overworked, witty, breaking the fourth wall</a:t>
            </a:r>
            <a:endParaRPr sz="1200">
              <a:solidFill>
                <a:schemeClr val="lt1"/>
              </a:solidFill>
              <a:latin typeface="Afacad Flux"/>
              <a:ea typeface="Afacad Flux"/>
              <a:cs typeface="Afacad Flux"/>
              <a:sym typeface="Afacad Flux"/>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Afacad Flux"/>
                <a:ea typeface="Afacad Flux"/>
                <a:cs typeface="Afacad Flux"/>
                <a:sym typeface="Afacad Flux"/>
              </a:rPr>
              <a:t>Dad</a:t>
            </a:r>
            <a:r>
              <a:rPr lang="en" sz="1200">
                <a:solidFill>
                  <a:schemeClr val="lt1"/>
                </a:solidFill>
                <a:latin typeface="Afacad Flux"/>
                <a:ea typeface="Afacad Flux"/>
                <a:cs typeface="Afacad Flux"/>
                <a:sym typeface="Afacad Flux"/>
              </a:rPr>
              <a:t> – oblivious, upbeat</a:t>
            </a:r>
            <a:endParaRPr sz="1200">
              <a:solidFill>
                <a:schemeClr val="lt1"/>
              </a:solidFill>
              <a:latin typeface="Afacad Flux"/>
              <a:ea typeface="Afacad Flux"/>
              <a:cs typeface="Afacad Flux"/>
              <a:sym typeface="Afacad Flux"/>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Afacad Flux"/>
                <a:ea typeface="Afacad Flux"/>
                <a:cs typeface="Afacad Flux"/>
                <a:sym typeface="Afacad Flux"/>
              </a:rPr>
              <a:t>Kid - </a:t>
            </a:r>
            <a:r>
              <a:rPr lang="en" sz="1200">
                <a:solidFill>
                  <a:schemeClr val="lt1"/>
                </a:solidFill>
                <a:latin typeface="Afacad Flux"/>
                <a:ea typeface="Afacad Flux"/>
                <a:cs typeface="Afacad Flux"/>
                <a:sym typeface="Afacad Flux"/>
              </a:rPr>
              <a:t>easily bored daughter </a:t>
            </a:r>
            <a:endParaRPr sz="1200">
              <a:solidFill>
                <a:schemeClr val="lt1"/>
              </a:solidFill>
              <a:latin typeface="Afacad Flux"/>
              <a:ea typeface="Afacad Flux"/>
              <a:cs typeface="Afacad Flux"/>
              <a:sym typeface="Afacad Flux"/>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Afacad Flux"/>
                <a:ea typeface="Afacad Flux"/>
                <a:cs typeface="Afacad Flux"/>
                <a:sym typeface="Afacad Flux"/>
              </a:rPr>
              <a:t>Friends (Lena &amp; Tasha)</a:t>
            </a:r>
            <a:r>
              <a:rPr lang="en" sz="1200">
                <a:solidFill>
                  <a:schemeClr val="lt1"/>
                </a:solidFill>
                <a:latin typeface="Afacad Flux"/>
                <a:ea typeface="Afacad Flux"/>
                <a:cs typeface="Afacad Flux"/>
                <a:sym typeface="Afacad Flux"/>
              </a:rPr>
              <a:t> – hype women</a:t>
            </a:r>
            <a:endParaRPr sz="1200">
              <a:solidFill>
                <a:schemeClr val="lt1"/>
              </a:solidFill>
              <a:latin typeface="Afacad Flux"/>
              <a:ea typeface="Afacad Flux"/>
              <a:cs typeface="Afacad Flux"/>
              <a:sym typeface="Afacad Flux"/>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Afacad Flux"/>
                <a:ea typeface="Afacad Flux"/>
                <a:cs typeface="Afacad Flux"/>
                <a:sym typeface="Afacad Flux"/>
              </a:rPr>
              <a:t>simmr (the Box)</a:t>
            </a:r>
            <a:r>
              <a:rPr lang="en" sz="1200">
                <a:solidFill>
                  <a:schemeClr val="lt1"/>
                </a:solidFill>
                <a:latin typeface="Afacad Flux"/>
                <a:ea typeface="Afacad Flux"/>
                <a:cs typeface="Afacad Flux"/>
                <a:sym typeface="Afacad Flux"/>
              </a:rPr>
              <a:t> – glowing cardboard box </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SCENE 1 — “Pasta” (0:00–0:25)</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Clr>
                <a:schemeClr val="lt1"/>
              </a:buClr>
              <a:buSzPts val="1100"/>
              <a:buFont typeface="Arial"/>
              <a:buNone/>
            </a:pPr>
            <a:r>
              <a:rPr b="1" lang="en" sz="1200">
                <a:solidFill>
                  <a:schemeClr val="lt1"/>
                </a:solidFill>
                <a:latin typeface="Afacad Flux"/>
                <a:ea typeface="Afacad Flux"/>
                <a:cs typeface="Afacad Flux"/>
                <a:sym typeface="Afacad Flux"/>
              </a:rPr>
              <a:t>[Fast jump cuts — same kitchen, same dinner, different outfit.]</a:t>
            </a:r>
            <a:br>
              <a:rPr b="1"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Kid #1:</a:t>
            </a:r>
            <a:r>
              <a:rPr lang="en" sz="1200">
                <a:solidFill>
                  <a:schemeClr val="lt1"/>
                </a:solidFill>
                <a:latin typeface="Afacad Flux"/>
                <a:ea typeface="Afacad Flux"/>
                <a:cs typeface="Afacad Flux"/>
                <a:sym typeface="Afacad Flux"/>
              </a:rPr>
              <a:t> “What’s for dinner?”</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Mom:</a:t>
            </a:r>
            <a:r>
              <a:rPr lang="en" sz="1200">
                <a:solidFill>
                  <a:schemeClr val="lt1"/>
                </a:solidFill>
                <a:latin typeface="Afacad Flux"/>
                <a:ea typeface="Afacad Flux"/>
                <a:cs typeface="Afacad Flux"/>
                <a:sym typeface="Afacad Flux"/>
              </a:rPr>
              <a:t> “pasta.”</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Kid #1:</a:t>
            </a:r>
            <a:r>
              <a:rPr lang="en" sz="1200">
                <a:solidFill>
                  <a:schemeClr val="lt1"/>
                </a:solidFill>
                <a:latin typeface="Afacad Flux"/>
                <a:ea typeface="Afacad Flux"/>
                <a:cs typeface="Afacad Flux"/>
                <a:sym typeface="Afacad Flux"/>
              </a:rPr>
              <a:t> “Didn’t we just—”</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[Montage repeats. Each time, Mom looks more done.]</a:t>
            </a:r>
            <a:endParaRPr b="1" sz="1200">
              <a:solidFill>
                <a:schemeClr val="lt1"/>
              </a:solidFill>
              <a:latin typeface="Afacad Flux"/>
              <a:ea typeface="Afacad Flux"/>
              <a:cs typeface="Afacad Flux"/>
              <a:sym typeface="Afacad Flux"/>
            </a:endParaRPr>
          </a:p>
          <a:p>
            <a:pPr indent="-304800" lvl="0" marL="457200" rtl="0" algn="l">
              <a:lnSpc>
                <a:spcPct val="115000"/>
              </a:lnSpc>
              <a:spcBef>
                <a:spcPts val="1200"/>
              </a:spcBef>
              <a:spcAft>
                <a:spcPts val="0"/>
              </a:spcAft>
              <a:buClr>
                <a:schemeClr val="lt1"/>
              </a:buClr>
              <a:buSzPts val="1200"/>
              <a:buFont typeface="Afacad Flux"/>
              <a:buAutoNum type="arabicPeriod"/>
            </a:pPr>
            <a:r>
              <a:rPr lang="en" sz="1200">
                <a:solidFill>
                  <a:schemeClr val="lt1"/>
                </a:solidFill>
                <a:latin typeface="Afacad Flux"/>
                <a:ea typeface="Afacad Flux"/>
                <a:cs typeface="Afacad Flux"/>
                <a:sym typeface="Afacad Flux"/>
              </a:rPr>
              <a:t>Pasta  Pasta  Pasta</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br>
              <a:rPr lang="en" sz="1200">
                <a:solidFill>
                  <a:schemeClr val="lt1"/>
                </a:solidFill>
                <a:latin typeface="Afacad Flux"/>
                <a:ea typeface="Afacad Flux"/>
                <a:cs typeface="Afacad Flux"/>
                <a:sym typeface="Afacad Flux"/>
              </a:rPr>
            </a:br>
            <a:endParaRPr sz="1200">
              <a:solidFill>
                <a:schemeClr val="lt1"/>
              </a:solidFill>
              <a:latin typeface="Afacad Flux"/>
              <a:ea typeface="Afacad Flux"/>
              <a:cs typeface="Afacad Flux"/>
              <a:sym typeface="Afacad Flux"/>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20" name="Shape 520"/>
        <p:cNvGrpSpPr/>
        <p:nvPr/>
      </p:nvGrpSpPr>
      <p:grpSpPr>
        <a:xfrm>
          <a:off x="0" y="0"/>
          <a:ext cx="0" cy="0"/>
          <a:chOff x="0" y="0"/>
          <a:chExt cx="0" cy="0"/>
        </a:xfrm>
      </p:grpSpPr>
      <p:sp>
        <p:nvSpPr>
          <p:cNvPr id="521" name="Google Shape;521;p71"/>
          <p:cNvSpPr txBox="1"/>
          <p:nvPr>
            <p:ph type="title"/>
          </p:nvPr>
        </p:nvSpPr>
        <p:spPr>
          <a:xfrm>
            <a:off x="228600" y="0"/>
            <a:ext cx="2712900" cy="630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400"/>
              <a:t>Script Cont.</a:t>
            </a:r>
            <a:endParaRPr sz="3400"/>
          </a:p>
        </p:txBody>
      </p:sp>
      <p:sp>
        <p:nvSpPr>
          <p:cNvPr id="522" name="Google Shape;522;p71"/>
          <p:cNvSpPr txBox="1"/>
          <p:nvPr/>
        </p:nvSpPr>
        <p:spPr>
          <a:xfrm>
            <a:off x="293700" y="930200"/>
            <a:ext cx="8462700" cy="426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Cut to talking-head confessional:</a:t>
            </a:r>
            <a:br>
              <a:rPr b="1"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Mom (flat):</a:t>
            </a:r>
            <a:r>
              <a:rPr lang="en" sz="1200">
                <a:solidFill>
                  <a:schemeClr val="lt1"/>
                </a:solidFill>
                <a:latin typeface="Afacad Flux"/>
                <a:ea typeface="Afacad Flux"/>
                <a:cs typeface="Afacad Flux"/>
                <a:sym typeface="Afacad Flux"/>
              </a:rPr>
              <a:t> “Some people meal prep. I meal repeat.”</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t/>
            </a:r>
            <a:endParaRPr sz="1200">
              <a:solidFill>
                <a:schemeClr val="lt1"/>
              </a:solidFill>
              <a:latin typeface="Afacad Flux"/>
              <a:ea typeface="Afacad Flux"/>
              <a:cs typeface="Afacad Flux"/>
              <a:sym typeface="Afacad Flux"/>
            </a:endParaRPr>
          </a:p>
          <a:p>
            <a:pPr indent="0" lvl="0" marL="0" rtl="0" algn="l">
              <a:lnSpc>
                <a:spcPct val="115000"/>
              </a:lnSpc>
              <a:spcBef>
                <a:spcPts val="0"/>
              </a:spcBef>
              <a:spcAft>
                <a:spcPts val="0"/>
              </a:spcAft>
              <a:buNone/>
            </a:pPr>
            <a:r>
              <a:rPr b="1" lang="en" sz="1200">
                <a:solidFill>
                  <a:schemeClr val="lt1"/>
                </a:solidFill>
                <a:latin typeface="Afacad Flux"/>
                <a:ea typeface="Afacad Flux"/>
                <a:cs typeface="Afacad Flux"/>
                <a:sym typeface="Afacad Flux"/>
              </a:rPr>
              <a:t>SCENE 2 — “dad leaves” (0:25–0:45)</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Dad heads out the door and leaves Nicole with the kid.</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Dad:</a:t>
            </a:r>
            <a:r>
              <a:rPr lang="en" sz="1200">
                <a:solidFill>
                  <a:schemeClr val="lt1"/>
                </a:solidFill>
                <a:latin typeface="Afacad Flux"/>
                <a:ea typeface="Afacad Flux"/>
                <a:cs typeface="Afacad Flux"/>
                <a:sym typeface="Afacad Flux"/>
              </a:rPr>
              <a:t> “I’ll be back after the game!”</a:t>
            </a:r>
            <a:br>
              <a:rPr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Mom’s left chopping potatoes.</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Mom:</a:t>
            </a:r>
            <a:r>
              <a:rPr lang="en" sz="1200">
                <a:solidFill>
                  <a:schemeClr val="lt1"/>
                </a:solidFill>
                <a:latin typeface="Afacad Flux"/>
                <a:ea typeface="Afacad Flux"/>
                <a:cs typeface="Afacad Flux"/>
                <a:sym typeface="Afacad Flux"/>
              </a:rPr>
              <a:t> Looks over at group chat with her friends. They’re texting about hanging out, going out for dinner</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She texts her friend group chat: “I have to watch the kid. Anyone down to hang out here?”</a:t>
            </a:r>
            <a:br>
              <a:rPr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Text bubble says “typing…” then disappears.</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Mom sighs.</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DING DONG.</a:t>
            </a:r>
            <a:br>
              <a:rPr b="1"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She opens the door — </a:t>
            </a:r>
            <a:r>
              <a:rPr i="1" lang="en" sz="1200">
                <a:solidFill>
                  <a:schemeClr val="lt1"/>
                </a:solidFill>
                <a:latin typeface="Afacad Flux"/>
                <a:ea typeface="Afacad Flux"/>
                <a:cs typeface="Afacad Flux"/>
                <a:sym typeface="Afacad Flux"/>
              </a:rPr>
              <a:t>a glowing cardboard box with a chef's hat</a:t>
            </a:r>
            <a:r>
              <a:rPr lang="en" sz="1200">
                <a:solidFill>
                  <a:schemeClr val="lt1"/>
                </a:solidFill>
                <a:latin typeface="Afacad Flux"/>
                <a:ea typeface="Afacad Flux"/>
                <a:cs typeface="Afacad Flux"/>
                <a:sym typeface="Afacad Flux"/>
              </a:rPr>
              <a:t> sits there.</a:t>
            </a:r>
            <a:br>
              <a:rPr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Note on top: “</a:t>
            </a:r>
            <a:r>
              <a:rPr i="1" lang="en" sz="1200">
                <a:solidFill>
                  <a:schemeClr val="lt1"/>
                </a:solidFill>
                <a:latin typeface="Afacad Flux"/>
                <a:ea typeface="Afacad Flux"/>
                <a:cs typeface="Afacad Flux"/>
                <a:sym typeface="Afacad Flux"/>
              </a:rPr>
              <a:t>Find the joy in cooking.</a:t>
            </a:r>
            <a:r>
              <a:rPr lang="en" sz="1200">
                <a:solidFill>
                  <a:schemeClr val="lt1"/>
                </a:solidFill>
                <a:latin typeface="Afacad Flux"/>
                <a:ea typeface="Afacad Flux"/>
                <a:cs typeface="Afacad Flux"/>
                <a:sym typeface="Afacad Flux"/>
              </a:rPr>
              <a:t>”</a:t>
            </a:r>
            <a:endParaRPr sz="1200">
              <a:solidFill>
                <a:schemeClr val="lt1"/>
              </a:solidFill>
              <a:latin typeface="Afacad Flux"/>
              <a:ea typeface="Afacad Flux"/>
              <a:cs typeface="Afacad Flux"/>
              <a:sym typeface="Afacad Flux"/>
            </a:endParaRPr>
          </a:p>
          <a:p>
            <a:pPr indent="0" lvl="0" marL="0" rtl="0" algn="l">
              <a:spcBef>
                <a:spcPts val="1200"/>
              </a:spcBef>
              <a:spcAft>
                <a:spcPts val="0"/>
              </a:spcAft>
              <a:buNone/>
            </a:pPr>
            <a:r>
              <a:t/>
            </a:r>
            <a:endParaRPr sz="1200">
              <a:solidFill>
                <a:schemeClr val="lt1"/>
              </a:solidFill>
              <a:latin typeface="Afacad Flux"/>
              <a:ea typeface="Afacad Flux"/>
              <a:cs typeface="Afacad Flux"/>
              <a:sym typeface="Afacad Flux"/>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26" name="Shape 526"/>
        <p:cNvGrpSpPr/>
        <p:nvPr/>
      </p:nvGrpSpPr>
      <p:grpSpPr>
        <a:xfrm>
          <a:off x="0" y="0"/>
          <a:ext cx="0" cy="0"/>
          <a:chOff x="0" y="0"/>
          <a:chExt cx="0" cy="0"/>
        </a:xfrm>
      </p:grpSpPr>
      <p:sp>
        <p:nvSpPr>
          <p:cNvPr id="527" name="Google Shape;527;p72"/>
          <p:cNvSpPr txBox="1"/>
          <p:nvPr>
            <p:ph type="title"/>
          </p:nvPr>
        </p:nvSpPr>
        <p:spPr>
          <a:xfrm>
            <a:off x="228600" y="0"/>
            <a:ext cx="2311500" cy="630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400"/>
              <a:t>Script Cont.</a:t>
            </a:r>
            <a:endParaRPr sz="3400"/>
          </a:p>
        </p:txBody>
      </p:sp>
      <p:sp>
        <p:nvSpPr>
          <p:cNvPr id="528" name="Google Shape;528;p72"/>
          <p:cNvSpPr txBox="1"/>
          <p:nvPr/>
        </p:nvSpPr>
        <p:spPr>
          <a:xfrm>
            <a:off x="293700" y="892450"/>
            <a:ext cx="8462700" cy="313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Mom (half-sarcastic):</a:t>
            </a:r>
            <a:r>
              <a:rPr lang="en" sz="1200">
                <a:solidFill>
                  <a:schemeClr val="lt1"/>
                </a:solidFill>
                <a:latin typeface="Afacad Flux"/>
                <a:ea typeface="Afacad Flux"/>
                <a:cs typeface="Afacad Flux"/>
                <a:sym typeface="Afacad Flux"/>
              </a:rPr>
              <a:t> “Alexa… I can’t keep chopping this onion and burning the same pasta day after day. Can you help me?”</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Alexa (flat):</a:t>
            </a:r>
            <a:r>
              <a:rPr lang="en" sz="1200">
                <a:solidFill>
                  <a:schemeClr val="lt1"/>
                </a:solidFill>
                <a:latin typeface="Afacad Flux"/>
                <a:ea typeface="Afacad Flux"/>
                <a:cs typeface="Afacad Flux"/>
                <a:sym typeface="Afacad Flux"/>
              </a:rPr>
              <a:t> “Playing </a:t>
            </a:r>
            <a:r>
              <a:rPr i="1" lang="en" sz="1200">
                <a:solidFill>
                  <a:schemeClr val="lt1"/>
                </a:solidFill>
                <a:latin typeface="Afacad Flux"/>
                <a:ea typeface="Afacad Flux"/>
                <a:cs typeface="Afacad Flux"/>
                <a:sym typeface="Afacad Flux"/>
              </a:rPr>
              <a:t>Papa Roach — Last Resort</a:t>
            </a:r>
            <a:r>
              <a:rPr lang="en" sz="1200">
                <a:solidFill>
                  <a:schemeClr val="lt1"/>
                </a:solidFill>
                <a:latin typeface="Afacad Flux"/>
                <a:ea typeface="Afacad Flux"/>
                <a:cs typeface="Afacad Flux"/>
                <a:sym typeface="Afacad Flux"/>
              </a:rPr>
              <a:t>.”</a:t>
            </a:r>
            <a:br>
              <a:rPr lang="en" sz="1200">
                <a:solidFill>
                  <a:schemeClr val="lt1"/>
                </a:solidFill>
                <a:latin typeface="Afacad Flux"/>
                <a:ea typeface="Afacad Flux"/>
                <a:cs typeface="Afacad Flux"/>
                <a:sym typeface="Afacad Flux"/>
              </a:rPr>
            </a:br>
            <a:r>
              <a:rPr i="1" lang="en" sz="1200">
                <a:solidFill>
                  <a:schemeClr val="lt1"/>
                </a:solidFill>
                <a:latin typeface="Afacad Flux"/>
                <a:ea typeface="Afacad Flux"/>
                <a:cs typeface="Afacad Flux"/>
                <a:sym typeface="Afacad Flux"/>
              </a:rPr>
              <a:t>(guitar riff blasts)</a:t>
            </a:r>
            <a:endParaRPr b="1" sz="1200">
              <a:solidFill>
                <a:schemeClr val="lt1"/>
              </a:solidFill>
              <a:latin typeface="Afacad Flux"/>
              <a:ea typeface="Afacad Flux"/>
              <a:cs typeface="Afacad Flux"/>
              <a:sym typeface="Afacad Flux"/>
            </a:endParaRPr>
          </a:p>
          <a:p>
            <a:pPr indent="0" lvl="0" marL="0" rtl="0" algn="l">
              <a:lnSpc>
                <a:spcPct val="115000"/>
              </a:lnSpc>
              <a:spcBef>
                <a:spcPts val="1400"/>
              </a:spcBef>
              <a:spcAft>
                <a:spcPts val="0"/>
              </a:spcAft>
              <a:buNone/>
            </a:pPr>
            <a:r>
              <a:rPr b="1" lang="en" sz="1200">
                <a:solidFill>
                  <a:schemeClr val="lt1"/>
                </a:solidFill>
                <a:latin typeface="Afacad Flux"/>
                <a:ea typeface="Afacad Flux"/>
                <a:cs typeface="Afacad Flux"/>
                <a:sym typeface="Afacad Flux"/>
              </a:rPr>
              <a:t>SCENE 3 — “simmr arrives” (0:45–1:00)</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She pokes it.</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Simmr (cheerful):</a:t>
            </a:r>
            <a:r>
              <a:rPr lang="en" sz="1200">
                <a:solidFill>
                  <a:schemeClr val="lt1"/>
                </a:solidFill>
                <a:latin typeface="Afacad Flux"/>
                <a:ea typeface="Afacad Flux"/>
                <a:cs typeface="Afacad Flux"/>
                <a:sym typeface="Afacad Flux"/>
              </a:rPr>
              <a:t> “Hi! I’m simmr — your storytelling kitchen companion!”</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Mom (startled):</a:t>
            </a:r>
            <a:r>
              <a:rPr lang="en" sz="1200">
                <a:solidFill>
                  <a:schemeClr val="lt1"/>
                </a:solidFill>
                <a:latin typeface="Afacad Flux"/>
                <a:ea typeface="Afacad Flux"/>
                <a:cs typeface="Afacad Flux"/>
                <a:sym typeface="Afacad Flux"/>
              </a:rPr>
              <a:t> “Okay… what is this?”</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[Lights blink. Dramatic sound cue.]</a:t>
            </a:r>
            <a:br>
              <a:rPr b="1"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Simmr:</a:t>
            </a:r>
            <a:r>
              <a:rPr lang="en" sz="1200">
                <a:solidFill>
                  <a:schemeClr val="lt1"/>
                </a:solidFill>
                <a:latin typeface="Afacad Flux"/>
                <a:ea typeface="Afacad Flux"/>
                <a:cs typeface="Afacad Flux"/>
                <a:sym typeface="Afacad Flux"/>
              </a:rPr>
              <a:t> “Tonight’s story: </a:t>
            </a:r>
            <a:r>
              <a:rPr i="1" lang="en" sz="1200">
                <a:solidFill>
                  <a:schemeClr val="lt1"/>
                </a:solidFill>
                <a:latin typeface="Afacad Flux"/>
                <a:ea typeface="Afacad Flux"/>
                <a:cs typeface="Afacad Flux"/>
                <a:sym typeface="Afacad Flux"/>
              </a:rPr>
              <a:t>The Great Onion Heist.</a:t>
            </a:r>
            <a:r>
              <a:rPr lang="en" sz="1200">
                <a:solidFill>
                  <a:schemeClr val="lt1"/>
                </a:solidFill>
                <a:latin typeface="Afacad Flux"/>
                <a:ea typeface="Afacad Flux"/>
                <a:cs typeface="Afacad Flux"/>
                <a:sym typeface="Afacad Flux"/>
              </a:rPr>
              <a:t>”</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1200"/>
              </a:spcAft>
              <a:buNone/>
            </a:pPr>
            <a:r>
              <a:rPr lang="en" sz="1200">
                <a:solidFill>
                  <a:schemeClr val="lt1"/>
                </a:solidFill>
                <a:latin typeface="Afacad Flux"/>
                <a:ea typeface="Afacad Flux"/>
                <a:cs typeface="Afacad Flux"/>
                <a:sym typeface="Afacad Flux"/>
              </a:rPr>
              <a:t>Camera pans the room, the kitchen lights shift like a spy movie.</a:t>
            </a:r>
            <a:br>
              <a:rPr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Mom raises one eyebrow to camera.</a:t>
            </a:r>
            <a:endParaRPr sz="1200">
              <a:solidFill>
                <a:schemeClr val="lt1"/>
              </a:solidFill>
              <a:latin typeface="Afacad Flux"/>
              <a:ea typeface="Afacad Flux"/>
              <a:cs typeface="Afacad Flux"/>
              <a:sym typeface="Afacad Flux"/>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32" name="Shape 532"/>
        <p:cNvGrpSpPr/>
        <p:nvPr/>
      </p:nvGrpSpPr>
      <p:grpSpPr>
        <a:xfrm>
          <a:off x="0" y="0"/>
          <a:ext cx="0" cy="0"/>
          <a:chOff x="0" y="0"/>
          <a:chExt cx="0" cy="0"/>
        </a:xfrm>
      </p:grpSpPr>
      <p:sp>
        <p:nvSpPr>
          <p:cNvPr id="533" name="Google Shape;533;p73"/>
          <p:cNvSpPr txBox="1"/>
          <p:nvPr>
            <p:ph type="title"/>
          </p:nvPr>
        </p:nvSpPr>
        <p:spPr>
          <a:xfrm>
            <a:off x="228600" y="0"/>
            <a:ext cx="2703600" cy="630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400"/>
              <a:t>Script Cont.</a:t>
            </a:r>
            <a:endParaRPr sz="3400"/>
          </a:p>
        </p:txBody>
      </p:sp>
      <p:sp>
        <p:nvSpPr>
          <p:cNvPr id="534" name="Google Shape;534;p73"/>
          <p:cNvSpPr txBox="1"/>
          <p:nvPr/>
        </p:nvSpPr>
        <p:spPr>
          <a:xfrm>
            <a:off x="293700" y="966550"/>
            <a:ext cx="8462700" cy="411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 sz="1200">
                <a:solidFill>
                  <a:schemeClr val="lt1"/>
                </a:solidFill>
                <a:latin typeface="Afacad Flux"/>
                <a:ea typeface="Afacad Flux"/>
                <a:cs typeface="Afacad Flux"/>
                <a:sym typeface="Afacad Flux"/>
              </a:rPr>
              <a:t>SCENE 4 — “THE SIMMR EFFECT” (1:00–1:20)</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Simple Task (Cooking Alone)</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Mom stirs pasta confidently.</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Simmr: </a:t>
            </a:r>
            <a:r>
              <a:rPr lang="en" sz="1200">
                <a:solidFill>
                  <a:schemeClr val="lt1"/>
                </a:solidFill>
                <a:latin typeface="Afacad Flux"/>
                <a:ea typeface="Afacad Flux"/>
                <a:cs typeface="Afacad Flux"/>
                <a:sym typeface="Afacad Flux"/>
              </a:rPr>
              <a:t>“Now stir, Nicole… like you’re auditioning for your own cooking show!”</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Mom (smirking to camera):</a:t>
            </a:r>
            <a:r>
              <a:rPr lang="en" sz="1200">
                <a:solidFill>
                  <a:schemeClr val="lt1"/>
                </a:solidFill>
                <a:latin typeface="Afacad Flux"/>
                <a:ea typeface="Afacad Flux"/>
                <a:cs typeface="Afacad Flux"/>
                <a:sym typeface="Afacad Flux"/>
              </a:rPr>
              <a:t> “Finally, someone gets it.”</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Moderate Task (Friends Over)</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[Two friends enter in sunglasses.]</a:t>
            </a:r>
            <a:br>
              <a:rPr b="1"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Lena:</a:t>
            </a:r>
            <a:r>
              <a:rPr lang="en" sz="1200">
                <a:solidFill>
                  <a:schemeClr val="lt1"/>
                </a:solidFill>
                <a:latin typeface="Afacad Flux"/>
                <a:ea typeface="Afacad Flux"/>
                <a:cs typeface="Afacad Flux"/>
                <a:sym typeface="Afacad Flux"/>
              </a:rPr>
              <a:t> “Heard there was a heist.”</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Tasha:</a:t>
            </a:r>
            <a:r>
              <a:rPr lang="en" sz="1200">
                <a:solidFill>
                  <a:schemeClr val="lt1"/>
                </a:solidFill>
                <a:latin typeface="Afacad Flux"/>
                <a:ea typeface="Afacad Flux"/>
                <a:cs typeface="Afacad Flux"/>
                <a:sym typeface="Afacad Flux"/>
              </a:rPr>
              <a:t> “And I brought onion.” </a:t>
            </a:r>
            <a:r>
              <a:rPr i="1" lang="en" sz="1200">
                <a:solidFill>
                  <a:schemeClr val="lt1"/>
                </a:solidFill>
                <a:latin typeface="Afacad Flux"/>
                <a:ea typeface="Afacad Flux"/>
                <a:cs typeface="Afacad Flux"/>
                <a:sym typeface="Afacad Flux"/>
              </a:rPr>
              <a:t>(pulls bag from purse) </a:t>
            </a:r>
            <a:br>
              <a:rPr i="1"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Simmr:</a:t>
            </a:r>
            <a:r>
              <a:rPr lang="en" sz="1200">
                <a:solidFill>
                  <a:schemeClr val="lt1"/>
                </a:solidFill>
                <a:latin typeface="Afacad Flux"/>
                <a:ea typeface="Afacad Flux"/>
                <a:cs typeface="Afacad Flux"/>
                <a:sym typeface="Afacad Flux"/>
              </a:rPr>
              <a:t> “Welcome, accomplices. Phase one: chop like your life depends on it.”</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Lena:</a:t>
            </a:r>
            <a:r>
              <a:rPr lang="en" sz="1200">
                <a:solidFill>
                  <a:schemeClr val="lt1"/>
                </a:solidFill>
                <a:latin typeface="Afacad Flux"/>
                <a:ea typeface="Afacad Flux"/>
                <a:cs typeface="Afacad Flux"/>
                <a:sym typeface="Afacad Flux"/>
              </a:rPr>
              <a:t> “I was born for this.”</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Tasha:</a:t>
            </a:r>
            <a:r>
              <a:rPr lang="en" sz="1200">
                <a:solidFill>
                  <a:schemeClr val="lt1"/>
                </a:solidFill>
                <a:latin typeface="Afacad Flux"/>
                <a:ea typeface="Afacad Flux"/>
                <a:cs typeface="Afacad Flux"/>
                <a:sym typeface="Afacad Flux"/>
              </a:rPr>
              <a:t> “I could do this in my sleep!”</a:t>
            </a:r>
            <a:br>
              <a:rPr lang="en" sz="1200">
                <a:solidFill>
                  <a:schemeClr val="lt1"/>
                </a:solidFill>
                <a:latin typeface="Afacad Flux"/>
                <a:ea typeface="Afacad Flux"/>
                <a:cs typeface="Afacad Flux"/>
                <a:sym typeface="Afacad Flux"/>
              </a:rPr>
            </a:br>
            <a:r>
              <a:rPr b="1" lang="en" sz="1200">
                <a:solidFill>
                  <a:schemeClr val="lt1"/>
                </a:solidFill>
                <a:latin typeface="Afacad Flux"/>
                <a:ea typeface="Afacad Flux"/>
                <a:cs typeface="Afacad Flux"/>
                <a:sym typeface="Afacad Flux"/>
              </a:rPr>
              <a:t>[They all dive into the kitchen, Mission Impossible music playing faintly.]</a:t>
            </a:r>
            <a:br>
              <a:rPr b="1" lang="en" sz="1200">
                <a:solidFill>
                  <a:schemeClr val="lt1"/>
                </a:solidFill>
                <a:latin typeface="Afacad Flux"/>
                <a:ea typeface="Afacad Flux"/>
                <a:cs typeface="Afacad Flux"/>
                <a:sym typeface="Afacad Flux"/>
              </a:rPr>
            </a:br>
            <a:endParaRPr sz="1200">
              <a:solidFill>
                <a:schemeClr val="lt1"/>
              </a:solidFill>
              <a:latin typeface="Afacad Flux"/>
              <a:ea typeface="Afacad Flux"/>
              <a:cs typeface="Afacad Flux"/>
              <a:sym typeface="Afacad Flux"/>
            </a:endParaRPr>
          </a:p>
          <a:p>
            <a:pPr indent="0" lvl="0" marL="0" rtl="0" algn="l">
              <a:spcBef>
                <a:spcPts val="1200"/>
              </a:spcBef>
              <a:spcAft>
                <a:spcPts val="0"/>
              </a:spcAft>
              <a:buNone/>
            </a:pPr>
            <a:r>
              <a:t/>
            </a:r>
            <a:endParaRPr sz="1200">
              <a:solidFill>
                <a:schemeClr val="lt1"/>
              </a:solidFill>
              <a:latin typeface="Afacad Flux"/>
              <a:ea typeface="Afacad Flux"/>
              <a:cs typeface="Afacad Flux"/>
              <a:sym typeface="Afacad Flux"/>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38" name="Shape 538"/>
        <p:cNvGrpSpPr/>
        <p:nvPr/>
      </p:nvGrpSpPr>
      <p:grpSpPr>
        <a:xfrm>
          <a:off x="0" y="0"/>
          <a:ext cx="0" cy="0"/>
          <a:chOff x="0" y="0"/>
          <a:chExt cx="0" cy="0"/>
        </a:xfrm>
      </p:grpSpPr>
      <p:sp>
        <p:nvSpPr>
          <p:cNvPr id="539" name="Google Shape;539;p74"/>
          <p:cNvSpPr txBox="1"/>
          <p:nvPr>
            <p:ph type="title"/>
          </p:nvPr>
        </p:nvSpPr>
        <p:spPr>
          <a:xfrm>
            <a:off x="228600" y="0"/>
            <a:ext cx="2703600" cy="630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400"/>
              <a:t>Script Cont.</a:t>
            </a:r>
            <a:endParaRPr sz="3400"/>
          </a:p>
        </p:txBody>
      </p:sp>
      <p:sp>
        <p:nvSpPr>
          <p:cNvPr id="540" name="Google Shape;540;p74"/>
          <p:cNvSpPr txBox="1"/>
          <p:nvPr/>
        </p:nvSpPr>
        <p:spPr>
          <a:xfrm>
            <a:off x="293700" y="856050"/>
            <a:ext cx="8462700" cy="477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Complex Task (Cooking with Kids)</a:t>
            </a:r>
            <a:br>
              <a:rPr lang="en" sz="1200">
                <a:solidFill>
                  <a:srgbClr val="666666"/>
                </a:solidFill>
                <a:latin typeface="Afacad Flux"/>
                <a:ea typeface="Afacad Flux"/>
                <a:cs typeface="Afacad Flux"/>
                <a:sym typeface="Afacad Flux"/>
              </a:rPr>
            </a:br>
            <a:r>
              <a:rPr b="1" lang="en" sz="1200">
                <a:solidFill>
                  <a:srgbClr val="666666"/>
                </a:solidFill>
                <a:latin typeface="Afacad Flux"/>
                <a:ea typeface="Afacad Flux"/>
                <a:cs typeface="Afacad Flux"/>
                <a:sym typeface="Afacad Flux"/>
              </a:rPr>
              <a:t>Simmr:</a:t>
            </a:r>
            <a:r>
              <a:rPr lang="en" sz="1200">
                <a:solidFill>
                  <a:srgbClr val="666666"/>
                </a:solidFill>
                <a:latin typeface="Afacad Flux"/>
                <a:ea typeface="Afacad Flux"/>
                <a:cs typeface="Afacad Flux"/>
                <a:sym typeface="Afacad Flux"/>
              </a:rPr>
              <a:t> “All hands on deck! The macaroni seas are boiling!”</a:t>
            </a:r>
            <a:br>
              <a:rPr lang="en" sz="1200">
                <a:solidFill>
                  <a:srgbClr val="666666"/>
                </a:solidFill>
                <a:latin typeface="Afacad Flux"/>
                <a:ea typeface="Afacad Flux"/>
                <a:cs typeface="Afacad Flux"/>
                <a:sym typeface="Afacad Flux"/>
              </a:rPr>
            </a:br>
            <a:r>
              <a:rPr lang="en" sz="1200">
                <a:solidFill>
                  <a:srgbClr val="666666"/>
                </a:solidFill>
                <a:latin typeface="Afacad Flux"/>
                <a:ea typeface="Afacad Flux"/>
                <a:cs typeface="Afacad Flux"/>
                <a:sym typeface="Afacad Flux"/>
              </a:rPr>
              <a:t>Mom yells: “Captain! The noodles are al dente!”</a:t>
            </a:r>
            <a:br>
              <a:rPr lang="en" sz="1200">
                <a:solidFill>
                  <a:srgbClr val="666666"/>
                </a:solidFill>
                <a:latin typeface="Afacad Flux"/>
                <a:ea typeface="Afacad Flux"/>
                <a:cs typeface="Afacad Flux"/>
                <a:sym typeface="Afacad Flux"/>
              </a:rPr>
            </a:br>
            <a:r>
              <a:rPr lang="en" sz="1200">
                <a:solidFill>
                  <a:srgbClr val="666666"/>
                </a:solidFill>
                <a:latin typeface="Afacad Flux"/>
                <a:ea typeface="Afacad Flux"/>
                <a:cs typeface="Afacad Flux"/>
                <a:sym typeface="Afacad Flux"/>
              </a:rPr>
              <a:t>Kids salute the box.</a:t>
            </a:r>
            <a:br>
              <a:rPr lang="en" sz="1200">
                <a:solidFill>
                  <a:srgbClr val="666666"/>
                </a:solidFill>
                <a:latin typeface="Afacad Flux"/>
                <a:ea typeface="Afacad Flux"/>
                <a:cs typeface="Afacad Flux"/>
                <a:sym typeface="Afacad Flux"/>
              </a:rPr>
            </a:br>
            <a:r>
              <a:rPr b="1" lang="en" sz="1200">
                <a:solidFill>
                  <a:srgbClr val="666666"/>
                </a:solidFill>
                <a:latin typeface="Afacad Flux"/>
                <a:ea typeface="Afacad Flux"/>
                <a:cs typeface="Afacad Flux"/>
                <a:sym typeface="Afacad Flux"/>
              </a:rPr>
              <a:t>Simmr:</a:t>
            </a:r>
            <a:r>
              <a:rPr lang="en" sz="1200">
                <a:solidFill>
                  <a:srgbClr val="666666"/>
                </a:solidFill>
                <a:latin typeface="Afacad Flux"/>
                <a:ea typeface="Afacad Flux"/>
                <a:cs typeface="Afacad Flux"/>
                <a:sym typeface="Afacad Flux"/>
              </a:rPr>
              <a:t> “Victory is ours! Set course to feast!”</a:t>
            </a:r>
            <a:br>
              <a:rPr lang="en" sz="1200">
                <a:solidFill>
                  <a:srgbClr val="666666"/>
                </a:solidFill>
                <a:latin typeface="Afacad Flux"/>
                <a:ea typeface="Afacad Flux"/>
                <a:cs typeface="Afacad Flux"/>
                <a:sym typeface="Afacad Flux"/>
              </a:rPr>
            </a:br>
            <a:r>
              <a:rPr b="1" lang="en" sz="1200">
                <a:solidFill>
                  <a:srgbClr val="666666"/>
                </a:solidFill>
                <a:latin typeface="Afacad Flux"/>
                <a:ea typeface="Afacad Flux"/>
                <a:cs typeface="Afacad Flux"/>
                <a:sym typeface="Afacad Flux"/>
              </a:rPr>
              <a:t>Mom:</a:t>
            </a:r>
            <a:r>
              <a:rPr lang="en" sz="1200">
                <a:solidFill>
                  <a:srgbClr val="666666"/>
                </a:solidFill>
                <a:latin typeface="Afacad Flux"/>
                <a:ea typeface="Afacad Flux"/>
                <a:cs typeface="Afacad Flux"/>
                <a:sym typeface="Afacad Flux"/>
              </a:rPr>
              <a:t> “Aye aye, Chef!”</a:t>
            </a:r>
            <a:endParaRPr sz="1200">
              <a:solidFill>
                <a:srgbClr val="666666"/>
              </a:solidFill>
              <a:latin typeface="Afacad Flux"/>
              <a:ea typeface="Afacad Flux"/>
              <a:cs typeface="Afacad Flux"/>
              <a:sym typeface="Afacad Flux"/>
            </a:endParaRPr>
          </a:p>
          <a:p>
            <a:pPr indent="0" lvl="0" marL="0" rtl="0" algn="l">
              <a:lnSpc>
                <a:spcPct val="115000"/>
              </a:lnSpc>
              <a:spcBef>
                <a:spcPts val="200"/>
              </a:spcBef>
              <a:spcAft>
                <a:spcPts val="0"/>
              </a:spcAft>
              <a:buNone/>
            </a:pPr>
            <a:r>
              <a:t/>
            </a:r>
            <a:endParaRPr sz="1200">
              <a:solidFill>
                <a:schemeClr val="lt1"/>
              </a:solidFill>
              <a:latin typeface="Afacad Flux"/>
              <a:ea typeface="Afacad Flux"/>
              <a:cs typeface="Afacad Flux"/>
              <a:sym typeface="Afacad Flux"/>
            </a:endParaRPr>
          </a:p>
          <a:p>
            <a:pPr indent="0" lvl="0" marL="0" rtl="0" algn="l">
              <a:lnSpc>
                <a:spcPct val="115000"/>
              </a:lnSpc>
              <a:spcBef>
                <a:spcPts val="0"/>
              </a:spcBef>
              <a:spcAft>
                <a:spcPts val="0"/>
              </a:spcAft>
              <a:buNone/>
            </a:pPr>
            <a:r>
              <a:rPr b="1" lang="en" sz="1200">
                <a:solidFill>
                  <a:schemeClr val="lt1"/>
                </a:solidFill>
                <a:latin typeface="Afacad Flux"/>
                <a:ea typeface="Afacad Flux"/>
                <a:cs typeface="Afacad Flux"/>
                <a:sym typeface="Afacad Flux"/>
              </a:rPr>
              <a:t>SCENE 5 — “THE PLOT TWIST” (1:20–1:30)</a:t>
            </a: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lang="en" sz="1200">
                <a:solidFill>
                  <a:schemeClr val="lt1"/>
                </a:solidFill>
                <a:latin typeface="Afacad Flux"/>
                <a:ea typeface="Afacad Flux"/>
                <a:cs typeface="Afacad Flux"/>
                <a:sym typeface="Afacad Flux"/>
              </a:rPr>
              <a:t>Dinner table — laughter, everyone eating happily.</a:t>
            </a:r>
            <a:br>
              <a:rPr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The box sits proudly at the end of the table.</a:t>
            </a:r>
            <a:br>
              <a:rPr lang="en" sz="1200">
                <a:solidFill>
                  <a:schemeClr val="lt1"/>
                </a:solidFill>
                <a:latin typeface="Afacad Flux"/>
                <a:ea typeface="Afacad Flux"/>
                <a:cs typeface="Afacad Flux"/>
                <a:sym typeface="Afacad Flux"/>
              </a:rPr>
            </a:br>
            <a:endParaRPr b="1"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Simmr (smugly):</a:t>
            </a:r>
            <a:r>
              <a:rPr lang="en" sz="1200">
                <a:solidFill>
                  <a:schemeClr val="lt1"/>
                </a:solidFill>
                <a:latin typeface="Afacad Flux"/>
                <a:ea typeface="Afacad Flux"/>
                <a:cs typeface="Afacad Flux"/>
                <a:sym typeface="Afacad Flux"/>
              </a:rPr>
              <a:t> “Anyone want pasta?!”</a:t>
            </a:r>
            <a:br>
              <a:rPr lang="en" sz="1200">
                <a:solidFill>
                  <a:schemeClr val="lt1"/>
                </a:solidFill>
                <a:latin typeface="Afacad Flux"/>
                <a:ea typeface="Afacad Flux"/>
                <a:cs typeface="Afacad Flux"/>
                <a:sym typeface="Afacad Flux"/>
              </a:rPr>
            </a:br>
            <a:r>
              <a:rPr lang="en" sz="1200">
                <a:solidFill>
                  <a:schemeClr val="lt1"/>
                </a:solidFill>
                <a:latin typeface="Afacad Flux"/>
                <a:ea typeface="Afacad Flux"/>
                <a:cs typeface="Afacad Flux"/>
                <a:sym typeface="Afacad Flux"/>
              </a:rPr>
              <a:t>Everyone groans and laughs.</a:t>
            </a:r>
            <a:endParaRPr sz="1200">
              <a:solidFill>
                <a:schemeClr val="lt1"/>
              </a:solidFill>
              <a:latin typeface="Afacad Flux"/>
              <a:ea typeface="Afacad Flux"/>
              <a:cs typeface="Afacad Flux"/>
              <a:sym typeface="Afacad Flux"/>
            </a:endParaRPr>
          </a:p>
          <a:p>
            <a:pPr indent="0" lvl="0" marL="0" rtl="0" algn="l">
              <a:lnSpc>
                <a:spcPct val="115000"/>
              </a:lnSpc>
              <a:spcBef>
                <a:spcPts val="1200"/>
              </a:spcBef>
              <a:spcAft>
                <a:spcPts val="0"/>
              </a:spcAft>
              <a:buNone/>
            </a:pPr>
            <a:r>
              <a:rPr b="1" lang="en" sz="1200">
                <a:solidFill>
                  <a:schemeClr val="lt1"/>
                </a:solidFill>
                <a:latin typeface="Afacad Flux"/>
                <a:ea typeface="Afacad Flux"/>
                <a:cs typeface="Afacad Flux"/>
                <a:sym typeface="Afacad Flux"/>
              </a:rPr>
              <a:t>[Freeze frame of the glowing box; “CUT MY LIFE INTO PIECES” song.]</a:t>
            </a:r>
            <a:endParaRPr b="1" sz="1200">
              <a:solidFill>
                <a:schemeClr val="lt1"/>
              </a:solidFill>
              <a:latin typeface="Afacad Flux"/>
              <a:ea typeface="Afacad Flux"/>
              <a:cs typeface="Afacad Flux"/>
              <a:sym typeface="Afacad Flux"/>
            </a:endParaRPr>
          </a:p>
          <a:p>
            <a:pPr indent="-304800" lvl="0" marL="457200" rtl="0" algn="l">
              <a:lnSpc>
                <a:spcPct val="115000"/>
              </a:lnSpc>
              <a:spcBef>
                <a:spcPts val="1200"/>
              </a:spcBef>
              <a:spcAft>
                <a:spcPts val="0"/>
              </a:spcAft>
              <a:buClr>
                <a:schemeClr val="lt1"/>
              </a:buClr>
              <a:buSzPts val="1200"/>
              <a:buFont typeface="Afacad Flux"/>
              <a:buChar char="-"/>
            </a:pPr>
            <a:r>
              <a:rPr b="1" lang="en" sz="1200">
                <a:solidFill>
                  <a:schemeClr val="lt1"/>
                </a:solidFill>
                <a:latin typeface="Afacad Flux"/>
                <a:ea typeface="Afacad Flux"/>
                <a:cs typeface="Afacad Flux"/>
                <a:sym typeface="Afacad Flux"/>
              </a:rPr>
              <a:t>Edit: The Voice AI for your meal prep.</a:t>
            </a:r>
            <a:endParaRPr b="1" sz="1200">
              <a:solidFill>
                <a:schemeClr val="lt1"/>
              </a:solidFill>
              <a:latin typeface="Afacad Flux"/>
              <a:ea typeface="Afacad Flux"/>
              <a:cs typeface="Afacad Flux"/>
              <a:sym typeface="Afacad Flux"/>
            </a:endParaRPr>
          </a:p>
          <a:p>
            <a:pPr indent="-304800" lvl="0" marL="457200" rtl="0" algn="l">
              <a:lnSpc>
                <a:spcPct val="115000"/>
              </a:lnSpc>
              <a:spcBef>
                <a:spcPts val="0"/>
              </a:spcBef>
              <a:spcAft>
                <a:spcPts val="0"/>
              </a:spcAft>
              <a:buClr>
                <a:schemeClr val="lt1"/>
              </a:buClr>
              <a:buSzPts val="1200"/>
              <a:buFont typeface="Instrument Sans"/>
              <a:buChar char="-"/>
            </a:pPr>
            <a:r>
              <a:rPr b="1" lang="en" sz="1200">
                <a:solidFill>
                  <a:schemeClr val="lt1"/>
                </a:solidFill>
                <a:latin typeface="Afacad Flux"/>
                <a:ea typeface="Afacad Flux"/>
                <a:cs typeface="Afacad Flux"/>
                <a:sym typeface="Afacad Flux"/>
              </a:rPr>
              <a:t>TITLE CARD:</a:t>
            </a:r>
            <a:r>
              <a:rPr lang="en" sz="1200">
                <a:solidFill>
                  <a:schemeClr val="lt1"/>
                </a:solidFill>
                <a:latin typeface="Afacad Flux"/>
                <a:ea typeface="Afacad Flux"/>
                <a:cs typeface="Afacad Flux"/>
                <a:sym typeface="Afacad Flux"/>
              </a:rPr>
              <a:t> </a:t>
            </a:r>
            <a:r>
              <a:rPr i="1" lang="en" sz="1200">
                <a:solidFill>
                  <a:schemeClr val="lt1"/>
                </a:solidFill>
                <a:latin typeface="Afacad Flux"/>
                <a:ea typeface="Afacad Flux"/>
                <a:cs typeface="Afacad Flux"/>
                <a:sym typeface="Afacad Flux"/>
              </a:rPr>
              <a:t>SIMMR – Cook. Listen. Laugh.</a:t>
            </a:r>
            <a:br>
              <a:rPr i="1" lang="en" sz="1200">
                <a:solidFill>
                  <a:schemeClr val="lt1"/>
                </a:solidFill>
                <a:latin typeface="Afacad Flux"/>
                <a:ea typeface="Afacad Flux"/>
                <a:cs typeface="Afacad Flux"/>
                <a:sym typeface="Afacad Flux"/>
              </a:rPr>
            </a:br>
            <a:endParaRPr sz="1200">
              <a:solidFill>
                <a:schemeClr val="lt1"/>
              </a:solidFill>
              <a:latin typeface="Afacad Flux"/>
              <a:ea typeface="Afacad Flux"/>
              <a:cs typeface="Afacad Flux"/>
              <a:sym typeface="Afacad Flux"/>
            </a:endParaRPr>
          </a:p>
          <a:p>
            <a:pPr indent="0" lvl="0" marL="0" rtl="0" algn="l">
              <a:spcBef>
                <a:spcPts val="1200"/>
              </a:spcBef>
              <a:spcAft>
                <a:spcPts val="0"/>
              </a:spcAft>
              <a:buNone/>
            </a:pPr>
            <a:r>
              <a:t/>
            </a:r>
            <a:endParaRPr sz="1200">
              <a:solidFill>
                <a:schemeClr val="lt1"/>
              </a:solidFill>
              <a:latin typeface="Afacad Flux"/>
              <a:ea typeface="Afacad Flux"/>
              <a:cs typeface="Afacad Flux"/>
              <a:sym typeface="Afacad Flux"/>
            </a:endParaRPr>
          </a:p>
        </p:txBody>
      </p:sp>
    </p:spTree>
  </p:cSld>
  <p:clrMapOvr>
    <a:masterClrMapping/>
  </p:clrMapOvr>
</p:sld>
</file>

<file path=ppt/theme/theme1.xml><?xml version="1.0" encoding="utf-8"?>
<a:theme xmlns:a="http://schemas.openxmlformats.org/drawingml/2006/main" xmlns:r="http://schemas.openxmlformats.org/officeDocument/2006/relationships" name="Playroom">
  <a:themeElements>
    <a:clrScheme name="Simple Light">
      <a:dk1>
        <a:srgbClr val="EEEEEE"/>
      </a:dk1>
      <a:lt1>
        <a:srgbClr val="000000"/>
      </a:lt1>
      <a:dk2>
        <a:srgbClr val="FFFFFA"/>
      </a:dk2>
      <a:lt2>
        <a:srgbClr val="BC84EE"/>
      </a:lt2>
      <a:accent1>
        <a:srgbClr val="C9F65B"/>
      </a:accent1>
      <a:accent2>
        <a:srgbClr val="FF823A"/>
      </a:accent2>
      <a:accent3>
        <a:srgbClr val="E8D1FF"/>
      </a:accent3>
      <a:accent4>
        <a:srgbClr val="5A6E28"/>
      </a:accent4>
      <a:accent5>
        <a:srgbClr val="DCFD8B"/>
      </a:accent5>
      <a:accent6>
        <a:srgbClr val="FDD5BD"/>
      </a:accent6>
      <a:hlink>
        <a:srgbClr val="68359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