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5143500" cx="9144000"/>
  <p:notesSz cx="6858000" cy="9144000"/>
  <p:embeddedFontLst>
    <p:embeddedFont>
      <p:font typeface="Roboto"/>
      <p:regular r:id="rId38"/>
      <p:bold r:id="rId39"/>
      <p:italic r:id="rId40"/>
      <p:boldItalic r:id="rId41"/>
    </p:embeddedFont>
    <p:embeddedFont>
      <p:font typeface="Inter SemiBold"/>
      <p:regular r:id="rId42"/>
      <p:bold r:id="rId43"/>
      <p:italic r:id="rId44"/>
      <p:boldItalic r:id="rId45"/>
    </p:embeddedFont>
    <p:embeddedFont>
      <p:font typeface="Montserrat"/>
      <p:regular r:id="rId46"/>
      <p:bold r:id="rId47"/>
      <p:italic r:id="rId48"/>
      <p:boldItalic r:id="rId49"/>
    </p:embeddedFont>
    <p:embeddedFont>
      <p:font typeface="Inter"/>
      <p:regular r:id="rId50"/>
      <p:bold r:id="rId51"/>
      <p:italic r:id="rId52"/>
      <p:boldItalic r:id="rId53"/>
    </p:embeddedFont>
    <p:embeddedFont>
      <p:font typeface="Raleway Black"/>
      <p:bold r:id="rId54"/>
      <p:boldItalic r:id="rId55"/>
    </p:embeddedFont>
    <p:embeddedFont>
      <p:font typeface="Inter Medium"/>
      <p:regular r:id="rId56"/>
      <p:bold r:id="rId57"/>
      <p:italic r:id="rId58"/>
      <p:boldItalic r:id="rId59"/>
    </p:embeddedFont>
    <p:embeddedFont>
      <p:font typeface="Fira Sans Extra Condensed SemiBold"/>
      <p:regular r:id="rId60"/>
      <p:bold r:id="rId61"/>
      <p:italic r:id="rId62"/>
      <p:boldItalic r:id="rId63"/>
    </p:embeddedFont>
    <p:embeddedFont>
      <p:font typeface="Source Serif 4"/>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italic.fntdata"/><Relationship Id="rId42" Type="http://schemas.openxmlformats.org/officeDocument/2006/relationships/font" Target="fonts/InterSemiBold-regular.fntdata"/><Relationship Id="rId41" Type="http://schemas.openxmlformats.org/officeDocument/2006/relationships/font" Target="fonts/Roboto-boldItalic.fntdata"/><Relationship Id="rId44" Type="http://schemas.openxmlformats.org/officeDocument/2006/relationships/font" Target="fonts/InterSemiBold-italic.fntdata"/><Relationship Id="rId43" Type="http://schemas.openxmlformats.org/officeDocument/2006/relationships/font" Target="fonts/InterSemiBold-bold.fntdata"/><Relationship Id="rId46" Type="http://schemas.openxmlformats.org/officeDocument/2006/relationships/font" Target="fonts/Montserrat-regular.fntdata"/><Relationship Id="rId45" Type="http://schemas.openxmlformats.org/officeDocument/2006/relationships/font" Target="fonts/InterSemiBold-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ontserrat-italic.fntdata"/><Relationship Id="rId47" Type="http://schemas.openxmlformats.org/officeDocument/2006/relationships/font" Target="fonts/Montserrat-bold.fntdata"/><Relationship Id="rId49" Type="http://schemas.openxmlformats.org/officeDocument/2006/relationships/font" Target="fonts/Montserrat-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font" Target="fonts/Roboto-bold.fntdata"/><Relationship Id="rId38" Type="http://schemas.openxmlformats.org/officeDocument/2006/relationships/font" Target="fonts/Roboto-regular.fntdata"/><Relationship Id="rId62" Type="http://schemas.openxmlformats.org/officeDocument/2006/relationships/font" Target="fonts/FiraSansExtraCondensedSemiBold-italic.fntdata"/><Relationship Id="rId61" Type="http://schemas.openxmlformats.org/officeDocument/2006/relationships/font" Target="fonts/FiraSansExtraCondensedSemiBold-bold.fntdata"/><Relationship Id="rId20" Type="http://schemas.openxmlformats.org/officeDocument/2006/relationships/slide" Target="slides/slide15.xml"/><Relationship Id="rId64" Type="http://schemas.openxmlformats.org/officeDocument/2006/relationships/font" Target="fonts/SourceSerif4-regular.fntdata"/><Relationship Id="rId63" Type="http://schemas.openxmlformats.org/officeDocument/2006/relationships/font" Target="fonts/FiraSansExtraCondensedSemiBold-boldItalic.fntdata"/><Relationship Id="rId22" Type="http://schemas.openxmlformats.org/officeDocument/2006/relationships/slide" Target="slides/slide17.xml"/><Relationship Id="rId66" Type="http://schemas.openxmlformats.org/officeDocument/2006/relationships/font" Target="fonts/SourceSerif4-italic.fntdata"/><Relationship Id="rId21" Type="http://schemas.openxmlformats.org/officeDocument/2006/relationships/slide" Target="slides/slide16.xml"/><Relationship Id="rId65" Type="http://schemas.openxmlformats.org/officeDocument/2006/relationships/font" Target="fonts/SourceSerif4-bold.fntdata"/><Relationship Id="rId24" Type="http://schemas.openxmlformats.org/officeDocument/2006/relationships/slide" Target="slides/slide19.xml"/><Relationship Id="rId23" Type="http://schemas.openxmlformats.org/officeDocument/2006/relationships/slide" Target="slides/slide18.xml"/><Relationship Id="rId67" Type="http://schemas.openxmlformats.org/officeDocument/2006/relationships/font" Target="fonts/SourceSerif4-boldItalic.fntdata"/><Relationship Id="rId60" Type="http://schemas.openxmlformats.org/officeDocument/2006/relationships/font" Target="fonts/FiraSansExtraCondensedSemiBold-regular.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Inter-bold.fntdata"/><Relationship Id="rId50" Type="http://schemas.openxmlformats.org/officeDocument/2006/relationships/font" Target="fonts/Inter-regular.fntdata"/><Relationship Id="rId53" Type="http://schemas.openxmlformats.org/officeDocument/2006/relationships/font" Target="fonts/Inter-boldItalic.fntdata"/><Relationship Id="rId52" Type="http://schemas.openxmlformats.org/officeDocument/2006/relationships/font" Target="fonts/Inter-italic.fntdata"/><Relationship Id="rId11" Type="http://schemas.openxmlformats.org/officeDocument/2006/relationships/slide" Target="slides/slide6.xml"/><Relationship Id="rId55" Type="http://schemas.openxmlformats.org/officeDocument/2006/relationships/font" Target="fonts/RalewayBlack-boldItalic.fntdata"/><Relationship Id="rId10" Type="http://schemas.openxmlformats.org/officeDocument/2006/relationships/slide" Target="slides/slide5.xml"/><Relationship Id="rId54" Type="http://schemas.openxmlformats.org/officeDocument/2006/relationships/font" Target="fonts/RalewayBlack-bold.fntdata"/><Relationship Id="rId13" Type="http://schemas.openxmlformats.org/officeDocument/2006/relationships/slide" Target="slides/slide8.xml"/><Relationship Id="rId57" Type="http://schemas.openxmlformats.org/officeDocument/2006/relationships/font" Target="fonts/InterMedium-bold.fntdata"/><Relationship Id="rId12" Type="http://schemas.openxmlformats.org/officeDocument/2006/relationships/slide" Target="slides/slide7.xml"/><Relationship Id="rId56" Type="http://schemas.openxmlformats.org/officeDocument/2006/relationships/font" Target="fonts/InterMedium-regular.fntdata"/><Relationship Id="rId15" Type="http://schemas.openxmlformats.org/officeDocument/2006/relationships/slide" Target="slides/slide10.xml"/><Relationship Id="rId59" Type="http://schemas.openxmlformats.org/officeDocument/2006/relationships/font" Target="fonts/InterMedium-boldItalic.fntdata"/><Relationship Id="rId14" Type="http://schemas.openxmlformats.org/officeDocument/2006/relationships/slide" Target="slides/slide9.xml"/><Relationship Id="rId58" Type="http://schemas.openxmlformats.org/officeDocument/2006/relationships/font" Target="fonts/InterMedium-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40" name="Google Shape;4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a25d0ac87a_1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a25d0ac87a_1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9eba7e16b2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9eba7e16b2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a9c23c03d6_0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a9c23c03d6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9f6d5f4977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9f6d5f4977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9eba7e16b2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9eba7e16b2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9f6d5f4977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9f6d5f4977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39f6d5f4977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39f6d5f4977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39f6d5f4977_0_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39f6d5f4977_0_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a9b9db0cb1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a9b9db0cb1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9f6d5f4977_0_6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39f6d5f4977_0_6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39f6d5f4977_0_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39f6d5f4977_0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ac3853ba84_0_1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ac3853ba84_0_1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ac216177e9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ac216177e9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39f6d5f4977_0_5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39f6d5f4977_0_5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39f6d5f4977_0_6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39f6d5f4977_0_6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39f6d5f4977_0_6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39f6d5f4977_0_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39f6d5f4977_0_6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39f6d5f4977_0_6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39f6d5f4977_0_6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39f6d5f4977_0_6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10cdfe653b52861b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5" name="Google Shape;685;g10cdfe653b52861b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39f6d5f4977_0_6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39f6d5f4977_0_6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39f6d5f4977_0_6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3" name="Google Shape;703;g39f6d5f4977_0_6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39f6d5f4977_0_7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39f6d5f4977_0_7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g39f6d5f4977_0_7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2" name="Google Shape;722;g39f6d5f4977_0_7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39f6d5f4977_0_7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2" name="Google Shape;732;g39f6d5f4977_0_7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39f6d5f4977_0_7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7" name="Google Shape;737;g39f6d5f4977_0_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39f6d5f4977_0_7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39f6d5f4977_0_7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39f6d5f4977_0_7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39f6d5f4977_0_7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39fa4198c82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4" name="Google Shape;814;g39fa4198c82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39fa4198c82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9" name="Google Shape;819;g39fa4198c82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g39fa4198c82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0" name="Google Shape;830;g39fa4198c82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g39eba7e16b2_0_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7" name="Google Shape;837;g39eba7e16b2_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4893700" y="1324625"/>
            <a:ext cx="36519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4893725" y="3414175"/>
            <a:ext cx="3651900" cy="404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 name="Shape 11"/>
        <p:cNvGrpSpPr/>
        <p:nvPr/>
      </p:nvGrpSpPr>
      <p:grpSpPr>
        <a:xfrm>
          <a:off x="0" y="0"/>
          <a:ext cx="0" cy="0"/>
          <a:chOff x="0" y="0"/>
          <a:chExt cx="0" cy="0"/>
        </a:xfrm>
      </p:grpSpPr>
      <p:sp>
        <p:nvSpPr>
          <p:cNvPr id="12" name="Google Shape;12;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4"/>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4"/>
          <p:cNvSpPr txBox="1"/>
          <p:nvPr>
            <p:ph idx="1" type="body"/>
          </p:nvPr>
        </p:nvSpPr>
        <p:spPr>
          <a:xfrm>
            <a:off x="722425" y="1152475"/>
            <a:ext cx="76992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6" name="Shape 16"/>
        <p:cNvGrpSpPr/>
        <p:nvPr/>
      </p:nvGrpSpPr>
      <p:grpSpPr>
        <a:xfrm>
          <a:off x="0" y="0"/>
          <a:ext cx="0" cy="0"/>
          <a:chOff x="0" y="0"/>
          <a:chExt cx="0" cy="0"/>
        </a:xfrm>
      </p:grpSpPr>
      <p:sp>
        <p:nvSpPr>
          <p:cNvPr id="17" name="Google Shape;17;p5"/>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9" name="Google Shape;19;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0" name="Shape 20"/>
        <p:cNvGrpSpPr/>
        <p:nvPr/>
      </p:nvGrpSpPr>
      <p:grpSpPr>
        <a:xfrm>
          <a:off x="0" y="0"/>
          <a:ext cx="0" cy="0"/>
          <a:chOff x="0" y="0"/>
          <a:chExt cx="0" cy="0"/>
        </a:xfrm>
      </p:grpSpPr>
      <p:sp>
        <p:nvSpPr>
          <p:cNvPr id="21" name="Google Shape;21;p6"/>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2" name="Shape 22"/>
        <p:cNvGrpSpPr/>
        <p:nvPr/>
      </p:nvGrpSpPr>
      <p:grpSpPr>
        <a:xfrm>
          <a:off x="0" y="0"/>
          <a:ext cx="0" cy="0"/>
          <a:chOff x="0" y="0"/>
          <a:chExt cx="0" cy="0"/>
        </a:xfrm>
      </p:grpSpPr>
      <p:sp>
        <p:nvSpPr>
          <p:cNvPr id="23" name="Google Shape;23;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4" name="Google Shape;24;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5" name="Shape 25"/>
        <p:cNvGrpSpPr/>
        <p:nvPr/>
      </p:nvGrpSpPr>
      <p:grpSpPr>
        <a:xfrm>
          <a:off x="0" y="0"/>
          <a:ext cx="0" cy="0"/>
          <a:chOff x="0" y="0"/>
          <a:chExt cx="0" cy="0"/>
        </a:xfrm>
      </p:grpSpPr>
      <p:sp>
        <p:nvSpPr>
          <p:cNvPr id="26" name="Google Shape;26;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7" name="Shape 27"/>
        <p:cNvGrpSpPr/>
        <p:nvPr/>
      </p:nvGrpSpPr>
      <p:grpSpPr>
        <a:xfrm>
          <a:off x="0" y="0"/>
          <a:ext cx="0" cy="0"/>
          <a:chOff x="0" y="0"/>
          <a:chExt cx="0" cy="0"/>
        </a:xfrm>
      </p:grpSpPr>
      <p:sp>
        <p:nvSpPr>
          <p:cNvPr id="28" name="Google Shape;28;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0" name="Google Shape;30;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1" name="Google Shape;31;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2" name="Shape 32"/>
        <p:cNvGrpSpPr/>
        <p:nvPr/>
      </p:nvGrpSpPr>
      <p:grpSpPr>
        <a:xfrm>
          <a:off x="0" y="0"/>
          <a:ext cx="0" cy="0"/>
          <a:chOff x="0" y="0"/>
          <a:chExt cx="0" cy="0"/>
        </a:xfrm>
      </p:grpSpPr>
      <p:sp>
        <p:nvSpPr>
          <p:cNvPr id="33" name="Google Shape;33;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100"/>
              <a:buNone/>
              <a:defRPr/>
            </a:lvl1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4" name="Shape 34"/>
        <p:cNvGrpSpPr/>
        <p:nvPr/>
      </p:nvGrpSpPr>
      <p:grpSpPr>
        <a:xfrm>
          <a:off x="0" y="0"/>
          <a:ext cx="0" cy="0"/>
          <a:chOff x="0" y="0"/>
          <a:chExt cx="0" cy="0"/>
        </a:xfrm>
      </p:grpSpPr>
      <p:sp>
        <p:nvSpPr>
          <p:cNvPr id="35" name="Google Shape;3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6" name="Google Shape;3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SzPts val="1100"/>
              <a:buChar char="●"/>
              <a:defRPr/>
            </a:lvl1pPr>
            <a:lvl2pPr indent="-298450" lvl="1" marL="914400" algn="ctr">
              <a:spcBef>
                <a:spcPts val="1600"/>
              </a:spcBef>
              <a:spcAft>
                <a:spcPts val="0"/>
              </a:spcAft>
              <a:buSzPts val="1100"/>
              <a:buChar char="○"/>
              <a:defRPr/>
            </a:lvl2pPr>
            <a:lvl3pPr indent="-298450" lvl="2" marL="1371600" algn="ctr">
              <a:spcBef>
                <a:spcPts val="1600"/>
              </a:spcBef>
              <a:spcAft>
                <a:spcPts val="0"/>
              </a:spcAft>
              <a:buSzPts val="1100"/>
              <a:buChar char="■"/>
              <a:defRPr/>
            </a:lvl3pPr>
            <a:lvl4pPr indent="-298450" lvl="3" marL="1828800" algn="ctr">
              <a:spcBef>
                <a:spcPts val="1600"/>
              </a:spcBef>
              <a:spcAft>
                <a:spcPts val="0"/>
              </a:spcAft>
              <a:buSzPts val="1100"/>
              <a:buChar char="●"/>
              <a:defRPr/>
            </a:lvl4pPr>
            <a:lvl5pPr indent="-298450" lvl="4" marL="2286000" algn="ctr">
              <a:spcBef>
                <a:spcPts val="1600"/>
              </a:spcBef>
              <a:spcAft>
                <a:spcPts val="0"/>
              </a:spcAft>
              <a:buSzPts val="1100"/>
              <a:buChar char="○"/>
              <a:defRPr/>
            </a:lvl5pPr>
            <a:lvl6pPr indent="-298450" lvl="5" marL="2743200" algn="ctr">
              <a:spcBef>
                <a:spcPts val="1600"/>
              </a:spcBef>
              <a:spcAft>
                <a:spcPts val="0"/>
              </a:spcAft>
              <a:buSzPts val="1100"/>
              <a:buChar char="■"/>
              <a:defRPr/>
            </a:lvl6pPr>
            <a:lvl7pPr indent="-298450" lvl="6" marL="3200400" algn="ctr">
              <a:spcBef>
                <a:spcPts val="1600"/>
              </a:spcBef>
              <a:spcAft>
                <a:spcPts val="0"/>
              </a:spcAft>
              <a:buSzPts val="1100"/>
              <a:buChar char="●"/>
              <a:defRPr/>
            </a:lvl7pPr>
            <a:lvl8pPr indent="-298450" lvl="7" marL="3657600" algn="ctr">
              <a:spcBef>
                <a:spcPts val="1600"/>
              </a:spcBef>
              <a:spcAft>
                <a:spcPts val="0"/>
              </a:spcAft>
              <a:buSzPts val="1100"/>
              <a:buChar char="○"/>
              <a:defRPr/>
            </a:lvl8pPr>
            <a:lvl9pPr indent="-298450" lvl="8" marL="4114800" algn="ctr">
              <a:spcBef>
                <a:spcPts val="1600"/>
              </a:spcBef>
              <a:spcAft>
                <a:spcPts val="1600"/>
              </a:spcAft>
              <a:buSzPts val="11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7" name="Shape 3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22375" y="328283"/>
            <a:ext cx="7699200" cy="572700"/>
          </a:xfrm>
          <a:prstGeom prst="rect">
            <a:avLst/>
          </a:prstGeom>
          <a:noFill/>
          <a:ln>
            <a:noFill/>
          </a:ln>
        </p:spPr>
        <p:txBody>
          <a:bodyPr anchorCtr="0" anchor="t" bIns="91425" lIns="91425" spcFirstLastPara="1" rIns="91425" wrap="square" tIns="91425">
            <a:noAutofit/>
          </a:bodyPr>
          <a:lstStyle>
            <a:lvl1pPr lvl="0" algn="ctr">
              <a:lnSpc>
                <a:spcPct val="80000"/>
              </a:lnSpc>
              <a:spcBef>
                <a:spcPts val="0"/>
              </a:spcBef>
              <a:spcAft>
                <a:spcPts val="0"/>
              </a:spcAft>
              <a:buClr>
                <a:schemeClr val="dk1"/>
              </a:buClr>
              <a:buSzPts val="2800"/>
              <a:buFont typeface="Fira Sans Extra Condensed SemiBold"/>
              <a:buNone/>
              <a:defRPr sz="2800">
                <a:solidFill>
                  <a:schemeClr val="dk1"/>
                </a:solidFill>
                <a:latin typeface="Fira Sans Extra Condensed SemiBold"/>
                <a:ea typeface="Fira Sans Extra Condensed SemiBold"/>
                <a:cs typeface="Fira Sans Extra Condensed SemiBold"/>
                <a:sym typeface="Fira Sans Extra Condensed SemiBold"/>
              </a:defRPr>
            </a:lvl1pPr>
            <a:lvl2pPr lvl="1" algn="ctr">
              <a:lnSpc>
                <a:spcPct val="80000"/>
              </a:lnSpc>
              <a:spcBef>
                <a:spcPts val="0"/>
              </a:spcBef>
              <a:spcAft>
                <a:spcPts val="0"/>
              </a:spcAft>
              <a:buClr>
                <a:schemeClr val="dk1"/>
              </a:buClr>
              <a:buSzPts val="2800"/>
              <a:buFont typeface="Fira Sans Extra Condensed SemiBold"/>
              <a:buNone/>
              <a:defRPr sz="2800">
                <a:solidFill>
                  <a:schemeClr val="dk1"/>
                </a:solidFill>
                <a:latin typeface="Fira Sans Extra Condensed SemiBold"/>
                <a:ea typeface="Fira Sans Extra Condensed SemiBold"/>
                <a:cs typeface="Fira Sans Extra Condensed SemiBold"/>
                <a:sym typeface="Fira Sans Extra Condensed SemiBold"/>
              </a:defRPr>
            </a:lvl2pPr>
            <a:lvl3pPr lvl="2" algn="ctr">
              <a:lnSpc>
                <a:spcPct val="80000"/>
              </a:lnSpc>
              <a:spcBef>
                <a:spcPts val="0"/>
              </a:spcBef>
              <a:spcAft>
                <a:spcPts val="0"/>
              </a:spcAft>
              <a:buClr>
                <a:schemeClr val="dk1"/>
              </a:buClr>
              <a:buSzPts val="2800"/>
              <a:buFont typeface="Fira Sans Extra Condensed SemiBold"/>
              <a:buNone/>
              <a:defRPr sz="2800">
                <a:solidFill>
                  <a:schemeClr val="dk1"/>
                </a:solidFill>
                <a:latin typeface="Fira Sans Extra Condensed SemiBold"/>
                <a:ea typeface="Fira Sans Extra Condensed SemiBold"/>
                <a:cs typeface="Fira Sans Extra Condensed SemiBold"/>
                <a:sym typeface="Fira Sans Extra Condensed SemiBold"/>
              </a:defRPr>
            </a:lvl3pPr>
            <a:lvl4pPr lvl="3" algn="ctr">
              <a:lnSpc>
                <a:spcPct val="80000"/>
              </a:lnSpc>
              <a:spcBef>
                <a:spcPts val="0"/>
              </a:spcBef>
              <a:spcAft>
                <a:spcPts val="0"/>
              </a:spcAft>
              <a:buClr>
                <a:schemeClr val="dk1"/>
              </a:buClr>
              <a:buSzPts val="2800"/>
              <a:buFont typeface="Fira Sans Extra Condensed SemiBold"/>
              <a:buNone/>
              <a:defRPr sz="2800">
                <a:solidFill>
                  <a:schemeClr val="dk1"/>
                </a:solidFill>
                <a:latin typeface="Fira Sans Extra Condensed SemiBold"/>
                <a:ea typeface="Fira Sans Extra Condensed SemiBold"/>
                <a:cs typeface="Fira Sans Extra Condensed SemiBold"/>
                <a:sym typeface="Fira Sans Extra Condensed SemiBold"/>
              </a:defRPr>
            </a:lvl4pPr>
            <a:lvl5pPr lvl="4" algn="ctr">
              <a:lnSpc>
                <a:spcPct val="80000"/>
              </a:lnSpc>
              <a:spcBef>
                <a:spcPts val="0"/>
              </a:spcBef>
              <a:spcAft>
                <a:spcPts val="0"/>
              </a:spcAft>
              <a:buClr>
                <a:schemeClr val="dk1"/>
              </a:buClr>
              <a:buSzPts val="2800"/>
              <a:buFont typeface="Fira Sans Extra Condensed SemiBold"/>
              <a:buNone/>
              <a:defRPr sz="2800">
                <a:solidFill>
                  <a:schemeClr val="dk1"/>
                </a:solidFill>
                <a:latin typeface="Fira Sans Extra Condensed SemiBold"/>
                <a:ea typeface="Fira Sans Extra Condensed SemiBold"/>
                <a:cs typeface="Fira Sans Extra Condensed SemiBold"/>
                <a:sym typeface="Fira Sans Extra Condensed SemiBold"/>
              </a:defRPr>
            </a:lvl5pPr>
            <a:lvl6pPr lvl="5" algn="ctr">
              <a:lnSpc>
                <a:spcPct val="80000"/>
              </a:lnSpc>
              <a:spcBef>
                <a:spcPts val="0"/>
              </a:spcBef>
              <a:spcAft>
                <a:spcPts val="0"/>
              </a:spcAft>
              <a:buClr>
                <a:schemeClr val="dk1"/>
              </a:buClr>
              <a:buSzPts val="2800"/>
              <a:buFont typeface="Fira Sans Extra Condensed SemiBold"/>
              <a:buNone/>
              <a:defRPr sz="2800">
                <a:solidFill>
                  <a:schemeClr val="dk1"/>
                </a:solidFill>
                <a:latin typeface="Fira Sans Extra Condensed SemiBold"/>
                <a:ea typeface="Fira Sans Extra Condensed SemiBold"/>
                <a:cs typeface="Fira Sans Extra Condensed SemiBold"/>
                <a:sym typeface="Fira Sans Extra Condensed SemiBold"/>
              </a:defRPr>
            </a:lvl6pPr>
            <a:lvl7pPr lvl="6" algn="ctr">
              <a:lnSpc>
                <a:spcPct val="80000"/>
              </a:lnSpc>
              <a:spcBef>
                <a:spcPts val="0"/>
              </a:spcBef>
              <a:spcAft>
                <a:spcPts val="0"/>
              </a:spcAft>
              <a:buClr>
                <a:schemeClr val="dk1"/>
              </a:buClr>
              <a:buSzPts val="2800"/>
              <a:buFont typeface="Fira Sans Extra Condensed SemiBold"/>
              <a:buNone/>
              <a:defRPr sz="2800">
                <a:solidFill>
                  <a:schemeClr val="dk1"/>
                </a:solidFill>
                <a:latin typeface="Fira Sans Extra Condensed SemiBold"/>
                <a:ea typeface="Fira Sans Extra Condensed SemiBold"/>
                <a:cs typeface="Fira Sans Extra Condensed SemiBold"/>
                <a:sym typeface="Fira Sans Extra Condensed SemiBold"/>
              </a:defRPr>
            </a:lvl7pPr>
            <a:lvl8pPr lvl="7" algn="ctr">
              <a:lnSpc>
                <a:spcPct val="80000"/>
              </a:lnSpc>
              <a:spcBef>
                <a:spcPts val="0"/>
              </a:spcBef>
              <a:spcAft>
                <a:spcPts val="0"/>
              </a:spcAft>
              <a:buClr>
                <a:schemeClr val="dk1"/>
              </a:buClr>
              <a:buSzPts val="2800"/>
              <a:buFont typeface="Fira Sans Extra Condensed SemiBold"/>
              <a:buNone/>
              <a:defRPr sz="2800">
                <a:solidFill>
                  <a:schemeClr val="dk1"/>
                </a:solidFill>
                <a:latin typeface="Fira Sans Extra Condensed SemiBold"/>
                <a:ea typeface="Fira Sans Extra Condensed SemiBold"/>
                <a:cs typeface="Fira Sans Extra Condensed SemiBold"/>
                <a:sym typeface="Fira Sans Extra Condensed SemiBold"/>
              </a:defRPr>
            </a:lvl8pPr>
            <a:lvl9pPr lvl="8" algn="ctr">
              <a:lnSpc>
                <a:spcPct val="80000"/>
              </a:lnSpc>
              <a:spcBef>
                <a:spcPts val="0"/>
              </a:spcBef>
              <a:spcAft>
                <a:spcPts val="0"/>
              </a:spcAft>
              <a:buClr>
                <a:schemeClr val="dk1"/>
              </a:buClr>
              <a:buSzPts val="2800"/>
              <a:buFont typeface="Fira Sans Extra Condensed SemiBold"/>
              <a:buNone/>
              <a:defRPr sz="2800">
                <a:solidFill>
                  <a:schemeClr val="dk1"/>
                </a:solidFill>
                <a:latin typeface="Fira Sans Extra Condensed SemiBold"/>
                <a:ea typeface="Fira Sans Extra Condensed SemiBold"/>
                <a:cs typeface="Fira Sans Extra Condensed SemiBold"/>
                <a:sym typeface="Fira Sans Extra Condensed SemiBold"/>
              </a:defRPr>
            </a:lvl9pPr>
          </a:lstStyle>
          <a:p/>
        </p:txBody>
      </p:sp>
      <p:sp>
        <p:nvSpPr>
          <p:cNvPr id="7" name="Google Shape;7;p1"/>
          <p:cNvSpPr txBox="1"/>
          <p:nvPr>
            <p:ph idx="1" type="body"/>
          </p:nvPr>
        </p:nvSpPr>
        <p:spPr>
          <a:xfrm>
            <a:off x="722425" y="1152475"/>
            <a:ext cx="7699200" cy="3416400"/>
          </a:xfrm>
          <a:prstGeom prst="rect">
            <a:avLst/>
          </a:prstGeom>
          <a:noFill/>
          <a:ln>
            <a:noFill/>
          </a:ln>
        </p:spPr>
        <p:txBody>
          <a:bodyPr anchorCtr="0" anchor="t" bIns="91425" lIns="91425" spcFirstLastPara="1" rIns="91425" wrap="square" tIns="91425">
            <a:noAutofit/>
          </a:bodyPr>
          <a:lstStyle>
            <a:lvl1pPr indent="-298450" lvl="0" marL="457200">
              <a:lnSpc>
                <a:spcPct val="100000"/>
              </a:lnSpc>
              <a:spcBef>
                <a:spcPts val="0"/>
              </a:spcBef>
              <a:spcAft>
                <a:spcPts val="0"/>
              </a:spcAft>
              <a:buClr>
                <a:schemeClr val="dk1"/>
              </a:buClr>
              <a:buSzPts val="1100"/>
              <a:buFont typeface="Roboto"/>
              <a:buChar char="●"/>
              <a:defRPr sz="1100">
                <a:solidFill>
                  <a:schemeClr val="dk1"/>
                </a:solidFill>
                <a:latin typeface="Roboto"/>
                <a:ea typeface="Roboto"/>
                <a:cs typeface="Roboto"/>
                <a:sym typeface="Roboto"/>
              </a:defRPr>
            </a:lvl1pPr>
            <a:lvl2pPr indent="-298450" lvl="1" marL="914400">
              <a:lnSpc>
                <a:spcPct val="100000"/>
              </a:lnSpc>
              <a:spcBef>
                <a:spcPts val="1600"/>
              </a:spcBef>
              <a:spcAft>
                <a:spcPts val="0"/>
              </a:spcAft>
              <a:buClr>
                <a:schemeClr val="dk1"/>
              </a:buClr>
              <a:buSzPts val="1100"/>
              <a:buFont typeface="Roboto"/>
              <a:buChar char="○"/>
              <a:defRPr sz="1100">
                <a:solidFill>
                  <a:schemeClr val="dk1"/>
                </a:solidFill>
                <a:latin typeface="Roboto"/>
                <a:ea typeface="Roboto"/>
                <a:cs typeface="Roboto"/>
                <a:sym typeface="Roboto"/>
              </a:defRPr>
            </a:lvl2pPr>
            <a:lvl3pPr indent="-298450" lvl="2" marL="1371600">
              <a:lnSpc>
                <a:spcPct val="100000"/>
              </a:lnSpc>
              <a:spcBef>
                <a:spcPts val="1600"/>
              </a:spcBef>
              <a:spcAft>
                <a:spcPts val="0"/>
              </a:spcAft>
              <a:buClr>
                <a:schemeClr val="dk1"/>
              </a:buClr>
              <a:buSzPts val="1100"/>
              <a:buFont typeface="Roboto"/>
              <a:buChar char="■"/>
              <a:defRPr sz="1100">
                <a:solidFill>
                  <a:schemeClr val="dk1"/>
                </a:solidFill>
                <a:latin typeface="Roboto"/>
                <a:ea typeface="Roboto"/>
                <a:cs typeface="Roboto"/>
                <a:sym typeface="Roboto"/>
              </a:defRPr>
            </a:lvl3pPr>
            <a:lvl4pPr indent="-298450" lvl="3" marL="1828800">
              <a:lnSpc>
                <a:spcPct val="100000"/>
              </a:lnSpc>
              <a:spcBef>
                <a:spcPts val="1600"/>
              </a:spcBef>
              <a:spcAft>
                <a:spcPts val="0"/>
              </a:spcAft>
              <a:buClr>
                <a:schemeClr val="dk1"/>
              </a:buClr>
              <a:buSzPts val="1100"/>
              <a:buFont typeface="Roboto"/>
              <a:buChar char="●"/>
              <a:defRPr sz="1100">
                <a:solidFill>
                  <a:schemeClr val="dk1"/>
                </a:solidFill>
                <a:latin typeface="Roboto"/>
                <a:ea typeface="Roboto"/>
                <a:cs typeface="Roboto"/>
                <a:sym typeface="Roboto"/>
              </a:defRPr>
            </a:lvl4pPr>
            <a:lvl5pPr indent="-298450" lvl="4" marL="2286000">
              <a:lnSpc>
                <a:spcPct val="100000"/>
              </a:lnSpc>
              <a:spcBef>
                <a:spcPts val="1600"/>
              </a:spcBef>
              <a:spcAft>
                <a:spcPts val="0"/>
              </a:spcAft>
              <a:buClr>
                <a:schemeClr val="dk1"/>
              </a:buClr>
              <a:buSzPts val="1100"/>
              <a:buFont typeface="Roboto"/>
              <a:buChar char="○"/>
              <a:defRPr sz="1100">
                <a:solidFill>
                  <a:schemeClr val="dk1"/>
                </a:solidFill>
                <a:latin typeface="Roboto"/>
                <a:ea typeface="Roboto"/>
                <a:cs typeface="Roboto"/>
                <a:sym typeface="Roboto"/>
              </a:defRPr>
            </a:lvl5pPr>
            <a:lvl6pPr indent="-298450" lvl="5" marL="2743200">
              <a:lnSpc>
                <a:spcPct val="100000"/>
              </a:lnSpc>
              <a:spcBef>
                <a:spcPts val="1600"/>
              </a:spcBef>
              <a:spcAft>
                <a:spcPts val="0"/>
              </a:spcAft>
              <a:buClr>
                <a:schemeClr val="dk1"/>
              </a:buClr>
              <a:buSzPts val="1100"/>
              <a:buFont typeface="Roboto"/>
              <a:buChar char="■"/>
              <a:defRPr sz="1100">
                <a:solidFill>
                  <a:schemeClr val="dk1"/>
                </a:solidFill>
                <a:latin typeface="Roboto"/>
                <a:ea typeface="Roboto"/>
                <a:cs typeface="Roboto"/>
                <a:sym typeface="Roboto"/>
              </a:defRPr>
            </a:lvl6pPr>
            <a:lvl7pPr indent="-298450" lvl="6" marL="3200400">
              <a:lnSpc>
                <a:spcPct val="100000"/>
              </a:lnSpc>
              <a:spcBef>
                <a:spcPts val="1600"/>
              </a:spcBef>
              <a:spcAft>
                <a:spcPts val="0"/>
              </a:spcAft>
              <a:buClr>
                <a:schemeClr val="dk1"/>
              </a:buClr>
              <a:buSzPts val="1100"/>
              <a:buFont typeface="Roboto"/>
              <a:buChar char="●"/>
              <a:defRPr sz="1100">
                <a:solidFill>
                  <a:schemeClr val="dk1"/>
                </a:solidFill>
                <a:latin typeface="Roboto"/>
                <a:ea typeface="Roboto"/>
                <a:cs typeface="Roboto"/>
                <a:sym typeface="Roboto"/>
              </a:defRPr>
            </a:lvl7pPr>
            <a:lvl8pPr indent="-298450" lvl="7" marL="3657600">
              <a:lnSpc>
                <a:spcPct val="100000"/>
              </a:lnSpc>
              <a:spcBef>
                <a:spcPts val="1600"/>
              </a:spcBef>
              <a:spcAft>
                <a:spcPts val="0"/>
              </a:spcAft>
              <a:buClr>
                <a:schemeClr val="dk1"/>
              </a:buClr>
              <a:buSzPts val="1100"/>
              <a:buFont typeface="Roboto"/>
              <a:buChar char="○"/>
              <a:defRPr sz="1100">
                <a:solidFill>
                  <a:schemeClr val="dk1"/>
                </a:solidFill>
                <a:latin typeface="Roboto"/>
                <a:ea typeface="Roboto"/>
                <a:cs typeface="Roboto"/>
                <a:sym typeface="Roboto"/>
              </a:defRPr>
            </a:lvl8pPr>
            <a:lvl9pPr indent="-298450" lvl="8" marL="4114800">
              <a:lnSpc>
                <a:spcPct val="100000"/>
              </a:lnSpc>
              <a:spcBef>
                <a:spcPts val="1600"/>
              </a:spcBef>
              <a:spcAft>
                <a:spcPts val="1600"/>
              </a:spcAft>
              <a:buClr>
                <a:schemeClr val="dk1"/>
              </a:buClr>
              <a:buSzPts val="1100"/>
              <a:buFont typeface="Roboto"/>
              <a:buChar char="■"/>
              <a:defRPr sz="1100">
                <a:solidFill>
                  <a:schemeClr val="dk1"/>
                </a:solidFill>
                <a:latin typeface="Roboto"/>
                <a:ea typeface="Roboto"/>
                <a:cs typeface="Roboto"/>
                <a:sym typeface="Robot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4.png"/><Relationship Id="rId5" Type="http://schemas.openxmlformats.org/officeDocument/2006/relationships/image" Target="../media/image18.jpg"/><Relationship Id="rId6" Type="http://schemas.openxmlformats.org/officeDocument/2006/relationships/image" Target="../media/image1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11.png"/><Relationship Id="rId6"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11.png"/><Relationship Id="rId6"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9.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9.png"/><Relationship Id="rId4" Type="http://schemas.openxmlformats.org/officeDocument/2006/relationships/image" Target="../media/image23.png"/><Relationship Id="rId5" Type="http://schemas.openxmlformats.org/officeDocument/2006/relationships/image" Target="../media/image7.png"/><Relationship Id="rId6"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24.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24.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25.png"/><Relationship Id="rId4" Type="http://schemas.openxmlformats.org/officeDocument/2006/relationships/image" Target="../media/image35.png"/><Relationship Id="rId5"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25.png"/><Relationship Id="rId4" Type="http://schemas.openxmlformats.org/officeDocument/2006/relationships/image" Target="../media/image35.png"/><Relationship Id="rId5"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6.png"/><Relationship Id="rId4" Type="http://schemas.openxmlformats.org/officeDocument/2006/relationships/image" Target="../media/image30.png"/><Relationship Id="rId5" Type="http://schemas.openxmlformats.org/officeDocument/2006/relationships/image" Target="../media/image27.png"/><Relationship Id="rId6" Type="http://schemas.openxmlformats.org/officeDocument/2006/relationships/image" Target="../media/image32.png"/><Relationship Id="rId7"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31.png"/><Relationship Id="rId4" Type="http://schemas.openxmlformats.org/officeDocument/2006/relationships/image" Target="../media/image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6.png"/><Relationship Id="rId8"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39.png"/><Relationship Id="rId4" Type="http://schemas.openxmlformats.org/officeDocument/2006/relationships/image" Target="../media/image34.png"/><Relationship Id="rId9"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image" Target="../media/image40.png"/><Relationship Id="rId7" Type="http://schemas.openxmlformats.org/officeDocument/2006/relationships/image" Target="../media/image41.png"/><Relationship Id="rId8" Type="http://schemas.openxmlformats.org/officeDocument/2006/relationships/image" Target="../media/image3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hyperlink" Target="https://www.figma.com/design/840UCIf8zr4dQP9h9AAa0O/CS147-Figma?node-id=1-2&amp;p=f&amp;t=JG5oltsMgvpXFPvg-0" TargetMode="External"/><Relationship Id="rId4" Type="http://schemas.openxmlformats.org/officeDocument/2006/relationships/hyperlink" Target="https://docs.google.com/document/d/14hXFRlf5tj7kykout0Mj7Dq5Qfpc5nbFUhWMy-wBtqo/edit?tab=t.0#heading=h.5idco5wwh8y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41" name="Shape 41"/>
        <p:cNvGrpSpPr/>
        <p:nvPr/>
      </p:nvGrpSpPr>
      <p:grpSpPr>
        <a:xfrm>
          <a:off x="0" y="0"/>
          <a:ext cx="0" cy="0"/>
          <a:chOff x="0" y="0"/>
          <a:chExt cx="0" cy="0"/>
        </a:xfrm>
      </p:grpSpPr>
      <p:sp>
        <p:nvSpPr>
          <p:cNvPr id="42" name="Google Shape;42;p13"/>
          <p:cNvSpPr txBox="1"/>
          <p:nvPr>
            <p:ph type="ctrTitle"/>
          </p:nvPr>
        </p:nvSpPr>
        <p:spPr>
          <a:xfrm>
            <a:off x="4893700" y="1324625"/>
            <a:ext cx="36519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FF785A"/>
                </a:solidFill>
              </a:rPr>
              <a:t>Medium-Fi Prototype</a:t>
            </a:r>
            <a:endParaRPr>
              <a:solidFill>
                <a:srgbClr val="FF785A"/>
              </a:solidFill>
            </a:endParaRPr>
          </a:p>
        </p:txBody>
      </p:sp>
      <p:grpSp>
        <p:nvGrpSpPr>
          <p:cNvPr id="43" name="Google Shape;43;p13"/>
          <p:cNvGrpSpPr/>
          <p:nvPr/>
        </p:nvGrpSpPr>
        <p:grpSpPr>
          <a:xfrm>
            <a:off x="191825" y="148810"/>
            <a:ext cx="4439818" cy="4845885"/>
            <a:chOff x="191825" y="150398"/>
            <a:chExt cx="4439818" cy="4845885"/>
          </a:xfrm>
        </p:grpSpPr>
        <p:sp>
          <p:nvSpPr>
            <p:cNvPr id="44" name="Google Shape;44;p13"/>
            <p:cNvSpPr/>
            <p:nvPr/>
          </p:nvSpPr>
          <p:spPr>
            <a:xfrm rot="-899928">
              <a:off x="610477" y="1377330"/>
              <a:ext cx="1695212" cy="3458507"/>
            </a:xfrm>
            <a:custGeom>
              <a:rect b="b" l="l" r="r" t="t"/>
              <a:pathLst>
                <a:path extrusionOk="0" h="162960" w="79876">
                  <a:moveTo>
                    <a:pt x="9173" y="1"/>
                  </a:moveTo>
                  <a:cubicBezTo>
                    <a:pt x="4111" y="1"/>
                    <a:pt x="0" y="4111"/>
                    <a:pt x="0" y="9174"/>
                  </a:cubicBezTo>
                  <a:lnTo>
                    <a:pt x="0" y="153786"/>
                  </a:lnTo>
                  <a:cubicBezTo>
                    <a:pt x="0" y="158849"/>
                    <a:pt x="4111"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114300" rotWithShape="0" algn="bl" dir="3960000" dist="38100">
                <a:srgbClr val="000000">
                  <a:alpha val="32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13"/>
            <p:cNvSpPr/>
            <p:nvPr/>
          </p:nvSpPr>
          <p:spPr>
            <a:xfrm rot="-899928">
              <a:off x="888601" y="1552502"/>
              <a:ext cx="259600" cy="29797"/>
            </a:xfrm>
            <a:custGeom>
              <a:rect b="b" l="l" r="r" t="t"/>
              <a:pathLst>
                <a:path extrusionOk="0" h="1404" w="12232">
                  <a:moveTo>
                    <a:pt x="703" y="0"/>
                  </a:moveTo>
                  <a:cubicBezTo>
                    <a:pt x="302" y="0"/>
                    <a:pt x="1" y="326"/>
                    <a:pt x="1" y="702"/>
                  </a:cubicBezTo>
                  <a:cubicBezTo>
                    <a:pt x="1" y="1103"/>
                    <a:pt x="302" y="1404"/>
                    <a:pt x="703" y="1404"/>
                  </a:cubicBezTo>
                  <a:lnTo>
                    <a:pt x="11530" y="1404"/>
                  </a:lnTo>
                  <a:cubicBezTo>
                    <a:pt x="11906" y="1404"/>
                    <a:pt x="12232" y="1103"/>
                    <a:pt x="12232" y="702"/>
                  </a:cubicBezTo>
                  <a:cubicBezTo>
                    <a:pt x="12232" y="326"/>
                    <a:pt x="11906" y="0"/>
                    <a:pt x="11530" y="0"/>
                  </a:cubicBezTo>
                  <a:close/>
                </a:path>
              </a:pathLst>
            </a:custGeom>
            <a:solidFill>
              <a:srgbClr val="BCBC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13"/>
            <p:cNvSpPr/>
            <p:nvPr/>
          </p:nvSpPr>
          <p:spPr>
            <a:xfrm rot="-899928">
              <a:off x="1193603" y="1502232"/>
              <a:ext cx="28757" cy="28736"/>
            </a:xfrm>
            <a:custGeom>
              <a:rect b="b" l="l" r="r" t="t"/>
              <a:pathLst>
                <a:path extrusionOk="0" h="1354" w="1355">
                  <a:moveTo>
                    <a:pt x="677" y="0"/>
                  </a:moveTo>
                  <a:cubicBezTo>
                    <a:pt x="301" y="0"/>
                    <a:pt x="1" y="301"/>
                    <a:pt x="1" y="677"/>
                  </a:cubicBezTo>
                  <a:cubicBezTo>
                    <a:pt x="1" y="1053"/>
                    <a:pt x="301" y="1354"/>
                    <a:pt x="677" y="1354"/>
                  </a:cubicBezTo>
                  <a:cubicBezTo>
                    <a:pt x="1053" y="1354"/>
                    <a:pt x="1354" y="1053"/>
                    <a:pt x="1354" y="677"/>
                  </a:cubicBezTo>
                  <a:cubicBezTo>
                    <a:pt x="1354" y="301"/>
                    <a:pt x="1053" y="0"/>
                    <a:pt x="677" y="0"/>
                  </a:cubicBezTo>
                  <a:close/>
                </a:path>
              </a:pathLst>
            </a:custGeom>
            <a:solidFill>
              <a:srgbClr val="BCBC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13"/>
            <p:cNvSpPr/>
            <p:nvPr/>
          </p:nvSpPr>
          <p:spPr>
            <a:xfrm rot="-899928">
              <a:off x="1626213" y="1436240"/>
              <a:ext cx="63330" cy="31410"/>
            </a:xfrm>
            <a:custGeom>
              <a:rect b="b" l="l" r="r" t="t"/>
              <a:pathLst>
                <a:path extrusionOk="0" h="1480" w="2984">
                  <a:moveTo>
                    <a:pt x="2833" y="151"/>
                  </a:moveTo>
                  <a:lnTo>
                    <a:pt x="2833" y="1329"/>
                  </a:lnTo>
                  <a:lnTo>
                    <a:pt x="151" y="1329"/>
                  </a:lnTo>
                  <a:lnTo>
                    <a:pt x="151" y="151"/>
                  </a:lnTo>
                  <a:close/>
                  <a:moveTo>
                    <a:pt x="76" y="1"/>
                  </a:moveTo>
                  <a:cubicBezTo>
                    <a:pt x="26" y="1"/>
                    <a:pt x="1" y="51"/>
                    <a:pt x="1" y="76"/>
                  </a:cubicBezTo>
                  <a:lnTo>
                    <a:pt x="1" y="1404"/>
                  </a:lnTo>
                  <a:cubicBezTo>
                    <a:pt x="1" y="1454"/>
                    <a:pt x="26" y="1479"/>
                    <a:pt x="76" y="1479"/>
                  </a:cubicBezTo>
                  <a:lnTo>
                    <a:pt x="2908" y="1479"/>
                  </a:lnTo>
                  <a:cubicBezTo>
                    <a:pt x="2933" y="1479"/>
                    <a:pt x="2983" y="1454"/>
                    <a:pt x="2983" y="1404"/>
                  </a:cubicBezTo>
                  <a:lnTo>
                    <a:pt x="2983" y="76"/>
                  </a:lnTo>
                  <a:cubicBezTo>
                    <a:pt x="2983" y="51"/>
                    <a:pt x="2933" y="1"/>
                    <a:pt x="2908"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3"/>
            <p:cNvSpPr/>
            <p:nvPr/>
          </p:nvSpPr>
          <p:spPr>
            <a:xfrm rot="-899928">
              <a:off x="1631808" y="1443602"/>
              <a:ext cx="40982" cy="20226"/>
            </a:xfrm>
            <a:custGeom>
              <a:rect b="b" l="l" r="r" t="t"/>
              <a:pathLst>
                <a:path extrusionOk="0" h="953" w="1931">
                  <a:moveTo>
                    <a:pt x="1" y="0"/>
                  </a:moveTo>
                  <a:lnTo>
                    <a:pt x="1" y="953"/>
                  </a:lnTo>
                  <a:lnTo>
                    <a:pt x="1930" y="953"/>
                  </a:lnTo>
                  <a:lnTo>
                    <a:pt x="1930" y="0"/>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3"/>
            <p:cNvSpPr/>
            <p:nvPr/>
          </p:nvSpPr>
          <p:spPr>
            <a:xfrm rot="-899928">
              <a:off x="1687352" y="1436882"/>
              <a:ext cx="3735" cy="13328"/>
            </a:xfrm>
            <a:custGeom>
              <a:rect b="b" l="l" r="r" t="t"/>
              <a:pathLst>
                <a:path extrusionOk="0" h="628" w="176">
                  <a:moveTo>
                    <a:pt x="0" y="1"/>
                  </a:moveTo>
                  <a:lnTo>
                    <a:pt x="0" y="627"/>
                  </a:lnTo>
                  <a:lnTo>
                    <a:pt x="176" y="627"/>
                  </a:lnTo>
                  <a:lnTo>
                    <a:pt x="176"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3"/>
            <p:cNvSpPr/>
            <p:nvPr/>
          </p:nvSpPr>
          <p:spPr>
            <a:xfrm rot="-899928">
              <a:off x="1566049" y="1472032"/>
              <a:ext cx="17573" cy="18103"/>
            </a:xfrm>
            <a:custGeom>
              <a:rect b="b" l="l" r="r" t="t"/>
              <a:pathLst>
                <a:path extrusionOk="0" h="853" w="828">
                  <a:moveTo>
                    <a:pt x="401" y="0"/>
                  </a:moveTo>
                  <a:cubicBezTo>
                    <a:pt x="176" y="0"/>
                    <a:pt x="0" y="201"/>
                    <a:pt x="0" y="426"/>
                  </a:cubicBezTo>
                  <a:cubicBezTo>
                    <a:pt x="0" y="677"/>
                    <a:pt x="176" y="852"/>
                    <a:pt x="401" y="852"/>
                  </a:cubicBezTo>
                  <a:cubicBezTo>
                    <a:pt x="652" y="852"/>
                    <a:pt x="827" y="677"/>
                    <a:pt x="827" y="426"/>
                  </a:cubicBezTo>
                  <a:cubicBezTo>
                    <a:pt x="827" y="201"/>
                    <a:pt x="652" y="0"/>
                    <a:pt x="401" y="0"/>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13"/>
            <p:cNvSpPr/>
            <p:nvPr/>
          </p:nvSpPr>
          <p:spPr>
            <a:xfrm rot="-899928">
              <a:off x="1556646" y="1462654"/>
              <a:ext cx="29267" cy="10399"/>
            </a:xfrm>
            <a:custGeom>
              <a:rect b="b" l="l" r="r" t="t"/>
              <a:pathLst>
                <a:path extrusionOk="0" h="490" w="1379">
                  <a:moveTo>
                    <a:pt x="690" y="1"/>
                  </a:moveTo>
                  <a:cubicBezTo>
                    <a:pt x="458" y="1"/>
                    <a:pt x="226" y="88"/>
                    <a:pt x="51" y="264"/>
                  </a:cubicBezTo>
                  <a:cubicBezTo>
                    <a:pt x="1" y="314"/>
                    <a:pt x="1" y="389"/>
                    <a:pt x="51" y="439"/>
                  </a:cubicBezTo>
                  <a:cubicBezTo>
                    <a:pt x="76" y="464"/>
                    <a:pt x="113" y="477"/>
                    <a:pt x="151" y="477"/>
                  </a:cubicBezTo>
                  <a:cubicBezTo>
                    <a:pt x="189" y="477"/>
                    <a:pt x="226" y="464"/>
                    <a:pt x="251" y="439"/>
                  </a:cubicBezTo>
                  <a:cubicBezTo>
                    <a:pt x="376" y="339"/>
                    <a:pt x="527" y="264"/>
                    <a:pt x="677" y="264"/>
                  </a:cubicBezTo>
                  <a:cubicBezTo>
                    <a:pt x="903" y="264"/>
                    <a:pt x="1053" y="364"/>
                    <a:pt x="1128" y="439"/>
                  </a:cubicBezTo>
                  <a:cubicBezTo>
                    <a:pt x="1153" y="464"/>
                    <a:pt x="1204" y="489"/>
                    <a:pt x="1229" y="489"/>
                  </a:cubicBezTo>
                  <a:cubicBezTo>
                    <a:pt x="1279" y="489"/>
                    <a:pt x="1304" y="464"/>
                    <a:pt x="1329" y="439"/>
                  </a:cubicBezTo>
                  <a:cubicBezTo>
                    <a:pt x="1379" y="389"/>
                    <a:pt x="1379" y="314"/>
                    <a:pt x="1329" y="264"/>
                  </a:cubicBezTo>
                  <a:cubicBezTo>
                    <a:pt x="1153" y="88"/>
                    <a:pt x="922" y="1"/>
                    <a:pt x="690"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p:nvPr/>
          </p:nvSpPr>
          <p:spPr>
            <a:xfrm rot="-899928">
              <a:off x="1547490" y="1452571"/>
              <a:ext cx="43104" cy="13859"/>
            </a:xfrm>
            <a:custGeom>
              <a:rect b="b" l="l" r="r" t="t"/>
              <a:pathLst>
                <a:path extrusionOk="0" h="653" w="2031">
                  <a:moveTo>
                    <a:pt x="1003" y="1"/>
                  </a:moveTo>
                  <a:cubicBezTo>
                    <a:pt x="652" y="1"/>
                    <a:pt x="301" y="151"/>
                    <a:pt x="51" y="402"/>
                  </a:cubicBezTo>
                  <a:cubicBezTo>
                    <a:pt x="1" y="477"/>
                    <a:pt x="1" y="552"/>
                    <a:pt x="51" y="602"/>
                  </a:cubicBezTo>
                  <a:cubicBezTo>
                    <a:pt x="76" y="627"/>
                    <a:pt x="107" y="640"/>
                    <a:pt x="142" y="640"/>
                  </a:cubicBezTo>
                  <a:cubicBezTo>
                    <a:pt x="176" y="640"/>
                    <a:pt x="214" y="627"/>
                    <a:pt x="251" y="602"/>
                  </a:cubicBezTo>
                  <a:cubicBezTo>
                    <a:pt x="452" y="402"/>
                    <a:pt x="728" y="276"/>
                    <a:pt x="1003" y="276"/>
                  </a:cubicBezTo>
                  <a:cubicBezTo>
                    <a:pt x="1304" y="276"/>
                    <a:pt x="1580" y="402"/>
                    <a:pt x="1780" y="602"/>
                  </a:cubicBezTo>
                  <a:cubicBezTo>
                    <a:pt x="1830" y="627"/>
                    <a:pt x="1855" y="652"/>
                    <a:pt x="1880" y="652"/>
                  </a:cubicBezTo>
                  <a:cubicBezTo>
                    <a:pt x="1931" y="652"/>
                    <a:pt x="1956" y="627"/>
                    <a:pt x="1981" y="602"/>
                  </a:cubicBezTo>
                  <a:cubicBezTo>
                    <a:pt x="2031" y="552"/>
                    <a:pt x="2031" y="477"/>
                    <a:pt x="1981" y="427"/>
                  </a:cubicBezTo>
                  <a:cubicBezTo>
                    <a:pt x="1730" y="151"/>
                    <a:pt x="1379" y="1"/>
                    <a:pt x="1003"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3"/>
            <p:cNvSpPr/>
            <p:nvPr/>
          </p:nvSpPr>
          <p:spPr>
            <a:xfrm rot="-899928">
              <a:off x="1464917" y="1495827"/>
              <a:ext cx="13859" cy="21839"/>
            </a:xfrm>
            <a:custGeom>
              <a:rect b="b" l="l" r="r" t="t"/>
              <a:pathLst>
                <a:path extrusionOk="0" h="1029" w="653">
                  <a:moveTo>
                    <a:pt x="1" y="1"/>
                  </a:moveTo>
                  <a:lnTo>
                    <a:pt x="1" y="1028"/>
                  </a:lnTo>
                  <a:lnTo>
                    <a:pt x="653" y="1028"/>
                  </a:lnTo>
                  <a:lnTo>
                    <a:pt x="653"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3"/>
            <p:cNvSpPr/>
            <p:nvPr/>
          </p:nvSpPr>
          <p:spPr>
            <a:xfrm rot="-899928">
              <a:off x="1480325" y="1483578"/>
              <a:ext cx="13859" cy="29818"/>
            </a:xfrm>
            <a:custGeom>
              <a:rect b="b" l="l" r="r" t="t"/>
              <a:pathLst>
                <a:path extrusionOk="0" h="1405" w="653">
                  <a:moveTo>
                    <a:pt x="1" y="1"/>
                  </a:moveTo>
                  <a:lnTo>
                    <a:pt x="1" y="1404"/>
                  </a:lnTo>
                  <a:lnTo>
                    <a:pt x="653" y="1404"/>
                  </a:lnTo>
                  <a:lnTo>
                    <a:pt x="653"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rot="-899928">
              <a:off x="1495801" y="1471851"/>
              <a:ext cx="13859" cy="37268"/>
            </a:xfrm>
            <a:custGeom>
              <a:rect b="b" l="l" r="r" t="t"/>
              <a:pathLst>
                <a:path extrusionOk="0" h="1756" w="653">
                  <a:moveTo>
                    <a:pt x="1" y="1"/>
                  </a:moveTo>
                  <a:lnTo>
                    <a:pt x="1" y="1755"/>
                  </a:lnTo>
                  <a:lnTo>
                    <a:pt x="653" y="1755"/>
                  </a:lnTo>
                  <a:lnTo>
                    <a:pt x="653"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rot="-899928">
              <a:off x="2426717" y="1510058"/>
              <a:ext cx="278743" cy="270764"/>
            </a:xfrm>
            <a:custGeom>
              <a:rect b="b" l="l" r="r" t="t"/>
              <a:pathLst>
                <a:path extrusionOk="0" fill="none" h="12758" w="13134">
                  <a:moveTo>
                    <a:pt x="1" y="1"/>
                  </a:moveTo>
                  <a:cubicBezTo>
                    <a:pt x="7144" y="1"/>
                    <a:pt x="12933" y="5690"/>
                    <a:pt x="13134" y="12758"/>
                  </a:cubicBezTo>
                </a:path>
              </a:pathLst>
            </a:custGeom>
            <a:noFill/>
            <a:ln cap="flat" cmpd="sng" w="68925">
              <a:solidFill>
                <a:srgbClr val="F4F4F4"/>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rot="-899928">
              <a:off x="2846019" y="1661186"/>
              <a:ext cx="45778" cy="46309"/>
            </a:xfrm>
            <a:custGeom>
              <a:rect b="b" l="l" r="r" t="t"/>
              <a:pathLst>
                <a:path extrusionOk="0" h="2182" w="2157">
                  <a:moveTo>
                    <a:pt x="1" y="427"/>
                  </a:moveTo>
                  <a:lnTo>
                    <a:pt x="427" y="1"/>
                  </a:lnTo>
                  <a:lnTo>
                    <a:pt x="2156" y="1755"/>
                  </a:lnTo>
                  <a:lnTo>
                    <a:pt x="1730" y="218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3"/>
            <p:cNvSpPr/>
            <p:nvPr/>
          </p:nvSpPr>
          <p:spPr>
            <a:xfrm rot="-899928">
              <a:off x="2853245" y="1688418"/>
              <a:ext cx="45778" cy="45778"/>
            </a:xfrm>
            <a:custGeom>
              <a:rect b="b" l="l" r="r" t="t"/>
              <a:pathLst>
                <a:path extrusionOk="0" h="2157" w="2157">
                  <a:moveTo>
                    <a:pt x="1" y="1730"/>
                  </a:moveTo>
                  <a:lnTo>
                    <a:pt x="427" y="2156"/>
                  </a:lnTo>
                  <a:lnTo>
                    <a:pt x="2156" y="427"/>
                  </a:lnTo>
                  <a:lnTo>
                    <a:pt x="1730"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p:nvPr/>
          </p:nvSpPr>
          <p:spPr>
            <a:xfrm rot="-899928">
              <a:off x="1707299" y="2521660"/>
              <a:ext cx="46309" cy="46309"/>
            </a:xfrm>
            <a:custGeom>
              <a:rect b="b" l="l" r="r" t="t"/>
              <a:pathLst>
                <a:path extrusionOk="0" h="2182" w="2182">
                  <a:moveTo>
                    <a:pt x="427" y="1"/>
                  </a:moveTo>
                  <a:lnTo>
                    <a:pt x="1" y="427"/>
                  </a:lnTo>
                  <a:lnTo>
                    <a:pt x="1755" y="2181"/>
                  </a:lnTo>
                  <a:lnTo>
                    <a:pt x="2181" y="1755"/>
                  </a:lnTo>
                  <a:lnTo>
                    <a:pt x="427"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p:nvPr/>
          </p:nvSpPr>
          <p:spPr>
            <a:xfrm rot="-899928">
              <a:off x="1714525" y="2548892"/>
              <a:ext cx="46309" cy="45778"/>
            </a:xfrm>
            <a:custGeom>
              <a:rect b="b" l="l" r="r" t="t"/>
              <a:pathLst>
                <a:path extrusionOk="0" h="2157" w="2182">
                  <a:moveTo>
                    <a:pt x="1755" y="1"/>
                  </a:moveTo>
                  <a:lnTo>
                    <a:pt x="1" y="1730"/>
                  </a:lnTo>
                  <a:lnTo>
                    <a:pt x="427" y="2156"/>
                  </a:lnTo>
                  <a:lnTo>
                    <a:pt x="2181" y="427"/>
                  </a:lnTo>
                  <a:lnTo>
                    <a:pt x="175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p:nvPr/>
          </p:nvSpPr>
          <p:spPr>
            <a:xfrm rot="-899928">
              <a:off x="892996" y="2739855"/>
              <a:ext cx="46287" cy="46309"/>
            </a:xfrm>
            <a:custGeom>
              <a:rect b="b" l="l" r="r" t="t"/>
              <a:pathLst>
                <a:path extrusionOk="0" h="2182" w="2181">
                  <a:moveTo>
                    <a:pt x="1755" y="1"/>
                  </a:moveTo>
                  <a:lnTo>
                    <a:pt x="0" y="1755"/>
                  </a:lnTo>
                  <a:lnTo>
                    <a:pt x="426" y="2181"/>
                  </a:lnTo>
                  <a:lnTo>
                    <a:pt x="2181" y="427"/>
                  </a:lnTo>
                  <a:lnTo>
                    <a:pt x="175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3"/>
            <p:cNvSpPr/>
            <p:nvPr/>
          </p:nvSpPr>
          <p:spPr>
            <a:xfrm rot="-899928">
              <a:off x="900221" y="2767087"/>
              <a:ext cx="46287" cy="45778"/>
            </a:xfrm>
            <a:custGeom>
              <a:rect b="b" l="l" r="r" t="t"/>
              <a:pathLst>
                <a:path extrusionOk="0" h="2157" w="2181">
                  <a:moveTo>
                    <a:pt x="426" y="1"/>
                  </a:moveTo>
                  <a:lnTo>
                    <a:pt x="0" y="427"/>
                  </a:lnTo>
                  <a:lnTo>
                    <a:pt x="1755" y="2156"/>
                  </a:lnTo>
                  <a:lnTo>
                    <a:pt x="2181" y="1730"/>
                  </a:lnTo>
                  <a:lnTo>
                    <a:pt x="42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3"/>
            <p:cNvSpPr/>
            <p:nvPr/>
          </p:nvSpPr>
          <p:spPr>
            <a:xfrm rot="-899928">
              <a:off x="1180749" y="3718453"/>
              <a:ext cx="1021826" cy="593630"/>
            </a:xfrm>
            <a:custGeom>
              <a:rect b="b" l="l" r="r" t="t"/>
              <a:pathLst>
                <a:path extrusionOk="0" fill="none" h="27971" w="48147">
                  <a:moveTo>
                    <a:pt x="1" y="1"/>
                  </a:moveTo>
                  <a:lnTo>
                    <a:pt x="1" y="27971"/>
                  </a:lnTo>
                  <a:lnTo>
                    <a:pt x="48146" y="27971"/>
                  </a:lnTo>
                </a:path>
              </a:pathLst>
            </a:custGeom>
            <a:noFill/>
            <a:ln cap="rnd" cmpd="sng" w="11900">
              <a:solidFill>
                <a:srgbClr val="ED78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3"/>
            <p:cNvSpPr/>
            <p:nvPr/>
          </p:nvSpPr>
          <p:spPr>
            <a:xfrm rot="-899928">
              <a:off x="1376787" y="4379793"/>
              <a:ext cx="21" cy="26083"/>
            </a:xfrm>
            <a:custGeom>
              <a:rect b="b" l="l" r="r" t="t"/>
              <a:pathLst>
                <a:path extrusionOk="0" fill="none" h="1229" w="1">
                  <a:moveTo>
                    <a:pt x="1" y="1229"/>
                  </a:moveTo>
                  <a:lnTo>
                    <a:pt x="1" y="1"/>
                  </a:lnTo>
                </a:path>
              </a:pathLst>
            </a:custGeom>
            <a:noFill/>
            <a:ln cap="rnd" cmpd="sng" w="11900">
              <a:solidFill>
                <a:srgbClr val="ED78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p:cNvSpPr/>
            <p:nvPr/>
          </p:nvSpPr>
          <p:spPr>
            <a:xfrm rot="-899928">
              <a:off x="1246276" y="4314997"/>
              <a:ext cx="26083" cy="21"/>
            </a:xfrm>
            <a:custGeom>
              <a:rect b="b" l="l" r="r" t="t"/>
              <a:pathLst>
                <a:path extrusionOk="0" fill="none" h="1" w="1229">
                  <a:moveTo>
                    <a:pt x="0" y="1"/>
                  </a:moveTo>
                  <a:lnTo>
                    <a:pt x="1228" y="1"/>
                  </a:lnTo>
                </a:path>
              </a:pathLst>
            </a:custGeom>
            <a:noFill/>
            <a:ln cap="rnd" cmpd="sng" w="11900">
              <a:solidFill>
                <a:srgbClr val="ED78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p:nvPr/>
          </p:nvSpPr>
          <p:spPr>
            <a:xfrm rot="-899928">
              <a:off x="1212962" y="4190671"/>
              <a:ext cx="26083" cy="21"/>
            </a:xfrm>
            <a:custGeom>
              <a:rect b="b" l="l" r="r" t="t"/>
              <a:pathLst>
                <a:path extrusionOk="0" fill="none" h="1" w="1229">
                  <a:moveTo>
                    <a:pt x="0" y="1"/>
                  </a:moveTo>
                  <a:lnTo>
                    <a:pt x="1228" y="1"/>
                  </a:lnTo>
                </a:path>
              </a:pathLst>
            </a:custGeom>
            <a:noFill/>
            <a:ln cap="rnd" cmpd="sng" w="11900">
              <a:solidFill>
                <a:srgbClr val="ED78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3"/>
            <p:cNvSpPr/>
            <p:nvPr/>
          </p:nvSpPr>
          <p:spPr>
            <a:xfrm rot="-899928">
              <a:off x="1179649" y="4066344"/>
              <a:ext cx="26083" cy="21"/>
            </a:xfrm>
            <a:custGeom>
              <a:rect b="b" l="l" r="r" t="t"/>
              <a:pathLst>
                <a:path extrusionOk="0" fill="none" h="1" w="1229">
                  <a:moveTo>
                    <a:pt x="0" y="0"/>
                  </a:moveTo>
                  <a:lnTo>
                    <a:pt x="1228" y="0"/>
                  </a:lnTo>
                </a:path>
              </a:pathLst>
            </a:custGeom>
            <a:noFill/>
            <a:ln cap="rnd" cmpd="sng" w="11900">
              <a:solidFill>
                <a:srgbClr val="ED78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3"/>
            <p:cNvSpPr/>
            <p:nvPr/>
          </p:nvSpPr>
          <p:spPr>
            <a:xfrm rot="-899928">
              <a:off x="1146199" y="3941505"/>
              <a:ext cx="26083" cy="21"/>
            </a:xfrm>
            <a:custGeom>
              <a:rect b="b" l="l" r="r" t="t"/>
              <a:pathLst>
                <a:path extrusionOk="0" fill="none" h="1" w="1229">
                  <a:moveTo>
                    <a:pt x="0" y="0"/>
                  </a:moveTo>
                  <a:lnTo>
                    <a:pt x="1228" y="0"/>
                  </a:lnTo>
                </a:path>
              </a:pathLst>
            </a:custGeom>
            <a:noFill/>
            <a:ln cap="rnd" cmpd="sng" w="11900">
              <a:solidFill>
                <a:srgbClr val="ED78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3"/>
            <p:cNvSpPr/>
            <p:nvPr/>
          </p:nvSpPr>
          <p:spPr>
            <a:xfrm rot="-899928">
              <a:off x="1507284" y="4344826"/>
              <a:ext cx="21" cy="26083"/>
            </a:xfrm>
            <a:custGeom>
              <a:rect b="b" l="l" r="r" t="t"/>
              <a:pathLst>
                <a:path extrusionOk="0" fill="none" h="1229" w="1">
                  <a:moveTo>
                    <a:pt x="1" y="1229"/>
                  </a:moveTo>
                  <a:lnTo>
                    <a:pt x="1" y="1"/>
                  </a:lnTo>
                </a:path>
              </a:pathLst>
            </a:custGeom>
            <a:noFill/>
            <a:ln cap="rnd" cmpd="sng" w="11900">
              <a:solidFill>
                <a:srgbClr val="ED78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3"/>
            <p:cNvSpPr/>
            <p:nvPr/>
          </p:nvSpPr>
          <p:spPr>
            <a:xfrm rot="-899928">
              <a:off x="1637781" y="4309860"/>
              <a:ext cx="21" cy="26083"/>
            </a:xfrm>
            <a:custGeom>
              <a:rect b="b" l="l" r="r" t="t"/>
              <a:pathLst>
                <a:path extrusionOk="0" fill="none" h="1229" w="1">
                  <a:moveTo>
                    <a:pt x="1" y="1229"/>
                  </a:moveTo>
                  <a:lnTo>
                    <a:pt x="1" y="1"/>
                  </a:lnTo>
                </a:path>
              </a:pathLst>
            </a:custGeom>
            <a:noFill/>
            <a:ln cap="rnd" cmpd="sng" w="11900">
              <a:solidFill>
                <a:srgbClr val="ED78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3"/>
            <p:cNvSpPr/>
            <p:nvPr/>
          </p:nvSpPr>
          <p:spPr>
            <a:xfrm rot="-899928">
              <a:off x="1767765" y="4275030"/>
              <a:ext cx="21" cy="26083"/>
            </a:xfrm>
            <a:custGeom>
              <a:rect b="b" l="l" r="r" t="t"/>
              <a:pathLst>
                <a:path extrusionOk="0" fill="none" h="1229" w="1">
                  <a:moveTo>
                    <a:pt x="1" y="1229"/>
                  </a:moveTo>
                  <a:lnTo>
                    <a:pt x="1" y="1"/>
                  </a:lnTo>
                </a:path>
              </a:pathLst>
            </a:custGeom>
            <a:noFill/>
            <a:ln cap="rnd" cmpd="sng" w="11900">
              <a:solidFill>
                <a:srgbClr val="ED78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3"/>
            <p:cNvSpPr/>
            <p:nvPr/>
          </p:nvSpPr>
          <p:spPr>
            <a:xfrm rot="-899928">
              <a:off x="1898262" y="4240064"/>
              <a:ext cx="21" cy="26083"/>
            </a:xfrm>
            <a:custGeom>
              <a:rect b="b" l="l" r="r" t="t"/>
              <a:pathLst>
                <a:path extrusionOk="0" fill="none" h="1229" w="1">
                  <a:moveTo>
                    <a:pt x="0" y="1229"/>
                  </a:moveTo>
                  <a:lnTo>
                    <a:pt x="0" y="1"/>
                  </a:lnTo>
                </a:path>
              </a:pathLst>
            </a:custGeom>
            <a:noFill/>
            <a:ln cap="rnd" cmpd="sng" w="11900">
              <a:solidFill>
                <a:srgbClr val="ED78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3"/>
            <p:cNvSpPr/>
            <p:nvPr/>
          </p:nvSpPr>
          <p:spPr>
            <a:xfrm rot="-899928">
              <a:off x="2028759" y="4205097"/>
              <a:ext cx="21" cy="26083"/>
            </a:xfrm>
            <a:custGeom>
              <a:rect b="b" l="l" r="r" t="t"/>
              <a:pathLst>
                <a:path extrusionOk="0" fill="none" h="1229" w="1">
                  <a:moveTo>
                    <a:pt x="0" y="1229"/>
                  </a:moveTo>
                  <a:lnTo>
                    <a:pt x="0" y="1"/>
                  </a:lnTo>
                </a:path>
              </a:pathLst>
            </a:custGeom>
            <a:noFill/>
            <a:ln cap="rnd" cmpd="sng" w="11900">
              <a:solidFill>
                <a:srgbClr val="ED78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3"/>
            <p:cNvSpPr/>
            <p:nvPr/>
          </p:nvSpPr>
          <p:spPr>
            <a:xfrm rot="-899928">
              <a:off x="2159256" y="4170131"/>
              <a:ext cx="21" cy="26083"/>
            </a:xfrm>
            <a:custGeom>
              <a:rect b="b" l="l" r="r" t="t"/>
              <a:pathLst>
                <a:path extrusionOk="0" fill="none" h="1229" w="1">
                  <a:moveTo>
                    <a:pt x="0" y="1229"/>
                  </a:moveTo>
                  <a:lnTo>
                    <a:pt x="0" y="1"/>
                  </a:lnTo>
                </a:path>
              </a:pathLst>
            </a:custGeom>
            <a:noFill/>
            <a:ln cap="rnd" cmpd="sng" w="11900">
              <a:solidFill>
                <a:srgbClr val="ED78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3"/>
            <p:cNvSpPr/>
            <p:nvPr/>
          </p:nvSpPr>
          <p:spPr>
            <a:xfrm rot="-899928">
              <a:off x="1847243" y="4531903"/>
              <a:ext cx="56920" cy="56920"/>
            </a:xfrm>
            <a:custGeom>
              <a:rect b="b" l="l" r="r" t="t"/>
              <a:pathLst>
                <a:path extrusionOk="0" h="2682" w="2682">
                  <a:moveTo>
                    <a:pt x="2156" y="0"/>
                  </a:moveTo>
                  <a:lnTo>
                    <a:pt x="0" y="2156"/>
                  </a:lnTo>
                  <a:lnTo>
                    <a:pt x="526" y="2682"/>
                  </a:lnTo>
                  <a:lnTo>
                    <a:pt x="2682" y="527"/>
                  </a:lnTo>
                  <a:lnTo>
                    <a:pt x="215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3"/>
            <p:cNvSpPr/>
            <p:nvPr/>
          </p:nvSpPr>
          <p:spPr>
            <a:xfrm rot="-899928">
              <a:off x="1813850" y="4540850"/>
              <a:ext cx="56920" cy="56920"/>
            </a:xfrm>
            <a:custGeom>
              <a:rect b="b" l="l" r="r" t="t"/>
              <a:pathLst>
                <a:path extrusionOk="0" h="2682" w="2682">
                  <a:moveTo>
                    <a:pt x="526" y="0"/>
                  </a:moveTo>
                  <a:lnTo>
                    <a:pt x="0" y="527"/>
                  </a:lnTo>
                  <a:lnTo>
                    <a:pt x="2155" y="2682"/>
                  </a:lnTo>
                  <a:lnTo>
                    <a:pt x="2682" y="2156"/>
                  </a:lnTo>
                  <a:lnTo>
                    <a:pt x="52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3"/>
            <p:cNvSpPr/>
            <p:nvPr/>
          </p:nvSpPr>
          <p:spPr>
            <a:xfrm rot="-899928">
              <a:off x="2781533" y="489869"/>
              <a:ext cx="259579" cy="29797"/>
            </a:xfrm>
            <a:custGeom>
              <a:rect b="b" l="l" r="r" t="t"/>
              <a:pathLst>
                <a:path extrusionOk="0" h="1404" w="12231">
                  <a:moveTo>
                    <a:pt x="702" y="0"/>
                  </a:moveTo>
                  <a:cubicBezTo>
                    <a:pt x="301" y="0"/>
                    <a:pt x="0" y="326"/>
                    <a:pt x="0" y="702"/>
                  </a:cubicBezTo>
                  <a:cubicBezTo>
                    <a:pt x="0" y="1103"/>
                    <a:pt x="301" y="1404"/>
                    <a:pt x="702" y="1404"/>
                  </a:cubicBezTo>
                  <a:lnTo>
                    <a:pt x="11529" y="1404"/>
                  </a:lnTo>
                  <a:cubicBezTo>
                    <a:pt x="11905" y="1404"/>
                    <a:pt x="12231" y="1103"/>
                    <a:pt x="12231" y="702"/>
                  </a:cubicBezTo>
                  <a:cubicBezTo>
                    <a:pt x="12231" y="326"/>
                    <a:pt x="11905" y="0"/>
                    <a:pt x="11529" y="0"/>
                  </a:cubicBezTo>
                  <a:close/>
                </a:path>
              </a:pathLst>
            </a:custGeom>
            <a:solidFill>
              <a:srgbClr val="BCBC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3"/>
            <p:cNvSpPr/>
            <p:nvPr/>
          </p:nvSpPr>
          <p:spPr>
            <a:xfrm rot="-899928">
              <a:off x="3086514" y="439602"/>
              <a:ext cx="28757" cy="28736"/>
            </a:xfrm>
            <a:custGeom>
              <a:rect b="b" l="l" r="r" t="t"/>
              <a:pathLst>
                <a:path extrusionOk="0" h="1354" w="1355">
                  <a:moveTo>
                    <a:pt x="678" y="0"/>
                  </a:moveTo>
                  <a:cubicBezTo>
                    <a:pt x="302" y="0"/>
                    <a:pt x="1" y="301"/>
                    <a:pt x="1" y="677"/>
                  </a:cubicBezTo>
                  <a:cubicBezTo>
                    <a:pt x="1" y="1053"/>
                    <a:pt x="302" y="1354"/>
                    <a:pt x="678" y="1354"/>
                  </a:cubicBezTo>
                  <a:cubicBezTo>
                    <a:pt x="1053" y="1354"/>
                    <a:pt x="1354" y="1053"/>
                    <a:pt x="1354" y="677"/>
                  </a:cubicBezTo>
                  <a:cubicBezTo>
                    <a:pt x="1354" y="301"/>
                    <a:pt x="1053" y="0"/>
                    <a:pt x="678" y="0"/>
                  </a:cubicBezTo>
                  <a:close/>
                </a:path>
              </a:pathLst>
            </a:custGeom>
            <a:solidFill>
              <a:srgbClr val="BCBC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3"/>
            <p:cNvSpPr/>
            <p:nvPr/>
          </p:nvSpPr>
          <p:spPr>
            <a:xfrm rot="-899928">
              <a:off x="2660034" y="775403"/>
              <a:ext cx="74472" cy="10654"/>
            </a:xfrm>
            <a:custGeom>
              <a:rect b="b" l="l" r="r" t="t"/>
              <a:pathLst>
                <a:path extrusionOk="0" h="502" w="3509">
                  <a:moveTo>
                    <a:pt x="0" y="0"/>
                  </a:moveTo>
                  <a:lnTo>
                    <a:pt x="0" y="502"/>
                  </a:lnTo>
                  <a:lnTo>
                    <a:pt x="3509" y="502"/>
                  </a:lnTo>
                  <a:lnTo>
                    <a:pt x="350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3"/>
            <p:cNvSpPr/>
            <p:nvPr/>
          </p:nvSpPr>
          <p:spPr>
            <a:xfrm rot="-899928">
              <a:off x="2672079" y="820613"/>
              <a:ext cx="74472" cy="10145"/>
            </a:xfrm>
            <a:custGeom>
              <a:rect b="b" l="l" r="r" t="t"/>
              <a:pathLst>
                <a:path extrusionOk="0" h="478" w="3509">
                  <a:moveTo>
                    <a:pt x="0" y="1"/>
                  </a:moveTo>
                  <a:lnTo>
                    <a:pt x="0" y="477"/>
                  </a:lnTo>
                  <a:lnTo>
                    <a:pt x="3509" y="477"/>
                  </a:lnTo>
                  <a:lnTo>
                    <a:pt x="350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rot="-899928">
              <a:off x="2438027" y="1007905"/>
              <a:ext cx="118637" cy="118106"/>
            </a:xfrm>
            <a:custGeom>
              <a:rect b="b" l="l" r="r" t="t"/>
              <a:pathLst>
                <a:path extrusionOk="0" h="5565" w="5590">
                  <a:moveTo>
                    <a:pt x="2782" y="0"/>
                  </a:moveTo>
                  <a:cubicBezTo>
                    <a:pt x="1254" y="0"/>
                    <a:pt x="0" y="1229"/>
                    <a:pt x="0" y="2782"/>
                  </a:cubicBezTo>
                  <a:cubicBezTo>
                    <a:pt x="0" y="4311"/>
                    <a:pt x="1254" y="5564"/>
                    <a:pt x="2782" y="5564"/>
                  </a:cubicBezTo>
                  <a:cubicBezTo>
                    <a:pt x="4336" y="5564"/>
                    <a:pt x="5589" y="4311"/>
                    <a:pt x="5589" y="2782"/>
                  </a:cubicBezTo>
                  <a:cubicBezTo>
                    <a:pt x="5589" y="1229"/>
                    <a:pt x="4336" y="0"/>
                    <a:pt x="2782" y="0"/>
                  </a:cubicBezTo>
                  <a:close/>
                </a:path>
              </a:pathLst>
            </a:cu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p:nvPr/>
          </p:nvSpPr>
          <p:spPr>
            <a:xfrm rot="-899928">
              <a:off x="3429118" y="605351"/>
              <a:ext cx="28205" cy="47370"/>
            </a:xfrm>
            <a:custGeom>
              <a:rect b="b" l="l" r="r" t="t"/>
              <a:pathLst>
                <a:path extrusionOk="0" h="2232" w="1329">
                  <a:moveTo>
                    <a:pt x="677" y="1"/>
                  </a:moveTo>
                  <a:cubicBezTo>
                    <a:pt x="276" y="1"/>
                    <a:pt x="26" y="251"/>
                    <a:pt x="1" y="677"/>
                  </a:cubicBezTo>
                  <a:lnTo>
                    <a:pt x="326" y="677"/>
                  </a:lnTo>
                  <a:cubicBezTo>
                    <a:pt x="351" y="452"/>
                    <a:pt x="452" y="352"/>
                    <a:pt x="652" y="352"/>
                  </a:cubicBezTo>
                  <a:cubicBezTo>
                    <a:pt x="828" y="352"/>
                    <a:pt x="953" y="427"/>
                    <a:pt x="953" y="602"/>
                  </a:cubicBezTo>
                  <a:cubicBezTo>
                    <a:pt x="953" y="978"/>
                    <a:pt x="527" y="978"/>
                    <a:pt x="527" y="1479"/>
                  </a:cubicBezTo>
                  <a:lnTo>
                    <a:pt x="828" y="1479"/>
                  </a:lnTo>
                  <a:cubicBezTo>
                    <a:pt x="828" y="1078"/>
                    <a:pt x="1329" y="1028"/>
                    <a:pt x="1329" y="527"/>
                  </a:cubicBezTo>
                  <a:cubicBezTo>
                    <a:pt x="1329" y="201"/>
                    <a:pt x="1078" y="1"/>
                    <a:pt x="677" y="1"/>
                  </a:cubicBezTo>
                  <a:close/>
                  <a:moveTo>
                    <a:pt x="677" y="1780"/>
                  </a:moveTo>
                  <a:cubicBezTo>
                    <a:pt x="552" y="1780"/>
                    <a:pt x="452" y="1880"/>
                    <a:pt x="452" y="2006"/>
                  </a:cubicBezTo>
                  <a:cubicBezTo>
                    <a:pt x="452" y="2156"/>
                    <a:pt x="552" y="2231"/>
                    <a:pt x="677" y="2231"/>
                  </a:cubicBezTo>
                  <a:cubicBezTo>
                    <a:pt x="803" y="2231"/>
                    <a:pt x="903" y="2156"/>
                    <a:pt x="903" y="2006"/>
                  </a:cubicBezTo>
                  <a:cubicBezTo>
                    <a:pt x="903" y="1880"/>
                    <a:pt x="803" y="1780"/>
                    <a:pt x="677" y="178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p:nvPr/>
          </p:nvSpPr>
          <p:spPr>
            <a:xfrm rot="-899928">
              <a:off x="3543712" y="539343"/>
              <a:ext cx="96841" cy="96841"/>
            </a:xfrm>
            <a:custGeom>
              <a:rect b="b" l="l" r="r" t="t"/>
              <a:pathLst>
                <a:path extrusionOk="0" h="4563" w="4563">
                  <a:moveTo>
                    <a:pt x="2281" y="226"/>
                  </a:moveTo>
                  <a:cubicBezTo>
                    <a:pt x="3434" y="226"/>
                    <a:pt x="4337" y="1128"/>
                    <a:pt x="4337" y="2281"/>
                  </a:cubicBezTo>
                  <a:cubicBezTo>
                    <a:pt x="4337" y="3409"/>
                    <a:pt x="3434" y="4337"/>
                    <a:pt x="2281" y="4337"/>
                  </a:cubicBezTo>
                  <a:cubicBezTo>
                    <a:pt x="1154" y="4337"/>
                    <a:pt x="226" y="3409"/>
                    <a:pt x="226" y="2281"/>
                  </a:cubicBezTo>
                  <a:cubicBezTo>
                    <a:pt x="226" y="1128"/>
                    <a:pt x="1154" y="226"/>
                    <a:pt x="2281" y="226"/>
                  </a:cubicBezTo>
                  <a:close/>
                  <a:moveTo>
                    <a:pt x="2281" y="1"/>
                  </a:moveTo>
                  <a:cubicBezTo>
                    <a:pt x="1028" y="1"/>
                    <a:pt x="1" y="1028"/>
                    <a:pt x="1" y="2281"/>
                  </a:cubicBezTo>
                  <a:cubicBezTo>
                    <a:pt x="1" y="3534"/>
                    <a:pt x="1028" y="4562"/>
                    <a:pt x="2281" y="4562"/>
                  </a:cubicBezTo>
                  <a:cubicBezTo>
                    <a:pt x="3535" y="4562"/>
                    <a:pt x="4562" y="3534"/>
                    <a:pt x="4562" y="2281"/>
                  </a:cubicBezTo>
                  <a:cubicBezTo>
                    <a:pt x="4562" y="1028"/>
                    <a:pt x="3535" y="1"/>
                    <a:pt x="228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3"/>
            <p:cNvSpPr/>
            <p:nvPr/>
          </p:nvSpPr>
          <p:spPr>
            <a:xfrm rot="-899928">
              <a:off x="3575726" y="559862"/>
              <a:ext cx="42573" cy="38859"/>
            </a:xfrm>
            <a:custGeom>
              <a:rect b="b" l="l" r="r" t="t"/>
              <a:pathLst>
                <a:path extrusionOk="0" h="1831" w="2006">
                  <a:moveTo>
                    <a:pt x="1013" y="251"/>
                  </a:moveTo>
                  <a:cubicBezTo>
                    <a:pt x="1185" y="251"/>
                    <a:pt x="1354" y="314"/>
                    <a:pt x="1479" y="439"/>
                  </a:cubicBezTo>
                  <a:cubicBezTo>
                    <a:pt x="1730" y="715"/>
                    <a:pt x="1730" y="1116"/>
                    <a:pt x="1479" y="1392"/>
                  </a:cubicBezTo>
                  <a:cubicBezTo>
                    <a:pt x="1354" y="1517"/>
                    <a:pt x="1185" y="1580"/>
                    <a:pt x="1013" y="1580"/>
                  </a:cubicBezTo>
                  <a:cubicBezTo>
                    <a:pt x="840" y="1580"/>
                    <a:pt x="665" y="1517"/>
                    <a:pt x="527" y="1392"/>
                  </a:cubicBezTo>
                  <a:cubicBezTo>
                    <a:pt x="276" y="1116"/>
                    <a:pt x="276" y="715"/>
                    <a:pt x="527" y="439"/>
                  </a:cubicBezTo>
                  <a:cubicBezTo>
                    <a:pt x="665" y="314"/>
                    <a:pt x="840" y="251"/>
                    <a:pt x="1013" y="251"/>
                  </a:cubicBezTo>
                  <a:close/>
                  <a:moveTo>
                    <a:pt x="1013" y="1"/>
                  </a:moveTo>
                  <a:cubicBezTo>
                    <a:pt x="778" y="1"/>
                    <a:pt x="540" y="88"/>
                    <a:pt x="352" y="264"/>
                  </a:cubicBezTo>
                  <a:cubicBezTo>
                    <a:pt x="1" y="615"/>
                    <a:pt x="1" y="1216"/>
                    <a:pt x="352" y="1567"/>
                  </a:cubicBezTo>
                  <a:cubicBezTo>
                    <a:pt x="540" y="1743"/>
                    <a:pt x="778" y="1830"/>
                    <a:pt x="1013" y="1830"/>
                  </a:cubicBezTo>
                  <a:cubicBezTo>
                    <a:pt x="1248" y="1830"/>
                    <a:pt x="1479" y="1743"/>
                    <a:pt x="1655" y="1567"/>
                  </a:cubicBezTo>
                  <a:cubicBezTo>
                    <a:pt x="2006" y="1216"/>
                    <a:pt x="2006" y="615"/>
                    <a:pt x="1655" y="264"/>
                  </a:cubicBezTo>
                  <a:cubicBezTo>
                    <a:pt x="1479" y="88"/>
                    <a:pt x="1248" y="1"/>
                    <a:pt x="101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3"/>
            <p:cNvSpPr/>
            <p:nvPr/>
          </p:nvSpPr>
          <p:spPr>
            <a:xfrm rot="-899928">
              <a:off x="3529928" y="370718"/>
              <a:ext cx="63308" cy="31410"/>
            </a:xfrm>
            <a:custGeom>
              <a:rect b="b" l="l" r="r" t="t"/>
              <a:pathLst>
                <a:path extrusionOk="0" h="1480" w="2983">
                  <a:moveTo>
                    <a:pt x="2832" y="151"/>
                  </a:moveTo>
                  <a:lnTo>
                    <a:pt x="2832" y="1329"/>
                  </a:lnTo>
                  <a:lnTo>
                    <a:pt x="151" y="1329"/>
                  </a:lnTo>
                  <a:lnTo>
                    <a:pt x="151" y="151"/>
                  </a:lnTo>
                  <a:close/>
                  <a:moveTo>
                    <a:pt x="76" y="1"/>
                  </a:moveTo>
                  <a:cubicBezTo>
                    <a:pt x="51" y="1"/>
                    <a:pt x="0" y="51"/>
                    <a:pt x="0" y="76"/>
                  </a:cubicBezTo>
                  <a:lnTo>
                    <a:pt x="0" y="1404"/>
                  </a:lnTo>
                  <a:cubicBezTo>
                    <a:pt x="0" y="1454"/>
                    <a:pt x="51" y="1479"/>
                    <a:pt x="76" y="1479"/>
                  </a:cubicBezTo>
                  <a:lnTo>
                    <a:pt x="2908" y="1479"/>
                  </a:lnTo>
                  <a:cubicBezTo>
                    <a:pt x="2958" y="1479"/>
                    <a:pt x="2983" y="1454"/>
                    <a:pt x="2983" y="1404"/>
                  </a:cubicBezTo>
                  <a:lnTo>
                    <a:pt x="2983" y="76"/>
                  </a:lnTo>
                  <a:cubicBezTo>
                    <a:pt x="2983" y="51"/>
                    <a:pt x="2958" y="1"/>
                    <a:pt x="2908"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3"/>
            <p:cNvSpPr/>
            <p:nvPr/>
          </p:nvSpPr>
          <p:spPr>
            <a:xfrm rot="-899928">
              <a:off x="3536044" y="378011"/>
              <a:ext cx="40430" cy="20226"/>
            </a:xfrm>
            <a:custGeom>
              <a:rect b="b" l="l" r="r" t="t"/>
              <a:pathLst>
                <a:path extrusionOk="0" h="953" w="1905">
                  <a:moveTo>
                    <a:pt x="0" y="0"/>
                  </a:moveTo>
                  <a:lnTo>
                    <a:pt x="0" y="953"/>
                  </a:lnTo>
                  <a:lnTo>
                    <a:pt x="1905" y="953"/>
                  </a:lnTo>
                  <a:lnTo>
                    <a:pt x="1905" y="0"/>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3"/>
            <p:cNvSpPr/>
            <p:nvPr/>
          </p:nvSpPr>
          <p:spPr>
            <a:xfrm rot="-899928">
              <a:off x="3688959" y="371292"/>
              <a:ext cx="4287" cy="13328"/>
            </a:xfrm>
            <a:custGeom>
              <a:rect b="b" l="l" r="r" t="t"/>
              <a:pathLst>
                <a:path extrusionOk="0" h="628" w="202">
                  <a:moveTo>
                    <a:pt x="1" y="1"/>
                  </a:moveTo>
                  <a:lnTo>
                    <a:pt x="1" y="627"/>
                  </a:lnTo>
                  <a:lnTo>
                    <a:pt x="201" y="627"/>
                  </a:lnTo>
                  <a:lnTo>
                    <a:pt x="201"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p:nvPr/>
          </p:nvSpPr>
          <p:spPr>
            <a:xfrm rot="-899928">
              <a:off x="3469734" y="406444"/>
              <a:ext cx="18103" cy="18103"/>
            </a:xfrm>
            <a:custGeom>
              <a:rect b="b" l="l" r="r" t="t"/>
              <a:pathLst>
                <a:path extrusionOk="0" h="853" w="853">
                  <a:moveTo>
                    <a:pt x="427" y="0"/>
                  </a:moveTo>
                  <a:cubicBezTo>
                    <a:pt x="201" y="0"/>
                    <a:pt x="1" y="201"/>
                    <a:pt x="1" y="426"/>
                  </a:cubicBezTo>
                  <a:cubicBezTo>
                    <a:pt x="1" y="677"/>
                    <a:pt x="201" y="852"/>
                    <a:pt x="427" y="852"/>
                  </a:cubicBezTo>
                  <a:cubicBezTo>
                    <a:pt x="652" y="852"/>
                    <a:pt x="853" y="677"/>
                    <a:pt x="853" y="426"/>
                  </a:cubicBezTo>
                  <a:cubicBezTo>
                    <a:pt x="853" y="201"/>
                    <a:pt x="652" y="0"/>
                    <a:pt x="427" y="0"/>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p:nvPr/>
          </p:nvSpPr>
          <p:spPr>
            <a:xfrm rot="-899928">
              <a:off x="3460352" y="397061"/>
              <a:ext cx="29797" cy="10399"/>
            </a:xfrm>
            <a:custGeom>
              <a:rect b="b" l="l" r="r" t="t"/>
              <a:pathLst>
                <a:path extrusionOk="0" h="490" w="1404">
                  <a:moveTo>
                    <a:pt x="692" y="1"/>
                  </a:moveTo>
                  <a:cubicBezTo>
                    <a:pt x="464" y="1"/>
                    <a:pt x="238" y="88"/>
                    <a:pt x="75" y="264"/>
                  </a:cubicBezTo>
                  <a:cubicBezTo>
                    <a:pt x="0" y="314"/>
                    <a:pt x="0" y="389"/>
                    <a:pt x="50" y="439"/>
                  </a:cubicBezTo>
                  <a:cubicBezTo>
                    <a:pt x="88" y="464"/>
                    <a:pt x="125" y="477"/>
                    <a:pt x="160" y="477"/>
                  </a:cubicBezTo>
                  <a:cubicBezTo>
                    <a:pt x="194" y="477"/>
                    <a:pt x="226" y="464"/>
                    <a:pt x="251" y="439"/>
                  </a:cubicBezTo>
                  <a:cubicBezTo>
                    <a:pt x="376" y="339"/>
                    <a:pt x="526" y="264"/>
                    <a:pt x="702" y="264"/>
                  </a:cubicBezTo>
                  <a:cubicBezTo>
                    <a:pt x="902" y="264"/>
                    <a:pt x="1053" y="364"/>
                    <a:pt x="1153" y="439"/>
                  </a:cubicBezTo>
                  <a:cubicBezTo>
                    <a:pt x="1178" y="464"/>
                    <a:pt x="1203" y="489"/>
                    <a:pt x="1253" y="489"/>
                  </a:cubicBezTo>
                  <a:cubicBezTo>
                    <a:pt x="1278" y="489"/>
                    <a:pt x="1303" y="464"/>
                    <a:pt x="1353" y="439"/>
                  </a:cubicBezTo>
                  <a:cubicBezTo>
                    <a:pt x="1404" y="389"/>
                    <a:pt x="1404" y="314"/>
                    <a:pt x="1328" y="264"/>
                  </a:cubicBezTo>
                  <a:cubicBezTo>
                    <a:pt x="1153" y="88"/>
                    <a:pt x="921" y="1"/>
                    <a:pt x="692"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p:cNvSpPr/>
            <p:nvPr/>
          </p:nvSpPr>
          <p:spPr>
            <a:xfrm rot="-899928">
              <a:off x="3451195" y="386978"/>
              <a:ext cx="43635" cy="13859"/>
            </a:xfrm>
            <a:custGeom>
              <a:rect b="b" l="l" r="r" t="t"/>
              <a:pathLst>
                <a:path extrusionOk="0" h="653" w="2056">
                  <a:moveTo>
                    <a:pt x="1028" y="1"/>
                  </a:moveTo>
                  <a:cubicBezTo>
                    <a:pt x="652" y="1"/>
                    <a:pt x="326" y="151"/>
                    <a:pt x="50" y="402"/>
                  </a:cubicBezTo>
                  <a:cubicBezTo>
                    <a:pt x="0" y="477"/>
                    <a:pt x="0" y="552"/>
                    <a:pt x="50" y="602"/>
                  </a:cubicBezTo>
                  <a:cubicBezTo>
                    <a:pt x="75" y="627"/>
                    <a:pt x="113" y="640"/>
                    <a:pt x="151" y="640"/>
                  </a:cubicBezTo>
                  <a:cubicBezTo>
                    <a:pt x="188" y="640"/>
                    <a:pt x="226" y="627"/>
                    <a:pt x="251" y="602"/>
                  </a:cubicBezTo>
                  <a:cubicBezTo>
                    <a:pt x="451" y="402"/>
                    <a:pt x="727" y="276"/>
                    <a:pt x="1028" y="276"/>
                  </a:cubicBezTo>
                  <a:cubicBezTo>
                    <a:pt x="1329" y="276"/>
                    <a:pt x="1604" y="402"/>
                    <a:pt x="1805" y="602"/>
                  </a:cubicBezTo>
                  <a:cubicBezTo>
                    <a:pt x="1830" y="627"/>
                    <a:pt x="1855" y="652"/>
                    <a:pt x="1905" y="652"/>
                  </a:cubicBezTo>
                  <a:cubicBezTo>
                    <a:pt x="1930" y="652"/>
                    <a:pt x="1980" y="627"/>
                    <a:pt x="2005" y="602"/>
                  </a:cubicBezTo>
                  <a:cubicBezTo>
                    <a:pt x="2055" y="552"/>
                    <a:pt x="2055" y="477"/>
                    <a:pt x="2005" y="427"/>
                  </a:cubicBezTo>
                  <a:cubicBezTo>
                    <a:pt x="1730" y="151"/>
                    <a:pt x="1404" y="1"/>
                    <a:pt x="1028"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p:nvPr/>
          </p:nvSpPr>
          <p:spPr>
            <a:xfrm rot="-899928">
              <a:off x="3369153" y="430233"/>
              <a:ext cx="13328" cy="21839"/>
            </a:xfrm>
            <a:custGeom>
              <a:rect b="b" l="l" r="r" t="t"/>
              <a:pathLst>
                <a:path extrusionOk="0" h="1029" w="628">
                  <a:moveTo>
                    <a:pt x="0" y="1"/>
                  </a:moveTo>
                  <a:lnTo>
                    <a:pt x="0" y="1028"/>
                  </a:lnTo>
                  <a:lnTo>
                    <a:pt x="627" y="1028"/>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3"/>
            <p:cNvSpPr/>
            <p:nvPr/>
          </p:nvSpPr>
          <p:spPr>
            <a:xfrm rot="-899928">
              <a:off x="3384561" y="417985"/>
              <a:ext cx="13328" cy="29818"/>
            </a:xfrm>
            <a:custGeom>
              <a:rect b="b" l="l" r="r" t="t"/>
              <a:pathLst>
                <a:path extrusionOk="0" h="1405" w="628">
                  <a:moveTo>
                    <a:pt x="1" y="1"/>
                  </a:moveTo>
                  <a:lnTo>
                    <a:pt x="1" y="1404"/>
                  </a:lnTo>
                  <a:lnTo>
                    <a:pt x="627" y="1404"/>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rot="-899928">
              <a:off x="3400037" y="406257"/>
              <a:ext cx="13328" cy="37268"/>
            </a:xfrm>
            <a:custGeom>
              <a:rect b="b" l="l" r="r" t="t"/>
              <a:pathLst>
                <a:path extrusionOk="0" h="1756" w="628">
                  <a:moveTo>
                    <a:pt x="1" y="1"/>
                  </a:moveTo>
                  <a:lnTo>
                    <a:pt x="1" y="1755"/>
                  </a:lnTo>
                  <a:lnTo>
                    <a:pt x="627" y="1755"/>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rot="-900455">
              <a:off x="1574502" y="3499654"/>
              <a:ext cx="450672" cy="450672"/>
            </a:xfrm>
            <a:prstGeom prst="ellipse">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rot="-899928">
              <a:off x="2517779" y="310844"/>
              <a:ext cx="1695212" cy="3458507"/>
            </a:xfrm>
            <a:custGeom>
              <a:rect b="b" l="l" r="r" t="t"/>
              <a:pathLst>
                <a:path extrusionOk="0" h="162960" w="79876">
                  <a:moveTo>
                    <a:pt x="9173" y="1"/>
                  </a:moveTo>
                  <a:cubicBezTo>
                    <a:pt x="4110" y="1"/>
                    <a:pt x="0" y="4111"/>
                    <a:pt x="0" y="9174"/>
                  </a:cubicBezTo>
                  <a:lnTo>
                    <a:pt x="0" y="153786"/>
                  </a:lnTo>
                  <a:cubicBezTo>
                    <a:pt x="0" y="158849"/>
                    <a:pt x="4110"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114300" rotWithShape="0" algn="bl" dir="3960000" dist="38100">
                <a:srgbClr val="000000">
                  <a:alpha val="32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3"/>
            <p:cNvSpPr/>
            <p:nvPr/>
          </p:nvSpPr>
          <p:spPr>
            <a:xfrm rot="-899928">
              <a:off x="3394304" y="578510"/>
              <a:ext cx="99494" cy="98963"/>
            </a:xfrm>
            <a:custGeom>
              <a:rect b="b" l="l" r="r" t="t"/>
              <a:pathLst>
                <a:path extrusionOk="0" h="4663" w="4688">
                  <a:moveTo>
                    <a:pt x="2331" y="226"/>
                  </a:moveTo>
                  <a:cubicBezTo>
                    <a:pt x="3509" y="226"/>
                    <a:pt x="4462" y="1153"/>
                    <a:pt x="4462" y="2331"/>
                  </a:cubicBezTo>
                  <a:cubicBezTo>
                    <a:pt x="4462" y="3484"/>
                    <a:pt x="3509" y="4437"/>
                    <a:pt x="2331" y="4437"/>
                  </a:cubicBezTo>
                  <a:cubicBezTo>
                    <a:pt x="1178" y="4437"/>
                    <a:pt x="226" y="3484"/>
                    <a:pt x="226" y="2331"/>
                  </a:cubicBezTo>
                  <a:cubicBezTo>
                    <a:pt x="226" y="1153"/>
                    <a:pt x="1178" y="226"/>
                    <a:pt x="2331" y="226"/>
                  </a:cubicBezTo>
                  <a:close/>
                  <a:moveTo>
                    <a:pt x="2331" y="1"/>
                  </a:moveTo>
                  <a:cubicBezTo>
                    <a:pt x="1053" y="1"/>
                    <a:pt x="0" y="1028"/>
                    <a:pt x="0" y="2331"/>
                  </a:cubicBezTo>
                  <a:cubicBezTo>
                    <a:pt x="0" y="3610"/>
                    <a:pt x="1053" y="4662"/>
                    <a:pt x="2331" y="4662"/>
                  </a:cubicBezTo>
                  <a:cubicBezTo>
                    <a:pt x="3635" y="4662"/>
                    <a:pt x="4687" y="3610"/>
                    <a:pt x="4687" y="2331"/>
                  </a:cubicBezTo>
                  <a:cubicBezTo>
                    <a:pt x="4687" y="1028"/>
                    <a:pt x="3635" y="1"/>
                    <a:pt x="233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3"/>
            <p:cNvSpPr/>
            <p:nvPr/>
          </p:nvSpPr>
          <p:spPr>
            <a:xfrm rot="-899928">
              <a:off x="3570342" y="594220"/>
              <a:ext cx="22900" cy="22900"/>
            </a:xfrm>
            <a:custGeom>
              <a:rect b="b" l="l" r="r" t="t"/>
              <a:pathLst>
                <a:path extrusionOk="0" h="1079" w="1079">
                  <a:moveTo>
                    <a:pt x="903" y="1"/>
                  </a:moveTo>
                  <a:lnTo>
                    <a:pt x="0" y="903"/>
                  </a:lnTo>
                  <a:lnTo>
                    <a:pt x="176" y="1078"/>
                  </a:lnTo>
                  <a:lnTo>
                    <a:pt x="1078" y="176"/>
                  </a:lnTo>
                  <a:lnTo>
                    <a:pt x="90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3"/>
            <p:cNvSpPr/>
            <p:nvPr/>
          </p:nvSpPr>
          <p:spPr>
            <a:xfrm rot="-899928">
              <a:off x="2666024" y="798023"/>
              <a:ext cx="74472" cy="10123"/>
            </a:xfrm>
            <a:custGeom>
              <a:rect b="b" l="l" r="r" t="t"/>
              <a:pathLst>
                <a:path extrusionOk="0" h="477" w="3509">
                  <a:moveTo>
                    <a:pt x="0" y="0"/>
                  </a:moveTo>
                  <a:lnTo>
                    <a:pt x="0" y="476"/>
                  </a:lnTo>
                  <a:lnTo>
                    <a:pt x="3509" y="476"/>
                  </a:lnTo>
                  <a:lnTo>
                    <a:pt x="350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99" name="Google Shape;99;p13" title="Screenshot 2025-11-01 191301.png"/>
          <p:cNvPicPr preferRelativeResize="0"/>
          <p:nvPr/>
        </p:nvPicPr>
        <p:blipFill>
          <a:blip r:embed="rId3">
            <a:alphaModFix/>
          </a:blip>
          <a:stretch>
            <a:fillRect/>
          </a:stretch>
        </p:blipFill>
        <p:spPr>
          <a:xfrm rot="-909873">
            <a:off x="614396" y="1363500"/>
            <a:ext cx="1747760" cy="3462919"/>
          </a:xfrm>
          <a:prstGeom prst="roundRect">
            <a:avLst>
              <a:gd fmla="val 16667" name="adj"/>
            </a:avLst>
          </a:prstGeom>
          <a:noFill/>
          <a:ln>
            <a:noFill/>
          </a:ln>
        </p:spPr>
      </p:pic>
      <p:pic>
        <p:nvPicPr>
          <p:cNvPr id="100" name="Google Shape;100;p13" title="Screenshot 2025-11-01 191320.png"/>
          <p:cNvPicPr preferRelativeResize="0"/>
          <p:nvPr/>
        </p:nvPicPr>
        <p:blipFill>
          <a:blip r:embed="rId4">
            <a:alphaModFix/>
          </a:blip>
          <a:stretch>
            <a:fillRect/>
          </a:stretch>
        </p:blipFill>
        <p:spPr>
          <a:xfrm rot="-866855">
            <a:off x="2504305" y="313260"/>
            <a:ext cx="1773587" cy="3589595"/>
          </a:xfrm>
          <a:prstGeom prst="roundRect">
            <a:avLst>
              <a:gd fmla="val 16667" name="adj"/>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104" name="Shape 104"/>
        <p:cNvGrpSpPr/>
        <p:nvPr/>
      </p:nvGrpSpPr>
      <p:grpSpPr>
        <a:xfrm>
          <a:off x="0" y="0"/>
          <a:ext cx="0" cy="0"/>
          <a:chOff x="0" y="0"/>
          <a:chExt cx="0" cy="0"/>
        </a:xfrm>
      </p:grpSpPr>
      <p:sp>
        <p:nvSpPr>
          <p:cNvPr id="105" name="Google Shape;105;p14"/>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Our Team</a:t>
            </a:r>
            <a:endParaRPr>
              <a:solidFill>
                <a:srgbClr val="FF785A"/>
              </a:solidFill>
            </a:endParaRPr>
          </a:p>
        </p:txBody>
      </p:sp>
      <p:pic>
        <p:nvPicPr>
          <p:cNvPr id="106" name="Google Shape;106;p14"/>
          <p:cNvPicPr preferRelativeResize="0"/>
          <p:nvPr/>
        </p:nvPicPr>
        <p:blipFill rotWithShape="1">
          <a:blip r:embed="rId3">
            <a:alphaModFix/>
          </a:blip>
          <a:srcRect b="0" l="268" r="258" t="0"/>
          <a:stretch/>
        </p:blipFill>
        <p:spPr>
          <a:xfrm>
            <a:off x="4920513" y="1591127"/>
            <a:ext cx="1498500" cy="1508400"/>
          </a:xfrm>
          <a:prstGeom prst="ellipse">
            <a:avLst/>
          </a:prstGeom>
          <a:noFill/>
          <a:ln cap="flat" cmpd="sng" w="28575">
            <a:solidFill>
              <a:srgbClr val="FFD25A"/>
            </a:solidFill>
            <a:prstDash val="solid"/>
            <a:round/>
            <a:headEnd len="sm" w="sm" type="none"/>
            <a:tailEnd len="sm" w="sm" type="none"/>
          </a:ln>
        </p:spPr>
      </p:pic>
      <p:pic>
        <p:nvPicPr>
          <p:cNvPr id="107" name="Google Shape;107;p14" title="headshot.png"/>
          <p:cNvPicPr preferRelativeResize="0"/>
          <p:nvPr/>
        </p:nvPicPr>
        <p:blipFill rotWithShape="1">
          <a:blip r:embed="rId4">
            <a:alphaModFix/>
          </a:blip>
          <a:srcRect b="8291" l="0" r="0" t="8291"/>
          <a:stretch/>
        </p:blipFill>
        <p:spPr>
          <a:xfrm>
            <a:off x="529538" y="1591127"/>
            <a:ext cx="1498500" cy="1494300"/>
          </a:xfrm>
          <a:prstGeom prst="ellipse">
            <a:avLst/>
          </a:prstGeom>
          <a:noFill/>
          <a:ln cap="flat" cmpd="sng" w="28575">
            <a:solidFill>
              <a:srgbClr val="FFD25A"/>
            </a:solidFill>
            <a:prstDash val="solid"/>
            <a:round/>
            <a:headEnd len="sm" w="sm" type="none"/>
            <a:tailEnd len="sm" w="sm" type="none"/>
          </a:ln>
        </p:spPr>
      </p:pic>
      <p:pic>
        <p:nvPicPr>
          <p:cNvPr id="108" name="Google Shape;108;p14" title="DSCF1091.JPG"/>
          <p:cNvPicPr preferRelativeResize="0"/>
          <p:nvPr/>
        </p:nvPicPr>
        <p:blipFill rotWithShape="1">
          <a:blip r:embed="rId5">
            <a:alphaModFix/>
          </a:blip>
          <a:srcRect b="17551" l="31328" r="19567" t="49640"/>
          <a:stretch/>
        </p:blipFill>
        <p:spPr>
          <a:xfrm>
            <a:off x="2725063" y="1591125"/>
            <a:ext cx="1498500" cy="1502100"/>
          </a:xfrm>
          <a:prstGeom prst="ellipse">
            <a:avLst/>
          </a:prstGeom>
          <a:noFill/>
          <a:ln cap="flat" cmpd="sng" w="28575">
            <a:solidFill>
              <a:srgbClr val="FFD25A"/>
            </a:solidFill>
            <a:prstDash val="solid"/>
            <a:round/>
            <a:headEnd len="sm" w="sm" type="none"/>
            <a:tailEnd len="sm" w="sm" type="none"/>
          </a:ln>
        </p:spPr>
      </p:pic>
      <p:pic>
        <p:nvPicPr>
          <p:cNvPr id="109" name="Google Shape;109;p14" title="2025_Headshot.jpeg"/>
          <p:cNvPicPr preferRelativeResize="0"/>
          <p:nvPr/>
        </p:nvPicPr>
        <p:blipFill rotWithShape="1">
          <a:blip r:embed="rId6">
            <a:alphaModFix/>
          </a:blip>
          <a:srcRect b="12882" l="14447" r="14454" t="33664"/>
          <a:stretch/>
        </p:blipFill>
        <p:spPr>
          <a:xfrm>
            <a:off x="7115963" y="1591125"/>
            <a:ext cx="1498500" cy="1502100"/>
          </a:xfrm>
          <a:prstGeom prst="ellipse">
            <a:avLst/>
          </a:prstGeom>
          <a:noFill/>
          <a:ln cap="flat" cmpd="sng" w="28575">
            <a:solidFill>
              <a:srgbClr val="FFD25A"/>
            </a:solidFill>
            <a:prstDash val="solid"/>
            <a:round/>
            <a:headEnd len="sm" w="sm" type="none"/>
            <a:tailEnd len="sm" w="sm" type="none"/>
          </a:ln>
        </p:spPr>
      </p:pic>
      <p:sp>
        <p:nvSpPr>
          <p:cNvPr id="110" name="Google Shape;110;p14"/>
          <p:cNvSpPr txBox="1"/>
          <p:nvPr/>
        </p:nvSpPr>
        <p:spPr>
          <a:xfrm>
            <a:off x="529575" y="3352550"/>
            <a:ext cx="1498500" cy="1896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i="1" lang="en" sz="1200">
                <a:solidFill>
                  <a:srgbClr val="FF785A"/>
                </a:solidFill>
                <a:latin typeface="Montserrat"/>
                <a:ea typeface="Montserrat"/>
                <a:cs typeface="Montserrat"/>
                <a:sym typeface="Montserrat"/>
              </a:rPr>
              <a:t>Jenny</a:t>
            </a:r>
            <a:endParaRPr b="1" i="1" sz="1200">
              <a:solidFill>
                <a:srgbClr val="FF785A"/>
              </a:solidFill>
              <a:latin typeface="Montserrat"/>
              <a:ea typeface="Montserrat"/>
              <a:cs typeface="Montserrat"/>
              <a:sym typeface="Montserrat"/>
            </a:endParaRPr>
          </a:p>
        </p:txBody>
      </p:sp>
      <p:sp>
        <p:nvSpPr>
          <p:cNvPr id="111" name="Google Shape;111;p14"/>
          <p:cNvSpPr txBox="1"/>
          <p:nvPr/>
        </p:nvSpPr>
        <p:spPr>
          <a:xfrm>
            <a:off x="529575" y="3582694"/>
            <a:ext cx="14985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i="1" lang="en" sz="1000">
                <a:solidFill>
                  <a:srgbClr val="353635"/>
                </a:solidFill>
                <a:latin typeface="Source Serif 4"/>
                <a:ea typeface="Source Serif 4"/>
                <a:cs typeface="Source Serif 4"/>
                <a:sym typeface="Source Serif 4"/>
              </a:rPr>
              <a:t>Computer Science</a:t>
            </a:r>
            <a:endParaRPr i="1" sz="1000">
              <a:solidFill>
                <a:srgbClr val="353635"/>
              </a:solidFill>
              <a:latin typeface="Source Serif 4"/>
              <a:ea typeface="Source Serif 4"/>
              <a:cs typeface="Source Serif 4"/>
              <a:sym typeface="Source Serif 4"/>
            </a:endParaRPr>
          </a:p>
          <a:p>
            <a:pPr indent="0" lvl="0" marL="0" rtl="0" algn="ctr">
              <a:spcBef>
                <a:spcPts val="0"/>
              </a:spcBef>
              <a:spcAft>
                <a:spcPts val="0"/>
              </a:spcAft>
              <a:buNone/>
            </a:pPr>
            <a:r>
              <a:rPr i="1" lang="en" sz="1000">
                <a:solidFill>
                  <a:srgbClr val="353635"/>
                </a:solidFill>
                <a:latin typeface="Source Serif 4"/>
                <a:ea typeface="Source Serif 4"/>
                <a:cs typeface="Source Serif 4"/>
                <a:sym typeface="Source Serif 4"/>
              </a:rPr>
              <a:t>Guangzhou, China</a:t>
            </a:r>
            <a:endParaRPr i="1" sz="1000">
              <a:solidFill>
                <a:srgbClr val="353635"/>
              </a:solidFill>
              <a:latin typeface="Source Serif 4"/>
              <a:ea typeface="Source Serif 4"/>
              <a:cs typeface="Source Serif 4"/>
              <a:sym typeface="Source Serif 4"/>
            </a:endParaRPr>
          </a:p>
        </p:txBody>
      </p:sp>
      <p:sp>
        <p:nvSpPr>
          <p:cNvPr id="112" name="Google Shape;112;p14"/>
          <p:cNvSpPr txBox="1"/>
          <p:nvPr/>
        </p:nvSpPr>
        <p:spPr>
          <a:xfrm>
            <a:off x="2725025" y="3352550"/>
            <a:ext cx="1498500" cy="1896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i="1" lang="en" sz="1200">
                <a:solidFill>
                  <a:srgbClr val="FF785A"/>
                </a:solidFill>
                <a:latin typeface="Montserrat"/>
                <a:ea typeface="Montserrat"/>
                <a:cs typeface="Montserrat"/>
                <a:sym typeface="Montserrat"/>
              </a:rPr>
              <a:t>Cecilia</a:t>
            </a:r>
            <a:endParaRPr b="1" i="1" sz="1200">
              <a:solidFill>
                <a:srgbClr val="FF785A"/>
              </a:solidFill>
              <a:latin typeface="Montserrat"/>
              <a:ea typeface="Montserrat"/>
              <a:cs typeface="Montserrat"/>
              <a:sym typeface="Montserrat"/>
            </a:endParaRPr>
          </a:p>
        </p:txBody>
      </p:sp>
      <p:sp>
        <p:nvSpPr>
          <p:cNvPr id="113" name="Google Shape;113;p14"/>
          <p:cNvSpPr txBox="1"/>
          <p:nvPr/>
        </p:nvSpPr>
        <p:spPr>
          <a:xfrm>
            <a:off x="2725025" y="3582694"/>
            <a:ext cx="14985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i="1" lang="en" sz="1000">
                <a:solidFill>
                  <a:srgbClr val="353635"/>
                </a:solidFill>
                <a:latin typeface="Source Serif 4"/>
                <a:ea typeface="Source Serif 4"/>
                <a:cs typeface="Source Serif 4"/>
                <a:sym typeface="Source Serif 4"/>
              </a:rPr>
              <a:t>Computer Science</a:t>
            </a:r>
            <a:endParaRPr i="1" sz="1000">
              <a:solidFill>
                <a:srgbClr val="353635"/>
              </a:solidFill>
              <a:latin typeface="Source Serif 4"/>
              <a:ea typeface="Source Serif 4"/>
              <a:cs typeface="Source Serif 4"/>
              <a:sym typeface="Source Serif 4"/>
            </a:endParaRPr>
          </a:p>
          <a:p>
            <a:pPr indent="0" lvl="0" marL="0" rtl="0" algn="ctr">
              <a:spcBef>
                <a:spcPts val="0"/>
              </a:spcBef>
              <a:spcAft>
                <a:spcPts val="0"/>
              </a:spcAft>
              <a:buNone/>
            </a:pPr>
            <a:r>
              <a:rPr i="1" lang="en" sz="1000">
                <a:solidFill>
                  <a:srgbClr val="353635"/>
                </a:solidFill>
                <a:latin typeface="Source Serif 4"/>
                <a:ea typeface="Source Serif 4"/>
                <a:cs typeface="Source Serif 4"/>
                <a:sym typeface="Source Serif 4"/>
              </a:rPr>
              <a:t>Portland, Oregon</a:t>
            </a:r>
            <a:endParaRPr i="1" sz="1000">
              <a:solidFill>
                <a:srgbClr val="353635"/>
              </a:solidFill>
              <a:latin typeface="Source Serif 4"/>
              <a:ea typeface="Source Serif 4"/>
              <a:cs typeface="Source Serif 4"/>
              <a:sym typeface="Source Serif 4"/>
            </a:endParaRPr>
          </a:p>
        </p:txBody>
      </p:sp>
      <p:sp>
        <p:nvSpPr>
          <p:cNvPr id="114" name="Google Shape;114;p14"/>
          <p:cNvSpPr txBox="1"/>
          <p:nvPr/>
        </p:nvSpPr>
        <p:spPr>
          <a:xfrm>
            <a:off x="4920475" y="3582694"/>
            <a:ext cx="14985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i="1" lang="en" sz="1000">
                <a:solidFill>
                  <a:srgbClr val="353635"/>
                </a:solidFill>
                <a:latin typeface="Source Serif 4"/>
                <a:ea typeface="Source Serif 4"/>
                <a:cs typeface="Source Serif 4"/>
                <a:sym typeface="Source Serif 4"/>
              </a:rPr>
              <a:t>Computer Science</a:t>
            </a:r>
            <a:endParaRPr i="1" sz="1000">
              <a:solidFill>
                <a:srgbClr val="353635"/>
              </a:solidFill>
              <a:latin typeface="Source Serif 4"/>
              <a:ea typeface="Source Serif 4"/>
              <a:cs typeface="Source Serif 4"/>
              <a:sym typeface="Source Serif 4"/>
            </a:endParaRPr>
          </a:p>
          <a:p>
            <a:pPr indent="0" lvl="0" marL="0" rtl="0" algn="ctr">
              <a:spcBef>
                <a:spcPts val="0"/>
              </a:spcBef>
              <a:spcAft>
                <a:spcPts val="0"/>
              </a:spcAft>
              <a:buNone/>
            </a:pPr>
            <a:r>
              <a:rPr i="1" lang="en" sz="1000">
                <a:solidFill>
                  <a:srgbClr val="353635"/>
                </a:solidFill>
                <a:latin typeface="Source Serif 4"/>
                <a:ea typeface="Source Serif 4"/>
                <a:cs typeface="Source Serif 4"/>
                <a:sym typeface="Source Serif 4"/>
              </a:rPr>
              <a:t>Torrance, CA</a:t>
            </a:r>
            <a:endParaRPr i="1" sz="1000">
              <a:solidFill>
                <a:srgbClr val="353635"/>
              </a:solidFill>
              <a:latin typeface="Source Serif 4"/>
              <a:ea typeface="Source Serif 4"/>
              <a:cs typeface="Source Serif 4"/>
              <a:sym typeface="Source Serif 4"/>
            </a:endParaRPr>
          </a:p>
        </p:txBody>
      </p:sp>
      <p:sp>
        <p:nvSpPr>
          <p:cNvPr id="115" name="Google Shape;115;p14"/>
          <p:cNvSpPr txBox="1"/>
          <p:nvPr/>
        </p:nvSpPr>
        <p:spPr>
          <a:xfrm>
            <a:off x="7115925" y="3352550"/>
            <a:ext cx="1498500" cy="1896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i="1" lang="en" sz="1200">
                <a:solidFill>
                  <a:srgbClr val="FF785A"/>
                </a:solidFill>
                <a:latin typeface="Montserrat"/>
                <a:ea typeface="Montserrat"/>
                <a:cs typeface="Montserrat"/>
                <a:sym typeface="Montserrat"/>
              </a:rPr>
              <a:t>Viviana</a:t>
            </a:r>
            <a:endParaRPr b="1" i="1" sz="1200">
              <a:solidFill>
                <a:srgbClr val="FF785A"/>
              </a:solidFill>
              <a:latin typeface="Montserrat"/>
              <a:ea typeface="Montserrat"/>
              <a:cs typeface="Montserrat"/>
              <a:sym typeface="Montserrat"/>
            </a:endParaRPr>
          </a:p>
        </p:txBody>
      </p:sp>
      <p:sp>
        <p:nvSpPr>
          <p:cNvPr id="116" name="Google Shape;116;p14"/>
          <p:cNvSpPr txBox="1"/>
          <p:nvPr/>
        </p:nvSpPr>
        <p:spPr>
          <a:xfrm>
            <a:off x="7115925" y="3582694"/>
            <a:ext cx="14985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i="1" lang="en" sz="1000">
                <a:solidFill>
                  <a:srgbClr val="353635"/>
                </a:solidFill>
                <a:latin typeface="Source Serif 4"/>
                <a:ea typeface="Source Serif 4"/>
                <a:cs typeface="Source Serif 4"/>
                <a:sym typeface="Source Serif 4"/>
              </a:rPr>
              <a:t>Computer Science</a:t>
            </a:r>
            <a:endParaRPr i="1" sz="1000">
              <a:solidFill>
                <a:srgbClr val="353635"/>
              </a:solidFill>
              <a:latin typeface="Source Serif 4"/>
              <a:ea typeface="Source Serif 4"/>
              <a:cs typeface="Source Serif 4"/>
              <a:sym typeface="Source Serif 4"/>
            </a:endParaRPr>
          </a:p>
          <a:p>
            <a:pPr indent="0" lvl="0" marL="0" rtl="0" algn="ctr">
              <a:spcBef>
                <a:spcPts val="0"/>
              </a:spcBef>
              <a:spcAft>
                <a:spcPts val="0"/>
              </a:spcAft>
              <a:buNone/>
            </a:pPr>
            <a:r>
              <a:rPr i="1" lang="en" sz="1000">
                <a:solidFill>
                  <a:srgbClr val="353635"/>
                </a:solidFill>
                <a:latin typeface="Source Serif 4"/>
                <a:ea typeface="Source Serif 4"/>
                <a:cs typeface="Source Serif 4"/>
                <a:sym typeface="Source Serif 4"/>
              </a:rPr>
              <a:t>Laredo, TX</a:t>
            </a:r>
            <a:endParaRPr i="1" sz="1000">
              <a:solidFill>
                <a:srgbClr val="353635"/>
              </a:solidFill>
              <a:latin typeface="Source Serif 4"/>
              <a:ea typeface="Source Serif 4"/>
              <a:cs typeface="Source Serif 4"/>
              <a:sym typeface="Source Serif 4"/>
            </a:endParaRPr>
          </a:p>
        </p:txBody>
      </p:sp>
      <p:sp>
        <p:nvSpPr>
          <p:cNvPr id="117" name="Google Shape;117;p14"/>
          <p:cNvSpPr txBox="1"/>
          <p:nvPr/>
        </p:nvSpPr>
        <p:spPr>
          <a:xfrm>
            <a:off x="4920475" y="3352550"/>
            <a:ext cx="1498500" cy="1896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i="1" lang="en" sz="1200">
                <a:solidFill>
                  <a:srgbClr val="FF785A"/>
                </a:solidFill>
                <a:latin typeface="Montserrat"/>
                <a:ea typeface="Montserrat"/>
                <a:cs typeface="Montserrat"/>
                <a:sym typeface="Montserrat"/>
              </a:rPr>
              <a:t>Ana</a:t>
            </a:r>
            <a:endParaRPr b="1" i="1" sz="1200">
              <a:solidFill>
                <a:srgbClr val="FF785A"/>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121" name="Shape 121"/>
        <p:cNvGrpSpPr/>
        <p:nvPr/>
      </p:nvGrpSpPr>
      <p:grpSpPr>
        <a:xfrm>
          <a:off x="0" y="0"/>
          <a:ext cx="0" cy="0"/>
          <a:chOff x="0" y="0"/>
          <a:chExt cx="0" cy="0"/>
        </a:xfrm>
      </p:grpSpPr>
      <p:sp>
        <p:nvSpPr>
          <p:cNvPr id="122" name="Google Shape;122;p15"/>
          <p:cNvSpPr/>
          <p:nvPr/>
        </p:nvSpPr>
        <p:spPr>
          <a:xfrm>
            <a:off x="905500" y="636800"/>
            <a:ext cx="3465900" cy="34233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23" name="Google Shape;123;p15"/>
          <p:cNvSpPr txBox="1"/>
          <p:nvPr/>
        </p:nvSpPr>
        <p:spPr>
          <a:xfrm>
            <a:off x="905500" y="692300"/>
            <a:ext cx="3465900" cy="561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700">
                <a:solidFill>
                  <a:srgbClr val="FF785A"/>
                </a:solidFill>
                <a:latin typeface="Raleway Black"/>
                <a:ea typeface="Raleway Black"/>
                <a:cs typeface="Raleway Black"/>
                <a:sym typeface="Raleway Black"/>
              </a:rPr>
              <a:t>PROBLEM</a:t>
            </a:r>
            <a:endParaRPr sz="2700">
              <a:solidFill>
                <a:srgbClr val="FF785A"/>
              </a:solidFill>
              <a:latin typeface="Raleway Black"/>
              <a:ea typeface="Raleway Black"/>
              <a:cs typeface="Raleway Black"/>
              <a:sym typeface="Raleway Black"/>
            </a:endParaRPr>
          </a:p>
        </p:txBody>
      </p:sp>
      <p:sp>
        <p:nvSpPr>
          <p:cNvPr id="124" name="Google Shape;124;p15"/>
          <p:cNvSpPr txBox="1"/>
          <p:nvPr/>
        </p:nvSpPr>
        <p:spPr>
          <a:xfrm>
            <a:off x="1200925" y="1841825"/>
            <a:ext cx="2822400" cy="19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Inter"/>
                <a:ea typeface="Inter"/>
                <a:cs typeface="Inter"/>
                <a:sym typeface="Inter"/>
              </a:rPr>
              <a:t>J</a:t>
            </a:r>
            <a:r>
              <a:rPr lang="en" sz="1600">
                <a:solidFill>
                  <a:srgbClr val="000000"/>
                </a:solidFill>
                <a:latin typeface="Inter"/>
                <a:ea typeface="Inter"/>
                <a:cs typeface="Inter"/>
                <a:sym typeface="Inter"/>
              </a:rPr>
              <a:t>ob seekers</a:t>
            </a:r>
            <a:r>
              <a:rPr lang="en" sz="1600">
                <a:solidFill>
                  <a:srgbClr val="000000"/>
                </a:solidFill>
                <a:latin typeface="Inter"/>
                <a:ea typeface="Inter"/>
                <a:cs typeface="Inter"/>
                <a:sym typeface="Inter"/>
              </a:rPr>
              <a:t> are partial to staying in fields they have experience in rather than exploring field</a:t>
            </a:r>
            <a:r>
              <a:rPr lang="en" sz="1600">
                <a:latin typeface="Inter"/>
                <a:ea typeface="Inter"/>
                <a:cs typeface="Inter"/>
                <a:sym typeface="Inter"/>
              </a:rPr>
              <a:t>s</a:t>
            </a:r>
            <a:r>
              <a:rPr lang="en" sz="1600">
                <a:solidFill>
                  <a:srgbClr val="000000"/>
                </a:solidFill>
                <a:latin typeface="Inter"/>
                <a:ea typeface="Inter"/>
                <a:cs typeface="Inter"/>
                <a:sym typeface="Inter"/>
              </a:rPr>
              <a:t> out of their comfort z</a:t>
            </a:r>
            <a:r>
              <a:rPr lang="en" sz="1600">
                <a:solidFill>
                  <a:srgbClr val="000000"/>
                </a:solidFill>
                <a:latin typeface="Inter"/>
                <a:ea typeface="Inter"/>
                <a:cs typeface="Inter"/>
                <a:sym typeface="Inter"/>
              </a:rPr>
              <a:t>one,</a:t>
            </a:r>
            <a:r>
              <a:rPr lang="en" sz="1600">
                <a:latin typeface="Inter"/>
                <a:ea typeface="Inter"/>
                <a:cs typeface="Inter"/>
                <a:sym typeface="Inter"/>
              </a:rPr>
              <a:t> </a:t>
            </a:r>
            <a:r>
              <a:rPr lang="en" sz="1600">
                <a:solidFill>
                  <a:srgbClr val="000000"/>
                </a:solidFill>
                <a:latin typeface="Inter"/>
                <a:ea typeface="Inter"/>
                <a:cs typeface="Inter"/>
                <a:sym typeface="Inter"/>
              </a:rPr>
              <a:t>potentially missing</a:t>
            </a:r>
            <a:r>
              <a:rPr lang="en" sz="1600">
                <a:latin typeface="Inter"/>
                <a:ea typeface="Inter"/>
                <a:cs typeface="Inter"/>
                <a:sym typeface="Inter"/>
              </a:rPr>
              <a:t> our on </a:t>
            </a:r>
            <a:r>
              <a:rPr lang="en" sz="1600">
                <a:solidFill>
                  <a:srgbClr val="000000"/>
                </a:solidFill>
                <a:latin typeface="Inter"/>
                <a:ea typeface="Inter"/>
                <a:cs typeface="Inter"/>
                <a:sym typeface="Inter"/>
              </a:rPr>
              <a:t>life changing opportunities.</a:t>
            </a:r>
            <a:endParaRPr sz="1600">
              <a:solidFill>
                <a:srgbClr val="000000"/>
              </a:solidFill>
              <a:latin typeface="Inter"/>
              <a:ea typeface="Inter"/>
              <a:cs typeface="Inter"/>
              <a:sym typeface="Inter"/>
            </a:endParaRPr>
          </a:p>
        </p:txBody>
      </p:sp>
      <p:sp>
        <p:nvSpPr>
          <p:cNvPr id="125" name="Google Shape;125;p15"/>
          <p:cNvSpPr txBox="1"/>
          <p:nvPr/>
        </p:nvSpPr>
        <p:spPr>
          <a:xfrm>
            <a:off x="1166450" y="1211300"/>
            <a:ext cx="2896800" cy="56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latin typeface="Inter SemiBold"/>
                <a:ea typeface="Inter SemiBold"/>
                <a:cs typeface="Inter SemiBold"/>
                <a:sym typeface="Inter SemiBold"/>
              </a:rPr>
              <a:t>What does it take to encourage others to flip their futures?</a:t>
            </a:r>
            <a:endParaRPr>
              <a:solidFill>
                <a:srgbClr val="FF785A"/>
              </a:solidFill>
              <a:latin typeface="Inter SemiBold"/>
              <a:ea typeface="Inter SemiBold"/>
              <a:cs typeface="Inter SemiBold"/>
              <a:sym typeface="Inter SemiBold"/>
            </a:endParaRPr>
          </a:p>
        </p:txBody>
      </p:sp>
      <p:sp>
        <p:nvSpPr>
          <p:cNvPr id="126" name="Google Shape;126;p15"/>
          <p:cNvSpPr/>
          <p:nvPr/>
        </p:nvSpPr>
        <p:spPr>
          <a:xfrm>
            <a:off x="4933125" y="688400"/>
            <a:ext cx="3465900" cy="34233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27" name="Google Shape;127;p15"/>
          <p:cNvSpPr txBox="1"/>
          <p:nvPr/>
        </p:nvSpPr>
        <p:spPr>
          <a:xfrm>
            <a:off x="4933125" y="692300"/>
            <a:ext cx="3465900" cy="561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700">
                <a:solidFill>
                  <a:srgbClr val="FF785A"/>
                </a:solidFill>
                <a:latin typeface="Raleway Black"/>
                <a:ea typeface="Raleway Black"/>
                <a:cs typeface="Raleway Black"/>
                <a:sym typeface="Raleway Black"/>
              </a:rPr>
              <a:t>SOLUTION</a:t>
            </a:r>
            <a:endParaRPr sz="2700">
              <a:solidFill>
                <a:srgbClr val="FF785A"/>
              </a:solidFill>
              <a:latin typeface="Raleway Black"/>
              <a:ea typeface="Raleway Black"/>
              <a:cs typeface="Raleway Black"/>
              <a:sym typeface="Raleway Black"/>
            </a:endParaRPr>
          </a:p>
        </p:txBody>
      </p:sp>
      <p:sp>
        <p:nvSpPr>
          <p:cNvPr id="128" name="Google Shape;128;p15"/>
          <p:cNvSpPr txBox="1"/>
          <p:nvPr/>
        </p:nvSpPr>
        <p:spPr>
          <a:xfrm>
            <a:off x="5181075" y="1833500"/>
            <a:ext cx="2970000" cy="214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solidFill>
                  <a:schemeClr val="dk1"/>
                </a:solidFill>
                <a:latin typeface="Inter"/>
                <a:ea typeface="Inter"/>
                <a:cs typeface="Inter"/>
                <a:sym typeface="Inter"/>
              </a:rPr>
              <a:t>Matching users with others peers, so they can hold each other accountable for saying yes to new opportunities, taking action on career exploration, and sharing reflection about their learning experiences.</a:t>
            </a:r>
            <a:endParaRPr sz="1600">
              <a:solidFill>
                <a:srgbClr val="000000"/>
              </a:solidFill>
              <a:latin typeface="Inter"/>
              <a:ea typeface="Inter"/>
              <a:cs typeface="Inter"/>
              <a:sym typeface="Inter"/>
            </a:endParaRPr>
          </a:p>
        </p:txBody>
      </p:sp>
      <p:sp>
        <p:nvSpPr>
          <p:cNvPr id="129" name="Google Shape;129;p15"/>
          <p:cNvSpPr txBox="1"/>
          <p:nvPr/>
        </p:nvSpPr>
        <p:spPr>
          <a:xfrm>
            <a:off x="5194075" y="1262900"/>
            <a:ext cx="2896800" cy="56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latin typeface="Inter SemiBold"/>
                <a:ea typeface="Inter SemiBold"/>
                <a:cs typeface="Inter SemiBold"/>
                <a:sym typeface="Inter SemiBold"/>
              </a:rPr>
              <a:t>Goal: Use community support to reduce the fear of failure</a:t>
            </a:r>
            <a:endParaRPr>
              <a:solidFill>
                <a:srgbClr val="FF785A"/>
              </a:solidFill>
              <a:latin typeface="Inter SemiBold"/>
              <a:ea typeface="Inter SemiBold"/>
              <a:cs typeface="Inter SemiBold"/>
              <a:sym typeface="Inter SemiBo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133" name="Shape 133"/>
        <p:cNvGrpSpPr/>
        <p:nvPr/>
      </p:nvGrpSpPr>
      <p:grpSpPr>
        <a:xfrm>
          <a:off x="0" y="0"/>
          <a:ext cx="0" cy="0"/>
          <a:chOff x="0" y="0"/>
          <a:chExt cx="0" cy="0"/>
        </a:xfrm>
      </p:grpSpPr>
      <p:sp>
        <p:nvSpPr>
          <p:cNvPr id="134" name="Google Shape;134;p16"/>
          <p:cNvSpPr txBox="1"/>
          <p:nvPr>
            <p:ph type="title"/>
          </p:nvPr>
        </p:nvSpPr>
        <p:spPr>
          <a:xfrm>
            <a:off x="722400" y="2251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Values in Design: Community</a:t>
            </a:r>
            <a:endParaRPr>
              <a:solidFill>
                <a:srgbClr val="FF785A"/>
              </a:solidFill>
            </a:endParaRPr>
          </a:p>
        </p:txBody>
      </p:sp>
      <p:sp>
        <p:nvSpPr>
          <p:cNvPr id="135" name="Google Shape;135;p16"/>
          <p:cNvSpPr/>
          <p:nvPr/>
        </p:nvSpPr>
        <p:spPr>
          <a:xfrm>
            <a:off x="5193089" y="2300398"/>
            <a:ext cx="50622" cy="50622"/>
          </a:xfrm>
          <a:custGeom>
            <a:rect b="b" l="l" r="r" t="t"/>
            <a:pathLst>
              <a:path extrusionOk="0" h="2182" w="2182">
                <a:moveTo>
                  <a:pt x="427" y="1"/>
                </a:moveTo>
                <a:lnTo>
                  <a:pt x="1" y="427"/>
                </a:lnTo>
                <a:lnTo>
                  <a:pt x="1755" y="2181"/>
                </a:lnTo>
                <a:lnTo>
                  <a:pt x="2181" y="1755"/>
                </a:lnTo>
                <a:lnTo>
                  <a:pt x="427"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6"/>
          <p:cNvSpPr/>
          <p:nvPr/>
        </p:nvSpPr>
        <p:spPr>
          <a:xfrm>
            <a:off x="5193089" y="2331208"/>
            <a:ext cx="50622" cy="50042"/>
          </a:xfrm>
          <a:custGeom>
            <a:rect b="b" l="l" r="r" t="t"/>
            <a:pathLst>
              <a:path extrusionOk="0" h="2157" w="2182">
                <a:moveTo>
                  <a:pt x="1755" y="1"/>
                </a:moveTo>
                <a:lnTo>
                  <a:pt x="1" y="1730"/>
                </a:lnTo>
                <a:lnTo>
                  <a:pt x="427" y="2156"/>
                </a:lnTo>
                <a:lnTo>
                  <a:pt x="2181" y="427"/>
                </a:lnTo>
                <a:lnTo>
                  <a:pt x="175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6"/>
          <p:cNvSpPr/>
          <p:nvPr/>
        </p:nvSpPr>
        <p:spPr>
          <a:xfrm>
            <a:off x="4770382" y="4464025"/>
            <a:ext cx="62222" cy="62222"/>
          </a:xfrm>
          <a:custGeom>
            <a:rect b="b" l="l" r="r" t="t"/>
            <a:pathLst>
              <a:path extrusionOk="0" h="2682" w="2682">
                <a:moveTo>
                  <a:pt x="2156" y="0"/>
                </a:moveTo>
                <a:lnTo>
                  <a:pt x="0" y="2156"/>
                </a:lnTo>
                <a:lnTo>
                  <a:pt x="526" y="2682"/>
                </a:lnTo>
                <a:lnTo>
                  <a:pt x="2682" y="527"/>
                </a:lnTo>
                <a:lnTo>
                  <a:pt x="215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6"/>
          <p:cNvSpPr/>
          <p:nvPr/>
        </p:nvSpPr>
        <p:spPr>
          <a:xfrm>
            <a:off x="4732589" y="4464025"/>
            <a:ext cx="62222" cy="62222"/>
          </a:xfrm>
          <a:custGeom>
            <a:rect b="b" l="l" r="r" t="t"/>
            <a:pathLst>
              <a:path extrusionOk="0" h="2682" w="2682">
                <a:moveTo>
                  <a:pt x="526" y="0"/>
                </a:moveTo>
                <a:lnTo>
                  <a:pt x="0" y="527"/>
                </a:lnTo>
                <a:lnTo>
                  <a:pt x="2155" y="2682"/>
                </a:lnTo>
                <a:lnTo>
                  <a:pt x="2682" y="2156"/>
                </a:lnTo>
                <a:lnTo>
                  <a:pt x="52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9" name="Google Shape;139;p16"/>
          <p:cNvGrpSpPr/>
          <p:nvPr/>
        </p:nvGrpSpPr>
        <p:grpSpPr>
          <a:xfrm>
            <a:off x="7469524" y="1318891"/>
            <a:ext cx="108762" cy="108182"/>
            <a:chOff x="7469524" y="1318891"/>
            <a:chExt cx="108762" cy="108182"/>
          </a:xfrm>
        </p:grpSpPr>
        <p:sp>
          <p:nvSpPr>
            <p:cNvPr id="140" name="Google Shape;140;p16"/>
            <p:cNvSpPr/>
            <p:nvPr/>
          </p:nvSpPr>
          <p:spPr>
            <a:xfrm>
              <a:off x="7507317" y="1347961"/>
              <a:ext cx="30833" cy="51782"/>
            </a:xfrm>
            <a:custGeom>
              <a:rect b="b" l="l" r="r" t="t"/>
              <a:pathLst>
                <a:path extrusionOk="0" h="2232" w="1329">
                  <a:moveTo>
                    <a:pt x="677" y="1"/>
                  </a:moveTo>
                  <a:cubicBezTo>
                    <a:pt x="276" y="1"/>
                    <a:pt x="26" y="251"/>
                    <a:pt x="1" y="677"/>
                  </a:cubicBezTo>
                  <a:lnTo>
                    <a:pt x="326" y="677"/>
                  </a:lnTo>
                  <a:cubicBezTo>
                    <a:pt x="351" y="452"/>
                    <a:pt x="452" y="352"/>
                    <a:pt x="652" y="352"/>
                  </a:cubicBezTo>
                  <a:cubicBezTo>
                    <a:pt x="828" y="352"/>
                    <a:pt x="953" y="427"/>
                    <a:pt x="953" y="602"/>
                  </a:cubicBezTo>
                  <a:cubicBezTo>
                    <a:pt x="953" y="978"/>
                    <a:pt x="527" y="978"/>
                    <a:pt x="527" y="1479"/>
                  </a:cubicBezTo>
                  <a:lnTo>
                    <a:pt x="828" y="1479"/>
                  </a:lnTo>
                  <a:cubicBezTo>
                    <a:pt x="828" y="1078"/>
                    <a:pt x="1329" y="1028"/>
                    <a:pt x="1329" y="527"/>
                  </a:cubicBezTo>
                  <a:cubicBezTo>
                    <a:pt x="1329" y="201"/>
                    <a:pt x="1078" y="1"/>
                    <a:pt x="677" y="1"/>
                  </a:cubicBezTo>
                  <a:close/>
                  <a:moveTo>
                    <a:pt x="677" y="1780"/>
                  </a:moveTo>
                  <a:cubicBezTo>
                    <a:pt x="552" y="1780"/>
                    <a:pt x="452" y="1880"/>
                    <a:pt x="452" y="2006"/>
                  </a:cubicBezTo>
                  <a:cubicBezTo>
                    <a:pt x="452" y="2156"/>
                    <a:pt x="552" y="2231"/>
                    <a:pt x="677" y="2231"/>
                  </a:cubicBezTo>
                  <a:cubicBezTo>
                    <a:pt x="803" y="2231"/>
                    <a:pt x="903" y="2156"/>
                    <a:pt x="903" y="2006"/>
                  </a:cubicBezTo>
                  <a:cubicBezTo>
                    <a:pt x="903" y="1880"/>
                    <a:pt x="803" y="1780"/>
                    <a:pt x="677" y="178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6"/>
            <p:cNvSpPr/>
            <p:nvPr/>
          </p:nvSpPr>
          <p:spPr>
            <a:xfrm>
              <a:off x="7469524" y="1318891"/>
              <a:ext cx="108762" cy="108182"/>
            </a:xfrm>
            <a:custGeom>
              <a:rect b="b" l="l" r="r" t="t"/>
              <a:pathLst>
                <a:path extrusionOk="0" h="4663" w="4688">
                  <a:moveTo>
                    <a:pt x="2331" y="226"/>
                  </a:moveTo>
                  <a:cubicBezTo>
                    <a:pt x="3509" y="226"/>
                    <a:pt x="4462" y="1153"/>
                    <a:pt x="4462" y="2331"/>
                  </a:cubicBezTo>
                  <a:cubicBezTo>
                    <a:pt x="4462" y="3484"/>
                    <a:pt x="3509" y="4437"/>
                    <a:pt x="2331" y="4437"/>
                  </a:cubicBezTo>
                  <a:cubicBezTo>
                    <a:pt x="1178" y="4437"/>
                    <a:pt x="226" y="3484"/>
                    <a:pt x="226" y="2331"/>
                  </a:cubicBezTo>
                  <a:cubicBezTo>
                    <a:pt x="226" y="1153"/>
                    <a:pt x="1178" y="226"/>
                    <a:pt x="2331" y="226"/>
                  </a:cubicBezTo>
                  <a:close/>
                  <a:moveTo>
                    <a:pt x="2331" y="1"/>
                  </a:moveTo>
                  <a:cubicBezTo>
                    <a:pt x="1053" y="1"/>
                    <a:pt x="0" y="1028"/>
                    <a:pt x="0" y="2331"/>
                  </a:cubicBezTo>
                  <a:cubicBezTo>
                    <a:pt x="0" y="3610"/>
                    <a:pt x="1053" y="4662"/>
                    <a:pt x="2331" y="4662"/>
                  </a:cubicBezTo>
                  <a:cubicBezTo>
                    <a:pt x="3635" y="4662"/>
                    <a:pt x="4687" y="3610"/>
                    <a:pt x="4687" y="2331"/>
                  </a:cubicBezTo>
                  <a:cubicBezTo>
                    <a:pt x="4687" y="1028"/>
                    <a:pt x="3635" y="1"/>
                    <a:pt x="233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2" name="Google Shape;142;p16"/>
          <p:cNvGrpSpPr/>
          <p:nvPr/>
        </p:nvGrpSpPr>
        <p:grpSpPr>
          <a:xfrm>
            <a:off x="7638723" y="1319471"/>
            <a:ext cx="105862" cy="105862"/>
            <a:chOff x="7638723" y="1319471"/>
            <a:chExt cx="105862" cy="105862"/>
          </a:xfrm>
        </p:grpSpPr>
        <p:sp>
          <p:nvSpPr>
            <p:cNvPr id="143" name="Google Shape;143;p16"/>
            <p:cNvSpPr/>
            <p:nvPr/>
          </p:nvSpPr>
          <p:spPr>
            <a:xfrm>
              <a:off x="7638723" y="1319471"/>
              <a:ext cx="105862" cy="105862"/>
            </a:xfrm>
            <a:custGeom>
              <a:rect b="b" l="l" r="r" t="t"/>
              <a:pathLst>
                <a:path extrusionOk="0" h="4563" w="4563">
                  <a:moveTo>
                    <a:pt x="2281" y="226"/>
                  </a:moveTo>
                  <a:cubicBezTo>
                    <a:pt x="3434" y="226"/>
                    <a:pt x="4337" y="1128"/>
                    <a:pt x="4337" y="2281"/>
                  </a:cubicBezTo>
                  <a:cubicBezTo>
                    <a:pt x="4337" y="3409"/>
                    <a:pt x="3434" y="4337"/>
                    <a:pt x="2281" y="4337"/>
                  </a:cubicBezTo>
                  <a:cubicBezTo>
                    <a:pt x="1154" y="4337"/>
                    <a:pt x="226" y="3409"/>
                    <a:pt x="226" y="2281"/>
                  </a:cubicBezTo>
                  <a:cubicBezTo>
                    <a:pt x="226" y="1128"/>
                    <a:pt x="1154" y="226"/>
                    <a:pt x="2281" y="226"/>
                  </a:cubicBezTo>
                  <a:close/>
                  <a:moveTo>
                    <a:pt x="2281" y="1"/>
                  </a:moveTo>
                  <a:cubicBezTo>
                    <a:pt x="1028" y="1"/>
                    <a:pt x="1" y="1028"/>
                    <a:pt x="1" y="2281"/>
                  </a:cubicBezTo>
                  <a:cubicBezTo>
                    <a:pt x="1" y="3534"/>
                    <a:pt x="1028" y="4562"/>
                    <a:pt x="2281" y="4562"/>
                  </a:cubicBezTo>
                  <a:cubicBezTo>
                    <a:pt x="3535" y="4562"/>
                    <a:pt x="4562" y="3534"/>
                    <a:pt x="4562" y="2281"/>
                  </a:cubicBezTo>
                  <a:cubicBezTo>
                    <a:pt x="4562" y="1028"/>
                    <a:pt x="3535" y="1"/>
                    <a:pt x="228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6"/>
            <p:cNvSpPr/>
            <p:nvPr/>
          </p:nvSpPr>
          <p:spPr>
            <a:xfrm>
              <a:off x="7675936" y="1343599"/>
              <a:ext cx="46539" cy="42479"/>
            </a:xfrm>
            <a:custGeom>
              <a:rect b="b" l="l" r="r" t="t"/>
              <a:pathLst>
                <a:path extrusionOk="0" h="1831" w="2006">
                  <a:moveTo>
                    <a:pt x="1013" y="251"/>
                  </a:moveTo>
                  <a:cubicBezTo>
                    <a:pt x="1185" y="251"/>
                    <a:pt x="1354" y="314"/>
                    <a:pt x="1479" y="439"/>
                  </a:cubicBezTo>
                  <a:cubicBezTo>
                    <a:pt x="1730" y="715"/>
                    <a:pt x="1730" y="1116"/>
                    <a:pt x="1479" y="1392"/>
                  </a:cubicBezTo>
                  <a:cubicBezTo>
                    <a:pt x="1354" y="1517"/>
                    <a:pt x="1185" y="1580"/>
                    <a:pt x="1013" y="1580"/>
                  </a:cubicBezTo>
                  <a:cubicBezTo>
                    <a:pt x="840" y="1580"/>
                    <a:pt x="665" y="1517"/>
                    <a:pt x="527" y="1392"/>
                  </a:cubicBezTo>
                  <a:cubicBezTo>
                    <a:pt x="276" y="1116"/>
                    <a:pt x="276" y="715"/>
                    <a:pt x="527" y="439"/>
                  </a:cubicBezTo>
                  <a:cubicBezTo>
                    <a:pt x="665" y="314"/>
                    <a:pt x="840" y="251"/>
                    <a:pt x="1013" y="251"/>
                  </a:cubicBezTo>
                  <a:close/>
                  <a:moveTo>
                    <a:pt x="1013" y="1"/>
                  </a:moveTo>
                  <a:cubicBezTo>
                    <a:pt x="778" y="1"/>
                    <a:pt x="540" y="88"/>
                    <a:pt x="352" y="264"/>
                  </a:cubicBezTo>
                  <a:cubicBezTo>
                    <a:pt x="1" y="615"/>
                    <a:pt x="1" y="1216"/>
                    <a:pt x="352" y="1567"/>
                  </a:cubicBezTo>
                  <a:cubicBezTo>
                    <a:pt x="540" y="1743"/>
                    <a:pt x="778" y="1830"/>
                    <a:pt x="1013" y="1830"/>
                  </a:cubicBezTo>
                  <a:cubicBezTo>
                    <a:pt x="1248" y="1830"/>
                    <a:pt x="1479" y="1743"/>
                    <a:pt x="1655" y="1567"/>
                  </a:cubicBezTo>
                  <a:cubicBezTo>
                    <a:pt x="2006" y="1216"/>
                    <a:pt x="2006" y="615"/>
                    <a:pt x="1655" y="264"/>
                  </a:cubicBezTo>
                  <a:cubicBezTo>
                    <a:pt x="1479" y="88"/>
                    <a:pt x="1248" y="1"/>
                    <a:pt x="101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6"/>
            <p:cNvSpPr/>
            <p:nvPr/>
          </p:nvSpPr>
          <p:spPr>
            <a:xfrm>
              <a:off x="7663153" y="1375871"/>
              <a:ext cx="25033" cy="25033"/>
            </a:xfrm>
            <a:custGeom>
              <a:rect b="b" l="l" r="r" t="t"/>
              <a:pathLst>
                <a:path extrusionOk="0" h="1079" w="1079">
                  <a:moveTo>
                    <a:pt x="903" y="1"/>
                  </a:moveTo>
                  <a:lnTo>
                    <a:pt x="0" y="903"/>
                  </a:lnTo>
                  <a:lnTo>
                    <a:pt x="176" y="1078"/>
                  </a:lnTo>
                  <a:lnTo>
                    <a:pt x="1078" y="176"/>
                  </a:lnTo>
                  <a:lnTo>
                    <a:pt x="90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6" name="Google Shape;146;p16"/>
          <p:cNvGrpSpPr/>
          <p:nvPr/>
        </p:nvGrpSpPr>
        <p:grpSpPr>
          <a:xfrm>
            <a:off x="7681759" y="1133986"/>
            <a:ext cx="72709" cy="34336"/>
            <a:chOff x="7681759" y="1133986"/>
            <a:chExt cx="72709" cy="34336"/>
          </a:xfrm>
        </p:grpSpPr>
        <p:sp>
          <p:nvSpPr>
            <p:cNvPr id="147" name="Google Shape;147;p16"/>
            <p:cNvSpPr/>
            <p:nvPr/>
          </p:nvSpPr>
          <p:spPr>
            <a:xfrm>
              <a:off x="7681759" y="1133986"/>
              <a:ext cx="69206" cy="34336"/>
            </a:xfrm>
            <a:custGeom>
              <a:rect b="b" l="l" r="r" t="t"/>
              <a:pathLst>
                <a:path extrusionOk="0" h="1480" w="2983">
                  <a:moveTo>
                    <a:pt x="2832" y="151"/>
                  </a:moveTo>
                  <a:lnTo>
                    <a:pt x="2832" y="1329"/>
                  </a:lnTo>
                  <a:lnTo>
                    <a:pt x="151" y="1329"/>
                  </a:lnTo>
                  <a:lnTo>
                    <a:pt x="151" y="151"/>
                  </a:lnTo>
                  <a:close/>
                  <a:moveTo>
                    <a:pt x="76" y="1"/>
                  </a:moveTo>
                  <a:cubicBezTo>
                    <a:pt x="51" y="1"/>
                    <a:pt x="0" y="51"/>
                    <a:pt x="0" y="76"/>
                  </a:cubicBezTo>
                  <a:lnTo>
                    <a:pt x="0" y="1404"/>
                  </a:lnTo>
                  <a:cubicBezTo>
                    <a:pt x="0" y="1454"/>
                    <a:pt x="51" y="1479"/>
                    <a:pt x="76" y="1479"/>
                  </a:cubicBezTo>
                  <a:lnTo>
                    <a:pt x="2908" y="1479"/>
                  </a:lnTo>
                  <a:cubicBezTo>
                    <a:pt x="2958" y="1479"/>
                    <a:pt x="2983" y="1454"/>
                    <a:pt x="2983" y="1404"/>
                  </a:cubicBezTo>
                  <a:lnTo>
                    <a:pt x="2983" y="76"/>
                  </a:lnTo>
                  <a:cubicBezTo>
                    <a:pt x="2983" y="51"/>
                    <a:pt x="2958" y="1"/>
                    <a:pt x="2908"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6"/>
            <p:cNvSpPr/>
            <p:nvPr/>
          </p:nvSpPr>
          <p:spPr>
            <a:xfrm>
              <a:off x="7688162" y="1140389"/>
              <a:ext cx="44196" cy="22110"/>
            </a:xfrm>
            <a:custGeom>
              <a:rect b="b" l="l" r="r" t="t"/>
              <a:pathLst>
                <a:path extrusionOk="0" h="953" w="1905">
                  <a:moveTo>
                    <a:pt x="0" y="0"/>
                  </a:moveTo>
                  <a:lnTo>
                    <a:pt x="0" y="953"/>
                  </a:lnTo>
                  <a:lnTo>
                    <a:pt x="1905" y="953"/>
                  </a:lnTo>
                  <a:lnTo>
                    <a:pt x="1905" y="0"/>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6"/>
            <p:cNvSpPr/>
            <p:nvPr/>
          </p:nvSpPr>
          <p:spPr>
            <a:xfrm>
              <a:off x="7749782" y="1143869"/>
              <a:ext cx="4686" cy="14570"/>
            </a:xfrm>
            <a:custGeom>
              <a:rect b="b" l="l" r="r" t="t"/>
              <a:pathLst>
                <a:path extrusionOk="0" h="628" w="202">
                  <a:moveTo>
                    <a:pt x="1" y="1"/>
                  </a:moveTo>
                  <a:lnTo>
                    <a:pt x="1" y="627"/>
                  </a:lnTo>
                  <a:lnTo>
                    <a:pt x="201" y="627"/>
                  </a:lnTo>
                  <a:lnTo>
                    <a:pt x="201"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0" name="Google Shape;150;p16"/>
          <p:cNvGrpSpPr/>
          <p:nvPr/>
        </p:nvGrpSpPr>
        <p:grpSpPr>
          <a:xfrm>
            <a:off x="7596870" y="1126422"/>
            <a:ext cx="47699" cy="41899"/>
            <a:chOff x="7596870" y="1126422"/>
            <a:chExt cx="47699" cy="41899"/>
          </a:xfrm>
        </p:grpSpPr>
        <p:sp>
          <p:nvSpPr>
            <p:cNvPr id="151" name="Google Shape;151;p16"/>
            <p:cNvSpPr/>
            <p:nvPr/>
          </p:nvSpPr>
          <p:spPr>
            <a:xfrm>
              <a:off x="7610813" y="1148532"/>
              <a:ext cx="19790" cy="19790"/>
            </a:xfrm>
            <a:custGeom>
              <a:rect b="b" l="l" r="r" t="t"/>
              <a:pathLst>
                <a:path extrusionOk="0" h="853" w="853">
                  <a:moveTo>
                    <a:pt x="427" y="0"/>
                  </a:moveTo>
                  <a:cubicBezTo>
                    <a:pt x="201" y="0"/>
                    <a:pt x="1" y="201"/>
                    <a:pt x="1" y="426"/>
                  </a:cubicBezTo>
                  <a:cubicBezTo>
                    <a:pt x="1" y="677"/>
                    <a:pt x="201" y="852"/>
                    <a:pt x="427" y="852"/>
                  </a:cubicBezTo>
                  <a:cubicBezTo>
                    <a:pt x="652" y="852"/>
                    <a:pt x="853" y="677"/>
                    <a:pt x="853" y="426"/>
                  </a:cubicBezTo>
                  <a:cubicBezTo>
                    <a:pt x="853" y="201"/>
                    <a:pt x="652" y="0"/>
                    <a:pt x="427" y="0"/>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6"/>
            <p:cNvSpPr/>
            <p:nvPr/>
          </p:nvSpPr>
          <p:spPr>
            <a:xfrm>
              <a:off x="7604433" y="1137767"/>
              <a:ext cx="32573" cy="11368"/>
            </a:xfrm>
            <a:custGeom>
              <a:rect b="b" l="l" r="r" t="t"/>
              <a:pathLst>
                <a:path extrusionOk="0" h="490" w="1404">
                  <a:moveTo>
                    <a:pt x="692" y="1"/>
                  </a:moveTo>
                  <a:cubicBezTo>
                    <a:pt x="464" y="1"/>
                    <a:pt x="238" y="88"/>
                    <a:pt x="75" y="264"/>
                  </a:cubicBezTo>
                  <a:cubicBezTo>
                    <a:pt x="0" y="314"/>
                    <a:pt x="0" y="389"/>
                    <a:pt x="50" y="439"/>
                  </a:cubicBezTo>
                  <a:cubicBezTo>
                    <a:pt x="88" y="464"/>
                    <a:pt x="125" y="477"/>
                    <a:pt x="160" y="477"/>
                  </a:cubicBezTo>
                  <a:cubicBezTo>
                    <a:pt x="194" y="477"/>
                    <a:pt x="226" y="464"/>
                    <a:pt x="251" y="439"/>
                  </a:cubicBezTo>
                  <a:cubicBezTo>
                    <a:pt x="376" y="339"/>
                    <a:pt x="526" y="264"/>
                    <a:pt x="702" y="264"/>
                  </a:cubicBezTo>
                  <a:cubicBezTo>
                    <a:pt x="902" y="264"/>
                    <a:pt x="1053" y="364"/>
                    <a:pt x="1153" y="439"/>
                  </a:cubicBezTo>
                  <a:cubicBezTo>
                    <a:pt x="1178" y="464"/>
                    <a:pt x="1203" y="489"/>
                    <a:pt x="1253" y="489"/>
                  </a:cubicBezTo>
                  <a:cubicBezTo>
                    <a:pt x="1278" y="489"/>
                    <a:pt x="1303" y="464"/>
                    <a:pt x="1353" y="439"/>
                  </a:cubicBezTo>
                  <a:cubicBezTo>
                    <a:pt x="1404" y="389"/>
                    <a:pt x="1404" y="314"/>
                    <a:pt x="1328" y="264"/>
                  </a:cubicBezTo>
                  <a:cubicBezTo>
                    <a:pt x="1153" y="88"/>
                    <a:pt x="921" y="1"/>
                    <a:pt x="692"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6"/>
            <p:cNvSpPr/>
            <p:nvPr/>
          </p:nvSpPr>
          <p:spPr>
            <a:xfrm>
              <a:off x="7596870" y="1126422"/>
              <a:ext cx="47699" cy="15150"/>
            </a:xfrm>
            <a:custGeom>
              <a:rect b="b" l="l" r="r" t="t"/>
              <a:pathLst>
                <a:path extrusionOk="0" h="653" w="2056">
                  <a:moveTo>
                    <a:pt x="1028" y="1"/>
                  </a:moveTo>
                  <a:cubicBezTo>
                    <a:pt x="652" y="1"/>
                    <a:pt x="326" y="151"/>
                    <a:pt x="50" y="402"/>
                  </a:cubicBezTo>
                  <a:cubicBezTo>
                    <a:pt x="0" y="477"/>
                    <a:pt x="0" y="552"/>
                    <a:pt x="50" y="602"/>
                  </a:cubicBezTo>
                  <a:cubicBezTo>
                    <a:pt x="75" y="627"/>
                    <a:pt x="113" y="640"/>
                    <a:pt x="151" y="640"/>
                  </a:cubicBezTo>
                  <a:cubicBezTo>
                    <a:pt x="188" y="640"/>
                    <a:pt x="226" y="627"/>
                    <a:pt x="251" y="602"/>
                  </a:cubicBezTo>
                  <a:cubicBezTo>
                    <a:pt x="451" y="402"/>
                    <a:pt x="727" y="276"/>
                    <a:pt x="1028" y="276"/>
                  </a:cubicBezTo>
                  <a:cubicBezTo>
                    <a:pt x="1329" y="276"/>
                    <a:pt x="1604" y="402"/>
                    <a:pt x="1805" y="602"/>
                  </a:cubicBezTo>
                  <a:cubicBezTo>
                    <a:pt x="1830" y="627"/>
                    <a:pt x="1855" y="652"/>
                    <a:pt x="1905" y="652"/>
                  </a:cubicBezTo>
                  <a:cubicBezTo>
                    <a:pt x="1930" y="652"/>
                    <a:pt x="1980" y="627"/>
                    <a:pt x="2005" y="602"/>
                  </a:cubicBezTo>
                  <a:cubicBezTo>
                    <a:pt x="2055" y="552"/>
                    <a:pt x="2055" y="477"/>
                    <a:pt x="2005" y="427"/>
                  </a:cubicBezTo>
                  <a:cubicBezTo>
                    <a:pt x="1730" y="151"/>
                    <a:pt x="1404" y="1"/>
                    <a:pt x="1028"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16"/>
          <p:cNvGrpSpPr/>
          <p:nvPr/>
        </p:nvGrpSpPr>
        <p:grpSpPr>
          <a:xfrm>
            <a:off x="7497434" y="1127582"/>
            <a:ext cx="51783" cy="40739"/>
            <a:chOff x="7497434" y="1127582"/>
            <a:chExt cx="51783" cy="40739"/>
          </a:xfrm>
        </p:grpSpPr>
        <p:sp>
          <p:nvSpPr>
            <p:cNvPr id="155" name="Google Shape;155;p16"/>
            <p:cNvSpPr/>
            <p:nvPr/>
          </p:nvSpPr>
          <p:spPr>
            <a:xfrm>
              <a:off x="7497434" y="1144449"/>
              <a:ext cx="14570" cy="23873"/>
            </a:xfrm>
            <a:custGeom>
              <a:rect b="b" l="l" r="r" t="t"/>
              <a:pathLst>
                <a:path extrusionOk="0" h="1029" w="628">
                  <a:moveTo>
                    <a:pt x="0" y="1"/>
                  </a:moveTo>
                  <a:lnTo>
                    <a:pt x="0" y="1028"/>
                  </a:lnTo>
                  <a:lnTo>
                    <a:pt x="627" y="1028"/>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6"/>
            <p:cNvSpPr/>
            <p:nvPr/>
          </p:nvSpPr>
          <p:spPr>
            <a:xfrm>
              <a:off x="7516040" y="1135726"/>
              <a:ext cx="14570" cy="32596"/>
            </a:xfrm>
            <a:custGeom>
              <a:rect b="b" l="l" r="r" t="t"/>
              <a:pathLst>
                <a:path extrusionOk="0" h="1405" w="628">
                  <a:moveTo>
                    <a:pt x="1" y="1"/>
                  </a:moveTo>
                  <a:lnTo>
                    <a:pt x="1" y="1404"/>
                  </a:lnTo>
                  <a:lnTo>
                    <a:pt x="627" y="1404"/>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6"/>
            <p:cNvSpPr/>
            <p:nvPr/>
          </p:nvSpPr>
          <p:spPr>
            <a:xfrm>
              <a:off x="7534647" y="1127582"/>
              <a:ext cx="14570" cy="40739"/>
            </a:xfrm>
            <a:custGeom>
              <a:rect b="b" l="l" r="r" t="t"/>
              <a:pathLst>
                <a:path extrusionOk="0" h="1756" w="628">
                  <a:moveTo>
                    <a:pt x="1" y="1"/>
                  </a:moveTo>
                  <a:lnTo>
                    <a:pt x="1" y="1755"/>
                  </a:lnTo>
                  <a:lnTo>
                    <a:pt x="627" y="1755"/>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8" name="Google Shape;158;p16"/>
          <p:cNvGrpSpPr/>
          <p:nvPr/>
        </p:nvGrpSpPr>
        <p:grpSpPr>
          <a:xfrm>
            <a:off x="4780552" y="944863"/>
            <a:ext cx="1567001" cy="3196936"/>
            <a:chOff x="3845275" y="951400"/>
            <a:chExt cx="1853123" cy="3780672"/>
          </a:xfrm>
        </p:grpSpPr>
        <p:sp>
          <p:nvSpPr>
            <p:cNvPr id="159" name="Google Shape;159;p16"/>
            <p:cNvSpPr/>
            <p:nvPr/>
          </p:nvSpPr>
          <p:spPr>
            <a:xfrm>
              <a:off x="3845275" y="951400"/>
              <a:ext cx="1853123" cy="3780672"/>
            </a:xfrm>
            <a:custGeom>
              <a:rect b="b" l="l" r="r" t="t"/>
              <a:pathLst>
                <a:path extrusionOk="0" h="162960" w="79876">
                  <a:moveTo>
                    <a:pt x="9173" y="1"/>
                  </a:moveTo>
                  <a:cubicBezTo>
                    <a:pt x="4111" y="1"/>
                    <a:pt x="0" y="4111"/>
                    <a:pt x="0" y="9174"/>
                  </a:cubicBezTo>
                  <a:lnTo>
                    <a:pt x="0" y="153786"/>
                  </a:lnTo>
                  <a:cubicBezTo>
                    <a:pt x="0" y="158849"/>
                    <a:pt x="4111"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6652" rotWithShape="0" algn="bl" dir="3960000" dist="32217">
                <a:srgbClr val="000000">
                  <a:alpha val="32000"/>
                </a:srgbClr>
              </a:outerShdw>
            </a:effectLst>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sp>
          <p:nvSpPr>
            <p:cNvPr id="160" name="Google Shape;160;p16"/>
            <p:cNvSpPr/>
            <p:nvPr/>
          </p:nvSpPr>
          <p:spPr>
            <a:xfrm>
              <a:off x="4601160" y="1075846"/>
              <a:ext cx="283782" cy="32573"/>
            </a:xfrm>
            <a:custGeom>
              <a:rect b="b" l="l" r="r" t="t"/>
              <a:pathLst>
                <a:path extrusionOk="0" h="1404" w="12232">
                  <a:moveTo>
                    <a:pt x="703" y="0"/>
                  </a:moveTo>
                  <a:cubicBezTo>
                    <a:pt x="302" y="0"/>
                    <a:pt x="1" y="326"/>
                    <a:pt x="1" y="702"/>
                  </a:cubicBezTo>
                  <a:cubicBezTo>
                    <a:pt x="1" y="1103"/>
                    <a:pt x="302" y="1404"/>
                    <a:pt x="703" y="1404"/>
                  </a:cubicBezTo>
                  <a:lnTo>
                    <a:pt x="11530" y="1404"/>
                  </a:lnTo>
                  <a:cubicBezTo>
                    <a:pt x="11906" y="1404"/>
                    <a:pt x="12232" y="1103"/>
                    <a:pt x="12232" y="702"/>
                  </a:cubicBezTo>
                  <a:cubicBezTo>
                    <a:pt x="12232" y="326"/>
                    <a:pt x="11906" y="0"/>
                    <a:pt x="11530" y="0"/>
                  </a:cubicBezTo>
                  <a:close/>
                </a:path>
              </a:pathLst>
            </a:custGeom>
            <a:solidFill>
              <a:srgbClr val="BCBCBC"/>
            </a:solidFill>
            <a:ln>
              <a:noFill/>
            </a:ln>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sp>
          <p:nvSpPr>
            <p:cNvPr id="161" name="Google Shape;161;p16"/>
            <p:cNvSpPr/>
            <p:nvPr/>
          </p:nvSpPr>
          <p:spPr>
            <a:xfrm>
              <a:off x="4941901" y="1076426"/>
              <a:ext cx="31436" cy="31413"/>
            </a:xfrm>
            <a:custGeom>
              <a:rect b="b" l="l" r="r" t="t"/>
              <a:pathLst>
                <a:path extrusionOk="0" h="1354" w="1355">
                  <a:moveTo>
                    <a:pt x="677" y="0"/>
                  </a:moveTo>
                  <a:cubicBezTo>
                    <a:pt x="301" y="0"/>
                    <a:pt x="1" y="301"/>
                    <a:pt x="1" y="677"/>
                  </a:cubicBezTo>
                  <a:cubicBezTo>
                    <a:pt x="1" y="1053"/>
                    <a:pt x="301" y="1354"/>
                    <a:pt x="677" y="1354"/>
                  </a:cubicBezTo>
                  <a:cubicBezTo>
                    <a:pt x="1053" y="1354"/>
                    <a:pt x="1354" y="1053"/>
                    <a:pt x="1354" y="677"/>
                  </a:cubicBezTo>
                  <a:cubicBezTo>
                    <a:pt x="1354" y="301"/>
                    <a:pt x="1053" y="0"/>
                    <a:pt x="677" y="0"/>
                  </a:cubicBezTo>
                  <a:close/>
                </a:path>
              </a:pathLst>
            </a:custGeom>
            <a:solidFill>
              <a:srgbClr val="BCBCBC"/>
            </a:solidFill>
            <a:ln>
              <a:noFill/>
            </a:ln>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grpSp>
      <p:grpSp>
        <p:nvGrpSpPr>
          <p:cNvPr id="162" name="Google Shape;162;p16"/>
          <p:cNvGrpSpPr/>
          <p:nvPr/>
        </p:nvGrpSpPr>
        <p:grpSpPr>
          <a:xfrm>
            <a:off x="7149296" y="944863"/>
            <a:ext cx="1567001" cy="3196936"/>
            <a:chOff x="6483784" y="951400"/>
            <a:chExt cx="1853123" cy="3780672"/>
          </a:xfrm>
        </p:grpSpPr>
        <p:sp>
          <p:nvSpPr>
            <p:cNvPr id="163" name="Google Shape;163;p16"/>
            <p:cNvSpPr/>
            <p:nvPr/>
          </p:nvSpPr>
          <p:spPr>
            <a:xfrm>
              <a:off x="6483784" y="951400"/>
              <a:ext cx="1853123" cy="3780672"/>
            </a:xfrm>
            <a:custGeom>
              <a:rect b="b" l="l" r="r" t="t"/>
              <a:pathLst>
                <a:path extrusionOk="0" h="162960" w="79876">
                  <a:moveTo>
                    <a:pt x="9173" y="1"/>
                  </a:moveTo>
                  <a:cubicBezTo>
                    <a:pt x="4110" y="1"/>
                    <a:pt x="0" y="4111"/>
                    <a:pt x="0" y="9174"/>
                  </a:cubicBezTo>
                  <a:lnTo>
                    <a:pt x="0" y="153786"/>
                  </a:lnTo>
                  <a:cubicBezTo>
                    <a:pt x="0" y="158849"/>
                    <a:pt x="4110"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6654" rotWithShape="0" algn="bl" dir="3960000" dist="32218">
                <a:srgbClr val="000000">
                  <a:alpha val="32000"/>
                </a:srgbClr>
              </a:outerShdw>
            </a:effectLst>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sp>
          <p:nvSpPr>
            <p:cNvPr id="164" name="Google Shape;164;p16"/>
            <p:cNvSpPr/>
            <p:nvPr/>
          </p:nvSpPr>
          <p:spPr>
            <a:xfrm>
              <a:off x="6854348" y="1075846"/>
              <a:ext cx="283759" cy="32573"/>
            </a:xfrm>
            <a:custGeom>
              <a:rect b="b" l="l" r="r" t="t"/>
              <a:pathLst>
                <a:path extrusionOk="0" h="1404" w="12231">
                  <a:moveTo>
                    <a:pt x="702" y="0"/>
                  </a:moveTo>
                  <a:cubicBezTo>
                    <a:pt x="301" y="0"/>
                    <a:pt x="0" y="326"/>
                    <a:pt x="0" y="702"/>
                  </a:cubicBezTo>
                  <a:cubicBezTo>
                    <a:pt x="0" y="1103"/>
                    <a:pt x="301" y="1404"/>
                    <a:pt x="702" y="1404"/>
                  </a:cubicBezTo>
                  <a:lnTo>
                    <a:pt x="11529" y="1404"/>
                  </a:lnTo>
                  <a:cubicBezTo>
                    <a:pt x="11905" y="1404"/>
                    <a:pt x="12231" y="1103"/>
                    <a:pt x="12231" y="702"/>
                  </a:cubicBezTo>
                  <a:cubicBezTo>
                    <a:pt x="12231" y="326"/>
                    <a:pt x="11905" y="0"/>
                    <a:pt x="11529" y="0"/>
                  </a:cubicBezTo>
                  <a:close/>
                </a:path>
              </a:pathLst>
            </a:custGeom>
            <a:solidFill>
              <a:srgbClr val="BCBCBC"/>
            </a:solidFill>
            <a:ln>
              <a:noFill/>
            </a:ln>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sp>
          <p:nvSpPr>
            <p:cNvPr id="165" name="Google Shape;165;p16"/>
            <p:cNvSpPr/>
            <p:nvPr/>
          </p:nvSpPr>
          <p:spPr>
            <a:xfrm>
              <a:off x="7195066" y="1076426"/>
              <a:ext cx="31436" cy="31413"/>
            </a:xfrm>
            <a:custGeom>
              <a:rect b="b" l="l" r="r" t="t"/>
              <a:pathLst>
                <a:path extrusionOk="0" h="1354" w="1355">
                  <a:moveTo>
                    <a:pt x="678" y="0"/>
                  </a:moveTo>
                  <a:cubicBezTo>
                    <a:pt x="302" y="0"/>
                    <a:pt x="1" y="301"/>
                    <a:pt x="1" y="677"/>
                  </a:cubicBezTo>
                  <a:cubicBezTo>
                    <a:pt x="1" y="1053"/>
                    <a:pt x="302" y="1354"/>
                    <a:pt x="678" y="1354"/>
                  </a:cubicBezTo>
                  <a:cubicBezTo>
                    <a:pt x="1053" y="1354"/>
                    <a:pt x="1354" y="1053"/>
                    <a:pt x="1354" y="677"/>
                  </a:cubicBezTo>
                  <a:cubicBezTo>
                    <a:pt x="1354" y="301"/>
                    <a:pt x="1053" y="0"/>
                    <a:pt x="678" y="0"/>
                  </a:cubicBezTo>
                  <a:close/>
                </a:path>
              </a:pathLst>
            </a:custGeom>
            <a:solidFill>
              <a:srgbClr val="BCBCBC"/>
            </a:solidFill>
            <a:ln>
              <a:noFill/>
            </a:ln>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grpSp>
      <p:sp>
        <p:nvSpPr>
          <p:cNvPr id="166" name="Google Shape;166;p16"/>
          <p:cNvSpPr/>
          <p:nvPr/>
        </p:nvSpPr>
        <p:spPr>
          <a:xfrm>
            <a:off x="151450" y="951400"/>
            <a:ext cx="2167500" cy="17400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67" name="Google Shape;167;p16"/>
          <p:cNvSpPr txBox="1"/>
          <p:nvPr/>
        </p:nvSpPr>
        <p:spPr>
          <a:xfrm>
            <a:off x="263950" y="1402926"/>
            <a:ext cx="1942500" cy="11172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lang="en" sz="1380">
                <a:latin typeface="Inter"/>
                <a:ea typeface="Inter"/>
                <a:cs typeface="Inter"/>
                <a:sym typeface="Inter"/>
              </a:rPr>
              <a:t>Users want to connect with others who are going or went through similar career transitions</a:t>
            </a:r>
            <a:endParaRPr sz="1380">
              <a:latin typeface="Inter"/>
              <a:ea typeface="Inter"/>
              <a:cs typeface="Inter"/>
              <a:sym typeface="Inter"/>
            </a:endParaRPr>
          </a:p>
        </p:txBody>
      </p:sp>
      <p:sp>
        <p:nvSpPr>
          <p:cNvPr id="168" name="Google Shape;168;p16"/>
          <p:cNvSpPr txBox="1"/>
          <p:nvPr/>
        </p:nvSpPr>
        <p:spPr>
          <a:xfrm>
            <a:off x="263954" y="1122663"/>
            <a:ext cx="1942500" cy="2907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lang="en" sz="1665">
                <a:solidFill>
                  <a:srgbClr val="FF785A"/>
                </a:solidFill>
                <a:latin typeface="Fira Sans Extra Condensed SemiBold"/>
                <a:ea typeface="Fira Sans Extra Condensed SemiBold"/>
                <a:cs typeface="Fira Sans Extra Condensed SemiBold"/>
                <a:sym typeface="Fira Sans Extra Condensed SemiBold"/>
              </a:rPr>
              <a:t>Value 1: Community</a:t>
            </a:r>
            <a:endParaRPr sz="1665">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169" name="Google Shape;169;p16"/>
          <p:cNvSpPr/>
          <p:nvPr/>
        </p:nvSpPr>
        <p:spPr>
          <a:xfrm>
            <a:off x="2045875" y="2912900"/>
            <a:ext cx="2167500" cy="17400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70" name="Google Shape;170;p16"/>
          <p:cNvSpPr txBox="1"/>
          <p:nvPr/>
        </p:nvSpPr>
        <p:spPr>
          <a:xfrm>
            <a:off x="2158375" y="3364426"/>
            <a:ext cx="1942500" cy="1117200"/>
          </a:xfrm>
          <a:prstGeom prst="rect">
            <a:avLst/>
          </a:prstGeom>
          <a:noFill/>
          <a:ln>
            <a:noFill/>
          </a:ln>
        </p:spPr>
        <p:txBody>
          <a:bodyPr anchorCtr="0" anchor="ctr" bIns="84600" lIns="84600" spcFirstLastPara="1" rIns="84600" wrap="square" tIns="84600">
            <a:noAutofit/>
          </a:bodyPr>
          <a:lstStyle/>
          <a:p>
            <a:pPr indent="-322607" lvl="0" marL="457200" rtl="0" algn="l">
              <a:spcBef>
                <a:spcPts val="0"/>
              </a:spcBef>
              <a:spcAft>
                <a:spcPts val="0"/>
              </a:spcAft>
              <a:buSzPts val="1480"/>
              <a:buFont typeface="Inter"/>
              <a:buChar char="●"/>
            </a:pPr>
            <a:r>
              <a:rPr lang="en" sz="1480">
                <a:latin typeface="Inter"/>
                <a:ea typeface="Inter"/>
                <a:cs typeface="Inter"/>
                <a:sym typeface="Inter"/>
              </a:rPr>
              <a:t>Imposter Syndrome</a:t>
            </a:r>
            <a:endParaRPr sz="1480">
              <a:latin typeface="Inter"/>
              <a:ea typeface="Inter"/>
              <a:cs typeface="Inter"/>
              <a:sym typeface="Inter"/>
            </a:endParaRPr>
          </a:p>
          <a:p>
            <a:pPr indent="-322607" lvl="0" marL="457200" rtl="0" algn="l">
              <a:spcBef>
                <a:spcPts val="0"/>
              </a:spcBef>
              <a:spcAft>
                <a:spcPts val="0"/>
              </a:spcAft>
              <a:buSzPts val="1480"/>
              <a:buFont typeface="Inter"/>
              <a:buChar char="●"/>
            </a:pPr>
            <a:r>
              <a:rPr lang="en" sz="1480">
                <a:latin typeface="Inter"/>
                <a:ea typeface="Inter"/>
                <a:cs typeface="Inter"/>
                <a:sym typeface="Inter"/>
              </a:rPr>
              <a:t>Unfair Comparisons</a:t>
            </a:r>
            <a:endParaRPr sz="1480">
              <a:latin typeface="Inter"/>
              <a:ea typeface="Inter"/>
              <a:cs typeface="Inter"/>
              <a:sym typeface="Inter"/>
            </a:endParaRPr>
          </a:p>
        </p:txBody>
      </p:sp>
      <p:sp>
        <p:nvSpPr>
          <p:cNvPr id="171" name="Google Shape;171;p16"/>
          <p:cNvSpPr txBox="1"/>
          <p:nvPr/>
        </p:nvSpPr>
        <p:spPr>
          <a:xfrm>
            <a:off x="2158379" y="3084163"/>
            <a:ext cx="1942500" cy="2907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lang="en" sz="1665">
                <a:solidFill>
                  <a:srgbClr val="FF785A"/>
                </a:solidFill>
                <a:latin typeface="Fira Sans Extra Condensed SemiBold"/>
                <a:ea typeface="Fira Sans Extra Condensed SemiBold"/>
                <a:cs typeface="Fira Sans Extra Condensed SemiBold"/>
                <a:sym typeface="Fira Sans Extra Condensed SemiBold"/>
              </a:rPr>
              <a:t>Potential Tension</a:t>
            </a:r>
            <a:endParaRPr sz="1665">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172" name="Google Shape;172;p16"/>
          <p:cNvSpPr/>
          <p:nvPr/>
        </p:nvSpPr>
        <p:spPr>
          <a:xfrm>
            <a:off x="4756000" y="4263550"/>
            <a:ext cx="1616100" cy="833700"/>
          </a:xfrm>
          <a:prstGeom prst="roundRect">
            <a:avLst>
              <a:gd fmla="val 16667" name="adj"/>
            </a:avLst>
          </a:prstGeom>
          <a:solidFill>
            <a:srgbClr val="F8F9FE"/>
          </a:solidFill>
          <a:ln>
            <a:noFill/>
          </a:ln>
        </p:spPr>
        <p:txBody>
          <a:bodyPr anchorCtr="0" anchor="ctr" bIns="55475" lIns="55475" spcFirstLastPara="1" rIns="55475" wrap="square" tIns="55475">
            <a:noAutofit/>
          </a:bodyPr>
          <a:lstStyle/>
          <a:p>
            <a:pPr indent="0" lvl="0" marL="0" rtl="0" algn="ctr">
              <a:spcBef>
                <a:spcPts val="0"/>
              </a:spcBef>
              <a:spcAft>
                <a:spcPts val="0"/>
              </a:spcAft>
              <a:buNone/>
            </a:pPr>
            <a:r>
              <a:t/>
            </a:r>
            <a:endParaRPr sz="849">
              <a:latin typeface="Roboto"/>
              <a:ea typeface="Roboto"/>
              <a:cs typeface="Roboto"/>
              <a:sym typeface="Roboto"/>
            </a:endParaRPr>
          </a:p>
        </p:txBody>
      </p:sp>
      <p:sp>
        <p:nvSpPr>
          <p:cNvPr id="173" name="Google Shape;173;p16"/>
          <p:cNvSpPr txBox="1"/>
          <p:nvPr/>
        </p:nvSpPr>
        <p:spPr>
          <a:xfrm>
            <a:off x="4839875" y="4479905"/>
            <a:ext cx="1448400" cy="535200"/>
          </a:xfrm>
          <a:prstGeom prst="rect">
            <a:avLst/>
          </a:prstGeom>
          <a:noFill/>
          <a:ln>
            <a:noFill/>
          </a:ln>
        </p:spPr>
        <p:txBody>
          <a:bodyPr anchorCtr="0" anchor="ctr" bIns="51350" lIns="51350" spcFirstLastPara="1" rIns="51350" wrap="square" tIns="51350">
            <a:noAutofit/>
          </a:bodyPr>
          <a:lstStyle/>
          <a:p>
            <a:pPr indent="-195792" lvl="0" marL="277478" rtl="0" algn="l">
              <a:spcBef>
                <a:spcPts val="0"/>
              </a:spcBef>
              <a:spcAft>
                <a:spcPts val="0"/>
              </a:spcAft>
              <a:buSzPts val="898"/>
              <a:buFont typeface="Inter"/>
              <a:buChar char="●"/>
            </a:pPr>
            <a:r>
              <a:rPr lang="en" sz="898">
                <a:latin typeface="Inter"/>
                <a:ea typeface="Inter"/>
                <a:cs typeface="Inter"/>
                <a:sym typeface="Inter"/>
              </a:rPr>
              <a:t>Categorizes groups by career fields, skills, or general support</a:t>
            </a:r>
            <a:endParaRPr sz="898">
              <a:latin typeface="Inter"/>
              <a:ea typeface="Inter"/>
              <a:cs typeface="Inter"/>
              <a:sym typeface="Inter"/>
            </a:endParaRPr>
          </a:p>
        </p:txBody>
      </p:sp>
      <p:sp>
        <p:nvSpPr>
          <p:cNvPr id="174" name="Google Shape;174;p16"/>
          <p:cNvSpPr txBox="1"/>
          <p:nvPr/>
        </p:nvSpPr>
        <p:spPr>
          <a:xfrm>
            <a:off x="4839878" y="4345613"/>
            <a:ext cx="1448400" cy="139200"/>
          </a:xfrm>
          <a:prstGeom prst="rect">
            <a:avLst/>
          </a:prstGeom>
          <a:noFill/>
          <a:ln>
            <a:noFill/>
          </a:ln>
        </p:spPr>
        <p:txBody>
          <a:bodyPr anchorCtr="0" anchor="ctr" bIns="51350" lIns="51350" spcFirstLastPara="1" rIns="51350" wrap="square" tIns="51350">
            <a:noAutofit/>
          </a:bodyPr>
          <a:lstStyle/>
          <a:p>
            <a:pPr indent="0" lvl="0" marL="0" rtl="0" algn="ctr">
              <a:spcBef>
                <a:spcPts val="0"/>
              </a:spcBef>
              <a:spcAft>
                <a:spcPts val="0"/>
              </a:spcAft>
              <a:buNone/>
            </a:pPr>
            <a:r>
              <a:rPr lang="en" sz="1010">
                <a:solidFill>
                  <a:srgbClr val="FF785A"/>
                </a:solidFill>
                <a:latin typeface="Fira Sans Extra Condensed SemiBold"/>
                <a:ea typeface="Fira Sans Extra Condensed SemiBold"/>
                <a:cs typeface="Fira Sans Extra Condensed SemiBold"/>
                <a:sym typeface="Fira Sans Extra Condensed SemiBold"/>
              </a:rPr>
              <a:t>Community Groups</a:t>
            </a:r>
            <a:endParaRPr sz="1010">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175" name="Google Shape;175;p16"/>
          <p:cNvSpPr/>
          <p:nvPr/>
        </p:nvSpPr>
        <p:spPr>
          <a:xfrm>
            <a:off x="7124750" y="4263550"/>
            <a:ext cx="1616100" cy="833700"/>
          </a:xfrm>
          <a:prstGeom prst="roundRect">
            <a:avLst>
              <a:gd fmla="val 16667" name="adj"/>
            </a:avLst>
          </a:prstGeom>
          <a:solidFill>
            <a:srgbClr val="F8F9FE"/>
          </a:solidFill>
          <a:ln>
            <a:noFill/>
          </a:ln>
        </p:spPr>
        <p:txBody>
          <a:bodyPr anchorCtr="0" anchor="ctr" bIns="55475" lIns="55475" spcFirstLastPara="1" rIns="55475" wrap="square" tIns="55475">
            <a:noAutofit/>
          </a:bodyPr>
          <a:lstStyle/>
          <a:p>
            <a:pPr indent="0" lvl="0" marL="0" rtl="0" algn="ctr">
              <a:spcBef>
                <a:spcPts val="0"/>
              </a:spcBef>
              <a:spcAft>
                <a:spcPts val="0"/>
              </a:spcAft>
              <a:buNone/>
            </a:pPr>
            <a:r>
              <a:t/>
            </a:r>
            <a:endParaRPr sz="849">
              <a:latin typeface="Roboto"/>
              <a:ea typeface="Roboto"/>
              <a:cs typeface="Roboto"/>
              <a:sym typeface="Roboto"/>
            </a:endParaRPr>
          </a:p>
        </p:txBody>
      </p:sp>
      <p:sp>
        <p:nvSpPr>
          <p:cNvPr id="176" name="Google Shape;176;p16"/>
          <p:cNvSpPr txBox="1"/>
          <p:nvPr/>
        </p:nvSpPr>
        <p:spPr>
          <a:xfrm>
            <a:off x="7208625" y="4479905"/>
            <a:ext cx="1448400" cy="535200"/>
          </a:xfrm>
          <a:prstGeom prst="rect">
            <a:avLst/>
          </a:prstGeom>
          <a:noFill/>
          <a:ln>
            <a:noFill/>
          </a:ln>
        </p:spPr>
        <p:txBody>
          <a:bodyPr anchorCtr="0" anchor="ctr" bIns="51350" lIns="51350" spcFirstLastPara="1" rIns="51350" wrap="square" tIns="51350">
            <a:noAutofit/>
          </a:bodyPr>
          <a:lstStyle/>
          <a:p>
            <a:pPr indent="-195792" lvl="0" marL="277478" rtl="0" algn="l">
              <a:spcBef>
                <a:spcPts val="0"/>
              </a:spcBef>
              <a:spcAft>
                <a:spcPts val="0"/>
              </a:spcAft>
              <a:buSzPts val="898"/>
              <a:buFont typeface="Inter"/>
              <a:buChar char="●"/>
            </a:pPr>
            <a:r>
              <a:rPr lang="en" sz="898">
                <a:latin typeface="Inter"/>
                <a:ea typeface="Inter"/>
                <a:cs typeface="Inter"/>
                <a:sym typeface="Inter"/>
              </a:rPr>
              <a:t>Users can host live spaces to discuss a prompt with other peers</a:t>
            </a:r>
            <a:endParaRPr sz="898">
              <a:latin typeface="Inter"/>
              <a:ea typeface="Inter"/>
              <a:cs typeface="Inter"/>
              <a:sym typeface="Inter"/>
            </a:endParaRPr>
          </a:p>
        </p:txBody>
      </p:sp>
      <p:sp>
        <p:nvSpPr>
          <p:cNvPr id="177" name="Google Shape;177;p16"/>
          <p:cNvSpPr txBox="1"/>
          <p:nvPr/>
        </p:nvSpPr>
        <p:spPr>
          <a:xfrm>
            <a:off x="7208628" y="4345613"/>
            <a:ext cx="1448400" cy="139200"/>
          </a:xfrm>
          <a:prstGeom prst="rect">
            <a:avLst/>
          </a:prstGeom>
          <a:noFill/>
          <a:ln>
            <a:noFill/>
          </a:ln>
        </p:spPr>
        <p:txBody>
          <a:bodyPr anchorCtr="0" anchor="ctr" bIns="51350" lIns="51350" spcFirstLastPara="1" rIns="51350" wrap="square" tIns="51350">
            <a:noAutofit/>
          </a:bodyPr>
          <a:lstStyle/>
          <a:p>
            <a:pPr indent="0" lvl="0" marL="0" rtl="0" algn="ctr">
              <a:spcBef>
                <a:spcPts val="0"/>
              </a:spcBef>
              <a:spcAft>
                <a:spcPts val="0"/>
              </a:spcAft>
              <a:buNone/>
            </a:pPr>
            <a:r>
              <a:rPr lang="en" sz="1010">
                <a:solidFill>
                  <a:srgbClr val="FF785A"/>
                </a:solidFill>
                <a:latin typeface="Fira Sans Extra Condensed SemiBold"/>
                <a:ea typeface="Fira Sans Extra Condensed SemiBold"/>
                <a:cs typeface="Fira Sans Extra Condensed SemiBold"/>
                <a:sym typeface="Fira Sans Extra Condensed SemiBold"/>
              </a:rPr>
              <a:t>Open Mics</a:t>
            </a:r>
            <a:endParaRPr sz="1010">
              <a:solidFill>
                <a:srgbClr val="FF785A"/>
              </a:solidFill>
              <a:latin typeface="Fira Sans Extra Condensed SemiBold"/>
              <a:ea typeface="Fira Sans Extra Condensed SemiBold"/>
              <a:cs typeface="Fira Sans Extra Condensed SemiBold"/>
              <a:sym typeface="Fira Sans Extra Condensed SemiBold"/>
            </a:endParaRPr>
          </a:p>
        </p:txBody>
      </p:sp>
      <p:pic>
        <p:nvPicPr>
          <p:cNvPr id="178" name="Google Shape;178;p16" title="Screenshot 2025-11-01 191714.png"/>
          <p:cNvPicPr preferRelativeResize="0"/>
          <p:nvPr/>
        </p:nvPicPr>
        <p:blipFill rotWithShape="1">
          <a:blip r:embed="rId3">
            <a:alphaModFix/>
          </a:blip>
          <a:srcRect b="0" l="2865" r="0" t="0"/>
          <a:stretch/>
        </p:blipFill>
        <p:spPr>
          <a:xfrm>
            <a:off x="4756000" y="961362"/>
            <a:ext cx="1616100" cy="3241800"/>
          </a:xfrm>
          <a:prstGeom prst="roundRect">
            <a:avLst>
              <a:gd fmla="val 16667" name="adj"/>
            </a:avLst>
          </a:prstGeom>
          <a:noFill/>
          <a:ln>
            <a:noFill/>
          </a:ln>
        </p:spPr>
      </p:pic>
      <p:pic>
        <p:nvPicPr>
          <p:cNvPr id="179" name="Google Shape;179;p16" title="Screenshot 2025-11-01 191739.png"/>
          <p:cNvPicPr preferRelativeResize="0"/>
          <p:nvPr/>
        </p:nvPicPr>
        <p:blipFill rotWithShape="1">
          <a:blip r:embed="rId4">
            <a:alphaModFix/>
          </a:blip>
          <a:srcRect b="0" l="2316" r="3910" t="0"/>
          <a:stretch/>
        </p:blipFill>
        <p:spPr>
          <a:xfrm>
            <a:off x="7149350" y="887400"/>
            <a:ext cx="1566900" cy="3368700"/>
          </a:xfrm>
          <a:prstGeom prst="roundRect">
            <a:avLst>
              <a:gd fmla="val 16667" name="adj"/>
            </a:avLst>
          </a:prstGeom>
          <a:noFill/>
          <a:ln>
            <a:noFill/>
          </a:ln>
        </p:spPr>
      </p:pic>
      <p:cxnSp>
        <p:nvCxnSpPr>
          <p:cNvPr id="180" name="Google Shape;180;p16"/>
          <p:cNvCxnSpPr>
            <a:stCxn id="168" idx="3"/>
            <a:endCxn id="178" idx="1"/>
          </p:cNvCxnSpPr>
          <p:nvPr/>
        </p:nvCxnSpPr>
        <p:spPr>
          <a:xfrm>
            <a:off x="2206454" y="1268013"/>
            <a:ext cx="2549400" cy="1314300"/>
          </a:xfrm>
          <a:prstGeom prst="curvedConnector3">
            <a:avLst>
              <a:gd fmla="val 50003" name="adj1"/>
            </a:avLst>
          </a:prstGeom>
          <a:noFill/>
          <a:ln cap="flat" cmpd="sng" w="19050">
            <a:solidFill>
              <a:schemeClr val="dk1"/>
            </a:solidFill>
            <a:prstDash val="solid"/>
            <a:round/>
            <a:headEnd len="med" w="med" type="none"/>
            <a:tailEnd len="med" w="med" type="triangle"/>
          </a:ln>
        </p:spPr>
      </p:cxnSp>
      <p:cxnSp>
        <p:nvCxnSpPr>
          <p:cNvPr id="181" name="Google Shape;181;p16"/>
          <p:cNvCxnSpPr>
            <a:stCxn id="168" idx="3"/>
            <a:endCxn id="179" idx="0"/>
          </p:cNvCxnSpPr>
          <p:nvPr/>
        </p:nvCxnSpPr>
        <p:spPr>
          <a:xfrm flipH="1" rot="10800000">
            <a:off x="2206454" y="887313"/>
            <a:ext cx="5726400" cy="380700"/>
          </a:xfrm>
          <a:prstGeom prst="curvedConnector4">
            <a:avLst>
              <a:gd fmla="val 43159" name="adj1"/>
              <a:gd fmla="val 162526" name="adj2"/>
            </a:avLst>
          </a:prstGeom>
          <a:noFill/>
          <a:ln cap="flat" cmpd="sng" w="19050">
            <a:solidFill>
              <a:schemeClr val="dk1"/>
            </a:solidFill>
            <a:prstDash val="solid"/>
            <a:round/>
            <a:headEnd len="med" w="med" type="none"/>
            <a:tailEnd len="med" w="med" type="triangl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185" name="Shape 185"/>
        <p:cNvGrpSpPr/>
        <p:nvPr/>
      </p:nvGrpSpPr>
      <p:grpSpPr>
        <a:xfrm>
          <a:off x="0" y="0"/>
          <a:ext cx="0" cy="0"/>
          <a:chOff x="0" y="0"/>
          <a:chExt cx="0" cy="0"/>
        </a:xfrm>
      </p:grpSpPr>
      <p:sp>
        <p:nvSpPr>
          <p:cNvPr id="186" name="Google Shape;186;p17"/>
          <p:cNvSpPr/>
          <p:nvPr/>
        </p:nvSpPr>
        <p:spPr>
          <a:xfrm>
            <a:off x="2060775" y="2861475"/>
            <a:ext cx="2219100" cy="2153700"/>
          </a:xfrm>
          <a:prstGeom prst="foldedCorner">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7" name="Google Shape;187;p17"/>
          <p:cNvSpPr txBox="1"/>
          <p:nvPr>
            <p:ph type="title"/>
          </p:nvPr>
        </p:nvSpPr>
        <p:spPr>
          <a:xfrm>
            <a:off x="722400" y="2251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Values in Design: Community</a:t>
            </a:r>
            <a:endParaRPr>
              <a:solidFill>
                <a:srgbClr val="FF785A"/>
              </a:solidFill>
            </a:endParaRPr>
          </a:p>
        </p:txBody>
      </p:sp>
      <p:sp>
        <p:nvSpPr>
          <p:cNvPr id="188" name="Google Shape;188;p17"/>
          <p:cNvSpPr/>
          <p:nvPr/>
        </p:nvSpPr>
        <p:spPr>
          <a:xfrm>
            <a:off x="5193089" y="2300398"/>
            <a:ext cx="50622" cy="50622"/>
          </a:xfrm>
          <a:custGeom>
            <a:rect b="b" l="l" r="r" t="t"/>
            <a:pathLst>
              <a:path extrusionOk="0" h="2182" w="2182">
                <a:moveTo>
                  <a:pt x="427" y="1"/>
                </a:moveTo>
                <a:lnTo>
                  <a:pt x="1" y="427"/>
                </a:lnTo>
                <a:lnTo>
                  <a:pt x="1755" y="2181"/>
                </a:lnTo>
                <a:lnTo>
                  <a:pt x="2181" y="1755"/>
                </a:lnTo>
                <a:lnTo>
                  <a:pt x="427"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7"/>
          <p:cNvSpPr/>
          <p:nvPr/>
        </p:nvSpPr>
        <p:spPr>
          <a:xfrm>
            <a:off x="5193089" y="2331208"/>
            <a:ext cx="50622" cy="50042"/>
          </a:xfrm>
          <a:custGeom>
            <a:rect b="b" l="l" r="r" t="t"/>
            <a:pathLst>
              <a:path extrusionOk="0" h="2157" w="2182">
                <a:moveTo>
                  <a:pt x="1755" y="1"/>
                </a:moveTo>
                <a:lnTo>
                  <a:pt x="1" y="1730"/>
                </a:lnTo>
                <a:lnTo>
                  <a:pt x="427" y="2156"/>
                </a:lnTo>
                <a:lnTo>
                  <a:pt x="2181" y="427"/>
                </a:lnTo>
                <a:lnTo>
                  <a:pt x="175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7"/>
          <p:cNvSpPr/>
          <p:nvPr/>
        </p:nvSpPr>
        <p:spPr>
          <a:xfrm>
            <a:off x="4770382" y="4464025"/>
            <a:ext cx="62222" cy="62222"/>
          </a:xfrm>
          <a:custGeom>
            <a:rect b="b" l="l" r="r" t="t"/>
            <a:pathLst>
              <a:path extrusionOk="0" h="2682" w="2682">
                <a:moveTo>
                  <a:pt x="2156" y="0"/>
                </a:moveTo>
                <a:lnTo>
                  <a:pt x="0" y="2156"/>
                </a:lnTo>
                <a:lnTo>
                  <a:pt x="526" y="2682"/>
                </a:lnTo>
                <a:lnTo>
                  <a:pt x="2682" y="527"/>
                </a:lnTo>
                <a:lnTo>
                  <a:pt x="215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7"/>
          <p:cNvSpPr/>
          <p:nvPr/>
        </p:nvSpPr>
        <p:spPr>
          <a:xfrm>
            <a:off x="4732589" y="4464025"/>
            <a:ext cx="62222" cy="62222"/>
          </a:xfrm>
          <a:custGeom>
            <a:rect b="b" l="l" r="r" t="t"/>
            <a:pathLst>
              <a:path extrusionOk="0" h="2682" w="2682">
                <a:moveTo>
                  <a:pt x="526" y="0"/>
                </a:moveTo>
                <a:lnTo>
                  <a:pt x="0" y="527"/>
                </a:lnTo>
                <a:lnTo>
                  <a:pt x="2155" y="2682"/>
                </a:lnTo>
                <a:lnTo>
                  <a:pt x="2682" y="2156"/>
                </a:lnTo>
                <a:lnTo>
                  <a:pt x="52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2" name="Google Shape;192;p17"/>
          <p:cNvGrpSpPr/>
          <p:nvPr/>
        </p:nvGrpSpPr>
        <p:grpSpPr>
          <a:xfrm>
            <a:off x="7469524" y="1318891"/>
            <a:ext cx="108762" cy="108182"/>
            <a:chOff x="7469524" y="1318891"/>
            <a:chExt cx="108762" cy="108182"/>
          </a:xfrm>
        </p:grpSpPr>
        <p:sp>
          <p:nvSpPr>
            <p:cNvPr id="193" name="Google Shape;193;p17"/>
            <p:cNvSpPr/>
            <p:nvPr/>
          </p:nvSpPr>
          <p:spPr>
            <a:xfrm>
              <a:off x="7507317" y="1347961"/>
              <a:ext cx="30833" cy="51782"/>
            </a:xfrm>
            <a:custGeom>
              <a:rect b="b" l="l" r="r" t="t"/>
              <a:pathLst>
                <a:path extrusionOk="0" h="2232" w="1329">
                  <a:moveTo>
                    <a:pt x="677" y="1"/>
                  </a:moveTo>
                  <a:cubicBezTo>
                    <a:pt x="276" y="1"/>
                    <a:pt x="26" y="251"/>
                    <a:pt x="1" y="677"/>
                  </a:cubicBezTo>
                  <a:lnTo>
                    <a:pt x="326" y="677"/>
                  </a:lnTo>
                  <a:cubicBezTo>
                    <a:pt x="351" y="452"/>
                    <a:pt x="452" y="352"/>
                    <a:pt x="652" y="352"/>
                  </a:cubicBezTo>
                  <a:cubicBezTo>
                    <a:pt x="828" y="352"/>
                    <a:pt x="953" y="427"/>
                    <a:pt x="953" y="602"/>
                  </a:cubicBezTo>
                  <a:cubicBezTo>
                    <a:pt x="953" y="978"/>
                    <a:pt x="527" y="978"/>
                    <a:pt x="527" y="1479"/>
                  </a:cubicBezTo>
                  <a:lnTo>
                    <a:pt x="828" y="1479"/>
                  </a:lnTo>
                  <a:cubicBezTo>
                    <a:pt x="828" y="1078"/>
                    <a:pt x="1329" y="1028"/>
                    <a:pt x="1329" y="527"/>
                  </a:cubicBezTo>
                  <a:cubicBezTo>
                    <a:pt x="1329" y="201"/>
                    <a:pt x="1078" y="1"/>
                    <a:pt x="677" y="1"/>
                  </a:cubicBezTo>
                  <a:close/>
                  <a:moveTo>
                    <a:pt x="677" y="1780"/>
                  </a:moveTo>
                  <a:cubicBezTo>
                    <a:pt x="552" y="1780"/>
                    <a:pt x="452" y="1880"/>
                    <a:pt x="452" y="2006"/>
                  </a:cubicBezTo>
                  <a:cubicBezTo>
                    <a:pt x="452" y="2156"/>
                    <a:pt x="552" y="2231"/>
                    <a:pt x="677" y="2231"/>
                  </a:cubicBezTo>
                  <a:cubicBezTo>
                    <a:pt x="803" y="2231"/>
                    <a:pt x="903" y="2156"/>
                    <a:pt x="903" y="2006"/>
                  </a:cubicBezTo>
                  <a:cubicBezTo>
                    <a:pt x="903" y="1880"/>
                    <a:pt x="803" y="1780"/>
                    <a:pt x="677" y="178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7"/>
            <p:cNvSpPr/>
            <p:nvPr/>
          </p:nvSpPr>
          <p:spPr>
            <a:xfrm>
              <a:off x="7469524" y="1318891"/>
              <a:ext cx="108762" cy="108182"/>
            </a:xfrm>
            <a:custGeom>
              <a:rect b="b" l="l" r="r" t="t"/>
              <a:pathLst>
                <a:path extrusionOk="0" h="4663" w="4688">
                  <a:moveTo>
                    <a:pt x="2331" y="226"/>
                  </a:moveTo>
                  <a:cubicBezTo>
                    <a:pt x="3509" y="226"/>
                    <a:pt x="4462" y="1153"/>
                    <a:pt x="4462" y="2331"/>
                  </a:cubicBezTo>
                  <a:cubicBezTo>
                    <a:pt x="4462" y="3484"/>
                    <a:pt x="3509" y="4437"/>
                    <a:pt x="2331" y="4437"/>
                  </a:cubicBezTo>
                  <a:cubicBezTo>
                    <a:pt x="1178" y="4437"/>
                    <a:pt x="226" y="3484"/>
                    <a:pt x="226" y="2331"/>
                  </a:cubicBezTo>
                  <a:cubicBezTo>
                    <a:pt x="226" y="1153"/>
                    <a:pt x="1178" y="226"/>
                    <a:pt x="2331" y="226"/>
                  </a:cubicBezTo>
                  <a:close/>
                  <a:moveTo>
                    <a:pt x="2331" y="1"/>
                  </a:moveTo>
                  <a:cubicBezTo>
                    <a:pt x="1053" y="1"/>
                    <a:pt x="0" y="1028"/>
                    <a:pt x="0" y="2331"/>
                  </a:cubicBezTo>
                  <a:cubicBezTo>
                    <a:pt x="0" y="3610"/>
                    <a:pt x="1053" y="4662"/>
                    <a:pt x="2331" y="4662"/>
                  </a:cubicBezTo>
                  <a:cubicBezTo>
                    <a:pt x="3635" y="4662"/>
                    <a:pt x="4687" y="3610"/>
                    <a:pt x="4687" y="2331"/>
                  </a:cubicBezTo>
                  <a:cubicBezTo>
                    <a:pt x="4687" y="1028"/>
                    <a:pt x="3635" y="1"/>
                    <a:pt x="233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5" name="Google Shape;195;p17"/>
          <p:cNvGrpSpPr/>
          <p:nvPr/>
        </p:nvGrpSpPr>
        <p:grpSpPr>
          <a:xfrm>
            <a:off x="7638723" y="1319471"/>
            <a:ext cx="105862" cy="105862"/>
            <a:chOff x="7638723" y="1319471"/>
            <a:chExt cx="105862" cy="105862"/>
          </a:xfrm>
        </p:grpSpPr>
        <p:sp>
          <p:nvSpPr>
            <p:cNvPr id="196" name="Google Shape;196;p17"/>
            <p:cNvSpPr/>
            <p:nvPr/>
          </p:nvSpPr>
          <p:spPr>
            <a:xfrm>
              <a:off x="7638723" y="1319471"/>
              <a:ext cx="105862" cy="105862"/>
            </a:xfrm>
            <a:custGeom>
              <a:rect b="b" l="l" r="r" t="t"/>
              <a:pathLst>
                <a:path extrusionOk="0" h="4563" w="4563">
                  <a:moveTo>
                    <a:pt x="2281" y="226"/>
                  </a:moveTo>
                  <a:cubicBezTo>
                    <a:pt x="3434" y="226"/>
                    <a:pt x="4337" y="1128"/>
                    <a:pt x="4337" y="2281"/>
                  </a:cubicBezTo>
                  <a:cubicBezTo>
                    <a:pt x="4337" y="3409"/>
                    <a:pt x="3434" y="4337"/>
                    <a:pt x="2281" y="4337"/>
                  </a:cubicBezTo>
                  <a:cubicBezTo>
                    <a:pt x="1154" y="4337"/>
                    <a:pt x="226" y="3409"/>
                    <a:pt x="226" y="2281"/>
                  </a:cubicBezTo>
                  <a:cubicBezTo>
                    <a:pt x="226" y="1128"/>
                    <a:pt x="1154" y="226"/>
                    <a:pt x="2281" y="226"/>
                  </a:cubicBezTo>
                  <a:close/>
                  <a:moveTo>
                    <a:pt x="2281" y="1"/>
                  </a:moveTo>
                  <a:cubicBezTo>
                    <a:pt x="1028" y="1"/>
                    <a:pt x="1" y="1028"/>
                    <a:pt x="1" y="2281"/>
                  </a:cubicBezTo>
                  <a:cubicBezTo>
                    <a:pt x="1" y="3534"/>
                    <a:pt x="1028" y="4562"/>
                    <a:pt x="2281" y="4562"/>
                  </a:cubicBezTo>
                  <a:cubicBezTo>
                    <a:pt x="3535" y="4562"/>
                    <a:pt x="4562" y="3534"/>
                    <a:pt x="4562" y="2281"/>
                  </a:cubicBezTo>
                  <a:cubicBezTo>
                    <a:pt x="4562" y="1028"/>
                    <a:pt x="3535" y="1"/>
                    <a:pt x="228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7"/>
            <p:cNvSpPr/>
            <p:nvPr/>
          </p:nvSpPr>
          <p:spPr>
            <a:xfrm>
              <a:off x="7675936" y="1343599"/>
              <a:ext cx="46539" cy="42479"/>
            </a:xfrm>
            <a:custGeom>
              <a:rect b="b" l="l" r="r" t="t"/>
              <a:pathLst>
                <a:path extrusionOk="0" h="1831" w="2006">
                  <a:moveTo>
                    <a:pt x="1013" y="251"/>
                  </a:moveTo>
                  <a:cubicBezTo>
                    <a:pt x="1185" y="251"/>
                    <a:pt x="1354" y="314"/>
                    <a:pt x="1479" y="439"/>
                  </a:cubicBezTo>
                  <a:cubicBezTo>
                    <a:pt x="1730" y="715"/>
                    <a:pt x="1730" y="1116"/>
                    <a:pt x="1479" y="1392"/>
                  </a:cubicBezTo>
                  <a:cubicBezTo>
                    <a:pt x="1354" y="1517"/>
                    <a:pt x="1185" y="1580"/>
                    <a:pt x="1013" y="1580"/>
                  </a:cubicBezTo>
                  <a:cubicBezTo>
                    <a:pt x="840" y="1580"/>
                    <a:pt x="665" y="1517"/>
                    <a:pt x="527" y="1392"/>
                  </a:cubicBezTo>
                  <a:cubicBezTo>
                    <a:pt x="276" y="1116"/>
                    <a:pt x="276" y="715"/>
                    <a:pt x="527" y="439"/>
                  </a:cubicBezTo>
                  <a:cubicBezTo>
                    <a:pt x="665" y="314"/>
                    <a:pt x="840" y="251"/>
                    <a:pt x="1013" y="251"/>
                  </a:cubicBezTo>
                  <a:close/>
                  <a:moveTo>
                    <a:pt x="1013" y="1"/>
                  </a:moveTo>
                  <a:cubicBezTo>
                    <a:pt x="778" y="1"/>
                    <a:pt x="540" y="88"/>
                    <a:pt x="352" y="264"/>
                  </a:cubicBezTo>
                  <a:cubicBezTo>
                    <a:pt x="1" y="615"/>
                    <a:pt x="1" y="1216"/>
                    <a:pt x="352" y="1567"/>
                  </a:cubicBezTo>
                  <a:cubicBezTo>
                    <a:pt x="540" y="1743"/>
                    <a:pt x="778" y="1830"/>
                    <a:pt x="1013" y="1830"/>
                  </a:cubicBezTo>
                  <a:cubicBezTo>
                    <a:pt x="1248" y="1830"/>
                    <a:pt x="1479" y="1743"/>
                    <a:pt x="1655" y="1567"/>
                  </a:cubicBezTo>
                  <a:cubicBezTo>
                    <a:pt x="2006" y="1216"/>
                    <a:pt x="2006" y="615"/>
                    <a:pt x="1655" y="264"/>
                  </a:cubicBezTo>
                  <a:cubicBezTo>
                    <a:pt x="1479" y="88"/>
                    <a:pt x="1248" y="1"/>
                    <a:pt x="101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7"/>
            <p:cNvSpPr/>
            <p:nvPr/>
          </p:nvSpPr>
          <p:spPr>
            <a:xfrm>
              <a:off x="7663153" y="1375871"/>
              <a:ext cx="25033" cy="25033"/>
            </a:xfrm>
            <a:custGeom>
              <a:rect b="b" l="l" r="r" t="t"/>
              <a:pathLst>
                <a:path extrusionOk="0" h="1079" w="1079">
                  <a:moveTo>
                    <a:pt x="903" y="1"/>
                  </a:moveTo>
                  <a:lnTo>
                    <a:pt x="0" y="903"/>
                  </a:lnTo>
                  <a:lnTo>
                    <a:pt x="176" y="1078"/>
                  </a:lnTo>
                  <a:lnTo>
                    <a:pt x="1078" y="176"/>
                  </a:lnTo>
                  <a:lnTo>
                    <a:pt x="90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9" name="Google Shape;199;p17"/>
          <p:cNvGrpSpPr/>
          <p:nvPr/>
        </p:nvGrpSpPr>
        <p:grpSpPr>
          <a:xfrm>
            <a:off x="7681759" y="1133986"/>
            <a:ext cx="72709" cy="34336"/>
            <a:chOff x="7681759" y="1133986"/>
            <a:chExt cx="72709" cy="34336"/>
          </a:xfrm>
        </p:grpSpPr>
        <p:sp>
          <p:nvSpPr>
            <p:cNvPr id="200" name="Google Shape;200;p17"/>
            <p:cNvSpPr/>
            <p:nvPr/>
          </p:nvSpPr>
          <p:spPr>
            <a:xfrm>
              <a:off x="7681759" y="1133986"/>
              <a:ext cx="69206" cy="34336"/>
            </a:xfrm>
            <a:custGeom>
              <a:rect b="b" l="l" r="r" t="t"/>
              <a:pathLst>
                <a:path extrusionOk="0" h="1480" w="2983">
                  <a:moveTo>
                    <a:pt x="2832" y="151"/>
                  </a:moveTo>
                  <a:lnTo>
                    <a:pt x="2832" y="1329"/>
                  </a:lnTo>
                  <a:lnTo>
                    <a:pt x="151" y="1329"/>
                  </a:lnTo>
                  <a:lnTo>
                    <a:pt x="151" y="151"/>
                  </a:lnTo>
                  <a:close/>
                  <a:moveTo>
                    <a:pt x="76" y="1"/>
                  </a:moveTo>
                  <a:cubicBezTo>
                    <a:pt x="51" y="1"/>
                    <a:pt x="0" y="51"/>
                    <a:pt x="0" y="76"/>
                  </a:cubicBezTo>
                  <a:lnTo>
                    <a:pt x="0" y="1404"/>
                  </a:lnTo>
                  <a:cubicBezTo>
                    <a:pt x="0" y="1454"/>
                    <a:pt x="51" y="1479"/>
                    <a:pt x="76" y="1479"/>
                  </a:cubicBezTo>
                  <a:lnTo>
                    <a:pt x="2908" y="1479"/>
                  </a:lnTo>
                  <a:cubicBezTo>
                    <a:pt x="2958" y="1479"/>
                    <a:pt x="2983" y="1454"/>
                    <a:pt x="2983" y="1404"/>
                  </a:cubicBezTo>
                  <a:lnTo>
                    <a:pt x="2983" y="76"/>
                  </a:lnTo>
                  <a:cubicBezTo>
                    <a:pt x="2983" y="51"/>
                    <a:pt x="2958" y="1"/>
                    <a:pt x="2908"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7"/>
            <p:cNvSpPr/>
            <p:nvPr/>
          </p:nvSpPr>
          <p:spPr>
            <a:xfrm>
              <a:off x="7688162" y="1140389"/>
              <a:ext cx="44196" cy="22110"/>
            </a:xfrm>
            <a:custGeom>
              <a:rect b="b" l="l" r="r" t="t"/>
              <a:pathLst>
                <a:path extrusionOk="0" h="953" w="1905">
                  <a:moveTo>
                    <a:pt x="0" y="0"/>
                  </a:moveTo>
                  <a:lnTo>
                    <a:pt x="0" y="953"/>
                  </a:lnTo>
                  <a:lnTo>
                    <a:pt x="1905" y="953"/>
                  </a:lnTo>
                  <a:lnTo>
                    <a:pt x="1905" y="0"/>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7"/>
            <p:cNvSpPr/>
            <p:nvPr/>
          </p:nvSpPr>
          <p:spPr>
            <a:xfrm>
              <a:off x="7749782" y="1143869"/>
              <a:ext cx="4686" cy="14570"/>
            </a:xfrm>
            <a:custGeom>
              <a:rect b="b" l="l" r="r" t="t"/>
              <a:pathLst>
                <a:path extrusionOk="0" h="628" w="202">
                  <a:moveTo>
                    <a:pt x="1" y="1"/>
                  </a:moveTo>
                  <a:lnTo>
                    <a:pt x="1" y="627"/>
                  </a:lnTo>
                  <a:lnTo>
                    <a:pt x="201" y="627"/>
                  </a:lnTo>
                  <a:lnTo>
                    <a:pt x="201"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7"/>
          <p:cNvGrpSpPr/>
          <p:nvPr/>
        </p:nvGrpSpPr>
        <p:grpSpPr>
          <a:xfrm>
            <a:off x="7596870" y="1126422"/>
            <a:ext cx="47699" cy="41899"/>
            <a:chOff x="7596870" y="1126422"/>
            <a:chExt cx="47699" cy="41899"/>
          </a:xfrm>
        </p:grpSpPr>
        <p:sp>
          <p:nvSpPr>
            <p:cNvPr id="204" name="Google Shape;204;p17"/>
            <p:cNvSpPr/>
            <p:nvPr/>
          </p:nvSpPr>
          <p:spPr>
            <a:xfrm>
              <a:off x="7610813" y="1148532"/>
              <a:ext cx="19790" cy="19790"/>
            </a:xfrm>
            <a:custGeom>
              <a:rect b="b" l="l" r="r" t="t"/>
              <a:pathLst>
                <a:path extrusionOk="0" h="853" w="853">
                  <a:moveTo>
                    <a:pt x="427" y="0"/>
                  </a:moveTo>
                  <a:cubicBezTo>
                    <a:pt x="201" y="0"/>
                    <a:pt x="1" y="201"/>
                    <a:pt x="1" y="426"/>
                  </a:cubicBezTo>
                  <a:cubicBezTo>
                    <a:pt x="1" y="677"/>
                    <a:pt x="201" y="852"/>
                    <a:pt x="427" y="852"/>
                  </a:cubicBezTo>
                  <a:cubicBezTo>
                    <a:pt x="652" y="852"/>
                    <a:pt x="853" y="677"/>
                    <a:pt x="853" y="426"/>
                  </a:cubicBezTo>
                  <a:cubicBezTo>
                    <a:pt x="853" y="201"/>
                    <a:pt x="652" y="0"/>
                    <a:pt x="427" y="0"/>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7"/>
            <p:cNvSpPr/>
            <p:nvPr/>
          </p:nvSpPr>
          <p:spPr>
            <a:xfrm>
              <a:off x="7604433" y="1137767"/>
              <a:ext cx="32573" cy="11368"/>
            </a:xfrm>
            <a:custGeom>
              <a:rect b="b" l="l" r="r" t="t"/>
              <a:pathLst>
                <a:path extrusionOk="0" h="490" w="1404">
                  <a:moveTo>
                    <a:pt x="692" y="1"/>
                  </a:moveTo>
                  <a:cubicBezTo>
                    <a:pt x="464" y="1"/>
                    <a:pt x="238" y="88"/>
                    <a:pt x="75" y="264"/>
                  </a:cubicBezTo>
                  <a:cubicBezTo>
                    <a:pt x="0" y="314"/>
                    <a:pt x="0" y="389"/>
                    <a:pt x="50" y="439"/>
                  </a:cubicBezTo>
                  <a:cubicBezTo>
                    <a:pt x="88" y="464"/>
                    <a:pt x="125" y="477"/>
                    <a:pt x="160" y="477"/>
                  </a:cubicBezTo>
                  <a:cubicBezTo>
                    <a:pt x="194" y="477"/>
                    <a:pt x="226" y="464"/>
                    <a:pt x="251" y="439"/>
                  </a:cubicBezTo>
                  <a:cubicBezTo>
                    <a:pt x="376" y="339"/>
                    <a:pt x="526" y="264"/>
                    <a:pt x="702" y="264"/>
                  </a:cubicBezTo>
                  <a:cubicBezTo>
                    <a:pt x="902" y="264"/>
                    <a:pt x="1053" y="364"/>
                    <a:pt x="1153" y="439"/>
                  </a:cubicBezTo>
                  <a:cubicBezTo>
                    <a:pt x="1178" y="464"/>
                    <a:pt x="1203" y="489"/>
                    <a:pt x="1253" y="489"/>
                  </a:cubicBezTo>
                  <a:cubicBezTo>
                    <a:pt x="1278" y="489"/>
                    <a:pt x="1303" y="464"/>
                    <a:pt x="1353" y="439"/>
                  </a:cubicBezTo>
                  <a:cubicBezTo>
                    <a:pt x="1404" y="389"/>
                    <a:pt x="1404" y="314"/>
                    <a:pt x="1328" y="264"/>
                  </a:cubicBezTo>
                  <a:cubicBezTo>
                    <a:pt x="1153" y="88"/>
                    <a:pt x="921" y="1"/>
                    <a:pt x="692"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7"/>
            <p:cNvSpPr/>
            <p:nvPr/>
          </p:nvSpPr>
          <p:spPr>
            <a:xfrm>
              <a:off x="7596870" y="1126422"/>
              <a:ext cx="47699" cy="15150"/>
            </a:xfrm>
            <a:custGeom>
              <a:rect b="b" l="l" r="r" t="t"/>
              <a:pathLst>
                <a:path extrusionOk="0" h="653" w="2056">
                  <a:moveTo>
                    <a:pt x="1028" y="1"/>
                  </a:moveTo>
                  <a:cubicBezTo>
                    <a:pt x="652" y="1"/>
                    <a:pt x="326" y="151"/>
                    <a:pt x="50" y="402"/>
                  </a:cubicBezTo>
                  <a:cubicBezTo>
                    <a:pt x="0" y="477"/>
                    <a:pt x="0" y="552"/>
                    <a:pt x="50" y="602"/>
                  </a:cubicBezTo>
                  <a:cubicBezTo>
                    <a:pt x="75" y="627"/>
                    <a:pt x="113" y="640"/>
                    <a:pt x="151" y="640"/>
                  </a:cubicBezTo>
                  <a:cubicBezTo>
                    <a:pt x="188" y="640"/>
                    <a:pt x="226" y="627"/>
                    <a:pt x="251" y="602"/>
                  </a:cubicBezTo>
                  <a:cubicBezTo>
                    <a:pt x="451" y="402"/>
                    <a:pt x="727" y="276"/>
                    <a:pt x="1028" y="276"/>
                  </a:cubicBezTo>
                  <a:cubicBezTo>
                    <a:pt x="1329" y="276"/>
                    <a:pt x="1604" y="402"/>
                    <a:pt x="1805" y="602"/>
                  </a:cubicBezTo>
                  <a:cubicBezTo>
                    <a:pt x="1830" y="627"/>
                    <a:pt x="1855" y="652"/>
                    <a:pt x="1905" y="652"/>
                  </a:cubicBezTo>
                  <a:cubicBezTo>
                    <a:pt x="1930" y="652"/>
                    <a:pt x="1980" y="627"/>
                    <a:pt x="2005" y="602"/>
                  </a:cubicBezTo>
                  <a:cubicBezTo>
                    <a:pt x="2055" y="552"/>
                    <a:pt x="2055" y="477"/>
                    <a:pt x="2005" y="427"/>
                  </a:cubicBezTo>
                  <a:cubicBezTo>
                    <a:pt x="1730" y="151"/>
                    <a:pt x="1404" y="1"/>
                    <a:pt x="1028"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7" name="Google Shape;207;p17"/>
          <p:cNvGrpSpPr/>
          <p:nvPr/>
        </p:nvGrpSpPr>
        <p:grpSpPr>
          <a:xfrm>
            <a:off x="7497434" y="1127582"/>
            <a:ext cx="51783" cy="40739"/>
            <a:chOff x="7497434" y="1127582"/>
            <a:chExt cx="51783" cy="40739"/>
          </a:xfrm>
        </p:grpSpPr>
        <p:sp>
          <p:nvSpPr>
            <p:cNvPr id="208" name="Google Shape;208;p17"/>
            <p:cNvSpPr/>
            <p:nvPr/>
          </p:nvSpPr>
          <p:spPr>
            <a:xfrm>
              <a:off x="7497434" y="1144449"/>
              <a:ext cx="14570" cy="23873"/>
            </a:xfrm>
            <a:custGeom>
              <a:rect b="b" l="l" r="r" t="t"/>
              <a:pathLst>
                <a:path extrusionOk="0" h="1029" w="628">
                  <a:moveTo>
                    <a:pt x="0" y="1"/>
                  </a:moveTo>
                  <a:lnTo>
                    <a:pt x="0" y="1028"/>
                  </a:lnTo>
                  <a:lnTo>
                    <a:pt x="627" y="1028"/>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7"/>
            <p:cNvSpPr/>
            <p:nvPr/>
          </p:nvSpPr>
          <p:spPr>
            <a:xfrm>
              <a:off x="7516040" y="1135726"/>
              <a:ext cx="14570" cy="32596"/>
            </a:xfrm>
            <a:custGeom>
              <a:rect b="b" l="l" r="r" t="t"/>
              <a:pathLst>
                <a:path extrusionOk="0" h="1405" w="628">
                  <a:moveTo>
                    <a:pt x="1" y="1"/>
                  </a:moveTo>
                  <a:lnTo>
                    <a:pt x="1" y="1404"/>
                  </a:lnTo>
                  <a:lnTo>
                    <a:pt x="627" y="1404"/>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7"/>
            <p:cNvSpPr/>
            <p:nvPr/>
          </p:nvSpPr>
          <p:spPr>
            <a:xfrm>
              <a:off x="7534647" y="1127582"/>
              <a:ext cx="14570" cy="40739"/>
            </a:xfrm>
            <a:custGeom>
              <a:rect b="b" l="l" r="r" t="t"/>
              <a:pathLst>
                <a:path extrusionOk="0" h="1756" w="628">
                  <a:moveTo>
                    <a:pt x="1" y="1"/>
                  </a:moveTo>
                  <a:lnTo>
                    <a:pt x="1" y="1755"/>
                  </a:lnTo>
                  <a:lnTo>
                    <a:pt x="627" y="1755"/>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1" name="Google Shape;211;p17"/>
          <p:cNvGrpSpPr/>
          <p:nvPr/>
        </p:nvGrpSpPr>
        <p:grpSpPr>
          <a:xfrm>
            <a:off x="4780552" y="944863"/>
            <a:ext cx="1567001" cy="3196936"/>
            <a:chOff x="3845275" y="951400"/>
            <a:chExt cx="1853123" cy="3780672"/>
          </a:xfrm>
        </p:grpSpPr>
        <p:sp>
          <p:nvSpPr>
            <p:cNvPr id="212" name="Google Shape;212;p17"/>
            <p:cNvSpPr/>
            <p:nvPr/>
          </p:nvSpPr>
          <p:spPr>
            <a:xfrm>
              <a:off x="3845275" y="951400"/>
              <a:ext cx="1853123" cy="3780672"/>
            </a:xfrm>
            <a:custGeom>
              <a:rect b="b" l="l" r="r" t="t"/>
              <a:pathLst>
                <a:path extrusionOk="0" h="162960" w="79876">
                  <a:moveTo>
                    <a:pt x="9173" y="1"/>
                  </a:moveTo>
                  <a:cubicBezTo>
                    <a:pt x="4111" y="1"/>
                    <a:pt x="0" y="4111"/>
                    <a:pt x="0" y="9174"/>
                  </a:cubicBezTo>
                  <a:lnTo>
                    <a:pt x="0" y="153786"/>
                  </a:lnTo>
                  <a:cubicBezTo>
                    <a:pt x="0" y="158849"/>
                    <a:pt x="4111"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6652" rotWithShape="0" algn="bl" dir="3960000" dist="32217">
                <a:srgbClr val="000000">
                  <a:alpha val="32000"/>
                </a:srgbClr>
              </a:outerShdw>
            </a:effectLst>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sp>
          <p:nvSpPr>
            <p:cNvPr id="213" name="Google Shape;213;p17"/>
            <p:cNvSpPr/>
            <p:nvPr/>
          </p:nvSpPr>
          <p:spPr>
            <a:xfrm>
              <a:off x="4601160" y="1075846"/>
              <a:ext cx="283782" cy="32573"/>
            </a:xfrm>
            <a:custGeom>
              <a:rect b="b" l="l" r="r" t="t"/>
              <a:pathLst>
                <a:path extrusionOk="0" h="1404" w="12232">
                  <a:moveTo>
                    <a:pt x="703" y="0"/>
                  </a:moveTo>
                  <a:cubicBezTo>
                    <a:pt x="302" y="0"/>
                    <a:pt x="1" y="326"/>
                    <a:pt x="1" y="702"/>
                  </a:cubicBezTo>
                  <a:cubicBezTo>
                    <a:pt x="1" y="1103"/>
                    <a:pt x="302" y="1404"/>
                    <a:pt x="703" y="1404"/>
                  </a:cubicBezTo>
                  <a:lnTo>
                    <a:pt x="11530" y="1404"/>
                  </a:lnTo>
                  <a:cubicBezTo>
                    <a:pt x="11906" y="1404"/>
                    <a:pt x="12232" y="1103"/>
                    <a:pt x="12232" y="702"/>
                  </a:cubicBezTo>
                  <a:cubicBezTo>
                    <a:pt x="12232" y="326"/>
                    <a:pt x="11906" y="0"/>
                    <a:pt x="11530" y="0"/>
                  </a:cubicBezTo>
                  <a:close/>
                </a:path>
              </a:pathLst>
            </a:custGeom>
            <a:solidFill>
              <a:srgbClr val="BCBCBC"/>
            </a:solidFill>
            <a:ln>
              <a:noFill/>
            </a:ln>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sp>
          <p:nvSpPr>
            <p:cNvPr id="214" name="Google Shape;214;p17"/>
            <p:cNvSpPr/>
            <p:nvPr/>
          </p:nvSpPr>
          <p:spPr>
            <a:xfrm>
              <a:off x="4941901" y="1076426"/>
              <a:ext cx="31436" cy="31413"/>
            </a:xfrm>
            <a:custGeom>
              <a:rect b="b" l="l" r="r" t="t"/>
              <a:pathLst>
                <a:path extrusionOk="0" h="1354" w="1355">
                  <a:moveTo>
                    <a:pt x="677" y="0"/>
                  </a:moveTo>
                  <a:cubicBezTo>
                    <a:pt x="301" y="0"/>
                    <a:pt x="1" y="301"/>
                    <a:pt x="1" y="677"/>
                  </a:cubicBezTo>
                  <a:cubicBezTo>
                    <a:pt x="1" y="1053"/>
                    <a:pt x="301" y="1354"/>
                    <a:pt x="677" y="1354"/>
                  </a:cubicBezTo>
                  <a:cubicBezTo>
                    <a:pt x="1053" y="1354"/>
                    <a:pt x="1354" y="1053"/>
                    <a:pt x="1354" y="677"/>
                  </a:cubicBezTo>
                  <a:cubicBezTo>
                    <a:pt x="1354" y="301"/>
                    <a:pt x="1053" y="0"/>
                    <a:pt x="677" y="0"/>
                  </a:cubicBezTo>
                  <a:close/>
                </a:path>
              </a:pathLst>
            </a:custGeom>
            <a:solidFill>
              <a:srgbClr val="BCBCBC"/>
            </a:solidFill>
            <a:ln>
              <a:noFill/>
            </a:ln>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grpSp>
      <p:grpSp>
        <p:nvGrpSpPr>
          <p:cNvPr id="215" name="Google Shape;215;p17"/>
          <p:cNvGrpSpPr/>
          <p:nvPr/>
        </p:nvGrpSpPr>
        <p:grpSpPr>
          <a:xfrm>
            <a:off x="7149296" y="944863"/>
            <a:ext cx="1567001" cy="3196936"/>
            <a:chOff x="6483784" y="951400"/>
            <a:chExt cx="1853123" cy="3780672"/>
          </a:xfrm>
        </p:grpSpPr>
        <p:sp>
          <p:nvSpPr>
            <p:cNvPr id="216" name="Google Shape;216;p17"/>
            <p:cNvSpPr/>
            <p:nvPr/>
          </p:nvSpPr>
          <p:spPr>
            <a:xfrm>
              <a:off x="6483784" y="951400"/>
              <a:ext cx="1853123" cy="3780672"/>
            </a:xfrm>
            <a:custGeom>
              <a:rect b="b" l="l" r="r" t="t"/>
              <a:pathLst>
                <a:path extrusionOk="0" h="162960" w="79876">
                  <a:moveTo>
                    <a:pt x="9173" y="1"/>
                  </a:moveTo>
                  <a:cubicBezTo>
                    <a:pt x="4110" y="1"/>
                    <a:pt x="0" y="4111"/>
                    <a:pt x="0" y="9174"/>
                  </a:cubicBezTo>
                  <a:lnTo>
                    <a:pt x="0" y="153786"/>
                  </a:lnTo>
                  <a:cubicBezTo>
                    <a:pt x="0" y="158849"/>
                    <a:pt x="4110"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6654" rotWithShape="0" algn="bl" dir="3960000" dist="32218">
                <a:srgbClr val="000000">
                  <a:alpha val="32000"/>
                </a:srgbClr>
              </a:outerShdw>
            </a:effectLst>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sp>
          <p:nvSpPr>
            <p:cNvPr id="217" name="Google Shape;217;p17"/>
            <p:cNvSpPr/>
            <p:nvPr/>
          </p:nvSpPr>
          <p:spPr>
            <a:xfrm>
              <a:off x="6854348" y="1075846"/>
              <a:ext cx="283759" cy="32573"/>
            </a:xfrm>
            <a:custGeom>
              <a:rect b="b" l="l" r="r" t="t"/>
              <a:pathLst>
                <a:path extrusionOk="0" h="1404" w="12231">
                  <a:moveTo>
                    <a:pt x="702" y="0"/>
                  </a:moveTo>
                  <a:cubicBezTo>
                    <a:pt x="301" y="0"/>
                    <a:pt x="0" y="326"/>
                    <a:pt x="0" y="702"/>
                  </a:cubicBezTo>
                  <a:cubicBezTo>
                    <a:pt x="0" y="1103"/>
                    <a:pt x="301" y="1404"/>
                    <a:pt x="702" y="1404"/>
                  </a:cubicBezTo>
                  <a:lnTo>
                    <a:pt x="11529" y="1404"/>
                  </a:lnTo>
                  <a:cubicBezTo>
                    <a:pt x="11905" y="1404"/>
                    <a:pt x="12231" y="1103"/>
                    <a:pt x="12231" y="702"/>
                  </a:cubicBezTo>
                  <a:cubicBezTo>
                    <a:pt x="12231" y="326"/>
                    <a:pt x="11905" y="0"/>
                    <a:pt x="11529" y="0"/>
                  </a:cubicBezTo>
                  <a:close/>
                </a:path>
              </a:pathLst>
            </a:custGeom>
            <a:solidFill>
              <a:srgbClr val="BCBCBC"/>
            </a:solidFill>
            <a:ln>
              <a:noFill/>
            </a:ln>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sp>
          <p:nvSpPr>
            <p:cNvPr id="218" name="Google Shape;218;p17"/>
            <p:cNvSpPr/>
            <p:nvPr/>
          </p:nvSpPr>
          <p:spPr>
            <a:xfrm>
              <a:off x="7195066" y="1076426"/>
              <a:ext cx="31436" cy="31413"/>
            </a:xfrm>
            <a:custGeom>
              <a:rect b="b" l="l" r="r" t="t"/>
              <a:pathLst>
                <a:path extrusionOk="0" h="1354" w="1355">
                  <a:moveTo>
                    <a:pt x="678" y="0"/>
                  </a:moveTo>
                  <a:cubicBezTo>
                    <a:pt x="302" y="0"/>
                    <a:pt x="1" y="301"/>
                    <a:pt x="1" y="677"/>
                  </a:cubicBezTo>
                  <a:cubicBezTo>
                    <a:pt x="1" y="1053"/>
                    <a:pt x="302" y="1354"/>
                    <a:pt x="678" y="1354"/>
                  </a:cubicBezTo>
                  <a:cubicBezTo>
                    <a:pt x="1053" y="1354"/>
                    <a:pt x="1354" y="1053"/>
                    <a:pt x="1354" y="677"/>
                  </a:cubicBezTo>
                  <a:cubicBezTo>
                    <a:pt x="1354" y="301"/>
                    <a:pt x="1053" y="0"/>
                    <a:pt x="678" y="0"/>
                  </a:cubicBezTo>
                  <a:close/>
                </a:path>
              </a:pathLst>
            </a:custGeom>
            <a:solidFill>
              <a:srgbClr val="BCBCBC"/>
            </a:solidFill>
            <a:ln>
              <a:noFill/>
            </a:ln>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grpSp>
      <p:sp>
        <p:nvSpPr>
          <p:cNvPr id="219" name="Google Shape;219;p17"/>
          <p:cNvSpPr/>
          <p:nvPr/>
        </p:nvSpPr>
        <p:spPr>
          <a:xfrm>
            <a:off x="151450" y="951400"/>
            <a:ext cx="2167500" cy="17400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220" name="Google Shape;220;p17"/>
          <p:cNvSpPr txBox="1"/>
          <p:nvPr/>
        </p:nvSpPr>
        <p:spPr>
          <a:xfrm>
            <a:off x="263950" y="1402926"/>
            <a:ext cx="1942500" cy="11172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lang="en" sz="1380">
                <a:latin typeface="Inter"/>
                <a:ea typeface="Inter"/>
                <a:cs typeface="Inter"/>
                <a:sym typeface="Inter"/>
              </a:rPr>
              <a:t>Users want to connect with others who are going or went through similar career transitions</a:t>
            </a:r>
            <a:endParaRPr sz="1380">
              <a:latin typeface="Inter"/>
              <a:ea typeface="Inter"/>
              <a:cs typeface="Inter"/>
              <a:sym typeface="Inter"/>
            </a:endParaRPr>
          </a:p>
        </p:txBody>
      </p:sp>
      <p:sp>
        <p:nvSpPr>
          <p:cNvPr id="221" name="Google Shape;221;p17"/>
          <p:cNvSpPr txBox="1"/>
          <p:nvPr/>
        </p:nvSpPr>
        <p:spPr>
          <a:xfrm>
            <a:off x="263954" y="1122663"/>
            <a:ext cx="1942500" cy="2907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lang="en" sz="1665">
                <a:solidFill>
                  <a:srgbClr val="FF785A"/>
                </a:solidFill>
                <a:latin typeface="Fira Sans Extra Condensed SemiBold"/>
                <a:ea typeface="Fira Sans Extra Condensed SemiBold"/>
                <a:cs typeface="Fira Sans Extra Condensed SemiBold"/>
                <a:sym typeface="Fira Sans Extra Condensed SemiBold"/>
              </a:rPr>
              <a:t>Value 1: Community</a:t>
            </a:r>
            <a:endParaRPr sz="1665">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222" name="Google Shape;222;p17"/>
          <p:cNvSpPr txBox="1"/>
          <p:nvPr/>
        </p:nvSpPr>
        <p:spPr>
          <a:xfrm>
            <a:off x="2199075" y="3519851"/>
            <a:ext cx="1942500" cy="1117200"/>
          </a:xfrm>
          <a:prstGeom prst="rect">
            <a:avLst/>
          </a:prstGeom>
          <a:noFill/>
          <a:ln>
            <a:noFill/>
          </a:ln>
        </p:spPr>
        <p:txBody>
          <a:bodyPr anchorCtr="0" anchor="ctr" bIns="84600" lIns="84600" spcFirstLastPara="1" rIns="84600" wrap="square" tIns="84600">
            <a:noAutofit/>
          </a:bodyPr>
          <a:lstStyle/>
          <a:p>
            <a:pPr indent="-322607" lvl="0" marL="457200" rtl="0" algn="l">
              <a:spcBef>
                <a:spcPts val="0"/>
              </a:spcBef>
              <a:spcAft>
                <a:spcPts val="0"/>
              </a:spcAft>
              <a:buSzPts val="1480"/>
              <a:buFont typeface="Inter"/>
              <a:buChar char="●"/>
            </a:pPr>
            <a:r>
              <a:rPr lang="en" sz="1480">
                <a:latin typeface="Inter"/>
                <a:ea typeface="Inter"/>
                <a:cs typeface="Inter"/>
                <a:sym typeface="Inter"/>
              </a:rPr>
              <a:t>Remove like counts </a:t>
            </a:r>
            <a:endParaRPr sz="1480">
              <a:latin typeface="Inter"/>
              <a:ea typeface="Inter"/>
              <a:cs typeface="Inter"/>
              <a:sym typeface="Inter"/>
            </a:endParaRPr>
          </a:p>
          <a:p>
            <a:pPr indent="-322607" lvl="0" marL="457200" rtl="0" algn="l">
              <a:spcBef>
                <a:spcPts val="0"/>
              </a:spcBef>
              <a:spcAft>
                <a:spcPts val="0"/>
              </a:spcAft>
              <a:buSzPts val="1480"/>
              <a:buFont typeface="Inter"/>
              <a:buChar char="●"/>
            </a:pPr>
            <a:r>
              <a:rPr lang="en" sz="1480">
                <a:latin typeface="Inter"/>
                <a:ea typeface="Inter"/>
                <a:cs typeface="Inter"/>
                <a:sym typeface="Inter"/>
              </a:rPr>
              <a:t>Cater to early stage career transitioners</a:t>
            </a:r>
            <a:endParaRPr sz="1480">
              <a:latin typeface="Inter"/>
              <a:ea typeface="Inter"/>
              <a:cs typeface="Inter"/>
              <a:sym typeface="Inter"/>
            </a:endParaRPr>
          </a:p>
        </p:txBody>
      </p:sp>
      <p:sp>
        <p:nvSpPr>
          <p:cNvPr id="223" name="Google Shape;223;p17"/>
          <p:cNvSpPr txBox="1"/>
          <p:nvPr/>
        </p:nvSpPr>
        <p:spPr>
          <a:xfrm>
            <a:off x="2199079" y="3125163"/>
            <a:ext cx="1942500" cy="2907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lang="en" sz="1665">
                <a:solidFill>
                  <a:schemeClr val="dk1"/>
                </a:solidFill>
                <a:latin typeface="Fira Sans Extra Condensed SemiBold"/>
                <a:ea typeface="Fira Sans Extra Condensed SemiBold"/>
                <a:cs typeface="Fira Sans Extra Condensed SemiBold"/>
                <a:sym typeface="Fira Sans Extra Condensed SemiBold"/>
              </a:rPr>
              <a:t>Solutions in Progress</a:t>
            </a:r>
            <a:endParaRPr sz="1665">
              <a:solidFill>
                <a:schemeClr val="dk1"/>
              </a:solidFill>
              <a:latin typeface="Fira Sans Extra Condensed SemiBold"/>
              <a:ea typeface="Fira Sans Extra Condensed SemiBold"/>
              <a:cs typeface="Fira Sans Extra Condensed SemiBold"/>
              <a:sym typeface="Fira Sans Extra Condensed SemiBold"/>
            </a:endParaRPr>
          </a:p>
        </p:txBody>
      </p:sp>
      <p:sp>
        <p:nvSpPr>
          <p:cNvPr id="224" name="Google Shape;224;p17"/>
          <p:cNvSpPr/>
          <p:nvPr/>
        </p:nvSpPr>
        <p:spPr>
          <a:xfrm>
            <a:off x="4756000" y="4263550"/>
            <a:ext cx="1616100" cy="833700"/>
          </a:xfrm>
          <a:prstGeom prst="roundRect">
            <a:avLst>
              <a:gd fmla="val 16667" name="adj"/>
            </a:avLst>
          </a:prstGeom>
          <a:solidFill>
            <a:srgbClr val="F8F9FE"/>
          </a:solidFill>
          <a:ln>
            <a:noFill/>
          </a:ln>
        </p:spPr>
        <p:txBody>
          <a:bodyPr anchorCtr="0" anchor="ctr" bIns="55475" lIns="55475" spcFirstLastPara="1" rIns="55475" wrap="square" tIns="55475">
            <a:noAutofit/>
          </a:bodyPr>
          <a:lstStyle/>
          <a:p>
            <a:pPr indent="0" lvl="0" marL="0" rtl="0" algn="ctr">
              <a:spcBef>
                <a:spcPts val="0"/>
              </a:spcBef>
              <a:spcAft>
                <a:spcPts val="0"/>
              </a:spcAft>
              <a:buNone/>
            </a:pPr>
            <a:r>
              <a:t/>
            </a:r>
            <a:endParaRPr sz="849">
              <a:latin typeface="Roboto"/>
              <a:ea typeface="Roboto"/>
              <a:cs typeface="Roboto"/>
              <a:sym typeface="Roboto"/>
            </a:endParaRPr>
          </a:p>
        </p:txBody>
      </p:sp>
      <p:sp>
        <p:nvSpPr>
          <p:cNvPr id="225" name="Google Shape;225;p17"/>
          <p:cNvSpPr txBox="1"/>
          <p:nvPr/>
        </p:nvSpPr>
        <p:spPr>
          <a:xfrm>
            <a:off x="4839875" y="4479905"/>
            <a:ext cx="1448400" cy="535200"/>
          </a:xfrm>
          <a:prstGeom prst="rect">
            <a:avLst/>
          </a:prstGeom>
          <a:noFill/>
          <a:ln>
            <a:noFill/>
          </a:ln>
        </p:spPr>
        <p:txBody>
          <a:bodyPr anchorCtr="0" anchor="ctr" bIns="51350" lIns="51350" spcFirstLastPara="1" rIns="51350" wrap="square" tIns="51350">
            <a:noAutofit/>
          </a:bodyPr>
          <a:lstStyle/>
          <a:p>
            <a:pPr indent="-195792" lvl="0" marL="277478" rtl="0" algn="l">
              <a:spcBef>
                <a:spcPts val="0"/>
              </a:spcBef>
              <a:spcAft>
                <a:spcPts val="0"/>
              </a:spcAft>
              <a:buSzPts val="898"/>
              <a:buFont typeface="Inter"/>
              <a:buChar char="●"/>
            </a:pPr>
            <a:r>
              <a:rPr lang="en" sz="898">
                <a:latin typeface="Inter"/>
                <a:ea typeface="Inter"/>
                <a:cs typeface="Inter"/>
                <a:sym typeface="Inter"/>
              </a:rPr>
              <a:t>Categorizes groups by career fields, skills, or general support</a:t>
            </a:r>
            <a:endParaRPr sz="898">
              <a:latin typeface="Inter"/>
              <a:ea typeface="Inter"/>
              <a:cs typeface="Inter"/>
              <a:sym typeface="Inter"/>
            </a:endParaRPr>
          </a:p>
        </p:txBody>
      </p:sp>
      <p:sp>
        <p:nvSpPr>
          <p:cNvPr id="226" name="Google Shape;226;p17"/>
          <p:cNvSpPr txBox="1"/>
          <p:nvPr/>
        </p:nvSpPr>
        <p:spPr>
          <a:xfrm>
            <a:off x="4839878" y="4345613"/>
            <a:ext cx="1448400" cy="139200"/>
          </a:xfrm>
          <a:prstGeom prst="rect">
            <a:avLst/>
          </a:prstGeom>
          <a:noFill/>
          <a:ln>
            <a:noFill/>
          </a:ln>
        </p:spPr>
        <p:txBody>
          <a:bodyPr anchorCtr="0" anchor="ctr" bIns="51350" lIns="51350" spcFirstLastPara="1" rIns="51350" wrap="square" tIns="51350">
            <a:noAutofit/>
          </a:bodyPr>
          <a:lstStyle/>
          <a:p>
            <a:pPr indent="0" lvl="0" marL="0" rtl="0" algn="ctr">
              <a:spcBef>
                <a:spcPts val="0"/>
              </a:spcBef>
              <a:spcAft>
                <a:spcPts val="0"/>
              </a:spcAft>
              <a:buNone/>
            </a:pPr>
            <a:r>
              <a:rPr lang="en" sz="1010">
                <a:solidFill>
                  <a:srgbClr val="FF785A"/>
                </a:solidFill>
                <a:latin typeface="Fira Sans Extra Condensed SemiBold"/>
                <a:ea typeface="Fira Sans Extra Condensed SemiBold"/>
                <a:cs typeface="Fira Sans Extra Condensed SemiBold"/>
                <a:sym typeface="Fira Sans Extra Condensed SemiBold"/>
              </a:rPr>
              <a:t>Community Groups</a:t>
            </a:r>
            <a:endParaRPr sz="1010">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227" name="Google Shape;227;p17"/>
          <p:cNvSpPr/>
          <p:nvPr/>
        </p:nvSpPr>
        <p:spPr>
          <a:xfrm>
            <a:off x="7124750" y="4263550"/>
            <a:ext cx="1616100" cy="833700"/>
          </a:xfrm>
          <a:prstGeom prst="roundRect">
            <a:avLst>
              <a:gd fmla="val 16667" name="adj"/>
            </a:avLst>
          </a:prstGeom>
          <a:solidFill>
            <a:srgbClr val="F8F9FE"/>
          </a:solidFill>
          <a:ln>
            <a:noFill/>
          </a:ln>
        </p:spPr>
        <p:txBody>
          <a:bodyPr anchorCtr="0" anchor="ctr" bIns="55475" lIns="55475" spcFirstLastPara="1" rIns="55475" wrap="square" tIns="55475">
            <a:noAutofit/>
          </a:bodyPr>
          <a:lstStyle/>
          <a:p>
            <a:pPr indent="0" lvl="0" marL="0" rtl="0" algn="ctr">
              <a:spcBef>
                <a:spcPts val="0"/>
              </a:spcBef>
              <a:spcAft>
                <a:spcPts val="0"/>
              </a:spcAft>
              <a:buNone/>
            </a:pPr>
            <a:r>
              <a:t/>
            </a:r>
            <a:endParaRPr sz="849">
              <a:latin typeface="Roboto"/>
              <a:ea typeface="Roboto"/>
              <a:cs typeface="Roboto"/>
              <a:sym typeface="Roboto"/>
            </a:endParaRPr>
          </a:p>
        </p:txBody>
      </p:sp>
      <p:sp>
        <p:nvSpPr>
          <p:cNvPr id="228" name="Google Shape;228;p17"/>
          <p:cNvSpPr txBox="1"/>
          <p:nvPr/>
        </p:nvSpPr>
        <p:spPr>
          <a:xfrm>
            <a:off x="7208625" y="4479905"/>
            <a:ext cx="1448400" cy="535200"/>
          </a:xfrm>
          <a:prstGeom prst="rect">
            <a:avLst/>
          </a:prstGeom>
          <a:noFill/>
          <a:ln>
            <a:noFill/>
          </a:ln>
        </p:spPr>
        <p:txBody>
          <a:bodyPr anchorCtr="0" anchor="ctr" bIns="51350" lIns="51350" spcFirstLastPara="1" rIns="51350" wrap="square" tIns="51350">
            <a:noAutofit/>
          </a:bodyPr>
          <a:lstStyle/>
          <a:p>
            <a:pPr indent="-195792" lvl="0" marL="277478" rtl="0" algn="l">
              <a:spcBef>
                <a:spcPts val="0"/>
              </a:spcBef>
              <a:spcAft>
                <a:spcPts val="0"/>
              </a:spcAft>
              <a:buSzPts val="898"/>
              <a:buFont typeface="Inter"/>
              <a:buChar char="●"/>
            </a:pPr>
            <a:r>
              <a:rPr lang="en" sz="898">
                <a:latin typeface="Inter"/>
                <a:ea typeface="Inter"/>
                <a:cs typeface="Inter"/>
                <a:sym typeface="Inter"/>
              </a:rPr>
              <a:t>Users can host live spaces to discuss a prompt with other peers</a:t>
            </a:r>
            <a:endParaRPr sz="898">
              <a:latin typeface="Inter"/>
              <a:ea typeface="Inter"/>
              <a:cs typeface="Inter"/>
              <a:sym typeface="Inter"/>
            </a:endParaRPr>
          </a:p>
        </p:txBody>
      </p:sp>
      <p:sp>
        <p:nvSpPr>
          <p:cNvPr id="229" name="Google Shape;229;p17"/>
          <p:cNvSpPr txBox="1"/>
          <p:nvPr/>
        </p:nvSpPr>
        <p:spPr>
          <a:xfrm>
            <a:off x="7208628" y="4345613"/>
            <a:ext cx="1448400" cy="139200"/>
          </a:xfrm>
          <a:prstGeom prst="rect">
            <a:avLst/>
          </a:prstGeom>
          <a:noFill/>
          <a:ln>
            <a:noFill/>
          </a:ln>
        </p:spPr>
        <p:txBody>
          <a:bodyPr anchorCtr="0" anchor="ctr" bIns="51350" lIns="51350" spcFirstLastPara="1" rIns="51350" wrap="square" tIns="51350">
            <a:noAutofit/>
          </a:bodyPr>
          <a:lstStyle/>
          <a:p>
            <a:pPr indent="0" lvl="0" marL="0" rtl="0" algn="ctr">
              <a:spcBef>
                <a:spcPts val="0"/>
              </a:spcBef>
              <a:spcAft>
                <a:spcPts val="0"/>
              </a:spcAft>
              <a:buNone/>
            </a:pPr>
            <a:r>
              <a:rPr lang="en" sz="1010">
                <a:solidFill>
                  <a:srgbClr val="FF785A"/>
                </a:solidFill>
                <a:latin typeface="Fira Sans Extra Condensed SemiBold"/>
                <a:ea typeface="Fira Sans Extra Condensed SemiBold"/>
                <a:cs typeface="Fira Sans Extra Condensed SemiBold"/>
                <a:sym typeface="Fira Sans Extra Condensed SemiBold"/>
              </a:rPr>
              <a:t>Open Mics</a:t>
            </a:r>
            <a:endParaRPr sz="1010">
              <a:solidFill>
                <a:srgbClr val="FF785A"/>
              </a:solidFill>
              <a:latin typeface="Fira Sans Extra Condensed SemiBold"/>
              <a:ea typeface="Fira Sans Extra Condensed SemiBold"/>
              <a:cs typeface="Fira Sans Extra Condensed SemiBold"/>
              <a:sym typeface="Fira Sans Extra Condensed SemiBold"/>
            </a:endParaRPr>
          </a:p>
        </p:txBody>
      </p:sp>
      <p:pic>
        <p:nvPicPr>
          <p:cNvPr id="230" name="Google Shape;230;p17" title="Screenshot 2025-11-01 191714.png"/>
          <p:cNvPicPr preferRelativeResize="0"/>
          <p:nvPr/>
        </p:nvPicPr>
        <p:blipFill rotWithShape="1">
          <a:blip r:embed="rId3">
            <a:alphaModFix/>
          </a:blip>
          <a:srcRect b="0" l="2865" r="0" t="0"/>
          <a:stretch/>
        </p:blipFill>
        <p:spPr>
          <a:xfrm>
            <a:off x="4756000" y="961362"/>
            <a:ext cx="1616100" cy="3241800"/>
          </a:xfrm>
          <a:prstGeom prst="roundRect">
            <a:avLst>
              <a:gd fmla="val 16667" name="adj"/>
            </a:avLst>
          </a:prstGeom>
          <a:noFill/>
          <a:ln>
            <a:noFill/>
          </a:ln>
        </p:spPr>
      </p:pic>
      <p:pic>
        <p:nvPicPr>
          <p:cNvPr id="231" name="Google Shape;231;p17" title="Screenshot 2025-11-01 191739.png"/>
          <p:cNvPicPr preferRelativeResize="0"/>
          <p:nvPr/>
        </p:nvPicPr>
        <p:blipFill rotWithShape="1">
          <a:blip r:embed="rId4">
            <a:alphaModFix/>
          </a:blip>
          <a:srcRect b="0" l="2316" r="3910" t="0"/>
          <a:stretch/>
        </p:blipFill>
        <p:spPr>
          <a:xfrm>
            <a:off x="7149350" y="887400"/>
            <a:ext cx="1566900" cy="3368700"/>
          </a:xfrm>
          <a:prstGeom prst="roundRect">
            <a:avLst>
              <a:gd fmla="val 16667" name="adj"/>
            </a:avLst>
          </a:prstGeom>
          <a:noFill/>
          <a:ln>
            <a:noFill/>
          </a:ln>
        </p:spPr>
      </p:pic>
      <p:cxnSp>
        <p:nvCxnSpPr>
          <p:cNvPr id="232" name="Google Shape;232;p17"/>
          <p:cNvCxnSpPr>
            <a:stCxn id="221" idx="3"/>
            <a:endCxn id="230" idx="1"/>
          </p:cNvCxnSpPr>
          <p:nvPr/>
        </p:nvCxnSpPr>
        <p:spPr>
          <a:xfrm>
            <a:off x="2206454" y="1268013"/>
            <a:ext cx="2549400" cy="1314300"/>
          </a:xfrm>
          <a:prstGeom prst="curvedConnector3">
            <a:avLst>
              <a:gd fmla="val 50003" name="adj1"/>
            </a:avLst>
          </a:prstGeom>
          <a:noFill/>
          <a:ln cap="flat" cmpd="sng" w="19050">
            <a:solidFill>
              <a:schemeClr val="dk1"/>
            </a:solidFill>
            <a:prstDash val="solid"/>
            <a:round/>
            <a:headEnd len="med" w="med" type="none"/>
            <a:tailEnd len="med" w="med" type="triangle"/>
          </a:ln>
        </p:spPr>
      </p:cxnSp>
      <p:cxnSp>
        <p:nvCxnSpPr>
          <p:cNvPr id="233" name="Google Shape;233;p17"/>
          <p:cNvCxnSpPr>
            <a:stCxn id="221" idx="3"/>
            <a:endCxn id="231" idx="0"/>
          </p:cNvCxnSpPr>
          <p:nvPr/>
        </p:nvCxnSpPr>
        <p:spPr>
          <a:xfrm flipH="1" rot="10800000">
            <a:off x="2206454" y="887313"/>
            <a:ext cx="5726400" cy="380700"/>
          </a:xfrm>
          <a:prstGeom prst="curvedConnector4">
            <a:avLst>
              <a:gd fmla="val 43159" name="adj1"/>
              <a:gd fmla="val 162526" name="adj2"/>
            </a:avLst>
          </a:prstGeom>
          <a:noFill/>
          <a:ln cap="flat" cmpd="sng" w="19050">
            <a:solidFill>
              <a:schemeClr val="dk1"/>
            </a:solidFill>
            <a:prstDash val="solid"/>
            <a:round/>
            <a:headEnd len="med" w="med" type="none"/>
            <a:tailEnd len="med" w="med" type="triangl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237" name="Shape 237"/>
        <p:cNvGrpSpPr/>
        <p:nvPr/>
      </p:nvGrpSpPr>
      <p:grpSpPr>
        <a:xfrm>
          <a:off x="0" y="0"/>
          <a:ext cx="0" cy="0"/>
          <a:chOff x="0" y="0"/>
          <a:chExt cx="0" cy="0"/>
        </a:xfrm>
      </p:grpSpPr>
      <p:sp>
        <p:nvSpPr>
          <p:cNvPr id="238" name="Google Shape;238;p18"/>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Values in Design: Motivation</a:t>
            </a:r>
            <a:endParaRPr>
              <a:solidFill>
                <a:srgbClr val="FF785A"/>
              </a:solidFill>
            </a:endParaRPr>
          </a:p>
        </p:txBody>
      </p:sp>
      <p:grpSp>
        <p:nvGrpSpPr>
          <p:cNvPr id="239" name="Google Shape;239;p18"/>
          <p:cNvGrpSpPr/>
          <p:nvPr/>
        </p:nvGrpSpPr>
        <p:grpSpPr>
          <a:xfrm>
            <a:off x="5416368" y="1133986"/>
            <a:ext cx="72129" cy="34336"/>
            <a:chOff x="5416368" y="1133986"/>
            <a:chExt cx="72129" cy="34336"/>
          </a:xfrm>
        </p:grpSpPr>
        <p:sp>
          <p:nvSpPr>
            <p:cNvPr id="240" name="Google Shape;240;p18"/>
            <p:cNvSpPr/>
            <p:nvPr/>
          </p:nvSpPr>
          <p:spPr>
            <a:xfrm>
              <a:off x="5416368" y="1133986"/>
              <a:ext cx="69229" cy="34336"/>
            </a:xfrm>
            <a:custGeom>
              <a:rect b="b" l="l" r="r" t="t"/>
              <a:pathLst>
                <a:path extrusionOk="0" h="1480" w="2984">
                  <a:moveTo>
                    <a:pt x="2833" y="151"/>
                  </a:moveTo>
                  <a:lnTo>
                    <a:pt x="2833" y="1329"/>
                  </a:lnTo>
                  <a:lnTo>
                    <a:pt x="151" y="1329"/>
                  </a:lnTo>
                  <a:lnTo>
                    <a:pt x="151" y="151"/>
                  </a:lnTo>
                  <a:close/>
                  <a:moveTo>
                    <a:pt x="76" y="1"/>
                  </a:moveTo>
                  <a:cubicBezTo>
                    <a:pt x="26" y="1"/>
                    <a:pt x="1" y="51"/>
                    <a:pt x="1" y="76"/>
                  </a:cubicBezTo>
                  <a:lnTo>
                    <a:pt x="1" y="1404"/>
                  </a:lnTo>
                  <a:cubicBezTo>
                    <a:pt x="1" y="1454"/>
                    <a:pt x="26" y="1479"/>
                    <a:pt x="76" y="1479"/>
                  </a:cubicBezTo>
                  <a:lnTo>
                    <a:pt x="2908" y="1479"/>
                  </a:lnTo>
                  <a:cubicBezTo>
                    <a:pt x="2933" y="1479"/>
                    <a:pt x="2983" y="1454"/>
                    <a:pt x="2983" y="1404"/>
                  </a:cubicBezTo>
                  <a:lnTo>
                    <a:pt x="2983" y="76"/>
                  </a:lnTo>
                  <a:cubicBezTo>
                    <a:pt x="2983" y="51"/>
                    <a:pt x="2933" y="1"/>
                    <a:pt x="2908"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8"/>
            <p:cNvSpPr/>
            <p:nvPr/>
          </p:nvSpPr>
          <p:spPr>
            <a:xfrm>
              <a:off x="5422191" y="1140389"/>
              <a:ext cx="44799" cy="22110"/>
            </a:xfrm>
            <a:custGeom>
              <a:rect b="b" l="l" r="r" t="t"/>
              <a:pathLst>
                <a:path extrusionOk="0" h="953" w="1931">
                  <a:moveTo>
                    <a:pt x="1" y="0"/>
                  </a:moveTo>
                  <a:lnTo>
                    <a:pt x="1" y="953"/>
                  </a:lnTo>
                  <a:lnTo>
                    <a:pt x="1930" y="953"/>
                  </a:lnTo>
                  <a:lnTo>
                    <a:pt x="1930" y="0"/>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8"/>
            <p:cNvSpPr/>
            <p:nvPr/>
          </p:nvSpPr>
          <p:spPr>
            <a:xfrm>
              <a:off x="5484414" y="1143869"/>
              <a:ext cx="4083" cy="14570"/>
            </a:xfrm>
            <a:custGeom>
              <a:rect b="b" l="l" r="r" t="t"/>
              <a:pathLst>
                <a:path extrusionOk="0" h="628" w="176">
                  <a:moveTo>
                    <a:pt x="0" y="1"/>
                  </a:moveTo>
                  <a:lnTo>
                    <a:pt x="0" y="627"/>
                  </a:lnTo>
                  <a:lnTo>
                    <a:pt x="176" y="627"/>
                  </a:lnTo>
                  <a:lnTo>
                    <a:pt x="176"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8"/>
          <p:cNvGrpSpPr/>
          <p:nvPr/>
        </p:nvGrpSpPr>
        <p:grpSpPr>
          <a:xfrm>
            <a:off x="5331479" y="1126422"/>
            <a:ext cx="47119" cy="41899"/>
            <a:chOff x="5331479" y="1126422"/>
            <a:chExt cx="47119" cy="41899"/>
          </a:xfrm>
        </p:grpSpPr>
        <p:sp>
          <p:nvSpPr>
            <p:cNvPr id="244" name="Google Shape;244;p18"/>
            <p:cNvSpPr/>
            <p:nvPr/>
          </p:nvSpPr>
          <p:spPr>
            <a:xfrm>
              <a:off x="5345445" y="1148532"/>
              <a:ext cx="19210" cy="19790"/>
            </a:xfrm>
            <a:custGeom>
              <a:rect b="b" l="l" r="r" t="t"/>
              <a:pathLst>
                <a:path extrusionOk="0" h="853" w="828">
                  <a:moveTo>
                    <a:pt x="401" y="0"/>
                  </a:moveTo>
                  <a:cubicBezTo>
                    <a:pt x="176" y="0"/>
                    <a:pt x="0" y="201"/>
                    <a:pt x="0" y="426"/>
                  </a:cubicBezTo>
                  <a:cubicBezTo>
                    <a:pt x="0" y="677"/>
                    <a:pt x="176" y="852"/>
                    <a:pt x="401" y="852"/>
                  </a:cubicBezTo>
                  <a:cubicBezTo>
                    <a:pt x="652" y="852"/>
                    <a:pt x="827" y="677"/>
                    <a:pt x="827" y="426"/>
                  </a:cubicBezTo>
                  <a:cubicBezTo>
                    <a:pt x="827" y="201"/>
                    <a:pt x="652" y="0"/>
                    <a:pt x="401" y="0"/>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8"/>
            <p:cNvSpPr/>
            <p:nvPr/>
          </p:nvSpPr>
          <p:spPr>
            <a:xfrm>
              <a:off x="5339042" y="1137767"/>
              <a:ext cx="31993" cy="11368"/>
            </a:xfrm>
            <a:custGeom>
              <a:rect b="b" l="l" r="r" t="t"/>
              <a:pathLst>
                <a:path extrusionOk="0" h="490" w="1379">
                  <a:moveTo>
                    <a:pt x="690" y="1"/>
                  </a:moveTo>
                  <a:cubicBezTo>
                    <a:pt x="458" y="1"/>
                    <a:pt x="226" y="88"/>
                    <a:pt x="51" y="264"/>
                  </a:cubicBezTo>
                  <a:cubicBezTo>
                    <a:pt x="1" y="314"/>
                    <a:pt x="1" y="389"/>
                    <a:pt x="51" y="439"/>
                  </a:cubicBezTo>
                  <a:cubicBezTo>
                    <a:pt x="76" y="464"/>
                    <a:pt x="113" y="477"/>
                    <a:pt x="151" y="477"/>
                  </a:cubicBezTo>
                  <a:cubicBezTo>
                    <a:pt x="189" y="477"/>
                    <a:pt x="226" y="464"/>
                    <a:pt x="251" y="439"/>
                  </a:cubicBezTo>
                  <a:cubicBezTo>
                    <a:pt x="376" y="339"/>
                    <a:pt x="527" y="264"/>
                    <a:pt x="677" y="264"/>
                  </a:cubicBezTo>
                  <a:cubicBezTo>
                    <a:pt x="903" y="264"/>
                    <a:pt x="1053" y="364"/>
                    <a:pt x="1128" y="439"/>
                  </a:cubicBezTo>
                  <a:cubicBezTo>
                    <a:pt x="1153" y="464"/>
                    <a:pt x="1204" y="489"/>
                    <a:pt x="1229" y="489"/>
                  </a:cubicBezTo>
                  <a:cubicBezTo>
                    <a:pt x="1279" y="489"/>
                    <a:pt x="1304" y="464"/>
                    <a:pt x="1329" y="439"/>
                  </a:cubicBezTo>
                  <a:cubicBezTo>
                    <a:pt x="1379" y="389"/>
                    <a:pt x="1379" y="314"/>
                    <a:pt x="1329" y="264"/>
                  </a:cubicBezTo>
                  <a:cubicBezTo>
                    <a:pt x="1153" y="88"/>
                    <a:pt x="922" y="1"/>
                    <a:pt x="690"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8"/>
            <p:cNvSpPr/>
            <p:nvPr/>
          </p:nvSpPr>
          <p:spPr>
            <a:xfrm>
              <a:off x="5331479" y="1126422"/>
              <a:ext cx="47119" cy="15150"/>
            </a:xfrm>
            <a:custGeom>
              <a:rect b="b" l="l" r="r" t="t"/>
              <a:pathLst>
                <a:path extrusionOk="0" h="653" w="2031">
                  <a:moveTo>
                    <a:pt x="1003" y="1"/>
                  </a:moveTo>
                  <a:cubicBezTo>
                    <a:pt x="652" y="1"/>
                    <a:pt x="301" y="151"/>
                    <a:pt x="51" y="402"/>
                  </a:cubicBezTo>
                  <a:cubicBezTo>
                    <a:pt x="1" y="477"/>
                    <a:pt x="1" y="552"/>
                    <a:pt x="51" y="602"/>
                  </a:cubicBezTo>
                  <a:cubicBezTo>
                    <a:pt x="76" y="627"/>
                    <a:pt x="107" y="640"/>
                    <a:pt x="142" y="640"/>
                  </a:cubicBezTo>
                  <a:cubicBezTo>
                    <a:pt x="176" y="640"/>
                    <a:pt x="214" y="627"/>
                    <a:pt x="251" y="602"/>
                  </a:cubicBezTo>
                  <a:cubicBezTo>
                    <a:pt x="452" y="402"/>
                    <a:pt x="728" y="276"/>
                    <a:pt x="1003" y="276"/>
                  </a:cubicBezTo>
                  <a:cubicBezTo>
                    <a:pt x="1304" y="276"/>
                    <a:pt x="1580" y="402"/>
                    <a:pt x="1780" y="602"/>
                  </a:cubicBezTo>
                  <a:cubicBezTo>
                    <a:pt x="1830" y="627"/>
                    <a:pt x="1855" y="652"/>
                    <a:pt x="1880" y="652"/>
                  </a:cubicBezTo>
                  <a:cubicBezTo>
                    <a:pt x="1931" y="652"/>
                    <a:pt x="1956" y="627"/>
                    <a:pt x="1981" y="602"/>
                  </a:cubicBezTo>
                  <a:cubicBezTo>
                    <a:pt x="2031" y="552"/>
                    <a:pt x="2031" y="477"/>
                    <a:pt x="1981" y="427"/>
                  </a:cubicBezTo>
                  <a:cubicBezTo>
                    <a:pt x="1730" y="151"/>
                    <a:pt x="1379" y="1"/>
                    <a:pt x="1003"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7" name="Google Shape;247;p18"/>
          <p:cNvGrpSpPr/>
          <p:nvPr/>
        </p:nvGrpSpPr>
        <p:grpSpPr>
          <a:xfrm>
            <a:off x="5231463" y="1127582"/>
            <a:ext cx="52363" cy="40739"/>
            <a:chOff x="5231463" y="1127582"/>
            <a:chExt cx="52363" cy="40739"/>
          </a:xfrm>
        </p:grpSpPr>
        <p:sp>
          <p:nvSpPr>
            <p:cNvPr id="248" name="Google Shape;248;p18"/>
            <p:cNvSpPr/>
            <p:nvPr/>
          </p:nvSpPr>
          <p:spPr>
            <a:xfrm>
              <a:off x="5231463" y="1144449"/>
              <a:ext cx="15150" cy="23873"/>
            </a:xfrm>
            <a:custGeom>
              <a:rect b="b" l="l" r="r" t="t"/>
              <a:pathLst>
                <a:path extrusionOk="0" h="1029" w="653">
                  <a:moveTo>
                    <a:pt x="1" y="1"/>
                  </a:moveTo>
                  <a:lnTo>
                    <a:pt x="1" y="1028"/>
                  </a:lnTo>
                  <a:lnTo>
                    <a:pt x="653" y="1028"/>
                  </a:lnTo>
                  <a:lnTo>
                    <a:pt x="653"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8"/>
            <p:cNvSpPr/>
            <p:nvPr/>
          </p:nvSpPr>
          <p:spPr>
            <a:xfrm>
              <a:off x="5250069" y="1135726"/>
              <a:ext cx="15150" cy="32596"/>
            </a:xfrm>
            <a:custGeom>
              <a:rect b="b" l="l" r="r" t="t"/>
              <a:pathLst>
                <a:path extrusionOk="0" h="1405" w="653">
                  <a:moveTo>
                    <a:pt x="1" y="1"/>
                  </a:moveTo>
                  <a:lnTo>
                    <a:pt x="1" y="1404"/>
                  </a:lnTo>
                  <a:lnTo>
                    <a:pt x="653" y="1404"/>
                  </a:lnTo>
                  <a:lnTo>
                    <a:pt x="653"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8"/>
            <p:cNvSpPr/>
            <p:nvPr/>
          </p:nvSpPr>
          <p:spPr>
            <a:xfrm>
              <a:off x="5268676" y="1127582"/>
              <a:ext cx="15150" cy="40739"/>
            </a:xfrm>
            <a:custGeom>
              <a:rect b="b" l="l" r="r" t="t"/>
              <a:pathLst>
                <a:path extrusionOk="0" h="1756" w="653">
                  <a:moveTo>
                    <a:pt x="1" y="1"/>
                  </a:moveTo>
                  <a:lnTo>
                    <a:pt x="1" y="1755"/>
                  </a:lnTo>
                  <a:lnTo>
                    <a:pt x="653" y="1755"/>
                  </a:lnTo>
                  <a:lnTo>
                    <a:pt x="653"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1" name="Google Shape;251;p18"/>
          <p:cNvSpPr/>
          <p:nvPr/>
        </p:nvSpPr>
        <p:spPr>
          <a:xfrm>
            <a:off x="6592673" y="2300398"/>
            <a:ext cx="50042" cy="50622"/>
          </a:xfrm>
          <a:custGeom>
            <a:rect b="b" l="l" r="r" t="t"/>
            <a:pathLst>
              <a:path extrusionOk="0" h="2182" w="2157">
                <a:moveTo>
                  <a:pt x="1" y="427"/>
                </a:moveTo>
                <a:lnTo>
                  <a:pt x="427" y="1"/>
                </a:lnTo>
                <a:lnTo>
                  <a:pt x="2156" y="1755"/>
                </a:lnTo>
                <a:lnTo>
                  <a:pt x="1730" y="218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2" name="Google Shape;252;p18"/>
          <p:cNvGrpSpPr/>
          <p:nvPr/>
        </p:nvGrpSpPr>
        <p:grpSpPr>
          <a:xfrm>
            <a:off x="554341" y="1052853"/>
            <a:ext cx="1484537" cy="3028696"/>
            <a:chOff x="3845275" y="951400"/>
            <a:chExt cx="1853123" cy="3780672"/>
          </a:xfrm>
        </p:grpSpPr>
        <p:sp>
          <p:nvSpPr>
            <p:cNvPr id="253" name="Google Shape;253;p18"/>
            <p:cNvSpPr/>
            <p:nvPr/>
          </p:nvSpPr>
          <p:spPr>
            <a:xfrm>
              <a:off x="3845275" y="951400"/>
              <a:ext cx="1853123" cy="3780672"/>
            </a:xfrm>
            <a:custGeom>
              <a:rect b="b" l="l" r="r" t="t"/>
              <a:pathLst>
                <a:path extrusionOk="0" h="162960" w="79876">
                  <a:moveTo>
                    <a:pt x="9173" y="1"/>
                  </a:moveTo>
                  <a:cubicBezTo>
                    <a:pt x="4111" y="1"/>
                    <a:pt x="0" y="4111"/>
                    <a:pt x="0" y="9174"/>
                  </a:cubicBezTo>
                  <a:lnTo>
                    <a:pt x="0" y="153786"/>
                  </a:lnTo>
                  <a:cubicBezTo>
                    <a:pt x="0" y="158849"/>
                    <a:pt x="4111"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1574" rotWithShape="0" algn="bl" dir="3960000" dist="30525">
                <a:srgbClr val="000000">
                  <a:alpha val="32000"/>
                </a:srgbClr>
              </a:outerShdw>
            </a:effectLst>
          </p:spPr>
          <p:txBody>
            <a:bodyPr anchorCtr="0" anchor="ctr" bIns="73250" lIns="73250" spcFirstLastPara="1" rIns="73250" wrap="square" tIns="73250">
              <a:noAutofit/>
            </a:bodyPr>
            <a:lstStyle/>
            <a:p>
              <a:pPr indent="0" lvl="0" marL="0" rtl="0" algn="l">
                <a:spcBef>
                  <a:spcPts val="0"/>
                </a:spcBef>
                <a:spcAft>
                  <a:spcPts val="0"/>
                </a:spcAft>
                <a:buNone/>
              </a:pPr>
              <a:r>
                <a:t/>
              </a:r>
              <a:endParaRPr/>
            </a:p>
          </p:txBody>
        </p:sp>
        <p:sp>
          <p:nvSpPr>
            <p:cNvPr id="254" name="Google Shape;254;p18"/>
            <p:cNvSpPr/>
            <p:nvPr/>
          </p:nvSpPr>
          <p:spPr>
            <a:xfrm>
              <a:off x="4601160" y="1075846"/>
              <a:ext cx="283782" cy="32573"/>
            </a:xfrm>
            <a:custGeom>
              <a:rect b="b" l="l" r="r" t="t"/>
              <a:pathLst>
                <a:path extrusionOk="0" h="1404" w="12232">
                  <a:moveTo>
                    <a:pt x="703" y="0"/>
                  </a:moveTo>
                  <a:cubicBezTo>
                    <a:pt x="302" y="0"/>
                    <a:pt x="1" y="326"/>
                    <a:pt x="1" y="702"/>
                  </a:cubicBezTo>
                  <a:cubicBezTo>
                    <a:pt x="1" y="1103"/>
                    <a:pt x="302" y="1404"/>
                    <a:pt x="703" y="1404"/>
                  </a:cubicBezTo>
                  <a:lnTo>
                    <a:pt x="11530" y="1404"/>
                  </a:lnTo>
                  <a:cubicBezTo>
                    <a:pt x="11906" y="1404"/>
                    <a:pt x="12232" y="1103"/>
                    <a:pt x="12232" y="702"/>
                  </a:cubicBezTo>
                  <a:cubicBezTo>
                    <a:pt x="12232" y="326"/>
                    <a:pt x="11906" y="0"/>
                    <a:pt x="11530" y="0"/>
                  </a:cubicBezTo>
                  <a:close/>
                </a:path>
              </a:pathLst>
            </a:custGeom>
            <a:solidFill>
              <a:srgbClr val="BCBCBC"/>
            </a:solidFill>
            <a:ln>
              <a:noFill/>
            </a:ln>
          </p:spPr>
          <p:txBody>
            <a:bodyPr anchorCtr="0" anchor="ctr" bIns="73250" lIns="73250" spcFirstLastPara="1" rIns="73250" wrap="square" tIns="73250">
              <a:noAutofit/>
            </a:bodyPr>
            <a:lstStyle/>
            <a:p>
              <a:pPr indent="0" lvl="0" marL="0" rtl="0" algn="l">
                <a:spcBef>
                  <a:spcPts val="0"/>
                </a:spcBef>
                <a:spcAft>
                  <a:spcPts val="0"/>
                </a:spcAft>
                <a:buNone/>
              </a:pPr>
              <a:r>
                <a:t/>
              </a:r>
              <a:endParaRPr/>
            </a:p>
          </p:txBody>
        </p:sp>
        <p:sp>
          <p:nvSpPr>
            <p:cNvPr id="255" name="Google Shape;255;p18"/>
            <p:cNvSpPr/>
            <p:nvPr/>
          </p:nvSpPr>
          <p:spPr>
            <a:xfrm>
              <a:off x="4941901" y="1076426"/>
              <a:ext cx="31436" cy="31413"/>
            </a:xfrm>
            <a:custGeom>
              <a:rect b="b" l="l" r="r" t="t"/>
              <a:pathLst>
                <a:path extrusionOk="0" h="1354" w="1355">
                  <a:moveTo>
                    <a:pt x="677" y="0"/>
                  </a:moveTo>
                  <a:cubicBezTo>
                    <a:pt x="301" y="0"/>
                    <a:pt x="1" y="301"/>
                    <a:pt x="1" y="677"/>
                  </a:cubicBezTo>
                  <a:cubicBezTo>
                    <a:pt x="1" y="1053"/>
                    <a:pt x="301" y="1354"/>
                    <a:pt x="677" y="1354"/>
                  </a:cubicBezTo>
                  <a:cubicBezTo>
                    <a:pt x="1053" y="1354"/>
                    <a:pt x="1354" y="1053"/>
                    <a:pt x="1354" y="677"/>
                  </a:cubicBezTo>
                  <a:cubicBezTo>
                    <a:pt x="1354" y="301"/>
                    <a:pt x="1053" y="0"/>
                    <a:pt x="677" y="0"/>
                  </a:cubicBezTo>
                  <a:close/>
                </a:path>
              </a:pathLst>
            </a:custGeom>
            <a:solidFill>
              <a:srgbClr val="BCBCBC"/>
            </a:solidFill>
            <a:ln>
              <a:noFill/>
            </a:ln>
          </p:spPr>
          <p:txBody>
            <a:bodyPr anchorCtr="0" anchor="ctr" bIns="73250" lIns="73250" spcFirstLastPara="1" rIns="73250" wrap="square" tIns="73250">
              <a:noAutofit/>
            </a:bodyPr>
            <a:lstStyle/>
            <a:p>
              <a:pPr indent="0" lvl="0" marL="0" rtl="0" algn="l">
                <a:spcBef>
                  <a:spcPts val="0"/>
                </a:spcBef>
                <a:spcAft>
                  <a:spcPts val="0"/>
                </a:spcAft>
                <a:buNone/>
              </a:pPr>
              <a:r>
                <a:t/>
              </a:r>
              <a:endParaRPr/>
            </a:p>
          </p:txBody>
        </p:sp>
      </p:grpSp>
      <p:sp>
        <p:nvSpPr>
          <p:cNvPr id="256" name="Google Shape;256;p18"/>
          <p:cNvSpPr/>
          <p:nvPr/>
        </p:nvSpPr>
        <p:spPr>
          <a:xfrm>
            <a:off x="6592673" y="2331208"/>
            <a:ext cx="50042" cy="50042"/>
          </a:xfrm>
          <a:custGeom>
            <a:rect b="b" l="l" r="r" t="t"/>
            <a:pathLst>
              <a:path extrusionOk="0" h="2157" w="2157">
                <a:moveTo>
                  <a:pt x="1" y="1730"/>
                </a:moveTo>
                <a:lnTo>
                  <a:pt x="427" y="2156"/>
                </a:lnTo>
                <a:lnTo>
                  <a:pt x="2156" y="427"/>
                </a:lnTo>
                <a:lnTo>
                  <a:pt x="1730"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8"/>
          <p:cNvSpPr/>
          <p:nvPr/>
        </p:nvSpPr>
        <p:spPr>
          <a:xfrm>
            <a:off x="5193089" y="2300398"/>
            <a:ext cx="50622" cy="50622"/>
          </a:xfrm>
          <a:custGeom>
            <a:rect b="b" l="l" r="r" t="t"/>
            <a:pathLst>
              <a:path extrusionOk="0" h="2182" w="2182">
                <a:moveTo>
                  <a:pt x="427" y="1"/>
                </a:moveTo>
                <a:lnTo>
                  <a:pt x="1" y="427"/>
                </a:lnTo>
                <a:lnTo>
                  <a:pt x="1755" y="2181"/>
                </a:lnTo>
                <a:lnTo>
                  <a:pt x="2181" y="1755"/>
                </a:lnTo>
                <a:lnTo>
                  <a:pt x="427"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8"/>
          <p:cNvSpPr/>
          <p:nvPr/>
        </p:nvSpPr>
        <p:spPr>
          <a:xfrm>
            <a:off x="5193089" y="2331208"/>
            <a:ext cx="50622" cy="50042"/>
          </a:xfrm>
          <a:custGeom>
            <a:rect b="b" l="l" r="r" t="t"/>
            <a:pathLst>
              <a:path extrusionOk="0" h="2157" w="2182">
                <a:moveTo>
                  <a:pt x="1755" y="1"/>
                </a:moveTo>
                <a:lnTo>
                  <a:pt x="1" y="1730"/>
                </a:lnTo>
                <a:lnTo>
                  <a:pt x="427" y="2156"/>
                </a:lnTo>
                <a:lnTo>
                  <a:pt x="2181" y="427"/>
                </a:lnTo>
                <a:lnTo>
                  <a:pt x="175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8"/>
          <p:cNvSpPr/>
          <p:nvPr/>
        </p:nvSpPr>
        <p:spPr>
          <a:xfrm>
            <a:off x="4271486" y="2300398"/>
            <a:ext cx="50599" cy="50622"/>
          </a:xfrm>
          <a:custGeom>
            <a:rect b="b" l="l" r="r" t="t"/>
            <a:pathLst>
              <a:path extrusionOk="0" h="2182" w="2181">
                <a:moveTo>
                  <a:pt x="1755" y="1"/>
                </a:moveTo>
                <a:lnTo>
                  <a:pt x="0" y="1755"/>
                </a:lnTo>
                <a:lnTo>
                  <a:pt x="426" y="2181"/>
                </a:lnTo>
                <a:lnTo>
                  <a:pt x="2181" y="427"/>
                </a:lnTo>
                <a:lnTo>
                  <a:pt x="175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8"/>
          <p:cNvSpPr/>
          <p:nvPr/>
        </p:nvSpPr>
        <p:spPr>
          <a:xfrm>
            <a:off x="4271486" y="2331208"/>
            <a:ext cx="50599" cy="50042"/>
          </a:xfrm>
          <a:custGeom>
            <a:rect b="b" l="l" r="r" t="t"/>
            <a:pathLst>
              <a:path extrusionOk="0" h="2157" w="2181">
                <a:moveTo>
                  <a:pt x="426" y="1"/>
                </a:moveTo>
                <a:lnTo>
                  <a:pt x="0" y="427"/>
                </a:lnTo>
                <a:lnTo>
                  <a:pt x="1755" y="2156"/>
                </a:lnTo>
                <a:lnTo>
                  <a:pt x="2181" y="1730"/>
                </a:lnTo>
                <a:lnTo>
                  <a:pt x="42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8"/>
          <p:cNvSpPr/>
          <p:nvPr/>
        </p:nvSpPr>
        <p:spPr>
          <a:xfrm>
            <a:off x="4770382" y="4464025"/>
            <a:ext cx="62222" cy="62222"/>
          </a:xfrm>
          <a:custGeom>
            <a:rect b="b" l="l" r="r" t="t"/>
            <a:pathLst>
              <a:path extrusionOk="0" h="2682" w="2682">
                <a:moveTo>
                  <a:pt x="2156" y="0"/>
                </a:moveTo>
                <a:lnTo>
                  <a:pt x="0" y="2156"/>
                </a:lnTo>
                <a:lnTo>
                  <a:pt x="526" y="2682"/>
                </a:lnTo>
                <a:lnTo>
                  <a:pt x="2682" y="527"/>
                </a:lnTo>
                <a:lnTo>
                  <a:pt x="215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8"/>
          <p:cNvSpPr/>
          <p:nvPr/>
        </p:nvSpPr>
        <p:spPr>
          <a:xfrm>
            <a:off x="4732589" y="4464025"/>
            <a:ext cx="62222" cy="62222"/>
          </a:xfrm>
          <a:custGeom>
            <a:rect b="b" l="l" r="r" t="t"/>
            <a:pathLst>
              <a:path extrusionOk="0" h="2682" w="2682">
                <a:moveTo>
                  <a:pt x="526" y="0"/>
                </a:moveTo>
                <a:lnTo>
                  <a:pt x="0" y="527"/>
                </a:lnTo>
                <a:lnTo>
                  <a:pt x="2155" y="2682"/>
                </a:lnTo>
                <a:lnTo>
                  <a:pt x="2682" y="2156"/>
                </a:lnTo>
                <a:lnTo>
                  <a:pt x="52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3" name="Google Shape;263;p18"/>
          <p:cNvGrpSpPr/>
          <p:nvPr/>
        </p:nvGrpSpPr>
        <p:grpSpPr>
          <a:xfrm>
            <a:off x="2583552" y="1006591"/>
            <a:ext cx="1484537" cy="3028696"/>
            <a:chOff x="6114726" y="951400"/>
            <a:chExt cx="1853123" cy="3780672"/>
          </a:xfrm>
        </p:grpSpPr>
        <p:sp>
          <p:nvSpPr>
            <p:cNvPr id="264" name="Google Shape;264;p18"/>
            <p:cNvSpPr/>
            <p:nvPr/>
          </p:nvSpPr>
          <p:spPr>
            <a:xfrm>
              <a:off x="6114726" y="951400"/>
              <a:ext cx="1853123" cy="3780672"/>
            </a:xfrm>
            <a:custGeom>
              <a:rect b="b" l="l" r="r" t="t"/>
              <a:pathLst>
                <a:path extrusionOk="0" h="162960" w="79876">
                  <a:moveTo>
                    <a:pt x="9173" y="1"/>
                  </a:moveTo>
                  <a:cubicBezTo>
                    <a:pt x="4110" y="1"/>
                    <a:pt x="0" y="4111"/>
                    <a:pt x="0" y="9174"/>
                  </a:cubicBezTo>
                  <a:lnTo>
                    <a:pt x="0" y="153786"/>
                  </a:lnTo>
                  <a:cubicBezTo>
                    <a:pt x="0" y="158849"/>
                    <a:pt x="4110"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1574" rotWithShape="0" algn="bl" dir="3960000" dist="30525">
                <a:srgbClr val="000000">
                  <a:alpha val="32000"/>
                </a:srgbClr>
              </a:outerShdw>
            </a:effectLst>
          </p:spPr>
          <p:txBody>
            <a:bodyPr anchorCtr="0" anchor="ctr" bIns="73250" lIns="73250" spcFirstLastPara="1" rIns="73250" wrap="square" tIns="73250">
              <a:noAutofit/>
            </a:bodyPr>
            <a:lstStyle/>
            <a:p>
              <a:pPr indent="0" lvl="0" marL="0" rtl="0" algn="l">
                <a:spcBef>
                  <a:spcPts val="0"/>
                </a:spcBef>
                <a:spcAft>
                  <a:spcPts val="0"/>
                </a:spcAft>
                <a:buNone/>
              </a:pPr>
              <a:r>
                <a:t/>
              </a:r>
              <a:endParaRPr/>
            </a:p>
          </p:txBody>
        </p:sp>
        <p:sp>
          <p:nvSpPr>
            <p:cNvPr id="265" name="Google Shape;265;p18"/>
            <p:cNvSpPr/>
            <p:nvPr/>
          </p:nvSpPr>
          <p:spPr>
            <a:xfrm>
              <a:off x="6854348" y="1075846"/>
              <a:ext cx="283759" cy="32573"/>
            </a:xfrm>
            <a:custGeom>
              <a:rect b="b" l="l" r="r" t="t"/>
              <a:pathLst>
                <a:path extrusionOk="0" h="1404" w="12231">
                  <a:moveTo>
                    <a:pt x="702" y="0"/>
                  </a:moveTo>
                  <a:cubicBezTo>
                    <a:pt x="301" y="0"/>
                    <a:pt x="0" y="326"/>
                    <a:pt x="0" y="702"/>
                  </a:cubicBezTo>
                  <a:cubicBezTo>
                    <a:pt x="0" y="1103"/>
                    <a:pt x="301" y="1404"/>
                    <a:pt x="702" y="1404"/>
                  </a:cubicBezTo>
                  <a:lnTo>
                    <a:pt x="11529" y="1404"/>
                  </a:lnTo>
                  <a:cubicBezTo>
                    <a:pt x="11905" y="1404"/>
                    <a:pt x="12231" y="1103"/>
                    <a:pt x="12231" y="702"/>
                  </a:cubicBezTo>
                  <a:cubicBezTo>
                    <a:pt x="12231" y="326"/>
                    <a:pt x="11905" y="0"/>
                    <a:pt x="11529" y="0"/>
                  </a:cubicBezTo>
                  <a:close/>
                </a:path>
              </a:pathLst>
            </a:custGeom>
            <a:solidFill>
              <a:srgbClr val="BCBCBC"/>
            </a:solidFill>
            <a:ln>
              <a:noFill/>
            </a:ln>
          </p:spPr>
          <p:txBody>
            <a:bodyPr anchorCtr="0" anchor="ctr" bIns="73250" lIns="73250" spcFirstLastPara="1" rIns="73250" wrap="square" tIns="73250">
              <a:noAutofit/>
            </a:bodyPr>
            <a:lstStyle/>
            <a:p>
              <a:pPr indent="0" lvl="0" marL="0" rtl="0" algn="l">
                <a:spcBef>
                  <a:spcPts val="0"/>
                </a:spcBef>
                <a:spcAft>
                  <a:spcPts val="0"/>
                </a:spcAft>
                <a:buNone/>
              </a:pPr>
              <a:r>
                <a:t/>
              </a:r>
              <a:endParaRPr/>
            </a:p>
          </p:txBody>
        </p:sp>
        <p:sp>
          <p:nvSpPr>
            <p:cNvPr id="266" name="Google Shape;266;p18"/>
            <p:cNvSpPr/>
            <p:nvPr/>
          </p:nvSpPr>
          <p:spPr>
            <a:xfrm>
              <a:off x="7195066" y="1076426"/>
              <a:ext cx="31436" cy="31413"/>
            </a:xfrm>
            <a:custGeom>
              <a:rect b="b" l="l" r="r" t="t"/>
              <a:pathLst>
                <a:path extrusionOk="0" h="1354" w="1355">
                  <a:moveTo>
                    <a:pt x="678" y="0"/>
                  </a:moveTo>
                  <a:cubicBezTo>
                    <a:pt x="302" y="0"/>
                    <a:pt x="1" y="301"/>
                    <a:pt x="1" y="677"/>
                  </a:cubicBezTo>
                  <a:cubicBezTo>
                    <a:pt x="1" y="1053"/>
                    <a:pt x="302" y="1354"/>
                    <a:pt x="678" y="1354"/>
                  </a:cubicBezTo>
                  <a:cubicBezTo>
                    <a:pt x="1053" y="1354"/>
                    <a:pt x="1354" y="1053"/>
                    <a:pt x="1354" y="677"/>
                  </a:cubicBezTo>
                  <a:cubicBezTo>
                    <a:pt x="1354" y="301"/>
                    <a:pt x="1053" y="0"/>
                    <a:pt x="678" y="0"/>
                  </a:cubicBezTo>
                  <a:close/>
                </a:path>
              </a:pathLst>
            </a:custGeom>
            <a:solidFill>
              <a:srgbClr val="BCBCBC"/>
            </a:solidFill>
            <a:ln>
              <a:noFill/>
            </a:ln>
          </p:spPr>
          <p:txBody>
            <a:bodyPr anchorCtr="0" anchor="ctr" bIns="73250" lIns="73250" spcFirstLastPara="1" rIns="73250" wrap="square" tIns="73250">
              <a:noAutofit/>
            </a:bodyPr>
            <a:lstStyle/>
            <a:p>
              <a:pPr indent="0" lvl="0" marL="0" rtl="0" algn="l">
                <a:spcBef>
                  <a:spcPts val="0"/>
                </a:spcBef>
                <a:spcAft>
                  <a:spcPts val="0"/>
                </a:spcAft>
                <a:buNone/>
              </a:pPr>
              <a:r>
                <a:t/>
              </a:r>
              <a:endParaRPr/>
            </a:p>
          </p:txBody>
        </p:sp>
      </p:grpSp>
      <p:grpSp>
        <p:nvGrpSpPr>
          <p:cNvPr id="267" name="Google Shape;267;p18"/>
          <p:cNvGrpSpPr/>
          <p:nvPr/>
        </p:nvGrpSpPr>
        <p:grpSpPr>
          <a:xfrm>
            <a:off x="7681759" y="1133986"/>
            <a:ext cx="72709" cy="34336"/>
            <a:chOff x="7681759" y="1133986"/>
            <a:chExt cx="72709" cy="34336"/>
          </a:xfrm>
        </p:grpSpPr>
        <p:sp>
          <p:nvSpPr>
            <p:cNvPr id="268" name="Google Shape;268;p18"/>
            <p:cNvSpPr/>
            <p:nvPr/>
          </p:nvSpPr>
          <p:spPr>
            <a:xfrm>
              <a:off x="7681759" y="1133986"/>
              <a:ext cx="69206" cy="34336"/>
            </a:xfrm>
            <a:custGeom>
              <a:rect b="b" l="l" r="r" t="t"/>
              <a:pathLst>
                <a:path extrusionOk="0" h="1480" w="2983">
                  <a:moveTo>
                    <a:pt x="2832" y="151"/>
                  </a:moveTo>
                  <a:lnTo>
                    <a:pt x="2832" y="1329"/>
                  </a:lnTo>
                  <a:lnTo>
                    <a:pt x="151" y="1329"/>
                  </a:lnTo>
                  <a:lnTo>
                    <a:pt x="151" y="151"/>
                  </a:lnTo>
                  <a:close/>
                  <a:moveTo>
                    <a:pt x="76" y="1"/>
                  </a:moveTo>
                  <a:cubicBezTo>
                    <a:pt x="51" y="1"/>
                    <a:pt x="0" y="51"/>
                    <a:pt x="0" y="76"/>
                  </a:cubicBezTo>
                  <a:lnTo>
                    <a:pt x="0" y="1404"/>
                  </a:lnTo>
                  <a:cubicBezTo>
                    <a:pt x="0" y="1454"/>
                    <a:pt x="51" y="1479"/>
                    <a:pt x="76" y="1479"/>
                  </a:cubicBezTo>
                  <a:lnTo>
                    <a:pt x="2908" y="1479"/>
                  </a:lnTo>
                  <a:cubicBezTo>
                    <a:pt x="2958" y="1479"/>
                    <a:pt x="2983" y="1454"/>
                    <a:pt x="2983" y="1404"/>
                  </a:cubicBezTo>
                  <a:lnTo>
                    <a:pt x="2983" y="76"/>
                  </a:lnTo>
                  <a:cubicBezTo>
                    <a:pt x="2983" y="51"/>
                    <a:pt x="2958" y="1"/>
                    <a:pt x="2908"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8"/>
            <p:cNvSpPr/>
            <p:nvPr/>
          </p:nvSpPr>
          <p:spPr>
            <a:xfrm>
              <a:off x="7688162" y="1140389"/>
              <a:ext cx="44196" cy="22110"/>
            </a:xfrm>
            <a:custGeom>
              <a:rect b="b" l="l" r="r" t="t"/>
              <a:pathLst>
                <a:path extrusionOk="0" h="953" w="1905">
                  <a:moveTo>
                    <a:pt x="0" y="0"/>
                  </a:moveTo>
                  <a:lnTo>
                    <a:pt x="0" y="953"/>
                  </a:lnTo>
                  <a:lnTo>
                    <a:pt x="1905" y="953"/>
                  </a:lnTo>
                  <a:lnTo>
                    <a:pt x="1905" y="0"/>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8"/>
            <p:cNvSpPr/>
            <p:nvPr/>
          </p:nvSpPr>
          <p:spPr>
            <a:xfrm>
              <a:off x="7749782" y="1143869"/>
              <a:ext cx="4686" cy="14570"/>
            </a:xfrm>
            <a:custGeom>
              <a:rect b="b" l="l" r="r" t="t"/>
              <a:pathLst>
                <a:path extrusionOk="0" h="628" w="202">
                  <a:moveTo>
                    <a:pt x="1" y="1"/>
                  </a:moveTo>
                  <a:lnTo>
                    <a:pt x="1" y="627"/>
                  </a:lnTo>
                  <a:lnTo>
                    <a:pt x="201" y="627"/>
                  </a:lnTo>
                  <a:lnTo>
                    <a:pt x="201"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1" name="Google Shape;271;p18"/>
          <p:cNvGrpSpPr/>
          <p:nvPr/>
        </p:nvGrpSpPr>
        <p:grpSpPr>
          <a:xfrm>
            <a:off x="7596870" y="1126422"/>
            <a:ext cx="47699" cy="41899"/>
            <a:chOff x="7596870" y="1126422"/>
            <a:chExt cx="47699" cy="41899"/>
          </a:xfrm>
        </p:grpSpPr>
        <p:sp>
          <p:nvSpPr>
            <p:cNvPr id="272" name="Google Shape;272;p18"/>
            <p:cNvSpPr/>
            <p:nvPr/>
          </p:nvSpPr>
          <p:spPr>
            <a:xfrm>
              <a:off x="7610813" y="1148532"/>
              <a:ext cx="19790" cy="19790"/>
            </a:xfrm>
            <a:custGeom>
              <a:rect b="b" l="l" r="r" t="t"/>
              <a:pathLst>
                <a:path extrusionOk="0" h="853" w="853">
                  <a:moveTo>
                    <a:pt x="427" y="0"/>
                  </a:moveTo>
                  <a:cubicBezTo>
                    <a:pt x="201" y="0"/>
                    <a:pt x="1" y="201"/>
                    <a:pt x="1" y="426"/>
                  </a:cubicBezTo>
                  <a:cubicBezTo>
                    <a:pt x="1" y="677"/>
                    <a:pt x="201" y="852"/>
                    <a:pt x="427" y="852"/>
                  </a:cubicBezTo>
                  <a:cubicBezTo>
                    <a:pt x="652" y="852"/>
                    <a:pt x="853" y="677"/>
                    <a:pt x="853" y="426"/>
                  </a:cubicBezTo>
                  <a:cubicBezTo>
                    <a:pt x="853" y="201"/>
                    <a:pt x="652" y="0"/>
                    <a:pt x="427" y="0"/>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8"/>
            <p:cNvSpPr/>
            <p:nvPr/>
          </p:nvSpPr>
          <p:spPr>
            <a:xfrm>
              <a:off x="7604433" y="1137767"/>
              <a:ext cx="32573" cy="11368"/>
            </a:xfrm>
            <a:custGeom>
              <a:rect b="b" l="l" r="r" t="t"/>
              <a:pathLst>
                <a:path extrusionOk="0" h="490" w="1404">
                  <a:moveTo>
                    <a:pt x="692" y="1"/>
                  </a:moveTo>
                  <a:cubicBezTo>
                    <a:pt x="464" y="1"/>
                    <a:pt x="238" y="88"/>
                    <a:pt x="75" y="264"/>
                  </a:cubicBezTo>
                  <a:cubicBezTo>
                    <a:pt x="0" y="314"/>
                    <a:pt x="0" y="389"/>
                    <a:pt x="50" y="439"/>
                  </a:cubicBezTo>
                  <a:cubicBezTo>
                    <a:pt x="88" y="464"/>
                    <a:pt x="125" y="477"/>
                    <a:pt x="160" y="477"/>
                  </a:cubicBezTo>
                  <a:cubicBezTo>
                    <a:pt x="194" y="477"/>
                    <a:pt x="226" y="464"/>
                    <a:pt x="251" y="439"/>
                  </a:cubicBezTo>
                  <a:cubicBezTo>
                    <a:pt x="376" y="339"/>
                    <a:pt x="526" y="264"/>
                    <a:pt x="702" y="264"/>
                  </a:cubicBezTo>
                  <a:cubicBezTo>
                    <a:pt x="902" y="264"/>
                    <a:pt x="1053" y="364"/>
                    <a:pt x="1153" y="439"/>
                  </a:cubicBezTo>
                  <a:cubicBezTo>
                    <a:pt x="1178" y="464"/>
                    <a:pt x="1203" y="489"/>
                    <a:pt x="1253" y="489"/>
                  </a:cubicBezTo>
                  <a:cubicBezTo>
                    <a:pt x="1278" y="489"/>
                    <a:pt x="1303" y="464"/>
                    <a:pt x="1353" y="439"/>
                  </a:cubicBezTo>
                  <a:cubicBezTo>
                    <a:pt x="1404" y="389"/>
                    <a:pt x="1404" y="314"/>
                    <a:pt x="1328" y="264"/>
                  </a:cubicBezTo>
                  <a:cubicBezTo>
                    <a:pt x="1153" y="88"/>
                    <a:pt x="921" y="1"/>
                    <a:pt x="692"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8"/>
            <p:cNvSpPr/>
            <p:nvPr/>
          </p:nvSpPr>
          <p:spPr>
            <a:xfrm>
              <a:off x="7596870" y="1126422"/>
              <a:ext cx="47699" cy="15150"/>
            </a:xfrm>
            <a:custGeom>
              <a:rect b="b" l="l" r="r" t="t"/>
              <a:pathLst>
                <a:path extrusionOk="0" h="653" w="2056">
                  <a:moveTo>
                    <a:pt x="1028" y="1"/>
                  </a:moveTo>
                  <a:cubicBezTo>
                    <a:pt x="652" y="1"/>
                    <a:pt x="326" y="151"/>
                    <a:pt x="50" y="402"/>
                  </a:cubicBezTo>
                  <a:cubicBezTo>
                    <a:pt x="0" y="477"/>
                    <a:pt x="0" y="552"/>
                    <a:pt x="50" y="602"/>
                  </a:cubicBezTo>
                  <a:cubicBezTo>
                    <a:pt x="75" y="627"/>
                    <a:pt x="113" y="640"/>
                    <a:pt x="151" y="640"/>
                  </a:cubicBezTo>
                  <a:cubicBezTo>
                    <a:pt x="188" y="640"/>
                    <a:pt x="226" y="627"/>
                    <a:pt x="251" y="602"/>
                  </a:cubicBezTo>
                  <a:cubicBezTo>
                    <a:pt x="451" y="402"/>
                    <a:pt x="727" y="276"/>
                    <a:pt x="1028" y="276"/>
                  </a:cubicBezTo>
                  <a:cubicBezTo>
                    <a:pt x="1329" y="276"/>
                    <a:pt x="1604" y="402"/>
                    <a:pt x="1805" y="602"/>
                  </a:cubicBezTo>
                  <a:cubicBezTo>
                    <a:pt x="1830" y="627"/>
                    <a:pt x="1855" y="652"/>
                    <a:pt x="1905" y="652"/>
                  </a:cubicBezTo>
                  <a:cubicBezTo>
                    <a:pt x="1930" y="652"/>
                    <a:pt x="1980" y="627"/>
                    <a:pt x="2005" y="602"/>
                  </a:cubicBezTo>
                  <a:cubicBezTo>
                    <a:pt x="2055" y="552"/>
                    <a:pt x="2055" y="477"/>
                    <a:pt x="2005" y="427"/>
                  </a:cubicBezTo>
                  <a:cubicBezTo>
                    <a:pt x="1730" y="151"/>
                    <a:pt x="1404" y="1"/>
                    <a:pt x="1028"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5" name="Google Shape;275;p18"/>
          <p:cNvGrpSpPr/>
          <p:nvPr/>
        </p:nvGrpSpPr>
        <p:grpSpPr>
          <a:xfrm>
            <a:off x="7497434" y="1127582"/>
            <a:ext cx="51783" cy="40739"/>
            <a:chOff x="7497434" y="1127582"/>
            <a:chExt cx="51783" cy="40739"/>
          </a:xfrm>
        </p:grpSpPr>
        <p:sp>
          <p:nvSpPr>
            <p:cNvPr id="276" name="Google Shape;276;p18"/>
            <p:cNvSpPr/>
            <p:nvPr/>
          </p:nvSpPr>
          <p:spPr>
            <a:xfrm>
              <a:off x="7497434" y="1144449"/>
              <a:ext cx="14570" cy="23873"/>
            </a:xfrm>
            <a:custGeom>
              <a:rect b="b" l="l" r="r" t="t"/>
              <a:pathLst>
                <a:path extrusionOk="0" h="1029" w="628">
                  <a:moveTo>
                    <a:pt x="0" y="1"/>
                  </a:moveTo>
                  <a:lnTo>
                    <a:pt x="0" y="1028"/>
                  </a:lnTo>
                  <a:lnTo>
                    <a:pt x="627" y="1028"/>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8"/>
            <p:cNvSpPr/>
            <p:nvPr/>
          </p:nvSpPr>
          <p:spPr>
            <a:xfrm>
              <a:off x="7516040" y="1135726"/>
              <a:ext cx="14570" cy="32596"/>
            </a:xfrm>
            <a:custGeom>
              <a:rect b="b" l="l" r="r" t="t"/>
              <a:pathLst>
                <a:path extrusionOk="0" h="1405" w="628">
                  <a:moveTo>
                    <a:pt x="1" y="1"/>
                  </a:moveTo>
                  <a:lnTo>
                    <a:pt x="1" y="1404"/>
                  </a:lnTo>
                  <a:lnTo>
                    <a:pt x="627" y="1404"/>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8"/>
            <p:cNvSpPr/>
            <p:nvPr/>
          </p:nvSpPr>
          <p:spPr>
            <a:xfrm>
              <a:off x="7534647" y="1127582"/>
              <a:ext cx="14570" cy="40739"/>
            </a:xfrm>
            <a:custGeom>
              <a:rect b="b" l="l" r="r" t="t"/>
              <a:pathLst>
                <a:path extrusionOk="0" h="1756" w="628">
                  <a:moveTo>
                    <a:pt x="1" y="1"/>
                  </a:moveTo>
                  <a:lnTo>
                    <a:pt x="1" y="1755"/>
                  </a:lnTo>
                  <a:lnTo>
                    <a:pt x="627" y="1755"/>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9" name="Google Shape;279;p18"/>
          <p:cNvSpPr/>
          <p:nvPr/>
        </p:nvSpPr>
        <p:spPr>
          <a:xfrm>
            <a:off x="4249825" y="3762700"/>
            <a:ext cx="1026200" cy="365350"/>
          </a:xfrm>
          <a:custGeom>
            <a:rect b="b" l="l" r="r" t="t"/>
            <a:pathLst>
              <a:path extrusionOk="0" h="14614" w="41048">
                <a:moveTo>
                  <a:pt x="0" y="14614"/>
                </a:moveTo>
                <a:cubicBezTo>
                  <a:pt x="2985" y="13241"/>
                  <a:pt x="12501" y="7582"/>
                  <a:pt x="17910" y="6376"/>
                </a:cubicBezTo>
                <a:cubicBezTo>
                  <a:pt x="23319" y="5170"/>
                  <a:pt x="28596" y="8442"/>
                  <a:pt x="32452" y="7379"/>
                </a:cubicBezTo>
                <a:cubicBezTo>
                  <a:pt x="36308" y="6316"/>
                  <a:pt x="39615" y="1230"/>
                  <a:pt x="41048" y="0"/>
                </a:cubicBezTo>
              </a:path>
            </a:pathLst>
          </a:custGeom>
          <a:noFill/>
          <a:ln cap="flat" cmpd="sng" w="9525">
            <a:solidFill>
              <a:schemeClr val="lt1"/>
            </a:solidFill>
            <a:prstDash val="solid"/>
            <a:round/>
            <a:headEnd len="med" w="med" type="none"/>
            <a:tailEnd len="med" w="med" type="none"/>
          </a:ln>
        </p:spPr>
      </p:sp>
      <p:sp>
        <p:nvSpPr>
          <p:cNvPr id="280" name="Google Shape;280;p18"/>
          <p:cNvSpPr/>
          <p:nvPr/>
        </p:nvSpPr>
        <p:spPr>
          <a:xfrm>
            <a:off x="4711375" y="3345250"/>
            <a:ext cx="492600" cy="492600"/>
          </a:xfrm>
          <a:prstGeom prst="ellipse">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1" name="Google Shape;281;p18"/>
          <p:cNvGrpSpPr/>
          <p:nvPr/>
        </p:nvGrpSpPr>
        <p:grpSpPr>
          <a:xfrm>
            <a:off x="4612770" y="1052841"/>
            <a:ext cx="1484537" cy="3028696"/>
            <a:chOff x="6114726" y="951400"/>
            <a:chExt cx="1853123" cy="3780672"/>
          </a:xfrm>
        </p:grpSpPr>
        <p:sp>
          <p:nvSpPr>
            <p:cNvPr id="282" name="Google Shape;282;p18"/>
            <p:cNvSpPr/>
            <p:nvPr/>
          </p:nvSpPr>
          <p:spPr>
            <a:xfrm>
              <a:off x="6114726" y="951400"/>
              <a:ext cx="1853123" cy="3780672"/>
            </a:xfrm>
            <a:custGeom>
              <a:rect b="b" l="l" r="r" t="t"/>
              <a:pathLst>
                <a:path extrusionOk="0" h="162960" w="79876">
                  <a:moveTo>
                    <a:pt x="9173" y="1"/>
                  </a:moveTo>
                  <a:cubicBezTo>
                    <a:pt x="4110" y="1"/>
                    <a:pt x="0" y="4111"/>
                    <a:pt x="0" y="9174"/>
                  </a:cubicBezTo>
                  <a:lnTo>
                    <a:pt x="0" y="153786"/>
                  </a:lnTo>
                  <a:cubicBezTo>
                    <a:pt x="0" y="158849"/>
                    <a:pt x="4110"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1574" rotWithShape="0" algn="bl" dir="3960000" dist="30525">
                <a:srgbClr val="000000">
                  <a:alpha val="32000"/>
                </a:srgbClr>
              </a:outerShdw>
            </a:effectLst>
          </p:spPr>
          <p:txBody>
            <a:bodyPr anchorCtr="0" anchor="ctr" bIns="73250" lIns="73250" spcFirstLastPara="1" rIns="73250" wrap="square" tIns="73250">
              <a:noAutofit/>
            </a:bodyPr>
            <a:lstStyle/>
            <a:p>
              <a:pPr indent="0" lvl="0" marL="0" rtl="0" algn="l">
                <a:spcBef>
                  <a:spcPts val="0"/>
                </a:spcBef>
                <a:spcAft>
                  <a:spcPts val="0"/>
                </a:spcAft>
                <a:buNone/>
              </a:pPr>
              <a:r>
                <a:t/>
              </a:r>
              <a:endParaRPr/>
            </a:p>
          </p:txBody>
        </p:sp>
        <p:sp>
          <p:nvSpPr>
            <p:cNvPr id="283" name="Google Shape;283;p18"/>
            <p:cNvSpPr/>
            <p:nvPr/>
          </p:nvSpPr>
          <p:spPr>
            <a:xfrm>
              <a:off x="6854348" y="1075846"/>
              <a:ext cx="283759" cy="32573"/>
            </a:xfrm>
            <a:custGeom>
              <a:rect b="b" l="l" r="r" t="t"/>
              <a:pathLst>
                <a:path extrusionOk="0" h="1404" w="12231">
                  <a:moveTo>
                    <a:pt x="702" y="0"/>
                  </a:moveTo>
                  <a:cubicBezTo>
                    <a:pt x="301" y="0"/>
                    <a:pt x="0" y="326"/>
                    <a:pt x="0" y="702"/>
                  </a:cubicBezTo>
                  <a:cubicBezTo>
                    <a:pt x="0" y="1103"/>
                    <a:pt x="301" y="1404"/>
                    <a:pt x="702" y="1404"/>
                  </a:cubicBezTo>
                  <a:lnTo>
                    <a:pt x="11529" y="1404"/>
                  </a:lnTo>
                  <a:cubicBezTo>
                    <a:pt x="11905" y="1404"/>
                    <a:pt x="12231" y="1103"/>
                    <a:pt x="12231" y="702"/>
                  </a:cubicBezTo>
                  <a:cubicBezTo>
                    <a:pt x="12231" y="326"/>
                    <a:pt x="11905" y="0"/>
                    <a:pt x="11529" y="0"/>
                  </a:cubicBezTo>
                  <a:close/>
                </a:path>
              </a:pathLst>
            </a:custGeom>
            <a:solidFill>
              <a:srgbClr val="BCBCBC"/>
            </a:solidFill>
            <a:ln>
              <a:noFill/>
            </a:ln>
          </p:spPr>
          <p:txBody>
            <a:bodyPr anchorCtr="0" anchor="ctr" bIns="73250" lIns="73250" spcFirstLastPara="1" rIns="73250" wrap="square" tIns="73250">
              <a:noAutofit/>
            </a:bodyPr>
            <a:lstStyle/>
            <a:p>
              <a:pPr indent="0" lvl="0" marL="0" rtl="0" algn="l">
                <a:spcBef>
                  <a:spcPts val="0"/>
                </a:spcBef>
                <a:spcAft>
                  <a:spcPts val="0"/>
                </a:spcAft>
                <a:buNone/>
              </a:pPr>
              <a:r>
                <a:t/>
              </a:r>
              <a:endParaRPr/>
            </a:p>
          </p:txBody>
        </p:sp>
        <p:sp>
          <p:nvSpPr>
            <p:cNvPr id="284" name="Google Shape;284;p18"/>
            <p:cNvSpPr/>
            <p:nvPr/>
          </p:nvSpPr>
          <p:spPr>
            <a:xfrm>
              <a:off x="7195066" y="1076426"/>
              <a:ext cx="31436" cy="31413"/>
            </a:xfrm>
            <a:custGeom>
              <a:rect b="b" l="l" r="r" t="t"/>
              <a:pathLst>
                <a:path extrusionOk="0" h="1354" w="1355">
                  <a:moveTo>
                    <a:pt x="678" y="0"/>
                  </a:moveTo>
                  <a:cubicBezTo>
                    <a:pt x="302" y="0"/>
                    <a:pt x="1" y="301"/>
                    <a:pt x="1" y="677"/>
                  </a:cubicBezTo>
                  <a:cubicBezTo>
                    <a:pt x="1" y="1053"/>
                    <a:pt x="302" y="1354"/>
                    <a:pt x="678" y="1354"/>
                  </a:cubicBezTo>
                  <a:cubicBezTo>
                    <a:pt x="1053" y="1354"/>
                    <a:pt x="1354" y="1053"/>
                    <a:pt x="1354" y="677"/>
                  </a:cubicBezTo>
                  <a:cubicBezTo>
                    <a:pt x="1354" y="301"/>
                    <a:pt x="1053" y="0"/>
                    <a:pt x="678" y="0"/>
                  </a:cubicBezTo>
                  <a:close/>
                </a:path>
              </a:pathLst>
            </a:custGeom>
            <a:solidFill>
              <a:srgbClr val="BCBCBC"/>
            </a:solidFill>
            <a:ln>
              <a:noFill/>
            </a:ln>
          </p:spPr>
          <p:txBody>
            <a:bodyPr anchorCtr="0" anchor="ctr" bIns="73250" lIns="73250" spcFirstLastPara="1" rIns="73250" wrap="square" tIns="73250">
              <a:noAutofit/>
            </a:bodyPr>
            <a:lstStyle/>
            <a:p>
              <a:pPr indent="0" lvl="0" marL="0" rtl="0" algn="l">
                <a:spcBef>
                  <a:spcPts val="0"/>
                </a:spcBef>
                <a:spcAft>
                  <a:spcPts val="0"/>
                </a:spcAft>
                <a:buNone/>
              </a:pPr>
              <a:r>
                <a:t/>
              </a:r>
              <a:endParaRPr/>
            </a:p>
          </p:txBody>
        </p:sp>
      </p:grpSp>
      <p:sp>
        <p:nvSpPr>
          <p:cNvPr id="285" name="Google Shape;285;p18"/>
          <p:cNvSpPr/>
          <p:nvPr/>
        </p:nvSpPr>
        <p:spPr>
          <a:xfrm>
            <a:off x="6634363" y="1208250"/>
            <a:ext cx="2167500" cy="17400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286" name="Google Shape;286;p18"/>
          <p:cNvSpPr txBox="1"/>
          <p:nvPr/>
        </p:nvSpPr>
        <p:spPr>
          <a:xfrm>
            <a:off x="6746863" y="1659776"/>
            <a:ext cx="1942500" cy="11172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lang="en" sz="1600">
                <a:solidFill>
                  <a:schemeClr val="dk1"/>
                </a:solidFill>
                <a:latin typeface="Inter"/>
                <a:ea typeface="Inter"/>
                <a:cs typeface="Inter"/>
                <a:sym typeface="Inter"/>
              </a:rPr>
              <a:t>Users want to feel motivated to continue in a career transition</a:t>
            </a:r>
            <a:endParaRPr sz="1380">
              <a:latin typeface="Inter"/>
              <a:ea typeface="Inter"/>
              <a:cs typeface="Inter"/>
              <a:sym typeface="Inter"/>
            </a:endParaRPr>
          </a:p>
        </p:txBody>
      </p:sp>
      <p:sp>
        <p:nvSpPr>
          <p:cNvPr id="287" name="Google Shape;287;p18"/>
          <p:cNvSpPr txBox="1"/>
          <p:nvPr/>
        </p:nvSpPr>
        <p:spPr>
          <a:xfrm>
            <a:off x="6746867" y="1379513"/>
            <a:ext cx="1942500" cy="2907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lang="en" sz="1665">
                <a:solidFill>
                  <a:srgbClr val="FF785A"/>
                </a:solidFill>
                <a:latin typeface="Fira Sans Extra Condensed SemiBold"/>
                <a:ea typeface="Fira Sans Extra Condensed SemiBold"/>
                <a:cs typeface="Fira Sans Extra Condensed SemiBold"/>
                <a:sym typeface="Fira Sans Extra Condensed SemiBold"/>
              </a:rPr>
              <a:t>Value 2: Motivation</a:t>
            </a:r>
            <a:endParaRPr sz="1665">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288" name="Google Shape;288;p18"/>
          <p:cNvSpPr/>
          <p:nvPr/>
        </p:nvSpPr>
        <p:spPr>
          <a:xfrm>
            <a:off x="6634363" y="3151425"/>
            <a:ext cx="2167500" cy="17400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289" name="Google Shape;289;p18"/>
          <p:cNvSpPr txBox="1"/>
          <p:nvPr/>
        </p:nvSpPr>
        <p:spPr>
          <a:xfrm>
            <a:off x="6746863" y="3602951"/>
            <a:ext cx="1942500" cy="1117200"/>
          </a:xfrm>
          <a:prstGeom prst="rect">
            <a:avLst/>
          </a:prstGeom>
          <a:noFill/>
          <a:ln>
            <a:noFill/>
          </a:ln>
        </p:spPr>
        <p:txBody>
          <a:bodyPr anchorCtr="0" anchor="ctr" bIns="84600" lIns="84600" spcFirstLastPara="1" rIns="84600" wrap="square" tIns="84600">
            <a:noAutofit/>
          </a:bodyPr>
          <a:lstStyle/>
          <a:p>
            <a:pPr indent="-322607" lvl="0" marL="457200" rtl="0" algn="l">
              <a:spcBef>
                <a:spcPts val="0"/>
              </a:spcBef>
              <a:spcAft>
                <a:spcPts val="0"/>
              </a:spcAft>
              <a:buSzPts val="1480"/>
              <a:buFont typeface="Inter"/>
              <a:buChar char="●"/>
            </a:pPr>
            <a:r>
              <a:rPr lang="en" sz="1480">
                <a:latin typeface="Inter"/>
                <a:ea typeface="Inter"/>
                <a:cs typeface="Inter"/>
                <a:sym typeface="Inter"/>
              </a:rPr>
              <a:t>Hateful Comments</a:t>
            </a:r>
            <a:endParaRPr sz="1480">
              <a:latin typeface="Inter"/>
              <a:ea typeface="Inter"/>
              <a:cs typeface="Inter"/>
              <a:sym typeface="Inter"/>
            </a:endParaRPr>
          </a:p>
        </p:txBody>
      </p:sp>
      <p:sp>
        <p:nvSpPr>
          <p:cNvPr id="290" name="Google Shape;290;p18"/>
          <p:cNvSpPr txBox="1"/>
          <p:nvPr/>
        </p:nvSpPr>
        <p:spPr>
          <a:xfrm>
            <a:off x="6746867" y="3322688"/>
            <a:ext cx="1942500" cy="2907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lang="en" sz="1665">
                <a:solidFill>
                  <a:srgbClr val="FF785A"/>
                </a:solidFill>
                <a:latin typeface="Fira Sans Extra Condensed SemiBold"/>
                <a:ea typeface="Fira Sans Extra Condensed SemiBold"/>
                <a:cs typeface="Fira Sans Extra Condensed SemiBold"/>
                <a:sym typeface="Fira Sans Extra Condensed SemiBold"/>
              </a:rPr>
              <a:t>Potential Tension</a:t>
            </a:r>
            <a:endParaRPr sz="1665">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291" name="Google Shape;291;p18"/>
          <p:cNvSpPr/>
          <p:nvPr/>
        </p:nvSpPr>
        <p:spPr>
          <a:xfrm>
            <a:off x="488563" y="4233425"/>
            <a:ext cx="1616100" cy="833700"/>
          </a:xfrm>
          <a:prstGeom prst="roundRect">
            <a:avLst>
              <a:gd fmla="val 16667" name="adj"/>
            </a:avLst>
          </a:prstGeom>
          <a:solidFill>
            <a:srgbClr val="F8F9FE"/>
          </a:solidFill>
          <a:ln>
            <a:noFill/>
          </a:ln>
        </p:spPr>
        <p:txBody>
          <a:bodyPr anchorCtr="0" anchor="ctr" bIns="55475" lIns="55475" spcFirstLastPara="1" rIns="55475" wrap="square" tIns="55475">
            <a:noAutofit/>
          </a:bodyPr>
          <a:lstStyle/>
          <a:p>
            <a:pPr indent="0" lvl="0" marL="0" rtl="0" algn="ctr">
              <a:spcBef>
                <a:spcPts val="0"/>
              </a:spcBef>
              <a:spcAft>
                <a:spcPts val="0"/>
              </a:spcAft>
              <a:buNone/>
            </a:pPr>
            <a:r>
              <a:t/>
            </a:r>
            <a:endParaRPr sz="849">
              <a:latin typeface="Roboto"/>
              <a:ea typeface="Roboto"/>
              <a:cs typeface="Roboto"/>
              <a:sym typeface="Roboto"/>
            </a:endParaRPr>
          </a:p>
        </p:txBody>
      </p:sp>
      <p:sp>
        <p:nvSpPr>
          <p:cNvPr id="292" name="Google Shape;292;p18"/>
          <p:cNvSpPr txBox="1"/>
          <p:nvPr/>
        </p:nvSpPr>
        <p:spPr>
          <a:xfrm>
            <a:off x="572438" y="4449780"/>
            <a:ext cx="1448400" cy="535200"/>
          </a:xfrm>
          <a:prstGeom prst="rect">
            <a:avLst/>
          </a:prstGeom>
          <a:noFill/>
          <a:ln>
            <a:noFill/>
          </a:ln>
        </p:spPr>
        <p:txBody>
          <a:bodyPr anchorCtr="0" anchor="ctr" bIns="51350" lIns="51350" spcFirstLastPara="1" rIns="51350" wrap="square" tIns="51350">
            <a:noAutofit/>
          </a:bodyPr>
          <a:lstStyle/>
          <a:p>
            <a:pPr indent="-195792" lvl="0" marL="277478" rtl="0" algn="l">
              <a:spcBef>
                <a:spcPts val="0"/>
              </a:spcBef>
              <a:spcAft>
                <a:spcPts val="0"/>
              </a:spcAft>
              <a:buSzPts val="898"/>
              <a:buFont typeface="Inter"/>
              <a:buChar char="●"/>
            </a:pPr>
            <a:r>
              <a:rPr lang="en" sz="898">
                <a:latin typeface="Inter"/>
                <a:ea typeface="Inter"/>
                <a:cs typeface="Inter"/>
                <a:sym typeface="Inter"/>
              </a:rPr>
              <a:t>Users can document their progress through reflection posts</a:t>
            </a:r>
            <a:endParaRPr sz="898">
              <a:latin typeface="Inter"/>
              <a:ea typeface="Inter"/>
              <a:cs typeface="Inter"/>
              <a:sym typeface="Inter"/>
            </a:endParaRPr>
          </a:p>
        </p:txBody>
      </p:sp>
      <p:sp>
        <p:nvSpPr>
          <p:cNvPr id="293" name="Google Shape;293;p18"/>
          <p:cNvSpPr txBox="1"/>
          <p:nvPr/>
        </p:nvSpPr>
        <p:spPr>
          <a:xfrm>
            <a:off x="572441" y="4315488"/>
            <a:ext cx="1448400" cy="139200"/>
          </a:xfrm>
          <a:prstGeom prst="rect">
            <a:avLst/>
          </a:prstGeom>
          <a:noFill/>
          <a:ln>
            <a:noFill/>
          </a:ln>
        </p:spPr>
        <p:txBody>
          <a:bodyPr anchorCtr="0" anchor="ctr" bIns="51350" lIns="51350" spcFirstLastPara="1" rIns="51350" wrap="square" tIns="51350">
            <a:noAutofit/>
          </a:bodyPr>
          <a:lstStyle/>
          <a:p>
            <a:pPr indent="0" lvl="0" marL="0" rtl="0" algn="ctr">
              <a:spcBef>
                <a:spcPts val="0"/>
              </a:spcBef>
              <a:spcAft>
                <a:spcPts val="0"/>
              </a:spcAft>
              <a:buNone/>
            </a:pPr>
            <a:r>
              <a:rPr lang="en" sz="1010">
                <a:solidFill>
                  <a:srgbClr val="FF785A"/>
                </a:solidFill>
                <a:latin typeface="Fira Sans Extra Condensed SemiBold"/>
                <a:ea typeface="Fira Sans Extra Condensed SemiBold"/>
                <a:cs typeface="Fira Sans Extra Condensed SemiBold"/>
                <a:sym typeface="Fira Sans Extra Condensed SemiBold"/>
              </a:rPr>
              <a:t>Reflection Posts</a:t>
            </a:r>
            <a:endParaRPr sz="1010">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294" name="Google Shape;294;p18"/>
          <p:cNvSpPr/>
          <p:nvPr/>
        </p:nvSpPr>
        <p:spPr>
          <a:xfrm>
            <a:off x="2517763" y="4233425"/>
            <a:ext cx="1616100" cy="833700"/>
          </a:xfrm>
          <a:prstGeom prst="roundRect">
            <a:avLst>
              <a:gd fmla="val 16667" name="adj"/>
            </a:avLst>
          </a:prstGeom>
          <a:solidFill>
            <a:srgbClr val="F8F9FE"/>
          </a:solidFill>
          <a:ln>
            <a:noFill/>
          </a:ln>
        </p:spPr>
        <p:txBody>
          <a:bodyPr anchorCtr="0" anchor="ctr" bIns="55475" lIns="55475" spcFirstLastPara="1" rIns="55475" wrap="square" tIns="55475">
            <a:noAutofit/>
          </a:bodyPr>
          <a:lstStyle/>
          <a:p>
            <a:pPr indent="0" lvl="0" marL="0" rtl="0" algn="ctr">
              <a:spcBef>
                <a:spcPts val="0"/>
              </a:spcBef>
              <a:spcAft>
                <a:spcPts val="0"/>
              </a:spcAft>
              <a:buNone/>
            </a:pPr>
            <a:r>
              <a:t/>
            </a:r>
            <a:endParaRPr sz="849">
              <a:latin typeface="Roboto"/>
              <a:ea typeface="Roboto"/>
              <a:cs typeface="Roboto"/>
              <a:sym typeface="Roboto"/>
            </a:endParaRPr>
          </a:p>
        </p:txBody>
      </p:sp>
      <p:sp>
        <p:nvSpPr>
          <p:cNvPr id="295" name="Google Shape;295;p18"/>
          <p:cNvSpPr txBox="1"/>
          <p:nvPr/>
        </p:nvSpPr>
        <p:spPr>
          <a:xfrm>
            <a:off x="2601638" y="4449780"/>
            <a:ext cx="1448400" cy="535200"/>
          </a:xfrm>
          <a:prstGeom prst="rect">
            <a:avLst/>
          </a:prstGeom>
          <a:noFill/>
          <a:ln>
            <a:noFill/>
          </a:ln>
        </p:spPr>
        <p:txBody>
          <a:bodyPr anchorCtr="0" anchor="ctr" bIns="51350" lIns="51350" spcFirstLastPara="1" rIns="51350" wrap="square" tIns="51350">
            <a:noAutofit/>
          </a:bodyPr>
          <a:lstStyle/>
          <a:p>
            <a:pPr indent="-195792" lvl="0" marL="277478" rtl="0" algn="l">
              <a:spcBef>
                <a:spcPts val="0"/>
              </a:spcBef>
              <a:spcAft>
                <a:spcPts val="0"/>
              </a:spcAft>
              <a:buSzPts val="898"/>
              <a:buFont typeface="Inter"/>
              <a:buChar char="●"/>
            </a:pPr>
            <a:r>
              <a:rPr lang="en" sz="898">
                <a:latin typeface="Inter"/>
                <a:ea typeface="Inter"/>
                <a:cs typeface="Inter"/>
                <a:sym typeface="Inter"/>
              </a:rPr>
              <a:t>Users can easily access their reflections</a:t>
            </a:r>
            <a:endParaRPr sz="898">
              <a:latin typeface="Inter"/>
              <a:ea typeface="Inter"/>
              <a:cs typeface="Inter"/>
              <a:sym typeface="Inter"/>
            </a:endParaRPr>
          </a:p>
        </p:txBody>
      </p:sp>
      <p:sp>
        <p:nvSpPr>
          <p:cNvPr id="296" name="Google Shape;296;p18"/>
          <p:cNvSpPr txBox="1"/>
          <p:nvPr/>
        </p:nvSpPr>
        <p:spPr>
          <a:xfrm>
            <a:off x="2601641" y="4315488"/>
            <a:ext cx="1448400" cy="139200"/>
          </a:xfrm>
          <a:prstGeom prst="rect">
            <a:avLst/>
          </a:prstGeom>
          <a:noFill/>
          <a:ln>
            <a:noFill/>
          </a:ln>
        </p:spPr>
        <p:txBody>
          <a:bodyPr anchorCtr="0" anchor="ctr" bIns="51350" lIns="51350" spcFirstLastPara="1" rIns="51350" wrap="square" tIns="51350">
            <a:noAutofit/>
          </a:bodyPr>
          <a:lstStyle/>
          <a:p>
            <a:pPr indent="0" lvl="0" marL="0" rtl="0" algn="ctr">
              <a:spcBef>
                <a:spcPts val="0"/>
              </a:spcBef>
              <a:spcAft>
                <a:spcPts val="0"/>
              </a:spcAft>
              <a:buNone/>
            </a:pPr>
            <a:r>
              <a:rPr lang="en" sz="1010">
                <a:solidFill>
                  <a:srgbClr val="FF785A"/>
                </a:solidFill>
                <a:latin typeface="Fira Sans Extra Condensed SemiBold"/>
                <a:ea typeface="Fira Sans Extra Condensed SemiBold"/>
                <a:cs typeface="Fira Sans Extra Condensed SemiBold"/>
                <a:sym typeface="Fira Sans Extra Condensed SemiBold"/>
              </a:rPr>
              <a:t>Personal Progress</a:t>
            </a:r>
            <a:endParaRPr sz="1010">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297" name="Google Shape;297;p18"/>
          <p:cNvSpPr/>
          <p:nvPr/>
        </p:nvSpPr>
        <p:spPr>
          <a:xfrm>
            <a:off x="4534150" y="4233425"/>
            <a:ext cx="1616100" cy="833700"/>
          </a:xfrm>
          <a:prstGeom prst="roundRect">
            <a:avLst>
              <a:gd fmla="val 16667" name="adj"/>
            </a:avLst>
          </a:prstGeom>
          <a:solidFill>
            <a:srgbClr val="F8F9FE"/>
          </a:solidFill>
          <a:ln>
            <a:noFill/>
          </a:ln>
        </p:spPr>
        <p:txBody>
          <a:bodyPr anchorCtr="0" anchor="ctr" bIns="55475" lIns="55475" spcFirstLastPara="1" rIns="55475" wrap="square" tIns="55475">
            <a:noAutofit/>
          </a:bodyPr>
          <a:lstStyle/>
          <a:p>
            <a:pPr indent="0" lvl="0" marL="0" rtl="0" algn="ctr">
              <a:spcBef>
                <a:spcPts val="0"/>
              </a:spcBef>
              <a:spcAft>
                <a:spcPts val="0"/>
              </a:spcAft>
              <a:buNone/>
            </a:pPr>
            <a:r>
              <a:t/>
            </a:r>
            <a:endParaRPr sz="849">
              <a:latin typeface="Roboto"/>
              <a:ea typeface="Roboto"/>
              <a:cs typeface="Roboto"/>
              <a:sym typeface="Roboto"/>
            </a:endParaRPr>
          </a:p>
        </p:txBody>
      </p:sp>
      <p:sp>
        <p:nvSpPr>
          <p:cNvPr id="298" name="Google Shape;298;p18"/>
          <p:cNvSpPr txBox="1"/>
          <p:nvPr/>
        </p:nvSpPr>
        <p:spPr>
          <a:xfrm>
            <a:off x="4618025" y="4449780"/>
            <a:ext cx="1448400" cy="535200"/>
          </a:xfrm>
          <a:prstGeom prst="rect">
            <a:avLst/>
          </a:prstGeom>
          <a:noFill/>
          <a:ln>
            <a:noFill/>
          </a:ln>
        </p:spPr>
        <p:txBody>
          <a:bodyPr anchorCtr="0" anchor="ctr" bIns="51350" lIns="51350" spcFirstLastPara="1" rIns="51350" wrap="square" tIns="51350">
            <a:noAutofit/>
          </a:bodyPr>
          <a:lstStyle/>
          <a:p>
            <a:pPr indent="-195792" lvl="0" marL="277478" rtl="0" algn="l">
              <a:spcBef>
                <a:spcPts val="0"/>
              </a:spcBef>
              <a:spcAft>
                <a:spcPts val="0"/>
              </a:spcAft>
              <a:buSzPts val="898"/>
              <a:buFont typeface="Inter"/>
              <a:buChar char="●"/>
            </a:pPr>
            <a:r>
              <a:rPr lang="en" sz="898">
                <a:latin typeface="Inter"/>
                <a:ea typeface="Inter"/>
                <a:cs typeface="Inter"/>
                <a:sym typeface="Inter"/>
              </a:rPr>
              <a:t>Users can hear from their peers and applaud each other’s milestones</a:t>
            </a:r>
            <a:endParaRPr sz="898">
              <a:latin typeface="Inter"/>
              <a:ea typeface="Inter"/>
              <a:cs typeface="Inter"/>
              <a:sym typeface="Inter"/>
            </a:endParaRPr>
          </a:p>
        </p:txBody>
      </p:sp>
      <p:sp>
        <p:nvSpPr>
          <p:cNvPr id="299" name="Google Shape;299;p18"/>
          <p:cNvSpPr txBox="1"/>
          <p:nvPr/>
        </p:nvSpPr>
        <p:spPr>
          <a:xfrm>
            <a:off x="4618028" y="4315488"/>
            <a:ext cx="1448400" cy="139200"/>
          </a:xfrm>
          <a:prstGeom prst="rect">
            <a:avLst/>
          </a:prstGeom>
          <a:noFill/>
          <a:ln>
            <a:noFill/>
          </a:ln>
        </p:spPr>
        <p:txBody>
          <a:bodyPr anchorCtr="0" anchor="ctr" bIns="51350" lIns="51350" spcFirstLastPara="1" rIns="51350" wrap="square" tIns="51350">
            <a:noAutofit/>
          </a:bodyPr>
          <a:lstStyle/>
          <a:p>
            <a:pPr indent="0" lvl="0" marL="0" rtl="0" algn="ctr">
              <a:spcBef>
                <a:spcPts val="0"/>
              </a:spcBef>
              <a:spcAft>
                <a:spcPts val="0"/>
              </a:spcAft>
              <a:buNone/>
            </a:pPr>
            <a:r>
              <a:rPr lang="en" sz="1010">
                <a:solidFill>
                  <a:srgbClr val="FF785A"/>
                </a:solidFill>
                <a:latin typeface="Fira Sans Extra Condensed SemiBold"/>
                <a:ea typeface="Fira Sans Extra Condensed SemiBold"/>
                <a:cs typeface="Fira Sans Extra Condensed SemiBold"/>
                <a:sym typeface="Fira Sans Extra Condensed SemiBold"/>
              </a:rPr>
              <a:t>Community Feedback</a:t>
            </a:r>
            <a:endParaRPr sz="1010">
              <a:solidFill>
                <a:srgbClr val="FF785A"/>
              </a:solidFill>
              <a:latin typeface="Fira Sans Extra Condensed SemiBold"/>
              <a:ea typeface="Fira Sans Extra Condensed SemiBold"/>
              <a:cs typeface="Fira Sans Extra Condensed SemiBold"/>
              <a:sym typeface="Fira Sans Extra Condensed SemiBold"/>
            </a:endParaRPr>
          </a:p>
        </p:txBody>
      </p:sp>
      <p:pic>
        <p:nvPicPr>
          <p:cNvPr id="300" name="Google Shape;300;p18" title="Screenshot 2025-11-01 193725.png"/>
          <p:cNvPicPr preferRelativeResize="0"/>
          <p:nvPr/>
        </p:nvPicPr>
        <p:blipFill>
          <a:blip r:embed="rId3">
            <a:alphaModFix/>
          </a:blip>
          <a:stretch>
            <a:fillRect/>
          </a:stretch>
        </p:blipFill>
        <p:spPr>
          <a:xfrm>
            <a:off x="455750" y="862034"/>
            <a:ext cx="1616100" cy="3219600"/>
          </a:xfrm>
          <a:prstGeom prst="roundRect">
            <a:avLst>
              <a:gd fmla="val 16667" name="adj"/>
            </a:avLst>
          </a:prstGeom>
          <a:noFill/>
          <a:ln>
            <a:noFill/>
          </a:ln>
        </p:spPr>
      </p:pic>
      <p:pic>
        <p:nvPicPr>
          <p:cNvPr id="301" name="Google Shape;301;p18" title="Screenshot 2025-11-01 193923.png"/>
          <p:cNvPicPr preferRelativeResize="0"/>
          <p:nvPr/>
        </p:nvPicPr>
        <p:blipFill rotWithShape="1">
          <a:blip r:embed="rId4">
            <a:alphaModFix/>
          </a:blip>
          <a:srcRect b="0" l="2912" r="0" t="1681"/>
          <a:stretch/>
        </p:blipFill>
        <p:spPr>
          <a:xfrm>
            <a:off x="2501300" y="839225"/>
            <a:ext cx="1616100" cy="3265200"/>
          </a:xfrm>
          <a:prstGeom prst="roundRect">
            <a:avLst>
              <a:gd fmla="val 16667" name="adj"/>
            </a:avLst>
          </a:prstGeom>
          <a:noFill/>
          <a:ln>
            <a:noFill/>
          </a:ln>
        </p:spPr>
      </p:pic>
      <p:pic>
        <p:nvPicPr>
          <p:cNvPr id="302" name="Google Shape;302;p18" title="Screenshot 2025-11-01 193903.png"/>
          <p:cNvPicPr preferRelativeResize="0"/>
          <p:nvPr/>
        </p:nvPicPr>
        <p:blipFill>
          <a:blip r:embed="rId5">
            <a:alphaModFix/>
          </a:blip>
          <a:stretch>
            <a:fillRect/>
          </a:stretch>
        </p:blipFill>
        <p:spPr>
          <a:xfrm>
            <a:off x="4500150" y="849625"/>
            <a:ext cx="1616100" cy="3253200"/>
          </a:xfrm>
          <a:prstGeom prst="roundRect">
            <a:avLst>
              <a:gd fmla="val 16667" name="adj"/>
            </a:avLst>
          </a:prstGeom>
          <a:noFill/>
          <a:ln>
            <a:noFill/>
          </a:ln>
        </p:spPr>
      </p:pic>
      <p:cxnSp>
        <p:nvCxnSpPr>
          <p:cNvPr id="303" name="Google Shape;303;p18"/>
          <p:cNvCxnSpPr>
            <a:stCxn id="286" idx="1"/>
            <a:endCxn id="302" idx="3"/>
          </p:cNvCxnSpPr>
          <p:nvPr/>
        </p:nvCxnSpPr>
        <p:spPr>
          <a:xfrm flipH="1">
            <a:off x="6116263" y="2218376"/>
            <a:ext cx="630600" cy="257700"/>
          </a:xfrm>
          <a:prstGeom prst="curvedConnector3">
            <a:avLst>
              <a:gd fmla="val 50001" name="adj1"/>
            </a:avLst>
          </a:prstGeom>
          <a:noFill/>
          <a:ln cap="flat" cmpd="sng" w="19050">
            <a:solidFill>
              <a:schemeClr val="dk1"/>
            </a:solidFill>
            <a:prstDash val="solid"/>
            <a:round/>
            <a:headEnd len="med" w="med" type="none"/>
            <a:tailEnd len="med" w="med" type="triangle"/>
          </a:ln>
        </p:spPr>
      </p:cxnSp>
      <p:cxnSp>
        <p:nvCxnSpPr>
          <p:cNvPr id="304" name="Google Shape;304;p18"/>
          <p:cNvCxnSpPr>
            <a:stCxn id="286" idx="1"/>
            <a:endCxn id="301" idx="0"/>
          </p:cNvCxnSpPr>
          <p:nvPr/>
        </p:nvCxnSpPr>
        <p:spPr>
          <a:xfrm rot="10800000">
            <a:off x="3309463" y="839276"/>
            <a:ext cx="3437400" cy="1379100"/>
          </a:xfrm>
          <a:prstGeom prst="curvedConnector4">
            <a:avLst>
              <a:gd fmla="val 20992" name="adj1"/>
              <a:gd fmla="val 104227" name="adj2"/>
            </a:avLst>
          </a:prstGeom>
          <a:noFill/>
          <a:ln cap="flat" cmpd="sng" w="19050">
            <a:solidFill>
              <a:schemeClr val="dk1"/>
            </a:solidFill>
            <a:prstDash val="solid"/>
            <a:round/>
            <a:headEnd len="med" w="med" type="none"/>
            <a:tailEnd len="med" w="med" type="triangle"/>
          </a:ln>
        </p:spPr>
      </p:cxnSp>
      <p:cxnSp>
        <p:nvCxnSpPr>
          <p:cNvPr id="305" name="Google Shape;305;p18"/>
          <p:cNvCxnSpPr>
            <a:stCxn id="286" idx="1"/>
            <a:endCxn id="300" idx="0"/>
          </p:cNvCxnSpPr>
          <p:nvPr/>
        </p:nvCxnSpPr>
        <p:spPr>
          <a:xfrm rot="10800000">
            <a:off x="1263763" y="862076"/>
            <a:ext cx="5483100" cy="1356300"/>
          </a:xfrm>
          <a:prstGeom prst="curvedConnector4">
            <a:avLst>
              <a:gd fmla="val 42631" name="adj1"/>
              <a:gd fmla="val 102571" name="adj2"/>
            </a:avLst>
          </a:prstGeom>
          <a:noFill/>
          <a:ln cap="flat" cmpd="sng" w="19050">
            <a:solidFill>
              <a:schemeClr val="dk1"/>
            </a:solidFill>
            <a:prstDash val="solid"/>
            <a:round/>
            <a:headEnd len="med" w="med" type="none"/>
            <a:tailEnd len="med" w="med" type="stealth"/>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309" name="Shape 309"/>
        <p:cNvGrpSpPr/>
        <p:nvPr/>
      </p:nvGrpSpPr>
      <p:grpSpPr>
        <a:xfrm>
          <a:off x="0" y="0"/>
          <a:ext cx="0" cy="0"/>
          <a:chOff x="0" y="0"/>
          <a:chExt cx="0" cy="0"/>
        </a:xfrm>
      </p:grpSpPr>
      <p:sp>
        <p:nvSpPr>
          <p:cNvPr id="310" name="Google Shape;310;p19"/>
          <p:cNvSpPr/>
          <p:nvPr/>
        </p:nvSpPr>
        <p:spPr>
          <a:xfrm>
            <a:off x="6718825" y="3254475"/>
            <a:ext cx="1970700" cy="1740000"/>
          </a:xfrm>
          <a:prstGeom prst="foldedCorner">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11" name="Google Shape;311;p19"/>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Values in Design: Motivation</a:t>
            </a:r>
            <a:endParaRPr>
              <a:solidFill>
                <a:srgbClr val="FF785A"/>
              </a:solidFill>
            </a:endParaRPr>
          </a:p>
        </p:txBody>
      </p:sp>
      <p:grpSp>
        <p:nvGrpSpPr>
          <p:cNvPr id="312" name="Google Shape;312;p19"/>
          <p:cNvGrpSpPr/>
          <p:nvPr/>
        </p:nvGrpSpPr>
        <p:grpSpPr>
          <a:xfrm>
            <a:off x="5416368" y="1133986"/>
            <a:ext cx="72129" cy="34336"/>
            <a:chOff x="5416368" y="1133986"/>
            <a:chExt cx="72129" cy="34336"/>
          </a:xfrm>
        </p:grpSpPr>
        <p:sp>
          <p:nvSpPr>
            <p:cNvPr id="313" name="Google Shape;313;p19"/>
            <p:cNvSpPr/>
            <p:nvPr/>
          </p:nvSpPr>
          <p:spPr>
            <a:xfrm>
              <a:off x="5416368" y="1133986"/>
              <a:ext cx="69229" cy="34336"/>
            </a:xfrm>
            <a:custGeom>
              <a:rect b="b" l="l" r="r" t="t"/>
              <a:pathLst>
                <a:path extrusionOk="0" h="1480" w="2984">
                  <a:moveTo>
                    <a:pt x="2833" y="151"/>
                  </a:moveTo>
                  <a:lnTo>
                    <a:pt x="2833" y="1329"/>
                  </a:lnTo>
                  <a:lnTo>
                    <a:pt x="151" y="1329"/>
                  </a:lnTo>
                  <a:lnTo>
                    <a:pt x="151" y="151"/>
                  </a:lnTo>
                  <a:close/>
                  <a:moveTo>
                    <a:pt x="76" y="1"/>
                  </a:moveTo>
                  <a:cubicBezTo>
                    <a:pt x="26" y="1"/>
                    <a:pt x="1" y="51"/>
                    <a:pt x="1" y="76"/>
                  </a:cubicBezTo>
                  <a:lnTo>
                    <a:pt x="1" y="1404"/>
                  </a:lnTo>
                  <a:cubicBezTo>
                    <a:pt x="1" y="1454"/>
                    <a:pt x="26" y="1479"/>
                    <a:pt x="76" y="1479"/>
                  </a:cubicBezTo>
                  <a:lnTo>
                    <a:pt x="2908" y="1479"/>
                  </a:lnTo>
                  <a:cubicBezTo>
                    <a:pt x="2933" y="1479"/>
                    <a:pt x="2983" y="1454"/>
                    <a:pt x="2983" y="1404"/>
                  </a:cubicBezTo>
                  <a:lnTo>
                    <a:pt x="2983" y="76"/>
                  </a:lnTo>
                  <a:cubicBezTo>
                    <a:pt x="2983" y="51"/>
                    <a:pt x="2933" y="1"/>
                    <a:pt x="2908"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9"/>
            <p:cNvSpPr/>
            <p:nvPr/>
          </p:nvSpPr>
          <p:spPr>
            <a:xfrm>
              <a:off x="5422191" y="1140389"/>
              <a:ext cx="44799" cy="22110"/>
            </a:xfrm>
            <a:custGeom>
              <a:rect b="b" l="l" r="r" t="t"/>
              <a:pathLst>
                <a:path extrusionOk="0" h="953" w="1931">
                  <a:moveTo>
                    <a:pt x="1" y="0"/>
                  </a:moveTo>
                  <a:lnTo>
                    <a:pt x="1" y="953"/>
                  </a:lnTo>
                  <a:lnTo>
                    <a:pt x="1930" y="953"/>
                  </a:lnTo>
                  <a:lnTo>
                    <a:pt x="1930" y="0"/>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9"/>
            <p:cNvSpPr/>
            <p:nvPr/>
          </p:nvSpPr>
          <p:spPr>
            <a:xfrm>
              <a:off x="5484414" y="1143869"/>
              <a:ext cx="4083" cy="14570"/>
            </a:xfrm>
            <a:custGeom>
              <a:rect b="b" l="l" r="r" t="t"/>
              <a:pathLst>
                <a:path extrusionOk="0" h="628" w="176">
                  <a:moveTo>
                    <a:pt x="0" y="1"/>
                  </a:moveTo>
                  <a:lnTo>
                    <a:pt x="0" y="627"/>
                  </a:lnTo>
                  <a:lnTo>
                    <a:pt x="176" y="627"/>
                  </a:lnTo>
                  <a:lnTo>
                    <a:pt x="176"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6" name="Google Shape;316;p19"/>
          <p:cNvGrpSpPr/>
          <p:nvPr/>
        </p:nvGrpSpPr>
        <p:grpSpPr>
          <a:xfrm>
            <a:off x="5331479" y="1126422"/>
            <a:ext cx="47119" cy="41899"/>
            <a:chOff x="5331479" y="1126422"/>
            <a:chExt cx="47119" cy="41899"/>
          </a:xfrm>
        </p:grpSpPr>
        <p:sp>
          <p:nvSpPr>
            <p:cNvPr id="317" name="Google Shape;317;p19"/>
            <p:cNvSpPr/>
            <p:nvPr/>
          </p:nvSpPr>
          <p:spPr>
            <a:xfrm>
              <a:off x="5345445" y="1148532"/>
              <a:ext cx="19210" cy="19790"/>
            </a:xfrm>
            <a:custGeom>
              <a:rect b="b" l="l" r="r" t="t"/>
              <a:pathLst>
                <a:path extrusionOk="0" h="853" w="828">
                  <a:moveTo>
                    <a:pt x="401" y="0"/>
                  </a:moveTo>
                  <a:cubicBezTo>
                    <a:pt x="176" y="0"/>
                    <a:pt x="0" y="201"/>
                    <a:pt x="0" y="426"/>
                  </a:cubicBezTo>
                  <a:cubicBezTo>
                    <a:pt x="0" y="677"/>
                    <a:pt x="176" y="852"/>
                    <a:pt x="401" y="852"/>
                  </a:cubicBezTo>
                  <a:cubicBezTo>
                    <a:pt x="652" y="852"/>
                    <a:pt x="827" y="677"/>
                    <a:pt x="827" y="426"/>
                  </a:cubicBezTo>
                  <a:cubicBezTo>
                    <a:pt x="827" y="201"/>
                    <a:pt x="652" y="0"/>
                    <a:pt x="401" y="0"/>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9"/>
            <p:cNvSpPr/>
            <p:nvPr/>
          </p:nvSpPr>
          <p:spPr>
            <a:xfrm>
              <a:off x="5339042" y="1137767"/>
              <a:ext cx="31993" cy="11368"/>
            </a:xfrm>
            <a:custGeom>
              <a:rect b="b" l="l" r="r" t="t"/>
              <a:pathLst>
                <a:path extrusionOk="0" h="490" w="1379">
                  <a:moveTo>
                    <a:pt x="690" y="1"/>
                  </a:moveTo>
                  <a:cubicBezTo>
                    <a:pt x="458" y="1"/>
                    <a:pt x="226" y="88"/>
                    <a:pt x="51" y="264"/>
                  </a:cubicBezTo>
                  <a:cubicBezTo>
                    <a:pt x="1" y="314"/>
                    <a:pt x="1" y="389"/>
                    <a:pt x="51" y="439"/>
                  </a:cubicBezTo>
                  <a:cubicBezTo>
                    <a:pt x="76" y="464"/>
                    <a:pt x="113" y="477"/>
                    <a:pt x="151" y="477"/>
                  </a:cubicBezTo>
                  <a:cubicBezTo>
                    <a:pt x="189" y="477"/>
                    <a:pt x="226" y="464"/>
                    <a:pt x="251" y="439"/>
                  </a:cubicBezTo>
                  <a:cubicBezTo>
                    <a:pt x="376" y="339"/>
                    <a:pt x="527" y="264"/>
                    <a:pt x="677" y="264"/>
                  </a:cubicBezTo>
                  <a:cubicBezTo>
                    <a:pt x="903" y="264"/>
                    <a:pt x="1053" y="364"/>
                    <a:pt x="1128" y="439"/>
                  </a:cubicBezTo>
                  <a:cubicBezTo>
                    <a:pt x="1153" y="464"/>
                    <a:pt x="1204" y="489"/>
                    <a:pt x="1229" y="489"/>
                  </a:cubicBezTo>
                  <a:cubicBezTo>
                    <a:pt x="1279" y="489"/>
                    <a:pt x="1304" y="464"/>
                    <a:pt x="1329" y="439"/>
                  </a:cubicBezTo>
                  <a:cubicBezTo>
                    <a:pt x="1379" y="389"/>
                    <a:pt x="1379" y="314"/>
                    <a:pt x="1329" y="264"/>
                  </a:cubicBezTo>
                  <a:cubicBezTo>
                    <a:pt x="1153" y="88"/>
                    <a:pt x="922" y="1"/>
                    <a:pt x="690"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9"/>
            <p:cNvSpPr/>
            <p:nvPr/>
          </p:nvSpPr>
          <p:spPr>
            <a:xfrm>
              <a:off x="5331479" y="1126422"/>
              <a:ext cx="47119" cy="15150"/>
            </a:xfrm>
            <a:custGeom>
              <a:rect b="b" l="l" r="r" t="t"/>
              <a:pathLst>
                <a:path extrusionOk="0" h="653" w="2031">
                  <a:moveTo>
                    <a:pt x="1003" y="1"/>
                  </a:moveTo>
                  <a:cubicBezTo>
                    <a:pt x="652" y="1"/>
                    <a:pt x="301" y="151"/>
                    <a:pt x="51" y="402"/>
                  </a:cubicBezTo>
                  <a:cubicBezTo>
                    <a:pt x="1" y="477"/>
                    <a:pt x="1" y="552"/>
                    <a:pt x="51" y="602"/>
                  </a:cubicBezTo>
                  <a:cubicBezTo>
                    <a:pt x="76" y="627"/>
                    <a:pt x="107" y="640"/>
                    <a:pt x="142" y="640"/>
                  </a:cubicBezTo>
                  <a:cubicBezTo>
                    <a:pt x="176" y="640"/>
                    <a:pt x="214" y="627"/>
                    <a:pt x="251" y="602"/>
                  </a:cubicBezTo>
                  <a:cubicBezTo>
                    <a:pt x="452" y="402"/>
                    <a:pt x="728" y="276"/>
                    <a:pt x="1003" y="276"/>
                  </a:cubicBezTo>
                  <a:cubicBezTo>
                    <a:pt x="1304" y="276"/>
                    <a:pt x="1580" y="402"/>
                    <a:pt x="1780" y="602"/>
                  </a:cubicBezTo>
                  <a:cubicBezTo>
                    <a:pt x="1830" y="627"/>
                    <a:pt x="1855" y="652"/>
                    <a:pt x="1880" y="652"/>
                  </a:cubicBezTo>
                  <a:cubicBezTo>
                    <a:pt x="1931" y="652"/>
                    <a:pt x="1956" y="627"/>
                    <a:pt x="1981" y="602"/>
                  </a:cubicBezTo>
                  <a:cubicBezTo>
                    <a:pt x="2031" y="552"/>
                    <a:pt x="2031" y="477"/>
                    <a:pt x="1981" y="427"/>
                  </a:cubicBezTo>
                  <a:cubicBezTo>
                    <a:pt x="1730" y="151"/>
                    <a:pt x="1379" y="1"/>
                    <a:pt x="1003"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0" name="Google Shape;320;p19"/>
          <p:cNvGrpSpPr/>
          <p:nvPr/>
        </p:nvGrpSpPr>
        <p:grpSpPr>
          <a:xfrm>
            <a:off x="5231463" y="1127582"/>
            <a:ext cx="52363" cy="40739"/>
            <a:chOff x="5231463" y="1127582"/>
            <a:chExt cx="52363" cy="40739"/>
          </a:xfrm>
        </p:grpSpPr>
        <p:sp>
          <p:nvSpPr>
            <p:cNvPr id="321" name="Google Shape;321;p19"/>
            <p:cNvSpPr/>
            <p:nvPr/>
          </p:nvSpPr>
          <p:spPr>
            <a:xfrm>
              <a:off x="5231463" y="1144449"/>
              <a:ext cx="15150" cy="23873"/>
            </a:xfrm>
            <a:custGeom>
              <a:rect b="b" l="l" r="r" t="t"/>
              <a:pathLst>
                <a:path extrusionOk="0" h="1029" w="653">
                  <a:moveTo>
                    <a:pt x="1" y="1"/>
                  </a:moveTo>
                  <a:lnTo>
                    <a:pt x="1" y="1028"/>
                  </a:lnTo>
                  <a:lnTo>
                    <a:pt x="653" y="1028"/>
                  </a:lnTo>
                  <a:lnTo>
                    <a:pt x="653"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9"/>
            <p:cNvSpPr/>
            <p:nvPr/>
          </p:nvSpPr>
          <p:spPr>
            <a:xfrm>
              <a:off x="5250069" y="1135726"/>
              <a:ext cx="15150" cy="32596"/>
            </a:xfrm>
            <a:custGeom>
              <a:rect b="b" l="l" r="r" t="t"/>
              <a:pathLst>
                <a:path extrusionOk="0" h="1405" w="653">
                  <a:moveTo>
                    <a:pt x="1" y="1"/>
                  </a:moveTo>
                  <a:lnTo>
                    <a:pt x="1" y="1404"/>
                  </a:lnTo>
                  <a:lnTo>
                    <a:pt x="653" y="1404"/>
                  </a:lnTo>
                  <a:lnTo>
                    <a:pt x="653"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9"/>
            <p:cNvSpPr/>
            <p:nvPr/>
          </p:nvSpPr>
          <p:spPr>
            <a:xfrm>
              <a:off x="5268676" y="1127582"/>
              <a:ext cx="15150" cy="40739"/>
            </a:xfrm>
            <a:custGeom>
              <a:rect b="b" l="l" r="r" t="t"/>
              <a:pathLst>
                <a:path extrusionOk="0" h="1756" w="653">
                  <a:moveTo>
                    <a:pt x="1" y="1"/>
                  </a:moveTo>
                  <a:lnTo>
                    <a:pt x="1" y="1755"/>
                  </a:lnTo>
                  <a:lnTo>
                    <a:pt x="653" y="1755"/>
                  </a:lnTo>
                  <a:lnTo>
                    <a:pt x="653"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4" name="Google Shape;324;p19"/>
          <p:cNvSpPr/>
          <p:nvPr/>
        </p:nvSpPr>
        <p:spPr>
          <a:xfrm>
            <a:off x="6592673" y="2300398"/>
            <a:ext cx="50042" cy="50622"/>
          </a:xfrm>
          <a:custGeom>
            <a:rect b="b" l="l" r="r" t="t"/>
            <a:pathLst>
              <a:path extrusionOk="0" h="2182" w="2157">
                <a:moveTo>
                  <a:pt x="1" y="427"/>
                </a:moveTo>
                <a:lnTo>
                  <a:pt x="427" y="1"/>
                </a:lnTo>
                <a:lnTo>
                  <a:pt x="2156" y="1755"/>
                </a:lnTo>
                <a:lnTo>
                  <a:pt x="1730" y="218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5" name="Google Shape;325;p19"/>
          <p:cNvGrpSpPr/>
          <p:nvPr/>
        </p:nvGrpSpPr>
        <p:grpSpPr>
          <a:xfrm>
            <a:off x="554341" y="1052853"/>
            <a:ext cx="1484537" cy="3028696"/>
            <a:chOff x="3845275" y="951400"/>
            <a:chExt cx="1853123" cy="3780672"/>
          </a:xfrm>
        </p:grpSpPr>
        <p:sp>
          <p:nvSpPr>
            <p:cNvPr id="326" name="Google Shape;326;p19"/>
            <p:cNvSpPr/>
            <p:nvPr/>
          </p:nvSpPr>
          <p:spPr>
            <a:xfrm>
              <a:off x="3845275" y="951400"/>
              <a:ext cx="1853123" cy="3780672"/>
            </a:xfrm>
            <a:custGeom>
              <a:rect b="b" l="l" r="r" t="t"/>
              <a:pathLst>
                <a:path extrusionOk="0" h="162960" w="79876">
                  <a:moveTo>
                    <a:pt x="9173" y="1"/>
                  </a:moveTo>
                  <a:cubicBezTo>
                    <a:pt x="4111" y="1"/>
                    <a:pt x="0" y="4111"/>
                    <a:pt x="0" y="9174"/>
                  </a:cubicBezTo>
                  <a:lnTo>
                    <a:pt x="0" y="153786"/>
                  </a:lnTo>
                  <a:cubicBezTo>
                    <a:pt x="0" y="158849"/>
                    <a:pt x="4111"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1574" rotWithShape="0" algn="bl" dir="3960000" dist="30525">
                <a:srgbClr val="000000">
                  <a:alpha val="32000"/>
                </a:srgbClr>
              </a:outerShdw>
            </a:effectLst>
          </p:spPr>
          <p:txBody>
            <a:bodyPr anchorCtr="0" anchor="ctr" bIns="73250" lIns="73250" spcFirstLastPara="1" rIns="73250" wrap="square" tIns="73250">
              <a:noAutofit/>
            </a:bodyPr>
            <a:lstStyle/>
            <a:p>
              <a:pPr indent="0" lvl="0" marL="0" rtl="0" algn="l">
                <a:spcBef>
                  <a:spcPts val="0"/>
                </a:spcBef>
                <a:spcAft>
                  <a:spcPts val="0"/>
                </a:spcAft>
                <a:buNone/>
              </a:pPr>
              <a:r>
                <a:t/>
              </a:r>
              <a:endParaRPr/>
            </a:p>
          </p:txBody>
        </p:sp>
        <p:sp>
          <p:nvSpPr>
            <p:cNvPr id="327" name="Google Shape;327;p19"/>
            <p:cNvSpPr/>
            <p:nvPr/>
          </p:nvSpPr>
          <p:spPr>
            <a:xfrm>
              <a:off x="4601160" y="1075846"/>
              <a:ext cx="283782" cy="32573"/>
            </a:xfrm>
            <a:custGeom>
              <a:rect b="b" l="l" r="r" t="t"/>
              <a:pathLst>
                <a:path extrusionOk="0" h="1404" w="12232">
                  <a:moveTo>
                    <a:pt x="703" y="0"/>
                  </a:moveTo>
                  <a:cubicBezTo>
                    <a:pt x="302" y="0"/>
                    <a:pt x="1" y="326"/>
                    <a:pt x="1" y="702"/>
                  </a:cubicBezTo>
                  <a:cubicBezTo>
                    <a:pt x="1" y="1103"/>
                    <a:pt x="302" y="1404"/>
                    <a:pt x="703" y="1404"/>
                  </a:cubicBezTo>
                  <a:lnTo>
                    <a:pt x="11530" y="1404"/>
                  </a:lnTo>
                  <a:cubicBezTo>
                    <a:pt x="11906" y="1404"/>
                    <a:pt x="12232" y="1103"/>
                    <a:pt x="12232" y="702"/>
                  </a:cubicBezTo>
                  <a:cubicBezTo>
                    <a:pt x="12232" y="326"/>
                    <a:pt x="11906" y="0"/>
                    <a:pt x="11530" y="0"/>
                  </a:cubicBezTo>
                  <a:close/>
                </a:path>
              </a:pathLst>
            </a:custGeom>
            <a:solidFill>
              <a:srgbClr val="BCBCBC"/>
            </a:solidFill>
            <a:ln>
              <a:noFill/>
            </a:ln>
          </p:spPr>
          <p:txBody>
            <a:bodyPr anchorCtr="0" anchor="ctr" bIns="73250" lIns="73250" spcFirstLastPara="1" rIns="73250" wrap="square" tIns="73250">
              <a:noAutofit/>
            </a:bodyPr>
            <a:lstStyle/>
            <a:p>
              <a:pPr indent="0" lvl="0" marL="0" rtl="0" algn="l">
                <a:spcBef>
                  <a:spcPts val="0"/>
                </a:spcBef>
                <a:spcAft>
                  <a:spcPts val="0"/>
                </a:spcAft>
                <a:buNone/>
              </a:pPr>
              <a:r>
                <a:t/>
              </a:r>
              <a:endParaRPr/>
            </a:p>
          </p:txBody>
        </p:sp>
        <p:sp>
          <p:nvSpPr>
            <p:cNvPr id="328" name="Google Shape;328;p19"/>
            <p:cNvSpPr/>
            <p:nvPr/>
          </p:nvSpPr>
          <p:spPr>
            <a:xfrm>
              <a:off x="4941901" y="1076426"/>
              <a:ext cx="31436" cy="31413"/>
            </a:xfrm>
            <a:custGeom>
              <a:rect b="b" l="l" r="r" t="t"/>
              <a:pathLst>
                <a:path extrusionOk="0" h="1354" w="1355">
                  <a:moveTo>
                    <a:pt x="677" y="0"/>
                  </a:moveTo>
                  <a:cubicBezTo>
                    <a:pt x="301" y="0"/>
                    <a:pt x="1" y="301"/>
                    <a:pt x="1" y="677"/>
                  </a:cubicBezTo>
                  <a:cubicBezTo>
                    <a:pt x="1" y="1053"/>
                    <a:pt x="301" y="1354"/>
                    <a:pt x="677" y="1354"/>
                  </a:cubicBezTo>
                  <a:cubicBezTo>
                    <a:pt x="1053" y="1354"/>
                    <a:pt x="1354" y="1053"/>
                    <a:pt x="1354" y="677"/>
                  </a:cubicBezTo>
                  <a:cubicBezTo>
                    <a:pt x="1354" y="301"/>
                    <a:pt x="1053" y="0"/>
                    <a:pt x="677" y="0"/>
                  </a:cubicBezTo>
                  <a:close/>
                </a:path>
              </a:pathLst>
            </a:custGeom>
            <a:solidFill>
              <a:srgbClr val="BCBCBC"/>
            </a:solidFill>
            <a:ln>
              <a:noFill/>
            </a:ln>
          </p:spPr>
          <p:txBody>
            <a:bodyPr anchorCtr="0" anchor="ctr" bIns="73250" lIns="73250" spcFirstLastPara="1" rIns="73250" wrap="square" tIns="73250">
              <a:noAutofit/>
            </a:bodyPr>
            <a:lstStyle/>
            <a:p>
              <a:pPr indent="0" lvl="0" marL="0" rtl="0" algn="l">
                <a:spcBef>
                  <a:spcPts val="0"/>
                </a:spcBef>
                <a:spcAft>
                  <a:spcPts val="0"/>
                </a:spcAft>
                <a:buNone/>
              </a:pPr>
              <a:r>
                <a:t/>
              </a:r>
              <a:endParaRPr/>
            </a:p>
          </p:txBody>
        </p:sp>
      </p:grpSp>
      <p:sp>
        <p:nvSpPr>
          <p:cNvPr id="329" name="Google Shape;329;p19"/>
          <p:cNvSpPr/>
          <p:nvPr/>
        </p:nvSpPr>
        <p:spPr>
          <a:xfrm>
            <a:off x="6592673" y="2331208"/>
            <a:ext cx="50042" cy="50042"/>
          </a:xfrm>
          <a:custGeom>
            <a:rect b="b" l="l" r="r" t="t"/>
            <a:pathLst>
              <a:path extrusionOk="0" h="2157" w="2157">
                <a:moveTo>
                  <a:pt x="1" y="1730"/>
                </a:moveTo>
                <a:lnTo>
                  <a:pt x="427" y="2156"/>
                </a:lnTo>
                <a:lnTo>
                  <a:pt x="2156" y="427"/>
                </a:lnTo>
                <a:lnTo>
                  <a:pt x="1730"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9"/>
          <p:cNvSpPr/>
          <p:nvPr/>
        </p:nvSpPr>
        <p:spPr>
          <a:xfrm>
            <a:off x="5193089" y="2300398"/>
            <a:ext cx="50622" cy="50622"/>
          </a:xfrm>
          <a:custGeom>
            <a:rect b="b" l="l" r="r" t="t"/>
            <a:pathLst>
              <a:path extrusionOk="0" h="2182" w="2182">
                <a:moveTo>
                  <a:pt x="427" y="1"/>
                </a:moveTo>
                <a:lnTo>
                  <a:pt x="1" y="427"/>
                </a:lnTo>
                <a:lnTo>
                  <a:pt x="1755" y="2181"/>
                </a:lnTo>
                <a:lnTo>
                  <a:pt x="2181" y="1755"/>
                </a:lnTo>
                <a:lnTo>
                  <a:pt x="427"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9"/>
          <p:cNvSpPr/>
          <p:nvPr/>
        </p:nvSpPr>
        <p:spPr>
          <a:xfrm>
            <a:off x="5193089" y="2331208"/>
            <a:ext cx="50622" cy="50042"/>
          </a:xfrm>
          <a:custGeom>
            <a:rect b="b" l="l" r="r" t="t"/>
            <a:pathLst>
              <a:path extrusionOk="0" h="2157" w="2182">
                <a:moveTo>
                  <a:pt x="1755" y="1"/>
                </a:moveTo>
                <a:lnTo>
                  <a:pt x="1" y="1730"/>
                </a:lnTo>
                <a:lnTo>
                  <a:pt x="427" y="2156"/>
                </a:lnTo>
                <a:lnTo>
                  <a:pt x="2181" y="427"/>
                </a:lnTo>
                <a:lnTo>
                  <a:pt x="175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9"/>
          <p:cNvSpPr/>
          <p:nvPr/>
        </p:nvSpPr>
        <p:spPr>
          <a:xfrm>
            <a:off x="4271486" y="2300398"/>
            <a:ext cx="50599" cy="50622"/>
          </a:xfrm>
          <a:custGeom>
            <a:rect b="b" l="l" r="r" t="t"/>
            <a:pathLst>
              <a:path extrusionOk="0" h="2182" w="2181">
                <a:moveTo>
                  <a:pt x="1755" y="1"/>
                </a:moveTo>
                <a:lnTo>
                  <a:pt x="0" y="1755"/>
                </a:lnTo>
                <a:lnTo>
                  <a:pt x="426" y="2181"/>
                </a:lnTo>
                <a:lnTo>
                  <a:pt x="2181" y="427"/>
                </a:lnTo>
                <a:lnTo>
                  <a:pt x="175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9"/>
          <p:cNvSpPr/>
          <p:nvPr/>
        </p:nvSpPr>
        <p:spPr>
          <a:xfrm>
            <a:off x="4271486" y="2331208"/>
            <a:ext cx="50599" cy="50042"/>
          </a:xfrm>
          <a:custGeom>
            <a:rect b="b" l="l" r="r" t="t"/>
            <a:pathLst>
              <a:path extrusionOk="0" h="2157" w="2181">
                <a:moveTo>
                  <a:pt x="426" y="1"/>
                </a:moveTo>
                <a:lnTo>
                  <a:pt x="0" y="427"/>
                </a:lnTo>
                <a:lnTo>
                  <a:pt x="1755" y="2156"/>
                </a:lnTo>
                <a:lnTo>
                  <a:pt x="2181" y="1730"/>
                </a:lnTo>
                <a:lnTo>
                  <a:pt x="42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9"/>
          <p:cNvSpPr/>
          <p:nvPr/>
        </p:nvSpPr>
        <p:spPr>
          <a:xfrm>
            <a:off x="4770382" y="4464025"/>
            <a:ext cx="62222" cy="62222"/>
          </a:xfrm>
          <a:custGeom>
            <a:rect b="b" l="l" r="r" t="t"/>
            <a:pathLst>
              <a:path extrusionOk="0" h="2682" w="2682">
                <a:moveTo>
                  <a:pt x="2156" y="0"/>
                </a:moveTo>
                <a:lnTo>
                  <a:pt x="0" y="2156"/>
                </a:lnTo>
                <a:lnTo>
                  <a:pt x="526" y="2682"/>
                </a:lnTo>
                <a:lnTo>
                  <a:pt x="2682" y="527"/>
                </a:lnTo>
                <a:lnTo>
                  <a:pt x="215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9"/>
          <p:cNvSpPr/>
          <p:nvPr/>
        </p:nvSpPr>
        <p:spPr>
          <a:xfrm>
            <a:off x="4732589" y="4464025"/>
            <a:ext cx="62222" cy="62222"/>
          </a:xfrm>
          <a:custGeom>
            <a:rect b="b" l="l" r="r" t="t"/>
            <a:pathLst>
              <a:path extrusionOk="0" h="2682" w="2682">
                <a:moveTo>
                  <a:pt x="526" y="0"/>
                </a:moveTo>
                <a:lnTo>
                  <a:pt x="0" y="527"/>
                </a:lnTo>
                <a:lnTo>
                  <a:pt x="2155" y="2682"/>
                </a:lnTo>
                <a:lnTo>
                  <a:pt x="2682" y="2156"/>
                </a:lnTo>
                <a:lnTo>
                  <a:pt x="52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6" name="Google Shape;336;p19"/>
          <p:cNvGrpSpPr/>
          <p:nvPr/>
        </p:nvGrpSpPr>
        <p:grpSpPr>
          <a:xfrm>
            <a:off x="2583552" y="1006591"/>
            <a:ext cx="1484537" cy="3028696"/>
            <a:chOff x="6114726" y="951400"/>
            <a:chExt cx="1853123" cy="3780672"/>
          </a:xfrm>
        </p:grpSpPr>
        <p:sp>
          <p:nvSpPr>
            <p:cNvPr id="337" name="Google Shape;337;p19"/>
            <p:cNvSpPr/>
            <p:nvPr/>
          </p:nvSpPr>
          <p:spPr>
            <a:xfrm>
              <a:off x="6114726" y="951400"/>
              <a:ext cx="1853123" cy="3780672"/>
            </a:xfrm>
            <a:custGeom>
              <a:rect b="b" l="l" r="r" t="t"/>
              <a:pathLst>
                <a:path extrusionOk="0" h="162960" w="79876">
                  <a:moveTo>
                    <a:pt x="9173" y="1"/>
                  </a:moveTo>
                  <a:cubicBezTo>
                    <a:pt x="4110" y="1"/>
                    <a:pt x="0" y="4111"/>
                    <a:pt x="0" y="9174"/>
                  </a:cubicBezTo>
                  <a:lnTo>
                    <a:pt x="0" y="153786"/>
                  </a:lnTo>
                  <a:cubicBezTo>
                    <a:pt x="0" y="158849"/>
                    <a:pt x="4110"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1574" rotWithShape="0" algn="bl" dir="3960000" dist="30525">
                <a:srgbClr val="000000">
                  <a:alpha val="32000"/>
                </a:srgbClr>
              </a:outerShdw>
            </a:effectLst>
          </p:spPr>
          <p:txBody>
            <a:bodyPr anchorCtr="0" anchor="ctr" bIns="73250" lIns="73250" spcFirstLastPara="1" rIns="73250" wrap="square" tIns="73250">
              <a:noAutofit/>
            </a:bodyPr>
            <a:lstStyle/>
            <a:p>
              <a:pPr indent="0" lvl="0" marL="0" rtl="0" algn="l">
                <a:spcBef>
                  <a:spcPts val="0"/>
                </a:spcBef>
                <a:spcAft>
                  <a:spcPts val="0"/>
                </a:spcAft>
                <a:buNone/>
              </a:pPr>
              <a:r>
                <a:t/>
              </a:r>
              <a:endParaRPr/>
            </a:p>
          </p:txBody>
        </p:sp>
        <p:sp>
          <p:nvSpPr>
            <p:cNvPr id="338" name="Google Shape;338;p19"/>
            <p:cNvSpPr/>
            <p:nvPr/>
          </p:nvSpPr>
          <p:spPr>
            <a:xfrm>
              <a:off x="6854348" y="1075846"/>
              <a:ext cx="283759" cy="32573"/>
            </a:xfrm>
            <a:custGeom>
              <a:rect b="b" l="l" r="r" t="t"/>
              <a:pathLst>
                <a:path extrusionOk="0" h="1404" w="12231">
                  <a:moveTo>
                    <a:pt x="702" y="0"/>
                  </a:moveTo>
                  <a:cubicBezTo>
                    <a:pt x="301" y="0"/>
                    <a:pt x="0" y="326"/>
                    <a:pt x="0" y="702"/>
                  </a:cubicBezTo>
                  <a:cubicBezTo>
                    <a:pt x="0" y="1103"/>
                    <a:pt x="301" y="1404"/>
                    <a:pt x="702" y="1404"/>
                  </a:cubicBezTo>
                  <a:lnTo>
                    <a:pt x="11529" y="1404"/>
                  </a:lnTo>
                  <a:cubicBezTo>
                    <a:pt x="11905" y="1404"/>
                    <a:pt x="12231" y="1103"/>
                    <a:pt x="12231" y="702"/>
                  </a:cubicBezTo>
                  <a:cubicBezTo>
                    <a:pt x="12231" y="326"/>
                    <a:pt x="11905" y="0"/>
                    <a:pt x="11529" y="0"/>
                  </a:cubicBezTo>
                  <a:close/>
                </a:path>
              </a:pathLst>
            </a:custGeom>
            <a:solidFill>
              <a:srgbClr val="BCBCBC"/>
            </a:solidFill>
            <a:ln>
              <a:noFill/>
            </a:ln>
          </p:spPr>
          <p:txBody>
            <a:bodyPr anchorCtr="0" anchor="ctr" bIns="73250" lIns="73250" spcFirstLastPara="1" rIns="73250" wrap="square" tIns="73250">
              <a:noAutofit/>
            </a:bodyPr>
            <a:lstStyle/>
            <a:p>
              <a:pPr indent="0" lvl="0" marL="0" rtl="0" algn="l">
                <a:spcBef>
                  <a:spcPts val="0"/>
                </a:spcBef>
                <a:spcAft>
                  <a:spcPts val="0"/>
                </a:spcAft>
                <a:buNone/>
              </a:pPr>
              <a:r>
                <a:t/>
              </a:r>
              <a:endParaRPr/>
            </a:p>
          </p:txBody>
        </p:sp>
        <p:sp>
          <p:nvSpPr>
            <p:cNvPr id="339" name="Google Shape;339;p19"/>
            <p:cNvSpPr/>
            <p:nvPr/>
          </p:nvSpPr>
          <p:spPr>
            <a:xfrm>
              <a:off x="7195066" y="1076426"/>
              <a:ext cx="31436" cy="31413"/>
            </a:xfrm>
            <a:custGeom>
              <a:rect b="b" l="l" r="r" t="t"/>
              <a:pathLst>
                <a:path extrusionOk="0" h="1354" w="1355">
                  <a:moveTo>
                    <a:pt x="678" y="0"/>
                  </a:moveTo>
                  <a:cubicBezTo>
                    <a:pt x="302" y="0"/>
                    <a:pt x="1" y="301"/>
                    <a:pt x="1" y="677"/>
                  </a:cubicBezTo>
                  <a:cubicBezTo>
                    <a:pt x="1" y="1053"/>
                    <a:pt x="302" y="1354"/>
                    <a:pt x="678" y="1354"/>
                  </a:cubicBezTo>
                  <a:cubicBezTo>
                    <a:pt x="1053" y="1354"/>
                    <a:pt x="1354" y="1053"/>
                    <a:pt x="1354" y="677"/>
                  </a:cubicBezTo>
                  <a:cubicBezTo>
                    <a:pt x="1354" y="301"/>
                    <a:pt x="1053" y="0"/>
                    <a:pt x="678" y="0"/>
                  </a:cubicBezTo>
                  <a:close/>
                </a:path>
              </a:pathLst>
            </a:custGeom>
            <a:solidFill>
              <a:srgbClr val="BCBCBC"/>
            </a:solidFill>
            <a:ln>
              <a:noFill/>
            </a:ln>
          </p:spPr>
          <p:txBody>
            <a:bodyPr anchorCtr="0" anchor="ctr" bIns="73250" lIns="73250" spcFirstLastPara="1" rIns="73250" wrap="square" tIns="73250">
              <a:noAutofit/>
            </a:bodyPr>
            <a:lstStyle/>
            <a:p>
              <a:pPr indent="0" lvl="0" marL="0" rtl="0" algn="l">
                <a:spcBef>
                  <a:spcPts val="0"/>
                </a:spcBef>
                <a:spcAft>
                  <a:spcPts val="0"/>
                </a:spcAft>
                <a:buNone/>
              </a:pPr>
              <a:r>
                <a:t/>
              </a:r>
              <a:endParaRPr/>
            </a:p>
          </p:txBody>
        </p:sp>
      </p:grpSp>
      <p:grpSp>
        <p:nvGrpSpPr>
          <p:cNvPr id="340" name="Google Shape;340;p19"/>
          <p:cNvGrpSpPr/>
          <p:nvPr/>
        </p:nvGrpSpPr>
        <p:grpSpPr>
          <a:xfrm>
            <a:off x="7681759" y="1133986"/>
            <a:ext cx="72709" cy="34336"/>
            <a:chOff x="7681759" y="1133986"/>
            <a:chExt cx="72709" cy="34336"/>
          </a:xfrm>
        </p:grpSpPr>
        <p:sp>
          <p:nvSpPr>
            <p:cNvPr id="341" name="Google Shape;341;p19"/>
            <p:cNvSpPr/>
            <p:nvPr/>
          </p:nvSpPr>
          <p:spPr>
            <a:xfrm>
              <a:off x="7681759" y="1133986"/>
              <a:ext cx="69206" cy="34336"/>
            </a:xfrm>
            <a:custGeom>
              <a:rect b="b" l="l" r="r" t="t"/>
              <a:pathLst>
                <a:path extrusionOk="0" h="1480" w="2983">
                  <a:moveTo>
                    <a:pt x="2832" y="151"/>
                  </a:moveTo>
                  <a:lnTo>
                    <a:pt x="2832" y="1329"/>
                  </a:lnTo>
                  <a:lnTo>
                    <a:pt x="151" y="1329"/>
                  </a:lnTo>
                  <a:lnTo>
                    <a:pt x="151" y="151"/>
                  </a:lnTo>
                  <a:close/>
                  <a:moveTo>
                    <a:pt x="76" y="1"/>
                  </a:moveTo>
                  <a:cubicBezTo>
                    <a:pt x="51" y="1"/>
                    <a:pt x="0" y="51"/>
                    <a:pt x="0" y="76"/>
                  </a:cubicBezTo>
                  <a:lnTo>
                    <a:pt x="0" y="1404"/>
                  </a:lnTo>
                  <a:cubicBezTo>
                    <a:pt x="0" y="1454"/>
                    <a:pt x="51" y="1479"/>
                    <a:pt x="76" y="1479"/>
                  </a:cubicBezTo>
                  <a:lnTo>
                    <a:pt x="2908" y="1479"/>
                  </a:lnTo>
                  <a:cubicBezTo>
                    <a:pt x="2958" y="1479"/>
                    <a:pt x="2983" y="1454"/>
                    <a:pt x="2983" y="1404"/>
                  </a:cubicBezTo>
                  <a:lnTo>
                    <a:pt x="2983" y="76"/>
                  </a:lnTo>
                  <a:cubicBezTo>
                    <a:pt x="2983" y="51"/>
                    <a:pt x="2958" y="1"/>
                    <a:pt x="2908"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9"/>
            <p:cNvSpPr/>
            <p:nvPr/>
          </p:nvSpPr>
          <p:spPr>
            <a:xfrm>
              <a:off x="7688162" y="1140389"/>
              <a:ext cx="44196" cy="22110"/>
            </a:xfrm>
            <a:custGeom>
              <a:rect b="b" l="l" r="r" t="t"/>
              <a:pathLst>
                <a:path extrusionOk="0" h="953" w="1905">
                  <a:moveTo>
                    <a:pt x="0" y="0"/>
                  </a:moveTo>
                  <a:lnTo>
                    <a:pt x="0" y="953"/>
                  </a:lnTo>
                  <a:lnTo>
                    <a:pt x="1905" y="953"/>
                  </a:lnTo>
                  <a:lnTo>
                    <a:pt x="1905" y="0"/>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9"/>
            <p:cNvSpPr/>
            <p:nvPr/>
          </p:nvSpPr>
          <p:spPr>
            <a:xfrm>
              <a:off x="7749782" y="1143869"/>
              <a:ext cx="4686" cy="14570"/>
            </a:xfrm>
            <a:custGeom>
              <a:rect b="b" l="l" r="r" t="t"/>
              <a:pathLst>
                <a:path extrusionOk="0" h="628" w="202">
                  <a:moveTo>
                    <a:pt x="1" y="1"/>
                  </a:moveTo>
                  <a:lnTo>
                    <a:pt x="1" y="627"/>
                  </a:lnTo>
                  <a:lnTo>
                    <a:pt x="201" y="627"/>
                  </a:lnTo>
                  <a:lnTo>
                    <a:pt x="201"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4" name="Google Shape;344;p19"/>
          <p:cNvGrpSpPr/>
          <p:nvPr/>
        </p:nvGrpSpPr>
        <p:grpSpPr>
          <a:xfrm>
            <a:off x="7596870" y="1126422"/>
            <a:ext cx="47699" cy="41899"/>
            <a:chOff x="7596870" y="1126422"/>
            <a:chExt cx="47699" cy="41899"/>
          </a:xfrm>
        </p:grpSpPr>
        <p:sp>
          <p:nvSpPr>
            <p:cNvPr id="345" name="Google Shape;345;p19"/>
            <p:cNvSpPr/>
            <p:nvPr/>
          </p:nvSpPr>
          <p:spPr>
            <a:xfrm>
              <a:off x="7610813" y="1148532"/>
              <a:ext cx="19790" cy="19790"/>
            </a:xfrm>
            <a:custGeom>
              <a:rect b="b" l="l" r="r" t="t"/>
              <a:pathLst>
                <a:path extrusionOk="0" h="853" w="853">
                  <a:moveTo>
                    <a:pt x="427" y="0"/>
                  </a:moveTo>
                  <a:cubicBezTo>
                    <a:pt x="201" y="0"/>
                    <a:pt x="1" y="201"/>
                    <a:pt x="1" y="426"/>
                  </a:cubicBezTo>
                  <a:cubicBezTo>
                    <a:pt x="1" y="677"/>
                    <a:pt x="201" y="852"/>
                    <a:pt x="427" y="852"/>
                  </a:cubicBezTo>
                  <a:cubicBezTo>
                    <a:pt x="652" y="852"/>
                    <a:pt x="853" y="677"/>
                    <a:pt x="853" y="426"/>
                  </a:cubicBezTo>
                  <a:cubicBezTo>
                    <a:pt x="853" y="201"/>
                    <a:pt x="652" y="0"/>
                    <a:pt x="427" y="0"/>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9"/>
            <p:cNvSpPr/>
            <p:nvPr/>
          </p:nvSpPr>
          <p:spPr>
            <a:xfrm>
              <a:off x="7604433" y="1137767"/>
              <a:ext cx="32573" cy="11368"/>
            </a:xfrm>
            <a:custGeom>
              <a:rect b="b" l="l" r="r" t="t"/>
              <a:pathLst>
                <a:path extrusionOk="0" h="490" w="1404">
                  <a:moveTo>
                    <a:pt x="692" y="1"/>
                  </a:moveTo>
                  <a:cubicBezTo>
                    <a:pt x="464" y="1"/>
                    <a:pt x="238" y="88"/>
                    <a:pt x="75" y="264"/>
                  </a:cubicBezTo>
                  <a:cubicBezTo>
                    <a:pt x="0" y="314"/>
                    <a:pt x="0" y="389"/>
                    <a:pt x="50" y="439"/>
                  </a:cubicBezTo>
                  <a:cubicBezTo>
                    <a:pt x="88" y="464"/>
                    <a:pt x="125" y="477"/>
                    <a:pt x="160" y="477"/>
                  </a:cubicBezTo>
                  <a:cubicBezTo>
                    <a:pt x="194" y="477"/>
                    <a:pt x="226" y="464"/>
                    <a:pt x="251" y="439"/>
                  </a:cubicBezTo>
                  <a:cubicBezTo>
                    <a:pt x="376" y="339"/>
                    <a:pt x="526" y="264"/>
                    <a:pt x="702" y="264"/>
                  </a:cubicBezTo>
                  <a:cubicBezTo>
                    <a:pt x="902" y="264"/>
                    <a:pt x="1053" y="364"/>
                    <a:pt x="1153" y="439"/>
                  </a:cubicBezTo>
                  <a:cubicBezTo>
                    <a:pt x="1178" y="464"/>
                    <a:pt x="1203" y="489"/>
                    <a:pt x="1253" y="489"/>
                  </a:cubicBezTo>
                  <a:cubicBezTo>
                    <a:pt x="1278" y="489"/>
                    <a:pt x="1303" y="464"/>
                    <a:pt x="1353" y="439"/>
                  </a:cubicBezTo>
                  <a:cubicBezTo>
                    <a:pt x="1404" y="389"/>
                    <a:pt x="1404" y="314"/>
                    <a:pt x="1328" y="264"/>
                  </a:cubicBezTo>
                  <a:cubicBezTo>
                    <a:pt x="1153" y="88"/>
                    <a:pt x="921" y="1"/>
                    <a:pt x="692"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9"/>
            <p:cNvSpPr/>
            <p:nvPr/>
          </p:nvSpPr>
          <p:spPr>
            <a:xfrm>
              <a:off x="7596870" y="1126422"/>
              <a:ext cx="47699" cy="15150"/>
            </a:xfrm>
            <a:custGeom>
              <a:rect b="b" l="l" r="r" t="t"/>
              <a:pathLst>
                <a:path extrusionOk="0" h="653" w="2056">
                  <a:moveTo>
                    <a:pt x="1028" y="1"/>
                  </a:moveTo>
                  <a:cubicBezTo>
                    <a:pt x="652" y="1"/>
                    <a:pt x="326" y="151"/>
                    <a:pt x="50" y="402"/>
                  </a:cubicBezTo>
                  <a:cubicBezTo>
                    <a:pt x="0" y="477"/>
                    <a:pt x="0" y="552"/>
                    <a:pt x="50" y="602"/>
                  </a:cubicBezTo>
                  <a:cubicBezTo>
                    <a:pt x="75" y="627"/>
                    <a:pt x="113" y="640"/>
                    <a:pt x="151" y="640"/>
                  </a:cubicBezTo>
                  <a:cubicBezTo>
                    <a:pt x="188" y="640"/>
                    <a:pt x="226" y="627"/>
                    <a:pt x="251" y="602"/>
                  </a:cubicBezTo>
                  <a:cubicBezTo>
                    <a:pt x="451" y="402"/>
                    <a:pt x="727" y="276"/>
                    <a:pt x="1028" y="276"/>
                  </a:cubicBezTo>
                  <a:cubicBezTo>
                    <a:pt x="1329" y="276"/>
                    <a:pt x="1604" y="402"/>
                    <a:pt x="1805" y="602"/>
                  </a:cubicBezTo>
                  <a:cubicBezTo>
                    <a:pt x="1830" y="627"/>
                    <a:pt x="1855" y="652"/>
                    <a:pt x="1905" y="652"/>
                  </a:cubicBezTo>
                  <a:cubicBezTo>
                    <a:pt x="1930" y="652"/>
                    <a:pt x="1980" y="627"/>
                    <a:pt x="2005" y="602"/>
                  </a:cubicBezTo>
                  <a:cubicBezTo>
                    <a:pt x="2055" y="552"/>
                    <a:pt x="2055" y="477"/>
                    <a:pt x="2005" y="427"/>
                  </a:cubicBezTo>
                  <a:cubicBezTo>
                    <a:pt x="1730" y="151"/>
                    <a:pt x="1404" y="1"/>
                    <a:pt x="1028"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8" name="Google Shape;348;p19"/>
          <p:cNvGrpSpPr/>
          <p:nvPr/>
        </p:nvGrpSpPr>
        <p:grpSpPr>
          <a:xfrm>
            <a:off x="7497434" y="1127582"/>
            <a:ext cx="51783" cy="40739"/>
            <a:chOff x="7497434" y="1127582"/>
            <a:chExt cx="51783" cy="40739"/>
          </a:xfrm>
        </p:grpSpPr>
        <p:sp>
          <p:nvSpPr>
            <p:cNvPr id="349" name="Google Shape;349;p19"/>
            <p:cNvSpPr/>
            <p:nvPr/>
          </p:nvSpPr>
          <p:spPr>
            <a:xfrm>
              <a:off x="7497434" y="1144449"/>
              <a:ext cx="14570" cy="23873"/>
            </a:xfrm>
            <a:custGeom>
              <a:rect b="b" l="l" r="r" t="t"/>
              <a:pathLst>
                <a:path extrusionOk="0" h="1029" w="628">
                  <a:moveTo>
                    <a:pt x="0" y="1"/>
                  </a:moveTo>
                  <a:lnTo>
                    <a:pt x="0" y="1028"/>
                  </a:lnTo>
                  <a:lnTo>
                    <a:pt x="627" y="1028"/>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9"/>
            <p:cNvSpPr/>
            <p:nvPr/>
          </p:nvSpPr>
          <p:spPr>
            <a:xfrm>
              <a:off x="7516040" y="1135726"/>
              <a:ext cx="14570" cy="32596"/>
            </a:xfrm>
            <a:custGeom>
              <a:rect b="b" l="l" r="r" t="t"/>
              <a:pathLst>
                <a:path extrusionOk="0" h="1405" w="628">
                  <a:moveTo>
                    <a:pt x="1" y="1"/>
                  </a:moveTo>
                  <a:lnTo>
                    <a:pt x="1" y="1404"/>
                  </a:lnTo>
                  <a:lnTo>
                    <a:pt x="627" y="1404"/>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9"/>
            <p:cNvSpPr/>
            <p:nvPr/>
          </p:nvSpPr>
          <p:spPr>
            <a:xfrm>
              <a:off x="7534647" y="1127582"/>
              <a:ext cx="14570" cy="40739"/>
            </a:xfrm>
            <a:custGeom>
              <a:rect b="b" l="l" r="r" t="t"/>
              <a:pathLst>
                <a:path extrusionOk="0" h="1756" w="628">
                  <a:moveTo>
                    <a:pt x="1" y="1"/>
                  </a:moveTo>
                  <a:lnTo>
                    <a:pt x="1" y="1755"/>
                  </a:lnTo>
                  <a:lnTo>
                    <a:pt x="627" y="1755"/>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2" name="Google Shape;352;p19"/>
          <p:cNvSpPr/>
          <p:nvPr/>
        </p:nvSpPr>
        <p:spPr>
          <a:xfrm>
            <a:off x="4249825" y="3762700"/>
            <a:ext cx="1026200" cy="365350"/>
          </a:xfrm>
          <a:custGeom>
            <a:rect b="b" l="l" r="r" t="t"/>
            <a:pathLst>
              <a:path extrusionOk="0" h="14614" w="41048">
                <a:moveTo>
                  <a:pt x="0" y="14614"/>
                </a:moveTo>
                <a:cubicBezTo>
                  <a:pt x="2985" y="13241"/>
                  <a:pt x="12501" y="7582"/>
                  <a:pt x="17910" y="6376"/>
                </a:cubicBezTo>
                <a:cubicBezTo>
                  <a:pt x="23319" y="5170"/>
                  <a:pt x="28596" y="8442"/>
                  <a:pt x="32452" y="7379"/>
                </a:cubicBezTo>
                <a:cubicBezTo>
                  <a:pt x="36308" y="6316"/>
                  <a:pt x="39615" y="1230"/>
                  <a:pt x="41048" y="0"/>
                </a:cubicBezTo>
              </a:path>
            </a:pathLst>
          </a:custGeom>
          <a:noFill/>
          <a:ln cap="flat" cmpd="sng" w="9525">
            <a:solidFill>
              <a:schemeClr val="lt1"/>
            </a:solidFill>
            <a:prstDash val="solid"/>
            <a:round/>
            <a:headEnd len="med" w="med" type="none"/>
            <a:tailEnd len="med" w="med" type="none"/>
          </a:ln>
        </p:spPr>
      </p:sp>
      <p:sp>
        <p:nvSpPr>
          <p:cNvPr id="353" name="Google Shape;353;p19"/>
          <p:cNvSpPr/>
          <p:nvPr/>
        </p:nvSpPr>
        <p:spPr>
          <a:xfrm>
            <a:off x="4711375" y="3345250"/>
            <a:ext cx="492600" cy="492600"/>
          </a:xfrm>
          <a:prstGeom prst="ellipse">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4" name="Google Shape;354;p19"/>
          <p:cNvGrpSpPr/>
          <p:nvPr/>
        </p:nvGrpSpPr>
        <p:grpSpPr>
          <a:xfrm>
            <a:off x="4612770" y="1052841"/>
            <a:ext cx="1484537" cy="3028696"/>
            <a:chOff x="6114726" y="951400"/>
            <a:chExt cx="1853123" cy="3780672"/>
          </a:xfrm>
        </p:grpSpPr>
        <p:sp>
          <p:nvSpPr>
            <p:cNvPr id="355" name="Google Shape;355;p19"/>
            <p:cNvSpPr/>
            <p:nvPr/>
          </p:nvSpPr>
          <p:spPr>
            <a:xfrm>
              <a:off x="6114726" y="951400"/>
              <a:ext cx="1853123" cy="3780672"/>
            </a:xfrm>
            <a:custGeom>
              <a:rect b="b" l="l" r="r" t="t"/>
              <a:pathLst>
                <a:path extrusionOk="0" h="162960" w="79876">
                  <a:moveTo>
                    <a:pt x="9173" y="1"/>
                  </a:moveTo>
                  <a:cubicBezTo>
                    <a:pt x="4110" y="1"/>
                    <a:pt x="0" y="4111"/>
                    <a:pt x="0" y="9174"/>
                  </a:cubicBezTo>
                  <a:lnTo>
                    <a:pt x="0" y="153786"/>
                  </a:lnTo>
                  <a:cubicBezTo>
                    <a:pt x="0" y="158849"/>
                    <a:pt x="4110"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1574" rotWithShape="0" algn="bl" dir="3960000" dist="30525">
                <a:srgbClr val="000000">
                  <a:alpha val="32000"/>
                </a:srgbClr>
              </a:outerShdw>
            </a:effectLst>
          </p:spPr>
          <p:txBody>
            <a:bodyPr anchorCtr="0" anchor="ctr" bIns="73250" lIns="73250" spcFirstLastPara="1" rIns="73250" wrap="square" tIns="73250">
              <a:noAutofit/>
            </a:bodyPr>
            <a:lstStyle/>
            <a:p>
              <a:pPr indent="0" lvl="0" marL="0" rtl="0" algn="l">
                <a:spcBef>
                  <a:spcPts val="0"/>
                </a:spcBef>
                <a:spcAft>
                  <a:spcPts val="0"/>
                </a:spcAft>
                <a:buNone/>
              </a:pPr>
              <a:r>
                <a:t/>
              </a:r>
              <a:endParaRPr/>
            </a:p>
          </p:txBody>
        </p:sp>
        <p:sp>
          <p:nvSpPr>
            <p:cNvPr id="356" name="Google Shape;356;p19"/>
            <p:cNvSpPr/>
            <p:nvPr/>
          </p:nvSpPr>
          <p:spPr>
            <a:xfrm>
              <a:off x="6854348" y="1075846"/>
              <a:ext cx="283759" cy="32573"/>
            </a:xfrm>
            <a:custGeom>
              <a:rect b="b" l="l" r="r" t="t"/>
              <a:pathLst>
                <a:path extrusionOk="0" h="1404" w="12231">
                  <a:moveTo>
                    <a:pt x="702" y="0"/>
                  </a:moveTo>
                  <a:cubicBezTo>
                    <a:pt x="301" y="0"/>
                    <a:pt x="0" y="326"/>
                    <a:pt x="0" y="702"/>
                  </a:cubicBezTo>
                  <a:cubicBezTo>
                    <a:pt x="0" y="1103"/>
                    <a:pt x="301" y="1404"/>
                    <a:pt x="702" y="1404"/>
                  </a:cubicBezTo>
                  <a:lnTo>
                    <a:pt x="11529" y="1404"/>
                  </a:lnTo>
                  <a:cubicBezTo>
                    <a:pt x="11905" y="1404"/>
                    <a:pt x="12231" y="1103"/>
                    <a:pt x="12231" y="702"/>
                  </a:cubicBezTo>
                  <a:cubicBezTo>
                    <a:pt x="12231" y="326"/>
                    <a:pt x="11905" y="0"/>
                    <a:pt x="11529" y="0"/>
                  </a:cubicBezTo>
                  <a:close/>
                </a:path>
              </a:pathLst>
            </a:custGeom>
            <a:solidFill>
              <a:srgbClr val="BCBCBC"/>
            </a:solidFill>
            <a:ln>
              <a:noFill/>
            </a:ln>
          </p:spPr>
          <p:txBody>
            <a:bodyPr anchorCtr="0" anchor="ctr" bIns="73250" lIns="73250" spcFirstLastPara="1" rIns="73250" wrap="square" tIns="73250">
              <a:noAutofit/>
            </a:bodyPr>
            <a:lstStyle/>
            <a:p>
              <a:pPr indent="0" lvl="0" marL="0" rtl="0" algn="l">
                <a:spcBef>
                  <a:spcPts val="0"/>
                </a:spcBef>
                <a:spcAft>
                  <a:spcPts val="0"/>
                </a:spcAft>
                <a:buNone/>
              </a:pPr>
              <a:r>
                <a:t/>
              </a:r>
              <a:endParaRPr/>
            </a:p>
          </p:txBody>
        </p:sp>
        <p:sp>
          <p:nvSpPr>
            <p:cNvPr id="357" name="Google Shape;357;p19"/>
            <p:cNvSpPr/>
            <p:nvPr/>
          </p:nvSpPr>
          <p:spPr>
            <a:xfrm>
              <a:off x="7195066" y="1076426"/>
              <a:ext cx="31436" cy="31413"/>
            </a:xfrm>
            <a:custGeom>
              <a:rect b="b" l="l" r="r" t="t"/>
              <a:pathLst>
                <a:path extrusionOk="0" h="1354" w="1355">
                  <a:moveTo>
                    <a:pt x="678" y="0"/>
                  </a:moveTo>
                  <a:cubicBezTo>
                    <a:pt x="302" y="0"/>
                    <a:pt x="1" y="301"/>
                    <a:pt x="1" y="677"/>
                  </a:cubicBezTo>
                  <a:cubicBezTo>
                    <a:pt x="1" y="1053"/>
                    <a:pt x="302" y="1354"/>
                    <a:pt x="678" y="1354"/>
                  </a:cubicBezTo>
                  <a:cubicBezTo>
                    <a:pt x="1053" y="1354"/>
                    <a:pt x="1354" y="1053"/>
                    <a:pt x="1354" y="677"/>
                  </a:cubicBezTo>
                  <a:cubicBezTo>
                    <a:pt x="1354" y="301"/>
                    <a:pt x="1053" y="0"/>
                    <a:pt x="678" y="0"/>
                  </a:cubicBezTo>
                  <a:close/>
                </a:path>
              </a:pathLst>
            </a:custGeom>
            <a:solidFill>
              <a:srgbClr val="BCBCBC"/>
            </a:solidFill>
            <a:ln>
              <a:noFill/>
            </a:ln>
          </p:spPr>
          <p:txBody>
            <a:bodyPr anchorCtr="0" anchor="ctr" bIns="73250" lIns="73250" spcFirstLastPara="1" rIns="73250" wrap="square" tIns="73250">
              <a:noAutofit/>
            </a:bodyPr>
            <a:lstStyle/>
            <a:p>
              <a:pPr indent="0" lvl="0" marL="0" rtl="0" algn="l">
                <a:spcBef>
                  <a:spcPts val="0"/>
                </a:spcBef>
                <a:spcAft>
                  <a:spcPts val="0"/>
                </a:spcAft>
                <a:buNone/>
              </a:pPr>
              <a:r>
                <a:t/>
              </a:r>
              <a:endParaRPr/>
            </a:p>
          </p:txBody>
        </p:sp>
      </p:grpSp>
      <p:sp>
        <p:nvSpPr>
          <p:cNvPr id="358" name="Google Shape;358;p19"/>
          <p:cNvSpPr/>
          <p:nvPr/>
        </p:nvSpPr>
        <p:spPr>
          <a:xfrm>
            <a:off x="6634363" y="1208250"/>
            <a:ext cx="2167500" cy="17400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59" name="Google Shape;359;p19"/>
          <p:cNvSpPr txBox="1"/>
          <p:nvPr/>
        </p:nvSpPr>
        <p:spPr>
          <a:xfrm>
            <a:off x="6746863" y="1659776"/>
            <a:ext cx="1942500" cy="11172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lang="en" sz="1600">
                <a:solidFill>
                  <a:schemeClr val="dk1"/>
                </a:solidFill>
                <a:latin typeface="Inter"/>
                <a:ea typeface="Inter"/>
                <a:cs typeface="Inter"/>
                <a:sym typeface="Inter"/>
              </a:rPr>
              <a:t>Users want to feel motivated to continue in a career transition</a:t>
            </a:r>
            <a:endParaRPr sz="1380">
              <a:latin typeface="Inter"/>
              <a:ea typeface="Inter"/>
              <a:cs typeface="Inter"/>
              <a:sym typeface="Inter"/>
            </a:endParaRPr>
          </a:p>
        </p:txBody>
      </p:sp>
      <p:sp>
        <p:nvSpPr>
          <p:cNvPr id="360" name="Google Shape;360;p19"/>
          <p:cNvSpPr txBox="1"/>
          <p:nvPr/>
        </p:nvSpPr>
        <p:spPr>
          <a:xfrm>
            <a:off x="6746867" y="1379513"/>
            <a:ext cx="1942500" cy="2907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lang="en" sz="1665">
                <a:solidFill>
                  <a:srgbClr val="FF785A"/>
                </a:solidFill>
                <a:latin typeface="Fira Sans Extra Condensed SemiBold"/>
                <a:ea typeface="Fira Sans Extra Condensed SemiBold"/>
                <a:cs typeface="Fira Sans Extra Condensed SemiBold"/>
                <a:sym typeface="Fira Sans Extra Condensed SemiBold"/>
              </a:rPr>
              <a:t>Value 2: Motivation</a:t>
            </a:r>
            <a:endParaRPr sz="1665">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361" name="Google Shape;361;p19"/>
          <p:cNvSpPr txBox="1"/>
          <p:nvPr/>
        </p:nvSpPr>
        <p:spPr>
          <a:xfrm>
            <a:off x="6746863" y="3706001"/>
            <a:ext cx="1942500" cy="1117200"/>
          </a:xfrm>
          <a:prstGeom prst="rect">
            <a:avLst/>
          </a:prstGeom>
          <a:noFill/>
          <a:ln>
            <a:noFill/>
          </a:ln>
        </p:spPr>
        <p:txBody>
          <a:bodyPr anchorCtr="0" anchor="ctr" bIns="84600" lIns="84600" spcFirstLastPara="1" rIns="84600" wrap="square" tIns="84600">
            <a:noAutofit/>
          </a:bodyPr>
          <a:lstStyle/>
          <a:p>
            <a:pPr indent="-322607" lvl="0" marL="457200" rtl="0" algn="l">
              <a:spcBef>
                <a:spcPts val="0"/>
              </a:spcBef>
              <a:spcAft>
                <a:spcPts val="0"/>
              </a:spcAft>
              <a:buSzPts val="1480"/>
              <a:buFont typeface="Inter"/>
              <a:buChar char="●"/>
            </a:pPr>
            <a:r>
              <a:rPr lang="en" sz="1480">
                <a:latin typeface="Inter"/>
                <a:ea typeface="Inter"/>
                <a:cs typeface="Inter"/>
                <a:sym typeface="Inter"/>
              </a:rPr>
              <a:t>Censored</a:t>
            </a:r>
            <a:r>
              <a:rPr lang="en" sz="1480">
                <a:latin typeface="Inter"/>
                <a:ea typeface="Inter"/>
                <a:cs typeface="Inter"/>
                <a:sym typeface="Inter"/>
              </a:rPr>
              <a:t> Speech</a:t>
            </a:r>
            <a:endParaRPr sz="1480">
              <a:latin typeface="Inter"/>
              <a:ea typeface="Inter"/>
              <a:cs typeface="Inter"/>
              <a:sym typeface="Inter"/>
            </a:endParaRPr>
          </a:p>
          <a:p>
            <a:pPr indent="-322607" lvl="0" marL="457200" rtl="0" algn="l">
              <a:spcBef>
                <a:spcPts val="0"/>
              </a:spcBef>
              <a:spcAft>
                <a:spcPts val="0"/>
              </a:spcAft>
              <a:buSzPts val="1480"/>
              <a:buFont typeface="Inter"/>
              <a:buChar char="●"/>
            </a:pPr>
            <a:r>
              <a:rPr lang="en" sz="1480">
                <a:latin typeface="Inter"/>
                <a:ea typeface="Inter"/>
                <a:cs typeface="Inter"/>
                <a:sym typeface="Inter"/>
              </a:rPr>
              <a:t>Reporting of hate comments</a:t>
            </a:r>
            <a:endParaRPr sz="1480">
              <a:latin typeface="Inter"/>
              <a:ea typeface="Inter"/>
              <a:cs typeface="Inter"/>
              <a:sym typeface="Inter"/>
            </a:endParaRPr>
          </a:p>
        </p:txBody>
      </p:sp>
      <p:sp>
        <p:nvSpPr>
          <p:cNvPr id="362" name="Google Shape;362;p19"/>
          <p:cNvSpPr txBox="1"/>
          <p:nvPr/>
        </p:nvSpPr>
        <p:spPr>
          <a:xfrm>
            <a:off x="6746867" y="3345238"/>
            <a:ext cx="1942500" cy="2907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lang="en" sz="1665">
                <a:solidFill>
                  <a:schemeClr val="dk1"/>
                </a:solidFill>
                <a:latin typeface="Fira Sans Extra Condensed SemiBold"/>
                <a:ea typeface="Fira Sans Extra Condensed SemiBold"/>
                <a:cs typeface="Fira Sans Extra Condensed SemiBold"/>
                <a:sym typeface="Fira Sans Extra Condensed SemiBold"/>
              </a:rPr>
              <a:t>Solutions in Progress</a:t>
            </a:r>
            <a:endParaRPr sz="1665">
              <a:solidFill>
                <a:schemeClr val="dk1"/>
              </a:solidFill>
              <a:latin typeface="Fira Sans Extra Condensed SemiBold"/>
              <a:ea typeface="Fira Sans Extra Condensed SemiBold"/>
              <a:cs typeface="Fira Sans Extra Condensed SemiBold"/>
              <a:sym typeface="Fira Sans Extra Condensed SemiBold"/>
            </a:endParaRPr>
          </a:p>
        </p:txBody>
      </p:sp>
      <p:sp>
        <p:nvSpPr>
          <p:cNvPr id="363" name="Google Shape;363;p19"/>
          <p:cNvSpPr/>
          <p:nvPr/>
        </p:nvSpPr>
        <p:spPr>
          <a:xfrm>
            <a:off x="488563" y="4233425"/>
            <a:ext cx="1616100" cy="833700"/>
          </a:xfrm>
          <a:prstGeom prst="roundRect">
            <a:avLst>
              <a:gd fmla="val 16667" name="adj"/>
            </a:avLst>
          </a:prstGeom>
          <a:solidFill>
            <a:srgbClr val="F8F9FE"/>
          </a:solidFill>
          <a:ln>
            <a:noFill/>
          </a:ln>
        </p:spPr>
        <p:txBody>
          <a:bodyPr anchorCtr="0" anchor="ctr" bIns="55475" lIns="55475" spcFirstLastPara="1" rIns="55475" wrap="square" tIns="55475">
            <a:noAutofit/>
          </a:bodyPr>
          <a:lstStyle/>
          <a:p>
            <a:pPr indent="0" lvl="0" marL="0" rtl="0" algn="ctr">
              <a:spcBef>
                <a:spcPts val="0"/>
              </a:spcBef>
              <a:spcAft>
                <a:spcPts val="0"/>
              </a:spcAft>
              <a:buNone/>
            </a:pPr>
            <a:r>
              <a:t/>
            </a:r>
            <a:endParaRPr sz="849">
              <a:latin typeface="Roboto"/>
              <a:ea typeface="Roboto"/>
              <a:cs typeface="Roboto"/>
              <a:sym typeface="Roboto"/>
            </a:endParaRPr>
          </a:p>
        </p:txBody>
      </p:sp>
      <p:sp>
        <p:nvSpPr>
          <p:cNvPr id="364" name="Google Shape;364;p19"/>
          <p:cNvSpPr txBox="1"/>
          <p:nvPr/>
        </p:nvSpPr>
        <p:spPr>
          <a:xfrm>
            <a:off x="572438" y="4449780"/>
            <a:ext cx="1448400" cy="535200"/>
          </a:xfrm>
          <a:prstGeom prst="rect">
            <a:avLst/>
          </a:prstGeom>
          <a:noFill/>
          <a:ln>
            <a:noFill/>
          </a:ln>
        </p:spPr>
        <p:txBody>
          <a:bodyPr anchorCtr="0" anchor="ctr" bIns="51350" lIns="51350" spcFirstLastPara="1" rIns="51350" wrap="square" tIns="51350">
            <a:noAutofit/>
          </a:bodyPr>
          <a:lstStyle/>
          <a:p>
            <a:pPr indent="-195792" lvl="0" marL="277478" rtl="0" algn="l">
              <a:spcBef>
                <a:spcPts val="0"/>
              </a:spcBef>
              <a:spcAft>
                <a:spcPts val="0"/>
              </a:spcAft>
              <a:buSzPts val="898"/>
              <a:buFont typeface="Inter"/>
              <a:buChar char="●"/>
            </a:pPr>
            <a:r>
              <a:rPr lang="en" sz="898">
                <a:latin typeface="Inter"/>
                <a:ea typeface="Inter"/>
                <a:cs typeface="Inter"/>
                <a:sym typeface="Inter"/>
              </a:rPr>
              <a:t>Users can document their progress through reflection posts</a:t>
            </a:r>
            <a:endParaRPr sz="898">
              <a:latin typeface="Inter"/>
              <a:ea typeface="Inter"/>
              <a:cs typeface="Inter"/>
              <a:sym typeface="Inter"/>
            </a:endParaRPr>
          </a:p>
        </p:txBody>
      </p:sp>
      <p:sp>
        <p:nvSpPr>
          <p:cNvPr id="365" name="Google Shape;365;p19"/>
          <p:cNvSpPr txBox="1"/>
          <p:nvPr/>
        </p:nvSpPr>
        <p:spPr>
          <a:xfrm>
            <a:off x="572441" y="4315488"/>
            <a:ext cx="1448400" cy="139200"/>
          </a:xfrm>
          <a:prstGeom prst="rect">
            <a:avLst/>
          </a:prstGeom>
          <a:noFill/>
          <a:ln>
            <a:noFill/>
          </a:ln>
        </p:spPr>
        <p:txBody>
          <a:bodyPr anchorCtr="0" anchor="ctr" bIns="51350" lIns="51350" spcFirstLastPara="1" rIns="51350" wrap="square" tIns="51350">
            <a:noAutofit/>
          </a:bodyPr>
          <a:lstStyle/>
          <a:p>
            <a:pPr indent="0" lvl="0" marL="0" rtl="0" algn="ctr">
              <a:spcBef>
                <a:spcPts val="0"/>
              </a:spcBef>
              <a:spcAft>
                <a:spcPts val="0"/>
              </a:spcAft>
              <a:buNone/>
            </a:pPr>
            <a:r>
              <a:rPr lang="en" sz="1010">
                <a:solidFill>
                  <a:srgbClr val="FF785A"/>
                </a:solidFill>
                <a:latin typeface="Fira Sans Extra Condensed SemiBold"/>
                <a:ea typeface="Fira Sans Extra Condensed SemiBold"/>
                <a:cs typeface="Fira Sans Extra Condensed SemiBold"/>
                <a:sym typeface="Fira Sans Extra Condensed SemiBold"/>
              </a:rPr>
              <a:t>Reflection Posts</a:t>
            </a:r>
            <a:endParaRPr sz="1010">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366" name="Google Shape;366;p19"/>
          <p:cNvSpPr/>
          <p:nvPr/>
        </p:nvSpPr>
        <p:spPr>
          <a:xfrm>
            <a:off x="2517763" y="4233425"/>
            <a:ext cx="1616100" cy="833700"/>
          </a:xfrm>
          <a:prstGeom prst="roundRect">
            <a:avLst>
              <a:gd fmla="val 16667" name="adj"/>
            </a:avLst>
          </a:prstGeom>
          <a:solidFill>
            <a:srgbClr val="F8F9FE"/>
          </a:solidFill>
          <a:ln>
            <a:noFill/>
          </a:ln>
        </p:spPr>
        <p:txBody>
          <a:bodyPr anchorCtr="0" anchor="ctr" bIns="55475" lIns="55475" spcFirstLastPara="1" rIns="55475" wrap="square" tIns="55475">
            <a:noAutofit/>
          </a:bodyPr>
          <a:lstStyle/>
          <a:p>
            <a:pPr indent="0" lvl="0" marL="0" rtl="0" algn="ctr">
              <a:spcBef>
                <a:spcPts val="0"/>
              </a:spcBef>
              <a:spcAft>
                <a:spcPts val="0"/>
              </a:spcAft>
              <a:buNone/>
            </a:pPr>
            <a:r>
              <a:t/>
            </a:r>
            <a:endParaRPr sz="849">
              <a:latin typeface="Roboto"/>
              <a:ea typeface="Roboto"/>
              <a:cs typeface="Roboto"/>
              <a:sym typeface="Roboto"/>
            </a:endParaRPr>
          </a:p>
        </p:txBody>
      </p:sp>
      <p:sp>
        <p:nvSpPr>
          <p:cNvPr id="367" name="Google Shape;367;p19"/>
          <p:cNvSpPr txBox="1"/>
          <p:nvPr/>
        </p:nvSpPr>
        <p:spPr>
          <a:xfrm>
            <a:off x="2601638" y="4449780"/>
            <a:ext cx="1448400" cy="535200"/>
          </a:xfrm>
          <a:prstGeom prst="rect">
            <a:avLst/>
          </a:prstGeom>
          <a:noFill/>
          <a:ln>
            <a:noFill/>
          </a:ln>
        </p:spPr>
        <p:txBody>
          <a:bodyPr anchorCtr="0" anchor="ctr" bIns="51350" lIns="51350" spcFirstLastPara="1" rIns="51350" wrap="square" tIns="51350">
            <a:noAutofit/>
          </a:bodyPr>
          <a:lstStyle/>
          <a:p>
            <a:pPr indent="-195792" lvl="0" marL="277478" rtl="0" algn="l">
              <a:spcBef>
                <a:spcPts val="0"/>
              </a:spcBef>
              <a:spcAft>
                <a:spcPts val="0"/>
              </a:spcAft>
              <a:buSzPts val="898"/>
              <a:buFont typeface="Inter"/>
              <a:buChar char="●"/>
            </a:pPr>
            <a:r>
              <a:rPr lang="en" sz="898">
                <a:latin typeface="Inter"/>
                <a:ea typeface="Inter"/>
                <a:cs typeface="Inter"/>
                <a:sym typeface="Inter"/>
              </a:rPr>
              <a:t>Users can easily access their reflections</a:t>
            </a:r>
            <a:endParaRPr sz="898">
              <a:latin typeface="Inter"/>
              <a:ea typeface="Inter"/>
              <a:cs typeface="Inter"/>
              <a:sym typeface="Inter"/>
            </a:endParaRPr>
          </a:p>
        </p:txBody>
      </p:sp>
      <p:sp>
        <p:nvSpPr>
          <p:cNvPr id="368" name="Google Shape;368;p19"/>
          <p:cNvSpPr txBox="1"/>
          <p:nvPr/>
        </p:nvSpPr>
        <p:spPr>
          <a:xfrm>
            <a:off x="2601641" y="4315488"/>
            <a:ext cx="1448400" cy="139200"/>
          </a:xfrm>
          <a:prstGeom prst="rect">
            <a:avLst/>
          </a:prstGeom>
          <a:noFill/>
          <a:ln>
            <a:noFill/>
          </a:ln>
        </p:spPr>
        <p:txBody>
          <a:bodyPr anchorCtr="0" anchor="ctr" bIns="51350" lIns="51350" spcFirstLastPara="1" rIns="51350" wrap="square" tIns="51350">
            <a:noAutofit/>
          </a:bodyPr>
          <a:lstStyle/>
          <a:p>
            <a:pPr indent="0" lvl="0" marL="0" rtl="0" algn="ctr">
              <a:spcBef>
                <a:spcPts val="0"/>
              </a:spcBef>
              <a:spcAft>
                <a:spcPts val="0"/>
              </a:spcAft>
              <a:buNone/>
            </a:pPr>
            <a:r>
              <a:rPr lang="en" sz="1010">
                <a:solidFill>
                  <a:srgbClr val="FF785A"/>
                </a:solidFill>
                <a:latin typeface="Fira Sans Extra Condensed SemiBold"/>
                <a:ea typeface="Fira Sans Extra Condensed SemiBold"/>
                <a:cs typeface="Fira Sans Extra Condensed SemiBold"/>
                <a:sym typeface="Fira Sans Extra Condensed SemiBold"/>
              </a:rPr>
              <a:t>Personal Progress</a:t>
            </a:r>
            <a:endParaRPr sz="1010">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369" name="Google Shape;369;p19"/>
          <p:cNvSpPr/>
          <p:nvPr/>
        </p:nvSpPr>
        <p:spPr>
          <a:xfrm>
            <a:off x="4534150" y="4233425"/>
            <a:ext cx="1616100" cy="833700"/>
          </a:xfrm>
          <a:prstGeom prst="roundRect">
            <a:avLst>
              <a:gd fmla="val 16667" name="adj"/>
            </a:avLst>
          </a:prstGeom>
          <a:solidFill>
            <a:srgbClr val="F8F9FE"/>
          </a:solidFill>
          <a:ln>
            <a:noFill/>
          </a:ln>
        </p:spPr>
        <p:txBody>
          <a:bodyPr anchorCtr="0" anchor="ctr" bIns="55475" lIns="55475" spcFirstLastPara="1" rIns="55475" wrap="square" tIns="55475">
            <a:noAutofit/>
          </a:bodyPr>
          <a:lstStyle/>
          <a:p>
            <a:pPr indent="0" lvl="0" marL="0" rtl="0" algn="ctr">
              <a:spcBef>
                <a:spcPts val="0"/>
              </a:spcBef>
              <a:spcAft>
                <a:spcPts val="0"/>
              </a:spcAft>
              <a:buNone/>
            </a:pPr>
            <a:r>
              <a:t/>
            </a:r>
            <a:endParaRPr sz="849">
              <a:latin typeface="Roboto"/>
              <a:ea typeface="Roboto"/>
              <a:cs typeface="Roboto"/>
              <a:sym typeface="Roboto"/>
            </a:endParaRPr>
          </a:p>
        </p:txBody>
      </p:sp>
      <p:sp>
        <p:nvSpPr>
          <p:cNvPr id="370" name="Google Shape;370;p19"/>
          <p:cNvSpPr txBox="1"/>
          <p:nvPr/>
        </p:nvSpPr>
        <p:spPr>
          <a:xfrm>
            <a:off x="4618025" y="4449780"/>
            <a:ext cx="1448400" cy="535200"/>
          </a:xfrm>
          <a:prstGeom prst="rect">
            <a:avLst/>
          </a:prstGeom>
          <a:noFill/>
          <a:ln>
            <a:noFill/>
          </a:ln>
        </p:spPr>
        <p:txBody>
          <a:bodyPr anchorCtr="0" anchor="ctr" bIns="51350" lIns="51350" spcFirstLastPara="1" rIns="51350" wrap="square" tIns="51350">
            <a:noAutofit/>
          </a:bodyPr>
          <a:lstStyle/>
          <a:p>
            <a:pPr indent="-195792" lvl="0" marL="277478" rtl="0" algn="l">
              <a:spcBef>
                <a:spcPts val="0"/>
              </a:spcBef>
              <a:spcAft>
                <a:spcPts val="0"/>
              </a:spcAft>
              <a:buSzPts val="898"/>
              <a:buFont typeface="Inter"/>
              <a:buChar char="●"/>
            </a:pPr>
            <a:r>
              <a:rPr lang="en" sz="898">
                <a:latin typeface="Inter"/>
                <a:ea typeface="Inter"/>
                <a:cs typeface="Inter"/>
                <a:sym typeface="Inter"/>
              </a:rPr>
              <a:t>Users can hear from their peers and applaud each other’s milestones</a:t>
            </a:r>
            <a:endParaRPr sz="898">
              <a:latin typeface="Inter"/>
              <a:ea typeface="Inter"/>
              <a:cs typeface="Inter"/>
              <a:sym typeface="Inter"/>
            </a:endParaRPr>
          </a:p>
        </p:txBody>
      </p:sp>
      <p:sp>
        <p:nvSpPr>
          <p:cNvPr id="371" name="Google Shape;371;p19"/>
          <p:cNvSpPr txBox="1"/>
          <p:nvPr/>
        </p:nvSpPr>
        <p:spPr>
          <a:xfrm>
            <a:off x="4618028" y="4315488"/>
            <a:ext cx="1448400" cy="139200"/>
          </a:xfrm>
          <a:prstGeom prst="rect">
            <a:avLst/>
          </a:prstGeom>
          <a:noFill/>
          <a:ln>
            <a:noFill/>
          </a:ln>
        </p:spPr>
        <p:txBody>
          <a:bodyPr anchorCtr="0" anchor="ctr" bIns="51350" lIns="51350" spcFirstLastPara="1" rIns="51350" wrap="square" tIns="51350">
            <a:noAutofit/>
          </a:bodyPr>
          <a:lstStyle/>
          <a:p>
            <a:pPr indent="0" lvl="0" marL="0" rtl="0" algn="ctr">
              <a:spcBef>
                <a:spcPts val="0"/>
              </a:spcBef>
              <a:spcAft>
                <a:spcPts val="0"/>
              </a:spcAft>
              <a:buNone/>
            </a:pPr>
            <a:r>
              <a:rPr lang="en" sz="1010">
                <a:solidFill>
                  <a:srgbClr val="FF785A"/>
                </a:solidFill>
                <a:latin typeface="Fira Sans Extra Condensed SemiBold"/>
                <a:ea typeface="Fira Sans Extra Condensed SemiBold"/>
                <a:cs typeface="Fira Sans Extra Condensed SemiBold"/>
                <a:sym typeface="Fira Sans Extra Condensed SemiBold"/>
              </a:rPr>
              <a:t>Community Feedback</a:t>
            </a:r>
            <a:endParaRPr sz="1010">
              <a:solidFill>
                <a:srgbClr val="FF785A"/>
              </a:solidFill>
              <a:latin typeface="Fira Sans Extra Condensed SemiBold"/>
              <a:ea typeface="Fira Sans Extra Condensed SemiBold"/>
              <a:cs typeface="Fira Sans Extra Condensed SemiBold"/>
              <a:sym typeface="Fira Sans Extra Condensed SemiBold"/>
            </a:endParaRPr>
          </a:p>
        </p:txBody>
      </p:sp>
      <p:pic>
        <p:nvPicPr>
          <p:cNvPr id="372" name="Google Shape;372;p19" title="Screenshot 2025-11-01 193725.png"/>
          <p:cNvPicPr preferRelativeResize="0"/>
          <p:nvPr/>
        </p:nvPicPr>
        <p:blipFill>
          <a:blip r:embed="rId3">
            <a:alphaModFix/>
          </a:blip>
          <a:stretch>
            <a:fillRect/>
          </a:stretch>
        </p:blipFill>
        <p:spPr>
          <a:xfrm>
            <a:off x="455750" y="862034"/>
            <a:ext cx="1616100" cy="3219600"/>
          </a:xfrm>
          <a:prstGeom prst="roundRect">
            <a:avLst>
              <a:gd fmla="val 16667" name="adj"/>
            </a:avLst>
          </a:prstGeom>
          <a:noFill/>
          <a:ln>
            <a:noFill/>
          </a:ln>
        </p:spPr>
      </p:pic>
      <p:pic>
        <p:nvPicPr>
          <p:cNvPr id="373" name="Google Shape;373;p19" title="Screenshot 2025-11-01 193923.png"/>
          <p:cNvPicPr preferRelativeResize="0"/>
          <p:nvPr/>
        </p:nvPicPr>
        <p:blipFill rotWithShape="1">
          <a:blip r:embed="rId4">
            <a:alphaModFix/>
          </a:blip>
          <a:srcRect b="0" l="2912" r="0" t="1681"/>
          <a:stretch/>
        </p:blipFill>
        <p:spPr>
          <a:xfrm>
            <a:off x="2501300" y="839225"/>
            <a:ext cx="1616100" cy="3265200"/>
          </a:xfrm>
          <a:prstGeom prst="roundRect">
            <a:avLst>
              <a:gd fmla="val 16667" name="adj"/>
            </a:avLst>
          </a:prstGeom>
          <a:noFill/>
          <a:ln>
            <a:noFill/>
          </a:ln>
        </p:spPr>
      </p:pic>
      <p:pic>
        <p:nvPicPr>
          <p:cNvPr id="374" name="Google Shape;374;p19" title="Screenshot 2025-11-01 193903.png"/>
          <p:cNvPicPr preferRelativeResize="0"/>
          <p:nvPr/>
        </p:nvPicPr>
        <p:blipFill>
          <a:blip r:embed="rId5">
            <a:alphaModFix/>
          </a:blip>
          <a:stretch>
            <a:fillRect/>
          </a:stretch>
        </p:blipFill>
        <p:spPr>
          <a:xfrm>
            <a:off x="4500150" y="849625"/>
            <a:ext cx="1616100" cy="3253200"/>
          </a:xfrm>
          <a:prstGeom prst="roundRect">
            <a:avLst>
              <a:gd fmla="val 16667" name="adj"/>
            </a:avLst>
          </a:prstGeom>
          <a:noFill/>
          <a:ln>
            <a:noFill/>
          </a:ln>
        </p:spPr>
      </p:pic>
      <p:cxnSp>
        <p:nvCxnSpPr>
          <p:cNvPr id="375" name="Google Shape;375;p19"/>
          <p:cNvCxnSpPr>
            <a:stCxn id="359" idx="1"/>
            <a:endCxn id="374" idx="3"/>
          </p:cNvCxnSpPr>
          <p:nvPr/>
        </p:nvCxnSpPr>
        <p:spPr>
          <a:xfrm flipH="1">
            <a:off x="6116263" y="2218376"/>
            <a:ext cx="630600" cy="257700"/>
          </a:xfrm>
          <a:prstGeom prst="curvedConnector3">
            <a:avLst>
              <a:gd fmla="val 50001" name="adj1"/>
            </a:avLst>
          </a:prstGeom>
          <a:noFill/>
          <a:ln cap="flat" cmpd="sng" w="19050">
            <a:solidFill>
              <a:schemeClr val="dk1"/>
            </a:solidFill>
            <a:prstDash val="solid"/>
            <a:round/>
            <a:headEnd len="med" w="med" type="none"/>
            <a:tailEnd len="med" w="med" type="triangle"/>
          </a:ln>
        </p:spPr>
      </p:cxnSp>
      <p:cxnSp>
        <p:nvCxnSpPr>
          <p:cNvPr id="376" name="Google Shape;376;p19"/>
          <p:cNvCxnSpPr>
            <a:stCxn id="359" idx="1"/>
            <a:endCxn id="373" idx="0"/>
          </p:cNvCxnSpPr>
          <p:nvPr/>
        </p:nvCxnSpPr>
        <p:spPr>
          <a:xfrm rot="10800000">
            <a:off x="3309463" y="839276"/>
            <a:ext cx="3437400" cy="1379100"/>
          </a:xfrm>
          <a:prstGeom prst="curvedConnector4">
            <a:avLst>
              <a:gd fmla="val 20992" name="adj1"/>
              <a:gd fmla="val 104227" name="adj2"/>
            </a:avLst>
          </a:prstGeom>
          <a:noFill/>
          <a:ln cap="flat" cmpd="sng" w="19050">
            <a:solidFill>
              <a:schemeClr val="dk1"/>
            </a:solidFill>
            <a:prstDash val="solid"/>
            <a:round/>
            <a:headEnd len="med" w="med" type="none"/>
            <a:tailEnd len="med" w="med" type="triangle"/>
          </a:ln>
        </p:spPr>
      </p:cxnSp>
      <p:cxnSp>
        <p:nvCxnSpPr>
          <p:cNvPr id="377" name="Google Shape;377;p19"/>
          <p:cNvCxnSpPr>
            <a:stCxn id="359" idx="1"/>
            <a:endCxn id="372" idx="0"/>
          </p:cNvCxnSpPr>
          <p:nvPr/>
        </p:nvCxnSpPr>
        <p:spPr>
          <a:xfrm rot="10800000">
            <a:off x="1263763" y="862076"/>
            <a:ext cx="5483100" cy="1356300"/>
          </a:xfrm>
          <a:prstGeom prst="curvedConnector4">
            <a:avLst>
              <a:gd fmla="val 42631" name="adj1"/>
              <a:gd fmla="val 102571" name="adj2"/>
            </a:avLst>
          </a:prstGeom>
          <a:noFill/>
          <a:ln cap="flat" cmpd="sng" w="19050">
            <a:solidFill>
              <a:schemeClr val="dk1"/>
            </a:solidFill>
            <a:prstDash val="solid"/>
            <a:round/>
            <a:headEnd len="med" w="med" type="none"/>
            <a:tailEnd len="med" w="med" type="stealth"/>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381" name="Shape 381"/>
        <p:cNvGrpSpPr/>
        <p:nvPr/>
      </p:nvGrpSpPr>
      <p:grpSpPr>
        <a:xfrm>
          <a:off x="0" y="0"/>
          <a:ext cx="0" cy="0"/>
          <a:chOff x="0" y="0"/>
          <a:chExt cx="0" cy="0"/>
        </a:xfrm>
      </p:grpSpPr>
      <p:sp>
        <p:nvSpPr>
          <p:cNvPr id="382" name="Google Shape;382;p20"/>
          <p:cNvSpPr txBox="1"/>
          <p:nvPr>
            <p:ph type="title"/>
          </p:nvPr>
        </p:nvSpPr>
        <p:spPr>
          <a:xfrm>
            <a:off x="722400" y="2251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Values in Design: Action</a:t>
            </a:r>
            <a:endParaRPr>
              <a:solidFill>
                <a:srgbClr val="FF785A"/>
              </a:solidFill>
            </a:endParaRPr>
          </a:p>
        </p:txBody>
      </p:sp>
      <p:sp>
        <p:nvSpPr>
          <p:cNvPr id="383" name="Google Shape;383;p20"/>
          <p:cNvSpPr/>
          <p:nvPr/>
        </p:nvSpPr>
        <p:spPr>
          <a:xfrm>
            <a:off x="5193089" y="2300398"/>
            <a:ext cx="50622" cy="50622"/>
          </a:xfrm>
          <a:custGeom>
            <a:rect b="b" l="l" r="r" t="t"/>
            <a:pathLst>
              <a:path extrusionOk="0" h="2182" w="2182">
                <a:moveTo>
                  <a:pt x="427" y="1"/>
                </a:moveTo>
                <a:lnTo>
                  <a:pt x="1" y="427"/>
                </a:lnTo>
                <a:lnTo>
                  <a:pt x="1755" y="2181"/>
                </a:lnTo>
                <a:lnTo>
                  <a:pt x="2181" y="1755"/>
                </a:lnTo>
                <a:lnTo>
                  <a:pt x="427"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0"/>
          <p:cNvSpPr/>
          <p:nvPr/>
        </p:nvSpPr>
        <p:spPr>
          <a:xfrm>
            <a:off x="5193089" y="2331208"/>
            <a:ext cx="50622" cy="50042"/>
          </a:xfrm>
          <a:custGeom>
            <a:rect b="b" l="l" r="r" t="t"/>
            <a:pathLst>
              <a:path extrusionOk="0" h="2157" w="2182">
                <a:moveTo>
                  <a:pt x="1755" y="1"/>
                </a:moveTo>
                <a:lnTo>
                  <a:pt x="1" y="1730"/>
                </a:lnTo>
                <a:lnTo>
                  <a:pt x="427" y="2156"/>
                </a:lnTo>
                <a:lnTo>
                  <a:pt x="2181" y="427"/>
                </a:lnTo>
                <a:lnTo>
                  <a:pt x="175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0"/>
          <p:cNvSpPr/>
          <p:nvPr/>
        </p:nvSpPr>
        <p:spPr>
          <a:xfrm>
            <a:off x="4770382" y="4464025"/>
            <a:ext cx="62222" cy="62222"/>
          </a:xfrm>
          <a:custGeom>
            <a:rect b="b" l="l" r="r" t="t"/>
            <a:pathLst>
              <a:path extrusionOk="0" h="2682" w="2682">
                <a:moveTo>
                  <a:pt x="2156" y="0"/>
                </a:moveTo>
                <a:lnTo>
                  <a:pt x="0" y="2156"/>
                </a:lnTo>
                <a:lnTo>
                  <a:pt x="526" y="2682"/>
                </a:lnTo>
                <a:lnTo>
                  <a:pt x="2682" y="527"/>
                </a:lnTo>
                <a:lnTo>
                  <a:pt x="215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0"/>
          <p:cNvSpPr/>
          <p:nvPr/>
        </p:nvSpPr>
        <p:spPr>
          <a:xfrm>
            <a:off x="4732589" y="4464025"/>
            <a:ext cx="62222" cy="62222"/>
          </a:xfrm>
          <a:custGeom>
            <a:rect b="b" l="l" r="r" t="t"/>
            <a:pathLst>
              <a:path extrusionOk="0" h="2682" w="2682">
                <a:moveTo>
                  <a:pt x="526" y="0"/>
                </a:moveTo>
                <a:lnTo>
                  <a:pt x="0" y="527"/>
                </a:lnTo>
                <a:lnTo>
                  <a:pt x="2155" y="2682"/>
                </a:lnTo>
                <a:lnTo>
                  <a:pt x="2682" y="2156"/>
                </a:lnTo>
                <a:lnTo>
                  <a:pt x="52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7" name="Google Shape;387;p20"/>
          <p:cNvGrpSpPr/>
          <p:nvPr/>
        </p:nvGrpSpPr>
        <p:grpSpPr>
          <a:xfrm>
            <a:off x="7469524" y="1318891"/>
            <a:ext cx="108762" cy="108182"/>
            <a:chOff x="7469524" y="1318891"/>
            <a:chExt cx="108762" cy="108182"/>
          </a:xfrm>
        </p:grpSpPr>
        <p:sp>
          <p:nvSpPr>
            <p:cNvPr id="388" name="Google Shape;388;p20"/>
            <p:cNvSpPr/>
            <p:nvPr/>
          </p:nvSpPr>
          <p:spPr>
            <a:xfrm>
              <a:off x="7507317" y="1347961"/>
              <a:ext cx="30833" cy="51782"/>
            </a:xfrm>
            <a:custGeom>
              <a:rect b="b" l="l" r="r" t="t"/>
              <a:pathLst>
                <a:path extrusionOk="0" h="2232" w="1329">
                  <a:moveTo>
                    <a:pt x="677" y="1"/>
                  </a:moveTo>
                  <a:cubicBezTo>
                    <a:pt x="276" y="1"/>
                    <a:pt x="26" y="251"/>
                    <a:pt x="1" y="677"/>
                  </a:cubicBezTo>
                  <a:lnTo>
                    <a:pt x="326" y="677"/>
                  </a:lnTo>
                  <a:cubicBezTo>
                    <a:pt x="351" y="452"/>
                    <a:pt x="452" y="352"/>
                    <a:pt x="652" y="352"/>
                  </a:cubicBezTo>
                  <a:cubicBezTo>
                    <a:pt x="828" y="352"/>
                    <a:pt x="953" y="427"/>
                    <a:pt x="953" y="602"/>
                  </a:cubicBezTo>
                  <a:cubicBezTo>
                    <a:pt x="953" y="978"/>
                    <a:pt x="527" y="978"/>
                    <a:pt x="527" y="1479"/>
                  </a:cubicBezTo>
                  <a:lnTo>
                    <a:pt x="828" y="1479"/>
                  </a:lnTo>
                  <a:cubicBezTo>
                    <a:pt x="828" y="1078"/>
                    <a:pt x="1329" y="1028"/>
                    <a:pt x="1329" y="527"/>
                  </a:cubicBezTo>
                  <a:cubicBezTo>
                    <a:pt x="1329" y="201"/>
                    <a:pt x="1078" y="1"/>
                    <a:pt x="677" y="1"/>
                  </a:cubicBezTo>
                  <a:close/>
                  <a:moveTo>
                    <a:pt x="677" y="1780"/>
                  </a:moveTo>
                  <a:cubicBezTo>
                    <a:pt x="552" y="1780"/>
                    <a:pt x="452" y="1880"/>
                    <a:pt x="452" y="2006"/>
                  </a:cubicBezTo>
                  <a:cubicBezTo>
                    <a:pt x="452" y="2156"/>
                    <a:pt x="552" y="2231"/>
                    <a:pt x="677" y="2231"/>
                  </a:cubicBezTo>
                  <a:cubicBezTo>
                    <a:pt x="803" y="2231"/>
                    <a:pt x="903" y="2156"/>
                    <a:pt x="903" y="2006"/>
                  </a:cubicBezTo>
                  <a:cubicBezTo>
                    <a:pt x="903" y="1880"/>
                    <a:pt x="803" y="1780"/>
                    <a:pt x="677" y="178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0"/>
            <p:cNvSpPr/>
            <p:nvPr/>
          </p:nvSpPr>
          <p:spPr>
            <a:xfrm>
              <a:off x="7469524" y="1318891"/>
              <a:ext cx="108762" cy="108182"/>
            </a:xfrm>
            <a:custGeom>
              <a:rect b="b" l="l" r="r" t="t"/>
              <a:pathLst>
                <a:path extrusionOk="0" h="4663" w="4688">
                  <a:moveTo>
                    <a:pt x="2331" y="226"/>
                  </a:moveTo>
                  <a:cubicBezTo>
                    <a:pt x="3509" y="226"/>
                    <a:pt x="4462" y="1153"/>
                    <a:pt x="4462" y="2331"/>
                  </a:cubicBezTo>
                  <a:cubicBezTo>
                    <a:pt x="4462" y="3484"/>
                    <a:pt x="3509" y="4437"/>
                    <a:pt x="2331" y="4437"/>
                  </a:cubicBezTo>
                  <a:cubicBezTo>
                    <a:pt x="1178" y="4437"/>
                    <a:pt x="226" y="3484"/>
                    <a:pt x="226" y="2331"/>
                  </a:cubicBezTo>
                  <a:cubicBezTo>
                    <a:pt x="226" y="1153"/>
                    <a:pt x="1178" y="226"/>
                    <a:pt x="2331" y="226"/>
                  </a:cubicBezTo>
                  <a:close/>
                  <a:moveTo>
                    <a:pt x="2331" y="1"/>
                  </a:moveTo>
                  <a:cubicBezTo>
                    <a:pt x="1053" y="1"/>
                    <a:pt x="0" y="1028"/>
                    <a:pt x="0" y="2331"/>
                  </a:cubicBezTo>
                  <a:cubicBezTo>
                    <a:pt x="0" y="3610"/>
                    <a:pt x="1053" y="4662"/>
                    <a:pt x="2331" y="4662"/>
                  </a:cubicBezTo>
                  <a:cubicBezTo>
                    <a:pt x="3635" y="4662"/>
                    <a:pt x="4687" y="3610"/>
                    <a:pt x="4687" y="2331"/>
                  </a:cubicBezTo>
                  <a:cubicBezTo>
                    <a:pt x="4687" y="1028"/>
                    <a:pt x="3635" y="1"/>
                    <a:pt x="233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0" name="Google Shape;390;p20"/>
          <p:cNvGrpSpPr/>
          <p:nvPr/>
        </p:nvGrpSpPr>
        <p:grpSpPr>
          <a:xfrm>
            <a:off x="7638723" y="1319471"/>
            <a:ext cx="105862" cy="105862"/>
            <a:chOff x="7638723" y="1319471"/>
            <a:chExt cx="105862" cy="105862"/>
          </a:xfrm>
        </p:grpSpPr>
        <p:sp>
          <p:nvSpPr>
            <p:cNvPr id="391" name="Google Shape;391;p20"/>
            <p:cNvSpPr/>
            <p:nvPr/>
          </p:nvSpPr>
          <p:spPr>
            <a:xfrm>
              <a:off x="7638723" y="1319471"/>
              <a:ext cx="105862" cy="105862"/>
            </a:xfrm>
            <a:custGeom>
              <a:rect b="b" l="l" r="r" t="t"/>
              <a:pathLst>
                <a:path extrusionOk="0" h="4563" w="4563">
                  <a:moveTo>
                    <a:pt x="2281" y="226"/>
                  </a:moveTo>
                  <a:cubicBezTo>
                    <a:pt x="3434" y="226"/>
                    <a:pt x="4337" y="1128"/>
                    <a:pt x="4337" y="2281"/>
                  </a:cubicBezTo>
                  <a:cubicBezTo>
                    <a:pt x="4337" y="3409"/>
                    <a:pt x="3434" y="4337"/>
                    <a:pt x="2281" y="4337"/>
                  </a:cubicBezTo>
                  <a:cubicBezTo>
                    <a:pt x="1154" y="4337"/>
                    <a:pt x="226" y="3409"/>
                    <a:pt x="226" y="2281"/>
                  </a:cubicBezTo>
                  <a:cubicBezTo>
                    <a:pt x="226" y="1128"/>
                    <a:pt x="1154" y="226"/>
                    <a:pt x="2281" y="226"/>
                  </a:cubicBezTo>
                  <a:close/>
                  <a:moveTo>
                    <a:pt x="2281" y="1"/>
                  </a:moveTo>
                  <a:cubicBezTo>
                    <a:pt x="1028" y="1"/>
                    <a:pt x="1" y="1028"/>
                    <a:pt x="1" y="2281"/>
                  </a:cubicBezTo>
                  <a:cubicBezTo>
                    <a:pt x="1" y="3534"/>
                    <a:pt x="1028" y="4562"/>
                    <a:pt x="2281" y="4562"/>
                  </a:cubicBezTo>
                  <a:cubicBezTo>
                    <a:pt x="3535" y="4562"/>
                    <a:pt x="4562" y="3534"/>
                    <a:pt x="4562" y="2281"/>
                  </a:cubicBezTo>
                  <a:cubicBezTo>
                    <a:pt x="4562" y="1028"/>
                    <a:pt x="3535" y="1"/>
                    <a:pt x="228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0"/>
            <p:cNvSpPr/>
            <p:nvPr/>
          </p:nvSpPr>
          <p:spPr>
            <a:xfrm>
              <a:off x="7675936" y="1343599"/>
              <a:ext cx="46539" cy="42479"/>
            </a:xfrm>
            <a:custGeom>
              <a:rect b="b" l="l" r="r" t="t"/>
              <a:pathLst>
                <a:path extrusionOk="0" h="1831" w="2006">
                  <a:moveTo>
                    <a:pt x="1013" y="251"/>
                  </a:moveTo>
                  <a:cubicBezTo>
                    <a:pt x="1185" y="251"/>
                    <a:pt x="1354" y="314"/>
                    <a:pt x="1479" y="439"/>
                  </a:cubicBezTo>
                  <a:cubicBezTo>
                    <a:pt x="1730" y="715"/>
                    <a:pt x="1730" y="1116"/>
                    <a:pt x="1479" y="1392"/>
                  </a:cubicBezTo>
                  <a:cubicBezTo>
                    <a:pt x="1354" y="1517"/>
                    <a:pt x="1185" y="1580"/>
                    <a:pt x="1013" y="1580"/>
                  </a:cubicBezTo>
                  <a:cubicBezTo>
                    <a:pt x="840" y="1580"/>
                    <a:pt x="665" y="1517"/>
                    <a:pt x="527" y="1392"/>
                  </a:cubicBezTo>
                  <a:cubicBezTo>
                    <a:pt x="276" y="1116"/>
                    <a:pt x="276" y="715"/>
                    <a:pt x="527" y="439"/>
                  </a:cubicBezTo>
                  <a:cubicBezTo>
                    <a:pt x="665" y="314"/>
                    <a:pt x="840" y="251"/>
                    <a:pt x="1013" y="251"/>
                  </a:cubicBezTo>
                  <a:close/>
                  <a:moveTo>
                    <a:pt x="1013" y="1"/>
                  </a:moveTo>
                  <a:cubicBezTo>
                    <a:pt x="778" y="1"/>
                    <a:pt x="540" y="88"/>
                    <a:pt x="352" y="264"/>
                  </a:cubicBezTo>
                  <a:cubicBezTo>
                    <a:pt x="1" y="615"/>
                    <a:pt x="1" y="1216"/>
                    <a:pt x="352" y="1567"/>
                  </a:cubicBezTo>
                  <a:cubicBezTo>
                    <a:pt x="540" y="1743"/>
                    <a:pt x="778" y="1830"/>
                    <a:pt x="1013" y="1830"/>
                  </a:cubicBezTo>
                  <a:cubicBezTo>
                    <a:pt x="1248" y="1830"/>
                    <a:pt x="1479" y="1743"/>
                    <a:pt x="1655" y="1567"/>
                  </a:cubicBezTo>
                  <a:cubicBezTo>
                    <a:pt x="2006" y="1216"/>
                    <a:pt x="2006" y="615"/>
                    <a:pt x="1655" y="264"/>
                  </a:cubicBezTo>
                  <a:cubicBezTo>
                    <a:pt x="1479" y="88"/>
                    <a:pt x="1248" y="1"/>
                    <a:pt x="101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0"/>
            <p:cNvSpPr/>
            <p:nvPr/>
          </p:nvSpPr>
          <p:spPr>
            <a:xfrm>
              <a:off x="7663153" y="1375871"/>
              <a:ext cx="25033" cy="25033"/>
            </a:xfrm>
            <a:custGeom>
              <a:rect b="b" l="l" r="r" t="t"/>
              <a:pathLst>
                <a:path extrusionOk="0" h="1079" w="1079">
                  <a:moveTo>
                    <a:pt x="903" y="1"/>
                  </a:moveTo>
                  <a:lnTo>
                    <a:pt x="0" y="903"/>
                  </a:lnTo>
                  <a:lnTo>
                    <a:pt x="176" y="1078"/>
                  </a:lnTo>
                  <a:lnTo>
                    <a:pt x="1078" y="176"/>
                  </a:lnTo>
                  <a:lnTo>
                    <a:pt x="90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4" name="Google Shape;394;p20"/>
          <p:cNvGrpSpPr/>
          <p:nvPr/>
        </p:nvGrpSpPr>
        <p:grpSpPr>
          <a:xfrm>
            <a:off x="7681759" y="1133986"/>
            <a:ext cx="72709" cy="34336"/>
            <a:chOff x="7681759" y="1133986"/>
            <a:chExt cx="72709" cy="34336"/>
          </a:xfrm>
        </p:grpSpPr>
        <p:sp>
          <p:nvSpPr>
            <p:cNvPr id="395" name="Google Shape;395;p20"/>
            <p:cNvSpPr/>
            <p:nvPr/>
          </p:nvSpPr>
          <p:spPr>
            <a:xfrm>
              <a:off x="7681759" y="1133986"/>
              <a:ext cx="69206" cy="34336"/>
            </a:xfrm>
            <a:custGeom>
              <a:rect b="b" l="l" r="r" t="t"/>
              <a:pathLst>
                <a:path extrusionOk="0" h="1480" w="2983">
                  <a:moveTo>
                    <a:pt x="2832" y="151"/>
                  </a:moveTo>
                  <a:lnTo>
                    <a:pt x="2832" y="1329"/>
                  </a:lnTo>
                  <a:lnTo>
                    <a:pt x="151" y="1329"/>
                  </a:lnTo>
                  <a:lnTo>
                    <a:pt x="151" y="151"/>
                  </a:lnTo>
                  <a:close/>
                  <a:moveTo>
                    <a:pt x="76" y="1"/>
                  </a:moveTo>
                  <a:cubicBezTo>
                    <a:pt x="51" y="1"/>
                    <a:pt x="0" y="51"/>
                    <a:pt x="0" y="76"/>
                  </a:cubicBezTo>
                  <a:lnTo>
                    <a:pt x="0" y="1404"/>
                  </a:lnTo>
                  <a:cubicBezTo>
                    <a:pt x="0" y="1454"/>
                    <a:pt x="51" y="1479"/>
                    <a:pt x="76" y="1479"/>
                  </a:cubicBezTo>
                  <a:lnTo>
                    <a:pt x="2908" y="1479"/>
                  </a:lnTo>
                  <a:cubicBezTo>
                    <a:pt x="2958" y="1479"/>
                    <a:pt x="2983" y="1454"/>
                    <a:pt x="2983" y="1404"/>
                  </a:cubicBezTo>
                  <a:lnTo>
                    <a:pt x="2983" y="76"/>
                  </a:lnTo>
                  <a:cubicBezTo>
                    <a:pt x="2983" y="51"/>
                    <a:pt x="2958" y="1"/>
                    <a:pt x="2908"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0"/>
            <p:cNvSpPr/>
            <p:nvPr/>
          </p:nvSpPr>
          <p:spPr>
            <a:xfrm>
              <a:off x="7688162" y="1140389"/>
              <a:ext cx="44196" cy="22110"/>
            </a:xfrm>
            <a:custGeom>
              <a:rect b="b" l="l" r="r" t="t"/>
              <a:pathLst>
                <a:path extrusionOk="0" h="953" w="1905">
                  <a:moveTo>
                    <a:pt x="0" y="0"/>
                  </a:moveTo>
                  <a:lnTo>
                    <a:pt x="0" y="953"/>
                  </a:lnTo>
                  <a:lnTo>
                    <a:pt x="1905" y="953"/>
                  </a:lnTo>
                  <a:lnTo>
                    <a:pt x="1905" y="0"/>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0"/>
            <p:cNvSpPr/>
            <p:nvPr/>
          </p:nvSpPr>
          <p:spPr>
            <a:xfrm>
              <a:off x="7749782" y="1143869"/>
              <a:ext cx="4686" cy="14570"/>
            </a:xfrm>
            <a:custGeom>
              <a:rect b="b" l="l" r="r" t="t"/>
              <a:pathLst>
                <a:path extrusionOk="0" h="628" w="202">
                  <a:moveTo>
                    <a:pt x="1" y="1"/>
                  </a:moveTo>
                  <a:lnTo>
                    <a:pt x="1" y="627"/>
                  </a:lnTo>
                  <a:lnTo>
                    <a:pt x="201" y="627"/>
                  </a:lnTo>
                  <a:lnTo>
                    <a:pt x="201"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8" name="Google Shape;398;p20"/>
          <p:cNvGrpSpPr/>
          <p:nvPr/>
        </p:nvGrpSpPr>
        <p:grpSpPr>
          <a:xfrm>
            <a:off x="7596870" y="1126422"/>
            <a:ext cx="47699" cy="41899"/>
            <a:chOff x="7596870" y="1126422"/>
            <a:chExt cx="47699" cy="41899"/>
          </a:xfrm>
        </p:grpSpPr>
        <p:sp>
          <p:nvSpPr>
            <p:cNvPr id="399" name="Google Shape;399;p20"/>
            <p:cNvSpPr/>
            <p:nvPr/>
          </p:nvSpPr>
          <p:spPr>
            <a:xfrm>
              <a:off x="7610813" y="1148532"/>
              <a:ext cx="19790" cy="19790"/>
            </a:xfrm>
            <a:custGeom>
              <a:rect b="b" l="l" r="r" t="t"/>
              <a:pathLst>
                <a:path extrusionOk="0" h="853" w="853">
                  <a:moveTo>
                    <a:pt x="427" y="0"/>
                  </a:moveTo>
                  <a:cubicBezTo>
                    <a:pt x="201" y="0"/>
                    <a:pt x="1" y="201"/>
                    <a:pt x="1" y="426"/>
                  </a:cubicBezTo>
                  <a:cubicBezTo>
                    <a:pt x="1" y="677"/>
                    <a:pt x="201" y="852"/>
                    <a:pt x="427" y="852"/>
                  </a:cubicBezTo>
                  <a:cubicBezTo>
                    <a:pt x="652" y="852"/>
                    <a:pt x="853" y="677"/>
                    <a:pt x="853" y="426"/>
                  </a:cubicBezTo>
                  <a:cubicBezTo>
                    <a:pt x="853" y="201"/>
                    <a:pt x="652" y="0"/>
                    <a:pt x="427" y="0"/>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0"/>
            <p:cNvSpPr/>
            <p:nvPr/>
          </p:nvSpPr>
          <p:spPr>
            <a:xfrm>
              <a:off x="7604433" y="1137767"/>
              <a:ext cx="32573" cy="11368"/>
            </a:xfrm>
            <a:custGeom>
              <a:rect b="b" l="l" r="r" t="t"/>
              <a:pathLst>
                <a:path extrusionOk="0" h="490" w="1404">
                  <a:moveTo>
                    <a:pt x="692" y="1"/>
                  </a:moveTo>
                  <a:cubicBezTo>
                    <a:pt x="464" y="1"/>
                    <a:pt x="238" y="88"/>
                    <a:pt x="75" y="264"/>
                  </a:cubicBezTo>
                  <a:cubicBezTo>
                    <a:pt x="0" y="314"/>
                    <a:pt x="0" y="389"/>
                    <a:pt x="50" y="439"/>
                  </a:cubicBezTo>
                  <a:cubicBezTo>
                    <a:pt x="88" y="464"/>
                    <a:pt x="125" y="477"/>
                    <a:pt x="160" y="477"/>
                  </a:cubicBezTo>
                  <a:cubicBezTo>
                    <a:pt x="194" y="477"/>
                    <a:pt x="226" y="464"/>
                    <a:pt x="251" y="439"/>
                  </a:cubicBezTo>
                  <a:cubicBezTo>
                    <a:pt x="376" y="339"/>
                    <a:pt x="526" y="264"/>
                    <a:pt x="702" y="264"/>
                  </a:cubicBezTo>
                  <a:cubicBezTo>
                    <a:pt x="902" y="264"/>
                    <a:pt x="1053" y="364"/>
                    <a:pt x="1153" y="439"/>
                  </a:cubicBezTo>
                  <a:cubicBezTo>
                    <a:pt x="1178" y="464"/>
                    <a:pt x="1203" y="489"/>
                    <a:pt x="1253" y="489"/>
                  </a:cubicBezTo>
                  <a:cubicBezTo>
                    <a:pt x="1278" y="489"/>
                    <a:pt x="1303" y="464"/>
                    <a:pt x="1353" y="439"/>
                  </a:cubicBezTo>
                  <a:cubicBezTo>
                    <a:pt x="1404" y="389"/>
                    <a:pt x="1404" y="314"/>
                    <a:pt x="1328" y="264"/>
                  </a:cubicBezTo>
                  <a:cubicBezTo>
                    <a:pt x="1153" y="88"/>
                    <a:pt x="921" y="1"/>
                    <a:pt x="692"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0"/>
            <p:cNvSpPr/>
            <p:nvPr/>
          </p:nvSpPr>
          <p:spPr>
            <a:xfrm>
              <a:off x="7596870" y="1126422"/>
              <a:ext cx="47699" cy="15150"/>
            </a:xfrm>
            <a:custGeom>
              <a:rect b="b" l="l" r="r" t="t"/>
              <a:pathLst>
                <a:path extrusionOk="0" h="653" w="2056">
                  <a:moveTo>
                    <a:pt x="1028" y="1"/>
                  </a:moveTo>
                  <a:cubicBezTo>
                    <a:pt x="652" y="1"/>
                    <a:pt x="326" y="151"/>
                    <a:pt x="50" y="402"/>
                  </a:cubicBezTo>
                  <a:cubicBezTo>
                    <a:pt x="0" y="477"/>
                    <a:pt x="0" y="552"/>
                    <a:pt x="50" y="602"/>
                  </a:cubicBezTo>
                  <a:cubicBezTo>
                    <a:pt x="75" y="627"/>
                    <a:pt x="113" y="640"/>
                    <a:pt x="151" y="640"/>
                  </a:cubicBezTo>
                  <a:cubicBezTo>
                    <a:pt x="188" y="640"/>
                    <a:pt x="226" y="627"/>
                    <a:pt x="251" y="602"/>
                  </a:cubicBezTo>
                  <a:cubicBezTo>
                    <a:pt x="451" y="402"/>
                    <a:pt x="727" y="276"/>
                    <a:pt x="1028" y="276"/>
                  </a:cubicBezTo>
                  <a:cubicBezTo>
                    <a:pt x="1329" y="276"/>
                    <a:pt x="1604" y="402"/>
                    <a:pt x="1805" y="602"/>
                  </a:cubicBezTo>
                  <a:cubicBezTo>
                    <a:pt x="1830" y="627"/>
                    <a:pt x="1855" y="652"/>
                    <a:pt x="1905" y="652"/>
                  </a:cubicBezTo>
                  <a:cubicBezTo>
                    <a:pt x="1930" y="652"/>
                    <a:pt x="1980" y="627"/>
                    <a:pt x="2005" y="602"/>
                  </a:cubicBezTo>
                  <a:cubicBezTo>
                    <a:pt x="2055" y="552"/>
                    <a:pt x="2055" y="477"/>
                    <a:pt x="2005" y="427"/>
                  </a:cubicBezTo>
                  <a:cubicBezTo>
                    <a:pt x="1730" y="151"/>
                    <a:pt x="1404" y="1"/>
                    <a:pt x="1028"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2" name="Google Shape;402;p20"/>
          <p:cNvGrpSpPr/>
          <p:nvPr/>
        </p:nvGrpSpPr>
        <p:grpSpPr>
          <a:xfrm>
            <a:off x="7497434" y="1127582"/>
            <a:ext cx="51783" cy="40739"/>
            <a:chOff x="7497434" y="1127582"/>
            <a:chExt cx="51783" cy="40739"/>
          </a:xfrm>
        </p:grpSpPr>
        <p:sp>
          <p:nvSpPr>
            <p:cNvPr id="403" name="Google Shape;403;p20"/>
            <p:cNvSpPr/>
            <p:nvPr/>
          </p:nvSpPr>
          <p:spPr>
            <a:xfrm>
              <a:off x="7497434" y="1144449"/>
              <a:ext cx="14570" cy="23873"/>
            </a:xfrm>
            <a:custGeom>
              <a:rect b="b" l="l" r="r" t="t"/>
              <a:pathLst>
                <a:path extrusionOk="0" h="1029" w="628">
                  <a:moveTo>
                    <a:pt x="0" y="1"/>
                  </a:moveTo>
                  <a:lnTo>
                    <a:pt x="0" y="1028"/>
                  </a:lnTo>
                  <a:lnTo>
                    <a:pt x="627" y="1028"/>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0"/>
            <p:cNvSpPr/>
            <p:nvPr/>
          </p:nvSpPr>
          <p:spPr>
            <a:xfrm>
              <a:off x="7516040" y="1135726"/>
              <a:ext cx="14570" cy="32596"/>
            </a:xfrm>
            <a:custGeom>
              <a:rect b="b" l="l" r="r" t="t"/>
              <a:pathLst>
                <a:path extrusionOk="0" h="1405" w="628">
                  <a:moveTo>
                    <a:pt x="1" y="1"/>
                  </a:moveTo>
                  <a:lnTo>
                    <a:pt x="1" y="1404"/>
                  </a:lnTo>
                  <a:lnTo>
                    <a:pt x="627" y="1404"/>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0"/>
            <p:cNvSpPr/>
            <p:nvPr/>
          </p:nvSpPr>
          <p:spPr>
            <a:xfrm>
              <a:off x="7534647" y="1127582"/>
              <a:ext cx="14570" cy="40739"/>
            </a:xfrm>
            <a:custGeom>
              <a:rect b="b" l="l" r="r" t="t"/>
              <a:pathLst>
                <a:path extrusionOk="0" h="1756" w="628">
                  <a:moveTo>
                    <a:pt x="1" y="1"/>
                  </a:moveTo>
                  <a:lnTo>
                    <a:pt x="1" y="1755"/>
                  </a:lnTo>
                  <a:lnTo>
                    <a:pt x="627" y="1755"/>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6" name="Google Shape;406;p20"/>
          <p:cNvGrpSpPr/>
          <p:nvPr/>
        </p:nvGrpSpPr>
        <p:grpSpPr>
          <a:xfrm>
            <a:off x="4780552" y="944863"/>
            <a:ext cx="1567001" cy="3196936"/>
            <a:chOff x="3845275" y="951400"/>
            <a:chExt cx="1853123" cy="3780672"/>
          </a:xfrm>
        </p:grpSpPr>
        <p:sp>
          <p:nvSpPr>
            <p:cNvPr id="407" name="Google Shape;407;p20"/>
            <p:cNvSpPr/>
            <p:nvPr/>
          </p:nvSpPr>
          <p:spPr>
            <a:xfrm>
              <a:off x="3845275" y="951400"/>
              <a:ext cx="1853123" cy="3780672"/>
            </a:xfrm>
            <a:custGeom>
              <a:rect b="b" l="l" r="r" t="t"/>
              <a:pathLst>
                <a:path extrusionOk="0" h="162960" w="79876">
                  <a:moveTo>
                    <a:pt x="9173" y="1"/>
                  </a:moveTo>
                  <a:cubicBezTo>
                    <a:pt x="4111" y="1"/>
                    <a:pt x="0" y="4111"/>
                    <a:pt x="0" y="9174"/>
                  </a:cubicBezTo>
                  <a:lnTo>
                    <a:pt x="0" y="153786"/>
                  </a:lnTo>
                  <a:cubicBezTo>
                    <a:pt x="0" y="158849"/>
                    <a:pt x="4111"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6652" rotWithShape="0" algn="bl" dir="3960000" dist="32217">
                <a:srgbClr val="000000">
                  <a:alpha val="32000"/>
                </a:srgbClr>
              </a:outerShdw>
            </a:effectLst>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sp>
          <p:nvSpPr>
            <p:cNvPr id="408" name="Google Shape;408;p20"/>
            <p:cNvSpPr/>
            <p:nvPr/>
          </p:nvSpPr>
          <p:spPr>
            <a:xfrm>
              <a:off x="4601160" y="1075846"/>
              <a:ext cx="283782" cy="32573"/>
            </a:xfrm>
            <a:custGeom>
              <a:rect b="b" l="l" r="r" t="t"/>
              <a:pathLst>
                <a:path extrusionOk="0" h="1404" w="12232">
                  <a:moveTo>
                    <a:pt x="703" y="0"/>
                  </a:moveTo>
                  <a:cubicBezTo>
                    <a:pt x="302" y="0"/>
                    <a:pt x="1" y="326"/>
                    <a:pt x="1" y="702"/>
                  </a:cubicBezTo>
                  <a:cubicBezTo>
                    <a:pt x="1" y="1103"/>
                    <a:pt x="302" y="1404"/>
                    <a:pt x="703" y="1404"/>
                  </a:cubicBezTo>
                  <a:lnTo>
                    <a:pt x="11530" y="1404"/>
                  </a:lnTo>
                  <a:cubicBezTo>
                    <a:pt x="11906" y="1404"/>
                    <a:pt x="12232" y="1103"/>
                    <a:pt x="12232" y="702"/>
                  </a:cubicBezTo>
                  <a:cubicBezTo>
                    <a:pt x="12232" y="326"/>
                    <a:pt x="11906" y="0"/>
                    <a:pt x="11530" y="0"/>
                  </a:cubicBezTo>
                  <a:close/>
                </a:path>
              </a:pathLst>
            </a:custGeom>
            <a:solidFill>
              <a:srgbClr val="BCBCBC"/>
            </a:solidFill>
            <a:ln>
              <a:noFill/>
            </a:ln>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sp>
          <p:nvSpPr>
            <p:cNvPr id="409" name="Google Shape;409;p20"/>
            <p:cNvSpPr/>
            <p:nvPr/>
          </p:nvSpPr>
          <p:spPr>
            <a:xfrm>
              <a:off x="4941901" y="1076426"/>
              <a:ext cx="31436" cy="31413"/>
            </a:xfrm>
            <a:custGeom>
              <a:rect b="b" l="l" r="r" t="t"/>
              <a:pathLst>
                <a:path extrusionOk="0" h="1354" w="1355">
                  <a:moveTo>
                    <a:pt x="677" y="0"/>
                  </a:moveTo>
                  <a:cubicBezTo>
                    <a:pt x="301" y="0"/>
                    <a:pt x="1" y="301"/>
                    <a:pt x="1" y="677"/>
                  </a:cubicBezTo>
                  <a:cubicBezTo>
                    <a:pt x="1" y="1053"/>
                    <a:pt x="301" y="1354"/>
                    <a:pt x="677" y="1354"/>
                  </a:cubicBezTo>
                  <a:cubicBezTo>
                    <a:pt x="1053" y="1354"/>
                    <a:pt x="1354" y="1053"/>
                    <a:pt x="1354" y="677"/>
                  </a:cubicBezTo>
                  <a:cubicBezTo>
                    <a:pt x="1354" y="301"/>
                    <a:pt x="1053" y="0"/>
                    <a:pt x="677" y="0"/>
                  </a:cubicBezTo>
                  <a:close/>
                </a:path>
              </a:pathLst>
            </a:custGeom>
            <a:solidFill>
              <a:srgbClr val="BCBCBC"/>
            </a:solidFill>
            <a:ln>
              <a:noFill/>
            </a:ln>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grpSp>
      <p:grpSp>
        <p:nvGrpSpPr>
          <p:cNvPr id="410" name="Google Shape;410;p20"/>
          <p:cNvGrpSpPr/>
          <p:nvPr/>
        </p:nvGrpSpPr>
        <p:grpSpPr>
          <a:xfrm>
            <a:off x="7149296" y="944863"/>
            <a:ext cx="1567001" cy="3196936"/>
            <a:chOff x="6483784" y="951400"/>
            <a:chExt cx="1853123" cy="3780672"/>
          </a:xfrm>
        </p:grpSpPr>
        <p:sp>
          <p:nvSpPr>
            <p:cNvPr id="411" name="Google Shape;411;p20"/>
            <p:cNvSpPr/>
            <p:nvPr/>
          </p:nvSpPr>
          <p:spPr>
            <a:xfrm>
              <a:off x="6483784" y="951400"/>
              <a:ext cx="1853123" cy="3780672"/>
            </a:xfrm>
            <a:custGeom>
              <a:rect b="b" l="l" r="r" t="t"/>
              <a:pathLst>
                <a:path extrusionOk="0" h="162960" w="79876">
                  <a:moveTo>
                    <a:pt x="9173" y="1"/>
                  </a:moveTo>
                  <a:cubicBezTo>
                    <a:pt x="4110" y="1"/>
                    <a:pt x="0" y="4111"/>
                    <a:pt x="0" y="9174"/>
                  </a:cubicBezTo>
                  <a:lnTo>
                    <a:pt x="0" y="153786"/>
                  </a:lnTo>
                  <a:cubicBezTo>
                    <a:pt x="0" y="158849"/>
                    <a:pt x="4110"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6654" rotWithShape="0" algn="bl" dir="3960000" dist="32218">
                <a:srgbClr val="000000">
                  <a:alpha val="32000"/>
                </a:srgbClr>
              </a:outerShdw>
            </a:effectLst>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sp>
          <p:nvSpPr>
            <p:cNvPr id="412" name="Google Shape;412;p20"/>
            <p:cNvSpPr/>
            <p:nvPr/>
          </p:nvSpPr>
          <p:spPr>
            <a:xfrm>
              <a:off x="6854348" y="1075846"/>
              <a:ext cx="283759" cy="32573"/>
            </a:xfrm>
            <a:custGeom>
              <a:rect b="b" l="l" r="r" t="t"/>
              <a:pathLst>
                <a:path extrusionOk="0" h="1404" w="12231">
                  <a:moveTo>
                    <a:pt x="702" y="0"/>
                  </a:moveTo>
                  <a:cubicBezTo>
                    <a:pt x="301" y="0"/>
                    <a:pt x="0" y="326"/>
                    <a:pt x="0" y="702"/>
                  </a:cubicBezTo>
                  <a:cubicBezTo>
                    <a:pt x="0" y="1103"/>
                    <a:pt x="301" y="1404"/>
                    <a:pt x="702" y="1404"/>
                  </a:cubicBezTo>
                  <a:lnTo>
                    <a:pt x="11529" y="1404"/>
                  </a:lnTo>
                  <a:cubicBezTo>
                    <a:pt x="11905" y="1404"/>
                    <a:pt x="12231" y="1103"/>
                    <a:pt x="12231" y="702"/>
                  </a:cubicBezTo>
                  <a:cubicBezTo>
                    <a:pt x="12231" y="326"/>
                    <a:pt x="11905" y="0"/>
                    <a:pt x="11529" y="0"/>
                  </a:cubicBezTo>
                  <a:close/>
                </a:path>
              </a:pathLst>
            </a:custGeom>
            <a:solidFill>
              <a:srgbClr val="BCBCBC"/>
            </a:solidFill>
            <a:ln>
              <a:noFill/>
            </a:ln>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sp>
          <p:nvSpPr>
            <p:cNvPr id="413" name="Google Shape;413;p20"/>
            <p:cNvSpPr/>
            <p:nvPr/>
          </p:nvSpPr>
          <p:spPr>
            <a:xfrm>
              <a:off x="7195066" y="1076426"/>
              <a:ext cx="31436" cy="31413"/>
            </a:xfrm>
            <a:custGeom>
              <a:rect b="b" l="l" r="r" t="t"/>
              <a:pathLst>
                <a:path extrusionOk="0" h="1354" w="1355">
                  <a:moveTo>
                    <a:pt x="678" y="0"/>
                  </a:moveTo>
                  <a:cubicBezTo>
                    <a:pt x="302" y="0"/>
                    <a:pt x="1" y="301"/>
                    <a:pt x="1" y="677"/>
                  </a:cubicBezTo>
                  <a:cubicBezTo>
                    <a:pt x="1" y="1053"/>
                    <a:pt x="302" y="1354"/>
                    <a:pt x="678" y="1354"/>
                  </a:cubicBezTo>
                  <a:cubicBezTo>
                    <a:pt x="1053" y="1354"/>
                    <a:pt x="1354" y="1053"/>
                    <a:pt x="1354" y="677"/>
                  </a:cubicBezTo>
                  <a:cubicBezTo>
                    <a:pt x="1354" y="301"/>
                    <a:pt x="1053" y="0"/>
                    <a:pt x="678" y="0"/>
                  </a:cubicBezTo>
                  <a:close/>
                </a:path>
              </a:pathLst>
            </a:custGeom>
            <a:solidFill>
              <a:srgbClr val="BCBCBC"/>
            </a:solidFill>
            <a:ln>
              <a:noFill/>
            </a:ln>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grpSp>
      <p:sp>
        <p:nvSpPr>
          <p:cNvPr id="414" name="Google Shape;414;p20"/>
          <p:cNvSpPr/>
          <p:nvPr/>
        </p:nvSpPr>
        <p:spPr>
          <a:xfrm>
            <a:off x="151450" y="951400"/>
            <a:ext cx="2167500" cy="17400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15" name="Google Shape;415;p20"/>
          <p:cNvSpPr txBox="1"/>
          <p:nvPr/>
        </p:nvSpPr>
        <p:spPr>
          <a:xfrm>
            <a:off x="263954" y="1122663"/>
            <a:ext cx="1942500" cy="2907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lang="en" sz="1665">
                <a:solidFill>
                  <a:srgbClr val="FF785A"/>
                </a:solidFill>
                <a:latin typeface="Fira Sans Extra Condensed SemiBold"/>
                <a:ea typeface="Fira Sans Extra Condensed SemiBold"/>
                <a:cs typeface="Fira Sans Extra Condensed SemiBold"/>
                <a:sym typeface="Fira Sans Extra Condensed SemiBold"/>
              </a:rPr>
              <a:t>Value 3: Action</a:t>
            </a:r>
            <a:endParaRPr sz="1665">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416" name="Google Shape;416;p20"/>
          <p:cNvSpPr/>
          <p:nvPr/>
        </p:nvSpPr>
        <p:spPr>
          <a:xfrm>
            <a:off x="2045875" y="2912900"/>
            <a:ext cx="2167500" cy="17400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17" name="Google Shape;417;p20"/>
          <p:cNvSpPr txBox="1"/>
          <p:nvPr/>
        </p:nvSpPr>
        <p:spPr>
          <a:xfrm>
            <a:off x="2158379" y="3084163"/>
            <a:ext cx="1942500" cy="2907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lang="en" sz="1665">
                <a:solidFill>
                  <a:srgbClr val="FF785A"/>
                </a:solidFill>
                <a:latin typeface="Fira Sans Extra Condensed SemiBold"/>
                <a:ea typeface="Fira Sans Extra Condensed SemiBold"/>
                <a:cs typeface="Fira Sans Extra Condensed SemiBold"/>
                <a:sym typeface="Fira Sans Extra Condensed SemiBold"/>
              </a:rPr>
              <a:t>Potential Tension</a:t>
            </a:r>
            <a:endParaRPr sz="1665">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418" name="Google Shape;418;p20"/>
          <p:cNvSpPr/>
          <p:nvPr/>
        </p:nvSpPr>
        <p:spPr>
          <a:xfrm>
            <a:off x="4666000" y="4263575"/>
            <a:ext cx="1796100" cy="833700"/>
          </a:xfrm>
          <a:prstGeom prst="roundRect">
            <a:avLst>
              <a:gd fmla="val 16667" name="adj"/>
            </a:avLst>
          </a:prstGeom>
          <a:solidFill>
            <a:srgbClr val="F8F9FE"/>
          </a:solidFill>
          <a:ln>
            <a:noFill/>
          </a:ln>
        </p:spPr>
        <p:txBody>
          <a:bodyPr anchorCtr="0" anchor="ctr" bIns="55475" lIns="55475" spcFirstLastPara="1" rIns="55475" wrap="square" tIns="55475">
            <a:noAutofit/>
          </a:bodyPr>
          <a:lstStyle/>
          <a:p>
            <a:pPr indent="0" lvl="0" marL="0" rtl="0" algn="ctr">
              <a:spcBef>
                <a:spcPts val="0"/>
              </a:spcBef>
              <a:spcAft>
                <a:spcPts val="0"/>
              </a:spcAft>
              <a:buNone/>
            </a:pPr>
            <a:r>
              <a:t/>
            </a:r>
            <a:endParaRPr sz="849">
              <a:latin typeface="Roboto"/>
              <a:ea typeface="Roboto"/>
              <a:cs typeface="Roboto"/>
              <a:sym typeface="Roboto"/>
            </a:endParaRPr>
          </a:p>
        </p:txBody>
      </p:sp>
      <p:sp>
        <p:nvSpPr>
          <p:cNvPr id="419" name="Google Shape;419;p20"/>
          <p:cNvSpPr txBox="1"/>
          <p:nvPr/>
        </p:nvSpPr>
        <p:spPr>
          <a:xfrm>
            <a:off x="4759224" y="4479930"/>
            <a:ext cx="1609800" cy="535200"/>
          </a:xfrm>
          <a:prstGeom prst="rect">
            <a:avLst/>
          </a:prstGeom>
          <a:noFill/>
          <a:ln>
            <a:noFill/>
          </a:ln>
        </p:spPr>
        <p:txBody>
          <a:bodyPr anchorCtr="0" anchor="ctr" bIns="51350" lIns="51350" spcFirstLastPara="1" rIns="51350" wrap="square" tIns="51350">
            <a:noAutofit/>
          </a:bodyPr>
          <a:lstStyle/>
          <a:p>
            <a:pPr indent="-195792" lvl="0" marL="277478" rtl="0" algn="l">
              <a:spcBef>
                <a:spcPts val="0"/>
              </a:spcBef>
              <a:spcAft>
                <a:spcPts val="0"/>
              </a:spcAft>
              <a:buSzPts val="898"/>
              <a:buFont typeface="Inter"/>
              <a:buChar char="●"/>
            </a:pPr>
            <a:r>
              <a:rPr lang="en" sz="898">
                <a:latin typeface="Inter"/>
                <a:ea typeface="Inter"/>
                <a:cs typeface="Inter"/>
                <a:sym typeface="Inter"/>
              </a:rPr>
              <a:t>Users can message with people who have reported themselves as available mentors</a:t>
            </a:r>
            <a:endParaRPr sz="898">
              <a:latin typeface="Inter"/>
              <a:ea typeface="Inter"/>
              <a:cs typeface="Inter"/>
              <a:sym typeface="Inter"/>
            </a:endParaRPr>
          </a:p>
        </p:txBody>
      </p:sp>
      <p:sp>
        <p:nvSpPr>
          <p:cNvPr id="420" name="Google Shape;420;p20"/>
          <p:cNvSpPr txBox="1"/>
          <p:nvPr/>
        </p:nvSpPr>
        <p:spPr>
          <a:xfrm>
            <a:off x="4759227" y="4345638"/>
            <a:ext cx="1609800" cy="139200"/>
          </a:xfrm>
          <a:prstGeom prst="rect">
            <a:avLst/>
          </a:prstGeom>
          <a:noFill/>
          <a:ln>
            <a:noFill/>
          </a:ln>
        </p:spPr>
        <p:txBody>
          <a:bodyPr anchorCtr="0" anchor="ctr" bIns="51350" lIns="51350" spcFirstLastPara="1" rIns="51350" wrap="square" tIns="51350">
            <a:noAutofit/>
          </a:bodyPr>
          <a:lstStyle/>
          <a:p>
            <a:pPr indent="0" lvl="0" marL="0" rtl="0" algn="ctr">
              <a:spcBef>
                <a:spcPts val="0"/>
              </a:spcBef>
              <a:spcAft>
                <a:spcPts val="0"/>
              </a:spcAft>
              <a:buNone/>
            </a:pPr>
            <a:r>
              <a:rPr lang="en" sz="1010">
                <a:solidFill>
                  <a:srgbClr val="FF785A"/>
                </a:solidFill>
                <a:latin typeface="Fira Sans Extra Condensed SemiBold"/>
                <a:ea typeface="Fira Sans Extra Condensed SemiBold"/>
                <a:cs typeface="Fira Sans Extra Condensed SemiBold"/>
                <a:sym typeface="Fira Sans Extra Condensed SemiBold"/>
              </a:rPr>
              <a:t>Mentor Connection</a:t>
            </a:r>
            <a:endParaRPr sz="1010">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421" name="Google Shape;421;p20"/>
          <p:cNvSpPr/>
          <p:nvPr/>
        </p:nvSpPr>
        <p:spPr>
          <a:xfrm>
            <a:off x="7095375" y="4263575"/>
            <a:ext cx="1674900" cy="833700"/>
          </a:xfrm>
          <a:prstGeom prst="roundRect">
            <a:avLst>
              <a:gd fmla="val 16667" name="adj"/>
            </a:avLst>
          </a:prstGeom>
          <a:solidFill>
            <a:srgbClr val="F8F9FE"/>
          </a:solidFill>
          <a:ln>
            <a:noFill/>
          </a:ln>
        </p:spPr>
        <p:txBody>
          <a:bodyPr anchorCtr="0" anchor="ctr" bIns="55475" lIns="55475" spcFirstLastPara="1" rIns="55475" wrap="square" tIns="55475">
            <a:noAutofit/>
          </a:bodyPr>
          <a:lstStyle/>
          <a:p>
            <a:pPr indent="0" lvl="0" marL="0" rtl="0" algn="ctr">
              <a:spcBef>
                <a:spcPts val="0"/>
              </a:spcBef>
              <a:spcAft>
                <a:spcPts val="0"/>
              </a:spcAft>
              <a:buNone/>
            </a:pPr>
            <a:r>
              <a:t/>
            </a:r>
            <a:endParaRPr sz="849">
              <a:latin typeface="Roboto"/>
              <a:ea typeface="Roboto"/>
              <a:cs typeface="Roboto"/>
              <a:sym typeface="Roboto"/>
            </a:endParaRPr>
          </a:p>
        </p:txBody>
      </p:sp>
      <p:sp>
        <p:nvSpPr>
          <p:cNvPr id="422" name="Google Shape;422;p20"/>
          <p:cNvSpPr txBox="1"/>
          <p:nvPr/>
        </p:nvSpPr>
        <p:spPr>
          <a:xfrm>
            <a:off x="7182302" y="4479930"/>
            <a:ext cx="1500900" cy="535200"/>
          </a:xfrm>
          <a:prstGeom prst="rect">
            <a:avLst/>
          </a:prstGeom>
          <a:noFill/>
          <a:ln>
            <a:noFill/>
          </a:ln>
        </p:spPr>
        <p:txBody>
          <a:bodyPr anchorCtr="0" anchor="ctr" bIns="51350" lIns="51350" spcFirstLastPara="1" rIns="51350" wrap="square" tIns="51350">
            <a:noAutofit/>
          </a:bodyPr>
          <a:lstStyle/>
          <a:p>
            <a:pPr indent="-195792" lvl="0" marL="277478" rtl="0" algn="l">
              <a:spcBef>
                <a:spcPts val="0"/>
              </a:spcBef>
              <a:spcAft>
                <a:spcPts val="0"/>
              </a:spcAft>
              <a:buSzPts val="898"/>
              <a:buFont typeface="Inter"/>
              <a:buChar char="●"/>
            </a:pPr>
            <a:r>
              <a:rPr lang="en" sz="898">
                <a:latin typeface="Inter"/>
                <a:ea typeface="Inter"/>
                <a:cs typeface="Inter"/>
                <a:sym typeface="Inter"/>
              </a:rPr>
              <a:t>Users can schedule a shadowing appointment without an interview process</a:t>
            </a:r>
            <a:endParaRPr sz="898">
              <a:latin typeface="Inter"/>
              <a:ea typeface="Inter"/>
              <a:cs typeface="Inter"/>
              <a:sym typeface="Inter"/>
            </a:endParaRPr>
          </a:p>
        </p:txBody>
      </p:sp>
      <p:sp>
        <p:nvSpPr>
          <p:cNvPr id="423" name="Google Shape;423;p20"/>
          <p:cNvSpPr txBox="1"/>
          <p:nvPr/>
        </p:nvSpPr>
        <p:spPr>
          <a:xfrm>
            <a:off x="7182305" y="4345638"/>
            <a:ext cx="1500900" cy="139200"/>
          </a:xfrm>
          <a:prstGeom prst="rect">
            <a:avLst/>
          </a:prstGeom>
          <a:noFill/>
          <a:ln>
            <a:noFill/>
          </a:ln>
        </p:spPr>
        <p:txBody>
          <a:bodyPr anchorCtr="0" anchor="ctr" bIns="51350" lIns="51350" spcFirstLastPara="1" rIns="51350" wrap="square" tIns="51350">
            <a:noAutofit/>
          </a:bodyPr>
          <a:lstStyle/>
          <a:p>
            <a:pPr indent="0" lvl="0" marL="0" rtl="0" algn="ctr">
              <a:spcBef>
                <a:spcPts val="0"/>
              </a:spcBef>
              <a:spcAft>
                <a:spcPts val="0"/>
              </a:spcAft>
              <a:buNone/>
            </a:pPr>
            <a:r>
              <a:rPr lang="en" sz="1010">
                <a:solidFill>
                  <a:srgbClr val="FF785A"/>
                </a:solidFill>
                <a:latin typeface="Fira Sans Extra Condensed SemiBold"/>
                <a:ea typeface="Fira Sans Extra Condensed SemiBold"/>
                <a:cs typeface="Fira Sans Extra Condensed SemiBold"/>
                <a:sym typeface="Fira Sans Extra Condensed SemiBold"/>
              </a:rPr>
              <a:t>Shadowing Opportunities</a:t>
            </a:r>
            <a:endParaRPr sz="1010">
              <a:solidFill>
                <a:srgbClr val="FF785A"/>
              </a:solidFill>
              <a:latin typeface="Fira Sans Extra Condensed SemiBold"/>
              <a:ea typeface="Fira Sans Extra Condensed SemiBold"/>
              <a:cs typeface="Fira Sans Extra Condensed SemiBold"/>
              <a:sym typeface="Fira Sans Extra Condensed SemiBold"/>
            </a:endParaRPr>
          </a:p>
        </p:txBody>
      </p:sp>
      <p:cxnSp>
        <p:nvCxnSpPr>
          <p:cNvPr id="424" name="Google Shape;424;p20"/>
          <p:cNvCxnSpPr>
            <a:stCxn id="415" idx="3"/>
            <a:endCxn id="425" idx="1"/>
          </p:cNvCxnSpPr>
          <p:nvPr/>
        </p:nvCxnSpPr>
        <p:spPr>
          <a:xfrm>
            <a:off x="2206454" y="1268013"/>
            <a:ext cx="2549400" cy="1314300"/>
          </a:xfrm>
          <a:prstGeom prst="curvedConnector3">
            <a:avLst>
              <a:gd fmla="val 50000" name="adj1"/>
            </a:avLst>
          </a:prstGeom>
          <a:noFill/>
          <a:ln cap="flat" cmpd="sng" w="19050">
            <a:solidFill>
              <a:schemeClr val="dk1"/>
            </a:solidFill>
            <a:prstDash val="solid"/>
            <a:round/>
            <a:headEnd len="med" w="med" type="none"/>
            <a:tailEnd len="med" w="med" type="triangle"/>
          </a:ln>
        </p:spPr>
      </p:cxnSp>
      <p:sp>
        <p:nvSpPr>
          <p:cNvPr id="426" name="Google Shape;426;p20"/>
          <p:cNvSpPr txBox="1"/>
          <p:nvPr/>
        </p:nvSpPr>
        <p:spPr>
          <a:xfrm>
            <a:off x="263950" y="1402926"/>
            <a:ext cx="1942500" cy="11172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lang="en">
                <a:solidFill>
                  <a:schemeClr val="dk1"/>
                </a:solidFill>
                <a:latin typeface="Inter"/>
                <a:ea typeface="Inter"/>
                <a:cs typeface="Inter"/>
                <a:sym typeface="Inter"/>
              </a:rPr>
              <a:t>Users don’t want to see rejections, but real opportunities to work in another field</a:t>
            </a:r>
            <a:endParaRPr sz="1180">
              <a:latin typeface="Inter"/>
              <a:ea typeface="Inter"/>
              <a:cs typeface="Inter"/>
              <a:sym typeface="Inter"/>
            </a:endParaRPr>
          </a:p>
        </p:txBody>
      </p:sp>
      <p:sp>
        <p:nvSpPr>
          <p:cNvPr id="427" name="Google Shape;427;p20"/>
          <p:cNvSpPr txBox="1"/>
          <p:nvPr/>
        </p:nvSpPr>
        <p:spPr>
          <a:xfrm>
            <a:off x="2158375" y="3374876"/>
            <a:ext cx="1942500" cy="1117200"/>
          </a:xfrm>
          <a:prstGeom prst="rect">
            <a:avLst/>
          </a:prstGeom>
          <a:noFill/>
          <a:ln>
            <a:noFill/>
          </a:ln>
        </p:spPr>
        <p:txBody>
          <a:bodyPr anchorCtr="0" anchor="ctr" bIns="84600" lIns="84600" spcFirstLastPara="1" rIns="84600" wrap="square" tIns="84600">
            <a:noAutofit/>
          </a:bodyPr>
          <a:lstStyle/>
          <a:p>
            <a:pPr indent="-322607" lvl="0" marL="457200" rtl="0" algn="l">
              <a:spcBef>
                <a:spcPts val="0"/>
              </a:spcBef>
              <a:spcAft>
                <a:spcPts val="0"/>
              </a:spcAft>
              <a:buSzPts val="1480"/>
              <a:buFont typeface="Inter"/>
              <a:buChar char="●"/>
            </a:pPr>
            <a:r>
              <a:rPr lang="en" sz="1480">
                <a:latin typeface="Inter"/>
                <a:ea typeface="Inter"/>
                <a:cs typeface="Inter"/>
                <a:sym typeface="Inter"/>
              </a:rPr>
              <a:t>Shadowing Opportunity Scams</a:t>
            </a:r>
            <a:endParaRPr sz="1480">
              <a:latin typeface="Inter"/>
              <a:ea typeface="Inter"/>
              <a:cs typeface="Inter"/>
              <a:sym typeface="Inter"/>
            </a:endParaRPr>
          </a:p>
        </p:txBody>
      </p:sp>
      <p:pic>
        <p:nvPicPr>
          <p:cNvPr id="428" name="Google Shape;428;p20" title="Screenshot 2025-11-01 195215.png"/>
          <p:cNvPicPr preferRelativeResize="0"/>
          <p:nvPr/>
        </p:nvPicPr>
        <p:blipFill>
          <a:blip r:embed="rId3">
            <a:alphaModFix/>
          </a:blip>
          <a:stretch>
            <a:fillRect/>
          </a:stretch>
        </p:blipFill>
        <p:spPr>
          <a:xfrm>
            <a:off x="4787638" y="888063"/>
            <a:ext cx="1674900" cy="3285300"/>
          </a:xfrm>
          <a:prstGeom prst="roundRect">
            <a:avLst>
              <a:gd fmla="val 16667" name="adj"/>
            </a:avLst>
          </a:prstGeom>
          <a:noFill/>
          <a:ln>
            <a:noFill/>
          </a:ln>
        </p:spPr>
      </p:pic>
      <p:pic>
        <p:nvPicPr>
          <p:cNvPr id="429" name="Google Shape;429;p20" title="Screenshot 2025-11-01 195246.png"/>
          <p:cNvPicPr preferRelativeResize="0"/>
          <p:nvPr/>
        </p:nvPicPr>
        <p:blipFill>
          <a:blip r:embed="rId4">
            <a:alphaModFix/>
          </a:blip>
          <a:stretch>
            <a:fillRect/>
          </a:stretch>
        </p:blipFill>
        <p:spPr>
          <a:xfrm>
            <a:off x="7095373" y="890163"/>
            <a:ext cx="1674900" cy="3281100"/>
          </a:xfrm>
          <a:prstGeom prst="roundRect">
            <a:avLst>
              <a:gd fmla="val 16667" name="adj"/>
            </a:avLst>
          </a:prstGeom>
          <a:noFill/>
          <a:ln>
            <a:noFill/>
          </a:ln>
        </p:spPr>
      </p:pic>
      <p:cxnSp>
        <p:nvCxnSpPr>
          <p:cNvPr id="430" name="Google Shape;430;p20"/>
          <p:cNvCxnSpPr>
            <a:stCxn id="415" idx="3"/>
            <a:endCxn id="431" idx="0"/>
          </p:cNvCxnSpPr>
          <p:nvPr/>
        </p:nvCxnSpPr>
        <p:spPr>
          <a:xfrm flipH="1" rot="10800000">
            <a:off x="2206454" y="887313"/>
            <a:ext cx="5726400" cy="380700"/>
          </a:xfrm>
          <a:prstGeom prst="curvedConnector3">
            <a:avLst>
              <a:gd fmla="val 50000" name="adj1"/>
            </a:avLst>
          </a:prstGeom>
          <a:noFill/>
          <a:ln cap="flat" cmpd="sng" w="19050">
            <a:solidFill>
              <a:schemeClr val="dk1"/>
            </a:solidFill>
            <a:prstDash val="solid"/>
            <a:round/>
            <a:headEnd len="med" w="med" type="non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435" name="Shape 435"/>
        <p:cNvGrpSpPr/>
        <p:nvPr/>
      </p:nvGrpSpPr>
      <p:grpSpPr>
        <a:xfrm>
          <a:off x="0" y="0"/>
          <a:ext cx="0" cy="0"/>
          <a:chOff x="0" y="0"/>
          <a:chExt cx="0" cy="0"/>
        </a:xfrm>
      </p:grpSpPr>
      <p:sp>
        <p:nvSpPr>
          <p:cNvPr id="436" name="Google Shape;436;p21"/>
          <p:cNvSpPr/>
          <p:nvPr/>
        </p:nvSpPr>
        <p:spPr>
          <a:xfrm>
            <a:off x="1864275" y="3023300"/>
            <a:ext cx="1942500" cy="1740000"/>
          </a:xfrm>
          <a:prstGeom prst="foldedCorner">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37" name="Google Shape;437;p21"/>
          <p:cNvSpPr txBox="1"/>
          <p:nvPr>
            <p:ph type="title"/>
          </p:nvPr>
        </p:nvSpPr>
        <p:spPr>
          <a:xfrm>
            <a:off x="722400" y="2251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Values in Design: Action</a:t>
            </a:r>
            <a:endParaRPr>
              <a:solidFill>
                <a:srgbClr val="FF785A"/>
              </a:solidFill>
            </a:endParaRPr>
          </a:p>
        </p:txBody>
      </p:sp>
      <p:sp>
        <p:nvSpPr>
          <p:cNvPr id="438" name="Google Shape;438;p21"/>
          <p:cNvSpPr/>
          <p:nvPr/>
        </p:nvSpPr>
        <p:spPr>
          <a:xfrm>
            <a:off x="5193089" y="2300398"/>
            <a:ext cx="50622" cy="50622"/>
          </a:xfrm>
          <a:custGeom>
            <a:rect b="b" l="l" r="r" t="t"/>
            <a:pathLst>
              <a:path extrusionOk="0" h="2182" w="2182">
                <a:moveTo>
                  <a:pt x="427" y="1"/>
                </a:moveTo>
                <a:lnTo>
                  <a:pt x="1" y="427"/>
                </a:lnTo>
                <a:lnTo>
                  <a:pt x="1755" y="2181"/>
                </a:lnTo>
                <a:lnTo>
                  <a:pt x="2181" y="1755"/>
                </a:lnTo>
                <a:lnTo>
                  <a:pt x="427"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1"/>
          <p:cNvSpPr/>
          <p:nvPr/>
        </p:nvSpPr>
        <p:spPr>
          <a:xfrm>
            <a:off x="5193089" y="2331208"/>
            <a:ext cx="50622" cy="50042"/>
          </a:xfrm>
          <a:custGeom>
            <a:rect b="b" l="l" r="r" t="t"/>
            <a:pathLst>
              <a:path extrusionOk="0" h="2157" w="2182">
                <a:moveTo>
                  <a:pt x="1755" y="1"/>
                </a:moveTo>
                <a:lnTo>
                  <a:pt x="1" y="1730"/>
                </a:lnTo>
                <a:lnTo>
                  <a:pt x="427" y="2156"/>
                </a:lnTo>
                <a:lnTo>
                  <a:pt x="2181" y="427"/>
                </a:lnTo>
                <a:lnTo>
                  <a:pt x="175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1"/>
          <p:cNvSpPr/>
          <p:nvPr/>
        </p:nvSpPr>
        <p:spPr>
          <a:xfrm>
            <a:off x="4770382" y="4464025"/>
            <a:ext cx="62222" cy="62222"/>
          </a:xfrm>
          <a:custGeom>
            <a:rect b="b" l="l" r="r" t="t"/>
            <a:pathLst>
              <a:path extrusionOk="0" h="2682" w="2682">
                <a:moveTo>
                  <a:pt x="2156" y="0"/>
                </a:moveTo>
                <a:lnTo>
                  <a:pt x="0" y="2156"/>
                </a:lnTo>
                <a:lnTo>
                  <a:pt x="526" y="2682"/>
                </a:lnTo>
                <a:lnTo>
                  <a:pt x="2682" y="527"/>
                </a:lnTo>
                <a:lnTo>
                  <a:pt x="215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1"/>
          <p:cNvSpPr/>
          <p:nvPr/>
        </p:nvSpPr>
        <p:spPr>
          <a:xfrm>
            <a:off x="4732589" y="4464025"/>
            <a:ext cx="62222" cy="62222"/>
          </a:xfrm>
          <a:custGeom>
            <a:rect b="b" l="l" r="r" t="t"/>
            <a:pathLst>
              <a:path extrusionOk="0" h="2682" w="2682">
                <a:moveTo>
                  <a:pt x="526" y="0"/>
                </a:moveTo>
                <a:lnTo>
                  <a:pt x="0" y="527"/>
                </a:lnTo>
                <a:lnTo>
                  <a:pt x="2155" y="2682"/>
                </a:lnTo>
                <a:lnTo>
                  <a:pt x="2682" y="2156"/>
                </a:lnTo>
                <a:lnTo>
                  <a:pt x="52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2" name="Google Shape;442;p21"/>
          <p:cNvGrpSpPr/>
          <p:nvPr/>
        </p:nvGrpSpPr>
        <p:grpSpPr>
          <a:xfrm>
            <a:off x="7469524" y="1318891"/>
            <a:ext cx="108762" cy="108182"/>
            <a:chOff x="7469524" y="1318891"/>
            <a:chExt cx="108762" cy="108182"/>
          </a:xfrm>
        </p:grpSpPr>
        <p:sp>
          <p:nvSpPr>
            <p:cNvPr id="443" name="Google Shape;443;p21"/>
            <p:cNvSpPr/>
            <p:nvPr/>
          </p:nvSpPr>
          <p:spPr>
            <a:xfrm>
              <a:off x="7507317" y="1347961"/>
              <a:ext cx="30833" cy="51782"/>
            </a:xfrm>
            <a:custGeom>
              <a:rect b="b" l="l" r="r" t="t"/>
              <a:pathLst>
                <a:path extrusionOk="0" h="2232" w="1329">
                  <a:moveTo>
                    <a:pt x="677" y="1"/>
                  </a:moveTo>
                  <a:cubicBezTo>
                    <a:pt x="276" y="1"/>
                    <a:pt x="26" y="251"/>
                    <a:pt x="1" y="677"/>
                  </a:cubicBezTo>
                  <a:lnTo>
                    <a:pt x="326" y="677"/>
                  </a:lnTo>
                  <a:cubicBezTo>
                    <a:pt x="351" y="452"/>
                    <a:pt x="452" y="352"/>
                    <a:pt x="652" y="352"/>
                  </a:cubicBezTo>
                  <a:cubicBezTo>
                    <a:pt x="828" y="352"/>
                    <a:pt x="953" y="427"/>
                    <a:pt x="953" y="602"/>
                  </a:cubicBezTo>
                  <a:cubicBezTo>
                    <a:pt x="953" y="978"/>
                    <a:pt x="527" y="978"/>
                    <a:pt x="527" y="1479"/>
                  </a:cubicBezTo>
                  <a:lnTo>
                    <a:pt x="828" y="1479"/>
                  </a:lnTo>
                  <a:cubicBezTo>
                    <a:pt x="828" y="1078"/>
                    <a:pt x="1329" y="1028"/>
                    <a:pt x="1329" y="527"/>
                  </a:cubicBezTo>
                  <a:cubicBezTo>
                    <a:pt x="1329" y="201"/>
                    <a:pt x="1078" y="1"/>
                    <a:pt x="677" y="1"/>
                  </a:cubicBezTo>
                  <a:close/>
                  <a:moveTo>
                    <a:pt x="677" y="1780"/>
                  </a:moveTo>
                  <a:cubicBezTo>
                    <a:pt x="552" y="1780"/>
                    <a:pt x="452" y="1880"/>
                    <a:pt x="452" y="2006"/>
                  </a:cubicBezTo>
                  <a:cubicBezTo>
                    <a:pt x="452" y="2156"/>
                    <a:pt x="552" y="2231"/>
                    <a:pt x="677" y="2231"/>
                  </a:cubicBezTo>
                  <a:cubicBezTo>
                    <a:pt x="803" y="2231"/>
                    <a:pt x="903" y="2156"/>
                    <a:pt x="903" y="2006"/>
                  </a:cubicBezTo>
                  <a:cubicBezTo>
                    <a:pt x="903" y="1880"/>
                    <a:pt x="803" y="1780"/>
                    <a:pt x="677" y="178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1"/>
            <p:cNvSpPr/>
            <p:nvPr/>
          </p:nvSpPr>
          <p:spPr>
            <a:xfrm>
              <a:off x="7469524" y="1318891"/>
              <a:ext cx="108762" cy="108182"/>
            </a:xfrm>
            <a:custGeom>
              <a:rect b="b" l="l" r="r" t="t"/>
              <a:pathLst>
                <a:path extrusionOk="0" h="4663" w="4688">
                  <a:moveTo>
                    <a:pt x="2331" y="226"/>
                  </a:moveTo>
                  <a:cubicBezTo>
                    <a:pt x="3509" y="226"/>
                    <a:pt x="4462" y="1153"/>
                    <a:pt x="4462" y="2331"/>
                  </a:cubicBezTo>
                  <a:cubicBezTo>
                    <a:pt x="4462" y="3484"/>
                    <a:pt x="3509" y="4437"/>
                    <a:pt x="2331" y="4437"/>
                  </a:cubicBezTo>
                  <a:cubicBezTo>
                    <a:pt x="1178" y="4437"/>
                    <a:pt x="226" y="3484"/>
                    <a:pt x="226" y="2331"/>
                  </a:cubicBezTo>
                  <a:cubicBezTo>
                    <a:pt x="226" y="1153"/>
                    <a:pt x="1178" y="226"/>
                    <a:pt x="2331" y="226"/>
                  </a:cubicBezTo>
                  <a:close/>
                  <a:moveTo>
                    <a:pt x="2331" y="1"/>
                  </a:moveTo>
                  <a:cubicBezTo>
                    <a:pt x="1053" y="1"/>
                    <a:pt x="0" y="1028"/>
                    <a:pt x="0" y="2331"/>
                  </a:cubicBezTo>
                  <a:cubicBezTo>
                    <a:pt x="0" y="3610"/>
                    <a:pt x="1053" y="4662"/>
                    <a:pt x="2331" y="4662"/>
                  </a:cubicBezTo>
                  <a:cubicBezTo>
                    <a:pt x="3635" y="4662"/>
                    <a:pt x="4687" y="3610"/>
                    <a:pt x="4687" y="2331"/>
                  </a:cubicBezTo>
                  <a:cubicBezTo>
                    <a:pt x="4687" y="1028"/>
                    <a:pt x="3635" y="1"/>
                    <a:pt x="233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5" name="Google Shape;445;p21"/>
          <p:cNvGrpSpPr/>
          <p:nvPr/>
        </p:nvGrpSpPr>
        <p:grpSpPr>
          <a:xfrm>
            <a:off x="7638723" y="1319471"/>
            <a:ext cx="105862" cy="105862"/>
            <a:chOff x="7638723" y="1319471"/>
            <a:chExt cx="105862" cy="105862"/>
          </a:xfrm>
        </p:grpSpPr>
        <p:sp>
          <p:nvSpPr>
            <p:cNvPr id="446" name="Google Shape;446;p21"/>
            <p:cNvSpPr/>
            <p:nvPr/>
          </p:nvSpPr>
          <p:spPr>
            <a:xfrm>
              <a:off x="7638723" y="1319471"/>
              <a:ext cx="105862" cy="105862"/>
            </a:xfrm>
            <a:custGeom>
              <a:rect b="b" l="l" r="r" t="t"/>
              <a:pathLst>
                <a:path extrusionOk="0" h="4563" w="4563">
                  <a:moveTo>
                    <a:pt x="2281" y="226"/>
                  </a:moveTo>
                  <a:cubicBezTo>
                    <a:pt x="3434" y="226"/>
                    <a:pt x="4337" y="1128"/>
                    <a:pt x="4337" y="2281"/>
                  </a:cubicBezTo>
                  <a:cubicBezTo>
                    <a:pt x="4337" y="3409"/>
                    <a:pt x="3434" y="4337"/>
                    <a:pt x="2281" y="4337"/>
                  </a:cubicBezTo>
                  <a:cubicBezTo>
                    <a:pt x="1154" y="4337"/>
                    <a:pt x="226" y="3409"/>
                    <a:pt x="226" y="2281"/>
                  </a:cubicBezTo>
                  <a:cubicBezTo>
                    <a:pt x="226" y="1128"/>
                    <a:pt x="1154" y="226"/>
                    <a:pt x="2281" y="226"/>
                  </a:cubicBezTo>
                  <a:close/>
                  <a:moveTo>
                    <a:pt x="2281" y="1"/>
                  </a:moveTo>
                  <a:cubicBezTo>
                    <a:pt x="1028" y="1"/>
                    <a:pt x="1" y="1028"/>
                    <a:pt x="1" y="2281"/>
                  </a:cubicBezTo>
                  <a:cubicBezTo>
                    <a:pt x="1" y="3534"/>
                    <a:pt x="1028" y="4562"/>
                    <a:pt x="2281" y="4562"/>
                  </a:cubicBezTo>
                  <a:cubicBezTo>
                    <a:pt x="3535" y="4562"/>
                    <a:pt x="4562" y="3534"/>
                    <a:pt x="4562" y="2281"/>
                  </a:cubicBezTo>
                  <a:cubicBezTo>
                    <a:pt x="4562" y="1028"/>
                    <a:pt x="3535" y="1"/>
                    <a:pt x="228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1"/>
            <p:cNvSpPr/>
            <p:nvPr/>
          </p:nvSpPr>
          <p:spPr>
            <a:xfrm>
              <a:off x="7675936" y="1343599"/>
              <a:ext cx="46539" cy="42479"/>
            </a:xfrm>
            <a:custGeom>
              <a:rect b="b" l="l" r="r" t="t"/>
              <a:pathLst>
                <a:path extrusionOk="0" h="1831" w="2006">
                  <a:moveTo>
                    <a:pt x="1013" y="251"/>
                  </a:moveTo>
                  <a:cubicBezTo>
                    <a:pt x="1185" y="251"/>
                    <a:pt x="1354" y="314"/>
                    <a:pt x="1479" y="439"/>
                  </a:cubicBezTo>
                  <a:cubicBezTo>
                    <a:pt x="1730" y="715"/>
                    <a:pt x="1730" y="1116"/>
                    <a:pt x="1479" y="1392"/>
                  </a:cubicBezTo>
                  <a:cubicBezTo>
                    <a:pt x="1354" y="1517"/>
                    <a:pt x="1185" y="1580"/>
                    <a:pt x="1013" y="1580"/>
                  </a:cubicBezTo>
                  <a:cubicBezTo>
                    <a:pt x="840" y="1580"/>
                    <a:pt x="665" y="1517"/>
                    <a:pt x="527" y="1392"/>
                  </a:cubicBezTo>
                  <a:cubicBezTo>
                    <a:pt x="276" y="1116"/>
                    <a:pt x="276" y="715"/>
                    <a:pt x="527" y="439"/>
                  </a:cubicBezTo>
                  <a:cubicBezTo>
                    <a:pt x="665" y="314"/>
                    <a:pt x="840" y="251"/>
                    <a:pt x="1013" y="251"/>
                  </a:cubicBezTo>
                  <a:close/>
                  <a:moveTo>
                    <a:pt x="1013" y="1"/>
                  </a:moveTo>
                  <a:cubicBezTo>
                    <a:pt x="778" y="1"/>
                    <a:pt x="540" y="88"/>
                    <a:pt x="352" y="264"/>
                  </a:cubicBezTo>
                  <a:cubicBezTo>
                    <a:pt x="1" y="615"/>
                    <a:pt x="1" y="1216"/>
                    <a:pt x="352" y="1567"/>
                  </a:cubicBezTo>
                  <a:cubicBezTo>
                    <a:pt x="540" y="1743"/>
                    <a:pt x="778" y="1830"/>
                    <a:pt x="1013" y="1830"/>
                  </a:cubicBezTo>
                  <a:cubicBezTo>
                    <a:pt x="1248" y="1830"/>
                    <a:pt x="1479" y="1743"/>
                    <a:pt x="1655" y="1567"/>
                  </a:cubicBezTo>
                  <a:cubicBezTo>
                    <a:pt x="2006" y="1216"/>
                    <a:pt x="2006" y="615"/>
                    <a:pt x="1655" y="264"/>
                  </a:cubicBezTo>
                  <a:cubicBezTo>
                    <a:pt x="1479" y="88"/>
                    <a:pt x="1248" y="1"/>
                    <a:pt x="101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1"/>
            <p:cNvSpPr/>
            <p:nvPr/>
          </p:nvSpPr>
          <p:spPr>
            <a:xfrm>
              <a:off x="7663153" y="1375871"/>
              <a:ext cx="25033" cy="25033"/>
            </a:xfrm>
            <a:custGeom>
              <a:rect b="b" l="l" r="r" t="t"/>
              <a:pathLst>
                <a:path extrusionOk="0" h="1079" w="1079">
                  <a:moveTo>
                    <a:pt x="903" y="1"/>
                  </a:moveTo>
                  <a:lnTo>
                    <a:pt x="0" y="903"/>
                  </a:lnTo>
                  <a:lnTo>
                    <a:pt x="176" y="1078"/>
                  </a:lnTo>
                  <a:lnTo>
                    <a:pt x="1078" y="176"/>
                  </a:lnTo>
                  <a:lnTo>
                    <a:pt x="90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9" name="Google Shape;449;p21"/>
          <p:cNvGrpSpPr/>
          <p:nvPr/>
        </p:nvGrpSpPr>
        <p:grpSpPr>
          <a:xfrm>
            <a:off x="7681759" y="1133986"/>
            <a:ext cx="72709" cy="34336"/>
            <a:chOff x="7681759" y="1133986"/>
            <a:chExt cx="72709" cy="34336"/>
          </a:xfrm>
        </p:grpSpPr>
        <p:sp>
          <p:nvSpPr>
            <p:cNvPr id="450" name="Google Shape;450;p21"/>
            <p:cNvSpPr/>
            <p:nvPr/>
          </p:nvSpPr>
          <p:spPr>
            <a:xfrm>
              <a:off x="7681759" y="1133986"/>
              <a:ext cx="69206" cy="34336"/>
            </a:xfrm>
            <a:custGeom>
              <a:rect b="b" l="l" r="r" t="t"/>
              <a:pathLst>
                <a:path extrusionOk="0" h="1480" w="2983">
                  <a:moveTo>
                    <a:pt x="2832" y="151"/>
                  </a:moveTo>
                  <a:lnTo>
                    <a:pt x="2832" y="1329"/>
                  </a:lnTo>
                  <a:lnTo>
                    <a:pt x="151" y="1329"/>
                  </a:lnTo>
                  <a:lnTo>
                    <a:pt x="151" y="151"/>
                  </a:lnTo>
                  <a:close/>
                  <a:moveTo>
                    <a:pt x="76" y="1"/>
                  </a:moveTo>
                  <a:cubicBezTo>
                    <a:pt x="51" y="1"/>
                    <a:pt x="0" y="51"/>
                    <a:pt x="0" y="76"/>
                  </a:cubicBezTo>
                  <a:lnTo>
                    <a:pt x="0" y="1404"/>
                  </a:lnTo>
                  <a:cubicBezTo>
                    <a:pt x="0" y="1454"/>
                    <a:pt x="51" y="1479"/>
                    <a:pt x="76" y="1479"/>
                  </a:cubicBezTo>
                  <a:lnTo>
                    <a:pt x="2908" y="1479"/>
                  </a:lnTo>
                  <a:cubicBezTo>
                    <a:pt x="2958" y="1479"/>
                    <a:pt x="2983" y="1454"/>
                    <a:pt x="2983" y="1404"/>
                  </a:cubicBezTo>
                  <a:lnTo>
                    <a:pt x="2983" y="76"/>
                  </a:lnTo>
                  <a:cubicBezTo>
                    <a:pt x="2983" y="51"/>
                    <a:pt x="2958" y="1"/>
                    <a:pt x="2908"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1"/>
            <p:cNvSpPr/>
            <p:nvPr/>
          </p:nvSpPr>
          <p:spPr>
            <a:xfrm>
              <a:off x="7688162" y="1140389"/>
              <a:ext cx="44196" cy="22110"/>
            </a:xfrm>
            <a:custGeom>
              <a:rect b="b" l="l" r="r" t="t"/>
              <a:pathLst>
                <a:path extrusionOk="0" h="953" w="1905">
                  <a:moveTo>
                    <a:pt x="0" y="0"/>
                  </a:moveTo>
                  <a:lnTo>
                    <a:pt x="0" y="953"/>
                  </a:lnTo>
                  <a:lnTo>
                    <a:pt x="1905" y="953"/>
                  </a:lnTo>
                  <a:lnTo>
                    <a:pt x="1905" y="0"/>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1"/>
            <p:cNvSpPr/>
            <p:nvPr/>
          </p:nvSpPr>
          <p:spPr>
            <a:xfrm>
              <a:off x="7749782" y="1143869"/>
              <a:ext cx="4686" cy="14570"/>
            </a:xfrm>
            <a:custGeom>
              <a:rect b="b" l="l" r="r" t="t"/>
              <a:pathLst>
                <a:path extrusionOk="0" h="628" w="202">
                  <a:moveTo>
                    <a:pt x="1" y="1"/>
                  </a:moveTo>
                  <a:lnTo>
                    <a:pt x="1" y="627"/>
                  </a:lnTo>
                  <a:lnTo>
                    <a:pt x="201" y="627"/>
                  </a:lnTo>
                  <a:lnTo>
                    <a:pt x="201"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3" name="Google Shape;453;p21"/>
          <p:cNvGrpSpPr/>
          <p:nvPr/>
        </p:nvGrpSpPr>
        <p:grpSpPr>
          <a:xfrm>
            <a:off x="7596870" y="1126422"/>
            <a:ext cx="47699" cy="41899"/>
            <a:chOff x="7596870" y="1126422"/>
            <a:chExt cx="47699" cy="41899"/>
          </a:xfrm>
        </p:grpSpPr>
        <p:sp>
          <p:nvSpPr>
            <p:cNvPr id="454" name="Google Shape;454;p21"/>
            <p:cNvSpPr/>
            <p:nvPr/>
          </p:nvSpPr>
          <p:spPr>
            <a:xfrm>
              <a:off x="7610813" y="1148532"/>
              <a:ext cx="19790" cy="19790"/>
            </a:xfrm>
            <a:custGeom>
              <a:rect b="b" l="l" r="r" t="t"/>
              <a:pathLst>
                <a:path extrusionOk="0" h="853" w="853">
                  <a:moveTo>
                    <a:pt x="427" y="0"/>
                  </a:moveTo>
                  <a:cubicBezTo>
                    <a:pt x="201" y="0"/>
                    <a:pt x="1" y="201"/>
                    <a:pt x="1" y="426"/>
                  </a:cubicBezTo>
                  <a:cubicBezTo>
                    <a:pt x="1" y="677"/>
                    <a:pt x="201" y="852"/>
                    <a:pt x="427" y="852"/>
                  </a:cubicBezTo>
                  <a:cubicBezTo>
                    <a:pt x="652" y="852"/>
                    <a:pt x="853" y="677"/>
                    <a:pt x="853" y="426"/>
                  </a:cubicBezTo>
                  <a:cubicBezTo>
                    <a:pt x="853" y="201"/>
                    <a:pt x="652" y="0"/>
                    <a:pt x="427" y="0"/>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1"/>
            <p:cNvSpPr/>
            <p:nvPr/>
          </p:nvSpPr>
          <p:spPr>
            <a:xfrm>
              <a:off x="7604433" y="1137767"/>
              <a:ext cx="32573" cy="11368"/>
            </a:xfrm>
            <a:custGeom>
              <a:rect b="b" l="l" r="r" t="t"/>
              <a:pathLst>
                <a:path extrusionOk="0" h="490" w="1404">
                  <a:moveTo>
                    <a:pt x="692" y="1"/>
                  </a:moveTo>
                  <a:cubicBezTo>
                    <a:pt x="464" y="1"/>
                    <a:pt x="238" y="88"/>
                    <a:pt x="75" y="264"/>
                  </a:cubicBezTo>
                  <a:cubicBezTo>
                    <a:pt x="0" y="314"/>
                    <a:pt x="0" y="389"/>
                    <a:pt x="50" y="439"/>
                  </a:cubicBezTo>
                  <a:cubicBezTo>
                    <a:pt x="88" y="464"/>
                    <a:pt x="125" y="477"/>
                    <a:pt x="160" y="477"/>
                  </a:cubicBezTo>
                  <a:cubicBezTo>
                    <a:pt x="194" y="477"/>
                    <a:pt x="226" y="464"/>
                    <a:pt x="251" y="439"/>
                  </a:cubicBezTo>
                  <a:cubicBezTo>
                    <a:pt x="376" y="339"/>
                    <a:pt x="526" y="264"/>
                    <a:pt x="702" y="264"/>
                  </a:cubicBezTo>
                  <a:cubicBezTo>
                    <a:pt x="902" y="264"/>
                    <a:pt x="1053" y="364"/>
                    <a:pt x="1153" y="439"/>
                  </a:cubicBezTo>
                  <a:cubicBezTo>
                    <a:pt x="1178" y="464"/>
                    <a:pt x="1203" y="489"/>
                    <a:pt x="1253" y="489"/>
                  </a:cubicBezTo>
                  <a:cubicBezTo>
                    <a:pt x="1278" y="489"/>
                    <a:pt x="1303" y="464"/>
                    <a:pt x="1353" y="439"/>
                  </a:cubicBezTo>
                  <a:cubicBezTo>
                    <a:pt x="1404" y="389"/>
                    <a:pt x="1404" y="314"/>
                    <a:pt x="1328" y="264"/>
                  </a:cubicBezTo>
                  <a:cubicBezTo>
                    <a:pt x="1153" y="88"/>
                    <a:pt x="921" y="1"/>
                    <a:pt x="692"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1"/>
            <p:cNvSpPr/>
            <p:nvPr/>
          </p:nvSpPr>
          <p:spPr>
            <a:xfrm>
              <a:off x="7596870" y="1126422"/>
              <a:ext cx="47699" cy="15150"/>
            </a:xfrm>
            <a:custGeom>
              <a:rect b="b" l="l" r="r" t="t"/>
              <a:pathLst>
                <a:path extrusionOk="0" h="653" w="2056">
                  <a:moveTo>
                    <a:pt x="1028" y="1"/>
                  </a:moveTo>
                  <a:cubicBezTo>
                    <a:pt x="652" y="1"/>
                    <a:pt x="326" y="151"/>
                    <a:pt x="50" y="402"/>
                  </a:cubicBezTo>
                  <a:cubicBezTo>
                    <a:pt x="0" y="477"/>
                    <a:pt x="0" y="552"/>
                    <a:pt x="50" y="602"/>
                  </a:cubicBezTo>
                  <a:cubicBezTo>
                    <a:pt x="75" y="627"/>
                    <a:pt x="113" y="640"/>
                    <a:pt x="151" y="640"/>
                  </a:cubicBezTo>
                  <a:cubicBezTo>
                    <a:pt x="188" y="640"/>
                    <a:pt x="226" y="627"/>
                    <a:pt x="251" y="602"/>
                  </a:cubicBezTo>
                  <a:cubicBezTo>
                    <a:pt x="451" y="402"/>
                    <a:pt x="727" y="276"/>
                    <a:pt x="1028" y="276"/>
                  </a:cubicBezTo>
                  <a:cubicBezTo>
                    <a:pt x="1329" y="276"/>
                    <a:pt x="1604" y="402"/>
                    <a:pt x="1805" y="602"/>
                  </a:cubicBezTo>
                  <a:cubicBezTo>
                    <a:pt x="1830" y="627"/>
                    <a:pt x="1855" y="652"/>
                    <a:pt x="1905" y="652"/>
                  </a:cubicBezTo>
                  <a:cubicBezTo>
                    <a:pt x="1930" y="652"/>
                    <a:pt x="1980" y="627"/>
                    <a:pt x="2005" y="602"/>
                  </a:cubicBezTo>
                  <a:cubicBezTo>
                    <a:pt x="2055" y="552"/>
                    <a:pt x="2055" y="477"/>
                    <a:pt x="2005" y="427"/>
                  </a:cubicBezTo>
                  <a:cubicBezTo>
                    <a:pt x="1730" y="151"/>
                    <a:pt x="1404" y="1"/>
                    <a:pt x="1028" y="1"/>
                  </a:cubicBez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7" name="Google Shape;457;p21"/>
          <p:cNvGrpSpPr/>
          <p:nvPr/>
        </p:nvGrpSpPr>
        <p:grpSpPr>
          <a:xfrm>
            <a:off x="7497434" y="1127582"/>
            <a:ext cx="51783" cy="40739"/>
            <a:chOff x="7497434" y="1127582"/>
            <a:chExt cx="51783" cy="40739"/>
          </a:xfrm>
        </p:grpSpPr>
        <p:sp>
          <p:nvSpPr>
            <p:cNvPr id="458" name="Google Shape;458;p21"/>
            <p:cNvSpPr/>
            <p:nvPr/>
          </p:nvSpPr>
          <p:spPr>
            <a:xfrm>
              <a:off x="7497434" y="1144449"/>
              <a:ext cx="14570" cy="23873"/>
            </a:xfrm>
            <a:custGeom>
              <a:rect b="b" l="l" r="r" t="t"/>
              <a:pathLst>
                <a:path extrusionOk="0" h="1029" w="628">
                  <a:moveTo>
                    <a:pt x="0" y="1"/>
                  </a:moveTo>
                  <a:lnTo>
                    <a:pt x="0" y="1028"/>
                  </a:lnTo>
                  <a:lnTo>
                    <a:pt x="627" y="1028"/>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1"/>
            <p:cNvSpPr/>
            <p:nvPr/>
          </p:nvSpPr>
          <p:spPr>
            <a:xfrm>
              <a:off x="7516040" y="1135726"/>
              <a:ext cx="14570" cy="32596"/>
            </a:xfrm>
            <a:custGeom>
              <a:rect b="b" l="l" r="r" t="t"/>
              <a:pathLst>
                <a:path extrusionOk="0" h="1405" w="628">
                  <a:moveTo>
                    <a:pt x="1" y="1"/>
                  </a:moveTo>
                  <a:lnTo>
                    <a:pt x="1" y="1404"/>
                  </a:lnTo>
                  <a:lnTo>
                    <a:pt x="627" y="1404"/>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1"/>
            <p:cNvSpPr/>
            <p:nvPr/>
          </p:nvSpPr>
          <p:spPr>
            <a:xfrm>
              <a:off x="7534647" y="1127582"/>
              <a:ext cx="14570" cy="40739"/>
            </a:xfrm>
            <a:custGeom>
              <a:rect b="b" l="l" r="r" t="t"/>
              <a:pathLst>
                <a:path extrusionOk="0" h="1756" w="628">
                  <a:moveTo>
                    <a:pt x="1" y="1"/>
                  </a:moveTo>
                  <a:lnTo>
                    <a:pt x="1" y="1755"/>
                  </a:lnTo>
                  <a:lnTo>
                    <a:pt x="627" y="1755"/>
                  </a:lnTo>
                  <a:lnTo>
                    <a:pt x="627" y="1"/>
                  </a:lnTo>
                  <a:close/>
                </a:path>
              </a:pathLst>
            </a:custGeom>
            <a:solidFill>
              <a:srgbClr val="F8F8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1" name="Google Shape;461;p21"/>
          <p:cNvGrpSpPr/>
          <p:nvPr/>
        </p:nvGrpSpPr>
        <p:grpSpPr>
          <a:xfrm>
            <a:off x="4780552" y="944863"/>
            <a:ext cx="1567001" cy="3196936"/>
            <a:chOff x="3845275" y="951400"/>
            <a:chExt cx="1853123" cy="3780672"/>
          </a:xfrm>
        </p:grpSpPr>
        <p:sp>
          <p:nvSpPr>
            <p:cNvPr id="462" name="Google Shape;462;p21"/>
            <p:cNvSpPr/>
            <p:nvPr/>
          </p:nvSpPr>
          <p:spPr>
            <a:xfrm>
              <a:off x="3845275" y="951400"/>
              <a:ext cx="1853123" cy="3780672"/>
            </a:xfrm>
            <a:custGeom>
              <a:rect b="b" l="l" r="r" t="t"/>
              <a:pathLst>
                <a:path extrusionOk="0" h="162960" w="79876">
                  <a:moveTo>
                    <a:pt x="9173" y="1"/>
                  </a:moveTo>
                  <a:cubicBezTo>
                    <a:pt x="4111" y="1"/>
                    <a:pt x="0" y="4111"/>
                    <a:pt x="0" y="9174"/>
                  </a:cubicBezTo>
                  <a:lnTo>
                    <a:pt x="0" y="153786"/>
                  </a:lnTo>
                  <a:cubicBezTo>
                    <a:pt x="0" y="158849"/>
                    <a:pt x="4111"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6652" rotWithShape="0" algn="bl" dir="3960000" dist="32217">
                <a:srgbClr val="000000">
                  <a:alpha val="32000"/>
                </a:srgbClr>
              </a:outerShdw>
            </a:effectLst>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sp>
          <p:nvSpPr>
            <p:cNvPr id="463" name="Google Shape;463;p21"/>
            <p:cNvSpPr/>
            <p:nvPr/>
          </p:nvSpPr>
          <p:spPr>
            <a:xfrm>
              <a:off x="4601160" y="1075846"/>
              <a:ext cx="283782" cy="32573"/>
            </a:xfrm>
            <a:custGeom>
              <a:rect b="b" l="l" r="r" t="t"/>
              <a:pathLst>
                <a:path extrusionOk="0" h="1404" w="12232">
                  <a:moveTo>
                    <a:pt x="703" y="0"/>
                  </a:moveTo>
                  <a:cubicBezTo>
                    <a:pt x="302" y="0"/>
                    <a:pt x="1" y="326"/>
                    <a:pt x="1" y="702"/>
                  </a:cubicBezTo>
                  <a:cubicBezTo>
                    <a:pt x="1" y="1103"/>
                    <a:pt x="302" y="1404"/>
                    <a:pt x="703" y="1404"/>
                  </a:cubicBezTo>
                  <a:lnTo>
                    <a:pt x="11530" y="1404"/>
                  </a:lnTo>
                  <a:cubicBezTo>
                    <a:pt x="11906" y="1404"/>
                    <a:pt x="12232" y="1103"/>
                    <a:pt x="12232" y="702"/>
                  </a:cubicBezTo>
                  <a:cubicBezTo>
                    <a:pt x="12232" y="326"/>
                    <a:pt x="11906" y="0"/>
                    <a:pt x="11530" y="0"/>
                  </a:cubicBezTo>
                  <a:close/>
                </a:path>
              </a:pathLst>
            </a:custGeom>
            <a:solidFill>
              <a:srgbClr val="BCBCBC"/>
            </a:solidFill>
            <a:ln>
              <a:noFill/>
            </a:ln>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sp>
          <p:nvSpPr>
            <p:cNvPr id="464" name="Google Shape;464;p21"/>
            <p:cNvSpPr/>
            <p:nvPr/>
          </p:nvSpPr>
          <p:spPr>
            <a:xfrm>
              <a:off x="4941901" y="1076426"/>
              <a:ext cx="31436" cy="31413"/>
            </a:xfrm>
            <a:custGeom>
              <a:rect b="b" l="l" r="r" t="t"/>
              <a:pathLst>
                <a:path extrusionOk="0" h="1354" w="1355">
                  <a:moveTo>
                    <a:pt x="677" y="0"/>
                  </a:moveTo>
                  <a:cubicBezTo>
                    <a:pt x="301" y="0"/>
                    <a:pt x="1" y="301"/>
                    <a:pt x="1" y="677"/>
                  </a:cubicBezTo>
                  <a:cubicBezTo>
                    <a:pt x="1" y="1053"/>
                    <a:pt x="301" y="1354"/>
                    <a:pt x="677" y="1354"/>
                  </a:cubicBezTo>
                  <a:cubicBezTo>
                    <a:pt x="1053" y="1354"/>
                    <a:pt x="1354" y="1053"/>
                    <a:pt x="1354" y="677"/>
                  </a:cubicBezTo>
                  <a:cubicBezTo>
                    <a:pt x="1354" y="301"/>
                    <a:pt x="1053" y="0"/>
                    <a:pt x="677" y="0"/>
                  </a:cubicBezTo>
                  <a:close/>
                </a:path>
              </a:pathLst>
            </a:custGeom>
            <a:solidFill>
              <a:srgbClr val="BCBCBC"/>
            </a:solidFill>
            <a:ln>
              <a:noFill/>
            </a:ln>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grpSp>
      <p:grpSp>
        <p:nvGrpSpPr>
          <p:cNvPr id="465" name="Google Shape;465;p21"/>
          <p:cNvGrpSpPr/>
          <p:nvPr/>
        </p:nvGrpSpPr>
        <p:grpSpPr>
          <a:xfrm>
            <a:off x="7149296" y="944863"/>
            <a:ext cx="1567001" cy="3196936"/>
            <a:chOff x="6483784" y="951400"/>
            <a:chExt cx="1853123" cy="3780672"/>
          </a:xfrm>
        </p:grpSpPr>
        <p:sp>
          <p:nvSpPr>
            <p:cNvPr id="466" name="Google Shape;466;p21"/>
            <p:cNvSpPr/>
            <p:nvPr/>
          </p:nvSpPr>
          <p:spPr>
            <a:xfrm>
              <a:off x="6483784" y="951400"/>
              <a:ext cx="1853123" cy="3780672"/>
            </a:xfrm>
            <a:custGeom>
              <a:rect b="b" l="l" r="r" t="t"/>
              <a:pathLst>
                <a:path extrusionOk="0" h="162960" w="79876">
                  <a:moveTo>
                    <a:pt x="9173" y="1"/>
                  </a:moveTo>
                  <a:cubicBezTo>
                    <a:pt x="4110" y="1"/>
                    <a:pt x="0" y="4111"/>
                    <a:pt x="0" y="9174"/>
                  </a:cubicBezTo>
                  <a:lnTo>
                    <a:pt x="0" y="153786"/>
                  </a:lnTo>
                  <a:cubicBezTo>
                    <a:pt x="0" y="158849"/>
                    <a:pt x="4110"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6654" rotWithShape="0" algn="bl" dir="3960000" dist="32218">
                <a:srgbClr val="000000">
                  <a:alpha val="32000"/>
                </a:srgbClr>
              </a:outerShdw>
            </a:effectLst>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sp>
          <p:nvSpPr>
            <p:cNvPr id="467" name="Google Shape;467;p21"/>
            <p:cNvSpPr/>
            <p:nvPr/>
          </p:nvSpPr>
          <p:spPr>
            <a:xfrm>
              <a:off x="6854348" y="1075846"/>
              <a:ext cx="283759" cy="32573"/>
            </a:xfrm>
            <a:custGeom>
              <a:rect b="b" l="l" r="r" t="t"/>
              <a:pathLst>
                <a:path extrusionOk="0" h="1404" w="12231">
                  <a:moveTo>
                    <a:pt x="702" y="0"/>
                  </a:moveTo>
                  <a:cubicBezTo>
                    <a:pt x="301" y="0"/>
                    <a:pt x="0" y="326"/>
                    <a:pt x="0" y="702"/>
                  </a:cubicBezTo>
                  <a:cubicBezTo>
                    <a:pt x="0" y="1103"/>
                    <a:pt x="301" y="1404"/>
                    <a:pt x="702" y="1404"/>
                  </a:cubicBezTo>
                  <a:lnTo>
                    <a:pt x="11529" y="1404"/>
                  </a:lnTo>
                  <a:cubicBezTo>
                    <a:pt x="11905" y="1404"/>
                    <a:pt x="12231" y="1103"/>
                    <a:pt x="12231" y="702"/>
                  </a:cubicBezTo>
                  <a:cubicBezTo>
                    <a:pt x="12231" y="326"/>
                    <a:pt x="11905" y="0"/>
                    <a:pt x="11529" y="0"/>
                  </a:cubicBezTo>
                  <a:close/>
                </a:path>
              </a:pathLst>
            </a:custGeom>
            <a:solidFill>
              <a:srgbClr val="BCBCBC"/>
            </a:solidFill>
            <a:ln>
              <a:noFill/>
            </a:ln>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sp>
          <p:nvSpPr>
            <p:cNvPr id="468" name="Google Shape;468;p21"/>
            <p:cNvSpPr/>
            <p:nvPr/>
          </p:nvSpPr>
          <p:spPr>
            <a:xfrm>
              <a:off x="7195066" y="1076426"/>
              <a:ext cx="31436" cy="31413"/>
            </a:xfrm>
            <a:custGeom>
              <a:rect b="b" l="l" r="r" t="t"/>
              <a:pathLst>
                <a:path extrusionOk="0" h="1354" w="1355">
                  <a:moveTo>
                    <a:pt x="678" y="0"/>
                  </a:moveTo>
                  <a:cubicBezTo>
                    <a:pt x="302" y="0"/>
                    <a:pt x="1" y="301"/>
                    <a:pt x="1" y="677"/>
                  </a:cubicBezTo>
                  <a:cubicBezTo>
                    <a:pt x="1" y="1053"/>
                    <a:pt x="302" y="1354"/>
                    <a:pt x="678" y="1354"/>
                  </a:cubicBezTo>
                  <a:cubicBezTo>
                    <a:pt x="1053" y="1354"/>
                    <a:pt x="1354" y="1053"/>
                    <a:pt x="1354" y="677"/>
                  </a:cubicBezTo>
                  <a:cubicBezTo>
                    <a:pt x="1354" y="301"/>
                    <a:pt x="1053" y="0"/>
                    <a:pt x="678" y="0"/>
                  </a:cubicBezTo>
                  <a:close/>
                </a:path>
              </a:pathLst>
            </a:custGeom>
            <a:solidFill>
              <a:srgbClr val="BCBCBC"/>
            </a:solidFill>
            <a:ln>
              <a:noFill/>
            </a:ln>
          </p:spPr>
          <p:txBody>
            <a:bodyPr anchorCtr="0" anchor="ctr" bIns="77300" lIns="77300" spcFirstLastPara="1" rIns="77300" wrap="square" tIns="77300">
              <a:noAutofit/>
            </a:bodyPr>
            <a:lstStyle/>
            <a:p>
              <a:pPr indent="0" lvl="0" marL="0" rtl="0" algn="l">
                <a:spcBef>
                  <a:spcPts val="0"/>
                </a:spcBef>
                <a:spcAft>
                  <a:spcPts val="0"/>
                </a:spcAft>
                <a:buNone/>
              </a:pPr>
              <a:r>
                <a:t/>
              </a:r>
              <a:endParaRPr/>
            </a:p>
          </p:txBody>
        </p:sp>
      </p:grpSp>
      <p:sp>
        <p:nvSpPr>
          <p:cNvPr id="469" name="Google Shape;469;p21"/>
          <p:cNvSpPr/>
          <p:nvPr/>
        </p:nvSpPr>
        <p:spPr>
          <a:xfrm>
            <a:off x="151450" y="951400"/>
            <a:ext cx="2167500" cy="17400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70" name="Google Shape;470;p21"/>
          <p:cNvSpPr txBox="1"/>
          <p:nvPr/>
        </p:nvSpPr>
        <p:spPr>
          <a:xfrm>
            <a:off x="263954" y="1122663"/>
            <a:ext cx="1942500" cy="2907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lang="en" sz="1665">
                <a:solidFill>
                  <a:srgbClr val="FF785A"/>
                </a:solidFill>
                <a:latin typeface="Fira Sans Extra Condensed SemiBold"/>
                <a:ea typeface="Fira Sans Extra Condensed SemiBold"/>
                <a:cs typeface="Fira Sans Extra Condensed SemiBold"/>
                <a:sym typeface="Fira Sans Extra Condensed SemiBold"/>
              </a:rPr>
              <a:t>Value 3: Action</a:t>
            </a:r>
            <a:endParaRPr sz="1665">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471" name="Google Shape;471;p21"/>
          <p:cNvSpPr txBox="1"/>
          <p:nvPr/>
        </p:nvSpPr>
        <p:spPr>
          <a:xfrm>
            <a:off x="1864279" y="3125163"/>
            <a:ext cx="1942500" cy="2907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lang="en" sz="1665">
                <a:solidFill>
                  <a:schemeClr val="dk1"/>
                </a:solidFill>
                <a:latin typeface="Fira Sans Extra Condensed SemiBold"/>
                <a:ea typeface="Fira Sans Extra Condensed SemiBold"/>
                <a:cs typeface="Fira Sans Extra Condensed SemiBold"/>
                <a:sym typeface="Fira Sans Extra Condensed SemiBold"/>
              </a:rPr>
              <a:t>Solutions in Progress</a:t>
            </a:r>
            <a:endParaRPr sz="1665">
              <a:solidFill>
                <a:schemeClr val="dk1"/>
              </a:solidFill>
              <a:latin typeface="Fira Sans Extra Condensed SemiBold"/>
              <a:ea typeface="Fira Sans Extra Condensed SemiBold"/>
              <a:cs typeface="Fira Sans Extra Condensed SemiBold"/>
              <a:sym typeface="Fira Sans Extra Condensed SemiBold"/>
            </a:endParaRPr>
          </a:p>
        </p:txBody>
      </p:sp>
      <p:sp>
        <p:nvSpPr>
          <p:cNvPr id="472" name="Google Shape;472;p21"/>
          <p:cNvSpPr/>
          <p:nvPr/>
        </p:nvSpPr>
        <p:spPr>
          <a:xfrm>
            <a:off x="4666000" y="4263575"/>
            <a:ext cx="1796100" cy="833700"/>
          </a:xfrm>
          <a:prstGeom prst="roundRect">
            <a:avLst>
              <a:gd fmla="val 16667" name="adj"/>
            </a:avLst>
          </a:prstGeom>
          <a:solidFill>
            <a:srgbClr val="F8F9FE"/>
          </a:solidFill>
          <a:ln>
            <a:noFill/>
          </a:ln>
        </p:spPr>
        <p:txBody>
          <a:bodyPr anchorCtr="0" anchor="ctr" bIns="55475" lIns="55475" spcFirstLastPara="1" rIns="55475" wrap="square" tIns="55475">
            <a:noAutofit/>
          </a:bodyPr>
          <a:lstStyle/>
          <a:p>
            <a:pPr indent="0" lvl="0" marL="0" rtl="0" algn="ctr">
              <a:spcBef>
                <a:spcPts val="0"/>
              </a:spcBef>
              <a:spcAft>
                <a:spcPts val="0"/>
              </a:spcAft>
              <a:buNone/>
            </a:pPr>
            <a:r>
              <a:t/>
            </a:r>
            <a:endParaRPr sz="849">
              <a:latin typeface="Roboto"/>
              <a:ea typeface="Roboto"/>
              <a:cs typeface="Roboto"/>
              <a:sym typeface="Roboto"/>
            </a:endParaRPr>
          </a:p>
        </p:txBody>
      </p:sp>
      <p:sp>
        <p:nvSpPr>
          <p:cNvPr id="473" name="Google Shape;473;p21"/>
          <p:cNvSpPr txBox="1"/>
          <p:nvPr/>
        </p:nvSpPr>
        <p:spPr>
          <a:xfrm>
            <a:off x="4759224" y="4479930"/>
            <a:ext cx="1609800" cy="535200"/>
          </a:xfrm>
          <a:prstGeom prst="rect">
            <a:avLst/>
          </a:prstGeom>
          <a:noFill/>
          <a:ln>
            <a:noFill/>
          </a:ln>
        </p:spPr>
        <p:txBody>
          <a:bodyPr anchorCtr="0" anchor="ctr" bIns="51350" lIns="51350" spcFirstLastPara="1" rIns="51350" wrap="square" tIns="51350">
            <a:noAutofit/>
          </a:bodyPr>
          <a:lstStyle/>
          <a:p>
            <a:pPr indent="-195792" lvl="0" marL="277478" rtl="0" algn="l">
              <a:spcBef>
                <a:spcPts val="0"/>
              </a:spcBef>
              <a:spcAft>
                <a:spcPts val="0"/>
              </a:spcAft>
              <a:buSzPts val="898"/>
              <a:buFont typeface="Inter"/>
              <a:buChar char="●"/>
            </a:pPr>
            <a:r>
              <a:rPr lang="en" sz="898">
                <a:latin typeface="Inter"/>
                <a:ea typeface="Inter"/>
                <a:cs typeface="Inter"/>
                <a:sym typeface="Inter"/>
              </a:rPr>
              <a:t>Users can message with people who have reported themselves as available mentors</a:t>
            </a:r>
            <a:endParaRPr sz="898">
              <a:latin typeface="Inter"/>
              <a:ea typeface="Inter"/>
              <a:cs typeface="Inter"/>
              <a:sym typeface="Inter"/>
            </a:endParaRPr>
          </a:p>
        </p:txBody>
      </p:sp>
      <p:sp>
        <p:nvSpPr>
          <p:cNvPr id="474" name="Google Shape;474;p21"/>
          <p:cNvSpPr txBox="1"/>
          <p:nvPr/>
        </p:nvSpPr>
        <p:spPr>
          <a:xfrm>
            <a:off x="4759227" y="4345638"/>
            <a:ext cx="1609800" cy="139200"/>
          </a:xfrm>
          <a:prstGeom prst="rect">
            <a:avLst/>
          </a:prstGeom>
          <a:noFill/>
          <a:ln>
            <a:noFill/>
          </a:ln>
        </p:spPr>
        <p:txBody>
          <a:bodyPr anchorCtr="0" anchor="ctr" bIns="51350" lIns="51350" spcFirstLastPara="1" rIns="51350" wrap="square" tIns="51350">
            <a:noAutofit/>
          </a:bodyPr>
          <a:lstStyle/>
          <a:p>
            <a:pPr indent="0" lvl="0" marL="0" rtl="0" algn="ctr">
              <a:spcBef>
                <a:spcPts val="0"/>
              </a:spcBef>
              <a:spcAft>
                <a:spcPts val="0"/>
              </a:spcAft>
              <a:buNone/>
            </a:pPr>
            <a:r>
              <a:rPr lang="en" sz="1010">
                <a:solidFill>
                  <a:srgbClr val="FF785A"/>
                </a:solidFill>
                <a:latin typeface="Fira Sans Extra Condensed SemiBold"/>
                <a:ea typeface="Fira Sans Extra Condensed SemiBold"/>
                <a:cs typeface="Fira Sans Extra Condensed SemiBold"/>
                <a:sym typeface="Fira Sans Extra Condensed SemiBold"/>
              </a:rPr>
              <a:t>Mentor Connection</a:t>
            </a:r>
            <a:endParaRPr sz="1010">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475" name="Google Shape;475;p21"/>
          <p:cNvSpPr/>
          <p:nvPr/>
        </p:nvSpPr>
        <p:spPr>
          <a:xfrm>
            <a:off x="7095375" y="4263575"/>
            <a:ext cx="1674900" cy="833700"/>
          </a:xfrm>
          <a:prstGeom prst="roundRect">
            <a:avLst>
              <a:gd fmla="val 16667" name="adj"/>
            </a:avLst>
          </a:prstGeom>
          <a:solidFill>
            <a:srgbClr val="F8F9FE"/>
          </a:solidFill>
          <a:ln>
            <a:noFill/>
          </a:ln>
        </p:spPr>
        <p:txBody>
          <a:bodyPr anchorCtr="0" anchor="ctr" bIns="55475" lIns="55475" spcFirstLastPara="1" rIns="55475" wrap="square" tIns="55475">
            <a:noAutofit/>
          </a:bodyPr>
          <a:lstStyle/>
          <a:p>
            <a:pPr indent="0" lvl="0" marL="0" rtl="0" algn="ctr">
              <a:spcBef>
                <a:spcPts val="0"/>
              </a:spcBef>
              <a:spcAft>
                <a:spcPts val="0"/>
              </a:spcAft>
              <a:buNone/>
            </a:pPr>
            <a:r>
              <a:t/>
            </a:r>
            <a:endParaRPr sz="849">
              <a:latin typeface="Roboto"/>
              <a:ea typeface="Roboto"/>
              <a:cs typeface="Roboto"/>
              <a:sym typeface="Roboto"/>
            </a:endParaRPr>
          </a:p>
        </p:txBody>
      </p:sp>
      <p:sp>
        <p:nvSpPr>
          <p:cNvPr id="476" name="Google Shape;476;p21"/>
          <p:cNvSpPr txBox="1"/>
          <p:nvPr/>
        </p:nvSpPr>
        <p:spPr>
          <a:xfrm>
            <a:off x="7182302" y="4479930"/>
            <a:ext cx="1500900" cy="535200"/>
          </a:xfrm>
          <a:prstGeom prst="rect">
            <a:avLst/>
          </a:prstGeom>
          <a:noFill/>
          <a:ln>
            <a:noFill/>
          </a:ln>
        </p:spPr>
        <p:txBody>
          <a:bodyPr anchorCtr="0" anchor="ctr" bIns="51350" lIns="51350" spcFirstLastPara="1" rIns="51350" wrap="square" tIns="51350">
            <a:noAutofit/>
          </a:bodyPr>
          <a:lstStyle/>
          <a:p>
            <a:pPr indent="-195792" lvl="0" marL="277478" rtl="0" algn="l">
              <a:spcBef>
                <a:spcPts val="0"/>
              </a:spcBef>
              <a:spcAft>
                <a:spcPts val="0"/>
              </a:spcAft>
              <a:buSzPts val="898"/>
              <a:buFont typeface="Inter"/>
              <a:buChar char="●"/>
            </a:pPr>
            <a:r>
              <a:rPr lang="en" sz="898">
                <a:latin typeface="Inter"/>
                <a:ea typeface="Inter"/>
                <a:cs typeface="Inter"/>
                <a:sym typeface="Inter"/>
              </a:rPr>
              <a:t>Users can schedule a shadowing appointment without an interview process</a:t>
            </a:r>
            <a:endParaRPr sz="898">
              <a:latin typeface="Inter"/>
              <a:ea typeface="Inter"/>
              <a:cs typeface="Inter"/>
              <a:sym typeface="Inter"/>
            </a:endParaRPr>
          </a:p>
        </p:txBody>
      </p:sp>
      <p:sp>
        <p:nvSpPr>
          <p:cNvPr id="477" name="Google Shape;477;p21"/>
          <p:cNvSpPr txBox="1"/>
          <p:nvPr/>
        </p:nvSpPr>
        <p:spPr>
          <a:xfrm>
            <a:off x="7182305" y="4345638"/>
            <a:ext cx="1500900" cy="139200"/>
          </a:xfrm>
          <a:prstGeom prst="rect">
            <a:avLst/>
          </a:prstGeom>
          <a:noFill/>
          <a:ln>
            <a:noFill/>
          </a:ln>
        </p:spPr>
        <p:txBody>
          <a:bodyPr anchorCtr="0" anchor="ctr" bIns="51350" lIns="51350" spcFirstLastPara="1" rIns="51350" wrap="square" tIns="51350">
            <a:noAutofit/>
          </a:bodyPr>
          <a:lstStyle/>
          <a:p>
            <a:pPr indent="0" lvl="0" marL="0" rtl="0" algn="ctr">
              <a:spcBef>
                <a:spcPts val="0"/>
              </a:spcBef>
              <a:spcAft>
                <a:spcPts val="0"/>
              </a:spcAft>
              <a:buNone/>
            </a:pPr>
            <a:r>
              <a:rPr lang="en" sz="1010">
                <a:solidFill>
                  <a:srgbClr val="FF785A"/>
                </a:solidFill>
                <a:latin typeface="Fira Sans Extra Condensed SemiBold"/>
                <a:ea typeface="Fira Sans Extra Condensed SemiBold"/>
                <a:cs typeface="Fira Sans Extra Condensed SemiBold"/>
                <a:sym typeface="Fira Sans Extra Condensed SemiBold"/>
              </a:rPr>
              <a:t>Shadowing Opportunities</a:t>
            </a:r>
            <a:endParaRPr sz="1010">
              <a:solidFill>
                <a:srgbClr val="FF785A"/>
              </a:solidFill>
              <a:latin typeface="Fira Sans Extra Condensed SemiBold"/>
              <a:ea typeface="Fira Sans Extra Condensed SemiBold"/>
              <a:cs typeface="Fira Sans Extra Condensed SemiBold"/>
              <a:sym typeface="Fira Sans Extra Condensed SemiBold"/>
            </a:endParaRPr>
          </a:p>
        </p:txBody>
      </p:sp>
      <p:cxnSp>
        <p:nvCxnSpPr>
          <p:cNvPr id="478" name="Google Shape;478;p21"/>
          <p:cNvCxnSpPr>
            <a:stCxn id="470" idx="3"/>
            <a:endCxn id="479" idx="1"/>
          </p:cNvCxnSpPr>
          <p:nvPr/>
        </p:nvCxnSpPr>
        <p:spPr>
          <a:xfrm>
            <a:off x="2206454" y="1268013"/>
            <a:ext cx="2549400" cy="1314300"/>
          </a:xfrm>
          <a:prstGeom prst="curvedConnector3">
            <a:avLst>
              <a:gd fmla="val 50000" name="adj1"/>
            </a:avLst>
          </a:prstGeom>
          <a:noFill/>
          <a:ln cap="flat" cmpd="sng" w="19050">
            <a:solidFill>
              <a:schemeClr val="dk1"/>
            </a:solidFill>
            <a:prstDash val="solid"/>
            <a:round/>
            <a:headEnd len="med" w="med" type="none"/>
            <a:tailEnd len="med" w="med" type="triangle"/>
          </a:ln>
        </p:spPr>
      </p:cxnSp>
      <p:sp>
        <p:nvSpPr>
          <p:cNvPr id="480" name="Google Shape;480;p21"/>
          <p:cNvSpPr txBox="1"/>
          <p:nvPr/>
        </p:nvSpPr>
        <p:spPr>
          <a:xfrm>
            <a:off x="263950" y="1402926"/>
            <a:ext cx="1942500" cy="11172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lang="en">
                <a:solidFill>
                  <a:schemeClr val="dk1"/>
                </a:solidFill>
                <a:latin typeface="Inter"/>
                <a:ea typeface="Inter"/>
                <a:cs typeface="Inter"/>
                <a:sym typeface="Inter"/>
              </a:rPr>
              <a:t>Users don’t want to see rejections, but real opportunities to work in another field</a:t>
            </a:r>
            <a:endParaRPr sz="1180">
              <a:latin typeface="Inter"/>
              <a:ea typeface="Inter"/>
              <a:cs typeface="Inter"/>
              <a:sym typeface="Inter"/>
            </a:endParaRPr>
          </a:p>
        </p:txBody>
      </p:sp>
      <p:sp>
        <p:nvSpPr>
          <p:cNvPr id="481" name="Google Shape;481;p21"/>
          <p:cNvSpPr txBox="1"/>
          <p:nvPr/>
        </p:nvSpPr>
        <p:spPr>
          <a:xfrm>
            <a:off x="1864275" y="3415876"/>
            <a:ext cx="1942500" cy="1117200"/>
          </a:xfrm>
          <a:prstGeom prst="rect">
            <a:avLst/>
          </a:prstGeom>
          <a:noFill/>
          <a:ln>
            <a:noFill/>
          </a:ln>
        </p:spPr>
        <p:txBody>
          <a:bodyPr anchorCtr="0" anchor="ctr" bIns="84600" lIns="84600" spcFirstLastPara="1" rIns="84600" wrap="square" tIns="84600">
            <a:noAutofit/>
          </a:bodyPr>
          <a:lstStyle/>
          <a:p>
            <a:pPr indent="-322607" lvl="0" marL="457200" rtl="0" algn="l">
              <a:spcBef>
                <a:spcPts val="0"/>
              </a:spcBef>
              <a:spcAft>
                <a:spcPts val="0"/>
              </a:spcAft>
              <a:buSzPts val="1480"/>
              <a:buFont typeface="Inter"/>
              <a:buChar char="●"/>
            </a:pPr>
            <a:r>
              <a:rPr lang="en" sz="1480">
                <a:latin typeface="Inter"/>
                <a:ea typeface="Inter"/>
                <a:cs typeface="Inter"/>
                <a:sym typeface="Inter"/>
              </a:rPr>
              <a:t>User </a:t>
            </a:r>
            <a:r>
              <a:rPr lang="en" sz="1480">
                <a:latin typeface="Inter"/>
                <a:ea typeface="Inter"/>
                <a:cs typeface="Inter"/>
                <a:sym typeface="Inter"/>
              </a:rPr>
              <a:t>verification</a:t>
            </a:r>
            <a:r>
              <a:rPr lang="en" sz="1480">
                <a:latin typeface="Inter"/>
                <a:ea typeface="Inter"/>
                <a:cs typeface="Inter"/>
                <a:sym typeface="Inter"/>
              </a:rPr>
              <a:t> process</a:t>
            </a:r>
            <a:endParaRPr sz="1480">
              <a:latin typeface="Inter"/>
              <a:ea typeface="Inter"/>
              <a:cs typeface="Inter"/>
              <a:sym typeface="Inter"/>
            </a:endParaRPr>
          </a:p>
        </p:txBody>
      </p:sp>
      <p:pic>
        <p:nvPicPr>
          <p:cNvPr id="482" name="Google Shape;482;p21" title="Screenshot 2025-11-01 195215.png"/>
          <p:cNvPicPr preferRelativeResize="0"/>
          <p:nvPr/>
        </p:nvPicPr>
        <p:blipFill>
          <a:blip r:embed="rId3">
            <a:alphaModFix/>
          </a:blip>
          <a:stretch>
            <a:fillRect/>
          </a:stretch>
        </p:blipFill>
        <p:spPr>
          <a:xfrm>
            <a:off x="4787638" y="888063"/>
            <a:ext cx="1674900" cy="3285300"/>
          </a:xfrm>
          <a:prstGeom prst="roundRect">
            <a:avLst>
              <a:gd fmla="val 16667" name="adj"/>
            </a:avLst>
          </a:prstGeom>
          <a:noFill/>
          <a:ln>
            <a:noFill/>
          </a:ln>
        </p:spPr>
      </p:pic>
      <p:pic>
        <p:nvPicPr>
          <p:cNvPr id="483" name="Google Shape;483;p21" title="Screenshot 2025-11-01 195246.png"/>
          <p:cNvPicPr preferRelativeResize="0"/>
          <p:nvPr/>
        </p:nvPicPr>
        <p:blipFill>
          <a:blip r:embed="rId4">
            <a:alphaModFix/>
          </a:blip>
          <a:stretch>
            <a:fillRect/>
          </a:stretch>
        </p:blipFill>
        <p:spPr>
          <a:xfrm>
            <a:off x="7095373" y="890163"/>
            <a:ext cx="1674900" cy="3281100"/>
          </a:xfrm>
          <a:prstGeom prst="roundRect">
            <a:avLst>
              <a:gd fmla="val 16667" name="adj"/>
            </a:avLst>
          </a:prstGeom>
          <a:noFill/>
          <a:ln>
            <a:noFill/>
          </a:ln>
        </p:spPr>
      </p:pic>
      <p:cxnSp>
        <p:nvCxnSpPr>
          <p:cNvPr id="484" name="Google Shape;484;p21"/>
          <p:cNvCxnSpPr>
            <a:stCxn id="470" idx="3"/>
            <a:endCxn id="485" idx="0"/>
          </p:cNvCxnSpPr>
          <p:nvPr/>
        </p:nvCxnSpPr>
        <p:spPr>
          <a:xfrm flipH="1" rot="10800000">
            <a:off x="2206454" y="887313"/>
            <a:ext cx="5726400" cy="380700"/>
          </a:xfrm>
          <a:prstGeom prst="curvedConnector3">
            <a:avLst>
              <a:gd fmla="val 50000" name="adj1"/>
            </a:avLst>
          </a:prstGeom>
          <a:noFill/>
          <a:ln cap="flat" cmpd="sng" w="19050">
            <a:solidFill>
              <a:schemeClr val="dk1"/>
            </a:solidFill>
            <a:prstDash val="solid"/>
            <a:round/>
            <a:headEnd len="med" w="med" type="none"/>
            <a:tailEnd len="med" w="med" type="triangl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489" name="Shape 489"/>
        <p:cNvGrpSpPr/>
        <p:nvPr/>
      </p:nvGrpSpPr>
      <p:grpSpPr>
        <a:xfrm>
          <a:off x="0" y="0"/>
          <a:ext cx="0" cy="0"/>
          <a:chOff x="0" y="0"/>
          <a:chExt cx="0" cy="0"/>
        </a:xfrm>
      </p:grpSpPr>
      <p:sp>
        <p:nvSpPr>
          <p:cNvPr id="490" name="Google Shape;490;p22"/>
          <p:cNvSpPr txBox="1"/>
          <p:nvPr>
            <p:ph type="title"/>
          </p:nvPr>
        </p:nvSpPr>
        <p:spPr>
          <a:xfrm>
            <a:off x="700750" y="1360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Our Task Flows</a:t>
            </a:r>
            <a:endParaRPr>
              <a:solidFill>
                <a:srgbClr val="FF785A"/>
              </a:solidFill>
            </a:endParaRPr>
          </a:p>
        </p:txBody>
      </p:sp>
      <p:grpSp>
        <p:nvGrpSpPr>
          <p:cNvPr id="491" name="Google Shape;491;p22"/>
          <p:cNvGrpSpPr/>
          <p:nvPr/>
        </p:nvGrpSpPr>
        <p:grpSpPr>
          <a:xfrm>
            <a:off x="1488146" y="851478"/>
            <a:ext cx="1492505" cy="3044953"/>
            <a:chOff x="3845275" y="951400"/>
            <a:chExt cx="1853123" cy="3780672"/>
          </a:xfrm>
        </p:grpSpPr>
        <p:sp>
          <p:nvSpPr>
            <p:cNvPr id="492" name="Google Shape;492;p22"/>
            <p:cNvSpPr/>
            <p:nvPr/>
          </p:nvSpPr>
          <p:spPr>
            <a:xfrm>
              <a:off x="3845275" y="951400"/>
              <a:ext cx="1853123" cy="3780672"/>
            </a:xfrm>
            <a:custGeom>
              <a:rect b="b" l="l" r="r" t="t"/>
              <a:pathLst>
                <a:path extrusionOk="0" h="162960" w="79876">
                  <a:moveTo>
                    <a:pt x="9173" y="1"/>
                  </a:moveTo>
                  <a:cubicBezTo>
                    <a:pt x="4111" y="1"/>
                    <a:pt x="0" y="4111"/>
                    <a:pt x="0" y="9174"/>
                  </a:cubicBezTo>
                  <a:lnTo>
                    <a:pt x="0" y="153786"/>
                  </a:lnTo>
                  <a:cubicBezTo>
                    <a:pt x="0" y="158849"/>
                    <a:pt x="4111"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2063" rotWithShape="0" algn="bl" dir="3960000" dist="30688">
                <a:srgbClr val="000000">
                  <a:alpha val="32000"/>
                </a:srgbClr>
              </a:outerShdw>
            </a:effectLst>
          </p:spPr>
          <p:txBody>
            <a:bodyPr anchorCtr="0" anchor="ctr" bIns="73650" lIns="73650" spcFirstLastPara="1" rIns="73650" wrap="square" tIns="73650">
              <a:noAutofit/>
            </a:bodyPr>
            <a:lstStyle/>
            <a:p>
              <a:pPr indent="0" lvl="0" marL="0" rtl="0" algn="l">
                <a:spcBef>
                  <a:spcPts val="0"/>
                </a:spcBef>
                <a:spcAft>
                  <a:spcPts val="0"/>
                </a:spcAft>
                <a:buNone/>
              </a:pPr>
              <a:r>
                <a:t/>
              </a:r>
              <a:endParaRPr/>
            </a:p>
          </p:txBody>
        </p:sp>
        <p:sp>
          <p:nvSpPr>
            <p:cNvPr id="493" name="Google Shape;493;p22"/>
            <p:cNvSpPr/>
            <p:nvPr/>
          </p:nvSpPr>
          <p:spPr>
            <a:xfrm>
              <a:off x="4601160" y="1075846"/>
              <a:ext cx="283782" cy="32573"/>
            </a:xfrm>
            <a:custGeom>
              <a:rect b="b" l="l" r="r" t="t"/>
              <a:pathLst>
                <a:path extrusionOk="0" h="1404" w="12232">
                  <a:moveTo>
                    <a:pt x="703" y="0"/>
                  </a:moveTo>
                  <a:cubicBezTo>
                    <a:pt x="302" y="0"/>
                    <a:pt x="1" y="326"/>
                    <a:pt x="1" y="702"/>
                  </a:cubicBezTo>
                  <a:cubicBezTo>
                    <a:pt x="1" y="1103"/>
                    <a:pt x="302" y="1404"/>
                    <a:pt x="703" y="1404"/>
                  </a:cubicBezTo>
                  <a:lnTo>
                    <a:pt x="11530" y="1404"/>
                  </a:lnTo>
                  <a:cubicBezTo>
                    <a:pt x="11906" y="1404"/>
                    <a:pt x="12232" y="1103"/>
                    <a:pt x="12232" y="702"/>
                  </a:cubicBezTo>
                  <a:cubicBezTo>
                    <a:pt x="12232" y="326"/>
                    <a:pt x="11906" y="0"/>
                    <a:pt x="11530" y="0"/>
                  </a:cubicBezTo>
                  <a:close/>
                </a:path>
              </a:pathLst>
            </a:custGeom>
            <a:solidFill>
              <a:srgbClr val="BCBCBC"/>
            </a:solidFill>
            <a:ln>
              <a:noFill/>
            </a:ln>
          </p:spPr>
          <p:txBody>
            <a:bodyPr anchorCtr="0" anchor="ctr" bIns="73650" lIns="73650" spcFirstLastPara="1" rIns="73650" wrap="square" tIns="73650">
              <a:noAutofit/>
            </a:bodyPr>
            <a:lstStyle/>
            <a:p>
              <a:pPr indent="0" lvl="0" marL="0" rtl="0" algn="l">
                <a:spcBef>
                  <a:spcPts val="0"/>
                </a:spcBef>
                <a:spcAft>
                  <a:spcPts val="0"/>
                </a:spcAft>
                <a:buNone/>
              </a:pPr>
              <a:r>
                <a:t/>
              </a:r>
              <a:endParaRPr/>
            </a:p>
          </p:txBody>
        </p:sp>
        <p:sp>
          <p:nvSpPr>
            <p:cNvPr id="494" name="Google Shape;494;p22"/>
            <p:cNvSpPr/>
            <p:nvPr/>
          </p:nvSpPr>
          <p:spPr>
            <a:xfrm>
              <a:off x="4941901" y="1076426"/>
              <a:ext cx="31436" cy="31413"/>
            </a:xfrm>
            <a:custGeom>
              <a:rect b="b" l="l" r="r" t="t"/>
              <a:pathLst>
                <a:path extrusionOk="0" h="1354" w="1355">
                  <a:moveTo>
                    <a:pt x="677" y="0"/>
                  </a:moveTo>
                  <a:cubicBezTo>
                    <a:pt x="301" y="0"/>
                    <a:pt x="1" y="301"/>
                    <a:pt x="1" y="677"/>
                  </a:cubicBezTo>
                  <a:cubicBezTo>
                    <a:pt x="1" y="1053"/>
                    <a:pt x="301" y="1354"/>
                    <a:pt x="677" y="1354"/>
                  </a:cubicBezTo>
                  <a:cubicBezTo>
                    <a:pt x="1053" y="1354"/>
                    <a:pt x="1354" y="1053"/>
                    <a:pt x="1354" y="677"/>
                  </a:cubicBezTo>
                  <a:cubicBezTo>
                    <a:pt x="1354" y="301"/>
                    <a:pt x="1053" y="0"/>
                    <a:pt x="677" y="0"/>
                  </a:cubicBezTo>
                  <a:close/>
                </a:path>
              </a:pathLst>
            </a:custGeom>
            <a:solidFill>
              <a:srgbClr val="BCBCBC"/>
            </a:solidFill>
            <a:ln>
              <a:noFill/>
            </a:ln>
          </p:spPr>
          <p:txBody>
            <a:bodyPr anchorCtr="0" anchor="ctr" bIns="73650" lIns="73650" spcFirstLastPara="1" rIns="73650" wrap="square" tIns="73650">
              <a:noAutofit/>
            </a:bodyPr>
            <a:lstStyle/>
            <a:p>
              <a:pPr indent="0" lvl="0" marL="0" rtl="0" algn="l">
                <a:spcBef>
                  <a:spcPts val="0"/>
                </a:spcBef>
                <a:spcAft>
                  <a:spcPts val="0"/>
                </a:spcAft>
                <a:buNone/>
              </a:pPr>
              <a:r>
                <a:t/>
              </a:r>
              <a:endParaRPr/>
            </a:p>
          </p:txBody>
        </p:sp>
      </p:grpSp>
      <p:grpSp>
        <p:nvGrpSpPr>
          <p:cNvPr id="495" name="Google Shape;495;p22"/>
          <p:cNvGrpSpPr/>
          <p:nvPr/>
        </p:nvGrpSpPr>
        <p:grpSpPr>
          <a:xfrm>
            <a:off x="3804093" y="900978"/>
            <a:ext cx="1492505" cy="3044953"/>
            <a:chOff x="6114726" y="951400"/>
            <a:chExt cx="1853123" cy="3780672"/>
          </a:xfrm>
        </p:grpSpPr>
        <p:sp>
          <p:nvSpPr>
            <p:cNvPr id="496" name="Google Shape;496;p22"/>
            <p:cNvSpPr/>
            <p:nvPr/>
          </p:nvSpPr>
          <p:spPr>
            <a:xfrm>
              <a:off x="6114726" y="951400"/>
              <a:ext cx="1853123" cy="3780672"/>
            </a:xfrm>
            <a:custGeom>
              <a:rect b="b" l="l" r="r" t="t"/>
              <a:pathLst>
                <a:path extrusionOk="0" h="162960" w="79876">
                  <a:moveTo>
                    <a:pt x="9173" y="1"/>
                  </a:moveTo>
                  <a:cubicBezTo>
                    <a:pt x="4110" y="1"/>
                    <a:pt x="0" y="4111"/>
                    <a:pt x="0" y="9174"/>
                  </a:cubicBezTo>
                  <a:lnTo>
                    <a:pt x="0" y="153786"/>
                  </a:lnTo>
                  <a:cubicBezTo>
                    <a:pt x="0" y="158849"/>
                    <a:pt x="4110"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2063" rotWithShape="0" algn="bl" dir="3960000" dist="30688">
                <a:srgbClr val="000000">
                  <a:alpha val="32000"/>
                </a:srgbClr>
              </a:outerShdw>
            </a:effectLst>
          </p:spPr>
          <p:txBody>
            <a:bodyPr anchorCtr="0" anchor="ctr" bIns="73650" lIns="73650" spcFirstLastPara="1" rIns="73650" wrap="square" tIns="73650">
              <a:noAutofit/>
            </a:bodyPr>
            <a:lstStyle/>
            <a:p>
              <a:pPr indent="0" lvl="0" marL="0" rtl="0" algn="l">
                <a:spcBef>
                  <a:spcPts val="0"/>
                </a:spcBef>
                <a:spcAft>
                  <a:spcPts val="0"/>
                </a:spcAft>
                <a:buNone/>
              </a:pPr>
              <a:r>
                <a:t/>
              </a:r>
              <a:endParaRPr/>
            </a:p>
          </p:txBody>
        </p:sp>
        <p:sp>
          <p:nvSpPr>
            <p:cNvPr id="497" name="Google Shape;497;p22"/>
            <p:cNvSpPr/>
            <p:nvPr/>
          </p:nvSpPr>
          <p:spPr>
            <a:xfrm>
              <a:off x="6854348" y="1075846"/>
              <a:ext cx="283759" cy="32573"/>
            </a:xfrm>
            <a:custGeom>
              <a:rect b="b" l="l" r="r" t="t"/>
              <a:pathLst>
                <a:path extrusionOk="0" h="1404" w="12231">
                  <a:moveTo>
                    <a:pt x="702" y="0"/>
                  </a:moveTo>
                  <a:cubicBezTo>
                    <a:pt x="301" y="0"/>
                    <a:pt x="0" y="326"/>
                    <a:pt x="0" y="702"/>
                  </a:cubicBezTo>
                  <a:cubicBezTo>
                    <a:pt x="0" y="1103"/>
                    <a:pt x="301" y="1404"/>
                    <a:pt x="702" y="1404"/>
                  </a:cubicBezTo>
                  <a:lnTo>
                    <a:pt x="11529" y="1404"/>
                  </a:lnTo>
                  <a:cubicBezTo>
                    <a:pt x="11905" y="1404"/>
                    <a:pt x="12231" y="1103"/>
                    <a:pt x="12231" y="702"/>
                  </a:cubicBezTo>
                  <a:cubicBezTo>
                    <a:pt x="12231" y="326"/>
                    <a:pt x="11905" y="0"/>
                    <a:pt x="11529" y="0"/>
                  </a:cubicBezTo>
                  <a:close/>
                </a:path>
              </a:pathLst>
            </a:custGeom>
            <a:solidFill>
              <a:srgbClr val="BCBCBC"/>
            </a:solidFill>
            <a:ln>
              <a:noFill/>
            </a:ln>
          </p:spPr>
          <p:txBody>
            <a:bodyPr anchorCtr="0" anchor="ctr" bIns="73650" lIns="73650" spcFirstLastPara="1" rIns="73650" wrap="square" tIns="73650">
              <a:noAutofit/>
            </a:bodyPr>
            <a:lstStyle/>
            <a:p>
              <a:pPr indent="0" lvl="0" marL="0" rtl="0" algn="l">
                <a:spcBef>
                  <a:spcPts val="0"/>
                </a:spcBef>
                <a:spcAft>
                  <a:spcPts val="0"/>
                </a:spcAft>
                <a:buNone/>
              </a:pPr>
              <a:r>
                <a:t/>
              </a:r>
              <a:endParaRPr/>
            </a:p>
          </p:txBody>
        </p:sp>
        <p:sp>
          <p:nvSpPr>
            <p:cNvPr id="498" name="Google Shape;498;p22"/>
            <p:cNvSpPr/>
            <p:nvPr/>
          </p:nvSpPr>
          <p:spPr>
            <a:xfrm>
              <a:off x="7195066" y="1076426"/>
              <a:ext cx="31436" cy="31413"/>
            </a:xfrm>
            <a:custGeom>
              <a:rect b="b" l="l" r="r" t="t"/>
              <a:pathLst>
                <a:path extrusionOk="0" h="1354" w="1355">
                  <a:moveTo>
                    <a:pt x="678" y="0"/>
                  </a:moveTo>
                  <a:cubicBezTo>
                    <a:pt x="302" y="0"/>
                    <a:pt x="1" y="301"/>
                    <a:pt x="1" y="677"/>
                  </a:cubicBezTo>
                  <a:cubicBezTo>
                    <a:pt x="1" y="1053"/>
                    <a:pt x="302" y="1354"/>
                    <a:pt x="678" y="1354"/>
                  </a:cubicBezTo>
                  <a:cubicBezTo>
                    <a:pt x="1053" y="1354"/>
                    <a:pt x="1354" y="1053"/>
                    <a:pt x="1354" y="677"/>
                  </a:cubicBezTo>
                  <a:cubicBezTo>
                    <a:pt x="1354" y="301"/>
                    <a:pt x="1053" y="0"/>
                    <a:pt x="678" y="0"/>
                  </a:cubicBezTo>
                  <a:close/>
                </a:path>
              </a:pathLst>
            </a:custGeom>
            <a:solidFill>
              <a:srgbClr val="BCBCBC"/>
            </a:solidFill>
            <a:ln>
              <a:noFill/>
            </a:ln>
          </p:spPr>
          <p:txBody>
            <a:bodyPr anchorCtr="0" anchor="ctr" bIns="73650" lIns="73650" spcFirstLastPara="1" rIns="73650" wrap="square" tIns="73650">
              <a:noAutofit/>
            </a:bodyPr>
            <a:lstStyle/>
            <a:p>
              <a:pPr indent="0" lvl="0" marL="0" rtl="0" algn="l">
                <a:spcBef>
                  <a:spcPts val="0"/>
                </a:spcBef>
                <a:spcAft>
                  <a:spcPts val="0"/>
                </a:spcAft>
                <a:buNone/>
              </a:pPr>
              <a:r>
                <a:t/>
              </a:r>
              <a:endParaRPr/>
            </a:p>
          </p:txBody>
        </p:sp>
      </p:grpSp>
      <p:grpSp>
        <p:nvGrpSpPr>
          <p:cNvPr id="499" name="Google Shape;499;p22"/>
          <p:cNvGrpSpPr/>
          <p:nvPr/>
        </p:nvGrpSpPr>
        <p:grpSpPr>
          <a:xfrm>
            <a:off x="6120048" y="947563"/>
            <a:ext cx="1492505" cy="3044953"/>
            <a:chOff x="6114726" y="951400"/>
            <a:chExt cx="1853123" cy="3780672"/>
          </a:xfrm>
        </p:grpSpPr>
        <p:sp>
          <p:nvSpPr>
            <p:cNvPr id="500" name="Google Shape;500;p22"/>
            <p:cNvSpPr/>
            <p:nvPr/>
          </p:nvSpPr>
          <p:spPr>
            <a:xfrm>
              <a:off x="6114726" y="951400"/>
              <a:ext cx="1853123" cy="3780672"/>
            </a:xfrm>
            <a:custGeom>
              <a:rect b="b" l="l" r="r" t="t"/>
              <a:pathLst>
                <a:path extrusionOk="0" h="162960" w="79876">
                  <a:moveTo>
                    <a:pt x="9173" y="1"/>
                  </a:moveTo>
                  <a:cubicBezTo>
                    <a:pt x="4110" y="1"/>
                    <a:pt x="0" y="4111"/>
                    <a:pt x="0" y="9174"/>
                  </a:cubicBezTo>
                  <a:lnTo>
                    <a:pt x="0" y="153786"/>
                  </a:lnTo>
                  <a:cubicBezTo>
                    <a:pt x="0" y="158849"/>
                    <a:pt x="4110"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2063" rotWithShape="0" algn="bl" dir="3960000" dist="30688">
                <a:srgbClr val="000000">
                  <a:alpha val="32000"/>
                </a:srgbClr>
              </a:outerShdw>
            </a:effectLst>
          </p:spPr>
          <p:txBody>
            <a:bodyPr anchorCtr="0" anchor="ctr" bIns="73650" lIns="73650" spcFirstLastPara="1" rIns="73650" wrap="square" tIns="73650">
              <a:noAutofit/>
            </a:bodyPr>
            <a:lstStyle/>
            <a:p>
              <a:pPr indent="0" lvl="0" marL="0" rtl="0" algn="l">
                <a:spcBef>
                  <a:spcPts val="0"/>
                </a:spcBef>
                <a:spcAft>
                  <a:spcPts val="0"/>
                </a:spcAft>
                <a:buNone/>
              </a:pPr>
              <a:r>
                <a:t/>
              </a:r>
              <a:endParaRPr/>
            </a:p>
          </p:txBody>
        </p:sp>
        <p:sp>
          <p:nvSpPr>
            <p:cNvPr id="501" name="Google Shape;501;p22"/>
            <p:cNvSpPr/>
            <p:nvPr/>
          </p:nvSpPr>
          <p:spPr>
            <a:xfrm>
              <a:off x="6854348" y="1075846"/>
              <a:ext cx="283759" cy="32573"/>
            </a:xfrm>
            <a:custGeom>
              <a:rect b="b" l="l" r="r" t="t"/>
              <a:pathLst>
                <a:path extrusionOk="0" h="1404" w="12231">
                  <a:moveTo>
                    <a:pt x="702" y="0"/>
                  </a:moveTo>
                  <a:cubicBezTo>
                    <a:pt x="301" y="0"/>
                    <a:pt x="0" y="326"/>
                    <a:pt x="0" y="702"/>
                  </a:cubicBezTo>
                  <a:cubicBezTo>
                    <a:pt x="0" y="1103"/>
                    <a:pt x="301" y="1404"/>
                    <a:pt x="702" y="1404"/>
                  </a:cubicBezTo>
                  <a:lnTo>
                    <a:pt x="11529" y="1404"/>
                  </a:lnTo>
                  <a:cubicBezTo>
                    <a:pt x="11905" y="1404"/>
                    <a:pt x="12231" y="1103"/>
                    <a:pt x="12231" y="702"/>
                  </a:cubicBezTo>
                  <a:cubicBezTo>
                    <a:pt x="12231" y="326"/>
                    <a:pt x="11905" y="0"/>
                    <a:pt x="11529" y="0"/>
                  </a:cubicBezTo>
                  <a:close/>
                </a:path>
              </a:pathLst>
            </a:custGeom>
            <a:solidFill>
              <a:srgbClr val="BCBCBC"/>
            </a:solidFill>
            <a:ln>
              <a:noFill/>
            </a:ln>
          </p:spPr>
          <p:txBody>
            <a:bodyPr anchorCtr="0" anchor="ctr" bIns="73650" lIns="73650" spcFirstLastPara="1" rIns="73650" wrap="square" tIns="73650">
              <a:noAutofit/>
            </a:bodyPr>
            <a:lstStyle/>
            <a:p>
              <a:pPr indent="0" lvl="0" marL="0" rtl="0" algn="l">
                <a:spcBef>
                  <a:spcPts val="0"/>
                </a:spcBef>
                <a:spcAft>
                  <a:spcPts val="0"/>
                </a:spcAft>
                <a:buNone/>
              </a:pPr>
              <a:r>
                <a:t/>
              </a:r>
              <a:endParaRPr/>
            </a:p>
          </p:txBody>
        </p:sp>
        <p:sp>
          <p:nvSpPr>
            <p:cNvPr id="502" name="Google Shape;502;p22"/>
            <p:cNvSpPr/>
            <p:nvPr/>
          </p:nvSpPr>
          <p:spPr>
            <a:xfrm>
              <a:off x="7195066" y="1076426"/>
              <a:ext cx="31436" cy="31413"/>
            </a:xfrm>
            <a:custGeom>
              <a:rect b="b" l="l" r="r" t="t"/>
              <a:pathLst>
                <a:path extrusionOk="0" h="1354" w="1355">
                  <a:moveTo>
                    <a:pt x="678" y="0"/>
                  </a:moveTo>
                  <a:cubicBezTo>
                    <a:pt x="302" y="0"/>
                    <a:pt x="1" y="301"/>
                    <a:pt x="1" y="677"/>
                  </a:cubicBezTo>
                  <a:cubicBezTo>
                    <a:pt x="1" y="1053"/>
                    <a:pt x="302" y="1354"/>
                    <a:pt x="678" y="1354"/>
                  </a:cubicBezTo>
                  <a:cubicBezTo>
                    <a:pt x="1053" y="1354"/>
                    <a:pt x="1354" y="1053"/>
                    <a:pt x="1354" y="677"/>
                  </a:cubicBezTo>
                  <a:cubicBezTo>
                    <a:pt x="1354" y="301"/>
                    <a:pt x="1053" y="0"/>
                    <a:pt x="678" y="0"/>
                  </a:cubicBezTo>
                  <a:close/>
                </a:path>
              </a:pathLst>
            </a:custGeom>
            <a:solidFill>
              <a:srgbClr val="BCBCBC"/>
            </a:solidFill>
            <a:ln>
              <a:noFill/>
            </a:ln>
          </p:spPr>
          <p:txBody>
            <a:bodyPr anchorCtr="0" anchor="ctr" bIns="73650" lIns="73650" spcFirstLastPara="1" rIns="73650" wrap="square" tIns="73650">
              <a:noAutofit/>
            </a:bodyPr>
            <a:lstStyle/>
            <a:p>
              <a:pPr indent="0" lvl="0" marL="0" rtl="0" algn="l">
                <a:spcBef>
                  <a:spcPts val="0"/>
                </a:spcBef>
                <a:spcAft>
                  <a:spcPts val="0"/>
                </a:spcAft>
                <a:buNone/>
              </a:pPr>
              <a:r>
                <a:t/>
              </a:r>
              <a:endParaRPr/>
            </a:p>
          </p:txBody>
        </p:sp>
      </p:grpSp>
      <p:sp>
        <p:nvSpPr>
          <p:cNvPr id="503" name="Google Shape;503;p22"/>
          <p:cNvSpPr/>
          <p:nvPr/>
        </p:nvSpPr>
        <p:spPr>
          <a:xfrm>
            <a:off x="1150650" y="4039125"/>
            <a:ext cx="2167500" cy="10143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504" name="Google Shape;504;p22"/>
          <p:cNvSpPr txBox="1"/>
          <p:nvPr/>
        </p:nvSpPr>
        <p:spPr>
          <a:xfrm>
            <a:off x="1150650" y="4302325"/>
            <a:ext cx="2167500" cy="6513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lang="en" sz="1280">
                <a:latin typeface="Inter"/>
                <a:ea typeface="Inter"/>
                <a:cs typeface="Inter"/>
                <a:sym typeface="Inter"/>
              </a:rPr>
              <a:t>Join a group of likeminded aspiring lawyers</a:t>
            </a:r>
            <a:endParaRPr sz="1280">
              <a:latin typeface="Inter"/>
              <a:ea typeface="Inter"/>
              <a:cs typeface="Inter"/>
              <a:sym typeface="Inter"/>
            </a:endParaRPr>
          </a:p>
        </p:txBody>
      </p:sp>
      <p:sp>
        <p:nvSpPr>
          <p:cNvPr id="505" name="Google Shape;505;p22"/>
          <p:cNvSpPr txBox="1"/>
          <p:nvPr/>
        </p:nvSpPr>
        <p:spPr>
          <a:xfrm>
            <a:off x="1263154" y="4138953"/>
            <a:ext cx="1942500" cy="1695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lang="en" sz="1665">
                <a:solidFill>
                  <a:srgbClr val="FF785A"/>
                </a:solidFill>
                <a:latin typeface="Fira Sans Extra Condensed SemiBold"/>
                <a:ea typeface="Fira Sans Extra Condensed SemiBold"/>
                <a:cs typeface="Fira Sans Extra Condensed SemiBold"/>
                <a:sym typeface="Fira Sans Extra Condensed SemiBold"/>
              </a:rPr>
              <a:t>Task Flow One</a:t>
            </a:r>
            <a:endParaRPr sz="1665">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506" name="Google Shape;506;p22"/>
          <p:cNvSpPr/>
          <p:nvPr/>
        </p:nvSpPr>
        <p:spPr>
          <a:xfrm>
            <a:off x="3466600" y="4039125"/>
            <a:ext cx="2167500" cy="10143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507" name="Google Shape;507;p22"/>
          <p:cNvSpPr txBox="1"/>
          <p:nvPr/>
        </p:nvSpPr>
        <p:spPr>
          <a:xfrm>
            <a:off x="3466600" y="4302325"/>
            <a:ext cx="2167500" cy="6513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lang="en" sz="1280">
                <a:latin typeface="Inter"/>
                <a:ea typeface="Inter"/>
                <a:cs typeface="Inter"/>
                <a:sym typeface="Inter"/>
              </a:rPr>
              <a:t>Document your progress by posting a reflection</a:t>
            </a:r>
            <a:endParaRPr sz="1280">
              <a:latin typeface="Inter"/>
              <a:ea typeface="Inter"/>
              <a:cs typeface="Inter"/>
              <a:sym typeface="Inter"/>
            </a:endParaRPr>
          </a:p>
        </p:txBody>
      </p:sp>
      <p:sp>
        <p:nvSpPr>
          <p:cNvPr id="508" name="Google Shape;508;p22"/>
          <p:cNvSpPr txBox="1"/>
          <p:nvPr/>
        </p:nvSpPr>
        <p:spPr>
          <a:xfrm>
            <a:off x="3579104" y="4138953"/>
            <a:ext cx="1942500" cy="1695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lang="en" sz="1665">
                <a:solidFill>
                  <a:srgbClr val="FF785A"/>
                </a:solidFill>
                <a:latin typeface="Fira Sans Extra Condensed SemiBold"/>
                <a:ea typeface="Fira Sans Extra Condensed SemiBold"/>
                <a:cs typeface="Fira Sans Extra Condensed SemiBold"/>
                <a:sym typeface="Fira Sans Extra Condensed SemiBold"/>
              </a:rPr>
              <a:t>Task Flow Two</a:t>
            </a:r>
            <a:endParaRPr sz="1665">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509" name="Google Shape;509;p22"/>
          <p:cNvSpPr/>
          <p:nvPr/>
        </p:nvSpPr>
        <p:spPr>
          <a:xfrm>
            <a:off x="5782550" y="4039125"/>
            <a:ext cx="2167500" cy="10143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510" name="Google Shape;510;p22"/>
          <p:cNvSpPr txBox="1"/>
          <p:nvPr/>
        </p:nvSpPr>
        <p:spPr>
          <a:xfrm>
            <a:off x="5782550" y="4302325"/>
            <a:ext cx="2167500" cy="6513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lang="en" sz="1280">
                <a:latin typeface="Inter"/>
                <a:ea typeface="Inter"/>
                <a:cs typeface="Inter"/>
                <a:sym typeface="Inter"/>
              </a:rPr>
              <a:t>Discover and schedule a shadowing opportunity with a mentor (Christina)</a:t>
            </a:r>
            <a:endParaRPr sz="1280">
              <a:latin typeface="Inter"/>
              <a:ea typeface="Inter"/>
              <a:cs typeface="Inter"/>
              <a:sym typeface="Inter"/>
            </a:endParaRPr>
          </a:p>
        </p:txBody>
      </p:sp>
      <p:sp>
        <p:nvSpPr>
          <p:cNvPr id="511" name="Google Shape;511;p22"/>
          <p:cNvSpPr txBox="1"/>
          <p:nvPr/>
        </p:nvSpPr>
        <p:spPr>
          <a:xfrm>
            <a:off x="5895054" y="4138953"/>
            <a:ext cx="1942500" cy="1695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lang="en" sz="1665">
                <a:solidFill>
                  <a:srgbClr val="FF785A"/>
                </a:solidFill>
                <a:latin typeface="Fira Sans Extra Condensed SemiBold"/>
                <a:ea typeface="Fira Sans Extra Condensed SemiBold"/>
                <a:cs typeface="Fira Sans Extra Condensed SemiBold"/>
                <a:sym typeface="Fira Sans Extra Condensed SemiBold"/>
              </a:rPr>
              <a:t>Task Flow Three</a:t>
            </a:r>
            <a:endParaRPr sz="1665">
              <a:solidFill>
                <a:srgbClr val="FF785A"/>
              </a:solidFill>
              <a:latin typeface="Fira Sans Extra Condensed SemiBold"/>
              <a:ea typeface="Fira Sans Extra Condensed SemiBold"/>
              <a:cs typeface="Fira Sans Extra Condensed SemiBold"/>
              <a:sym typeface="Fira Sans Extra Condensed SemiBold"/>
            </a:endParaRPr>
          </a:p>
        </p:txBody>
      </p:sp>
      <p:pic>
        <p:nvPicPr>
          <p:cNvPr id="512" name="Google Shape;512;p22" title="Screenshot 2025-10-30 143947.png"/>
          <p:cNvPicPr preferRelativeResize="0"/>
          <p:nvPr/>
        </p:nvPicPr>
        <p:blipFill>
          <a:blip r:embed="rId3">
            <a:alphaModFix/>
          </a:blip>
          <a:stretch>
            <a:fillRect/>
          </a:stretch>
        </p:blipFill>
        <p:spPr>
          <a:xfrm>
            <a:off x="6226850" y="1052825"/>
            <a:ext cx="1278900" cy="2834452"/>
          </a:xfrm>
          <a:prstGeom prst="rect">
            <a:avLst/>
          </a:prstGeom>
          <a:noFill/>
          <a:ln>
            <a:noFill/>
          </a:ln>
        </p:spPr>
      </p:pic>
      <p:pic>
        <p:nvPicPr>
          <p:cNvPr id="513" name="Google Shape;513;p22" title="Screenshot 2025-11-01 191320.png"/>
          <p:cNvPicPr preferRelativeResize="0"/>
          <p:nvPr/>
        </p:nvPicPr>
        <p:blipFill>
          <a:blip r:embed="rId4">
            <a:alphaModFix/>
          </a:blip>
          <a:stretch>
            <a:fillRect/>
          </a:stretch>
        </p:blipFill>
        <p:spPr>
          <a:xfrm>
            <a:off x="1436250" y="714925"/>
            <a:ext cx="1596300" cy="3231000"/>
          </a:xfrm>
          <a:prstGeom prst="roundRect">
            <a:avLst>
              <a:gd fmla="val 16667" name="adj"/>
            </a:avLst>
          </a:prstGeom>
          <a:noFill/>
          <a:ln>
            <a:noFill/>
          </a:ln>
        </p:spPr>
      </p:pic>
      <p:pic>
        <p:nvPicPr>
          <p:cNvPr id="514" name="Google Shape;514;p22" title="Screenshot 2025-11-01 193903.png"/>
          <p:cNvPicPr preferRelativeResize="0"/>
          <p:nvPr/>
        </p:nvPicPr>
        <p:blipFill>
          <a:blip r:embed="rId5">
            <a:alphaModFix/>
          </a:blip>
          <a:stretch>
            <a:fillRect/>
          </a:stretch>
        </p:blipFill>
        <p:spPr>
          <a:xfrm>
            <a:off x="3778150" y="767307"/>
            <a:ext cx="1596300" cy="3213300"/>
          </a:xfrm>
          <a:prstGeom prst="roundRect">
            <a:avLst>
              <a:gd fmla="val 16667" name="adj"/>
            </a:avLst>
          </a:prstGeom>
          <a:noFill/>
          <a:ln>
            <a:noFill/>
          </a:ln>
        </p:spPr>
      </p:pic>
      <p:pic>
        <p:nvPicPr>
          <p:cNvPr id="515" name="Google Shape;515;p22" title="Screenshot 2025-11-01 200132.png"/>
          <p:cNvPicPr preferRelativeResize="0"/>
          <p:nvPr/>
        </p:nvPicPr>
        <p:blipFill>
          <a:blip r:embed="rId6">
            <a:alphaModFix/>
          </a:blip>
          <a:stretch>
            <a:fillRect/>
          </a:stretch>
        </p:blipFill>
        <p:spPr>
          <a:xfrm>
            <a:off x="6068150" y="775399"/>
            <a:ext cx="1596300" cy="3197100"/>
          </a:xfrm>
          <a:prstGeom prst="roundRect">
            <a:avLst>
              <a:gd fmla="val 16667" name="adj"/>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519" name="Shape 519"/>
        <p:cNvGrpSpPr/>
        <p:nvPr/>
      </p:nvGrpSpPr>
      <p:grpSpPr>
        <a:xfrm>
          <a:off x="0" y="0"/>
          <a:ext cx="0" cy="0"/>
          <a:chOff x="0" y="0"/>
          <a:chExt cx="0" cy="0"/>
        </a:xfrm>
      </p:grpSpPr>
      <p:sp>
        <p:nvSpPr>
          <p:cNvPr id="520" name="Google Shape;520;p23"/>
          <p:cNvSpPr txBox="1"/>
          <p:nvPr>
            <p:ph type="title"/>
          </p:nvPr>
        </p:nvSpPr>
        <p:spPr>
          <a:xfrm>
            <a:off x="700750" y="1360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Our Task Flows</a:t>
            </a:r>
            <a:endParaRPr>
              <a:solidFill>
                <a:srgbClr val="FF785A"/>
              </a:solidFill>
            </a:endParaRPr>
          </a:p>
        </p:txBody>
      </p:sp>
      <p:grpSp>
        <p:nvGrpSpPr>
          <p:cNvPr id="521" name="Google Shape;521;p23"/>
          <p:cNvGrpSpPr/>
          <p:nvPr/>
        </p:nvGrpSpPr>
        <p:grpSpPr>
          <a:xfrm>
            <a:off x="1488146" y="851478"/>
            <a:ext cx="1492505" cy="3044953"/>
            <a:chOff x="3845275" y="951400"/>
            <a:chExt cx="1853123" cy="3780672"/>
          </a:xfrm>
        </p:grpSpPr>
        <p:sp>
          <p:nvSpPr>
            <p:cNvPr id="522" name="Google Shape;522;p23"/>
            <p:cNvSpPr/>
            <p:nvPr/>
          </p:nvSpPr>
          <p:spPr>
            <a:xfrm>
              <a:off x="3845275" y="951400"/>
              <a:ext cx="1853123" cy="3780672"/>
            </a:xfrm>
            <a:custGeom>
              <a:rect b="b" l="l" r="r" t="t"/>
              <a:pathLst>
                <a:path extrusionOk="0" h="162960" w="79876">
                  <a:moveTo>
                    <a:pt x="9173" y="1"/>
                  </a:moveTo>
                  <a:cubicBezTo>
                    <a:pt x="4111" y="1"/>
                    <a:pt x="0" y="4111"/>
                    <a:pt x="0" y="9174"/>
                  </a:cubicBezTo>
                  <a:lnTo>
                    <a:pt x="0" y="153786"/>
                  </a:lnTo>
                  <a:cubicBezTo>
                    <a:pt x="0" y="158849"/>
                    <a:pt x="4111"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2063" rotWithShape="0" algn="bl" dir="3960000" dist="30688">
                <a:srgbClr val="000000">
                  <a:alpha val="32000"/>
                </a:srgbClr>
              </a:outerShdw>
            </a:effectLst>
          </p:spPr>
          <p:txBody>
            <a:bodyPr anchorCtr="0" anchor="ctr" bIns="73650" lIns="73650" spcFirstLastPara="1" rIns="73650" wrap="square" tIns="73650">
              <a:noAutofit/>
            </a:bodyPr>
            <a:lstStyle/>
            <a:p>
              <a:pPr indent="0" lvl="0" marL="0" rtl="0" algn="l">
                <a:spcBef>
                  <a:spcPts val="0"/>
                </a:spcBef>
                <a:spcAft>
                  <a:spcPts val="0"/>
                </a:spcAft>
                <a:buNone/>
              </a:pPr>
              <a:r>
                <a:t/>
              </a:r>
              <a:endParaRPr/>
            </a:p>
          </p:txBody>
        </p:sp>
        <p:sp>
          <p:nvSpPr>
            <p:cNvPr id="523" name="Google Shape;523;p23"/>
            <p:cNvSpPr/>
            <p:nvPr/>
          </p:nvSpPr>
          <p:spPr>
            <a:xfrm>
              <a:off x="4601160" y="1075846"/>
              <a:ext cx="283782" cy="32573"/>
            </a:xfrm>
            <a:custGeom>
              <a:rect b="b" l="l" r="r" t="t"/>
              <a:pathLst>
                <a:path extrusionOk="0" h="1404" w="12232">
                  <a:moveTo>
                    <a:pt x="703" y="0"/>
                  </a:moveTo>
                  <a:cubicBezTo>
                    <a:pt x="302" y="0"/>
                    <a:pt x="1" y="326"/>
                    <a:pt x="1" y="702"/>
                  </a:cubicBezTo>
                  <a:cubicBezTo>
                    <a:pt x="1" y="1103"/>
                    <a:pt x="302" y="1404"/>
                    <a:pt x="703" y="1404"/>
                  </a:cubicBezTo>
                  <a:lnTo>
                    <a:pt x="11530" y="1404"/>
                  </a:lnTo>
                  <a:cubicBezTo>
                    <a:pt x="11906" y="1404"/>
                    <a:pt x="12232" y="1103"/>
                    <a:pt x="12232" y="702"/>
                  </a:cubicBezTo>
                  <a:cubicBezTo>
                    <a:pt x="12232" y="326"/>
                    <a:pt x="11906" y="0"/>
                    <a:pt x="11530" y="0"/>
                  </a:cubicBezTo>
                  <a:close/>
                </a:path>
              </a:pathLst>
            </a:custGeom>
            <a:solidFill>
              <a:srgbClr val="BCBCBC"/>
            </a:solidFill>
            <a:ln>
              <a:noFill/>
            </a:ln>
          </p:spPr>
          <p:txBody>
            <a:bodyPr anchorCtr="0" anchor="ctr" bIns="73650" lIns="73650" spcFirstLastPara="1" rIns="73650" wrap="square" tIns="73650">
              <a:noAutofit/>
            </a:bodyPr>
            <a:lstStyle/>
            <a:p>
              <a:pPr indent="0" lvl="0" marL="0" rtl="0" algn="l">
                <a:spcBef>
                  <a:spcPts val="0"/>
                </a:spcBef>
                <a:spcAft>
                  <a:spcPts val="0"/>
                </a:spcAft>
                <a:buNone/>
              </a:pPr>
              <a:r>
                <a:t/>
              </a:r>
              <a:endParaRPr/>
            </a:p>
          </p:txBody>
        </p:sp>
        <p:sp>
          <p:nvSpPr>
            <p:cNvPr id="524" name="Google Shape;524;p23"/>
            <p:cNvSpPr/>
            <p:nvPr/>
          </p:nvSpPr>
          <p:spPr>
            <a:xfrm>
              <a:off x="4941901" y="1076426"/>
              <a:ext cx="31436" cy="31413"/>
            </a:xfrm>
            <a:custGeom>
              <a:rect b="b" l="l" r="r" t="t"/>
              <a:pathLst>
                <a:path extrusionOk="0" h="1354" w="1355">
                  <a:moveTo>
                    <a:pt x="677" y="0"/>
                  </a:moveTo>
                  <a:cubicBezTo>
                    <a:pt x="301" y="0"/>
                    <a:pt x="1" y="301"/>
                    <a:pt x="1" y="677"/>
                  </a:cubicBezTo>
                  <a:cubicBezTo>
                    <a:pt x="1" y="1053"/>
                    <a:pt x="301" y="1354"/>
                    <a:pt x="677" y="1354"/>
                  </a:cubicBezTo>
                  <a:cubicBezTo>
                    <a:pt x="1053" y="1354"/>
                    <a:pt x="1354" y="1053"/>
                    <a:pt x="1354" y="677"/>
                  </a:cubicBezTo>
                  <a:cubicBezTo>
                    <a:pt x="1354" y="301"/>
                    <a:pt x="1053" y="0"/>
                    <a:pt x="677" y="0"/>
                  </a:cubicBezTo>
                  <a:close/>
                </a:path>
              </a:pathLst>
            </a:custGeom>
            <a:solidFill>
              <a:srgbClr val="BCBCBC"/>
            </a:solidFill>
            <a:ln>
              <a:noFill/>
            </a:ln>
          </p:spPr>
          <p:txBody>
            <a:bodyPr anchorCtr="0" anchor="ctr" bIns="73650" lIns="73650" spcFirstLastPara="1" rIns="73650" wrap="square" tIns="73650">
              <a:noAutofit/>
            </a:bodyPr>
            <a:lstStyle/>
            <a:p>
              <a:pPr indent="0" lvl="0" marL="0" rtl="0" algn="l">
                <a:spcBef>
                  <a:spcPts val="0"/>
                </a:spcBef>
                <a:spcAft>
                  <a:spcPts val="0"/>
                </a:spcAft>
                <a:buNone/>
              </a:pPr>
              <a:r>
                <a:t/>
              </a:r>
              <a:endParaRPr/>
            </a:p>
          </p:txBody>
        </p:sp>
      </p:grpSp>
      <p:grpSp>
        <p:nvGrpSpPr>
          <p:cNvPr id="525" name="Google Shape;525;p23"/>
          <p:cNvGrpSpPr/>
          <p:nvPr/>
        </p:nvGrpSpPr>
        <p:grpSpPr>
          <a:xfrm>
            <a:off x="3804093" y="900978"/>
            <a:ext cx="1492505" cy="3044953"/>
            <a:chOff x="6114726" y="951400"/>
            <a:chExt cx="1853123" cy="3780672"/>
          </a:xfrm>
        </p:grpSpPr>
        <p:sp>
          <p:nvSpPr>
            <p:cNvPr id="526" name="Google Shape;526;p23"/>
            <p:cNvSpPr/>
            <p:nvPr/>
          </p:nvSpPr>
          <p:spPr>
            <a:xfrm>
              <a:off x="6114726" y="951400"/>
              <a:ext cx="1853123" cy="3780672"/>
            </a:xfrm>
            <a:custGeom>
              <a:rect b="b" l="l" r="r" t="t"/>
              <a:pathLst>
                <a:path extrusionOk="0" h="162960" w="79876">
                  <a:moveTo>
                    <a:pt x="9173" y="1"/>
                  </a:moveTo>
                  <a:cubicBezTo>
                    <a:pt x="4110" y="1"/>
                    <a:pt x="0" y="4111"/>
                    <a:pt x="0" y="9174"/>
                  </a:cubicBezTo>
                  <a:lnTo>
                    <a:pt x="0" y="153786"/>
                  </a:lnTo>
                  <a:cubicBezTo>
                    <a:pt x="0" y="158849"/>
                    <a:pt x="4110"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2063" rotWithShape="0" algn="bl" dir="3960000" dist="30688">
                <a:srgbClr val="000000">
                  <a:alpha val="32000"/>
                </a:srgbClr>
              </a:outerShdw>
            </a:effectLst>
          </p:spPr>
          <p:txBody>
            <a:bodyPr anchorCtr="0" anchor="ctr" bIns="73650" lIns="73650" spcFirstLastPara="1" rIns="73650" wrap="square" tIns="73650">
              <a:noAutofit/>
            </a:bodyPr>
            <a:lstStyle/>
            <a:p>
              <a:pPr indent="0" lvl="0" marL="0" rtl="0" algn="l">
                <a:spcBef>
                  <a:spcPts val="0"/>
                </a:spcBef>
                <a:spcAft>
                  <a:spcPts val="0"/>
                </a:spcAft>
                <a:buNone/>
              </a:pPr>
              <a:r>
                <a:t/>
              </a:r>
              <a:endParaRPr/>
            </a:p>
          </p:txBody>
        </p:sp>
        <p:sp>
          <p:nvSpPr>
            <p:cNvPr id="527" name="Google Shape;527;p23"/>
            <p:cNvSpPr/>
            <p:nvPr/>
          </p:nvSpPr>
          <p:spPr>
            <a:xfrm>
              <a:off x="6854348" y="1075846"/>
              <a:ext cx="283759" cy="32573"/>
            </a:xfrm>
            <a:custGeom>
              <a:rect b="b" l="l" r="r" t="t"/>
              <a:pathLst>
                <a:path extrusionOk="0" h="1404" w="12231">
                  <a:moveTo>
                    <a:pt x="702" y="0"/>
                  </a:moveTo>
                  <a:cubicBezTo>
                    <a:pt x="301" y="0"/>
                    <a:pt x="0" y="326"/>
                    <a:pt x="0" y="702"/>
                  </a:cubicBezTo>
                  <a:cubicBezTo>
                    <a:pt x="0" y="1103"/>
                    <a:pt x="301" y="1404"/>
                    <a:pt x="702" y="1404"/>
                  </a:cubicBezTo>
                  <a:lnTo>
                    <a:pt x="11529" y="1404"/>
                  </a:lnTo>
                  <a:cubicBezTo>
                    <a:pt x="11905" y="1404"/>
                    <a:pt x="12231" y="1103"/>
                    <a:pt x="12231" y="702"/>
                  </a:cubicBezTo>
                  <a:cubicBezTo>
                    <a:pt x="12231" y="326"/>
                    <a:pt x="11905" y="0"/>
                    <a:pt x="11529" y="0"/>
                  </a:cubicBezTo>
                  <a:close/>
                </a:path>
              </a:pathLst>
            </a:custGeom>
            <a:solidFill>
              <a:srgbClr val="BCBCBC"/>
            </a:solidFill>
            <a:ln>
              <a:noFill/>
            </a:ln>
          </p:spPr>
          <p:txBody>
            <a:bodyPr anchorCtr="0" anchor="ctr" bIns="73650" lIns="73650" spcFirstLastPara="1" rIns="73650" wrap="square" tIns="73650">
              <a:noAutofit/>
            </a:bodyPr>
            <a:lstStyle/>
            <a:p>
              <a:pPr indent="0" lvl="0" marL="0" rtl="0" algn="l">
                <a:spcBef>
                  <a:spcPts val="0"/>
                </a:spcBef>
                <a:spcAft>
                  <a:spcPts val="0"/>
                </a:spcAft>
                <a:buNone/>
              </a:pPr>
              <a:r>
                <a:t/>
              </a:r>
              <a:endParaRPr/>
            </a:p>
          </p:txBody>
        </p:sp>
        <p:sp>
          <p:nvSpPr>
            <p:cNvPr id="528" name="Google Shape;528;p23"/>
            <p:cNvSpPr/>
            <p:nvPr/>
          </p:nvSpPr>
          <p:spPr>
            <a:xfrm>
              <a:off x="7195066" y="1076426"/>
              <a:ext cx="31436" cy="31413"/>
            </a:xfrm>
            <a:custGeom>
              <a:rect b="b" l="l" r="r" t="t"/>
              <a:pathLst>
                <a:path extrusionOk="0" h="1354" w="1355">
                  <a:moveTo>
                    <a:pt x="678" y="0"/>
                  </a:moveTo>
                  <a:cubicBezTo>
                    <a:pt x="302" y="0"/>
                    <a:pt x="1" y="301"/>
                    <a:pt x="1" y="677"/>
                  </a:cubicBezTo>
                  <a:cubicBezTo>
                    <a:pt x="1" y="1053"/>
                    <a:pt x="302" y="1354"/>
                    <a:pt x="678" y="1354"/>
                  </a:cubicBezTo>
                  <a:cubicBezTo>
                    <a:pt x="1053" y="1354"/>
                    <a:pt x="1354" y="1053"/>
                    <a:pt x="1354" y="677"/>
                  </a:cubicBezTo>
                  <a:cubicBezTo>
                    <a:pt x="1354" y="301"/>
                    <a:pt x="1053" y="0"/>
                    <a:pt x="678" y="0"/>
                  </a:cubicBezTo>
                  <a:close/>
                </a:path>
              </a:pathLst>
            </a:custGeom>
            <a:solidFill>
              <a:srgbClr val="BCBCBC"/>
            </a:solidFill>
            <a:ln>
              <a:noFill/>
            </a:ln>
          </p:spPr>
          <p:txBody>
            <a:bodyPr anchorCtr="0" anchor="ctr" bIns="73650" lIns="73650" spcFirstLastPara="1" rIns="73650" wrap="square" tIns="73650">
              <a:noAutofit/>
            </a:bodyPr>
            <a:lstStyle/>
            <a:p>
              <a:pPr indent="0" lvl="0" marL="0" rtl="0" algn="l">
                <a:spcBef>
                  <a:spcPts val="0"/>
                </a:spcBef>
                <a:spcAft>
                  <a:spcPts val="0"/>
                </a:spcAft>
                <a:buNone/>
              </a:pPr>
              <a:r>
                <a:t/>
              </a:r>
              <a:endParaRPr/>
            </a:p>
          </p:txBody>
        </p:sp>
      </p:grpSp>
      <p:grpSp>
        <p:nvGrpSpPr>
          <p:cNvPr id="529" name="Google Shape;529;p23"/>
          <p:cNvGrpSpPr/>
          <p:nvPr/>
        </p:nvGrpSpPr>
        <p:grpSpPr>
          <a:xfrm>
            <a:off x="6120048" y="947563"/>
            <a:ext cx="1492505" cy="3044953"/>
            <a:chOff x="6114726" y="951400"/>
            <a:chExt cx="1853123" cy="3780672"/>
          </a:xfrm>
        </p:grpSpPr>
        <p:sp>
          <p:nvSpPr>
            <p:cNvPr id="530" name="Google Shape;530;p23"/>
            <p:cNvSpPr/>
            <p:nvPr/>
          </p:nvSpPr>
          <p:spPr>
            <a:xfrm>
              <a:off x="6114726" y="951400"/>
              <a:ext cx="1853123" cy="3780672"/>
            </a:xfrm>
            <a:custGeom>
              <a:rect b="b" l="l" r="r" t="t"/>
              <a:pathLst>
                <a:path extrusionOk="0" h="162960" w="79876">
                  <a:moveTo>
                    <a:pt x="9173" y="1"/>
                  </a:moveTo>
                  <a:cubicBezTo>
                    <a:pt x="4110" y="1"/>
                    <a:pt x="0" y="4111"/>
                    <a:pt x="0" y="9174"/>
                  </a:cubicBezTo>
                  <a:lnTo>
                    <a:pt x="0" y="153786"/>
                  </a:lnTo>
                  <a:cubicBezTo>
                    <a:pt x="0" y="158849"/>
                    <a:pt x="4110" y="162959"/>
                    <a:pt x="9173" y="162959"/>
                  </a:cubicBezTo>
                  <a:lnTo>
                    <a:pt x="70702" y="162959"/>
                  </a:lnTo>
                  <a:cubicBezTo>
                    <a:pt x="75765" y="162959"/>
                    <a:pt x="79875" y="158849"/>
                    <a:pt x="79875" y="153786"/>
                  </a:cubicBezTo>
                  <a:lnTo>
                    <a:pt x="79875" y="9174"/>
                  </a:lnTo>
                  <a:cubicBezTo>
                    <a:pt x="79875" y="4111"/>
                    <a:pt x="75765" y="1"/>
                    <a:pt x="70702" y="1"/>
                  </a:cubicBezTo>
                  <a:close/>
                </a:path>
              </a:pathLst>
            </a:custGeom>
            <a:solidFill>
              <a:srgbClr val="FFFFFF"/>
            </a:solidFill>
            <a:ln>
              <a:noFill/>
            </a:ln>
            <a:effectLst>
              <a:outerShdw blurRad="92063" rotWithShape="0" algn="bl" dir="3960000" dist="30688">
                <a:srgbClr val="000000">
                  <a:alpha val="32000"/>
                </a:srgbClr>
              </a:outerShdw>
            </a:effectLst>
          </p:spPr>
          <p:txBody>
            <a:bodyPr anchorCtr="0" anchor="ctr" bIns="73650" lIns="73650" spcFirstLastPara="1" rIns="73650" wrap="square" tIns="73650">
              <a:noAutofit/>
            </a:bodyPr>
            <a:lstStyle/>
            <a:p>
              <a:pPr indent="0" lvl="0" marL="0" rtl="0" algn="l">
                <a:spcBef>
                  <a:spcPts val="0"/>
                </a:spcBef>
                <a:spcAft>
                  <a:spcPts val="0"/>
                </a:spcAft>
                <a:buNone/>
              </a:pPr>
              <a:r>
                <a:t/>
              </a:r>
              <a:endParaRPr/>
            </a:p>
          </p:txBody>
        </p:sp>
        <p:sp>
          <p:nvSpPr>
            <p:cNvPr id="531" name="Google Shape;531;p23"/>
            <p:cNvSpPr/>
            <p:nvPr/>
          </p:nvSpPr>
          <p:spPr>
            <a:xfrm>
              <a:off x="6854348" y="1075846"/>
              <a:ext cx="283759" cy="32573"/>
            </a:xfrm>
            <a:custGeom>
              <a:rect b="b" l="l" r="r" t="t"/>
              <a:pathLst>
                <a:path extrusionOk="0" h="1404" w="12231">
                  <a:moveTo>
                    <a:pt x="702" y="0"/>
                  </a:moveTo>
                  <a:cubicBezTo>
                    <a:pt x="301" y="0"/>
                    <a:pt x="0" y="326"/>
                    <a:pt x="0" y="702"/>
                  </a:cubicBezTo>
                  <a:cubicBezTo>
                    <a:pt x="0" y="1103"/>
                    <a:pt x="301" y="1404"/>
                    <a:pt x="702" y="1404"/>
                  </a:cubicBezTo>
                  <a:lnTo>
                    <a:pt x="11529" y="1404"/>
                  </a:lnTo>
                  <a:cubicBezTo>
                    <a:pt x="11905" y="1404"/>
                    <a:pt x="12231" y="1103"/>
                    <a:pt x="12231" y="702"/>
                  </a:cubicBezTo>
                  <a:cubicBezTo>
                    <a:pt x="12231" y="326"/>
                    <a:pt x="11905" y="0"/>
                    <a:pt x="11529" y="0"/>
                  </a:cubicBezTo>
                  <a:close/>
                </a:path>
              </a:pathLst>
            </a:custGeom>
            <a:solidFill>
              <a:srgbClr val="BCBCBC"/>
            </a:solidFill>
            <a:ln>
              <a:noFill/>
            </a:ln>
          </p:spPr>
          <p:txBody>
            <a:bodyPr anchorCtr="0" anchor="ctr" bIns="73650" lIns="73650" spcFirstLastPara="1" rIns="73650" wrap="square" tIns="73650">
              <a:noAutofit/>
            </a:bodyPr>
            <a:lstStyle/>
            <a:p>
              <a:pPr indent="0" lvl="0" marL="0" rtl="0" algn="l">
                <a:spcBef>
                  <a:spcPts val="0"/>
                </a:spcBef>
                <a:spcAft>
                  <a:spcPts val="0"/>
                </a:spcAft>
                <a:buNone/>
              </a:pPr>
              <a:r>
                <a:t/>
              </a:r>
              <a:endParaRPr/>
            </a:p>
          </p:txBody>
        </p:sp>
        <p:sp>
          <p:nvSpPr>
            <p:cNvPr id="532" name="Google Shape;532;p23"/>
            <p:cNvSpPr/>
            <p:nvPr/>
          </p:nvSpPr>
          <p:spPr>
            <a:xfrm>
              <a:off x="7195066" y="1076426"/>
              <a:ext cx="31436" cy="31413"/>
            </a:xfrm>
            <a:custGeom>
              <a:rect b="b" l="l" r="r" t="t"/>
              <a:pathLst>
                <a:path extrusionOk="0" h="1354" w="1355">
                  <a:moveTo>
                    <a:pt x="678" y="0"/>
                  </a:moveTo>
                  <a:cubicBezTo>
                    <a:pt x="302" y="0"/>
                    <a:pt x="1" y="301"/>
                    <a:pt x="1" y="677"/>
                  </a:cubicBezTo>
                  <a:cubicBezTo>
                    <a:pt x="1" y="1053"/>
                    <a:pt x="302" y="1354"/>
                    <a:pt x="678" y="1354"/>
                  </a:cubicBezTo>
                  <a:cubicBezTo>
                    <a:pt x="1053" y="1354"/>
                    <a:pt x="1354" y="1053"/>
                    <a:pt x="1354" y="677"/>
                  </a:cubicBezTo>
                  <a:cubicBezTo>
                    <a:pt x="1354" y="301"/>
                    <a:pt x="1053" y="0"/>
                    <a:pt x="678" y="0"/>
                  </a:cubicBezTo>
                  <a:close/>
                </a:path>
              </a:pathLst>
            </a:custGeom>
            <a:solidFill>
              <a:srgbClr val="BCBCBC"/>
            </a:solidFill>
            <a:ln>
              <a:noFill/>
            </a:ln>
          </p:spPr>
          <p:txBody>
            <a:bodyPr anchorCtr="0" anchor="ctr" bIns="73650" lIns="73650" spcFirstLastPara="1" rIns="73650" wrap="square" tIns="73650">
              <a:noAutofit/>
            </a:bodyPr>
            <a:lstStyle/>
            <a:p>
              <a:pPr indent="0" lvl="0" marL="0" rtl="0" algn="l">
                <a:spcBef>
                  <a:spcPts val="0"/>
                </a:spcBef>
                <a:spcAft>
                  <a:spcPts val="0"/>
                </a:spcAft>
                <a:buNone/>
              </a:pPr>
              <a:r>
                <a:t/>
              </a:r>
              <a:endParaRPr/>
            </a:p>
          </p:txBody>
        </p:sp>
      </p:grpSp>
      <p:sp>
        <p:nvSpPr>
          <p:cNvPr id="533" name="Google Shape;533;p23"/>
          <p:cNvSpPr/>
          <p:nvPr/>
        </p:nvSpPr>
        <p:spPr>
          <a:xfrm>
            <a:off x="1150650" y="4039125"/>
            <a:ext cx="2167500" cy="10143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534" name="Google Shape;534;p23"/>
          <p:cNvSpPr txBox="1"/>
          <p:nvPr/>
        </p:nvSpPr>
        <p:spPr>
          <a:xfrm>
            <a:off x="1150650" y="4302325"/>
            <a:ext cx="2167500" cy="6513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lang="en" sz="1280">
                <a:latin typeface="Inter"/>
                <a:ea typeface="Inter"/>
                <a:cs typeface="Inter"/>
                <a:sym typeface="Inter"/>
              </a:rPr>
              <a:t>Join a group of likeminded aspiring lawyers</a:t>
            </a:r>
            <a:endParaRPr sz="1280">
              <a:latin typeface="Inter"/>
              <a:ea typeface="Inter"/>
              <a:cs typeface="Inter"/>
              <a:sym typeface="Inter"/>
            </a:endParaRPr>
          </a:p>
        </p:txBody>
      </p:sp>
      <p:sp>
        <p:nvSpPr>
          <p:cNvPr id="535" name="Google Shape;535;p23"/>
          <p:cNvSpPr txBox="1"/>
          <p:nvPr/>
        </p:nvSpPr>
        <p:spPr>
          <a:xfrm>
            <a:off x="1263154" y="4138953"/>
            <a:ext cx="1942500" cy="1695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lang="en" sz="1665">
                <a:solidFill>
                  <a:srgbClr val="FF785A"/>
                </a:solidFill>
                <a:latin typeface="Fira Sans Extra Condensed SemiBold"/>
                <a:ea typeface="Fira Sans Extra Condensed SemiBold"/>
                <a:cs typeface="Fira Sans Extra Condensed SemiBold"/>
                <a:sym typeface="Fira Sans Extra Condensed SemiBold"/>
              </a:rPr>
              <a:t>Task Flow One</a:t>
            </a:r>
            <a:endParaRPr sz="1665">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536" name="Google Shape;536;p23"/>
          <p:cNvSpPr/>
          <p:nvPr/>
        </p:nvSpPr>
        <p:spPr>
          <a:xfrm>
            <a:off x="3466600" y="4039125"/>
            <a:ext cx="2167500" cy="10143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537" name="Google Shape;537;p23"/>
          <p:cNvSpPr txBox="1"/>
          <p:nvPr/>
        </p:nvSpPr>
        <p:spPr>
          <a:xfrm>
            <a:off x="3466600" y="4302325"/>
            <a:ext cx="2167500" cy="6513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lang="en" sz="1280">
                <a:latin typeface="Inter"/>
                <a:ea typeface="Inter"/>
                <a:cs typeface="Inter"/>
                <a:sym typeface="Inter"/>
              </a:rPr>
              <a:t>Document your progress by posting a reflection</a:t>
            </a:r>
            <a:endParaRPr sz="1280">
              <a:latin typeface="Inter"/>
              <a:ea typeface="Inter"/>
              <a:cs typeface="Inter"/>
              <a:sym typeface="Inter"/>
            </a:endParaRPr>
          </a:p>
        </p:txBody>
      </p:sp>
      <p:sp>
        <p:nvSpPr>
          <p:cNvPr id="538" name="Google Shape;538;p23"/>
          <p:cNvSpPr txBox="1"/>
          <p:nvPr/>
        </p:nvSpPr>
        <p:spPr>
          <a:xfrm>
            <a:off x="3579104" y="4138953"/>
            <a:ext cx="1942500" cy="1695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lang="en" sz="1665">
                <a:solidFill>
                  <a:srgbClr val="FF785A"/>
                </a:solidFill>
                <a:latin typeface="Fira Sans Extra Condensed SemiBold"/>
                <a:ea typeface="Fira Sans Extra Condensed SemiBold"/>
                <a:cs typeface="Fira Sans Extra Condensed SemiBold"/>
                <a:sym typeface="Fira Sans Extra Condensed SemiBold"/>
              </a:rPr>
              <a:t>Task Flow Two</a:t>
            </a:r>
            <a:endParaRPr sz="1665">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539" name="Google Shape;539;p23"/>
          <p:cNvSpPr/>
          <p:nvPr/>
        </p:nvSpPr>
        <p:spPr>
          <a:xfrm>
            <a:off x="5782550" y="4039125"/>
            <a:ext cx="2167500" cy="10143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540" name="Google Shape;540;p23"/>
          <p:cNvSpPr txBox="1"/>
          <p:nvPr/>
        </p:nvSpPr>
        <p:spPr>
          <a:xfrm>
            <a:off x="5782550" y="4302325"/>
            <a:ext cx="2167500" cy="6513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lang="en" sz="1280">
                <a:latin typeface="Inter"/>
                <a:ea typeface="Inter"/>
                <a:cs typeface="Inter"/>
                <a:sym typeface="Inter"/>
              </a:rPr>
              <a:t>Discover and schedule a shadowing opportunity with a mentor (Christina)</a:t>
            </a:r>
            <a:endParaRPr sz="1280">
              <a:latin typeface="Inter"/>
              <a:ea typeface="Inter"/>
              <a:cs typeface="Inter"/>
              <a:sym typeface="Inter"/>
            </a:endParaRPr>
          </a:p>
        </p:txBody>
      </p:sp>
      <p:sp>
        <p:nvSpPr>
          <p:cNvPr id="541" name="Google Shape;541;p23"/>
          <p:cNvSpPr txBox="1"/>
          <p:nvPr/>
        </p:nvSpPr>
        <p:spPr>
          <a:xfrm>
            <a:off x="5895054" y="4138953"/>
            <a:ext cx="1942500" cy="1695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lang="en" sz="1665">
                <a:solidFill>
                  <a:srgbClr val="FF785A"/>
                </a:solidFill>
                <a:latin typeface="Fira Sans Extra Condensed SemiBold"/>
                <a:ea typeface="Fira Sans Extra Condensed SemiBold"/>
                <a:cs typeface="Fira Sans Extra Condensed SemiBold"/>
                <a:sym typeface="Fira Sans Extra Condensed SemiBold"/>
              </a:rPr>
              <a:t>Task Flow Three</a:t>
            </a:r>
            <a:endParaRPr sz="1665">
              <a:solidFill>
                <a:srgbClr val="FF785A"/>
              </a:solidFill>
              <a:latin typeface="Fira Sans Extra Condensed SemiBold"/>
              <a:ea typeface="Fira Sans Extra Condensed SemiBold"/>
              <a:cs typeface="Fira Sans Extra Condensed SemiBold"/>
              <a:sym typeface="Fira Sans Extra Condensed SemiBold"/>
            </a:endParaRPr>
          </a:p>
        </p:txBody>
      </p:sp>
      <p:pic>
        <p:nvPicPr>
          <p:cNvPr id="542" name="Google Shape;542;p23" title="Screenshot 2025-10-30 143947.png"/>
          <p:cNvPicPr preferRelativeResize="0"/>
          <p:nvPr/>
        </p:nvPicPr>
        <p:blipFill>
          <a:blip r:embed="rId3">
            <a:alphaModFix/>
          </a:blip>
          <a:stretch>
            <a:fillRect/>
          </a:stretch>
        </p:blipFill>
        <p:spPr>
          <a:xfrm>
            <a:off x="6226850" y="1052825"/>
            <a:ext cx="1278900" cy="2834452"/>
          </a:xfrm>
          <a:prstGeom prst="rect">
            <a:avLst/>
          </a:prstGeom>
          <a:noFill/>
          <a:ln>
            <a:noFill/>
          </a:ln>
        </p:spPr>
      </p:pic>
      <p:pic>
        <p:nvPicPr>
          <p:cNvPr id="543" name="Google Shape;543;p23" title="Screenshot 2025-11-01 191320.png"/>
          <p:cNvPicPr preferRelativeResize="0"/>
          <p:nvPr/>
        </p:nvPicPr>
        <p:blipFill>
          <a:blip r:embed="rId4">
            <a:alphaModFix/>
          </a:blip>
          <a:stretch>
            <a:fillRect/>
          </a:stretch>
        </p:blipFill>
        <p:spPr>
          <a:xfrm>
            <a:off x="1436250" y="714925"/>
            <a:ext cx="1596300" cy="3231000"/>
          </a:xfrm>
          <a:prstGeom prst="roundRect">
            <a:avLst>
              <a:gd fmla="val 16667" name="adj"/>
            </a:avLst>
          </a:prstGeom>
          <a:noFill/>
          <a:ln>
            <a:noFill/>
          </a:ln>
        </p:spPr>
      </p:pic>
      <p:pic>
        <p:nvPicPr>
          <p:cNvPr id="544" name="Google Shape;544;p23" title="Screenshot 2025-11-01 193903.png"/>
          <p:cNvPicPr preferRelativeResize="0"/>
          <p:nvPr/>
        </p:nvPicPr>
        <p:blipFill>
          <a:blip r:embed="rId5">
            <a:alphaModFix/>
          </a:blip>
          <a:stretch>
            <a:fillRect/>
          </a:stretch>
        </p:blipFill>
        <p:spPr>
          <a:xfrm>
            <a:off x="3778150" y="767307"/>
            <a:ext cx="1596300" cy="3213300"/>
          </a:xfrm>
          <a:prstGeom prst="roundRect">
            <a:avLst>
              <a:gd fmla="val 16667" name="adj"/>
            </a:avLst>
          </a:prstGeom>
          <a:noFill/>
          <a:ln>
            <a:noFill/>
          </a:ln>
        </p:spPr>
      </p:pic>
      <p:pic>
        <p:nvPicPr>
          <p:cNvPr id="545" name="Google Shape;545;p23" title="Screenshot 2025-11-01 200132.png"/>
          <p:cNvPicPr preferRelativeResize="0"/>
          <p:nvPr/>
        </p:nvPicPr>
        <p:blipFill>
          <a:blip r:embed="rId6">
            <a:alphaModFix/>
          </a:blip>
          <a:stretch>
            <a:fillRect/>
          </a:stretch>
        </p:blipFill>
        <p:spPr>
          <a:xfrm>
            <a:off x="6068150" y="775399"/>
            <a:ext cx="1596300" cy="3197100"/>
          </a:xfrm>
          <a:prstGeom prst="roundRect">
            <a:avLst>
              <a:gd fmla="val 16667" name="adj"/>
            </a:avLst>
          </a:prstGeom>
          <a:noFill/>
          <a:ln>
            <a:noFill/>
          </a:ln>
        </p:spPr>
      </p:pic>
      <p:sp>
        <p:nvSpPr>
          <p:cNvPr id="546" name="Google Shape;546;p23"/>
          <p:cNvSpPr/>
          <p:nvPr/>
        </p:nvSpPr>
        <p:spPr>
          <a:xfrm>
            <a:off x="2737750" y="1052825"/>
            <a:ext cx="3677100" cy="3749400"/>
          </a:xfrm>
          <a:prstGeom prst="foldedCorner">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547" name="Google Shape;547;p23"/>
          <p:cNvSpPr txBox="1"/>
          <p:nvPr/>
        </p:nvSpPr>
        <p:spPr>
          <a:xfrm>
            <a:off x="3044075" y="1345100"/>
            <a:ext cx="3182700" cy="2793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Inter SemiBold"/>
                <a:ea typeface="Inter SemiBold"/>
                <a:cs typeface="Inter SemiBold"/>
                <a:sym typeface="Inter SemiBold"/>
              </a:rPr>
              <a:t>Our task flows were received well by our testers–described as “human-centered” and a “nice alternative to LinkedIn”. Hence, no changes were made.</a:t>
            </a:r>
            <a:endParaRPr sz="1600">
              <a:solidFill>
                <a:schemeClr val="dk1"/>
              </a:solidFill>
              <a:latin typeface="Inter SemiBold"/>
              <a:ea typeface="Inter SemiBold"/>
              <a:cs typeface="Inter SemiBold"/>
              <a:sym typeface="Inter SemiBo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551" name="Shape 551"/>
        <p:cNvGrpSpPr/>
        <p:nvPr/>
      </p:nvGrpSpPr>
      <p:grpSpPr>
        <a:xfrm>
          <a:off x="0" y="0"/>
          <a:ext cx="0" cy="0"/>
          <a:chOff x="0" y="0"/>
          <a:chExt cx="0" cy="0"/>
        </a:xfrm>
      </p:grpSpPr>
      <p:sp>
        <p:nvSpPr>
          <p:cNvPr id="552" name="Google Shape;552;p24"/>
          <p:cNvSpPr/>
          <p:nvPr/>
        </p:nvSpPr>
        <p:spPr>
          <a:xfrm>
            <a:off x="1429567" y="1469050"/>
            <a:ext cx="2997900" cy="3103200"/>
          </a:xfrm>
          <a:prstGeom prst="roundRect">
            <a:avLst>
              <a:gd fmla="val 16667" name="adj"/>
            </a:avLst>
          </a:prstGeom>
          <a:solidFill>
            <a:srgbClr val="F8F9FE"/>
          </a:solidFill>
          <a:ln>
            <a:noFill/>
          </a:ln>
        </p:spPr>
        <p:txBody>
          <a:bodyPr anchorCtr="0" anchor="ctr" bIns="112850" lIns="112850" spcFirstLastPara="1" rIns="112850" wrap="square" tIns="112850">
            <a:noAutofit/>
          </a:bodyPr>
          <a:lstStyle/>
          <a:p>
            <a:pPr indent="0" lvl="0" marL="0" rtl="0" algn="ctr">
              <a:spcBef>
                <a:spcPts val="0"/>
              </a:spcBef>
              <a:spcAft>
                <a:spcPts val="0"/>
              </a:spcAft>
              <a:buNone/>
            </a:pPr>
            <a:r>
              <a:t/>
            </a:r>
            <a:endParaRPr sz="1728">
              <a:latin typeface="Roboto"/>
              <a:ea typeface="Roboto"/>
              <a:cs typeface="Roboto"/>
              <a:sym typeface="Roboto"/>
            </a:endParaRPr>
          </a:p>
        </p:txBody>
      </p:sp>
      <p:sp>
        <p:nvSpPr>
          <p:cNvPr id="553" name="Google Shape;553;p24"/>
          <p:cNvSpPr txBox="1"/>
          <p:nvPr/>
        </p:nvSpPr>
        <p:spPr>
          <a:xfrm>
            <a:off x="1140513" y="1545186"/>
            <a:ext cx="3576000" cy="578700"/>
          </a:xfrm>
          <a:prstGeom prst="rect">
            <a:avLst/>
          </a:prstGeom>
          <a:noFill/>
          <a:ln>
            <a:noFill/>
          </a:ln>
        </p:spPr>
        <p:txBody>
          <a:bodyPr anchorCtr="0" anchor="ctr" bIns="94350" lIns="94350" spcFirstLastPara="1" rIns="94350" wrap="square" tIns="94350">
            <a:noAutofit/>
          </a:bodyPr>
          <a:lstStyle/>
          <a:p>
            <a:pPr indent="0" lvl="0" marL="0" rtl="0" algn="ctr">
              <a:spcBef>
                <a:spcPts val="0"/>
              </a:spcBef>
              <a:spcAft>
                <a:spcPts val="0"/>
              </a:spcAft>
              <a:buNone/>
            </a:pPr>
            <a:r>
              <a:rPr lang="en" sz="2785">
                <a:solidFill>
                  <a:srgbClr val="FF785A"/>
                </a:solidFill>
                <a:latin typeface="Raleway Black"/>
                <a:ea typeface="Raleway Black"/>
                <a:cs typeface="Raleway Black"/>
                <a:sym typeface="Raleway Black"/>
              </a:rPr>
              <a:t>Robustness</a:t>
            </a:r>
            <a:endParaRPr sz="2785">
              <a:solidFill>
                <a:srgbClr val="FF785A"/>
              </a:solidFill>
              <a:latin typeface="Raleway Black"/>
              <a:ea typeface="Raleway Black"/>
              <a:cs typeface="Raleway Black"/>
              <a:sym typeface="Raleway Black"/>
            </a:endParaRPr>
          </a:p>
        </p:txBody>
      </p:sp>
      <p:sp>
        <p:nvSpPr>
          <p:cNvPr id="554" name="Google Shape;554;p24"/>
          <p:cNvSpPr txBox="1"/>
          <p:nvPr/>
        </p:nvSpPr>
        <p:spPr>
          <a:xfrm>
            <a:off x="1445338" y="2731237"/>
            <a:ext cx="2912100" cy="1278900"/>
          </a:xfrm>
          <a:prstGeom prst="rect">
            <a:avLst/>
          </a:prstGeom>
          <a:noFill/>
          <a:ln>
            <a:noFill/>
          </a:ln>
        </p:spPr>
        <p:txBody>
          <a:bodyPr anchorCtr="0" anchor="t" bIns="94350" lIns="94350" spcFirstLastPara="1" rIns="94350" wrap="square" tIns="94350">
            <a:noAutofit/>
          </a:bodyPr>
          <a:lstStyle/>
          <a:p>
            <a:pPr indent="0" lvl="0" marL="0" rtl="0" algn="ctr">
              <a:spcBef>
                <a:spcPts val="0"/>
              </a:spcBef>
              <a:spcAft>
                <a:spcPts val="0"/>
              </a:spcAft>
              <a:buNone/>
            </a:pPr>
            <a:r>
              <a:rPr lang="en" sz="1650">
                <a:latin typeface="Inter"/>
                <a:ea typeface="Inter"/>
                <a:cs typeface="Inter"/>
                <a:sym typeface="Inter"/>
              </a:rPr>
              <a:t>We tested to ensure our platforms’ labels, cues, and terminology were intuitive for a new user to explore.</a:t>
            </a:r>
            <a:endParaRPr sz="1650">
              <a:solidFill>
                <a:srgbClr val="000000"/>
              </a:solidFill>
              <a:latin typeface="Inter"/>
              <a:ea typeface="Inter"/>
              <a:cs typeface="Inter"/>
              <a:sym typeface="Inter"/>
            </a:endParaRPr>
          </a:p>
        </p:txBody>
      </p:sp>
      <p:sp>
        <p:nvSpPr>
          <p:cNvPr id="555" name="Google Shape;555;p24"/>
          <p:cNvSpPr txBox="1"/>
          <p:nvPr/>
        </p:nvSpPr>
        <p:spPr>
          <a:xfrm>
            <a:off x="1409754" y="2080677"/>
            <a:ext cx="2988600" cy="578700"/>
          </a:xfrm>
          <a:prstGeom prst="rect">
            <a:avLst/>
          </a:prstGeom>
          <a:noFill/>
          <a:ln>
            <a:noFill/>
          </a:ln>
        </p:spPr>
        <p:txBody>
          <a:bodyPr anchorCtr="0" anchor="t" bIns="94350" lIns="94350" spcFirstLastPara="1" rIns="94350" wrap="square" tIns="94350">
            <a:noAutofit/>
          </a:bodyPr>
          <a:lstStyle/>
          <a:p>
            <a:pPr indent="0" lvl="0" marL="0" rtl="0" algn="ctr">
              <a:spcBef>
                <a:spcPts val="0"/>
              </a:spcBef>
              <a:spcAft>
                <a:spcPts val="0"/>
              </a:spcAft>
              <a:buNone/>
            </a:pPr>
            <a:r>
              <a:rPr lang="en" sz="1444">
                <a:solidFill>
                  <a:srgbClr val="FF785A"/>
                </a:solidFill>
                <a:latin typeface="Inter SemiBold"/>
                <a:ea typeface="Inter SemiBold"/>
                <a:cs typeface="Inter SemiBold"/>
                <a:sym typeface="Inter SemiBold"/>
              </a:rPr>
              <a:t>Measure: # of Misclicks</a:t>
            </a:r>
            <a:endParaRPr sz="1444">
              <a:solidFill>
                <a:srgbClr val="FF785A"/>
              </a:solidFill>
              <a:latin typeface="Inter SemiBold"/>
              <a:ea typeface="Inter SemiBold"/>
              <a:cs typeface="Inter SemiBold"/>
              <a:sym typeface="Inter SemiBold"/>
            </a:endParaRPr>
          </a:p>
        </p:txBody>
      </p:sp>
      <p:sp>
        <p:nvSpPr>
          <p:cNvPr id="556" name="Google Shape;556;p24"/>
          <p:cNvSpPr/>
          <p:nvPr/>
        </p:nvSpPr>
        <p:spPr>
          <a:xfrm>
            <a:off x="4733575" y="1469050"/>
            <a:ext cx="2912100" cy="3103200"/>
          </a:xfrm>
          <a:prstGeom prst="roundRect">
            <a:avLst>
              <a:gd fmla="val 16667" name="adj"/>
            </a:avLst>
          </a:prstGeom>
          <a:solidFill>
            <a:srgbClr val="F8F9FE"/>
          </a:solidFill>
          <a:ln>
            <a:noFill/>
          </a:ln>
        </p:spPr>
        <p:txBody>
          <a:bodyPr anchorCtr="0" anchor="ctr" bIns="112850" lIns="112850" spcFirstLastPara="1" rIns="112850" wrap="square" tIns="112850">
            <a:noAutofit/>
          </a:bodyPr>
          <a:lstStyle/>
          <a:p>
            <a:pPr indent="0" lvl="0" marL="0" rtl="0" algn="ctr">
              <a:spcBef>
                <a:spcPts val="0"/>
              </a:spcBef>
              <a:spcAft>
                <a:spcPts val="0"/>
              </a:spcAft>
              <a:buNone/>
            </a:pPr>
            <a:r>
              <a:t/>
            </a:r>
            <a:endParaRPr sz="1728">
              <a:latin typeface="Roboto"/>
              <a:ea typeface="Roboto"/>
              <a:cs typeface="Roboto"/>
              <a:sym typeface="Roboto"/>
            </a:endParaRPr>
          </a:p>
        </p:txBody>
      </p:sp>
      <p:sp>
        <p:nvSpPr>
          <p:cNvPr id="557" name="Google Shape;557;p24"/>
          <p:cNvSpPr txBox="1"/>
          <p:nvPr/>
        </p:nvSpPr>
        <p:spPr>
          <a:xfrm>
            <a:off x="4427488" y="1545186"/>
            <a:ext cx="3576000" cy="579300"/>
          </a:xfrm>
          <a:prstGeom prst="rect">
            <a:avLst/>
          </a:prstGeom>
          <a:noFill/>
          <a:ln>
            <a:noFill/>
          </a:ln>
        </p:spPr>
        <p:txBody>
          <a:bodyPr anchorCtr="0" anchor="ctr" bIns="94350" lIns="94350" spcFirstLastPara="1" rIns="94350" wrap="square" tIns="94350">
            <a:noAutofit/>
          </a:bodyPr>
          <a:lstStyle/>
          <a:p>
            <a:pPr indent="0" lvl="0" marL="0" rtl="0" algn="ctr">
              <a:spcBef>
                <a:spcPts val="0"/>
              </a:spcBef>
              <a:spcAft>
                <a:spcPts val="0"/>
              </a:spcAft>
              <a:buNone/>
            </a:pPr>
            <a:r>
              <a:rPr lang="en" sz="2785">
                <a:solidFill>
                  <a:srgbClr val="FF785A"/>
                </a:solidFill>
                <a:latin typeface="Raleway Black"/>
                <a:ea typeface="Raleway Black"/>
                <a:cs typeface="Raleway Black"/>
                <a:sym typeface="Raleway Black"/>
              </a:rPr>
              <a:t>Discoverable</a:t>
            </a:r>
            <a:endParaRPr sz="2785">
              <a:solidFill>
                <a:srgbClr val="FF785A"/>
              </a:solidFill>
              <a:latin typeface="Raleway Black"/>
              <a:ea typeface="Raleway Black"/>
              <a:cs typeface="Raleway Black"/>
              <a:sym typeface="Raleway Black"/>
            </a:endParaRPr>
          </a:p>
        </p:txBody>
      </p:sp>
      <p:sp>
        <p:nvSpPr>
          <p:cNvPr id="558" name="Google Shape;558;p24"/>
          <p:cNvSpPr txBox="1"/>
          <p:nvPr/>
        </p:nvSpPr>
        <p:spPr>
          <a:xfrm>
            <a:off x="4683344" y="2722719"/>
            <a:ext cx="3064500" cy="1278900"/>
          </a:xfrm>
          <a:prstGeom prst="rect">
            <a:avLst/>
          </a:prstGeom>
          <a:noFill/>
          <a:ln>
            <a:noFill/>
          </a:ln>
        </p:spPr>
        <p:txBody>
          <a:bodyPr anchorCtr="0" anchor="t" bIns="94350" lIns="94350" spcFirstLastPara="1" rIns="94350" wrap="square" tIns="94350">
            <a:noAutofit/>
          </a:bodyPr>
          <a:lstStyle/>
          <a:p>
            <a:pPr indent="0" lvl="0" marL="0" rtl="0" algn="ctr">
              <a:spcBef>
                <a:spcPts val="0"/>
              </a:spcBef>
              <a:spcAft>
                <a:spcPts val="0"/>
              </a:spcAft>
              <a:buClr>
                <a:schemeClr val="dk1"/>
              </a:buClr>
              <a:buSzPts val="1135"/>
              <a:buFont typeface="Arial"/>
              <a:buNone/>
            </a:pPr>
            <a:r>
              <a:rPr lang="en" sz="1650">
                <a:solidFill>
                  <a:schemeClr val="dk1"/>
                </a:solidFill>
                <a:latin typeface="Inter"/>
                <a:ea typeface="Inter"/>
                <a:cs typeface="Inter"/>
                <a:sym typeface="Inter"/>
              </a:rPr>
              <a:t>We tested to observe if users were curious to visit other screens and features.</a:t>
            </a:r>
            <a:endParaRPr sz="1650">
              <a:solidFill>
                <a:srgbClr val="000000"/>
              </a:solidFill>
              <a:latin typeface="Inter"/>
              <a:ea typeface="Inter"/>
              <a:cs typeface="Inter"/>
              <a:sym typeface="Inter"/>
            </a:endParaRPr>
          </a:p>
        </p:txBody>
      </p:sp>
      <p:sp>
        <p:nvSpPr>
          <p:cNvPr id="559" name="Google Shape;559;p24"/>
          <p:cNvSpPr txBox="1"/>
          <p:nvPr/>
        </p:nvSpPr>
        <p:spPr>
          <a:xfrm>
            <a:off x="4696745" y="2133952"/>
            <a:ext cx="2988900" cy="579300"/>
          </a:xfrm>
          <a:prstGeom prst="rect">
            <a:avLst/>
          </a:prstGeom>
          <a:noFill/>
          <a:ln>
            <a:noFill/>
          </a:ln>
        </p:spPr>
        <p:txBody>
          <a:bodyPr anchorCtr="0" anchor="t" bIns="94350" lIns="94350" spcFirstLastPara="1" rIns="94350" wrap="square" tIns="94350">
            <a:noAutofit/>
          </a:bodyPr>
          <a:lstStyle/>
          <a:p>
            <a:pPr indent="0" lvl="0" marL="0" rtl="0" algn="ctr">
              <a:spcBef>
                <a:spcPts val="0"/>
              </a:spcBef>
              <a:spcAft>
                <a:spcPts val="0"/>
              </a:spcAft>
              <a:buNone/>
            </a:pPr>
            <a:r>
              <a:rPr lang="en" sz="1444">
                <a:solidFill>
                  <a:srgbClr val="FF785A"/>
                </a:solidFill>
                <a:latin typeface="Inter SemiBold"/>
                <a:ea typeface="Inter SemiBold"/>
                <a:cs typeface="Inter SemiBold"/>
                <a:sym typeface="Inter SemiBold"/>
              </a:rPr>
              <a:t>Measure: # of screens visited</a:t>
            </a:r>
            <a:endParaRPr sz="1444">
              <a:solidFill>
                <a:srgbClr val="FF785A"/>
              </a:solidFill>
              <a:latin typeface="Inter SemiBold"/>
              <a:ea typeface="Inter SemiBold"/>
              <a:cs typeface="Inter SemiBold"/>
              <a:sym typeface="Inter SemiBold"/>
            </a:endParaRPr>
          </a:p>
        </p:txBody>
      </p:sp>
      <p:sp>
        <p:nvSpPr>
          <p:cNvPr id="560" name="Google Shape;560;p24"/>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Our Usability Goals and Metrics</a:t>
            </a:r>
            <a:endParaRPr>
              <a:solidFill>
                <a:srgbClr val="FF785A"/>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564" name="Shape 564"/>
        <p:cNvGrpSpPr/>
        <p:nvPr/>
      </p:nvGrpSpPr>
      <p:grpSpPr>
        <a:xfrm>
          <a:off x="0" y="0"/>
          <a:ext cx="0" cy="0"/>
          <a:chOff x="0" y="0"/>
          <a:chExt cx="0" cy="0"/>
        </a:xfrm>
      </p:grpSpPr>
      <p:grpSp>
        <p:nvGrpSpPr>
          <p:cNvPr id="565" name="Google Shape;565;p25"/>
          <p:cNvGrpSpPr/>
          <p:nvPr/>
        </p:nvGrpSpPr>
        <p:grpSpPr>
          <a:xfrm>
            <a:off x="4952836" y="900975"/>
            <a:ext cx="1697723" cy="3674772"/>
            <a:chOff x="3724209" y="900975"/>
            <a:chExt cx="1697723" cy="3674772"/>
          </a:xfrm>
        </p:grpSpPr>
        <p:sp>
          <p:nvSpPr>
            <p:cNvPr id="566" name="Google Shape;566;p25"/>
            <p:cNvSpPr/>
            <p:nvPr/>
          </p:nvSpPr>
          <p:spPr>
            <a:xfrm>
              <a:off x="3724209" y="900975"/>
              <a:ext cx="1697723" cy="3674772"/>
            </a:xfrm>
            <a:custGeom>
              <a:rect b="b" l="l" r="r" t="t"/>
              <a:pathLst>
                <a:path extrusionOk="0" h="125967" w="58196">
                  <a:moveTo>
                    <a:pt x="5639" y="1"/>
                  </a:moveTo>
                  <a:cubicBezTo>
                    <a:pt x="2531" y="1"/>
                    <a:pt x="0" y="2507"/>
                    <a:pt x="0" y="5640"/>
                  </a:cubicBezTo>
                  <a:lnTo>
                    <a:pt x="0" y="120327"/>
                  </a:lnTo>
                  <a:cubicBezTo>
                    <a:pt x="0" y="123460"/>
                    <a:pt x="2531" y="125966"/>
                    <a:pt x="5639" y="125966"/>
                  </a:cubicBezTo>
                  <a:lnTo>
                    <a:pt x="52557" y="125966"/>
                  </a:lnTo>
                  <a:cubicBezTo>
                    <a:pt x="55690" y="125966"/>
                    <a:pt x="58196" y="123460"/>
                    <a:pt x="58196" y="120327"/>
                  </a:cubicBezTo>
                  <a:lnTo>
                    <a:pt x="58196" y="5640"/>
                  </a:lnTo>
                  <a:cubicBezTo>
                    <a:pt x="58196" y="2507"/>
                    <a:pt x="55690" y="1"/>
                    <a:pt x="52557" y="1"/>
                  </a:cubicBezTo>
                  <a:lnTo>
                    <a:pt x="45389" y="1"/>
                  </a:lnTo>
                  <a:lnTo>
                    <a:pt x="45389" y="2331"/>
                  </a:lnTo>
                  <a:cubicBezTo>
                    <a:pt x="45389" y="3710"/>
                    <a:pt x="44286" y="4813"/>
                    <a:pt x="42908" y="4813"/>
                  </a:cubicBezTo>
                  <a:lnTo>
                    <a:pt x="15564" y="4813"/>
                  </a:lnTo>
                  <a:cubicBezTo>
                    <a:pt x="14186" y="4813"/>
                    <a:pt x="13083" y="3710"/>
                    <a:pt x="13083" y="2331"/>
                  </a:cubicBezTo>
                  <a:lnTo>
                    <a:pt x="13083" y="1"/>
                  </a:lnTo>
                  <a:close/>
                </a:path>
              </a:pathLst>
            </a:custGeom>
            <a:solidFill>
              <a:srgbClr val="F8F9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5"/>
            <p:cNvSpPr/>
            <p:nvPr/>
          </p:nvSpPr>
          <p:spPr>
            <a:xfrm>
              <a:off x="4440735" y="4188283"/>
              <a:ext cx="264711" cy="265441"/>
            </a:xfrm>
            <a:custGeom>
              <a:rect b="b" l="l" r="r" t="t"/>
              <a:pathLst>
                <a:path extrusionOk="0" h="9099" w="9074">
                  <a:moveTo>
                    <a:pt x="4537" y="1"/>
                  </a:moveTo>
                  <a:cubicBezTo>
                    <a:pt x="2031" y="1"/>
                    <a:pt x="1" y="2031"/>
                    <a:pt x="1" y="4537"/>
                  </a:cubicBezTo>
                  <a:cubicBezTo>
                    <a:pt x="1" y="7043"/>
                    <a:pt x="2031" y="9099"/>
                    <a:pt x="4537" y="9099"/>
                  </a:cubicBezTo>
                  <a:cubicBezTo>
                    <a:pt x="7043" y="9099"/>
                    <a:pt x="9073" y="7043"/>
                    <a:pt x="9073" y="4537"/>
                  </a:cubicBezTo>
                  <a:cubicBezTo>
                    <a:pt x="9073" y="2031"/>
                    <a:pt x="7043" y="1"/>
                    <a:pt x="4537" y="1"/>
                  </a:cubicBezTo>
                  <a:close/>
                </a:path>
              </a:pathLst>
            </a:custGeom>
            <a:solidFill>
              <a:srgbClr val="F8F9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5"/>
            <p:cNvSpPr/>
            <p:nvPr/>
          </p:nvSpPr>
          <p:spPr>
            <a:xfrm>
              <a:off x="4487529" y="4256286"/>
              <a:ext cx="171126" cy="140407"/>
            </a:xfrm>
            <a:custGeom>
              <a:rect b="b" l="l" r="r" t="t"/>
              <a:pathLst>
                <a:path extrusionOk="0" fill="none" h="4813" w="5866">
                  <a:moveTo>
                    <a:pt x="2933" y="1454"/>
                  </a:moveTo>
                  <a:cubicBezTo>
                    <a:pt x="2933" y="652"/>
                    <a:pt x="2332" y="1"/>
                    <a:pt x="1580" y="1"/>
                  </a:cubicBezTo>
                  <a:cubicBezTo>
                    <a:pt x="853" y="1"/>
                    <a:pt x="251" y="652"/>
                    <a:pt x="251" y="1454"/>
                  </a:cubicBezTo>
                  <a:cubicBezTo>
                    <a:pt x="251" y="1454"/>
                    <a:pt x="1" y="3384"/>
                    <a:pt x="2933" y="4813"/>
                  </a:cubicBezTo>
                  <a:cubicBezTo>
                    <a:pt x="5865" y="3384"/>
                    <a:pt x="5640" y="1454"/>
                    <a:pt x="5640" y="1454"/>
                  </a:cubicBezTo>
                  <a:cubicBezTo>
                    <a:pt x="5640" y="652"/>
                    <a:pt x="5038" y="1"/>
                    <a:pt x="4286" y="1"/>
                  </a:cubicBezTo>
                  <a:cubicBezTo>
                    <a:pt x="3535" y="1"/>
                    <a:pt x="2933" y="652"/>
                    <a:pt x="2933" y="1454"/>
                  </a:cubicBezTo>
                  <a:close/>
                </a:path>
              </a:pathLst>
            </a:custGeom>
            <a:solidFill>
              <a:srgbClr val="F8F9FE"/>
            </a:solidFill>
            <a:ln cap="rnd" cmpd="sng" w="10650">
              <a:solidFill>
                <a:srgbClr val="FFFFFF"/>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5"/>
            <p:cNvSpPr/>
            <p:nvPr/>
          </p:nvSpPr>
          <p:spPr>
            <a:xfrm>
              <a:off x="3906980" y="4323559"/>
              <a:ext cx="139678" cy="73135"/>
            </a:xfrm>
            <a:custGeom>
              <a:rect b="b" l="l" r="r" t="t"/>
              <a:pathLst>
                <a:path extrusionOk="0" fill="none" h="2507" w="4788">
                  <a:moveTo>
                    <a:pt x="4136" y="2507"/>
                  </a:moveTo>
                  <a:lnTo>
                    <a:pt x="652" y="2507"/>
                  </a:lnTo>
                  <a:cubicBezTo>
                    <a:pt x="251" y="2507"/>
                    <a:pt x="1" y="2106"/>
                    <a:pt x="176" y="1730"/>
                  </a:cubicBezTo>
                  <a:cubicBezTo>
                    <a:pt x="402" y="1254"/>
                    <a:pt x="803" y="853"/>
                    <a:pt x="1329" y="602"/>
                  </a:cubicBezTo>
                  <a:cubicBezTo>
                    <a:pt x="2582" y="0"/>
                    <a:pt x="4036" y="527"/>
                    <a:pt x="4637" y="1780"/>
                  </a:cubicBezTo>
                  <a:cubicBezTo>
                    <a:pt x="4637" y="1780"/>
                    <a:pt x="4637" y="1780"/>
                    <a:pt x="4637" y="1780"/>
                  </a:cubicBezTo>
                  <a:cubicBezTo>
                    <a:pt x="4788" y="2131"/>
                    <a:pt x="4512" y="2507"/>
                    <a:pt x="4136" y="2507"/>
                  </a:cubicBezTo>
                  <a:close/>
                </a:path>
              </a:pathLst>
            </a:custGeom>
            <a:solidFill>
              <a:srgbClr val="F8F9FE"/>
            </a:solidFill>
            <a:ln cap="rnd" cmpd="sng" w="10650">
              <a:solidFill>
                <a:srgbClr val="FFFFFF"/>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5"/>
            <p:cNvSpPr/>
            <p:nvPr/>
          </p:nvSpPr>
          <p:spPr>
            <a:xfrm>
              <a:off x="3942805" y="4246046"/>
              <a:ext cx="68030" cy="68030"/>
            </a:xfrm>
            <a:custGeom>
              <a:rect b="b" l="l" r="r" t="t"/>
              <a:pathLst>
                <a:path extrusionOk="0" fill="none" h="2332" w="2332">
                  <a:moveTo>
                    <a:pt x="1" y="1154"/>
                  </a:moveTo>
                  <a:cubicBezTo>
                    <a:pt x="1" y="1805"/>
                    <a:pt x="527" y="2332"/>
                    <a:pt x="1154" y="2332"/>
                  </a:cubicBezTo>
                  <a:cubicBezTo>
                    <a:pt x="1805" y="2332"/>
                    <a:pt x="2332" y="1805"/>
                    <a:pt x="2332" y="1154"/>
                  </a:cubicBezTo>
                  <a:cubicBezTo>
                    <a:pt x="2332" y="527"/>
                    <a:pt x="1805" y="1"/>
                    <a:pt x="1154" y="1"/>
                  </a:cubicBezTo>
                  <a:cubicBezTo>
                    <a:pt x="527" y="1"/>
                    <a:pt x="1" y="527"/>
                    <a:pt x="1" y="1154"/>
                  </a:cubicBezTo>
                  <a:close/>
                </a:path>
              </a:pathLst>
            </a:custGeom>
            <a:solidFill>
              <a:srgbClr val="F8F9FE"/>
            </a:solidFill>
            <a:ln cap="rnd" cmpd="sng" w="10650">
              <a:solidFill>
                <a:srgbClr val="FFFFFF"/>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5"/>
            <p:cNvSpPr/>
            <p:nvPr/>
          </p:nvSpPr>
          <p:spPr>
            <a:xfrm>
              <a:off x="5088557" y="4244587"/>
              <a:ext cx="152105" cy="152105"/>
            </a:xfrm>
            <a:custGeom>
              <a:rect b="b" l="l" r="r" t="t"/>
              <a:pathLst>
                <a:path extrusionOk="0" fill="none" h="5214" w="5214">
                  <a:moveTo>
                    <a:pt x="5063" y="2256"/>
                  </a:moveTo>
                  <a:lnTo>
                    <a:pt x="4862" y="2231"/>
                  </a:lnTo>
                  <a:cubicBezTo>
                    <a:pt x="4812" y="1880"/>
                    <a:pt x="4662" y="1555"/>
                    <a:pt x="4461" y="1279"/>
                  </a:cubicBezTo>
                  <a:lnTo>
                    <a:pt x="4587" y="1128"/>
                  </a:lnTo>
                  <a:cubicBezTo>
                    <a:pt x="4637" y="1053"/>
                    <a:pt x="4637" y="978"/>
                    <a:pt x="4587" y="928"/>
                  </a:cubicBezTo>
                  <a:lnTo>
                    <a:pt x="4286" y="627"/>
                  </a:lnTo>
                  <a:cubicBezTo>
                    <a:pt x="4236" y="577"/>
                    <a:pt x="4161" y="577"/>
                    <a:pt x="4086" y="627"/>
                  </a:cubicBezTo>
                  <a:lnTo>
                    <a:pt x="3935" y="753"/>
                  </a:lnTo>
                  <a:cubicBezTo>
                    <a:pt x="3659" y="552"/>
                    <a:pt x="3334" y="427"/>
                    <a:pt x="2983" y="352"/>
                  </a:cubicBezTo>
                  <a:lnTo>
                    <a:pt x="2958" y="151"/>
                  </a:lnTo>
                  <a:cubicBezTo>
                    <a:pt x="2958" y="76"/>
                    <a:pt x="2883" y="1"/>
                    <a:pt x="2807" y="1"/>
                  </a:cubicBezTo>
                  <a:lnTo>
                    <a:pt x="2406" y="1"/>
                  </a:lnTo>
                  <a:cubicBezTo>
                    <a:pt x="2306" y="1"/>
                    <a:pt x="2256" y="76"/>
                    <a:pt x="2231" y="151"/>
                  </a:cubicBezTo>
                  <a:lnTo>
                    <a:pt x="2206" y="352"/>
                  </a:lnTo>
                  <a:cubicBezTo>
                    <a:pt x="1855" y="402"/>
                    <a:pt x="1554" y="552"/>
                    <a:pt x="1279" y="753"/>
                  </a:cubicBezTo>
                  <a:lnTo>
                    <a:pt x="1103" y="627"/>
                  </a:lnTo>
                  <a:cubicBezTo>
                    <a:pt x="1053" y="577"/>
                    <a:pt x="953" y="577"/>
                    <a:pt x="903" y="627"/>
                  </a:cubicBezTo>
                  <a:lnTo>
                    <a:pt x="627" y="928"/>
                  </a:lnTo>
                  <a:cubicBezTo>
                    <a:pt x="552" y="978"/>
                    <a:pt x="552" y="1053"/>
                    <a:pt x="602" y="1128"/>
                  </a:cubicBezTo>
                  <a:lnTo>
                    <a:pt x="727" y="1279"/>
                  </a:lnTo>
                  <a:cubicBezTo>
                    <a:pt x="527" y="1555"/>
                    <a:pt x="401" y="1880"/>
                    <a:pt x="351" y="2231"/>
                  </a:cubicBezTo>
                  <a:lnTo>
                    <a:pt x="126" y="2256"/>
                  </a:lnTo>
                  <a:cubicBezTo>
                    <a:pt x="50" y="2256"/>
                    <a:pt x="0" y="2331"/>
                    <a:pt x="0" y="2407"/>
                  </a:cubicBezTo>
                  <a:lnTo>
                    <a:pt x="0" y="2808"/>
                  </a:lnTo>
                  <a:cubicBezTo>
                    <a:pt x="0" y="2908"/>
                    <a:pt x="50" y="2958"/>
                    <a:pt x="126" y="2983"/>
                  </a:cubicBezTo>
                  <a:lnTo>
                    <a:pt x="326" y="3008"/>
                  </a:lnTo>
                  <a:cubicBezTo>
                    <a:pt x="401" y="3359"/>
                    <a:pt x="527" y="3660"/>
                    <a:pt x="727" y="3936"/>
                  </a:cubicBezTo>
                  <a:lnTo>
                    <a:pt x="602" y="4111"/>
                  </a:lnTo>
                  <a:cubicBezTo>
                    <a:pt x="552" y="4161"/>
                    <a:pt x="552" y="4261"/>
                    <a:pt x="627" y="4311"/>
                  </a:cubicBezTo>
                  <a:lnTo>
                    <a:pt x="903" y="4612"/>
                  </a:lnTo>
                  <a:cubicBezTo>
                    <a:pt x="953" y="4662"/>
                    <a:pt x="1053" y="4662"/>
                    <a:pt x="1103" y="4612"/>
                  </a:cubicBezTo>
                  <a:lnTo>
                    <a:pt x="1279" y="4487"/>
                  </a:lnTo>
                  <a:cubicBezTo>
                    <a:pt x="1554" y="4687"/>
                    <a:pt x="1880" y="4813"/>
                    <a:pt x="2206" y="4888"/>
                  </a:cubicBezTo>
                  <a:lnTo>
                    <a:pt x="2231" y="5088"/>
                  </a:lnTo>
                  <a:cubicBezTo>
                    <a:pt x="2256" y="5164"/>
                    <a:pt x="2306" y="5214"/>
                    <a:pt x="2406" y="5214"/>
                  </a:cubicBezTo>
                  <a:lnTo>
                    <a:pt x="2807" y="5214"/>
                  </a:lnTo>
                  <a:cubicBezTo>
                    <a:pt x="2883" y="5214"/>
                    <a:pt x="2958" y="5164"/>
                    <a:pt x="2958" y="5088"/>
                  </a:cubicBezTo>
                  <a:lnTo>
                    <a:pt x="2983" y="4888"/>
                  </a:lnTo>
                  <a:cubicBezTo>
                    <a:pt x="3334" y="4813"/>
                    <a:pt x="3659" y="4687"/>
                    <a:pt x="3935" y="4487"/>
                  </a:cubicBezTo>
                  <a:lnTo>
                    <a:pt x="4086" y="4612"/>
                  </a:lnTo>
                  <a:cubicBezTo>
                    <a:pt x="4161" y="4662"/>
                    <a:pt x="4236" y="4662"/>
                    <a:pt x="4286" y="4612"/>
                  </a:cubicBezTo>
                  <a:lnTo>
                    <a:pt x="4587" y="4311"/>
                  </a:lnTo>
                  <a:cubicBezTo>
                    <a:pt x="4637" y="4261"/>
                    <a:pt x="4637" y="4161"/>
                    <a:pt x="4587" y="4111"/>
                  </a:cubicBezTo>
                  <a:lnTo>
                    <a:pt x="4461" y="3936"/>
                  </a:lnTo>
                  <a:cubicBezTo>
                    <a:pt x="4662" y="3660"/>
                    <a:pt x="4812" y="3334"/>
                    <a:pt x="4862" y="3008"/>
                  </a:cubicBezTo>
                  <a:lnTo>
                    <a:pt x="5063" y="2983"/>
                  </a:lnTo>
                  <a:cubicBezTo>
                    <a:pt x="5138" y="2958"/>
                    <a:pt x="5213" y="2908"/>
                    <a:pt x="5213" y="2808"/>
                  </a:cubicBezTo>
                  <a:lnTo>
                    <a:pt x="5213" y="2407"/>
                  </a:lnTo>
                  <a:cubicBezTo>
                    <a:pt x="5213" y="2331"/>
                    <a:pt x="5138" y="2256"/>
                    <a:pt x="5063" y="2256"/>
                  </a:cubicBezTo>
                  <a:close/>
                </a:path>
              </a:pathLst>
            </a:custGeom>
            <a:solidFill>
              <a:srgbClr val="F8F9FE"/>
            </a:solidFill>
            <a:ln cap="rnd" cmpd="sng" w="10650">
              <a:solidFill>
                <a:srgbClr val="FFFFFF"/>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5"/>
            <p:cNvSpPr/>
            <p:nvPr/>
          </p:nvSpPr>
          <p:spPr>
            <a:xfrm>
              <a:off x="5127299" y="4284088"/>
              <a:ext cx="74623" cy="73865"/>
            </a:xfrm>
            <a:custGeom>
              <a:rect b="b" l="l" r="r" t="t"/>
              <a:pathLst>
                <a:path extrusionOk="0" fill="none" h="2532" w="2558">
                  <a:moveTo>
                    <a:pt x="1" y="1253"/>
                  </a:moveTo>
                  <a:cubicBezTo>
                    <a:pt x="1" y="1955"/>
                    <a:pt x="577" y="2531"/>
                    <a:pt x="1279" y="2531"/>
                  </a:cubicBezTo>
                  <a:cubicBezTo>
                    <a:pt x="1981" y="2531"/>
                    <a:pt x="2557" y="1955"/>
                    <a:pt x="2557" y="1253"/>
                  </a:cubicBezTo>
                  <a:cubicBezTo>
                    <a:pt x="2557" y="551"/>
                    <a:pt x="1981" y="0"/>
                    <a:pt x="1279" y="0"/>
                  </a:cubicBezTo>
                  <a:cubicBezTo>
                    <a:pt x="577" y="0"/>
                    <a:pt x="1" y="551"/>
                    <a:pt x="1" y="1253"/>
                  </a:cubicBezTo>
                  <a:close/>
                </a:path>
              </a:pathLst>
            </a:custGeom>
            <a:solidFill>
              <a:srgbClr val="F8F9FE"/>
            </a:solidFill>
            <a:ln cap="rnd" cmpd="sng" w="10650">
              <a:solidFill>
                <a:srgbClr val="FFFFFF"/>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3" name="Google Shape;573;p25"/>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Previously, we observed that…</a:t>
            </a:r>
            <a:endParaRPr>
              <a:solidFill>
                <a:srgbClr val="FF785A"/>
              </a:solidFill>
            </a:endParaRPr>
          </a:p>
        </p:txBody>
      </p:sp>
      <p:sp>
        <p:nvSpPr>
          <p:cNvPr id="574" name="Google Shape;574;p25"/>
          <p:cNvSpPr/>
          <p:nvPr/>
        </p:nvSpPr>
        <p:spPr>
          <a:xfrm>
            <a:off x="2493386" y="900975"/>
            <a:ext cx="1698452" cy="3674772"/>
          </a:xfrm>
          <a:custGeom>
            <a:rect b="b" l="l" r="r" t="t"/>
            <a:pathLst>
              <a:path extrusionOk="0" h="125967" w="58221">
                <a:moveTo>
                  <a:pt x="5639" y="1"/>
                </a:moveTo>
                <a:cubicBezTo>
                  <a:pt x="2531" y="1"/>
                  <a:pt x="0" y="2507"/>
                  <a:pt x="0" y="5640"/>
                </a:cubicBezTo>
                <a:lnTo>
                  <a:pt x="0" y="120327"/>
                </a:lnTo>
                <a:cubicBezTo>
                  <a:pt x="0" y="123460"/>
                  <a:pt x="2531" y="125966"/>
                  <a:pt x="5639" y="125966"/>
                </a:cubicBezTo>
                <a:lnTo>
                  <a:pt x="52582" y="125966"/>
                </a:lnTo>
                <a:cubicBezTo>
                  <a:pt x="55690" y="125966"/>
                  <a:pt x="58221" y="123460"/>
                  <a:pt x="58221" y="120327"/>
                </a:cubicBezTo>
                <a:lnTo>
                  <a:pt x="58221" y="5640"/>
                </a:lnTo>
                <a:cubicBezTo>
                  <a:pt x="58221" y="2507"/>
                  <a:pt x="55690" y="1"/>
                  <a:pt x="52582" y="1"/>
                </a:cubicBezTo>
                <a:lnTo>
                  <a:pt x="45414" y="1"/>
                </a:lnTo>
                <a:lnTo>
                  <a:pt x="45414" y="2331"/>
                </a:lnTo>
                <a:cubicBezTo>
                  <a:pt x="45414" y="3710"/>
                  <a:pt x="44286" y="4813"/>
                  <a:pt x="42908" y="4813"/>
                </a:cubicBezTo>
                <a:lnTo>
                  <a:pt x="15589" y="4813"/>
                </a:lnTo>
                <a:cubicBezTo>
                  <a:pt x="14211" y="4813"/>
                  <a:pt x="13083" y="3710"/>
                  <a:pt x="13083" y="2331"/>
                </a:cubicBezTo>
                <a:lnTo>
                  <a:pt x="13083" y="1"/>
                </a:lnTo>
                <a:close/>
              </a:path>
            </a:pathLst>
          </a:custGeom>
          <a:solidFill>
            <a:srgbClr val="F8F9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5"/>
          <p:cNvSpPr/>
          <p:nvPr/>
        </p:nvSpPr>
        <p:spPr>
          <a:xfrm>
            <a:off x="2665188" y="3699863"/>
            <a:ext cx="1355588" cy="29"/>
          </a:xfrm>
          <a:custGeom>
            <a:rect b="b" l="l" r="r" t="t"/>
            <a:pathLst>
              <a:path extrusionOk="0" fill="none" h="1" w="46468">
                <a:moveTo>
                  <a:pt x="1" y="1"/>
                </a:moveTo>
                <a:lnTo>
                  <a:pt x="46467" y="1"/>
                </a:lnTo>
              </a:path>
            </a:pathLst>
          </a:custGeom>
          <a:noFill/>
          <a:ln cap="rnd" cmpd="sng" w="5025">
            <a:solidFill>
              <a:schemeClr val="lt1"/>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6" name="Google Shape;576;p25"/>
          <p:cNvGrpSpPr/>
          <p:nvPr/>
        </p:nvGrpSpPr>
        <p:grpSpPr>
          <a:xfrm>
            <a:off x="2652436" y="2588741"/>
            <a:ext cx="1365801" cy="21900"/>
            <a:chOff x="1419025" y="2774716"/>
            <a:chExt cx="1365801" cy="21900"/>
          </a:xfrm>
        </p:grpSpPr>
        <p:sp>
          <p:nvSpPr>
            <p:cNvPr id="577" name="Google Shape;577;p25"/>
            <p:cNvSpPr/>
            <p:nvPr/>
          </p:nvSpPr>
          <p:spPr>
            <a:xfrm>
              <a:off x="1429267" y="2784573"/>
              <a:ext cx="1355559" cy="29"/>
            </a:xfrm>
            <a:custGeom>
              <a:rect b="b" l="l" r="r" t="t"/>
              <a:pathLst>
                <a:path extrusionOk="0" fill="none" h="1" w="46467">
                  <a:moveTo>
                    <a:pt x="0" y="1"/>
                  </a:moveTo>
                  <a:lnTo>
                    <a:pt x="46467" y="1"/>
                  </a:lnTo>
                </a:path>
              </a:pathLst>
            </a:custGeom>
            <a:noFill/>
            <a:ln cap="rnd" cmpd="sng" w="20675">
              <a:solidFill>
                <a:schemeClr val="lt1"/>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5"/>
            <p:cNvSpPr/>
            <p:nvPr/>
          </p:nvSpPr>
          <p:spPr>
            <a:xfrm>
              <a:off x="1419025" y="2774716"/>
              <a:ext cx="1217400" cy="21900"/>
            </a:xfrm>
            <a:prstGeom prst="roundRect">
              <a:avLst>
                <a:gd fmla="val 50000" name="adj"/>
              </a:avLst>
            </a:prstGeom>
            <a:gradFill>
              <a:gsLst>
                <a:gs pos="0">
                  <a:schemeClr val="accent1"/>
                </a:gs>
                <a:gs pos="100000">
                  <a:schemeClr val="accent2"/>
                </a:gs>
              </a:gsLst>
              <a:lin ang="8099331"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9" name="Google Shape;579;p25"/>
          <p:cNvGrpSpPr/>
          <p:nvPr/>
        </p:nvGrpSpPr>
        <p:grpSpPr>
          <a:xfrm>
            <a:off x="2652412" y="3399475"/>
            <a:ext cx="1365812" cy="27000"/>
            <a:chOff x="1419014" y="3148150"/>
            <a:chExt cx="1365812" cy="27000"/>
          </a:xfrm>
        </p:grpSpPr>
        <p:sp>
          <p:nvSpPr>
            <p:cNvPr id="580" name="Google Shape;580;p25"/>
            <p:cNvSpPr/>
            <p:nvPr/>
          </p:nvSpPr>
          <p:spPr>
            <a:xfrm>
              <a:off x="1429267" y="3159079"/>
              <a:ext cx="1355559" cy="29"/>
            </a:xfrm>
            <a:custGeom>
              <a:rect b="b" l="l" r="r" t="t"/>
              <a:pathLst>
                <a:path extrusionOk="0" fill="none" h="1" w="46467">
                  <a:moveTo>
                    <a:pt x="0" y="1"/>
                  </a:moveTo>
                  <a:lnTo>
                    <a:pt x="46467" y="1"/>
                  </a:lnTo>
                </a:path>
              </a:pathLst>
            </a:custGeom>
            <a:noFill/>
            <a:ln cap="rnd" cmpd="sng" w="20675">
              <a:solidFill>
                <a:schemeClr val="lt1"/>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5"/>
            <p:cNvSpPr/>
            <p:nvPr/>
          </p:nvSpPr>
          <p:spPr>
            <a:xfrm>
              <a:off x="1419014" y="3148150"/>
              <a:ext cx="823200" cy="27000"/>
            </a:xfrm>
            <a:prstGeom prst="roundRect">
              <a:avLst>
                <a:gd fmla="val 50000" name="adj"/>
              </a:avLst>
            </a:prstGeom>
            <a:gradFill>
              <a:gsLst>
                <a:gs pos="0">
                  <a:schemeClr val="accent1"/>
                </a:gs>
                <a:gs pos="100000">
                  <a:schemeClr val="accent2"/>
                </a:gs>
              </a:gsLst>
              <a:lin ang="8099331"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2" name="Google Shape;582;p25"/>
          <p:cNvGrpSpPr/>
          <p:nvPr/>
        </p:nvGrpSpPr>
        <p:grpSpPr>
          <a:xfrm>
            <a:off x="2652413" y="3761950"/>
            <a:ext cx="1365812" cy="21900"/>
            <a:chOff x="1419014" y="3510625"/>
            <a:chExt cx="1365812" cy="21900"/>
          </a:xfrm>
        </p:grpSpPr>
        <p:sp>
          <p:nvSpPr>
            <p:cNvPr id="583" name="Google Shape;583;p25"/>
            <p:cNvSpPr/>
            <p:nvPr/>
          </p:nvSpPr>
          <p:spPr>
            <a:xfrm>
              <a:off x="1429267" y="3521584"/>
              <a:ext cx="1355559" cy="29"/>
            </a:xfrm>
            <a:custGeom>
              <a:rect b="b" l="l" r="r" t="t"/>
              <a:pathLst>
                <a:path extrusionOk="0" fill="none" h="1" w="46467">
                  <a:moveTo>
                    <a:pt x="0" y="1"/>
                  </a:moveTo>
                  <a:lnTo>
                    <a:pt x="46467" y="1"/>
                  </a:lnTo>
                </a:path>
              </a:pathLst>
            </a:custGeom>
            <a:noFill/>
            <a:ln cap="rnd" cmpd="sng" w="20675">
              <a:solidFill>
                <a:schemeClr val="lt1"/>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5"/>
            <p:cNvSpPr/>
            <p:nvPr/>
          </p:nvSpPr>
          <p:spPr>
            <a:xfrm>
              <a:off x="1419014" y="3510625"/>
              <a:ext cx="954000" cy="21900"/>
            </a:xfrm>
            <a:prstGeom prst="roundRect">
              <a:avLst>
                <a:gd fmla="val 50000" name="adj"/>
              </a:avLst>
            </a:prstGeom>
            <a:gradFill>
              <a:gsLst>
                <a:gs pos="0">
                  <a:schemeClr val="accent1"/>
                </a:gs>
                <a:gs pos="100000">
                  <a:schemeClr val="accent2"/>
                </a:gs>
              </a:gsLst>
              <a:lin ang="8099331"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5" name="Google Shape;585;p25"/>
          <p:cNvSpPr txBox="1"/>
          <p:nvPr/>
        </p:nvSpPr>
        <p:spPr>
          <a:xfrm>
            <a:off x="2906014" y="1061449"/>
            <a:ext cx="852000" cy="246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rgbClr val="FF785A"/>
                </a:solidFill>
                <a:latin typeface="Fira Sans Extra Condensed SemiBold"/>
                <a:ea typeface="Fira Sans Extra Condensed SemiBold"/>
                <a:cs typeface="Fira Sans Extra Condensed SemiBold"/>
                <a:sym typeface="Fira Sans Extra Condensed SemiBold"/>
              </a:rPr>
              <a:t>Discovery</a:t>
            </a:r>
            <a:endParaRPr sz="1300">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586" name="Google Shape;586;p25"/>
          <p:cNvSpPr txBox="1"/>
          <p:nvPr/>
        </p:nvSpPr>
        <p:spPr>
          <a:xfrm>
            <a:off x="5299925" y="1059450"/>
            <a:ext cx="1005000" cy="246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rgbClr val="FF785A"/>
                </a:solidFill>
                <a:latin typeface="Fira Sans Extra Condensed SemiBold"/>
                <a:ea typeface="Fira Sans Extra Condensed SemiBold"/>
                <a:cs typeface="Fira Sans Extra Condensed SemiBold"/>
                <a:sym typeface="Fira Sans Extra Condensed SemiBold"/>
              </a:rPr>
              <a:t>Robustness</a:t>
            </a:r>
            <a:endParaRPr sz="1300">
              <a:solidFill>
                <a:srgbClr val="FF785A"/>
              </a:solidFill>
              <a:latin typeface="Fira Sans Extra Condensed SemiBold"/>
              <a:ea typeface="Fira Sans Extra Condensed SemiBold"/>
              <a:cs typeface="Fira Sans Extra Condensed SemiBold"/>
              <a:sym typeface="Fira Sans Extra Condensed SemiBold"/>
            </a:endParaRPr>
          </a:p>
        </p:txBody>
      </p:sp>
      <p:sp>
        <p:nvSpPr>
          <p:cNvPr id="587" name="Google Shape;587;p25"/>
          <p:cNvSpPr txBox="1"/>
          <p:nvPr/>
        </p:nvSpPr>
        <p:spPr>
          <a:xfrm>
            <a:off x="2631225" y="1958388"/>
            <a:ext cx="1401600" cy="246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Fira Sans Extra Condensed SemiBold"/>
                <a:ea typeface="Fira Sans Extra Condensed SemiBold"/>
                <a:cs typeface="Fira Sans Extra Condensed SemiBold"/>
                <a:sym typeface="Fira Sans Extra Condensed SemiBold"/>
              </a:rPr>
              <a:t>Screens Visited</a:t>
            </a:r>
            <a:endParaRPr sz="1200">
              <a:latin typeface="Fira Sans Extra Condensed SemiBold"/>
              <a:ea typeface="Fira Sans Extra Condensed SemiBold"/>
              <a:cs typeface="Fira Sans Extra Condensed SemiBold"/>
              <a:sym typeface="Fira Sans Extra Condensed SemiBold"/>
            </a:endParaRPr>
          </a:p>
        </p:txBody>
      </p:sp>
      <p:grpSp>
        <p:nvGrpSpPr>
          <p:cNvPr id="588" name="Google Shape;588;p25"/>
          <p:cNvGrpSpPr/>
          <p:nvPr/>
        </p:nvGrpSpPr>
        <p:grpSpPr>
          <a:xfrm>
            <a:off x="2557723" y="2721466"/>
            <a:ext cx="1562377" cy="246900"/>
            <a:chOff x="1324324" y="2546341"/>
            <a:chExt cx="1562377" cy="246900"/>
          </a:xfrm>
        </p:grpSpPr>
        <p:sp>
          <p:nvSpPr>
            <p:cNvPr id="589" name="Google Shape;589;p25"/>
            <p:cNvSpPr txBox="1"/>
            <p:nvPr/>
          </p:nvSpPr>
          <p:spPr>
            <a:xfrm>
              <a:off x="1324324" y="2546341"/>
              <a:ext cx="717000" cy="24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latin typeface="Fira Sans Extra Condensed SemiBold"/>
                  <a:ea typeface="Fira Sans Extra Condensed SemiBold"/>
                  <a:cs typeface="Fira Sans Extra Condensed SemiBold"/>
                  <a:sym typeface="Fira Sans Extra Condensed SemiBold"/>
                </a:rPr>
                <a:t>Tester 2</a:t>
              </a:r>
              <a:endParaRPr sz="1300">
                <a:latin typeface="Fira Sans Extra Condensed SemiBold"/>
                <a:ea typeface="Fira Sans Extra Condensed SemiBold"/>
                <a:cs typeface="Fira Sans Extra Condensed SemiBold"/>
                <a:sym typeface="Fira Sans Extra Condensed SemiBold"/>
              </a:endParaRPr>
            </a:p>
          </p:txBody>
        </p:sp>
        <p:sp>
          <p:nvSpPr>
            <p:cNvPr id="590" name="Google Shape;590;p25"/>
            <p:cNvSpPr txBox="1"/>
            <p:nvPr/>
          </p:nvSpPr>
          <p:spPr>
            <a:xfrm>
              <a:off x="2169702" y="2546341"/>
              <a:ext cx="717000" cy="246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300">
                  <a:latin typeface="Roboto"/>
                  <a:ea typeface="Roboto"/>
                  <a:cs typeface="Roboto"/>
                  <a:sym typeface="Roboto"/>
                </a:rPr>
                <a:t>85%</a:t>
              </a:r>
              <a:endParaRPr sz="1300">
                <a:latin typeface="Roboto"/>
                <a:ea typeface="Roboto"/>
                <a:cs typeface="Roboto"/>
                <a:sym typeface="Roboto"/>
              </a:endParaRPr>
            </a:p>
          </p:txBody>
        </p:sp>
      </p:grpSp>
      <p:grpSp>
        <p:nvGrpSpPr>
          <p:cNvPr id="591" name="Google Shape;591;p25"/>
          <p:cNvGrpSpPr/>
          <p:nvPr/>
        </p:nvGrpSpPr>
        <p:grpSpPr>
          <a:xfrm>
            <a:off x="2557723" y="3085422"/>
            <a:ext cx="1562377" cy="246900"/>
            <a:chOff x="1324324" y="2910297"/>
            <a:chExt cx="1562377" cy="246900"/>
          </a:xfrm>
        </p:grpSpPr>
        <p:sp>
          <p:nvSpPr>
            <p:cNvPr id="592" name="Google Shape;592;p25"/>
            <p:cNvSpPr txBox="1"/>
            <p:nvPr/>
          </p:nvSpPr>
          <p:spPr>
            <a:xfrm>
              <a:off x="1324324" y="2910297"/>
              <a:ext cx="717000" cy="24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latin typeface="Fira Sans Extra Condensed SemiBold"/>
                  <a:ea typeface="Fira Sans Extra Condensed SemiBold"/>
                  <a:cs typeface="Fira Sans Extra Condensed SemiBold"/>
                  <a:sym typeface="Fira Sans Extra Condensed SemiBold"/>
                </a:rPr>
                <a:t>Tester 3</a:t>
              </a:r>
              <a:endParaRPr sz="1300">
                <a:latin typeface="Fira Sans Extra Condensed SemiBold"/>
                <a:ea typeface="Fira Sans Extra Condensed SemiBold"/>
                <a:cs typeface="Fira Sans Extra Condensed SemiBold"/>
                <a:sym typeface="Fira Sans Extra Condensed SemiBold"/>
              </a:endParaRPr>
            </a:p>
          </p:txBody>
        </p:sp>
        <p:sp>
          <p:nvSpPr>
            <p:cNvPr id="593" name="Google Shape;593;p25"/>
            <p:cNvSpPr txBox="1"/>
            <p:nvPr/>
          </p:nvSpPr>
          <p:spPr>
            <a:xfrm>
              <a:off x="2169702" y="2910297"/>
              <a:ext cx="717000" cy="246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300">
                  <a:latin typeface="Roboto"/>
                  <a:ea typeface="Roboto"/>
                  <a:cs typeface="Roboto"/>
                  <a:sym typeface="Roboto"/>
                </a:rPr>
                <a:t>65%</a:t>
              </a:r>
              <a:endParaRPr sz="1300">
                <a:latin typeface="Roboto"/>
                <a:ea typeface="Roboto"/>
                <a:cs typeface="Roboto"/>
                <a:sym typeface="Roboto"/>
              </a:endParaRPr>
            </a:p>
          </p:txBody>
        </p:sp>
      </p:grpSp>
      <p:grpSp>
        <p:nvGrpSpPr>
          <p:cNvPr id="594" name="Google Shape;594;p25"/>
          <p:cNvGrpSpPr/>
          <p:nvPr/>
        </p:nvGrpSpPr>
        <p:grpSpPr>
          <a:xfrm>
            <a:off x="2557723" y="3453165"/>
            <a:ext cx="1562377" cy="246900"/>
            <a:chOff x="1324324" y="3278040"/>
            <a:chExt cx="1562377" cy="246900"/>
          </a:xfrm>
        </p:grpSpPr>
        <p:sp>
          <p:nvSpPr>
            <p:cNvPr id="595" name="Google Shape;595;p25"/>
            <p:cNvSpPr txBox="1"/>
            <p:nvPr/>
          </p:nvSpPr>
          <p:spPr>
            <a:xfrm>
              <a:off x="1324324" y="3278040"/>
              <a:ext cx="717000" cy="24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latin typeface="Fira Sans Extra Condensed SemiBold"/>
                  <a:ea typeface="Fira Sans Extra Condensed SemiBold"/>
                  <a:cs typeface="Fira Sans Extra Condensed SemiBold"/>
                  <a:sym typeface="Fira Sans Extra Condensed SemiBold"/>
                </a:rPr>
                <a:t>Tester 4</a:t>
              </a:r>
              <a:endParaRPr sz="1300">
                <a:latin typeface="Fira Sans Extra Condensed SemiBold"/>
                <a:ea typeface="Fira Sans Extra Condensed SemiBold"/>
                <a:cs typeface="Fira Sans Extra Condensed SemiBold"/>
                <a:sym typeface="Fira Sans Extra Condensed SemiBold"/>
              </a:endParaRPr>
            </a:p>
          </p:txBody>
        </p:sp>
        <p:sp>
          <p:nvSpPr>
            <p:cNvPr id="596" name="Google Shape;596;p25"/>
            <p:cNvSpPr txBox="1"/>
            <p:nvPr/>
          </p:nvSpPr>
          <p:spPr>
            <a:xfrm>
              <a:off x="2169702" y="3278040"/>
              <a:ext cx="717000" cy="246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300">
                  <a:latin typeface="Roboto"/>
                  <a:ea typeface="Roboto"/>
                  <a:cs typeface="Roboto"/>
                  <a:sym typeface="Roboto"/>
                </a:rPr>
                <a:t>70%</a:t>
              </a:r>
              <a:endParaRPr sz="1300">
                <a:latin typeface="Roboto"/>
                <a:ea typeface="Roboto"/>
                <a:cs typeface="Roboto"/>
                <a:sym typeface="Roboto"/>
              </a:endParaRPr>
            </a:p>
          </p:txBody>
        </p:sp>
      </p:grpSp>
      <p:grpSp>
        <p:nvGrpSpPr>
          <p:cNvPr id="597" name="Google Shape;597;p25"/>
          <p:cNvGrpSpPr/>
          <p:nvPr/>
        </p:nvGrpSpPr>
        <p:grpSpPr>
          <a:xfrm>
            <a:off x="2649113" y="2994100"/>
            <a:ext cx="1365799" cy="27000"/>
            <a:chOff x="1419026" y="2774712"/>
            <a:chExt cx="1365799" cy="27000"/>
          </a:xfrm>
        </p:grpSpPr>
        <p:sp>
          <p:nvSpPr>
            <p:cNvPr id="598" name="Google Shape;598;p25"/>
            <p:cNvSpPr/>
            <p:nvPr/>
          </p:nvSpPr>
          <p:spPr>
            <a:xfrm>
              <a:off x="1429267" y="2784573"/>
              <a:ext cx="1355559" cy="29"/>
            </a:xfrm>
            <a:custGeom>
              <a:rect b="b" l="l" r="r" t="t"/>
              <a:pathLst>
                <a:path extrusionOk="0" fill="none" h="1" w="46467">
                  <a:moveTo>
                    <a:pt x="0" y="1"/>
                  </a:moveTo>
                  <a:lnTo>
                    <a:pt x="46467" y="1"/>
                  </a:lnTo>
                </a:path>
              </a:pathLst>
            </a:custGeom>
            <a:noFill/>
            <a:ln cap="rnd" cmpd="sng" w="20675">
              <a:solidFill>
                <a:schemeClr val="lt1"/>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5"/>
            <p:cNvSpPr/>
            <p:nvPr/>
          </p:nvSpPr>
          <p:spPr>
            <a:xfrm>
              <a:off x="1419026" y="2774712"/>
              <a:ext cx="1108800" cy="27000"/>
            </a:xfrm>
            <a:prstGeom prst="roundRect">
              <a:avLst>
                <a:gd fmla="val 50000" name="adj"/>
              </a:avLst>
            </a:prstGeom>
            <a:gradFill>
              <a:gsLst>
                <a:gs pos="0">
                  <a:schemeClr val="accent1"/>
                </a:gs>
                <a:gs pos="100000">
                  <a:schemeClr val="accent2"/>
                </a:gs>
              </a:gsLst>
              <a:lin ang="8099331"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0" name="Google Shape;600;p25"/>
          <p:cNvGrpSpPr/>
          <p:nvPr/>
        </p:nvGrpSpPr>
        <p:grpSpPr>
          <a:xfrm>
            <a:off x="2565110" y="2323554"/>
            <a:ext cx="1562377" cy="246900"/>
            <a:chOff x="1324324" y="2481379"/>
            <a:chExt cx="1562377" cy="246900"/>
          </a:xfrm>
        </p:grpSpPr>
        <p:sp>
          <p:nvSpPr>
            <p:cNvPr id="601" name="Google Shape;601;p25"/>
            <p:cNvSpPr txBox="1"/>
            <p:nvPr/>
          </p:nvSpPr>
          <p:spPr>
            <a:xfrm>
              <a:off x="1324324" y="2481379"/>
              <a:ext cx="717000" cy="24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latin typeface="Fira Sans Extra Condensed SemiBold"/>
                  <a:ea typeface="Fira Sans Extra Condensed SemiBold"/>
                  <a:cs typeface="Fira Sans Extra Condensed SemiBold"/>
                  <a:sym typeface="Fira Sans Extra Condensed SemiBold"/>
                </a:rPr>
                <a:t>Tester 1</a:t>
              </a:r>
              <a:endParaRPr sz="1300">
                <a:latin typeface="Fira Sans Extra Condensed SemiBold"/>
                <a:ea typeface="Fira Sans Extra Condensed SemiBold"/>
                <a:cs typeface="Fira Sans Extra Condensed SemiBold"/>
                <a:sym typeface="Fira Sans Extra Condensed SemiBold"/>
              </a:endParaRPr>
            </a:p>
          </p:txBody>
        </p:sp>
        <p:sp>
          <p:nvSpPr>
            <p:cNvPr id="602" name="Google Shape;602;p25"/>
            <p:cNvSpPr txBox="1"/>
            <p:nvPr/>
          </p:nvSpPr>
          <p:spPr>
            <a:xfrm>
              <a:off x="2169702" y="2481379"/>
              <a:ext cx="717000" cy="246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300">
                  <a:latin typeface="Roboto"/>
                  <a:ea typeface="Roboto"/>
                  <a:cs typeface="Roboto"/>
                  <a:sym typeface="Roboto"/>
                </a:rPr>
                <a:t>90%</a:t>
              </a:r>
              <a:endParaRPr sz="1300">
                <a:latin typeface="Roboto"/>
                <a:ea typeface="Roboto"/>
                <a:cs typeface="Roboto"/>
                <a:sym typeface="Roboto"/>
              </a:endParaRPr>
            </a:p>
          </p:txBody>
        </p:sp>
      </p:grpSp>
      <p:sp>
        <p:nvSpPr>
          <p:cNvPr id="603" name="Google Shape;603;p25"/>
          <p:cNvSpPr txBox="1"/>
          <p:nvPr/>
        </p:nvSpPr>
        <p:spPr>
          <a:xfrm>
            <a:off x="5100887" y="3489375"/>
            <a:ext cx="1401600" cy="246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Fira Sans Extra Condensed SemiBold"/>
                <a:ea typeface="Fira Sans Extra Condensed SemiBold"/>
                <a:cs typeface="Fira Sans Extra Condensed SemiBold"/>
                <a:sym typeface="Fira Sans Extra Condensed SemiBold"/>
              </a:rPr>
              <a:t>Testers</a:t>
            </a:r>
            <a:endParaRPr sz="1200">
              <a:latin typeface="Fira Sans Extra Condensed SemiBold"/>
              <a:ea typeface="Fira Sans Extra Condensed SemiBold"/>
              <a:cs typeface="Fira Sans Extra Condensed SemiBold"/>
              <a:sym typeface="Fira Sans Extra Condensed SemiBold"/>
            </a:endParaRPr>
          </a:p>
        </p:txBody>
      </p:sp>
      <p:cxnSp>
        <p:nvCxnSpPr>
          <p:cNvPr id="604" name="Google Shape;604;p25"/>
          <p:cNvCxnSpPr/>
          <p:nvPr/>
        </p:nvCxnSpPr>
        <p:spPr>
          <a:xfrm>
            <a:off x="5223750" y="3075878"/>
            <a:ext cx="1426800" cy="900"/>
          </a:xfrm>
          <a:prstGeom prst="straightConnector1">
            <a:avLst/>
          </a:prstGeom>
          <a:noFill/>
          <a:ln cap="flat" cmpd="sng" w="10425">
            <a:solidFill>
              <a:schemeClr val="dk2"/>
            </a:solidFill>
            <a:prstDash val="dash"/>
            <a:round/>
            <a:headEnd len="med" w="med" type="none"/>
            <a:tailEnd len="med" w="med" type="none"/>
          </a:ln>
        </p:spPr>
      </p:cxnSp>
      <p:grpSp>
        <p:nvGrpSpPr>
          <p:cNvPr id="605" name="Google Shape;605;p25"/>
          <p:cNvGrpSpPr/>
          <p:nvPr/>
        </p:nvGrpSpPr>
        <p:grpSpPr>
          <a:xfrm>
            <a:off x="5377975" y="3048598"/>
            <a:ext cx="169571" cy="27000"/>
            <a:chOff x="1644907" y="2346629"/>
            <a:chExt cx="155100" cy="144000"/>
          </a:xfrm>
        </p:grpSpPr>
        <p:sp>
          <p:nvSpPr>
            <p:cNvPr id="606" name="Google Shape;606;p25"/>
            <p:cNvSpPr/>
            <p:nvPr/>
          </p:nvSpPr>
          <p:spPr>
            <a:xfrm>
              <a:off x="1644907" y="2346629"/>
              <a:ext cx="155100" cy="144000"/>
            </a:xfrm>
            <a:prstGeom prst="round2SameRect">
              <a:avLst>
                <a:gd fmla="val 50000" name="adj1"/>
                <a:gd fmla="val 0" name="adj2"/>
              </a:avLst>
            </a:prstGeom>
            <a:gradFill>
              <a:gsLst>
                <a:gs pos="0">
                  <a:schemeClr val="accent1"/>
                </a:gs>
                <a:gs pos="100000">
                  <a:schemeClr val="accent2"/>
                </a:gs>
              </a:gsLst>
              <a:lin ang="8099331" scaled="0"/>
            </a:gradFill>
            <a:ln>
              <a:noFill/>
            </a:ln>
            <a:effectLst>
              <a:outerShdw blurRad="62483" rotWithShape="0" algn="bl" dir="5400000" dist="20828">
                <a:srgbClr val="000000">
                  <a:alpha val="24000"/>
                </a:srgbClr>
              </a:outerShdw>
            </a:effectLst>
          </p:spPr>
          <p:txBody>
            <a:bodyPr anchorCtr="0" anchor="ctr" bIns="99950" lIns="99950" spcFirstLastPara="1" rIns="99950" wrap="square" tIns="99950">
              <a:noAutofit/>
            </a:bodyPr>
            <a:lstStyle/>
            <a:p>
              <a:pPr indent="0" lvl="0" marL="0" rtl="0" algn="l">
                <a:spcBef>
                  <a:spcPts val="0"/>
                </a:spcBef>
                <a:spcAft>
                  <a:spcPts val="0"/>
                </a:spcAft>
                <a:buNone/>
              </a:pPr>
              <a:r>
                <a:t/>
              </a:r>
              <a:endParaRPr/>
            </a:p>
          </p:txBody>
        </p:sp>
        <p:sp>
          <p:nvSpPr>
            <p:cNvPr id="607" name="Google Shape;607;p25"/>
            <p:cNvSpPr/>
            <p:nvPr/>
          </p:nvSpPr>
          <p:spPr>
            <a:xfrm>
              <a:off x="1667413" y="2353223"/>
              <a:ext cx="110100" cy="110100"/>
            </a:xfrm>
            <a:prstGeom prst="ellipse">
              <a:avLst/>
            </a:prstGeom>
            <a:gradFill>
              <a:gsLst>
                <a:gs pos="0">
                  <a:schemeClr val="accent1"/>
                </a:gs>
                <a:gs pos="100000">
                  <a:schemeClr val="accent2"/>
                </a:gs>
              </a:gsLst>
              <a:lin ang="8099331" scaled="0"/>
            </a:gradFill>
            <a:ln cap="flat" cmpd="sng" w="10425">
              <a:solidFill>
                <a:schemeClr val="lt2"/>
              </a:solidFill>
              <a:prstDash val="solid"/>
              <a:round/>
              <a:headEnd len="sm" w="sm" type="none"/>
              <a:tailEnd len="sm" w="sm" type="none"/>
            </a:ln>
            <a:effectLst>
              <a:outerShdw blurRad="62483" rotWithShape="0" algn="bl" dir="5400000" dist="20828">
                <a:srgbClr val="000000">
                  <a:alpha val="24000"/>
                </a:srgbClr>
              </a:outerShdw>
            </a:effectLst>
          </p:spPr>
          <p:txBody>
            <a:bodyPr anchorCtr="0" anchor="ctr" bIns="99950" lIns="99950" spcFirstLastPara="1" rIns="99950" wrap="square" tIns="99950">
              <a:noAutofit/>
            </a:bodyPr>
            <a:lstStyle/>
            <a:p>
              <a:pPr indent="0" lvl="0" marL="0" rtl="0" algn="l">
                <a:spcBef>
                  <a:spcPts val="0"/>
                </a:spcBef>
                <a:spcAft>
                  <a:spcPts val="0"/>
                </a:spcAft>
                <a:buNone/>
              </a:pPr>
              <a:r>
                <a:t/>
              </a:r>
              <a:endParaRPr/>
            </a:p>
          </p:txBody>
        </p:sp>
      </p:grpSp>
      <p:sp>
        <p:nvSpPr>
          <p:cNvPr id="608" name="Google Shape;608;p25"/>
          <p:cNvSpPr txBox="1"/>
          <p:nvPr/>
        </p:nvSpPr>
        <p:spPr>
          <a:xfrm>
            <a:off x="5231321" y="3136967"/>
            <a:ext cx="463200" cy="289500"/>
          </a:xfrm>
          <a:prstGeom prst="rect">
            <a:avLst/>
          </a:prstGeom>
          <a:noFill/>
          <a:ln>
            <a:noFill/>
          </a:ln>
        </p:spPr>
        <p:txBody>
          <a:bodyPr anchorCtr="0" anchor="ctr" bIns="99950" lIns="99950" spcFirstLastPara="1" rIns="99950" wrap="square" tIns="99950">
            <a:noAutofit/>
          </a:bodyPr>
          <a:lstStyle/>
          <a:p>
            <a:pPr indent="0" lvl="0" marL="0" rtl="0" algn="ctr">
              <a:spcBef>
                <a:spcPts val="0"/>
              </a:spcBef>
              <a:spcAft>
                <a:spcPts val="0"/>
              </a:spcAft>
              <a:buNone/>
            </a:pPr>
            <a:r>
              <a:rPr lang="en" sz="1202">
                <a:latin typeface="Roboto"/>
                <a:ea typeface="Roboto"/>
                <a:cs typeface="Roboto"/>
                <a:sym typeface="Roboto"/>
              </a:rPr>
              <a:t>T1</a:t>
            </a:r>
            <a:endParaRPr sz="1202">
              <a:latin typeface="Roboto"/>
              <a:ea typeface="Roboto"/>
              <a:cs typeface="Roboto"/>
              <a:sym typeface="Roboto"/>
            </a:endParaRPr>
          </a:p>
        </p:txBody>
      </p:sp>
      <p:grpSp>
        <p:nvGrpSpPr>
          <p:cNvPr id="609" name="Google Shape;609;p25"/>
          <p:cNvGrpSpPr/>
          <p:nvPr/>
        </p:nvGrpSpPr>
        <p:grpSpPr>
          <a:xfrm>
            <a:off x="5694302" y="2778667"/>
            <a:ext cx="169571" cy="297159"/>
            <a:chOff x="1934200" y="2218975"/>
            <a:chExt cx="155100" cy="271800"/>
          </a:xfrm>
        </p:grpSpPr>
        <p:sp>
          <p:nvSpPr>
            <p:cNvPr id="610" name="Google Shape;610;p25"/>
            <p:cNvSpPr/>
            <p:nvPr/>
          </p:nvSpPr>
          <p:spPr>
            <a:xfrm>
              <a:off x="1934200" y="2218975"/>
              <a:ext cx="155100" cy="271800"/>
            </a:xfrm>
            <a:prstGeom prst="round2SameRect">
              <a:avLst>
                <a:gd fmla="val 50000" name="adj1"/>
                <a:gd fmla="val 0" name="adj2"/>
              </a:avLst>
            </a:prstGeom>
            <a:gradFill>
              <a:gsLst>
                <a:gs pos="0">
                  <a:schemeClr val="accent1"/>
                </a:gs>
                <a:gs pos="100000">
                  <a:schemeClr val="accent2"/>
                </a:gs>
              </a:gsLst>
              <a:lin ang="8099331" scaled="0"/>
            </a:gradFill>
            <a:ln>
              <a:noFill/>
            </a:ln>
            <a:effectLst>
              <a:outerShdw blurRad="62483" rotWithShape="0" algn="bl" dir="5400000" dist="20828">
                <a:srgbClr val="000000">
                  <a:alpha val="24000"/>
                </a:srgbClr>
              </a:outerShdw>
            </a:effectLst>
          </p:spPr>
          <p:txBody>
            <a:bodyPr anchorCtr="0" anchor="ctr" bIns="99950" lIns="99950" spcFirstLastPara="1" rIns="99950" wrap="square" tIns="99950">
              <a:noAutofit/>
            </a:bodyPr>
            <a:lstStyle/>
            <a:p>
              <a:pPr indent="0" lvl="0" marL="0" rtl="0" algn="l">
                <a:spcBef>
                  <a:spcPts val="0"/>
                </a:spcBef>
                <a:spcAft>
                  <a:spcPts val="0"/>
                </a:spcAft>
                <a:buNone/>
              </a:pPr>
              <a:r>
                <a:t/>
              </a:r>
              <a:endParaRPr/>
            </a:p>
          </p:txBody>
        </p:sp>
        <p:sp>
          <p:nvSpPr>
            <p:cNvPr id="611" name="Google Shape;611;p25"/>
            <p:cNvSpPr/>
            <p:nvPr/>
          </p:nvSpPr>
          <p:spPr>
            <a:xfrm>
              <a:off x="1956688" y="2255275"/>
              <a:ext cx="110100" cy="110100"/>
            </a:xfrm>
            <a:prstGeom prst="ellipse">
              <a:avLst/>
            </a:prstGeom>
            <a:gradFill>
              <a:gsLst>
                <a:gs pos="0">
                  <a:schemeClr val="accent1"/>
                </a:gs>
                <a:gs pos="100000">
                  <a:schemeClr val="accent2"/>
                </a:gs>
              </a:gsLst>
              <a:lin ang="8099331" scaled="0"/>
            </a:gradFill>
            <a:ln cap="flat" cmpd="sng" w="10425">
              <a:solidFill>
                <a:schemeClr val="lt2"/>
              </a:solidFill>
              <a:prstDash val="solid"/>
              <a:round/>
              <a:headEnd len="sm" w="sm" type="none"/>
              <a:tailEnd len="sm" w="sm" type="none"/>
            </a:ln>
            <a:effectLst>
              <a:outerShdw blurRad="62483" rotWithShape="0" algn="bl" dir="5400000" dist="20828">
                <a:srgbClr val="000000">
                  <a:alpha val="24000"/>
                </a:srgbClr>
              </a:outerShdw>
            </a:effectLst>
          </p:spPr>
          <p:txBody>
            <a:bodyPr anchorCtr="0" anchor="ctr" bIns="99950" lIns="99950" spcFirstLastPara="1" rIns="99950" wrap="square" tIns="99950">
              <a:noAutofit/>
            </a:bodyPr>
            <a:lstStyle/>
            <a:p>
              <a:pPr indent="0" lvl="0" marL="0" rtl="0" algn="l">
                <a:spcBef>
                  <a:spcPts val="0"/>
                </a:spcBef>
                <a:spcAft>
                  <a:spcPts val="0"/>
                </a:spcAft>
                <a:buNone/>
              </a:pPr>
              <a:r>
                <a:t/>
              </a:r>
              <a:endParaRPr/>
            </a:p>
          </p:txBody>
        </p:sp>
      </p:grpSp>
      <p:sp>
        <p:nvSpPr>
          <p:cNvPr id="612" name="Google Shape;612;p25"/>
          <p:cNvSpPr txBox="1"/>
          <p:nvPr/>
        </p:nvSpPr>
        <p:spPr>
          <a:xfrm>
            <a:off x="5547564" y="3136967"/>
            <a:ext cx="463200" cy="289500"/>
          </a:xfrm>
          <a:prstGeom prst="rect">
            <a:avLst/>
          </a:prstGeom>
          <a:noFill/>
          <a:ln>
            <a:noFill/>
          </a:ln>
        </p:spPr>
        <p:txBody>
          <a:bodyPr anchorCtr="0" anchor="ctr" bIns="99950" lIns="99950" spcFirstLastPara="1" rIns="99950" wrap="square" tIns="99950">
            <a:noAutofit/>
          </a:bodyPr>
          <a:lstStyle/>
          <a:p>
            <a:pPr indent="0" lvl="0" marL="0" rtl="0" algn="ctr">
              <a:spcBef>
                <a:spcPts val="0"/>
              </a:spcBef>
              <a:spcAft>
                <a:spcPts val="0"/>
              </a:spcAft>
              <a:buNone/>
            </a:pPr>
            <a:r>
              <a:rPr lang="en" sz="1202">
                <a:latin typeface="Roboto"/>
                <a:ea typeface="Roboto"/>
                <a:cs typeface="Roboto"/>
                <a:sym typeface="Roboto"/>
              </a:rPr>
              <a:t>T2</a:t>
            </a:r>
            <a:endParaRPr sz="1202">
              <a:latin typeface="Roboto"/>
              <a:ea typeface="Roboto"/>
              <a:cs typeface="Roboto"/>
              <a:sym typeface="Roboto"/>
            </a:endParaRPr>
          </a:p>
        </p:txBody>
      </p:sp>
      <p:grpSp>
        <p:nvGrpSpPr>
          <p:cNvPr id="613" name="Google Shape;613;p25"/>
          <p:cNvGrpSpPr/>
          <p:nvPr/>
        </p:nvGrpSpPr>
        <p:grpSpPr>
          <a:xfrm>
            <a:off x="6010567" y="2479759"/>
            <a:ext cx="169571" cy="595958"/>
            <a:chOff x="2223475" y="1945575"/>
            <a:chExt cx="155100" cy="545100"/>
          </a:xfrm>
        </p:grpSpPr>
        <p:sp>
          <p:nvSpPr>
            <p:cNvPr id="614" name="Google Shape;614;p25"/>
            <p:cNvSpPr/>
            <p:nvPr/>
          </p:nvSpPr>
          <p:spPr>
            <a:xfrm>
              <a:off x="2223475" y="1945575"/>
              <a:ext cx="155100" cy="545100"/>
            </a:xfrm>
            <a:prstGeom prst="round2SameRect">
              <a:avLst>
                <a:gd fmla="val 50000" name="adj1"/>
                <a:gd fmla="val 0" name="adj2"/>
              </a:avLst>
            </a:prstGeom>
            <a:gradFill>
              <a:gsLst>
                <a:gs pos="0">
                  <a:schemeClr val="accent1"/>
                </a:gs>
                <a:gs pos="100000">
                  <a:schemeClr val="accent2"/>
                </a:gs>
              </a:gsLst>
              <a:lin ang="8099331" scaled="0"/>
            </a:gradFill>
            <a:ln>
              <a:noFill/>
            </a:ln>
            <a:effectLst>
              <a:outerShdw blurRad="62483" rotWithShape="0" algn="bl" dir="5400000" dist="20828">
                <a:srgbClr val="000000">
                  <a:alpha val="24000"/>
                </a:srgbClr>
              </a:outerShdw>
            </a:effectLst>
          </p:spPr>
          <p:txBody>
            <a:bodyPr anchorCtr="0" anchor="ctr" bIns="99950" lIns="99950" spcFirstLastPara="1" rIns="99950" wrap="square" tIns="99950">
              <a:noAutofit/>
            </a:bodyPr>
            <a:lstStyle/>
            <a:p>
              <a:pPr indent="0" lvl="0" marL="0" rtl="0" algn="l">
                <a:spcBef>
                  <a:spcPts val="0"/>
                </a:spcBef>
                <a:spcAft>
                  <a:spcPts val="0"/>
                </a:spcAft>
                <a:buNone/>
              </a:pPr>
              <a:r>
                <a:t/>
              </a:r>
              <a:endParaRPr/>
            </a:p>
          </p:txBody>
        </p:sp>
        <p:sp>
          <p:nvSpPr>
            <p:cNvPr id="615" name="Google Shape;615;p25"/>
            <p:cNvSpPr/>
            <p:nvPr/>
          </p:nvSpPr>
          <p:spPr>
            <a:xfrm>
              <a:off x="2245963" y="1976600"/>
              <a:ext cx="110100" cy="110100"/>
            </a:xfrm>
            <a:prstGeom prst="ellipse">
              <a:avLst/>
            </a:prstGeom>
            <a:gradFill>
              <a:gsLst>
                <a:gs pos="0">
                  <a:schemeClr val="accent1"/>
                </a:gs>
                <a:gs pos="100000">
                  <a:schemeClr val="accent2"/>
                </a:gs>
              </a:gsLst>
              <a:lin ang="8099331" scaled="0"/>
            </a:gradFill>
            <a:ln cap="flat" cmpd="sng" w="10425">
              <a:solidFill>
                <a:schemeClr val="lt2"/>
              </a:solidFill>
              <a:prstDash val="solid"/>
              <a:round/>
              <a:headEnd len="sm" w="sm" type="none"/>
              <a:tailEnd len="sm" w="sm" type="none"/>
            </a:ln>
            <a:effectLst>
              <a:outerShdw blurRad="62483" rotWithShape="0" algn="bl" dir="5400000" dist="20828">
                <a:srgbClr val="000000">
                  <a:alpha val="24000"/>
                </a:srgbClr>
              </a:outerShdw>
            </a:effectLst>
          </p:spPr>
          <p:txBody>
            <a:bodyPr anchorCtr="0" anchor="ctr" bIns="99950" lIns="99950" spcFirstLastPara="1" rIns="99950" wrap="square" tIns="99950">
              <a:noAutofit/>
            </a:bodyPr>
            <a:lstStyle/>
            <a:p>
              <a:pPr indent="0" lvl="0" marL="0" rtl="0" algn="l">
                <a:spcBef>
                  <a:spcPts val="0"/>
                </a:spcBef>
                <a:spcAft>
                  <a:spcPts val="0"/>
                </a:spcAft>
                <a:buNone/>
              </a:pPr>
              <a:r>
                <a:t/>
              </a:r>
              <a:endParaRPr/>
            </a:p>
          </p:txBody>
        </p:sp>
      </p:grpSp>
      <p:sp>
        <p:nvSpPr>
          <p:cNvPr id="616" name="Google Shape;616;p25"/>
          <p:cNvSpPr txBox="1"/>
          <p:nvPr/>
        </p:nvSpPr>
        <p:spPr>
          <a:xfrm>
            <a:off x="5863834" y="3136967"/>
            <a:ext cx="463200" cy="289500"/>
          </a:xfrm>
          <a:prstGeom prst="rect">
            <a:avLst/>
          </a:prstGeom>
          <a:noFill/>
          <a:ln>
            <a:noFill/>
          </a:ln>
        </p:spPr>
        <p:txBody>
          <a:bodyPr anchorCtr="0" anchor="ctr" bIns="99950" lIns="99950" spcFirstLastPara="1" rIns="99950" wrap="square" tIns="99950">
            <a:noAutofit/>
          </a:bodyPr>
          <a:lstStyle/>
          <a:p>
            <a:pPr indent="0" lvl="0" marL="0" rtl="0" algn="ctr">
              <a:spcBef>
                <a:spcPts val="0"/>
              </a:spcBef>
              <a:spcAft>
                <a:spcPts val="0"/>
              </a:spcAft>
              <a:buNone/>
            </a:pPr>
            <a:r>
              <a:rPr lang="en" sz="1202">
                <a:latin typeface="Roboto"/>
                <a:ea typeface="Roboto"/>
                <a:cs typeface="Roboto"/>
                <a:sym typeface="Roboto"/>
              </a:rPr>
              <a:t>T3</a:t>
            </a:r>
            <a:endParaRPr sz="1202">
              <a:latin typeface="Roboto"/>
              <a:ea typeface="Roboto"/>
              <a:cs typeface="Roboto"/>
              <a:sym typeface="Roboto"/>
            </a:endParaRPr>
          </a:p>
        </p:txBody>
      </p:sp>
      <p:grpSp>
        <p:nvGrpSpPr>
          <p:cNvPr id="617" name="Google Shape;617;p25"/>
          <p:cNvGrpSpPr/>
          <p:nvPr/>
        </p:nvGrpSpPr>
        <p:grpSpPr>
          <a:xfrm>
            <a:off x="6326682" y="3048545"/>
            <a:ext cx="169571" cy="26999"/>
            <a:chOff x="2512738" y="1742725"/>
            <a:chExt cx="155100" cy="747900"/>
          </a:xfrm>
        </p:grpSpPr>
        <p:sp>
          <p:nvSpPr>
            <p:cNvPr id="618" name="Google Shape;618;p25"/>
            <p:cNvSpPr/>
            <p:nvPr/>
          </p:nvSpPr>
          <p:spPr>
            <a:xfrm>
              <a:off x="2512738" y="1742725"/>
              <a:ext cx="155100" cy="747900"/>
            </a:xfrm>
            <a:prstGeom prst="round2SameRect">
              <a:avLst>
                <a:gd fmla="val 50000" name="adj1"/>
                <a:gd fmla="val 0" name="adj2"/>
              </a:avLst>
            </a:prstGeom>
            <a:gradFill>
              <a:gsLst>
                <a:gs pos="0">
                  <a:schemeClr val="accent1"/>
                </a:gs>
                <a:gs pos="100000">
                  <a:schemeClr val="accent2"/>
                </a:gs>
              </a:gsLst>
              <a:lin ang="8099331" scaled="0"/>
            </a:gradFill>
            <a:ln>
              <a:noFill/>
            </a:ln>
            <a:effectLst>
              <a:outerShdw blurRad="62483" rotWithShape="0" algn="bl" dir="5400000" dist="20828">
                <a:srgbClr val="000000">
                  <a:alpha val="24000"/>
                </a:srgbClr>
              </a:outerShdw>
            </a:effectLst>
          </p:spPr>
          <p:txBody>
            <a:bodyPr anchorCtr="0" anchor="ctr" bIns="99950" lIns="99950" spcFirstLastPara="1" rIns="99950" wrap="square" tIns="99950">
              <a:noAutofit/>
            </a:bodyPr>
            <a:lstStyle/>
            <a:p>
              <a:pPr indent="0" lvl="0" marL="0" rtl="0" algn="l">
                <a:spcBef>
                  <a:spcPts val="0"/>
                </a:spcBef>
                <a:spcAft>
                  <a:spcPts val="0"/>
                </a:spcAft>
                <a:buNone/>
              </a:pPr>
              <a:r>
                <a:t/>
              </a:r>
              <a:endParaRPr/>
            </a:p>
          </p:txBody>
        </p:sp>
        <p:sp>
          <p:nvSpPr>
            <p:cNvPr id="619" name="Google Shape;619;p25"/>
            <p:cNvSpPr/>
            <p:nvPr/>
          </p:nvSpPr>
          <p:spPr>
            <a:xfrm>
              <a:off x="2535238" y="1775500"/>
              <a:ext cx="110100" cy="110100"/>
            </a:xfrm>
            <a:prstGeom prst="ellipse">
              <a:avLst/>
            </a:prstGeom>
            <a:gradFill>
              <a:gsLst>
                <a:gs pos="0">
                  <a:schemeClr val="accent1"/>
                </a:gs>
                <a:gs pos="100000">
                  <a:schemeClr val="accent2"/>
                </a:gs>
              </a:gsLst>
              <a:lin ang="8099331" scaled="0"/>
            </a:gradFill>
            <a:ln cap="flat" cmpd="sng" w="10425">
              <a:solidFill>
                <a:schemeClr val="lt2"/>
              </a:solidFill>
              <a:prstDash val="solid"/>
              <a:round/>
              <a:headEnd len="sm" w="sm" type="none"/>
              <a:tailEnd len="sm" w="sm" type="none"/>
            </a:ln>
            <a:effectLst>
              <a:outerShdw blurRad="62483" rotWithShape="0" algn="bl" dir="5400000" dist="20828">
                <a:srgbClr val="000000">
                  <a:alpha val="24000"/>
                </a:srgbClr>
              </a:outerShdw>
            </a:effectLst>
          </p:spPr>
          <p:txBody>
            <a:bodyPr anchorCtr="0" anchor="ctr" bIns="99950" lIns="99950" spcFirstLastPara="1" rIns="99950" wrap="square" tIns="99950">
              <a:noAutofit/>
            </a:bodyPr>
            <a:lstStyle/>
            <a:p>
              <a:pPr indent="0" lvl="0" marL="0" rtl="0" algn="l">
                <a:spcBef>
                  <a:spcPts val="0"/>
                </a:spcBef>
                <a:spcAft>
                  <a:spcPts val="0"/>
                </a:spcAft>
                <a:buNone/>
              </a:pPr>
              <a:r>
                <a:t/>
              </a:r>
              <a:endParaRPr/>
            </a:p>
          </p:txBody>
        </p:sp>
      </p:grpSp>
      <p:sp>
        <p:nvSpPr>
          <p:cNvPr id="620" name="Google Shape;620;p25"/>
          <p:cNvSpPr txBox="1"/>
          <p:nvPr/>
        </p:nvSpPr>
        <p:spPr>
          <a:xfrm>
            <a:off x="6180104" y="3136967"/>
            <a:ext cx="463200" cy="289500"/>
          </a:xfrm>
          <a:prstGeom prst="rect">
            <a:avLst/>
          </a:prstGeom>
          <a:noFill/>
          <a:ln>
            <a:noFill/>
          </a:ln>
        </p:spPr>
        <p:txBody>
          <a:bodyPr anchorCtr="0" anchor="ctr" bIns="99950" lIns="99950" spcFirstLastPara="1" rIns="99950" wrap="square" tIns="99950">
            <a:noAutofit/>
          </a:bodyPr>
          <a:lstStyle/>
          <a:p>
            <a:pPr indent="0" lvl="0" marL="0" rtl="0" algn="ctr">
              <a:spcBef>
                <a:spcPts val="0"/>
              </a:spcBef>
              <a:spcAft>
                <a:spcPts val="0"/>
              </a:spcAft>
              <a:buNone/>
            </a:pPr>
            <a:r>
              <a:rPr lang="en" sz="1202">
                <a:latin typeface="Roboto"/>
                <a:ea typeface="Roboto"/>
                <a:cs typeface="Roboto"/>
                <a:sym typeface="Roboto"/>
              </a:rPr>
              <a:t>T4</a:t>
            </a:r>
            <a:endParaRPr sz="1202">
              <a:latin typeface="Roboto"/>
              <a:ea typeface="Roboto"/>
              <a:cs typeface="Roboto"/>
              <a:sym typeface="Roboto"/>
            </a:endParaRPr>
          </a:p>
        </p:txBody>
      </p:sp>
      <p:sp>
        <p:nvSpPr>
          <p:cNvPr id="621" name="Google Shape;621;p25"/>
          <p:cNvSpPr txBox="1"/>
          <p:nvPr/>
        </p:nvSpPr>
        <p:spPr>
          <a:xfrm>
            <a:off x="5644838" y="2470625"/>
            <a:ext cx="268500" cy="2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Roboto"/>
                <a:ea typeface="Roboto"/>
                <a:cs typeface="Roboto"/>
                <a:sym typeface="Roboto"/>
              </a:rPr>
              <a:t>1</a:t>
            </a:r>
            <a:endParaRPr sz="1100">
              <a:solidFill>
                <a:schemeClr val="dk1"/>
              </a:solidFill>
              <a:latin typeface="Roboto"/>
              <a:ea typeface="Roboto"/>
              <a:cs typeface="Roboto"/>
              <a:sym typeface="Roboto"/>
            </a:endParaRPr>
          </a:p>
        </p:txBody>
      </p:sp>
      <p:sp>
        <p:nvSpPr>
          <p:cNvPr id="622" name="Google Shape;622;p25"/>
          <p:cNvSpPr txBox="1"/>
          <p:nvPr/>
        </p:nvSpPr>
        <p:spPr>
          <a:xfrm>
            <a:off x="5961163" y="2171600"/>
            <a:ext cx="268500" cy="2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Roboto"/>
                <a:ea typeface="Roboto"/>
                <a:cs typeface="Roboto"/>
                <a:sym typeface="Roboto"/>
              </a:rPr>
              <a:t>3</a:t>
            </a:r>
            <a:endParaRPr sz="1100">
              <a:solidFill>
                <a:schemeClr val="dk1"/>
              </a:solidFill>
              <a:latin typeface="Roboto"/>
              <a:ea typeface="Roboto"/>
              <a:cs typeface="Roboto"/>
              <a:sym typeface="Roboto"/>
            </a:endParaRPr>
          </a:p>
        </p:txBody>
      </p:sp>
      <p:sp>
        <p:nvSpPr>
          <p:cNvPr id="623" name="Google Shape;623;p25"/>
          <p:cNvSpPr txBox="1"/>
          <p:nvPr/>
        </p:nvSpPr>
        <p:spPr>
          <a:xfrm>
            <a:off x="4952713" y="2063663"/>
            <a:ext cx="594900" cy="668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Fira Sans Extra Condensed SemiBold"/>
                <a:ea typeface="Fira Sans Extra Condensed SemiBold"/>
                <a:cs typeface="Fira Sans Extra Condensed SemiBold"/>
                <a:sym typeface="Fira Sans Extra Condensed SemiBold"/>
              </a:rPr>
              <a:t># </a:t>
            </a:r>
            <a:endParaRPr sz="1200">
              <a:latin typeface="Fira Sans Extra Condensed SemiBold"/>
              <a:ea typeface="Fira Sans Extra Condensed SemiBold"/>
              <a:cs typeface="Fira Sans Extra Condensed SemiBold"/>
              <a:sym typeface="Fira Sans Extra Condensed SemiBold"/>
            </a:endParaRPr>
          </a:p>
          <a:p>
            <a:pPr indent="0" lvl="0" marL="0" rtl="0" algn="ctr">
              <a:spcBef>
                <a:spcPts val="0"/>
              </a:spcBef>
              <a:spcAft>
                <a:spcPts val="0"/>
              </a:spcAft>
              <a:buNone/>
            </a:pPr>
            <a:r>
              <a:rPr lang="en" sz="800">
                <a:latin typeface="Fira Sans Extra Condensed SemiBold"/>
                <a:ea typeface="Fira Sans Extra Condensed SemiBold"/>
                <a:cs typeface="Fira Sans Extra Condensed SemiBold"/>
                <a:sym typeface="Fira Sans Extra Condensed SemiBold"/>
              </a:rPr>
              <a:t>misclicks</a:t>
            </a:r>
            <a:endParaRPr sz="800">
              <a:latin typeface="Fira Sans Extra Condensed SemiBold"/>
              <a:ea typeface="Fira Sans Extra Condensed SemiBold"/>
              <a:cs typeface="Fira Sans Extra Condensed SemiBold"/>
              <a:sym typeface="Fira Sans Extra Condensed SemiBold"/>
            </a:endParaRPr>
          </a:p>
        </p:txBody>
      </p:sp>
      <p:sp>
        <p:nvSpPr>
          <p:cNvPr id="624" name="Google Shape;624;p25"/>
          <p:cNvSpPr txBox="1"/>
          <p:nvPr/>
        </p:nvSpPr>
        <p:spPr>
          <a:xfrm>
            <a:off x="5328500" y="2740325"/>
            <a:ext cx="268500" cy="2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Roboto"/>
                <a:ea typeface="Roboto"/>
                <a:cs typeface="Roboto"/>
                <a:sym typeface="Roboto"/>
              </a:rPr>
              <a:t>0</a:t>
            </a:r>
            <a:endParaRPr sz="1100">
              <a:solidFill>
                <a:schemeClr val="dk1"/>
              </a:solidFill>
              <a:latin typeface="Roboto"/>
              <a:ea typeface="Roboto"/>
              <a:cs typeface="Roboto"/>
              <a:sym typeface="Roboto"/>
            </a:endParaRPr>
          </a:p>
        </p:txBody>
      </p:sp>
      <p:sp>
        <p:nvSpPr>
          <p:cNvPr id="625" name="Google Shape;625;p25"/>
          <p:cNvSpPr txBox="1"/>
          <p:nvPr/>
        </p:nvSpPr>
        <p:spPr>
          <a:xfrm>
            <a:off x="6277450" y="2740225"/>
            <a:ext cx="268500" cy="2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Roboto"/>
                <a:ea typeface="Roboto"/>
                <a:cs typeface="Roboto"/>
                <a:sym typeface="Roboto"/>
              </a:rPr>
              <a:t>0</a:t>
            </a:r>
            <a:endParaRPr sz="1100">
              <a:solidFill>
                <a:schemeClr val="dk1"/>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629" name="Shape 629"/>
        <p:cNvGrpSpPr/>
        <p:nvPr/>
      </p:nvGrpSpPr>
      <p:grpSpPr>
        <a:xfrm>
          <a:off x="0" y="0"/>
          <a:ext cx="0" cy="0"/>
          <a:chOff x="0" y="0"/>
          <a:chExt cx="0" cy="0"/>
        </a:xfrm>
      </p:grpSpPr>
      <p:sp>
        <p:nvSpPr>
          <p:cNvPr id="630" name="Google Shape;630;p26"/>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Improvements of Robustness</a:t>
            </a:r>
            <a:endParaRPr>
              <a:solidFill>
                <a:srgbClr val="FF785A"/>
              </a:solidFill>
            </a:endParaRPr>
          </a:p>
        </p:txBody>
      </p:sp>
      <p:sp>
        <p:nvSpPr>
          <p:cNvPr id="631" name="Google Shape;631;p26"/>
          <p:cNvSpPr/>
          <p:nvPr/>
        </p:nvSpPr>
        <p:spPr>
          <a:xfrm>
            <a:off x="5884000" y="988875"/>
            <a:ext cx="2917800" cy="37431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632" name="Google Shape;632;p26"/>
          <p:cNvSpPr txBox="1"/>
          <p:nvPr/>
        </p:nvSpPr>
        <p:spPr>
          <a:xfrm>
            <a:off x="6000275" y="1160275"/>
            <a:ext cx="2689200" cy="33189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b="1" lang="en" sz="1665">
                <a:solidFill>
                  <a:srgbClr val="FF785A"/>
                </a:solidFill>
                <a:latin typeface="Inter"/>
                <a:ea typeface="Inter"/>
                <a:cs typeface="Inter"/>
                <a:sym typeface="Inter"/>
              </a:rPr>
              <a:t>We learned that…</a:t>
            </a:r>
            <a:endParaRPr b="1" sz="1665">
              <a:solidFill>
                <a:srgbClr val="FF785A"/>
              </a:solidFill>
              <a:latin typeface="Inter"/>
              <a:ea typeface="Inter"/>
              <a:cs typeface="Inter"/>
              <a:sym typeface="Inter"/>
            </a:endParaRPr>
          </a:p>
          <a:p>
            <a:pPr indent="0" lvl="0" marL="0" rtl="0" algn="l">
              <a:spcBef>
                <a:spcPts val="0"/>
              </a:spcBef>
              <a:spcAft>
                <a:spcPts val="0"/>
              </a:spcAft>
              <a:buNone/>
            </a:pPr>
            <a:r>
              <a:t/>
            </a:r>
            <a:endParaRPr sz="1665">
              <a:solidFill>
                <a:schemeClr val="dk1"/>
              </a:solidFill>
              <a:latin typeface="Fira Sans Extra Condensed SemiBold"/>
              <a:ea typeface="Fira Sans Extra Condensed SemiBold"/>
              <a:cs typeface="Fira Sans Extra Condensed SemiBold"/>
              <a:sym typeface="Fira Sans Extra Condensed SemiBold"/>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Users couldn’t find shadow </a:t>
            </a:r>
            <a:r>
              <a:rPr lang="en" sz="1265">
                <a:solidFill>
                  <a:schemeClr val="dk1"/>
                </a:solidFill>
                <a:latin typeface="Inter Medium"/>
                <a:ea typeface="Inter Medium"/>
                <a:cs typeface="Inter Medium"/>
                <a:sym typeface="Inter Medium"/>
              </a:rPr>
              <a:t>opportunities, which was </a:t>
            </a:r>
            <a:r>
              <a:rPr lang="en" sz="1265">
                <a:solidFill>
                  <a:schemeClr val="dk1"/>
                </a:solidFill>
                <a:latin typeface="Inter Medium"/>
                <a:ea typeface="Inter Medium"/>
                <a:cs typeface="Inter Medium"/>
                <a:sym typeface="Inter Medium"/>
              </a:rPr>
              <a:t>placed in</a:t>
            </a:r>
            <a:r>
              <a:rPr lang="en" sz="1265">
                <a:solidFill>
                  <a:schemeClr val="dk1"/>
                </a:solidFill>
                <a:latin typeface="Inter Medium"/>
                <a:ea typeface="Inter Medium"/>
                <a:cs typeface="Inter Medium"/>
                <a:sym typeface="Inter Medium"/>
              </a:rPr>
              <a:t> the communities tab</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Users were confused on what the difference of a private or public post was</a:t>
            </a:r>
            <a:endParaRPr sz="1265">
              <a:solidFill>
                <a:schemeClr val="dk1"/>
              </a:solidFill>
              <a:latin typeface="Inter Medium"/>
              <a:ea typeface="Inter Medium"/>
              <a:cs typeface="Inter Medium"/>
              <a:sym typeface="Inter Medium"/>
            </a:endParaRPr>
          </a:p>
        </p:txBody>
      </p:sp>
      <p:pic>
        <p:nvPicPr>
          <p:cNvPr id="633" name="Google Shape;633;p26" title="Screenshot 2025-11-02 150508.png"/>
          <p:cNvPicPr preferRelativeResize="0"/>
          <p:nvPr/>
        </p:nvPicPr>
        <p:blipFill>
          <a:blip r:embed="rId3">
            <a:alphaModFix/>
          </a:blip>
          <a:stretch>
            <a:fillRect/>
          </a:stretch>
        </p:blipFill>
        <p:spPr>
          <a:xfrm>
            <a:off x="460623" y="988875"/>
            <a:ext cx="2593207" cy="3743100"/>
          </a:xfrm>
          <a:prstGeom prst="rect">
            <a:avLst/>
          </a:prstGeom>
          <a:noFill/>
          <a:ln cap="flat" cmpd="sng" w="9525">
            <a:solidFill>
              <a:srgbClr val="FF785A"/>
            </a:solidFill>
            <a:prstDash val="solid"/>
            <a:round/>
            <a:headEnd len="sm" w="sm" type="none"/>
            <a:tailEnd len="sm" w="sm" type="none"/>
          </a:ln>
        </p:spPr>
      </p:pic>
      <p:pic>
        <p:nvPicPr>
          <p:cNvPr id="634" name="Google Shape;634;p26" title="Screenshot 2025-11-02 150508.png"/>
          <p:cNvPicPr preferRelativeResize="0"/>
          <p:nvPr/>
        </p:nvPicPr>
        <p:blipFill rotWithShape="1">
          <a:blip r:embed="rId3">
            <a:alphaModFix/>
          </a:blip>
          <a:srcRect b="84699" l="0" r="0" t="0"/>
          <a:stretch/>
        </p:blipFill>
        <p:spPr>
          <a:xfrm>
            <a:off x="3172312" y="988875"/>
            <a:ext cx="2593200" cy="572700"/>
          </a:xfrm>
          <a:prstGeom prst="rect">
            <a:avLst/>
          </a:prstGeom>
          <a:noFill/>
          <a:ln cap="flat" cmpd="sng" w="9525">
            <a:solidFill>
              <a:srgbClr val="FF785A"/>
            </a:solidFill>
            <a:prstDash val="solid"/>
            <a:round/>
            <a:headEnd len="sm" w="sm" type="none"/>
            <a:tailEnd len="sm" w="sm" type="none"/>
          </a:ln>
        </p:spPr>
      </p:pic>
      <p:pic>
        <p:nvPicPr>
          <p:cNvPr id="635" name="Google Shape;635;p26" title="Screenshot 2025-11-02 150508.png"/>
          <p:cNvPicPr preferRelativeResize="0"/>
          <p:nvPr/>
        </p:nvPicPr>
        <p:blipFill rotWithShape="1">
          <a:blip r:embed="rId3">
            <a:alphaModFix/>
          </a:blip>
          <a:srcRect b="0" l="0" r="0" t="84699"/>
          <a:stretch/>
        </p:blipFill>
        <p:spPr>
          <a:xfrm>
            <a:off x="3172312" y="1811275"/>
            <a:ext cx="2593200" cy="572700"/>
          </a:xfrm>
          <a:prstGeom prst="rect">
            <a:avLst/>
          </a:prstGeom>
          <a:noFill/>
          <a:ln cap="flat" cmpd="sng" w="9525">
            <a:solidFill>
              <a:srgbClr val="FF785A"/>
            </a:solidFill>
            <a:prstDash val="solid"/>
            <a:round/>
            <a:headEnd len="sm" w="sm" type="none"/>
            <a:tailEnd len="sm" w="sm" type="none"/>
          </a:ln>
        </p:spPr>
      </p:pic>
      <p:pic>
        <p:nvPicPr>
          <p:cNvPr id="636" name="Google Shape;636;p26" title="Screenshot 2025-11-02 151856.png"/>
          <p:cNvPicPr preferRelativeResize="0"/>
          <p:nvPr/>
        </p:nvPicPr>
        <p:blipFill rotWithShape="1">
          <a:blip r:embed="rId4">
            <a:alphaModFix/>
          </a:blip>
          <a:srcRect b="25936" l="0" r="0" t="0"/>
          <a:stretch/>
        </p:blipFill>
        <p:spPr>
          <a:xfrm>
            <a:off x="3523313" y="2633675"/>
            <a:ext cx="1891212" cy="2025130"/>
          </a:xfrm>
          <a:prstGeom prst="rect">
            <a:avLst/>
          </a:prstGeom>
          <a:noFill/>
          <a:ln cap="flat" cmpd="sng" w="9525">
            <a:solidFill>
              <a:srgbClr val="FF785A"/>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640" name="Shape 640"/>
        <p:cNvGrpSpPr/>
        <p:nvPr/>
      </p:nvGrpSpPr>
      <p:grpSpPr>
        <a:xfrm>
          <a:off x="0" y="0"/>
          <a:ext cx="0" cy="0"/>
          <a:chOff x="0" y="0"/>
          <a:chExt cx="0" cy="0"/>
        </a:xfrm>
      </p:grpSpPr>
      <p:sp>
        <p:nvSpPr>
          <p:cNvPr id="641" name="Google Shape;641;p27"/>
          <p:cNvSpPr/>
          <p:nvPr/>
        </p:nvSpPr>
        <p:spPr>
          <a:xfrm>
            <a:off x="6000275" y="975500"/>
            <a:ext cx="2929800" cy="3990900"/>
          </a:xfrm>
          <a:prstGeom prst="foldedCorner">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642" name="Google Shape;642;p27"/>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Improvements of Robustness</a:t>
            </a:r>
            <a:endParaRPr>
              <a:solidFill>
                <a:srgbClr val="FF785A"/>
              </a:solidFill>
            </a:endParaRPr>
          </a:p>
        </p:txBody>
      </p:sp>
      <p:sp>
        <p:nvSpPr>
          <p:cNvPr id="643" name="Google Shape;643;p27"/>
          <p:cNvSpPr txBox="1"/>
          <p:nvPr/>
        </p:nvSpPr>
        <p:spPr>
          <a:xfrm>
            <a:off x="6120575" y="1045025"/>
            <a:ext cx="2689200" cy="39213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b="1" lang="en" sz="1665">
                <a:solidFill>
                  <a:schemeClr val="dk1"/>
                </a:solidFill>
                <a:latin typeface="Inter"/>
                <a:ea typeface="Inter"/>
                <a:cs typeface="Inter"/>
                <a:sym typeface="Inter"/>
              </a:rPr>
              <a:t>Changes</a:t>
            </a:r>
            <a:endParaRPr sz="1665">
              <a:solidFill>
                <a:schemeClr val="dk1"/>
              </a:solidFill>
              <a:latin typeface="Fira Sans Extra Condensed SemiBold"/>
              <a:ea typeface="Fira Sans Extra Condensed SemiBold"/>
              <a:cs typeface="Fira Sans Extra Condensed SemiBold"/>
              <a:sym typeface="Fira Sans Extra Condensed SemiBold"/>
            </a:endParaRPr>
          </a:p>
          <a:p>
            <a:pPr indent="-302608" lvl="0" marL="457200" marR="0" rtl="0" algn="l">
              <a:lnSpc>
                <a:spcPct val="150000"/>
              </a:lnSpc>
              <a:spcBef>
                <a:spcPts val="100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Restructure Taskbar to more intuitive icons</a:t>
            </a:r>
            <a:endParaRPr sz="1165">
              <a:solidFill>
                <a:schemeClr val="dk1"/>
              </a:solidFill>
              <a:latin typeface="Inter Medium"/>
              <a:ea typeface="Inter Medium"/>
              <a:cs typeface="Inter Medium"/>
              <a:sym typeface="Inter Medium"/>
            </a:endParaRPr>
          </a:p>
          <a:p>
            <a:pPr indent="-302608" lvl="0" marL="457200" marR="0" rtl="0" algn="l">
              <a:lnSpc>
                <a:spcPct val="150000"/>
              </a:lnSpc>
              <a:spcBef>
                <a:spcPts val="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Kept the “+” in the center because none of the testers misclicked it </a:t>
            </a:r>
            <a:endParaRPr sz="1165">
              <a:solidFill>
                <a:schemeClr val="dk1"/>
              </a:solidFill>
              <a:latin typeface="Inter Medium"/>
              <a:ea typeface="Inter Medium"/>
              <a:cs typeface="Inter Medium"/>
              <a:sym typeface="Inter Medium"/>
            </a:endParaRPr>
          </a:p>
          <a:p>
            <a:pPr indent="-302608" lvl="0" marL="457200" marR="0" rtl="0" algn="l">
              <a:lnSpc>
                <a:spcPct val="150000"/>
              </a:lnSpc>
              <a:spcBef>
                <a:spcPts val="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Relocated the Chat/Community Threads icon to the top right</a:t>
            </a:r>
            <a:endParaRPr sz="1165">
              <a:solidFill>
                <a:schemeClr val="dk1"/>
              </a:solidFill>
              <a:latin typeface="Inter Medium"/>
              <a:ea typeface="Inter Medium"/>
              <a:cs typeface="Inter Medium"/>
              <a:sym typeface="Inter Medium"/>
            </a:endParaRPr>
          </a:p>
          <a:p>
            <a:pPr indent="-302608" lvl="0" marL="457200" marR="0" rtl="0" algn="l">
              <a:lnSpc>
                <a:spcPct val="150000"/>
              </a:lnSpc>
              <a:spcBef>
                <a:spcPts val="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All posts are public and </a:t>
            </a:r>
            <a:r>
              <a:rPr lang="en" sz="1165">
                <a:solidFill>
                  <a:schemeClr val="dk1"/>
                </a:solidFill>
                <a:latin typeface="Inter Medium"/>
                <a:ea typeface="Inter Medium"/>
                <a:cs typeface="Inter Medium"/>
                <a:sym typeface="Inter Medium"/>
              </a:rPr>
              <a:t>selected</a:t>
            </a:r>
            <a:r>
              <a:rPr lang="en" sz="1165">
                <a:solidFill>
                  <a:schemeClr val="dk1"/>
                </a:solidFill>
                <a:latin typeface="Inter Medium"/>
                <a:ea typeface="Inter Medium"/>
                <a:cs typeface="Inter Medium"/>
                <a:sym typeface="Inter Medium"/>
              </a:rPr>
              <a:t> from a dropdown</a:t>
            </a:r>
            <a:endParaRPr sz="1365">
              <a:solidFill>
                <a:schemeClr val="dk1"/>
              </a:solidFill>
              <a:latin typeface="Inter Medium"/>
              <a:ea typeface="Inter Medium"/>
              <a:cs typeface="Inter Medium"/>
              <a:sym typeface="Inter Medium"/>
            </a:endParaRPr>
          </a:p>
        </p:txBody>
      </p:sp>
      <p:pic>
        <p:nvPicPr>
          <p:cNvPr id="644" name="Google Shape;644;p27" title="Screenshot 2025-11-02 150508.png"/>
          <p:cNvPicPr preferRelativeResize="0"/>
          <p:nvPr/>
        </p:nvPicPr>
        <p:blipFill rotWithShape="1">
          <a:blip r:embed="rId3">
            <a:alphaModFix/>
          </a:blip>
          <a:srcRect b="84699" l="0" r="0" t="0"/>
          <a:stretch/>
        </p:blipFill>
        <p:spPr>
          <a:xfrm>
            <a:off x="3172312" y="988875"/>
            <a:ext cx="2593200" cy="572700"/>
          </a:xfrm>
          <a:prstGeom prst="rect">
            <a:avLst/>
          </a:prstGeom>
          <a:noFill/>
          <a:ln cap="flat" cmpd="sng" w="9525">
            <a:solidFill>
              <a:srgbClr val="FF785A"/>
            </a:solidFill>
            <a:prstDash val="solid"/>
            <a:round/>
            <a:headEnd len="sm" w="sm" type="none"/>
            <a:tailEnd len="sm" w="sm" type="none"/>
          </a:ln>
        </p:spPr>
      </p:pic>
      <p:pic>
        <p:nvPicPr>
          <p:cNvPr id="645" name="Google Shape;645;p27" title="Screenshot 2025-11-02 152556.png"/>
          <p:cNvPicPr preferRelativeResize="0"/>
          <p:nvPr/>
        </p:nvPicPr>
        <p:blipFill rotWithShape="1">
          <a:blip r:embed="rId4">
            <a:alphaModFix/>
          </a:blip>
          <a:srcRect b="13283" l="0" r="0" t="13283"/>
          <a:stretch/>
        </p:blipFill>
        <p:spPr>
          <a:xfrm>
            <a:off x="3172313" y="1811275"/>
            <a:ext cx="2593200" cy="572700"/>
          </a:xfrm>
          <a:prstGeom prst="rect">
            <a:avLst/>
          </a:prstGeom>
          <a:noFill/>
          <a:ln cap="flat" cmpd="sng" w="9525">
            <a:solidFill>
              <a:srgbClr val="FF785A"/>
            </a:solidFill>
            <a:prstDash val="solid"/>
            <a:round/>
            <a:headEnd len="sm" w="sm" type="none"/>
            <a:tailEnd len="sm" w="sm" type="none"/>
          </a:ln>
        </p:spPr>
      </p:pic>
      <p:pic>
        <p:nvPicPr>
          <p:cNvPr id="646" name="Google Shape;646;p27" title="Screenshot 2025-11-01 193725.png"/>
          <p:cNvPicPr preferRelativeResize="0"/>
          <p:nvPr/>
        </p:nvPicPr>
        <p:blipFill rotWithShape="1">
          <a:blip r:embed="rId5">
            <a:alphaModFix/>
          </a:blip>
          <a:srcRect b="46248" l="0" r="0" t="0"/>
          <a:stretch/>
        </p:blipFill>
        <p:spPr>
          <a:xfrm>
            <a:off x="3523325" y="2633675"/>
            <a:ext cx="1891200" cy="2185175"/>
          </a:xfrm>
          <a:prstGeom prst="rect">
            <a:avLst/>
          </a:prstGeom>
          <a:noFill/>
          <a:ln cap="flat" cmpd="sng" w="9525">
            <a:solidFill>
              <a:srgbClr val="FF785A"/>
            </a:solidFill>
            <a:prstDash val="solid"/>
            <a:round/>
            <a:headEnd len="sm" w="sm" type="none"/>
            <a:tailEnd len="sm" w="sm" type="none"/>
          </a:ln>
        </p:spPr>
      </p:pic>
      <p:pic>
        <p:nvPicPr>
          <p:cNvPr id="647" name="Google Shape;647;p27" title="Screenshot 2025-11-01 191320.png"/>
          <p:cNvPicPr preferRelativeResize="0"/>
          <p:nvPr/>
        </p:nvPicPr>
        <p:blipFill>
          <a:blip r:embed="rId6">
            <a:alphaModFix/>
          </a:blip>
          <a:stretch>
            <a:fillRect/>
          </a:stretch>
        </p:blipFill>
        <p:spPr>
          <a:xfrm>
            <a:off x="668800" y="819825"/>
            <a:ext cx="2016300" cy="4081200"/>
          </a:xfrm>
          <a:prstGeom prst="roundRect">
            <a:avLst>
              <a:gd fmla="val 16667" name="adj"/>
            </a:avLst>
          </a:prstGeom>
          <a:noFill/>
          <a:ln cap="flat" cmpd="sng" w="9525">
            <a:solidFill>
              <a:srgbClr val="FF785A"/>
            </a:solidFill>
            <a:prstDash val="solid"/>
            <a:round/>
            <a:headEnd len="sm" w="sm" type="none"/>
            <a:tailEnd len="sm" w="sm" type="none"/>
          </a:ln>
        </p:spPr>
      </p:pic>
      <p:pic>
        <p:nvPicPr>
          <p:cNvPr id="648" name="Google Shape;648;p27" title="Screenshot 2025-11-01 191320.png"/>
          <p:cNvPicPr preferRelativeResize="0"/>
          <p:nvPr/>
        </p:nvPicPr>
        <p:blipFill rotWithShape="1">
          <a:blip r:embed="rId6">
            <a:alphaModFix/>
          </a:blip>
          <a:srcRect b="83813" l="6200" r="5724" t="6354"/>
          <a:stretch/>
        </p:blipFill>
        <p:spPr>
          <a:xfrm>
            <a:off x="3172325" y="975512"/>
            <a:ext cx="2593200" cy="586200"/>
          </a:xfrm>
          <a:prstGeom prst="rect">
            <a:avLst/>
          </a:prstGeom>
          <a:noFill/>
          <a:ln cap="flat" cmpd="sng" w="9525">
            <a:solidFill>
              <a:srgbClr val="FF785A"/>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652" name="Shape 652"/>
        <p:cNvGrpSpPr/>
        <p:nvPr/>
      </p:nvGrpSpPr>
      <p:grpSpPr>
        <a:xfrm>
          <a:off x="0" y="0"/>
          <a:ext cx="0" cy="0"/>
          <a:chOff x="0" y="0"/>
          <a:chExt cx="0" cy="0"/>
        </a:xfrm>
      </p:grpSpPr>
      <p:sp>
        <p:nvSpPr>
          <p:cNvPr id="653" name="Google Shape;653;p28"/>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Improvements of Discoverability</a:t>
            </a:r>
            <a:endParaRPr>
              <a:solidFill>
                <a:srgbClr val="FF785A"/>
              </a:solidFill>
            </a:endParaRPr>
          </a:p>
        </p:txBody>
      </p:sp>
      <p:sp>
        <p:nvSpPr>
          <p:cNvPr id="654" name="Google Shape;654;p28"/>
          <p:cNvSpPr/>
          <p:nvPr/>
        </p:nvSpPr>
        <p:spPr>
          <a:xfrm>
            <a:off x="227025" y="908150"/>
            <a:ext cx="2758800" cy="41154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655" name="Google Shape;655;p28"/>
          <p:cNvSpPr txBox="1"/>
          <p:nvPr/>
        </p:nvSpPr>
        <p:spPr>
          <a:xfrm>
            <a:off x="336964" y="1014675"/>
            <a:ext cx="2542800" cy="38880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b="1" lang="en" sz="1665">
                <a:solidFill>
                  <a:srgbClr val="FF785A"/>
                </a:solidFill>
                <a:latin typeface="Inter"/>
                <a:ea typeface="Inter"/>
                <a:cs typeface="Inter"/>
                <a:sym typeface="Inter"/>
              </a:rPr>
              <a:t>Before…</a:t>
            </a:r>
            <a:endParaRPr b="1" sz="1665">
              <a:solidFill>
                <a:srgbClr val="FF785A"/>
              </a:solidFill>
              <a:latin typeface="Inter"/>
              <a:ea typeface="Inter"/>
              <a:cs typeface="Inter"/>
              <a:sym typeface="Inter"/>
            </a:endParaRPr>
          </a:p>
          <a:p>
            <a:pPr indent="0" lvl="0" marL="0" rtl="0" algn="ctr">
              <a:lnSpc>
                <a:spcPct val="150000"/>
              </a:lnSpc>
              <a:spcBef>
                <a:spcPts val="0"/>
              </a:spcBef>
              <a:spcAft>
                <a:spcPts val="0"/>
              </a:spcAft>
              <a:buNone/>
            </a:pPr>
            <a:r>
              <a:rPr lang="en" sz="1265">
                <a:solidFill>
                  <a:schemeClr val="dk1"/>
                </a:solidFill>
                <a:latin typeface="Inter Medium"/>
                <a:ea typeface="Inter Medium"/>
                <a:cs typeface="Inter Medium"/>
                <a:sym typeface="Inter Medium"/>
              </a:rPr>
              <a:t>We offered up to 9 screens:</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Login</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Home Page</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Communities</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Show More Shadowing Page with Filtering</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Forum Screen</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Add Friends From Forum</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Profile Page</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Add Reflection Post</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Chats/Group Threads</a:t>
            </a:r>
            <a:endParaRPr sz="1265">
              <a:solidFill>
                <a:schemeClr val="dk1"/>
              </a:solidFill>
              <a:latin typeface="Inter Medium"/>
              <a:ea typeface="Inter Medium"/>
              <a:cs typeface="Inter Medium"/>
              <a:sym typeface="Inter Medium"/>
            </a:endParaRPr>
          </a:p>
        </p:txBody>
      </p:sp>
      <p:sp>
        <p:nvSpPr>
          <p:cNvPr id="656" name="Google Shape;656;p28"/>
          <p:cNvSpPr/>
          <p:nvPr/>
        </p:nvSpPr>
        <p:spPr>
          <a:xfrm>
            <a:off x="3255288" y="908150"/>
            <a:ext cx="2758800" cy="41154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657" name="Google Shape;657;p28"/>
          <p:cNvSpPr txBox="1"/>
          <p:nvPr/>
        </p:nvSpPr>
        <p:spPr>
          <a:xfrm>
            <a:off x="3365226" y="1167450"/>
            <a:ext cx="2542800" cy="37353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b="1" lang="en" sz="1665">
                <a:solidFill>
                  <a:srgbClr val="FF785A"/>
                </a:solidFill>
                <a:latin typeface="Inter"/>
                <a:ea typeface="Inter"/>
                <a:cs typeface="Inter"/>
                <a:sym typeface="Inter"/>
              </a:rPr>
              <a:t>Now…</a:t>
            </a:r>
            <a:endParaRPr b="1" sz="1665">
              <a:solidFill>
                <a:srgbClr val="FF785A"/>
              </a:solidFill>
              <a:latin typeface="Inter"/>
              <a:ea typeface="Inter"/>
              <a:cs typeface="Inter"/>
              <a:sym typeface="Inter"/>
            </a:endParaRPr>
          </a:p>
          <a:p>
            <a:pPr indent="0" lvl="0" marL="0" rtl="0" algn="ctr">
              <a:lnSpc>
                <a:spcPct val="150000"/>
              </a:lnSpc>
              <a:spcBef>
                <a:spcPts val="0"/>
              </a:spcBef>
              <a:spcAft>
                <a:spcPts val="0"/>
              </a:spcAft>
              <a:buNone/>
            </a:pPr>
            <a:r>
              <a:rPr lang="en" sz="1265">
                <a:solidFill>
                  <a:schemeClr val="dk1"/>
                </a:solidFill>
                <a:latin typeface="Inter Medium"/>
                <a:ea typeface="Inter Medium"/>
                <a:cs typeface="Inter Medium"/>
                <a:sym typeface="Inter Medium"/>
              </a:rPr>
              <a:t>We have around 20 screens with the following features:</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Login + Confirmation Screens</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Onboarding and Q</a:t>
            </a:r>
            <a:r>
              <a:rPr lang="en" sz="1265">
                <a:solidFill>
                  <a:schemeClr val="dk1"/>
                </a:solidFill>
                <a:latin typeface="Inter Medium"/>
                <a:ea typeface="Inter Medium"/>
                <a:cs typeface="Inter Medium"/>
                <a:sym typeface="Inter Medium"/>
              </a:rPr>
              <a:t>uestionnaire</a:t>
            </a:r>
            <a:r>
              <a:rPr lang="en" sz="1265">
                <a:solidFill>
                  <a:schemeClr val="dk1"/>
                </a:solidFill>
                <a:latin typeface="Inter Medium"/>
                <a:ea typeface="Inter Medium"/>
                <a:cs typeface="Inter Medium"/>
                <a:sym typeface="Inter Medium"/>
              </a:rPr>
              <a:t> Screens</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Discover Opportunities Page</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Extended Shadow Opportunities Screen</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D</a:t>
            </a:r>
            <a:r>
              <a:rPr lang="en" sz="1265">
                <a:solidFill>
                  <a:schemeClr val="dk1"/>
                </a:solidFill>
                <a:latin typeface="Inter Medium"/>
                <a:ea typeface="Inter Medium"/>
                <a:cs typeface="Inter Medium"/>
                <a:sym typeface="Inter Medium"/>
              </a:rPr>
              <a:t>iscover Communities Page</a:t>
            </a:r>
            <a:endParaRPr sz="1265">
              <a:solidFill>
                <a:schemeClr val="dk1"/>
              </a:solidFill>
              <a:latin typeface="Inter Medium"/>
              <a:ea typeface="Inter Medium"/>
              <a:cs typeface="Inter Medium"/>
              <a:sym typeface="Inter Medium"/>
            </a:endParaRPr>
          </a:p>
        </p:txBody>
      </p:sp>
      <p:sp>
        <p:nvSpPr>
          <p:cNvPr id="658" name="Google Shape;658;p28"/>
          <p:cNvSpPr/>
          <p:nvPr/>
        </p:nvSpPr>
        <p:spPr>
          <a:xfrm>
            <a:off x="6158177" y="900975"/>
            <a:ext cx="2758800" cy="41154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659" name="Google Shape;659;p28"/>
          <p:cNvSpPr txBox="1"/>
          <p:nvPr/>
        </p:nvSpPr>
        <p:spPr>
          <a:xfrm>
            <a:off x="6268115" y="1160275"/>
            <a:ext cx="2542800" cy="37353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Open Mic Page</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Profile Page</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Calendar Screen</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Settings Page</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Add Reflection Post</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Host Forum Screen</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Chats/Group Threads</a:t>
            </a:r>
            <a:endParaRPr sz="1265">
              <a:solidFill>
                <a:schemeClr val="dk1"/>
              </a:solidFill>
              <a:latin typeface="Inter Medium"/>
              <a:ea typeface="Inter Medium"/>
              <a:cs typeface="Inter Medium"/>
              <a:sym typeface="Inter Medium"/>
            </a:endParaRPr>
          </a:p>
          <a:p>
            <a:pPr indent="0" lvl="0" marL="0" rtl="0" algn="l">
              <a:lnSpc>
                <a:spcPct val="150000"/>
              </a:lnSpc>
              <a:spcBef>
                <a:spcPts val="0"/>
              </a:spcBef>
              <a:spcAft>
                <a:spcPts val="0"/>
              </a:spcAft>
              <a:buNone/>
            </a:pPr>
            <a:r>
              <a:t/>
            </a:r>
            <a:endParaRPr sz="1265">
              <a:solidFill>
                <a:schemeClr val="dk1"/>
              </a:solidFill>
              <a:latin typeface="Inter Medium"/>
              <a:ea typeface="Inter Medium"/>
              <a:cs typeface="Inter Medium"/>
              <a:sym typeface="Inter Medium"/>
            </a:endParaRPr>
          </a:p>
          <a:p>
            <a:pPr indent="0" lvl="0" marL="0" rtl="0" algn="ctr">
              <a:lnSpc>
                <a:spcPct val="150000"/>
              </a:lnSpc>
              <a:spcBef>
                <a:spcPts val="0"/>
              </a:spcBef>
              <a:spcAft>
                <a:spcPts val="0"/>
              </a:spcAft>
              <a:buNone/>
            </a:pPr>
            <a:r>
              <a:rPr b="1" lang="en" sz="1265">
                <a:solidFill>
                  <a:srgbClr val="FF785A"/>
                </a:solidFill>
                <a:latin typeface="Inter"/>
                <a:ea typeface="Inter"/>
                <a:cs typeface="Inter"/>
                <a:sym typeface="Inter"/>
              </a:rPr>
              <a:t>And flexibility for more…</a:t>
            </a:r>
            <a:endParaRPr b="1" sz="1265">
              <a:solidFill>
                <a:srgbClr val="FF785A"/>
              </a:solidFill>
              <a:latin typeface="Inter"/>
              <a:ea typeface="Inter"/>
              <a:cs typeface="Inter"/>
              <a:sym typeface="Inte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663" name="Shape 663"/>
        <p:cNvGrpSpPr/>
        <p:nvPr/>
      </p:nvGrpSpPr>
      <p:grpSpPr>
        <a:xfrm>
          <a:off x="0" y="0"/>
          <a:ext cx="0" cy="0"/>
          <a:chOff x="0" y="0"/>
          <a:chExt cx="0" cy="0"/>
        </a:xfrm>
      </p:grpSpPr>
      <p:sp>
        <p:nvSpPr>
          <p:cNvPr id="664" name="Google Shape;664;p29"/>
          <p:cNvSpPr txBox="1"/>
          <p:nvPr>
            <p:ph type="title"/>
          </p:nvPr>
        </p:nvSpPr>
        <p:spPr>
          <a:xfrm>
            <a:off x="782675" y="3185783"/>
            <a:ext cx="7699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700">
                <a:solidFill>
                  <a:srgbClr val="FF785A"/>
                </a:solidFill>
                <a:latin typeface="Inter"/>
                <a:ea typeface="Inter"/>
                <a:cs typeface="Inter"/>
                <a:sym typeface="Inter"/>
              </a:rPr>
              <a:t>Major Changes</a:t>
            </a:r>
            <a:endParaRPr b="1" sz="3700">
              <a:solidFill>
                <a:srgbClr val="FF785A"/>
              </a:solidFill>
              <a:latin typeface="Inter"/>
              <a:ea typeface="Inter"/>
              <a:cs typeface="Inter"/>
              <a:sym typeface="Inte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668" name="Shape 668"/>
        <p:cNvGrpSpPr/>
        <p:nvPr/>
      </p:nvGrpSpPr>
      <p:grpSpPr>
        <a:xfrm>
          <a:off x="0" y="0"/>
          <a:ext cx="0" cy="0"/>
          <a:chOff x="0" y="0"/>
          <a:chExt cx="0" cy="0"/>
        </a:xfrm>
      </p:grpSpPr>
      <p:sp>
        <p:nvSpPr>
          <p:cNvPr id="669" name="Google Shape;669;p30"/>
          <p:cNvSpPr/>
          <p:nvPr/>
        </p:nvSpPr>
        <p:spPr>
          <a:xfrm>
            <a:off x="6000275" y="975500"/>
            <a:ext cx="2929800" cy="3990900"/>
          </a:xfrm>
          <a:prstGeom prst="foldedCorner">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670" name="Google Shape;670;p30"/>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Major Change 1: Home Page</a:t>
            </a:r>
            <a:endParaRPr>
              <a:solidFill>
                <a:srgbClr val="FF785A"/>
              </a:solidFill>
            </a:endParaRPr>
          </a:p>
        </p:txBody>
      </p:sp>
      <p:sp>
        <p:nvSpPr>
          <p:cNvPr id="671" name="Google Shape;671;p30"/>
          <p:cNvSpPr txBox="1"/>
          <p:nvPr/>
        </p:nvSpPr>
        <p:spPr>
          <a:xfrm>
            <a:off x="6120575" y="1045025"/>
            <a:ext cx="2689200" cy="39213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b="1" lang="en" sz="1665">
                <a:solidFill>
                  <a:schemeClr val="dk1"/>
                </a:solidFill>
                <a:latin typeface="Inter"/>
                <a:ea typeface="Inter"/>
                <a:cs typeface="Inter"/>
                <a:sym typeface="Inter"/>
              </a:rPr>
              <a:t>Changes</a:t>
            </a:r>
            <a:endParaRPr sz="1665">
              <a:solidFill>
                <a:schemeClr val="dk1"/>
              </a:solidFill>
              <a:latin typeface="Fira Sans Extra Condensed SemiBold"/>
              <a:ea typeface="Fira Sans Extra Condensed SemiBold"/>
              <a:cs typeface="Fira Sans Extra Condensed SemiBold"/>
              <a:sym typeface="Fira Sans Extra Condensed SemiBold"/>
            </a:endParaRPr>
          </a:p>
          <a:p>
            <a:pPr indent="-302608" lvl="0" marL="457200" marR="0" rtl="0" algn="l">
              <a:lnSpc>
                <a:spcPct val="150000"/>
              </a:lnSpc>
              <a:spcBef>
                <a:spcPts val="100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Restructure Taskbar</a:t>
            </a:r>
            <a:endParaRPr sz="1165">
              <a:solidFill>
                <a:schemeClr val="dk1"/>
              </a:solidFill>
              <a:latin typeface="Inter Medium"/>
              <a:ea typeface="Inter Medium"/>
              <a:cs typeface="Inter Medium"/>
              <a:sym typeface="Inter Medium"/>
            </a:endParaRPr>
          </a:p>
          <a:p>
            <a:pPr indent="-302608" lvl="0" marL="457200" marR="0" rtl="0" algn="l">
              <a:lnSpc>
                <a:spcPct val="150000"/>
              </a:lnSpc>
              <a:spcBef>
                <a:spcPts val="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Relocated the Chat/Community Threads icon to the top right </a:t>
            </a:r>
            <a:endParaRPr sz="1165">
              <a:solidFill>
                <a:schemeClr val="dk1"/>
              </a:solidFill>
              <a:latin typeface="Inter Medium"/>
              <a:ea typeface="Inter Medium"/>
              <a:cs typeface="Inter Medium"/>
              <a:sym typeface="Inter Medium"/>
            </a:endParaRPr>
          </a:p>
          <a:p>
            <a:pPr indent="-302608" lvl="0" marL="457200" marR="0" rtl="0" algn="l">
              <a:lnSpc>
                <a:spcPct val="150000"/>
              </a:lnSpc>
              <a:spcBef>
                <a:spcPts val="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Relocated Settings to Profile Page</a:t>
            </a:r>
            <a:endParaRPr sz="1165">
              <a:solidFill>
                <a:schemeClr val="dk1"/>
              </a:solidFill>
              <a:latin typeface="Inter Medium"/>
              <a:ea typeface="Inter Medium"/>
              <a:cs typeface="Inter Medium"/>
              <a:sym typeface="Inter Medium"/>
            </a:endParaRPr>
          </a:p>
          <a:p>
            <a:pPr indent="-302608" lvl="0" marL="457200" marR="0" rtl="0" algn="l">
              <a:lnSpc>
                <a:spcPct val="150000"/>
              </a:lnSpc>
              <a:spcBef>
                <a:spcPts val="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Recommend Communities at the top of the page</a:t>
            </a:r>
            <a:endParaRPr sz="1165">
              <a:solidFill>
                <a:schemeClr val="dk1"/>
              </a:solidFill>
              <a:latin typeface="Inter Medium"/>
              <a:ea typeface="Inter Medium"/>
              <a:cs typeface="Inter Medium"/>
              <a:sym typeface="Inter Medium"/>
            </a:endParaRPr>
          </a:p>
          <a:p>
            <a:pPr indent="-302608" lvl="0" marL="457200" marR="0" rtl="0" algn="l">
              <a:lnSpc>
                <a:spcPct val="150000"/>
              </a:lnSpc>
              <a:spcBef>
                <a:spcPts val="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“Journeys” Terminology</a:t>
            </a:r>
            <a:endParaRPr sz="1165">
              <a:solidFill>
                <a:schemeClr val="dk1"/>
              </a:solidFill>
              <a:latin typeface="Inter Medium"/>
              <a:ea typeface="Inter Medium"/>
              <a:cs typeface="Inter Medium"/>
              <a:sym typeface="Inter Medium"/>
            </a:endParaRPr>
          </a:p>
          <a:p>
            <a:pPr indent="-302608" lvl="0" marL="457200" marR="0" rtl="0" algn="l">
              <a:lnSpc>
                <a:spcPct val="150000"/>
              </a:lnSpc>
              <a:spcBef>
                <a:spcPts val="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Warm background color</a:t>
            </a:r>
            <a:endParaRPr sz="1165">
              <a:solidFill>
                <a:schemeClr val="dk1"/>
              </a:solidFill>
              <a:latin typeface="Inter Medium"/>
              <a:ea typeface="Inter Medium"/>
              <a:cs typeface="Inter Medium"/>
              <a:sym typeface="Inter Medium"/>
            </a:endParaRPr>
          </a:p>
        </p:txBody>
      </p:sp>
      <p:pic>
        <p:nvPicPr>
          <p:cNvPr id="672" name="Google Shape;672;p30" title="Screenshot 2025-11-01 191320.png"/>
          <p:cNvPicPr preferRelativeResize="0"/>
          <p:nvPr/>
        </p:nvPicPr>
        <p:blipFill>
          <a:blip r:embed="rId3">
            <a:alphaModFix/>
          </a:blip>
          <a:stretch>
            <a:fillRect/>
          </a:stretch>
        </p:blipFill>
        <p:spPr>
          <a:xfrm>
            <a:off x="3440538" y="930350"/>
            <a:ext cx="2016300" cy="4081200"/>
          </a:xfrm>
          <a:prstGeom prst="roundRect">
            <a:avLst>
              <a:gd fmla="val 16667" name="adj"/>
            </a:avLst>
          </a:prstGeom>
          <a:noFill/>
          <a:ln cap="flat" cmpd="sng" w="9525">
            <a:solidFill>
              <a:srgbClr val="FF785A"/>
            </a:solidFill>
            <a:prstDash val="solid"/>
            <a:round/>
            <a:headEnd len="sm" w="sm" type="none"/>
            <a:tailEnd len="sm" w="sm" type="none"/>
          </a:ln>
        </p:spPr>
      </p:pic>
      <p:pic>
        <p:nvPicPr>
          <p:cNvPr id="673" name="Google Shape;673;p30" title="Screenshot 2025-11-02 150508.png"/>
          <p:cNvPicPr preferRelativeResize="0"/>
          <p:nvPr/>
        </p:nvPicPr>
        <p:blipFill>
          <a:blip r:embed="rId4">
            <a:alphaModFix/>
          </a:blip>
          <a:stretch>
            <a:fillRect/>
          </a:stretch>
        </p:blipFill>
        <p:spPr>
          <a:xfrm>
            <a:off x="303898" y="1000925"/>
            <a:ext cx="2593207" cy="3743100"/>
          </a:xfrm>
          <a:prstGeom prst="rect">
            <a:avLst/>
          </a:prstGeom>
          <a:noFill/>
          <a:ln cap="flat" cmpd="sng" w="9525">
            <a:solidFill>
              <a:srgbClr val="FF785A"/>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677" name="Shape 677"/>
        <p:cNvGrpSpPr/>
        <p:nvPr/>
      </p:nvGrpSpPr>
      <p:grpSpPr>
        <a:xfrm>
          <a:off x="0" y="0"/>
          <a:ext cx="0" cy="0"/>
          <a:chOff x="0" y="0"/>
          <a:chExt cx="0" cy="0"/>
        </a:xfrm>
      </p:grpSpPr>
      <p:sp>
        <p:nvSpPr>
          <p:cNvPr id="678" name="Google Shape;678;p31"/>
          <p:cNvSpPr/>
          <p:nvPr/>
        </p:nvSpPr>
        <p:spPr>
          <a:xfrm>
            <a:off x="5430250" y="885200"/>
            <a:ext cx="3568200" cy="4081200"/>
          </a:xfrm>
          <a:prstGeom prst="foldedCorner">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679" name="Google Shape;679;p31"/>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Major Change 1: Home Page</a:t>
            </a:r>
            <a:endParaRPr>
              <a:solidFill>
                <a:srgbClr val="FF785A"/>
              </a:solidFill>
            </a:endParaRPr>
          </a:p>
        </p:txBody>
      </p:sp>
      <p:sp>
        <p:nvSpPr>
          <p:cNvPr id="680" name="Google Shape;680;p31"/>
          <p:cNvSpPr txBox="1"/>
          <p:nvPr/>
        </p:nvSpPr>
        <p:spPr>
          <a:xfrm>
            <a:off x="5430250" y="885125"/>
            <a:ext cx="3568200" cy="40812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b="1" lang="en" sz="1665">
                <a:solidFill>
                  <a:schemeClr val="dk1"/>
                </a:solidFill>
                <a:latin typeface="Inter"/>
                <a:ea typeface="Inter"/>
                <a:cs typeface="Inter"/>
                <a:sym typeface="Inter"/>
              </a:rPr>
              <a:t>Justification</a:t>
            </a:r>
            <a:endParaRPr sz="1665">
              <a:solidFill>
                <a:schemeClr val="dk1"/>
              </a:solidFill>
              <a:latin typeface="Fira Sans Extra Condensed SemiBold"/>
              <a:ea typeface="Fira Sans Extra Condensed SemiBold"/>
              <a:cs typeface="Fira Sans Extra Condensed SemiBold"/>
              <a:sym typeface="Fira Sans Extra Condensed SemiBold"/>
            </a:endParaRPr>
          </a:p>
          <a:p>
            <a:pPr indent="-296258" lvl="0" marL="457200" marR="0" rtl="0" algn="l">
              <a:lnSpc>
                <a:spcPct val="150000"/>
              </a:lnSpc>
              <a:spcBef>
                <a:spcPts val="1000"/>
              </a:spcBef>
              <a:spcAft>
                <a:spcPts val="0"/>
              </a:spcAft>
              <a:buClr>
                <a:schemeClr val="dk1"/>
              </a:buClr>
              <a:buSzPts val="1065"/>
              <a:buFont typeface="Inter Medium"/>
              <a:buChar char="●"/>
            </a:pPr>
            <a:r>
              <a:rPr lang="en" sz="1065">
                <a:solidFill>
                  <a:schemeClr val="dk1"/>
                </a:solidFill>
                <a:latin typeface="Inter Medium"/>
                <a:ea typeface="Inter Medium"/>
                <a:cs typeface="Inter Medium"/>
                <a:sym typeface="Inter Medium"/>
              </a:rPr>
              <a:t>The communities icon confused our users and did not imply there were shadowing opportunities there</a:t>
            </a:r>
            <a:endParaRPr sz="1065">
              <a:solidFill>
                <a:schemeClr val="dk1"/>
              </a:solidFill>
              <a:latin typeface="Inter Medium"/>
              <a:ea typeface="Inter Medium"/>
              <a:cs typeface="Inter Medium"/>
              <a:sym typeface="Inter Medium"/>
            </a:endParaRPr>
          </a:p>
          <a:p>
            <a:pPr indent="-296258" lvl="0" marL="457200" marR="0" rtl="0" algn="l">
              <a:lnSpc>
                <a:spcPct val="150000"/>
              </a:lnSpc>
              <a:spcBef>
                <a:spcPts val="0"/>
              </a:spcBef>
              <a:spcAft>
                <a:spcPts val="0"/>
              </a:spcAft>
              <a:buClr>
                <a:schemeClr val="dk1"/>
              </a:buClr>
              <a:buSzPts val="1065"/>
              <a:buFont typeface="Inter Medium"/>
              <a:buChar char="●"/>
            </a:pPr>
            <a:r>
              <a:rPr lang="en" sz="1065">
                <a:solidFill>
                  <a:schemeClr val="dk1"/>
                </a:solidFill>
                <a:latin typeface="Inter Medium"/>
                <a:ea typeface="Inter Medium"/>
                <a:cs typeface="Inter Medium"/>
                <a:sym typeface="Inter Medium"/>
              </a:rPr>
              <a:t>To open up space for the discover icon, we relocated the chat icon to the top right, drawing inspiration from platforms like Instagram. </a:t>
            </a:r>
            <a:endParaRPr sz="1065">
              <a:solidFill>
                <a:schemeClr val="dk1"/>
              </a:solidFill>
              <a:latin typeface="Inter Medium"/>
              <a:ea typeface="Inter Medium"/>
              <a:cs typeface="Inter Medium"/>
              <a:sym typeface="Inter Medium"/>
            </a:endParaRPr>
          </a:p>
          <a:p>
            <a:pPr indent="-296258" lvl="0" marL="457200" marR="0" rtl="0" algn="l">
              <a:lnSpc>
                <a:spcPct val="150000"/>
              </a:lnSpc>
              <a:spcBef>
                <a:spcPts val="0"/>
              </a:spcBef>
              <a:spcAft>
                <a:spcPts val="0"/>
              </a:spcAft>
              <a:buClr>
                <a:schemeClr val="dk1"/>
              </a:buClr>
              <a:buSzPts val="1065"/>
              <a:buFont typeface="Inter Medium"/>
              <a:buChar char="●"/>
            </a:pPr>
            <a:r>
              <a:rPr lang="en" sz="1065">
                <a:solidFill>
                  <a:schemeClr val="dk1"/>
                </a:solidFill>
                <a:latin typeface="Inter Medium"/>
                <a:ea typeface="Inter Medium"/>
                <a:cs typeface="Inter Medium"/>
                <a:sym typeface="Inter Medium"/>
              </a:rPr>
              <a:t>Since joining communities is our simple task flow, we realized it should be our main focus and at the top of our homepage</a:t>
            </a:r>
            <a:endParaRPr sz="1065">
              <a:solidFill>
                <a:schemeClr val="dk1"/>
              </a:solidFill>
              <a:latin typeface="Inter Medium"/>
              <a:ea typeface="Inter Medium"/>
              <a:cs typeface="Inter Medium"/>
              <a:sym typeface="Inter Medium"/>
            </a:endParaRPr>
          </a:p>
          <a:p>
            <a:pPr indent="-296258" lvl="0" marL="457200" marR="0" rtl="0" algn="l">
              <a:lnSpc>
                <a:spcPct val="150000"/>
              </a:lnSpc>
              <a:spcBef>
                <a:spcPts val="0"/>
              </a:spcBef>
              <a:spcAft>
                <a:spcPts val="0"/>
              </a:spcAft>
              <a:buClr>
                <a:schemeClr val="dk1"/>
              </a:buClr>
              <a:buSzPts val="1065"/>
              <a:buFont typeface="Inter Medium"/>
              <a:buChar char="●"/>
            </a:pPr>
            <a:r>
              <a:rPr lang="en" sz="1065">
                <a:solidFill>
                  <a:schemeClr val="dk1"/>
                </a:solidFill>
                <a:latin typeface="Inter Medium"/>
                <a:ea typeface="Inter Medium"/>
                <a:cs typeface="Inter Medium"/>
                <a:sym typeface="Inter Medium"/>
              </a:rPr>
              <a:t>We switched from a white background to be a warmer yellow to make users feel more at ease and likely to open up. White was a </a:t>
            </a:r>
            <a:r>
              <a:rPr lang="en" sz="1065">
                <a:solidFill>
                  <a:schemeClr val="dk1"/>
                </a:solidFill>
                <a:latin typeface="Inter Medium"/>
                <a:ea typeface="Inter Medium"/>
                <a:cs typeface="Inter Medium"/>
                <a:sym typeface="Inter Medium"/>
              </a:rPr>
              <a:t>bit sterile.</a:t>
            </a:r>
            <a:endParaRPr sz="1065">
              <a:solidFill>
                <a:schemeClr val="dk1"/>
              </a:solidFill>
              <a:latin typeface="Inter Medium"/>
              <a:ea typeface="Inter Medium"/>
              <a:cs typeface="Inter Medium"/>
              <a:sym typeface="Inter Medium"/>
            </a:endParaRPr>
          </a:p>
        </p:txBody>
      </p:sp>
      <p:pic>
        <p:nvPicPr>
          <p:cNvPr id="681" name="Google Shape;681;p31" title="Screenshot 2025-11-01 191320.png"/>
          <p:cNvPicPr preferRelativeResize="0"/>
          <p:nvPr/>
        </p:nvPicPr>
        <p:blipFill>
          <a:blip r:embed="rId3">
            <a:alphaModFix/>
          </a:blip>
          <a:stretch>
            <a:fillRect/>
          </a:stretch>
        </p:blipFill>
        <p:spPr>
          <a:xfrm>
            <a:off x="3155515" y="885200"/>
            <a:ext cx="2016300" cy="4081200"/>
          </a:xfrm>
          <a:prstGeom prst="roundRect">
            <a:avLst>
              <a:gd fmla="val 16667" name="adj"/>
            </a:avLst>
          </a:prstGeom>
          <a:noFill/>
          <a:ln cap="flat" cmpd="sng" w="9525">
            <a:solidFill>
              <a:srgbClr val="FF785A"/>
            </a:solidFill>
            <a:prstDash val="solid"/>
            <a:round/>
            <a:headEnd len="sm" w="sm" type="none"/>
            <a:tailEnd len="sm" w="sm" type="none"/>
          </a:ln>
        </p:spPr>
      </p:pic>
      <p:pic>
        <p:nvPicPr>
          <p:cNvPr id="682" name="Google Shape;682;p31" title="Screenshot 2025-11-02 150508.png"/>
          <p:cNvPicPr preferRelativeResize="0"/>
          <p:nvPr/>
        </p:nvPicPr>
        <p:blipFill>
          <a:blip r:embed="rId4">
            <a:alphaModFix/>
          </a:blip>
          <a:stretch>
            <a:fillRect/>
          </a:stretch>
        </p:blipFill>
        <p:spPr>
          <a:xfrm>
            <a:off x="303898" y="1000925"/>
            <a:ext cx="2593207" cy="3743100"/>
          </a:xfrm>
          <a:prstGeom prst="rect">
            <a:avLst/>
          </a:prstGeom>
          <a:noFill/>
          <a:ln cap="flat" cmpd="sng" w="9525">
            <a:solidFill>
              <a:srgbClr val="FF785A"/>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686" name="Shape 686"/>
        <p:cNvGrpSpPr/>
        <p:nvPr/>
      </p:nvGrpSpPr>
      <p:grpSpPr>
        <a:xfrm>
          <a:off x="0" y="0"/>
          <a:ext cx="0" cy="0"/>
          <a:chOff x="0" y="0"/>
          <a:chExt cx="0" cy="0"/>
        </a:xfrm>
      </p:grpSpPr>
      <p:sp>
        <p:nvSpPr>
          <p:cNvPr id="687" name="Google Shape;687;p32"/>
          <p:cNvSpPr/>
          <p:nvPr/>
        </p:nvSpPr>
        <p:spPr>
          <a:xfrm>
            <a:off x="5430250" y="885200"/>
            <a:ext cx="3568200" cy="4081200"/>
          </a:xfrm>
          <a:prstGeom prst="foldedCorner">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688" name="Google Shape;688;p32"/>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Major Change 1: Home Page</a:t>
            </a:r>
            <a:endParaRPr>
              <a:solidFill>
                <a:srgbClr val="FF785A"/>
              </a:solidFill>
            </a:endParaRPr>
          </a:p>
        </p:txBody>
      </p:sp>
      <p:sp>
        <p:nvSpPr>
          <p:cNvPr id="689" name="Google Shape;689;p32"/>
          <p:cNvSpPr txBox="1"/>
          <p:nvPr/>
        </p:nvSpPr>
        <p:spPr>
          <a:xfrm>
            <a:off x="5430250" y="885125"/>
            <a:ext cx="3568200" cy="40812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b="1" lang="en" sz="1665">
                <a:solidFill>
                  <a:schemeClr val="dk1"/>
                </a:solidFill>
                <a:latin typeface="Inter"/>
                <a:ea typeface="Inter"/>
                <a:cs typeface="Inter"/>
                <a:sym typeface="Inter"/>
              </a:rPr>
              <a:t>Justification</a:t>
            </a:r>
            <a:endParaRPr sz="1665">
              <a:solidFill>
                <a:schemeClr val="dk1"/>
              </a:solidFill>
              <a:latin typeface="Fira Sans Extra Condensed SemiBold"/>
              <a:ea typeface="Fira Sans Extra Condensed SemiBold"/>
              <a:cs typeface="Fira Sans Extra Condensed SemiBold"/>
              <a:sym typeface="Fira Sans Extra Condensed SemiBold"/>
            </a:endParaRPr>
          </a:p>
          <a:p>
            <a:pPr indent="-296258" lvl="0" marL="457200" marR="0" rtl="0" algn="l">
              <a:lnSpc>
                <a:spcPct val="150000"/>
              </a:lnSpc>
              <a:spcBef>
                <a:spcPts val="1000"/>
              </a:spcBef>
              <a:spcAft>
                <a:spcPts val="0"/>
              </a:spcAft>
              <a:buClr>
                <a:schemeClr val="dk1"/>
              </a:buClr>
              <a:buSzPts val="1065"/>
              <a:buFont typeface="Inter Medium"/>
              <a:buChar char="●"/>
            </a:pPr>
            <a:r>
              <a:rPr lang="en" sz="1065">
                <a:solidFill>
                  <a:schemeClr val="dk1"/>
                </a:solidFill>
                <a:latin typeface="Inter Medium"/>
                <a:ea typeface="Inter Medium"/>
                <a:cs typeface="Inter Medium"/>
                <a:sym typeface="Inter Medium"/>
              </a:rPr>
              <a:t>We also received feedback that in this type of platform, a career transitioner would want to feel that they are not alone by knowing that people come from all types of backgrounds and have stories to tell. We restructured the homepage to instantly show journeys at first look so users are at ease and feel more supported and have a community of people with similar backgrounds.</a:t>
            </a:r>
            <a:endParaRPr sz="1065">
              <a:solidFill>
                <a:schemeClr val="dk1"/>
              </a:solidFill>
              <a:latin typeface="Inter Medium"/>
              <a:ea typeface="Inter Medium"/>
              <a:cs typeface="Inter Medium"/>
              <a:sym typeface="Inter Medium"/>
            </a:endParaRPr>
          </a:p>
        </p:txBody>
      </p:sp>
      <p:pic>
        <p:nvPicPr>
          <p:cNvPr id="690" name="Google Shape;690;p32" title="Screenshot 2025-11-01 191320.png"/>
          <p:cNvPicPr preferRelativeResize="0"/>
          <p:nvPr/>
        </p:nvPicPr>
        <p:blipFill>
          <a:blip r:embed="rId3">
            <a:alphaModFix/>
          </a:blip>
          <a:stretch>
            <a:fillRect/>
          </a:stretch>
        </p:blipFill>
        <p:spPr>
          <a:xfrm>
            <a:off x="3155515" y="885200"/>
            <a:ext cx="2016300" cy="4081200"/>
          </a:xfrm>
          <a:prstGeom prst="roundRect">
            <a:avLst>
              <a:gd fmla="val 16667" name="adj"/>
            </a:avLst>
          </a:prstGeom>
          <a:noFill/>
          <a:ln cap="flat" cmpd="sng" w="9525">
            <a:solidFill>
              <a:srgbClr val="FF785A"/>
            </a:solidFill>
            <a:prstDash val="solid"/>
            <a:round/>
            <a:headEnd len="sm" w="sm" type="none"/>
            <a:tailEnd len="sm" w="sm" type="none"/>
          </a:ln>
        </p:spPr>
      </p:pic>
      <p:pic>
        <p:nvPicPr>
          <p:cNvPr id="691" name="Google Shape;691;p32" title="Screenshot 2025-11-02 150508.png"/>
          <p:cNvPicPr preferRelativeResize="0"/>
          <p:nvPr/>
        </p:nvPicPr>
        <p:blipFill>
          <a:blip r:embed="rId4">
            <a:alphaModFix/>
          </a:blip>
          <a:stretch>
            <a:fillRect/>
          </a:stretch>
        </p:blipFill>
        <p:spPr>
          <a:xfrm>
            <a:off x="303898" y="1000925"/>
            <a:ext cx="2593207" cy="3743100"/>
          </a:xfrm>
          <a:prstGeom prst="rect">
            <a:avLst/>
          </a:prstGeom>
          <a:noFill/>
          <a:ln cap="flat" cmpd="sng" w="9525">
            <a:solidFill>
              <a:srgbClr val="FF785A"/>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695" name="Shape 695"/>
        <p:cNvGrpSpPr/>
        <p:nvPr/>
      </p:nvGrpSpPr>
      <p:grpSpPr>
        <a:xfrm>
          <a:off x="0" y="0"/>
          <a:ext cx="0" cy="0"/>
          <a:chOff x="0" y="0"/>
          <a:chExt cx="0" cy="0"/>
        </a:xfrm>
      </p:grpSpPr>
      <p:sp>
        <p:nvSpPr>
          <p:cNvPr id="696" name="Google Shape;696;p33"/>
          <p:cNvSpPr/>
          <p:nvPr/>
        </p:nvSpPr>
        <p:spPr>
          <a:xfrm>
            <a:off x="285275" y="900975"/>
            <a:ext cx="2929800" cy="3990900"/>
          </a:xfrm>
          <a:prstGeom prst="foldedCorner">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697" name="Google Shape;697;p33"/>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Major Change 2: Forum -&gt; Open Mics</a:t>
            </a:r>
            <a:endParaRPr>
              <a:solidFill>
                <a:srgbClr val="FF785A"/>
              </a:solidFill>
            </a:endParaRPr>
          </a:p>
        </p:txBody>
      </p:sp>
      <p:sp>
        <p:nvSpPr>
          <p:cNvPr id="698" name="Google Shape;698;p33"/>
          <p:cNvSpPr txBox="1"/>
          <p:nvPr/>
        </p:nvSpPr>
        <p:spPr>
          <a:xfrm>
            <a:off x="405575" y="970500"/>
            <a:ext cx="2689200" cy="39213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b="1" lang="en" sz="1665">
                <a:solidFill>
                  <a:schemeClr val="dk1"/>
                </a:solidFill>
                <a:latin typeface="Inter"/>
                <a:ea typeface="Inter"/>
                <a:cs typeface="Inter"/>
                <a:sym typeface="Inter"/>
              </a:rPr>
              <a:t>Changes</a:t>
            </a:r>
            <a:endParaRPr sz="1665">
              <a:solidFill>
                <a:schemeClr val="dk1"/>
              </a:solidFill>
              <a:latin typeface="Fira Sans Extra Condensed SemiBold"/>
              <a:ea typeface="Fira Sans Extra Condensed SemiBold"/>
              <a:cs typeface="Fira Sans Extra Condensed SemiBold"/>
              <a:sym typeface="Fira Sans Extra Condensed SemiBold"/>
            </a:endParaRPr>
          </a:p>
          <a:p>
            <a:pPr indent="-296258" lvl="0" marL="457200" marR="0" rtl="0" algn="l">
              <a:lnSpc>
                <a:spcPct val="150000"/>
              </a:lnSpc>
              <a:spcBef>
                <a:spcPts val="1000"/>
              </a:spcBef>
              <a:spcAft>
                <a:spcPts val="0"/>
              </a:spcAft>
              <a:buClr>
                <a:schemeClr val="dk1"/>
              </a:buClr>
              <a:buSzPts val="1065"/>
              <a:buFont typeface="Inter Medium"/>
              <a:buChar char="●"/>
            </a:pPr>
            <a:r>
              <a:rPr lang="en" sz="1065">
                <a:solidFill>
                  <a:schemeClr val="dk1"/>
                </a:solidFill>
                <a:latin typeface="Inter Medium"/>
                <a:ea typeface="Inter Medium"/>
                <a:cs typeface="Inter Medium"/>
                <a:sym typeface="Inter Medium"/>
              </a:rPr>
              <a:t>Redesign of utility from forum discussions to a live space for stories to be shared, although the former is also possible</a:t>
            </a:r>
            <a:endParaRPr sz="1065">
              <a:solidFill>
                <a:schemeClr val="dk1"/>
              </a:solidFill>
              <a:latin typeface="Inter Medium"/>
              <a:ea typeface="Inter Medium"/>
              <a:cs typeface="Inter Medium"/>
              <a:sym typeface="Inter Medium"/>
            </a:endParaRPr>
          </a:p>
          <a:p>
            <a:pPr indent="-296258" lvl="0" marL="457200" marR="0" rtl="0" algn="l">
              <a:lnSpc>
                <a:spcPct val="150000"/>
              </a:lnSpc>
              <a:spcBef>
                <a:spcPts val="0"/>
              </a:spcBef>
              <a:spcAft>
                <a:spcPts val="0"/>
              </a:spcAft>
              <a:buClr>
                <a:schemeClr val="dk1"/>
              </a:buClr>
              <a:buSzPts val="1065"/>
              <a:buFont typeface="Inter Medium"/>
              <a:buChar char="●"/>
            </a:pPr>
            <a:r>
              <a:rPr lang="en" sz="1065">
                <a:solidFill>
                  <a:schemeClr val="dk1"/>
                </a:solidFill>
                <a:latin typeface="Inter Medium"/>
                <a:ea typeface="Inter Medium"/>
                <a:cs typeface="Inter Medium"/>
                <a:sym typeface="Inter Medium"/>
              </a:rPr>
              <a:t>Removed the use of a circular layout of participants -&gt; now a square layout of each person</a:t>
            </a:r>
            <a:endParaRPr sz="1065">
              <a:solidFill>
                <a:schemeClr val="dk1"/>
              </a:solidFill>
              <a:latin typeface="Inter Medium"/>
              <a:ea typeface="Inter Medium"/>
              <a:cs typeface="Inter Medium"/>
              <a:sym typeface="Inter Medium"/>
            </a:endParaRPr>
          </a:p>
          <a:p>
            <a:pPr indent="-296258" lvl="0" marL="457200" marR="0" rtl="0" algn="l">
              <a:lnSpc>
                <a:spcPct val="150000"/>
              </a:lnSpc>
              <a:spcBef>
                <a:spcPts val="0"/>
              </a:spcBef>
              <a:spcAft>
                <a:spcPts val="0"/>
              </a:spcAft>
              <a:buClr>
                <a:schemeClr val="dk1"/>
              </a:buClr>
              <a:buSzPts val="1065"/>
              <a:buFont typeface="Inter Medium"/>
              <a:buChar char="●"/>
            </a:pPr>
            <a:r>
              <a:rPr lang="en" sz="1065">
                <a:solidFill>
                  <a:schemeClr val="dk1"/>
                </a:solidFill>
                <a:latin typeface="Inter Medium"/>
                <a:ea typeface="Inter Medium"/>
                <a:cs typeface="Inter Medium"/>
                <a:sym typeface="Inter Medium"/>
              </a:rPr>
              <a:t>“Request to speak” button – creates a queue of speakers</a:t>
            </a:r>
            <a:endParaRPr sz="1065">
              <a:solidFill>
                <a:schemeClr val="dk1"/>
              </a:solidFill>
              <a:latin typeface="Inter Medium"/>
              <a:ea typeface="Inter Medium"/>
              <a:cs typeface="Inter Medium"/>
              <a:sym typeface="Inter Medium"/>
            </a:endParaRPr>
          </a:p>
        </p:txBody>
      </p:sp>
      <p:pic>
        <p:nvPicPr>
          <p:cNvPr id="699" name="Google Shape;699;p33" title="Screenshot 2025-11-02 163137.png"/>
          <p:cNvPicPr preferRelativeResize="0"/>
          <p:nvPr/>
        </p:nvPicPr>
        <p:blipFill>
          <a:blip r:embed="rId3">
            <a:alphaModFix/>
          </a:blip>
          <a:stretch>
            <a:fillRect/>
          </a:stretch>
        </p:blipFill>
        <p:spPr>
          <a:xfrm>
            <a:off x="3538075" y="962296"/>
            <a:ext cx="2745933" cy="3937717"/>
          </a:xfrm>
          <a:prstGeom prst="rect">
            <a:avLst/>
          </a:prstGeom>
          <a:noFill/>
          <a:ln cap="flat" cmpd="sng" w="9525">
            <a:solidFill>
              <a:srgbClr val="FF785A"/>
            </a:solidFill>
            <a:prstDash val="solid"/>
            <a:round/>
            <a:headEnd len="sm" w="sm" type="none"/>
            <a:tailEnd len="sm" w="sm" type="none"/>
          </a:ln>
        </p:spPr>
      </p:pic>
      <p:pic>
        <p:nvPicPr>
          <p:cNvPr id="700" name="Google Shape;700;p33" title="Screenshot 2025-11-02 163331.png"/>
          <p:cNvPicPr preferRelativeResize="0"/>
          <p:nvPr/>
        </p:nvPicPr>
        <p:blipFill>
          <a:blip r:embed="rId4">
            <a:alphaModFix/>
          </a:blip>
          <a:stretch>
            <a:fillRect/>
          </a:stretch>
        </p:blipFill>
        <p:spPr>
          <a:xfrm>
            <a:off x="6607008" y="962258"/>
            <a:ext cx="2004600" cy="3937800"/>
          </a:xfrm>
          <a:prstGeom prst="roundRect">
            <a:avLst>
              <a:gd fmla="val 16667" name="adj"/>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704" name="Shape 704"/>
        <p:cNvGrpSpPr/>
        <p:nvPr/>
      </p:nvGrpSpPr>
      <p:grpSpPr>
        <a:xfrm>
          <a:off x="0" y="0"/>
          <a:ext cx="0" cy="0"/>
          <a:chOff x="0" y="0"/>
          <a:chExt cx="0" cy="0"/>
        </a:xfrm>
      </p:grpSpPr>
      <p:sp>
        <p:nvSpPr>
          <p:cNvPr id="705" name="Google Shape;705;p34"/>
          <p:cNvSpPr/>
          <p:nvPr/>
        </p:nvSpPr>
        <p:spPr>
          <a:xfrm>
            <a:off x="285275" y="900975"/>
            <a:ext cx="2929800" cy="3990900"/>
          </a:xfrm>
          <a:prstGeom prst="foldedCorner">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06" name="Google Shape;706;p34"/>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Major Change 2: Forum -&gt; Open Mics</a:t>
            </a:r>
            <a:endParaRPr>
              <a:solidFill>
                <a:srgbClr val="FF785A"/>
              </a:solidFill>
            </a:endParaRPr>
          </a:p>
        </p:txBody>
      </p:sp>
      <p:sp>
        <p:nvSpPr>
          <p:cNvPr id="707" name="Google Shape;707;p34"/>
          <p:cNvSpPr txBox="1"/>
          <p:nvPr/>
        </p:nvSpPr>
        <p:spPr>
          <a:xfrm>
            <a:off x="405575" y="970500"/>
            <a:ext cx="2689200" cy="39213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b="1" lang="en" sz="1665">
                <a:solidFill>
                  <a:schemeClr val="dk1"/>
                </a:solidFill>
                <a:latin typeface="Inter"/>
                <a:ea typeface="Inter"/>
                <a:cs typeface="Inter"/>
                <a:sym typeface="Inter"/>
              </a:rPr>
              <a:t>Justification</a:t>
            </a:r>
            <a:endParaRPr sz="1665">
              <a:solidFill>
                <a:schemeClr val="dk1"/>
              </a:solidFill>
              <a:latin typeface="Fira Sans Extra Condensed SemiBold"/>
              <a:ea typeface="Fira Sans Extra Condensed SemiBold"/>
              <a:cs typeface="Fira Sans Extra Condensed SemiBold"/>
              <a:sym typeface="Fira Sans Extra Condensed SemiBold"/>
            </a:endParaRPr>
          </a:p>
          <a:p>
            <a:pPr indent="-289908" lvl="0" marL="457200" marR="0" rtl="0" algn="l">
              <a:lnSpc>
                <a:spcPct val="150000"/>
              </a:lnSpc>
              <a:spcBef>
                <a:spcPts val="1000"/>
              </a:spcBef>
              <a:spcAft>
                <a:spcPts val="0"/>
              </a:spcAft>
              <a:buClr>
                <a:schemeClr val="dk1"/>
              </a:buClr>
              <a:buSzPts val="965"/>
              <a:buFont typeface="Inter Medium"/>
              <a:buChar char="●"/>
            </a:pPr>
            <a:r>
              <a:rPr lang="en" sz="965">
                <a:solidFill>
                  <a:schemeClr val="dk1"/>
                </a:solidFill>
                <a:latin typeface="Inter Medium"/>
                <a:ea typeface="Inter Medium"/>
                <a:cs typeface="Inter Medium"/>
                <a:sym typeface="Inter Medium"/>
              </a:rPr>
              <a:t>Through our needfinding we found that people wanted to connect to other people’s stories. However, our forum was more of a discussion rather than a platform for stories, so we thought an open mic would be a more </a:t>
            </a:r>
            <a:r>
              <a:rPr lang="en" sz="965">
                <a:solidFill>
                  <a:schemeClr val="dk1"/>
                </a:solidFill>
                <a:latin typeface="Inter Medium"/>
                <a:ea typeface="Inter Medium"/>
                <a:cs typeface="Inter Medium"/>
                <a:sym typeface="Inter Medium"/>
              </a:rPr>
              <a:t>appropriate</a:t>
            </a:r>
            <a:r>
              <a:rPr lang="en" sz="965">
                <a:solidFill>
                  <a:schemeClr val="dk1"/>
                </a:solidFill>
                <a:latin typeface="Inter Medium"/>
                <a:ea typeface="Inter Medium"/>
                <a:cs typeface="Inter Medium"/>
                <a:sym typeface="Inter Medium"/>
              </a:rPr>
              <a:t> way to uplift voices and support </a:t>
            </a:r>
            <a:r>
              <a:rPr lang="en" sz="965">
                <a:solidFill>
                  <a:schemeClr val="dk1"/>
                </a:solidFill>
                <a:latin typeface="Inter Medium"/>
                <a:ea typeface="Inter Medium"/>
                <a:cs typeface="Inter Medium"/>
                <a:sym typeface="Inter Medium"/>
              </a:rPr>
              <a:t>people's</a:t>
            </a:r>
            <a:r>
              <a:rPr lang="en" sz="965">
                <a:solidFill>
                  <a:schemeClr val="dk1"/>
                </a:solidFill>
                <a:latin typeface="Inter Medium"/>
                <a:ea typeface="Inter Medium"/>
                <a:cs typeface="Inter Medium"/>
                <a:sym typeface="Inter Medium"/>
              </a:rPr>
              <a:t> “Journeys”</a:t>
            </a:r>
            <a:endParaRPr sz="965">
              <a:solidFill>
                <a:schemeClr val="dk1"/>
              </a:solidFill>
              <a:latin typeface="Inter Medium"/>
              <a:ea typeface="Inter Medium"/>
              <a:cs typeface="Inter Medium"/>
              <a:sym typeface="Inter Medium"/>
            </a:endParaRPr>
          </a:p>
          <a:p>
            <a:pPr indent="-289908" lvl="0" marL="457200" marR="0" rtl="0" algn="l">
              <a:lnSpc>
                <a:spcPct val="150000"/>
              </a:lnSpc>
              <a:spcBef>
                <a:spcPts val="0"/>
              </a:spcBef>
              <a:spcAft>
                <a:spcPts val="0"/>
              </a:spcAft>
              <a:buClr>
                <a:schemeClr val="dk1"/>
              </a:buClr>
              <a:buSzPts val="965"/>
              <a:buFont typeface="Inter Medium"/>
              <a:buChar char="●"/>
            </a:pPr>
            <a:r>
              <a:rPr lang="en" sz="965">
                <a:solidFill>
                  <a:schemeClr val="dk1"/>
                </a:solidFill>
                <a:latin typeface="Inter Medium"/>
                <a:ea typeface="Inter Medium"/>
                <a:cs typeface="Inter Medium"/>
                <a:sym typeface="Inter Medium"/>
              </a:rPr>
              <a:t>Square layout ensures equal space uptake by each participant, enforcing that everyone is on the same level.</a:t>
            </a:r>
            <a:endParaRPr sz="965">
              <a:solidFill>
                <a:schemeClr val="dk1"/>
              </a:solidFill>
              <a:latin typeface="Inter Medium"/>
              <a:ea typeface="Inter Medium"/>
              <a:cs typeface="Inter Medium"/>
              <a:sym typeface="Inter Medium"/>
            </a:endParaRPr>
          </a:p>
          <a:p>
            <a:pPr indent="-289908" lvl="0" marL="457200" marR="0" rtl="0" algn="l">
              <a:lnSpc>
                <a:spcPct val="150000"/>
              </a:lnSpc>
              <a:spcBef>
                <a:spcPts val="0"/>
              </a:spcBef>
              <a:spcAft>
                <a:spcPts val="0"/>
              </a:spcAft>
              <a:buClr>
                <a:schemeClr val="dk1"/>
              </a:buClr>
              <a:buSzPts val="965"/>
              <a:buFont typeface="Inter Medium"/>
              <a:buChar char="●"/>
            </a:pPr>
            <a:r>
              <a:rPr lang="en" sz="965">
                <a:solidFill>
                  <a:schemeClr val="dk1"/>
                </a:solidFill>
                <a:latin typeface="Inter Medium"/>
                <a:ea typeface="Inter Medium"/>
                <a:cs typeface="Inter Medium"/>
                <a:sym typeface="Inter Medium"/>
              </a:rPr>
              <a:t>Requesting to speak prevents too many overlapping voices</a:t>
            </a:r>
            <a:endParaRPr sz="965">
              <a:solidFill>
                <a:schemeClr val="dk1"/>
              </a:solidFill>
              <a:latin typeface="Inter Medium"/>
              <a:ea typeface="Inter Medium"/>
              <a:cs typeface="Inter Medium"/>
              <a:sym typeface="Inter Medium"/>
            </a:endParaRPr>
          </a:p>
        </p:txBody>
      </p:sp>
      <p:pic>
        <p:nvPicPr>
          <p:cNvPr id="708" name="Google Shape;708;p34" title="Screenshot 2025-11-02 163137.png"/>
          <p:cNvPicPr preferRelativeResize="0"/>
          <p:nvPr/>
        </p:nvPicPr>
        <p:blipFill>
          <a:blip r:embed="rId3">
            <a:alphaModFix/>
          </a:blip>
          <a:stretch>
            <a:fillRect/>
          </a:stretch>
        </p:blipFill>
        <p:spPr>
          <a:xfrm>
            <a:off x="3538075" y="962296"/>
            <a:ext cx="2745933" cy="3937717"/>
          </a:xfrm>
          <a:prstGeom prst="rect">
            <a:avLst/>
          </a:prstGeom>
          <a:noFill/>
          <a:ln cap="flat" cmpd="sng" w="9525">
            <a:solidFill>
              <a:srgbClr val="FF785A"/>
            </a:solidFill>
            <a:prstDash val="solid"/>
            <a:round/>
            <a:headEnd len="sm" w="sm" type="none"/>
            <a:tailEnd len="sm" w="sm" type="none"/>
          </a:ln>
        </p:spPr>
      </p:pic>
      <p:pic>
        <p:nvPicPr>
          <p:cNvPr id="709" name="Google Shape;709;p34" title="Screenshot 2025-11-02 163331.png"/>
          <p:cNvPicPr preferRelativeResize="0"/>
          <p:nvPr/>
        </p:nvPicPr>
        <p:blipFill>
          <a:blip r:embed="rId4">
            <a:alphaModFix/>
          </a:blip>
          <a:stretch>
            <a:fillRect/>
          </a:stretch>
        </p:blipFill>
        <p:spPr>
          <a:xfrm>
            <a:off x="6607008" y="962258"/>
            <a:ext cx="2004600" cy="3937800"/>
          </a:xfrm>
          <a:prstGeom prst="roundRect">
            <a:avLst>
              <a:gd fmla="val 16667" name="adj"/>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713" name="Shape 713"/>
        <p:cNvGrpSpPr/>
        <p:nvPr/>
      </p:nvGrpSpPr>
      <p:grpSpPr>
        <a:xfrm>
          <a:off x="0" y="0"/>
          <a:ext cx="0" cy="0"/>
          <a:chOff x="0" y="0"/>
          <a:chExt cx="0" cy="0"/>
        </a:xfrm>
      </p:grpSpPr>
      <p:sp>
        <p:nvSpPr>
          <p:cNvPr id="714" name="Google Shape;714;p35"/>
          <p:cNvSpPr/>
          <p:nvPr/>
        </p:nvSpPr>
        <p:spPr>
          <a:xfrm>
            <a:off x="6000275" y="975500"/>
            <a:ext cx="2929800" cy="3990900"/>
          </a:xfrm>
          <a:prstGeom prst="foldedCorner">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15" name="Google Shape;715;p35"/>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Major Change 3: </a:t>
            </a:r>
            <a:r>
              <a:rPr lang="en">
                <a:solidFill>
                  <a:srgbClr val="FF785A"/>
                </a:solidFill>
              </a:rPr>
              <a:t>Scheduling Shadowing</a:t>
            </a:r>
            <a:endParaRPr>
              <a:solidFill>
                <a:srgbClr val="FF785A"/>
              </a:solidFill>
            </a:endParaRPr>
          </a:p>
        </p:txBody>
      </p:sp>
      <p:sp>
        <p:nvSpPr>
          <p:cNvPr id="716" name="Google Shape;716;p35"/>
          <p:cNvSpPr txBox="1"/>
          <p:nvPr/>
        </p:nvSpPr>
        <p:spPr>
          <a:xfrm>
            <a:off x="6120575" y="1045025"/>
            <a:ext cx="2689200" cy="39213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b="1" lang="en" sz="1665">
                <a:solidFill>
                  <a:schemeClr val="dk1"/>
                </a:solidFill>
                <a:latin typeface="Inter"/>
                <a:ea typeface="Inter"/>
                <a:cs typeface="Inter"/>
                <a:sym typeface="Inter"/>
              </a:rPr>
              <a:t>Changes</a:t>
            </a:r>
            <a:endParaRPr sz="1665">
              <a:solidFill>
                <a:schemeClr val="dk1"/>
              </a:solidFill>
              <a:latin typeface="Fira Sans Extra Condensed SemiBold"/>
              <a:ea typeface="Fira Sans Extra Condensed SemiBold"/>
              <a:cs typeface="Fira Sans Extra Condensed SemiBold"/>
              <a:sym typeface="Fira Sans Extra Condensed SemiBold"/>
            </a:endParaRPr>
          </a:p>
          <a:p>
            <a:pPr indent="-302608" lvl="0" marL="457200" marR="0" rtl="0" algn="l">
              <a:lnSpc>
                <a:spcPct val="150000"/>
              </a:lnSpc>
              <a:spcBef>
                <a:spcPts val="100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Send Request originally implied sending a message to a potential mentor, but now it is displayed as “Shadow” and navigates to an immediate scheduling of an </a:t>
            </a:r>
            <a:r>
              <a:rPr lang="en" sz="1165">
                <a:solidFill>
                  <a:schemeClr val="dk1"/>
                </a:solidFill>
                <a:latin typeface="Inter Medium"/>
                <a:ea typeface="Inter Medium"/>
                <a:cs typeface="Inter Medium"/>
                <a:sym typeface="Inter Medium"/>
              </a:rPr>
              <a:t>appointment</a:t>
            </a:r>
            <a:endParaRPr sz="1165">
              <a:solidFill>
                <a:schemeClr val="dk1"/>
              </a:solidFill>
              <a:latin typeface="Inter Medium"/>
              <a:ea typeface="Inter Medium"/>
              <a:cs typeface="Inter Medium"/>
              <a:sym typeface="Inter Medium"/>
            </a:endParaRPr>
          </a:p>
        </p:txBody>
      </p:sp>
      <p:pic>
        <p:nvPicPr>
          <p:cNvPr id="717" name="Google Shape;717;p35" title="Screenshot 2025-11-02 165102.png"/>
          <p:cNvPicPr preferRelativeResize="0"/>
          <p:nvPr/>
        </p:nvPicPr>
        <p:blipFill>
          <a:blip r:embed="rId3">
            <a:alphaModFix/>
          </a:blip>
          <a:stretch>
            <a:fillRect/>
          </a:stretch>
        </p:blipFill>
        <p:spPr>
          <a:xfrm>
            <a:off x="109750" y="1443014"/>
            <a:ext cx="2163800" cy="3055875"/>
          </a:xfrm>
          <a:prstGeom prst="rect">
            <a:avLst/>
          </a:prstGeom>
          <a:noFill/>
          <a:ln cap="flat" cmpd="sng" w="9525">
            <a:solidFill>
              <a:srgbClr val="FF785A"/>
            </a:solidFill>
            <a:prstDash val="solid"/>
            <a:round/>
            <a:headEnd len="sm" w="sm" type="none"/>
            <a:tailEnd len="sm" w="sm" type="none"/>
          </a:ln>
        </p:spPr>
      </p:pic>
      <p:pic>
        <p:nvPicPr>
          <p:cNvPr id="718" name="Google Shape;718;p35" title="Screenshot 2025-11-02 165002.png"/>
          <p:cNvPicPr preferRelativeResize="0"/>
          <p:nvPr/>
        </p:nvPicPr>
        <p:blipFill>
          <a:blip r:embed="rId4">
            <a:alphaModFix/>
          </a:blip>
          <a:stretch>
            <a:fillRect/>
          </a:stretch>
        </p:blipFill>
        <p:spPr>
          <a:xfrm>
            <a:off x="4265436" y="1388000"/>
            <a:ext cx="1553400" cy="3165900"/>
          </a:xfrm>
          <a:prstGeom prst="roundRect">
            <a:avLst>
              <a:gd fmla="val 16667" name="adj"/>
            </a:avLst>
          </a:prstGeom>
          <a:noFill/>
          <a:ln>
            <a:noFill/>
          </a:ln>
        </p:spPr>
      </p:pic>
      <p:pic>
        <p:nvPicPr>
          <p:cNvPr id="719" name="Google Shape;719;p35" title="Screenshot 2025-11-01 195215.png"/>
          <p:cNvPicPr preferRelativeResize="0"/>
          <p:nvPr/>
        </p:nvPicPr>
        <p:blipFill>
          <a:blip r:embed="rId5">
            <a:alphaModFix/>
          </a:blip>
          <a:stretch>
            <a:fillRect/>
          </a:stretch>
        </p:blipFill>
        <p:spPr>
          <a:xfrm>
            <a:off x="2469701" y="1388010"/>
            <a:ext cx="1614300" cy="3165900"/>
          </a:xfrm>
          <a:prstGeom prst="roundRect">
            <a:avLst>
              <a:gd fmla="val 16667" name="adj"/>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723" name="Shape 723"/>
        <p:cNvGrpSpPr/>
        <p:nvPr/>
      </p:nvGrpSpPr>
      <p:grpSpPr>
        <a:xfrm>
          <a:off x="0" y="0"/>
          <a:ext cx="0" cy="0"/>
          <a:chOff x="0" y="0"/>
          <a:chExt cx="0" cy="0"/>
        </a:xfrm>
      </p:grpSpPr>
      <p:sp>
        <p:nvSpPr>
          <p:cNvPr id="724" name="Google Shape;724;p36"/>
          <p:cNvSpPr/>
          <p:nvPr/>
        </p:nvSpPr>
        <p:spPr>
          <a:xfrm>
            <a:off x="6000275" y="975500"/>
            <a:ext cx="2929800" cy="3990900"/>
          </a:xfrm>
          <a:prstGeom prst="foldedCorner">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25" name="Google Shape;725;p36"/>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Major Change 3: Scheduling Shadowing</a:t>
            </a:r>
            <a:endParaRPr>
              <a:solidFill>
                <a:srgbClr val="FF785A"/>
              </a:solidFill>
            </a:endParaRPr>
          </a:p>
        </p:txBody>
      </p:sp>
      <p:sp>
        <p:nvSpPr>
          <p:cNvPr id="726" name="Google Shape;726;p36"/>
          <p:cNvSpPr txBox="1"/>
          <p:nvPr/>
        </p:nvSpPr>
        <p:spPr>
          <a:xfrm>
            <a:off x="6120575" y="1045025"/>
            <a:ext cx="2689200" cy="39213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b="1" lang="en" sz="1665">
                <a:solidFill>
                  <a:schemeClr val="dk1"/>
                </a:solidFill>
                <a:latin typeface="Inter"/>
                <a:ea typeface="Inter"/>
                <a:cs typeface="Inter"/>
                <a:sym typeface="Inter"/>
              </a:rPr>
              <a:t>Justification</a:t>
            </a:r>
            <a:endParaRPr sz="1665">
              <a:solidFill>
                <a:schemeClr val="dk1"/>
              </a:solidFill>
              <a:latin typeface="Fira Sans Extra Condensed SemiBold"/>
              <a:ea typeface="Fira Sans Extra Condensed SemiBold"/>
              <a:cs typeface="Fira Sans Extra Condensed SemiBold"/>
              <a:sym typeface="Fira Sans Extra Condensed SemiBold"/>
            </a:endParaRPr>
          </a:p>
          <a:p>
            <a:pPr indent="-302608" lvl="0" marL="457200" marR="0" rtl="0" algn="l">
              <a:lnSpc>
                <a:spcPct val="150000"/>
              </a:lnSpc>
              <a:spcBef>
                <a:spcPts val="100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Streamlines scheduling a shadow session</a:t>
            </a:r>
            <a:endParaRPr sz="1165">
              <a:solidFill>
                <a:schemeClr val="dk1"/>
              </a:solidFill>
              <a:latin typeface="Inter Medium"/>
              <a:ea typeface="Inter Medium"/>
              <a:cs typeface="Inter Medium"/>
              <a:sym typeface="Inter Medium"/>
            </a:endParaRPr>
          </a:p>
          <a:p>
            <a:pPr indent="-302608" lvl="0" marL="457200" marR="0" rtl="0" algn="l">
              <a:lnSpc>
                <a:spcPct val="150000"/>
              </a:lnSpc>
              <a:spcBef>
                <a:spcPts val="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Removes the fear of rejection</a:t>
            </a:r>
            <a:endParaRPr sz="1165">
              <a:solidFill>
                <a:schemeClr val="dk1"/>
              </a:solidFill>
              <a:latin typeface="Inter Medium"/>
              <a:ea typeface="Inter Medium"/>
              <a:cs typeface="Inter Medium"/>
              <a:sym typeface="Inter Medium"/>
            </a:endParaRPr>
          </a:p>
          <a:p>
            <a:pPr indent="-302608" lvl="0" marL="457200" marR="0" rtl="0" algn="l">
              <a:lnSpc>
                <a:spcPct val="150000"/>
              </a:lnSpc>
              <a:spcBef>
                <a:spcPts val="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Less of a “LinkedIn” process</a:t>
            </a:r>
            <a:endParaRPr sz="1165">
              <a:solidFill>
                <a:schemeClr val="dk1"/>
              </a:solidFill>
              <a:latin typeface="Inter Medium"/>
              <a:ea typeface="Inter Medium"/>
              <a:cs typeface="Inter Medium"/>
              <a:sym typeface="Inter Medium"/>
            </a:endParaRPr>
          </a:p>
        </p:txBody>
      </p:sp>
      <p:pic>
        <p:nvPicPr>
          <p:cNvPr id="727" name="Google Shape;727;p36" title="Screenshot 2025-11-02 165102.png"/>
          <p:cNvPicPr preferRelativeResize="0"/>
          <p:nvPr/>
        </p:nvPicPr>
        <p:blipFill>
          <a:blip r:embed="rId3">
            <a:alphaModFix/>
          </a:blip>
          <a:stretch>
            <a:fillRect/>
          </a:stretch>
        </p:blipFill>
        <p:spPr>
          <a:xfrm>
            <a:off x="109750" y="1443014"/>
            <a:ext cx="2163800" cy="3055875"/>
          </a:xfrm>
          <a:prstGeom prst="rect">
            <a:avLst/>
          </a:prstGeom>
          <a:noFill/>
          <a:ln cap="flat" cmpd="sng" w="9525">
            <a:solidFill>
              <a:srgbClr val="FF785A"/>
            </a:solidFill>
            <a:prstDash val="solid"/>
            <a:round/>
            <a:headEnd len="sm" w="sm" type="none"/>
            <a:tailEnd len="sm" w="sm" type="none"/>
          </a:ln>
        </p:spPr>
      </p:pic>
      <p:pic>
        <p:nvPicPr>
          <p:cNvPr id="728" name="Google Shape;728;p36" title="Screenshot 2025-11-02 165002.png"/>
          <p:cNvPicPr preferRelativeResize="0"/>
          <p:nvPr/>
        </p:nvPicPr>
        <p:blipFill>
          <a:blip r:embed="rId4">
            <a:alphaModFix/>
          </a:blip>
          <a:stretch>
            <a:fillRect/>
          </a:stretch>
        </p:blipFill>
        <p:spPr>
          <a:xfrm>
            <a:off x="4265436" y="1388000"/>
            <a:ext cx="1553400" cy="3165900"/>
          </a:xfrm>
          <a:prstGeom prst="roundRect">
            <a:avLst>
              <a:gd fmla="val 16667" name="adj"/>
            </a:avLst>
          </a:prstGeom>
          <a:noFill/>
          <a:ln>
            <a:noFill/>
          </a:ln>
        </p:spPr>
      </p:pic>
      <p:pic>
        <p:nvPicPr>
          <p:cNvPr id="729" name="Google Shape;729;p36" title="Screenshot 2025-11-01 195215.png"/>
          <p:cNvPicPr preferRelativeResize="0"/>
          <p:nvPr/>
        </p:nvPicPr>
        <p:blipFill>
          <a:blip r:embed="rId5">
            <a:alphaModFix/>
          </a:blip>
          <a:stretch>
            <a:fillRect/>
          </a:stretch>
        </p:blipFill>
        <p:spPr>
          <a:xfrm>
            <a:off x="2469701" y="1388010"/>
            <a:ext cx="1614300" cy="3165900"/>
          </a:xfrm>
          <a:prstGeom prst="roundRect">
            <a:avLst>
              <a:gd fmla="val 16667" name="adj"/>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733" name="Shape 733"/>
        <p:cNvGrpSpPr/>
        <p:nvPr/>
      </p:nvGrpSpPr>
      <p:grpSpPr>
        <a:xfrm>
          <a:off x="0" y="0"/>
          <a:ext cx="0" cy="0"/>
          <a:chOff x="0" y="0"/>
          <a:chExt cx="0" cy="0"/>
        </a:xfrm>
      </p:grpSpPr>
      <p:sp>
        <p:nvSpPr>
          <p:cNvPr id="734" name="Google Shape;734;p37"/>
          <p:cNvSpPr txBox="1"/>
          <p:nvPr>
            <p:ph type="title"/>
          </p:nvPr>
        </p:nvSpPr>
        <p:spPr>
          <a:xfrm>
            <a:off x="782675" y="3185783"/>
            <a:ext cx="7699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700">
                <a:solidFill>
                  <a:srgbClr val="FF785A"/>
                </a:solidFill>
                <a:latin typeface="Inter"/>
                <a:ea typeface="Inter"/>
                <a:cs typeface="Inter"/>
                <a:sym typeface="Inter"/>
              </a:rPr>
              <a:t>Task Flows</a:t>
            </a:r>
            <a:endParaRPr b="1" sz="3700">
              <a:solidFill>
                <a:srgbClr val="FF785A"/>
              </a:solidFill>
              <a:latin typeface="Inter"/>
              <a:ea typeface="Inter"/>
              <a:cs typeface="Inter"/>
              <a:sym typeface="Inte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738" name="Shape 738"/>
        <p:cNvGrpSpPr/>
        <p:nvPr/>
      </p:nvGrpSpPr>
      <p:grpSpPr>
        <a:xfrm>
          <a:off x="0" y="0"/>
          <a:ext cx="0" cy="0"/>
          <a:chOff x="0" y="0"/>
          <a:chExt cx="0" cy="0"/>
        </a:xfrm>
      </p:grpSpPr>
      <p:sp>
        <p:nvSpPr>
          <p:cNvPr id="739" name="Google Shape;739;p38"/>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Task Flow 1: </a:t>
            </a:r>
            <a:r>
              <a:rPr lang="en">
                <a:solidFill>
                  <a:srgbClr val="FF785A"/>
                </a:solidFill>
              </a:rPr>
              <a:t>Join a group of likeminded aspiring lawyers</a:t>
            </a:r>
            <a:endParaRPr>
              <a:solidFill>
                <a:srgbClr val="FF785A"/>
              </a:solidFill>
            </a:endParaRPr>
          </a:p>
        </p:txBody>
      </p:sp>
      <p:pic>
        <p:nvPicPr>
          <p:cNvPr id="740" name="Google Shape;740;p38" title="Screenshot 2025-11-01 191301.png"/>
          <p:cNvPicPr preferRelativeResize="0"/>
          <p:nvPr/>
        </p:nvPicPr>
        <p:blipFill>
          <a:blip r:embed="rId3">
            <a:alphaModFix/>
          </a:blip>
          <a:stretch>
            <a:fillRect/>
          </a:stretch>
        </p:blipFill>
        <p:spPr>
          <a:xfrm>
            <a:off x="189425" y="1156600"/>
            <a:ext cx="1664100" cy="3297300"/>
          </a:xfrm>
          <a:prstGeom prst="roundRect">
            <a:avLst>
              <a:gd fmla="val 16667" name="adj"/>
            </a:avLst>
          </a:prstGeom>
          <a:noFill/>
          <a:ln>
            <a:noFill/>
          </a:ln>
        </p:spPr>
      </p:pic>
      <p:pic>
        <p:nvPicPr>
          <p:cNvPr id="741" name="Google Shape;741;p38" title="Screenshot 2025-11-02 170308.png"/>
          <p:cNvPicPr preferRelativeResize="0"/>
          <p:nvPr/>
        </p:nvPicPr>
        <p:blipFill>
          <a:blip r:embed="rId4">
            <a:alphaModFix/>
          </a:blip>
          <a:stretch>
            <a:fillRect/>
          </a:stretch>
        </p:blipFill>
        <p:spPr>
          <a:xfrm>
            <a:off x="1983200" y="1181200"/>
            <a:ext cx="1664100" cy="3248100"/>
          </a:xfrm>
          <a:prstGeom prst="roundRect">
            <a:avLst>
              <a:gd fmla="val 16667" name="adj"/>
            </a:avLst>
          </a:prstGeom>
          <a:noFill/>
          <a:ln>
            <a:noFill/>
          </a:ln>
        </p:spPr>
      </p:pic>
      <p:pic>
        <p:nvPicPr>
          <p:cNvPr id="742" name="Google Shape;742;p38" title="Screenshot 2025-11-02 171714.png"/>
          <p:cNvPicPr preferRelativeResize="0"/>
          <p:nvPr/>
        </p:nvPicPr>
        <p:blipFill rotWithShape="1">
          <a:blip r:embed="rId5">
            <a:alphaModFix/>
          </a:blip>
          <a:srcRect b="0" l="2606" r="2606" t="0"/>
          <a:stretch/>
        </p:blipFill>
        <p:spPr>
          <a:xfrm>
            <a:off x="3776975" y="1121050"/>
            <a:ext cx="1664100" cy="3368400"/>
          </a:xfrm>
          <a:prstGeom prst="roundRect">
            <a:avLst>
              <a:gd fmla="val 16667" name="adj"/>
            </a:avLst>
          </a:prstGeom>
          <a:noFill/>
          <a:ln>
            <a:noFill/>
          </a:ln>
        </p:spPr>
      </p:pic>
      <p:pic>
        <p:nvPicPr>
          <p:cNvPr id="743" name="Google Shape;743;p38" title="Screenshot 2025-11-02 170333.png"/>
          <p:cNvPicPr preferRelativeResize="0"/>
          <p:nvPr/>
        </p:nvPicPr>
        <p:blipFill rotWithShape="1">
          <a:blip r:embed="rId6">
            <a:alphaModFix/>
          </a:blip>
          <a:srcRect b="0" l="0" r="0" t="0"/>
          <a:stretch/>
        </p:blipFill>
        <p:spPr>
          <a:xfrm>
            <a:off x="5570750" y="1201150"/>
            <a:ext cx="1664100" cy="3208200"/>
          </a:xfrm>
          <a:prstGeom prst="roundRect">
            <a:avLst>
              <a:gd fmla="val 16667" name="adj"/>
            </a:avLst>
          </a:prstGeom>
          <a:noFill/>
          <a:ln>
            <a:noFill/>
          </a:ln>
        </p:spPr>
      </p:pic>
      <p:pic>
        <p:nvPicPr>
          <p:cNvPr id="744" name="Google Shape;744;p38" title="Screenshot 2025-11-02 170351.png"/>
          <p:cNvPicPr preferRelativeResize="0"/>
          <p:nvPr/>
        </p:nvPicPr>
        <p:blipFill rotWithShape="1">
          <a:blip r:embed="rId7">
            <a:alphaModFix/>
          </a:blip>
          <a:srcRect b="0" l="5291" r="4877" t="0"/>
          <a:stretch/>
        </p:blipFill>
        <p:spPr>
          <a:xfrm>
            <a:off x="7364525" y="1156600"/>
            <a:ext cx="1590000" cy="3297300"/>
          </a:xfrm>
          <a:prstGeom prst="roundRect">
            <a:avLst>
              <a:gd fmla="val 16667" name="adj"/>
            </a:avLst>
          </a:prstGeom>
          <a:noFill/>
          <a:ln>
            <a:noFill/>
          </a:ln>
        </p:spPr>
      </p:pic>
      <p:sp>
        <p:nvSpPr>
          <p:cNvPr id="745" name="Google Shape;745;p38"/>
          <p:cNvSpPr/>
          <p:nvPr/>
        </p:nvSpPr>
        <p:spPr>
          <a:xfrm>
            <a:off x="819225" y="2621386"/>
            <a:ext cx="476250" cy="244275"/>
          </a:xfrm>
          <a:custGeom>
            <a:rect b="b" l="l" r="r" t="t"/>
            <a:pathLst>
              <a:path extrusionOk="0" h="9771" w="19050">
                <a:moveTo>
                  <a:pt x="0" y="9772"/>
                </a:moveTo>
                <a:cubicBezTo>
                  <a:pt x="1201" y="8871"/>
                  <a:pt x="5964" y="5954"/>
                  <a:pt x="7208" y="4366"/>
                </a:cubicBezTo>
                <a:cubicBezTo>
                  <a:pt x="8452" y="2779"/>
                  <a:pt x="5492" y="891"/>
                  <a:pt x="7466" y="247"/>
                </a:cubicBezTo>
                <a:cubicBezTo>
                  <a:pt x="9440" y="-396"/>
                  <a:pt x="17119" y="462"/>
                  <a:pt x="19050" y="505"/>
                </a:cubicBezTo>
              </a:path>
            </a:pathLst>
          </a:custGeom>
          <a:noFill/>
          <a:ln cap="flat" cmpd="sng" w="9525">
            <a:solidFill>
              <a:schemeClr val="dk1"/>
            </a:solidFill>
            <a:prstDash val="solid"/>
            <a:round/>
            <a:headEnd len="med" w="med" type="none"/>
            <a:tailEnd len="med" w="med" type="none"/>
          </a:ln>
        </p:spPr>
      </p:sp>
      <p:sp>
        <p:nvSpPr>
          <p:cNvPr id="746" name="Google Shape;746;p38"/>
          <p:cNvSpPr/>
          <p:nvPr/>
        </p:nvSpPr>
        <p:spPr>
          <a:xfrm>
            <a:off x="1288400" y="2509475"/>
            <a:ext cx="389400" cy="225300"/>
          </a:xfrm>
          <a:prstGeom prst="rect">
            <a:avLst/>
          </a:prstGeom>
          <a:solidFill>
            <a:srgbClr val="F8F9F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500">
                <a:latin typeface="Roboto"/>
                <a:ea typeface="Roboto"/>
                <a:cs typeface="Roboto"/>
                <a:sym typeface="Roboto"/>
              </a:rPr>
              <a:t>Click to sign in</a:t>
            </a:r>
            <a:endParaRPr sz="500">
              <a:latin typeface="Roboto"/>
              <a:ea typeface="Roboto"/>
              <a:cs typeface="Roboto"/>
              <a:sym typeface="Roboto"/>
            </a:endParaRPr>
          </a:p>
        </p:txBody>
      </p:sp>
      <p:cxnSp>
        <p:nvCxnSpPr>
          <p:cNvPr id="747" name="Google Shape;747;p38"/>
          <p:cNvCxnSpPr>
            <a:stCxn id="740" idx="0"/>
            <a:endCxn id="741" idx="0"/>
          </p:cNvCxnSpPr>
          <p:nvPr/>
        </p:nvCxnSpPr>
        <p:spPr>
          <a:xfrm flipH="1" rot="-5400000">
            <a:off x="1906025" y="272050"/>
            <a:ext cx="24600" cy="1793700"/>
          </a:xfrm>
          <a:prstGeom prst="curvedConnector3">
            <a:avLst>
              <a:gd fmla="val -967988" name="adj1"/>
            </a:avLst>
          </a:prstGeom>
          <a:noFill/>
          <a:ln cap="flat" cmpd="sng" w="19050">
            <a:solidFill>
              <a:schemeClr val="dk1"/>
            </a:solidFill>
            <a:prstDash val="solid"/>
            <a:round/>
            <a:headEnd len="med" w="med" type="none"/>
            <a:tailEnd len="med" w="med" type="triangle"/>
          </a:ln>
        </p:spPr>
      </p:cxnSp>
      <p:cxnSp>
        <p:nvCxnSpPr>
          <p:cNvPr id="748" name="Google Shape;748;p38"/>
          <p:cNvCxnSpPr>
            <a:endCxn id="742" idx="0"/>
          </p:cNvCxnSpPr>
          <p:nvPr/>
        </p:nvCxnSpPr>
        <p:spPr>
          <a:xfrm flipH="1" rot="10800000">
            <a:off x="2819825" y="1121050"/>
            <a:ext cx="1789200" cy="48300"/>
          </a:xfrm>
          <a:prstGeom prst="curvedConnector4">
            <a:avLst>
              <a:gd fmla="val 26748" name="adj1"/>
              <a:gd fmla="val 593012" name="adj2"/>
            </a:avLst>
          </a:prstGeom>
          <a:noFill/>
          <a:ln cap="flat" cmpd="sng" w="19050">
            <a:solidFill>
              <a:schemeClr val="dk1"/>
            </a:solidFill>
            <a:prstDash val="solid"/>
            <a:round/>
            <a:headEnd len="med" w="med" type="none"/>
            <a:tailEnd len="med" w="med" type="triangle"/>
          </a:ln>
        </p:spPr>
      </p:cxnSp>
      <p:sp>
        <p:nvSpPr>
          <p:cNvPr id="749" name="Google Shape;749;p38"/>
          <p:cNvSpPr/>
          <p:nvPr/>
        </p:nvSpPr>
        <p:spPr>
          <a:xfrm>
            <a:off x="3519725" y="918425"/>
            <a:ext cx="748800" cy="202500"/>
          </a:xfrm>
          <a:prstGeom prst="rect">
            <a:avLst/>
          </a:prstGeom>
          <a:solidFill>
            <a:srgbClr val="F8F9F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500">
                <a:latin typeface="Roboto"/>
                <a:ea typeface="Roboto"/>
                <a:cs typeface="Roboto"/>
                <a:sym typeface="Roboto"/>
              </a:rPr>
              <a:t>Redirected to home page</a:t>
            </a:r>
            <a:endParaRPr sz="500">
              <a:latin typeface="Roboto"/>
              <a:ea typeface="Roboto"/>
              <a:cs typeface="Roboto"/>
              <a:sym typeface="Roboto"/>
            </a:endParaRPr>
          </a:p>
        </p:txBody>
      </p:sp>
      <p:sp>
        <p:nvSpPr>
          <p:cNvPr id="750" name="Google Shape;750;p38"/>
          <p:cNvSpPr/>
          <p:nvPr/>
        </p:nvSpPr>
        <p:spPr>
          <a:xfrm>
            <a:off x="4015425" y="2230425"/>
            <a:ext cx="305700" cy="202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cxnSp>
        <p:nvCxnSpPr>
          <p:cNvPr id="751" name="Google Shape;751;p38"/>
          <p:cNvCxnSpPr>
            <a:endCxn id="743" idx="0"/>
          </p:cNvCxnSpPr>
          <p:nvPr/>
        </p:nvCxnSpPr>
        <p:spPr>
          <a:xfrm flipH="1" rot="10800000">
            <a:off x="4316000" y="1201150"/>
            <a:ext cx="2086800" cy="1119900"/>
          </a:xfrm>
          <a:prstGeom prst="curvedConnector4">
            <a:avLst>
              <a:gd fmla="val 30064" name="adj1"/>
              <a:gd fmla="val 121263" name="adj2"/>
            </a:avLst>
          </a:prstGeom>
          <a:noFill/>
          <a:ln cap="flat" cmpd="sng" w="19050">
            <a:solidFill>
              <a:schemeClr val="dk1"/>
            </a:solidFill>
            <a:prstDash val="solid"/>
            <a:round/>
            <a:headEnd len="med" w="med" type="none"/>
            <a:tailEnd len="med" w="med" type="stealth"/>
          </a:ln>
        </p:spPr>
      </p:cxnSp>
      <p:sp>
        <p:nvSpPr>
          <p:cNvPr id="752" name="Google Shape;752;p38"/>
          <p:cNvSpPr/>
          <p:nvPr/>
        </p:nvSpPr>
        <p:spPr>
          <a:xfrm>
            <a:off x="4321125" y="2027925"/>
            <a:ext cx="901500" cy="202500"/>
          </a:xfrm>
          <a:prstGeom prst="rect">
            <a:avLst/>
          </a:prstGeom>
          <a:solidFill>
            <a:srgbClr val="F8F9F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500">
                <a:latin typeface="Roboto"/>
                <a:ea typeface="Roboto"/>
                <a:cs typeface="Roboto"/>
                <a:sym typeface="Roboto"/>
              </a:rPr>
              <a:t>Press Join then redirect to communities thread</a:t>
            </a:r>
            <a:endParaRPr sz="500">
              <a:latin typeface="Roboto"/>
              <a:ea typeface="Roboto"/>
              <a:cs typeface="Roboto"/>
              <a:sym typeface="Roboto"/>
            </a:endParaRPr>
          </a:p>
        </p:txBody>
      </p:sp>
      <p:sp>
        <p:nvSpPr>
          <p:cNvPr id="753" name="Google Shape;753;p38"/>
          <p:cNvSpPr/>
          <p:nvPr/>
        </p:nvSpPr>
        <p:spPr>
          <a:xfrm>
            <a:off x="5764250" y="1697850"/>
            <a:ext cx="1380300" cy="478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cxnSp>
        <p:nvCxnSpPr>
          <p:cNvPr id="754" name="Google Shape;754;p38"/>
          <p:cNvCxnSpPr>
            <a:stCxn id="753" idx="6"/>
            <a:endCxn id="744" idx="0"/>
          </p:cNvCxnSpPr>
          <p:nvPr/>
        </p:nvCxnSpPr>
        <p:spPr>
          <a:xfrm flipH="1" rot="10800000">
            <a:off x="7144550" y="1156650"/>
            <a:ext cx="1014900" cy="780600"/>
          </a:xfrm>
          <a:prstGeom prst="curvedConnector4">
            <a:avLst>
              <a:gd fmla="val 10837" name="adj1"/>
              <a:gd fmla="val 130512" name="adj2"/>
            </a:avLst>
          </a:prstGeom>
          <a:noFill/>
          <a:ln cap="flat" cmpd="sng" w="19050">
            <a:solidFill>
              <a:schemeClr val="dk1"/>
            </a:solidFill>
            <a:prstDash val="solid"/>
            <a:round/>
            <a:headEnd len="med" w="med" type="none"/>
            <a:tailEnd len="med" w="med" type="stealth"/>
          </a:ln>
        </p:spPr>
      </p:cxnSp>
      <p:sp>
        <p:nvSpPr>
          <p:cNvPr id="755" name="Google Shape;755;p38"/>
          <p:cNvSpPr/>
          <p:nvPr/>
        </p:nvSpPr>
        <p:spPr>
          <a:xfrm>
            <a:off x="6243050" y="2073375"/>
            <a:ext cx="901500" cy="287700"/>
          </a:xfrm>
          <a:prstGeom prst="rect">
            <a:avLst/>
          </a:prstGeom>
          <a:solidFill>
            <a:srgbClr val="F8F9F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500">
                <a:latin typeface="Roboto"/>
                <a:ea typeface="Roboto"/>
                <a:cs typeface="Roboto"/>
                <a:sym typeface="Roboto"/>
              </a:rPr>
              <a:t>Press on the community to redirect to aspiring lawyers group page</a:t>
            </a:r>
            <a:endParaRPr sz="500">
              <a:latin typeface="Roboto"/>
              <a:ea typeface="Roboto"/>
              <a:cs typeface="Roboto"/>
              <a:sym typeface="Robo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759" name="Shape 759"/>
        <p:cNvGrpSpPr/>
        <p:nvPr/>
      </p:nvGrpSpPr>
      <p:grpSpPr>
        <a:xfrm>
          <a:off x="0" y="0"/>
          <a:ext cx="0" cy="0"/>
          <a:chOff x="0" y="0"/>
          <a:chExt cx="0" cy="0"/>
        </a:xfrm>
      </p:grpSpPr>
      <p:sp>
        <p:nvSpPr>
          <p:cNvPr id="760" name="Google Shape;760;p39"/>
          <p:cNvSpPr txBox="1"/>
          <p:nvPr>
            <p:ph type="title"/>
          </p:nvPr>
        </p:nvSpPr>
        <p:spPr>
          <a:xfrm>
            <a:off x="722400" y="242971"/>
            <a:ext cx="7699200" cy="85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Tas</a:t>
            </a:r>
            <a:r>
              <a:rPr lang="en">
                <a:solidFill>
                  <a:srgbClr val="FF785A"/>
                </a:solidFill>
              </a:rPr>
              <a:t>k Flow 2: </a:t>
            </a:r>
            <a:r>
              <a:rPr lang="en">
                <a:solidFill>
                  <a:srgbClr val="FF785A"/>
                </a:solidFill>
              </a:rPr>
              <a:t>Document your progress by posting a reflection</a:t>
            </a:r>
            <a:endParaRPr>
              <a:solidFill>
                <a:srgbClr val="FF785A"/>
              </a:solidFill>
            </a:endParaRPr>
          </a:p>
        </p:txBody>
      </p:sp>
      <p:pic>
        <p:nvPicPr>
          <p:cNvPr id="761" name="Google Shape;761;p39" title="Screenshot 2025-11-02 170351.png"/>
          <p:cNvPicPr preferRelativeResize="0"/>
          <p:nvPr/>
        </p:nvPicPr>
        <p:blipFill rotWithShape="1">
          <a:blip r:embed="rId3">
            <a:alphaModFix/>
          </a:blip>
          <a:srcRect b="0" l="2989" r="2989" t="0"/>
          <a:stretch/>
        </p:blipFill>
        <p:spPr>
          <a:xfrm>
            <a:off x="49325" y="1671289"/>
            <a:ext cx="1435800" cy="2844600"/>
          </a:xfrm>
          <a:prstGeom prst="roundRect">
            <a:avLst>
              <a:gd fmla="val 16667" name="adj"/>
            </a:avLst>
          </a:prstGeom>
          <a:noFill/>
          <a:ln>
            <a:noFill/>
          </a:ln>
        </p:spPr>
      </p:pic>
      <p:pic>
        <p:nvPicPr>
          <p:cNvPr id="762" name="Google Shape;762;p39" title="Screenshot 2025-11-01 193725.png"/>
          <p:cNvPicPr preferRelativeResize="0"/>
          <p:nvPr/>
        </p:nvPicPr>
        <p:blipFill rotWithShape="1">
          <a:blip r:embed="rId4">
            <a:alphaModFix/>
          </a:blip>
          <a:srcRect b="1009" l="0" r="0" t="1009"/>
          <a:stretch/>
        </p:blipFill>
        <p:spPr>
          <a:xfrm>
            <a:off x="1596792" y="1692511"/>
            <a:ext cx="1435800" cy="2802000"/>
          </a:xfrm>
          <a:prstGeom prst="roundRect">
            <a:avLst>
              <a:gd fmla="val 16667" name="adj"/>
            </a:avLst>
          </a:prstGeom>
          <a:noFill/>
          <a:ln>
            <a:noFill/>
          </a:ln>
        </p:spPr>
      </p:pic>
      <p:pic>
        <p:nvPicPr>
          <p:cNvPr id="763" name="Google Shape;763;p39" title="Screenshot 2025-11-02 173114.png"/>
          <p:cNvPicPr preferRelativeResize="0"/>
          <p:nvPr/>
        </p:nvPicPr>
        <p:blipFill rotWithShape="1">
          <a:blip r:embed="rId5">
            <a:alphaModFix/>
          </a:blip>
          <a:srcRect b="0" l="3848" r="3848" t="0"/>
          <a:stretch/>
        </p:blipFill>
        <p:spPr>
          <a:xfrm>
            <a:off x="3144259" y="1640620"/>
            <a:ext cx="1435800" cy="2905800"/>
          </a:xfrm>
          <a:prstGeom prst="roundRect">
            <a:avLst>
              <a:gd fmla="val 16667" name="adj"/>
            </a:avLst>
          </a:prstGeom>
          <a:noFill/>
          <a:ln>
            <a:noFill/>
          </a:ln>
        </p:spPr>
      </p:pic>
      <p:pic>
        <p:nvPicPr>
          <p:cNvPr id="764" name="Google Shape;764;p39" title="Screenshot 2025-11-02 173229.png"/>
          <p:cNvPicPr preferRelativeResize="0"/>
          <p:nvPr/>
        </p:nvPicPr>
        <p:blipFill rotWithShape="1">
          <a:blip r:embed="rId6">
            <a:alphaModFix/>
          </a:blip>
          <a:srcRect b="932" l="0" r="0" t="922"/>
          <a:stretch/>
        </p:blipFill>
        <p:spPr>
          <a:xfrm>
            <a:off x="4691725" y="1709722"/>
            <a:ext cx="1435800" cy="2767800"/>
          </a:xfrm>
          <a:prstGeom prst="roundRect">
            <a:avLst>
              <a:gd fmla="val 16667" name="adj"/>
            </a:avLst>
          </a:prstGeom>
          <a:noFill/>
          <a:ln>
            <a:noFill/>
          </a:ln>
        </p:spPr>
      </p:pic>
      <p:pic>
        <p:nvPicPr>
          <p:cNvPr id="765" name="Google Shape;765;p39" title="Screenshot 2025-11-02 173251.png"/>
          <p:cNvPicPr preferRelativeResize="0"/>
          <p:nvPr/>
        </p:nvPicPr>
        <p:blipFill rotWithShape="1">
          <a:blip r:embed="rId7">
            <a:alphaModFix/>
          </a:blip>
          <a:srcRect b="0" l="1643" r="1653" t="0"/>
          <a:stretch/>
        </p:blipFill>
        <p:spPr>
          <a:xfrm>
            <a:off x="6239192" y="1671289"/>
            <a:ext cx="1371900" cy="2844600"/>
          </a:xfrm>
          <a:prstGeom prst="roundRect">
            <a:avLst>
              <a:gd fmla="val 16667" name="adj"/>
            </a:avLst>
          </a:prstGeom>
          <a:noFill/>
          <a:ln>
            <a:noFill/>
          </a:ln>
        </p:spPr>
      </p:pic>
      <p:sp>
        <p:nvSpPr>
          <p:cNvPr id="766" name="Google Shape;766;p39"/>
          <p:cNvSpPr/>
          <p:nvPr/>
        </p:nvSpPr>
        <p:spPr>
          <a:xfrm>
            <a:off x="703695" y="4121565"/>
            <a:ext cx="199500" cy="234900"/>
          </a:xfrm>
          <a:prstGeom prst="ellipse">
            <a:avLst/>
          </a:prstGeom>
          <a:noFill/>
          <a:ln cap="flat" cmpd="sng" w="8225">
            <a:solidFill>
              <a:schemeClr val="dk1"/>
            </a:solidFill>
            <a:prstDash val="solid"/>
            <a:round/>
            <a:headEnd len="sm" w="sm" type="none"/>
            <a:tailEnd len="sm" w="sm" type="none"/>
          </a:ln>
        </p:spPr>
        <p:txBody>
          <a:bodyPr anchorCtr="0" anchor="ctr" bIns="78850" lIns="78850" spcFirstLastPara="1" rIns="78850" wrap="square" tIns="78850">
            <a:noAutofit/>
          </a:bodyPr>
          <a:lstStyle/>
          <a:p>
            <a:pPr indent="0" lvl="0" marL="0" rtl="0" algn="ctr">
              <a:spcBef>
                <a:spcPts val="0"/>
              </a:spcBef>
              <a:spcAft>
                <a:spcPts val="0"/>
              </a:spcAft>
              <a:buNone/>
            </a:pPr>
            <a:r>
              <a:t/>
            </a:r>
            <a:endParaRPr sz="1207">
              <a:latin typeface="Roboto"/>
              <a:ea typeface="Roboto"/>
              <a:cs typeface="Roboto"/>
              <a:sym typeface="Roboto"/>
            </a:endParaRPr>
          </a:p>
        </p:txBody>
      </p:sp>
      <p:cxnSp>
        <p:nvCxnSpPr>
          <p:cNvPr id="767" name="Google Shape;767;p39"/>
          <p:cNvCxnSpPr>
            <a:endCxn id="762" idx="0"/>
          </p:cNvCxnSpPr>
          <p:nvPr/>
        </p:nvCxnSpPr>
        <p:spPr>
          <a:xfrm rot="-5400000">
            <a:off x="350292" y="2145511"/>
            <a:ext cx="2417400" cy="1511400"/>
          </a:xfrm>
          <a:prstGeom prst="curvedConnector3">
            <a:avLst>
              <a:gd fmla="val 108498" name="adj1"/>
            </a:avLst>
          </a:prstGeom>
          <a:noFill/>
          <a:ln cap="flat" cmpd="sng" w="16425">
            <a:solidFill>
              <a:schemeClr val="dk1"/>
            </a:solidFill>
            <a:prstDash val="solid"/>
            <a:round/>
            <a:headEnd len="med" w="med" type="none"/>
            <a:tailEnd len="med" w="med" type="triangle"/>
          </a:ln>
        </p:spPr>
      </p:cxnSp>
      <p:sp>
        <p:nvSpPr>
          <p:cNvPr id="768" name="Google Shape;768;p39"/>
          <p:cNvSpPr/>
          <p:nvPr/>
        </p:nvSpPr>
        <p:spPr>
          <a:xfrm>
            <a:off x="1777115" y="1955114"/>
            <a:ext cx="852900" cy="234900"/>
          </a:xfrm>
          <a:prstGeom prst="ellipse">
            <a:avLst/>
          </a:prstGeom>
          <a:noFill/>
          <a:ln cap="flat" cmpd="sng" w="8225">
            <a:solidFill>
              <a:schemeClr val="dk1"/>
            </a:solidFill>
            <a:prstDash val="solid"/>
            <a:round/>
            <a:headEnd len="sm" w="sm" type="none"/>
            <a:tailEnd len="sm" w="sm" type="none"/>
          </a:ln>
        </p:spPr>
        <p:txBody>
          <a:bodyPr anchorCtr="0" anchor="ctr" bIns="78850" lIns="78850" spcFirstLastPara="1" rIns="78850" wrap="square" tIns="78850">
            <a:noAutofit/>
          </a:bodyPr>
          <a:lstStyle/>
          <a:p>
            <a:pPr indent="0" lvl="0" marL="0" rtl="0" algn="ctr">
              <a:spcBef>
                <a:spcPts val="0"/>
              </a:spcBef>
              <a:spcAft>
                <a:spcPts val="0"/>
              </a:spcAft>
              <a:buNone/>
            </a:pPr>
            <a:r>
              <a:t/>
            </a:r>
            <a:endParaRPr sz="1207">
              <a:latin typeface="Roboto"/>
              <a:ea typeface="Roboto"/>
              <a:cs typeface="Roboto"/>
              <a:sym typeface="Roboto"/>
            </a:endParaRPr>
          </a:p>
        </p:txBody>
      </p:sp>
      <p:pic>
        <p:nvPicPr>
          <p:cNvPr id="769" name="Google Shape;769;p39" title="Screenshot 2025-11-02 173307.png"/>
          <p:cNvPicPr preferRelativeResize="0"/>
          <p:nvPr/>
        </p:nvPicPr>
        <p:blipFill rotWithShape="1">
          <a:blip r:embed="rId8">
            <a:alphaModFix/>
          </a:blip>
          <a:srcRect b="0" l="3340" r="3340" t="0"/>
          <a:stretch/>
        </p:blipFill>
        <p:spPr>
          <a:xfrm>
            <a:off x="7722772" y="1671316"/>
            <a:ext cx="1371900" cy="2844600"/>
          </a:xfrm>
          <a:prstGeom prst="roundRect">
            <a:avLst>
              <a:gd fmla="val 16667" name="adj"/>
            </a:avLst>
          </a:prstGeom>
          <a:noFill/>
          <a:ln>
            <a:noFill/>
          </a:ln>
        </p:spPr>
      </p:pic>
      <p:cxnSp>
        <p:nvCxnSpPr>
          <p:cNvPr id="770" name="Google Shape;770;p39"/>
          <p:cNvCxnSpPr>
            <a:stCxn id="768" idx="6"/>
            <a:endCxn id="763" idx="0"/>
          </p:cNvCxnSpPr>
          <p:nvPr/>
        </p:nvCxnSpPr>
        <p:spPr>
          <a:xfrm flipH="1" rot="10800000">
            <a:off x="2630015" y="1640564"/>
            <a:ext cx="1232100" cy="432000"/>
          </a:xfrm>
          <a:prstGeom prst="curvedConnector4">
            <a:avLst>
              <a:gd fmla="val 20869" name="adj1"/>
              <a:gd fmla="val 155108" name="adj2"/>
            </a:avLst>
          </a:prstGeom>
          <a:noFill/>
          <a:ln cap="flat" cmpd="sng" w="19050">
            <a:solidFill>
              <a:schemeClr val="dk1"/>
            </a:solidFill>
            <a:prstDash val="solid"/>
            <a:round/>
            <a:headEnd len="med" w="med" type="none"/>
            <a:tailEnd len="med" w="med" type="triangle"/>
          </a:ln>
        </p:spPr>
      </p:cxnSp>
      <p:sp>
        <p:nvSpPr>
          <p:cNvPr id="771" name="Google Shape;771;p39"/>
          <p:cNvSpPr/>
          <p:nvPr/>
        </p:nvSpPr>
        <p:spPr>
          <a:xfrm>
            <a:off x="3208150" y="2072575"/>
            <a:ext cx="1371900" cy="55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cxnSp>
        <p:nvCxnSpPr>
          <p:cNvPr id="772" name="Google Shape;772;p39"/>
          <p:cNvCxnSpPr>
            <a:stCxn id="771" idx="6"/>
            <a:endCxn id="764" idx="0"/>
          </p:cNvCxnSpPr>
          <p:nvPr/>
        </p:nvCxnSpPr>
        <p:spPr>
          <a:xfrm flipH="1" rot="10800000">
            <a:off x="4580050" y="1709575"/>
            <a:ext cx="829500" cy="642900"/>
          </a:xfrm>
          <a:prstGeom prst="curvedConnector4">
            <a:avLst>
              <a:gd fmla="val 6731" name="adj1"/>
              <a:gd fmla="val 137016" name="adj2"/>
            </a:avLst>
          </a:prstGeom>
          <a:noFill/>
          <a:ln cap="flat" cmpd="sng" w="19050">
            <a:solidFill>
              <a:schemeClr val="dk1"/>
            </a:solidFill>
            <a:prstDash val="solid"/>
            <a:round/>
            <a:headEnd len="med" w="med" type="none"/>
            <a:tailEnd len="med" w="med" type="triangle"/>
          </a:ln>
        </p:spPr>
      </p:cxnSp>
      <p:sp>
        <p:nvSpPr>
          <p:cNvPr id="773" name="Google Shape;773;p39"/>
          <p:cNvSpPr/>
          <p:nvPr/>
        </p:nvSpPr>
        <p:spPr>
          <a:xfrm>
            <a:off x="4691700" y="1976400"/>
            <a:ext cx="1155900" cy="11907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cxnSp>
        <p:nvCxnSpPr>
          <p:cNvPr id="774" name="Google Shape;774;p39"/>
          <p:cNvCxnSpPr/>
          <p:nvPr/>
        </p:nvCxnSpPr>
        <p:spPr>
          <a:xfrm flipH="1" rot="10800000">
            <a:off x="5847600" y="2568450"/>
            <a:ext cx="528000" cy="3300"/>
          </a:xfrm>
          <a:prstGeom prst="curvedConnector3">
            <a:avLst>
              <a:gd fmla="val 50000" name="adj1"/>
            </a:avLst>
          </a:prstGeom>
          <a:noFill/>
          <a:ln cap="flat" cmpd="sng" w="19050">
            <a:solidFill>
              <a:schemeClr val="dk1"/>
            </a:solidFill>
            <a:prstDash val="solid"/>
            <a:round/>
            <a:headEnd len="med" w="med" type="none"/>
            <a:tailEnd len="med" w="med" type="triangle"/>
          </a:ln>
        </p:spPr>
      </p:cxnSp>
      <p:sp>
        <p:nvSpPr>
          <p:cNvPr id="775" name="Google Shape;775;p39"/>
          <p:cNvSpPr/>
          <p:nvPr/>
        </p:nvSpPr>
        <p:spPr>
          <a:xfrm>
            <a:off x="7242975" y="1913500"/>
            <a:ext cx="368100" cy="1590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cxnSp>
        <p:nvCxnSpPr>
          <p:cNvPr id="776" name="Google Shape;776;p39"/>
          <p:cNvCxnSpPr>
            <a:stCxn id="775" idx="6"/>
            <a:endCxn id="769" idx="0"/>
          </p:cNvCxnSpPr>
          <p:nvPr/>
        </p:nvCxnSpPr>
        <p:spPr>
          <a:xfrm flipH="1" rot="10800000">
            <a:off x="7611075" y="1671400"/>
            <a:ext cx="797700" cy="321600"/>
          </a:xfrm>
          <a:prstGeom prst="curvedConnector4">
            <a:avLst>
              <a:gd fmla="val 7001" name="adj1"/>
              <a:gd fmla="val 174070" name="adj2"/>
            </a:avLst>
          </a:prstGeom>
          <a:noFill/>
          <a:ln cap="flat" cmpd="sng" w="19050">
            <a:solidFill>
              <a:schemeClr val="dk1"/>
            </a:solidFill>
            <a:prstDash val="solid"/>
            <a:round/>
            <a:headEnd len="med" w="med" type="none"/>
            <a:tailEnd len="med" w="med" type="triangle"/>
          </a:ln>
        </p:spPr>
      </p:cxnSp>
      <p:sp>
        <p:nvSpPr>
          <p:cNvPr id="777" name="Google Shape;777;p39"/>
          <p:cNvSpPr/>
          <p:nvPr/>
        </p:nvSpPr>
        <p:spPr>
          <a:xfrm>
            <a:off x="667575" y="3632050"/>
            <a:ext cx="797700" cy="390600"/>
          </a:xfrm>
          <a:prstGeom prst="rect">
            <a:avLst/>
          </a:prstGeom>
          <a:solidFill>
            <a:srgbClr val="F8F9F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500">
                <a:latin typeface="Roboto"/>
                <a:ea typeface="Roboto"/>
                <a:cs typeface="Roboto"/>
                <a:sym typeface="Roboto"/>
              </a:rPr>
              <a:t>Press “+” icon to </a:t>
            </a:r>
            <a:r>
              <a:rPr lang="en" sz="500">
                <a:latin typeface="Roboto"/>
                <a:ea typeface="Roboto"/>
                <a:cs typeface="Roboto"/>
                <a:sym typeface="Roboto"/>
              </a:rPr>
              <a:t>navigate</a:t>
            </a:r>
            <a:r>
              <a:rPr lang="en" sz="500">
                <a:latin typeface="Roboto"/>
                <a:ea typeface="Roboto"/>
                <a:cs typeface="Roboto"/>
                <a:sym typeface="Roboto"/>
              </a:rPr>
              <a:t> to Click to sign in</a:t>
            </a:r>
            <a:endParaRPr sz="500">
              <a:latin typeface="Roboto"/>
              <a:ea typeface="Roboto"/>
              <a:cs typeface="Roboto"/>
              <a:sym typeface="Roboto"/>
            </a:endParaRPr>
          </a:p>
          <a:p>
            <a:pPr indent="0" lvl="0" marL="0" rtl="0" algn="l">
              <a:spcBef>
                <a:spcPts val="0"/>
              </a:spcBef>
              <a:spcAft>
                <a:spcPts val="0"/>
              </a:spcAft>
              <a:buNone/>
            </a:pPr>
            <a:r>
              <a:rPr lang="en" sz="500">
                <a:latin typeface="Roboto"/>
                <a:ea typeface="Roboto"/>
                <a:cs typeface="Roboto"/>
                <a:sym typeface="Roboto"/>
              </a:rPr>
              <a:t>reflection post screen</a:t>
            </a:r>
            <a:endParaRPr sz="500">
              <a:latin typeface="Roboto"/>
              <a:ea typeface="Roboto"/>
              <a:cs typeface="Roboto"/>
              <a:sym typeface="Roboto"/>
            </a:endParaRPr>
          </a:p>
        </p:txBody>
      </p:sp>
      <p:sp>
        <p:nvSpPr>
          <p:cNvPr id="778" name="Google Shape;778;p39"/>
          <p:cNvSpPr/>
          <p:nvPr/>
        </p:nvSpPr>
        <p:spPr>
          <a:xfrm>
            <a:off x="2146675" y="2157175"/>
            <a:ext cx="797700" cy="521700"/>
          </a:xfrm>
          <a:prstGeom prst="rect">
            <a:avLst/>
          </a:prstGeom>
          <a:solidFill>
            <a:srgbClr val="F8F9F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500">
                <a:latin typeface="Roboto"/>
                <a:ea typeface="Roboto"/>
                <a:cs typeface="Roboto"/>
                <a:sym typeface="Roboto"/>
              </a:rPr>
              <a:t>Press select community which navigates to a search screen for communities that the user is a part of</a:t>
            </a:r>
            <a:endParaRPr sz="500">
              <a:latin typeface="Roboto"/>
              <a:ea typeface="Roboto"/>
              <a:cs typeface="Roboto"/>
              <a:sym typeface="Roboto"/>
            </a:endParaRPr>
          </a:p>
        </p:txBody>
      </p:sp>
      <p:sp>
        <p:nvSpPr>
          <p:cNvPr id="779" name="Google Shape;779;p39"/>
          <p:cNvSpPr/>
          <p:nvPr/>
        </p:nvSpPr>
        <p:spPr>
          <a:xfrm>
            <a:off x="3878100" y="2568450"/>
            <a:ext cx="797700" cy="671100"/>
          </a:xfrm>
          <a:prstGeom prst="rect">
            <a:avLst/>
          </a:prstGeom>
          <a:solidFill>
            <a:srgbClr val="F8F9F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500">
                <a:latin typeface="Roboto"/>
                <a:ea typeface="Roboto"/>
                <a:cs typeface="Roboto"/>
                <a:sym typeface="Roboto"/>
              </a:rPr>
              <a:t>Select the desired community, in this case, AspiringLawyers, which then renavigates back to the reflection post screen</a:t>
            </a:r>
            <a:endParaRPr sz="500">
              <a:latin typeface="Roboto"/>
              <a:ea typeface="Roboto"/>
              <a:cs typeface="Roboto"/>
              <a:sym typeface="Roboto"/>
            </a:endParaRPr>
          </a:p>
        </p:txBody>
      </p:sp>
      <p:sp>
        <p:nvSpPr>
          <p:cNvPr id="780" name="Google Shape;780;p39"/>
          <p:cNvSpPr/>
          <p:nvPr/>
        </p:nvSpPr>
        <p:spPr>
          <a:xfrm>
            <a:off x="5521300" y="2757950"/>
            <a:ext cx="797700" cy="481500"/>
          </a:xfrm>
          <a:prstGeom prst="rect">
            <a:avLst/>
          </a:prstGeom>
          <a:solidFill>
            <a:srgbClr val="F8F9F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500">
                <a:latin typeface="Roboto"/>
                <a:ea typeface="Roboto"/>
                <a:cs typeface="Roboto"/>
                <a:sym typeface="Roboto"/>
              </a:rPr>
              <a:t>Finish filling in the rest of the text input by pressing any of the options</a:t>
            </a:r>
            <a:endParaRPr sz="500">
              <a:latin typeface="Roboto"/>
              <a:ea typeface="Roboto"/>
              <a:cs typeface="Roboto"/>
              <a:sym typeface="Roboto"/>
            </a:endParaRPr>
          </a:p>
        </p:txBody>
      </p:sp>
      <p:sp>
        <p:nvSpPr>
          <p:cNvPr id="781" name="Google Shape;781;p39"/>
          <p:cNvSpPr/>
          <p:nvPr/>
        </p:nvSpPr>
        <p:spPr>
          <a:xfrm>
            <a:off x="7468150" y="2177275"/>
            <a:ext cx="797700" cy="481500"/>
          </a:xfrm>
          <a:prstGeom prst="rect">
            <a:avLst/>
          </a:prstGeom>
          <a:solidFill>
            <a:srgbClr val="F8F9F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500">
                <a:latin typeface="Roboto"/>
                <a:ea typeface="Roboto"/>
                <a:cs typeface="Roboto"/>
                <a:sym typeface="Roboto"/>
              </a:rPr>
              <a:t>After pressing post, you are redirected to the post feed of the selected community</a:t>
            </a:r>
            <a:endParaRPr sz="500">
              <a:latin typeface="Roboto"/>
              <a:ea typeface="Roboto"/>
              <a:cs typeface="Roboto"/>
              <a:sym typeface="Robo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785" name="Shape 785"/>
        <p:cNvGrpSpPr/>
        <p:nvPr/>
      </p:nvGrpSpPr>
      <p:grpSpPr>
        <a:xfrm>
          <a:off x="0" y="0"/>
          <a:ext cx="0" cy="0"/>
          <a:chOff x="0" y="0"/>
          <a:chExt cx="0" cy="0"/>
        </a:xfrm>
      </p:grpSpPr>
      <p:sp>
        <p:nvSpPr>
          <p:cNvPr id="786" name="Google Shape;786;p40"/>
          <p:cNvSpPr txBox="1"/>
          <p:nvPr>
            <p:ph type="title"/>
          </p:nvPr>
        </p:nvSpPr>
        <p:spPr>
          <a:xfrm>
            <a:off x="722400" y="242971"/>
            <a:ext cx="7699200" cy="85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Task Flo</a:t>
            </a:r>
            <a:r>
              <a:rPr lang="en">
                <a:solidFill>
                  <a:srgbClr val="FF785A"/>
                </a:solidFill>
              </a:rPr>
              <a:t>w 3: </a:t>
            </a:r>
            <a:r>
              <a:rPr lang="en">
                <a:solidFill>
                  <a:srgbClr val="FF785A"/>
                </a:solidFill>
              </a:rPr>
              <a:t>Discover and schedule a shadowing opportunity with a mentor (Christina)</a:t>
            </a:r>
            <a:endParaRPr>
              <a:solidFill>
                <a:srgbClr val="FF785A"/>
              </a:solidFill>
            </a:endParaRPr>
          </a:p>
        </p:txBody>
      </p:sp>
      <p:pic>
        <p:nvPicPr>
          <p:cNvPr id="787" name="Google Shape;787;p40" title="Screenshot 2025-11-02 173307.png"/>
          <p:cNvPicPr preferRelativeResize="0"/>
          <p:nvPr/>
        </p:nvPicPr>
        <p:blipFill rotWithShape="1">
          <a:blip r:embed="rId3">
            <a:alphaModFix/>
          </a:blip>
          <a:srcRect b="0" l="1162" r="1162" t="0"/>
          <a:stretch/>
        </p:blipFill>
        <p:spPr>
          <a:xfrm>
            <a:off x="49325" y="1666516"/>
            <a:ext cx="1212000" cy="2401500"/>
          </a:xfrm>
          <a:prstGeom prst="roundRect">
            <a:avLst>
              <a:gd fmla="val 16667" name="adj"/>
            </a:avLst>
          </a:prstGeom>
          <a:noFill/>
          <a:ln>
            <a:noFill/>
          </a:ln>
        </p:spPr>
      </p:pic>
      <p:pic>
        <p:nvPicPr>
          <p:cNvPr id="788" name="Google Shape;788;p40" title="Screenshot 2025-11-02 175110.png"/>
          <p:cNvPicPr preferRelativeResize="0"/>
          <p:nvPr/>
        </p:nvPicPr>
        <p:blipFill rotWithShape="1">
          <a:blip r:embed="rId4">
            <a:alphaModFix/>
          </a:blip>
          <a:srcRect b="0" l="129" r="129" t="0"/>
          <a:stretch/>
        </p:blipFill>
        <p:spPr>
          <a:xfrm>
            <a:off x="1355715" y="1684432"/>
            <a:ext cx="1212000" cy="2365500"/>
          </a:xfrm>
          <a:prstGeom prst="roundRect">
            <a:avLst>
              <a:gd fmla="val 16667" name="adj"/>
            </a:avLst>
          </a:prstGeom>
          <a:noFill/>
          <a:ln>
            <a:noFill/>
          </a:ln>
        </p:spPr>
      </p:pic>
      <p:pic>
        <p:nvPicPr>
          <p:cNvPr id="789" name="Google Shape;789;p40" title="Screenshot 2025-11-02 175122.png"/>
          <p:cNvPicPr preferRelativeResize="0"/>
          <p:nvPr/>
        </p:nvPicPr>
        <p:blipFill rotWithShape="1">
          <a:blip r:embed="rId5">
            <a:alphaModFix/>
          </a:blip>
          <a:srcRect b="0" l="3025" r="3016" t="0"/>
          <a:stretch/>
        </p:blipFill>
        <p:spPr>
          <a:xfrm>
            <a:off x="2662106" y="1640625"/>
            <a:ext cx="1212000" cy="2453100"/>
          </a:xfrm>
          <a:prstGeom prst="roundRect">
            <a:avLst>
              <a:gd fmla="val 16667" name="adj"/>
            </a:avLst>
          </a:prstGeom>
          <a:noFill/>
          <a:ln>
            <a:noFill/>
          </a:ln>
        </p:spPr>
      </p:pic>
      <p:pic>
        <p:nvPicPr>
          <p:cNvPr id="790" name="Google Shape;790;p40" title="Screenshot 2025-11-02 175135.png"/>
          <p:cNvPicPr preferRelativeResize="0"/>
          <p:nvPr/>
        </p:nvPicPr>
        <p:blipFill rotWithShape="1">
          <a:blip r:embed="rId6">
            <a:alphaModFix/>
          </a:blip>
          <a:srcRect b="1746" l="0" r="0" t="1746"/>
          <a:stretch/>
        </p:blipFill>
        <p:spPr>
          <a:xfrm>
            <a:off x="3968496" y="1698961"/>
            <a:ext cx="1212000" cy="2336700"/>
          </a:xfrm>
          <a:prstGeom prst="roundRect">
            <a:avLst>
              <a:gd fmla="val 16667" name="adj"/>
            </a:avLst>
          </a:prstGeom>
          <a:noFill/>
          <a:ln>
            <a:noFill/>
          </a:ln>
        </p:spPr>
      </p:pic>
      <p:pic>
        <p:nvPicPr>
          <p:cNvPr id="791" name="Google Shape;791;p40" title="Screenshot 2025-11-02 175149.png"/>
          <p:cNvPicPr preferRelativeResize="0"/>
          <p:nvPr/>
        </p:nvPicPr>
        <p:blipFill rotWithShape="1">
          <a:blip r:embed="rId7">
            <a:alphaModFix/>
          </a:blip>
          <a:srcRect b="0" l="2980" r="2990" t="0"/>
          <a:stretch/>
        </p:blipFill>
        <p:spPr>
          <a:xfrm>
            <a:off x="5274887" y="1666516"/>
            <a:ext cx="1158300" cy="2401500"/>
          </a:xfrm>
          <a:prstGeom prst="roundRect">
            <a:avLst>
              <a:gd fmla="val 16667" name="adj"/>
            </a:avLst>
          </a:prstGeom>
          <a:noFill/>
          <a:ln>
            <a:noFill/>
          </a:ln>
        </p:spPr>
      </p:pic>
      <p:pic>
        <p:nvPicPr>
          <p:cNvPr id="792" name="Google Shape;792;p40" title="Screenshot 2025-11-02 175200.png"/>
          <p:cNvPicPr preferRelativeResize="0"/>
          <p:nvPr/>
        </p:nvPicPr>
        <p:blipFill rotWithShape="1">
          <a:blip r:embed="rId8">
            <a:alphaModFix/>
          </a:blip>
          <a:srcRect b="0" l="3288" r="3288" t="0"/>
          <a:stretch/>
        </p:blipFill>
        <p:spPr>
          <a:xfrm>
            <a:off x="6527343" y="1666538"/>
            <a:ext cx="1158300" cy="2401500"/>
          </a:xfrm>
          <a:prstGeom prst="roundRect">
            <a:avLst>
              <a:gd fmla="val 16667" name="adj"/>
            </a:avLst>
          </a:prstGeom>
          <a:noFill/>
          <a:ln>
            <a:noFill/>
          </a:ln>
        </p:spPr>
      </p:pic>
      <p:pic>
        <p:nvPicPr>
          <p:cNvPr id="793" name="Google Shape;793;p40" title="Screenshot 2025-11-02 175209.png"/>
          <p:cNvPicPr preferRelativeResize="0"/>
          <p:nvPr/>
        </p:nvPicPr>
        <p:blipFill rotWithShape="1">
          <a:blip r:embed="rId9">
            <a:alphaModFix/>
          </a:blip>
          <a:srcRect b="0" l="3156" r="3166" t="0"/>
          <a:stretch/>
        </p:blipFill>
        <p:spPr>
          <a:xfrm>
            <a:off x="7833943" y="1666413"/>
            <a:ext cx="1158300" cy="2401500"/>
          </a:xfrm>
          <a:prstGeom prst="roundRect">
            <a:avLst>
              <a:gd fmla="val 16667" name="adj"/>
            </a:avLst>
          </a:prstGeom>
          <a:noFill/>
          <a:ln>
            <a:noFill/>
          </a:ln>
        </p:spPr>
      </p:pic>
      <p:sp>
        <p:nvSpPr>
          <p:cNvPr id="794" name="Google Shape;794;p40"/>
          <p:cNvSpPr/>
          <p:nvPr/>
        </p:nvSpPr>
        <p:spPr>
          <a:xfrm>
            <a:off x="402550" y="3730625"/>
            <a:ext cx="153000" cy="1956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cxnSp>
        <p:nvCxnSpPr>
          <p:cNvPr id="795" name="Google Shape;795;p40"/>
          <p:cNvCxnSpPr>
            <a:stCxn id="794" idx="7"/>
            <a:endCxn id="788" idx="1"/>
          </p:cNvCxnSpPr>
          <p:nvPr/>
        </p:nvCxnSpPr>
        <p:spPr>
          <a:xfrm rot="-5400000">
            <a:off x="498344" y="2901870"/>
            <a:ext cx="892200" cy="822600"/>
          </a:xfrm>
          <a:prstGeom prst="curvedConnector2">
            <a:avLst/>
          </a:prstGeom>
          <a:noFill/>
          <a:ln cap="flat" cmpd="sng" w="19050">
            <a:solidFill>
              <a:schemeClr val="dk1"/>
            </a:solidFill>
            <a:prstDash val="solid"/>
            <a:round/>
            <a:headEnd len="med" w="med" type="none"/>
            <a:tailEnd len="med" w="med" type="triangle"/>
          </a:ln>
        </p:spPr>
      </p:cxnSp>
      <p:sp>
        <p:nvSpPr>
          <p:cNvPr id="796" name="Google Shape;796;p40"/>
          <p:cNvSpPr/>
          <p:nvPr/>
        </p:nvSpPr>
        <p:spPr>
          <a:xfrm>
            <a:off x="1567650" y="3398950"/>
            <a:ext cx="348600" cy="1191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cxnSp>
        <p:nvCxnSpPr>
          <p:cNvPr id="797" name="Google Shape;797;p40"/>
          <p:cNvCxnSpPr>
            <a:stCxn id="796" idx="6"/>
            <a:endCxn id="789" idx="1"/>
          </p:cNvCxnSpPr>
          <p:nvPr/>
        </p:nvCxnSpPr>
        <p:spPr>
          <a:xfrm flipH="1" rot="10800000">
            <a:off x="1916250" y="2867200"/>
            <a:ext cx="745800" cy="591300"/>
          </a:xfrm>
          <a:prstGeom prst="curvedConnector3">
            <a:avLst>
              <a:gd fmla="val 50004" name="adj1"/>
            </a:avLst>
          </a:prstGeom>
          <a:noFill/>
          <a:ln cap="flat" cmpd="sng" w="19050">
            <a:solidFill>
              <a:schemeClr val="dk1"/>
            </a:solidFill>
            <a:prstDash val="solid"/>
            <a:round/>
            <a:headEnd len="med" w="med" type="none"/>
            <a:tailEnd len="med" w="med" type="triangle"/>
          </a:ln>
        </p:spPr>
      </p:cxnSp>
      <p:sp>
        <p:nvSpPr>
          <p:cNvPr id="798" name="Google Shape;798;p40"/>
          <p:cNvSpPr/>
          <p:nvPr/>
        </p:nvSpPr>
        <p:spPr>
          <a:xfrm>
            <a:off x="2775300" y="3807175"/>
            <a:ext cx="527400" cy="1956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99" name="Google Shape;799;p40"/>
          <p:cNvSpPr/>
          <p:nvPr/>
        </p:nvSpPr>
        <p:spPr>
          <a:xfrm>
            <a:off x="4969450" y="2769625"/>
            <a:ext cx="153000" cy="1191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00" name="Google Shape;800;p40"/>
          <p:cNvSpPr/>
          <p:nvPr/>
        </p:nvSpPr>
        <p:spPr>
          <a:xfrm>
            <a:off x="5391825" y="3688100"/>
            <a:ext cx="1041300" cy="361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01" name="Google Shape;801;p40"/>
          <p:cNvSpPr/>
          <p:nvPr/>
        </p:nvSpPr>
        <p:spPr>
          <a:xfrm>
            <a:off x="6687325" y="2327400"/>
            <a:ext cx="153000" cy="1617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cxnSp>
        <p:nvCxnSpPr>
          <p:cNvPr id="802" name="Google Shape;802;p40"/>
          <p:cNvCxnSpPr>
            <a:stCxn id="798" idx="7"/>
            <a:endCxn id="790" idx="1"/>
          </p:cNvCxnSpPr>
          <p:nvPr/>
        </p:nvCxnSpPr>
        <p:spPr>
          <a:xfrm rot="-5400000">
            <a:off x="3112814" y="2980070"/>
            <a:ext cx="968400" cy="743100"/>
          </a:xfrm>
          <a:prstGeom prst="curvedConnector2">
            <a:avLst/>
          </a:prstGeom>
          <a:noFill/>
          <a:ln cap="flat" cmpd="sng" w="19050">
            <a:solidFill>
              <a:schemeClr val="dk1"/>
            </a:solidFill>
            <a:prstDash val="solid"/>
            <a:round/>
            <a:headEnd len="med" w="med" type="none"/>
            <a:tailEnd len="med" w="med" type="triangle"/>
          </a:ln>
        </p:spPr>
      </p:cxnSp>
      <p:cxnSp>
        <p:nvCxnSpPr>
          <p:cNvPr id="803" name="Google Shape;803;p40"/>
          <p:cNvCxnSpPr>
            <a:stCxn id="799" idx="7"/>
            <a:endCxn id="791" idx="1"/>
          </p:cNvCxnSpPr>
          <p:nvPr/>
        </p:nvCxnSpPr>
        <p:spPr>
          <a:xfrm flipH="1" rot="-5400000">
            <a:off x="5147444" y="2739667"/>
            <a:ext cx="80100" cy="174900"/>
          </a:xfrm>
          <a:prstGeom prst="curvedConnector4">
            <a:avLst>
              <a:gd fmla="val -319060" name="adj1"/>
              <a:gd fmla="val 56389" name="adj2"/>
            </a:avLst>
          </a:prstGeom>
          <a:noFill/>
          <a:ln cap="flat" cmpd="sng" w="19050">
            <a:solidFill>
              <a:schemeClr val="dk1"/>
            </a:solidFill>
            <a:prstDash val="solid"/>
            <a:round/>
            <a:headEnd len="med" w="med" type="none"/>
            <a:tailEnd len="med" w="med" type="triangle"/>
          </a:ln>
        </p:spPr>
      </p:cxnSp>
      <p:cxnSp>
        <p:nvCxnSpPr>
          <p:cNvPr id="804" name="Google Shape;804;p40"/>
          <p:cNvCxnSpPr>
            <a:stCxn id="800" idx="7"/>
            <a:endCxn id="792" idx="1"/>
          </p:cNvCxnSpPr>
          <p:nvPr/>
        </p:nvCxnSpPr>
        <p:spPr>
          <a:xfrm rot="-5400000">
            <a:off x="5966980" y="3180834"/>
            <a:ext cx="873900" cy="246600"/>
          </a:xfrm>
          <a:prstGeom prst="curvedConnector2">
            <a:avLst/>
          </a:prstGeom>
          <a:noFill/>
          <a:ln cap="flat" cmpd="sng" w="19050">
            <a:solidFill>
              <a:schemeClr val="dk1"/>
            </a:solidFill>
            <a:prstDash val="solid"/>
            <a:round/>
            <a:headEnd len="med" w="med" type="none"/>
            <a:tailEnd len="med" w="med" type="triangle"/>
          </a:ln>
        </p:spPr>
      </p:cxnSp>
      <p:cxnSp>
        <p:nvCxnSpPr>
          <p:cNvPr id="805" name="Google Shape;805;p40"/>
          <p:cNvCxnSpPr>
            <a:endCxn id="793" idx="1"/>
          </p:cNvCxnSpPr>
          <p:nvPr/>
        </p:nvCxnSpPr>
        <p:spPr>
          <a:xfrm>
            <a:off x="6817843" y="2351163"/>
            <a:ext cx="1016100" cy="516000"/>
          </a:xfrm>
          <a:prstGeom prst="curvedConnector3">
            <a:avLst>
              <a:gd fmla="val 50000" name="adj1"/>
            </a:avLst>
          </a:prstGeom>
          <a:noFill/>
          <a:ln cap="flat" cmpd="sng" w="19050">
            <a:solidFill>
              <a:schemeClr val="dk1"/>
            </a:solidFill>
            <a:prstDash val="solid"/>
            <a:round/>
            <a:headEnd len="med" w="med" type="none"/>
            <a:tailEnd len="med" w="med" type="triangle"/>
          </a:ln>
        </p:spPr>
      </p:cxnSp>
      <p:sp>
        <p:nvSpPr>
          <p:cNvPr id="806" name="Google Shape;806;p40"/>
          <p:cNvSpPr/>
          <p:nvPr/>
        </p:nvSpPr>
        <p:spPr>
          <a:xfrm>
            <a:off x="264125" y="3011200"/>
            <a:ext cx="782400" cy="447300"/>
          </a:xfrm>
          <a:prstGeom prst="rect">
            <a:avLst/>
          </a:prstGeom>
          <a:solidFill>
            <a:srgbClr val="F8F9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latin typeface="Roboto"/>
                <a:ea typeface="Roboto"/>
                <a:cs typeface="Roboto"/>
                <a:sym typeface="Roboto"/>
              </a:rPr>
              <a:t>Navigate to the discover page on the taskbar</a:t>
            </a:r>
            <a:endParaRPr sz="700">
              <a:latin typeface="Roboto"/>
              <a:ea typeface="Roboto"/>
              <a:cs typeface="Roboto"/>
              <a:sym typeface="Roboto"/>
            </a:endParaRPr>
          </a:p>
        </p:txBody>
      </p:sp>
      <p:sp>
        <p:nvSpPr>
          <p:cNvPr id="807" name="Google Shape;807;p40"/>
          <p:cNvSpPr/>
          <p:nvPr/>
        </p:nvSpPr>
        <p:spPr>
          <a:xfrm>
            <a:off x="1425602" y="3604775"/>
            <a:ext cx="1074900" cy="447300"/>
          </a:xfrm>
          <a:prstGeom prst="rect">
            <a:avLst/>
          </a:prstGeom>
          <a:solidFill>
            <a:srgbClr val="F8F9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latin typeface="Roboto"/>
                <a:ea typeface="Roboto"/>
                <a:cs typeface="Roboto"/>
                <a:sym typeface="Roboto"/>
              </a:rPr>
              <a:t>Scroll to the bottom of the page and press learn more on Christina</a:t>
            </a:r>
            <a:endParaRPr sz="700">
              <a:latin typeface="Roboto"/>
              <a:ea typeface="Roboto"/>
              <a:cs typeface="Roboto"/>
              <a:sym typeface="Roboto"/>
            </a:endParaRPr>
          </a:p>
        </p:txBody>
      </p:sp>
      <p:sp>
        <p:nvSpPr>
          <p:cNvPr id="808" name="Google Shape;808;p40"/>
          <p:cNvSpPr/>
          <p:nvPr/>
        </p:nvSpPr>
        <p:spPr>
          <a:xfrm>
            <a:off x="2777827" y="3157475"/>
            <a:ext cx="1074900" cy="447300"/>
          </a:xfrm>
          <a:prstGeom prst="rect">
            <a:avLst/>
          </a:prstGeom>
          <a:solidFill>
            <a:srgbClr val="F8F9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latin typeface="Roboto"/>
                <a:ea typeface="Roboto"/>
                <a:cs typeface="Roboto"/>
                <a:sym typeface="Roboto"/>
              </a:rPr>
              <a:t>Press the shadow button to prompt navigation to a schedule form</a:t>
            </a:r>
            <a:endParaRPr sz="700">
              <a:latin typeface="Roboto"/>
              <a:ea typeface="Roboto"/>
              <a:cs typeface="Roboto"/>
              <a:sym typeface="Roboto"/>
            </a:endParaRPr>
          </a:p>
        </p:txBody>
      </p:sp>
      <p:sp>
        <p:nvSpPr>
          <p:cNvPr id="809" name="Google Shape;809;p40"/>
          <p:cNvSpPr/>
          <p:nvPr/>
        </p:nvSpPr>
        <p:spPr>
          <a:xfrm>
            <a:off x="4337652" y="3011200"/>
            <a:ext cx="1074900" cy="447300"/>
          </a:xfrm>
          <a:prstGeom prst="rect">
            <a:avLst/>
          </a:prstGeom>
          <a:solidFill>
            <a:srgbClr val="F8F9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latin typeface="Roboto"/>
                <a:ea typeface="Roboto"/>
                <a:cs typeface="Roboto"/>
                <a:sym typeface="Roboto"/>
              </a:rPr>
              <a:t>Choose a convenient time</a:t>
            </a:r>
            <a:endParaRPr sz="700">
              <a:latin typeface="Roboto"/>
              <a:ea typeface="Roboto"/>
              <a:cs typeface="Roboto"/>
              <a:sym typeface="Roboto"/>
            </a:endParaRPr>
          </a:p>
        </p:txBody>
      </p:sp>
      <p:sp>
        <p:nvSpPr>
          <p:cNvPr id="810" name="Google Shape;810;p40"/>
          <p:cNvSpPr/>
          <p:nvPr/>
        </p:nvSpPr>
        <p:spPr>
          <a:xfrm>
            <a:off x="6147527" y="3234850"/>
            <a:ext cx="1074900" cy="447300"/>
          </a:xfrm>
          <a:prstGeom prst="rect">
            <a:avLst/>
          </a:prstGeom>
          <a:solidFill>
            <a:srgbClr val="F8F9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latin typeface="Roboto"/>
                <a:ea typeface="Roboto"/>
                <a:cs typeface="Roboto"/>
                <a:sym typeface="Roboto"/>
              </a:rPr>
              <a:t>Press schedule meeting, which </a:t>
            </a:r>
            <a:r>
              <a:rPr lang="en" sz="700">
                <a:latin typeface="Roboto"/>
                <a:ea typeface="Roboto"/>
                <a:cs typeface="Roboto"/>
                <a:sym typeface="Roboto"/>
              </a:rPr>
              <a:t>navigates</a:t>
            </a:r>
            <a:r>
              <a:rPr lang="en" sz="700">
                <a:latin typeface="Roboto"/>
                <a:ea typeface="Roboto"/>
                <a:cs typeface="Roboto"/>
                <a:sym typeface="Roboto"/>
              </a:rPr>
              <a:t> to a confirmation pop up</a:t>
            </a:r>
            <a:endParaRPr sz="700">
              <a:latin typeface="Roboto"/>
              <a:ea typeface="Roboto"/>
              <a:cs typeface="Roboto"/>
              <a:sym typeface="Roboto"/>
            </a:endParaRPr>
          </a:p>
        </p:txBody>
      </p:sp>
      <p:sp>
        <p:nvSpPr>
          <p:cNvPr id="811" name="Google Shape;811;p40"/>
          <p:cNvSpPr/>
          <p:nvPr/>
        </p:nvSpPr>
        <p:spPr>
          <a:xfrm>
            <a:off x="7005800" y="1686925"/>
            <a:ext cx="1074900" cy="591300"/>
          </a:xfrm>
          <a:prstGeom prst="rect">
            <a:avLst/>
          </a:prstGeom>
          <a:solidFill>
            <a:srgbClr val="F8F9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latin typeface="Roboto"/>
                <a:ea typeface="Roboto"/>
                <a:cs typeface="Roboto"/>
                <a:sym typeface="Roboto"/>
              </a:rPr>
              <a:t>After exiting from the popup, you are navigated to your calendar and able to view your booking</a:t>
            </a:r>
            <a:endParaRPr sz="700">
              <a:latin typeface="Roboto"/>
              <a:ea typeface="Roboto"/>
              <a:cs typeface="Roboto"/>
              <a:sym typeface="Robo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815" name="Shape 815"/>
        <p:cNvGrpSpPr/>
        <p:nvPr/>
      </p:nvGrpSpPr>
      <p:grpSpPr>
        <a:xfrm>
          <a:off x="0" y="0"/>
          <a:ext cx="0" cy="0"/>
          <a:chOff x="0" y="0"/>
          <a:chExt cx="0" cy="0"/>
        </a:xfrm>
      </p:grpSpPr>
      <p:sp>
        <p:nvSpPr>
          <p:cNvPr id="816" name="Google Shape;816;p41"/>
          <p:cNvSpPr txBox="1"/>
          <p:nvPr>
            <p:ph type="title"/>
          </p:nvPr>
        </p:nvSpPr>
        <p:spPr>
          <a:xfrm>
            <a:off x="782675" y="3185783"/>
            <a:ext cx="7699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700">
                <a:solidFill>
                  <a:srgbClr val="FF785A"/>
                </a:solidFill>
                <a:latin typeface="Inter"/>
                <a:ea typeface="Inter"/>
                <a:cs typeface="Inter"/>
                <a:sym typeface="Inter"/>
              </a:rPr>
              <a:t>Prototype Implementation</a:t>
            </a:r>
            <a:endParaRPr b="1" sz="3700">
              <a:solidFill>
                <a:srgbClr val="FF785A"/>
              </a:solidFill>
              <a:latin typeface="Inter"/>
              <a:ea typeface="Inter"/>
              <a:cs typeface="Inter"/>
              <a:sym typeface="Inte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820" name="Shape 820"/>
        <p:cNvGrpSpPr/>
        <p:nvPr/>
      </p:nvGrpSpPr>
      <p:grpSpPr>
        <a:xfrm>
          <a:off x="0" y="0"/>
          <a:ext cx="0" cy="0"/>
          <a:chOff x="0" y="0"/>
          <a:chExt cx="0" cy="0"/>
        </a:xfrm>
      </p:grpSpPr>
      <p:sp>
        <p:nvSpPr>
          <p:cNvPr id="821" name="Google Shape;821;p42"/>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Figma as an Implementation Tool</a:t>
            </a:r>
            <a:endParaRPr>
              <a:solidFill>
                <a:srgbClr val="FF785A"/>
              </a:solidFill>
            </a:endParaRPr>
          </a:p>
        </p:txBody>
      </p:sp>
      <p:sp>
        <p:nvSpPr>
          <p:cNvPr id="822" name="Google Shape;822;p42"/>
          <p:cNvSpPr/>
          <p:nvPr/>
        </p:nvSpPr>
        <p:spPr>
          <a:xfrm>
            <a:off x="227025" y="908150"/>
            <a:ext cx="2542800" cy="41154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23" name="Google Shape;823;p42"/>
          <p:cNvSpPr txBox="1"/>
          <p:nvPr/>
        </p:nvSpPr>
        <p:spPr>
          <a:xfrm>
            <a:off x="336975" y="1135575"/>
            <a:ext cx="2308800" cy="38880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b="1" lang="en" sz="1665">
                <a:solidFill>
                  <a:srgbClr val="FF785A"/>
                </a:solidFill>
                <a:latin typeface="Inter"/>
                <a:ea typeface="Inter"/>
                <a:cs typeface="Inter"/>
                <a:sym typeface="Inter"/>
              </a:rPr>
              <a:t>Pros</a:t>
            </a:r>
            <a:endParaRPr b="1" sz="1665">
              <a:solidFill>
                <a:srgbClr val="FF785A"/>
              </a:solidFill>
              <a:latin typeface="Inter"/>
              <a:ea typeface="Inter"/>
              <a:cs typeface="Inter"/>
              <a:sym typeface="Inter"/>
            </a:endParaRPr>
          </a:p>
          <a:p>
            <a:pPr indent="-302608" lvl="0" marL="457200" rtl="0" algn="l">
              <a:lnSpc>
                <a:spcPct val="150000"/>
              </a:lnSpc>
              <a:spcBef>
                <a:spcPts val="100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Supports collaborative editing</a:t>
            </a:r>
            <a:endParaRPr sz="1165">
              <a:solidFill>
                <a:schemeClr val="dk1"/>
              </a:solidFill>
              <a:latin typeface="Inter Medium"/>
              <a:ea typeface="Inter Medium"/>
              <a:cs typeface="Inter Medium"/>
              <a:sym typeface="Inter Medium"/>
            </a:endParaRPr>
          </a:p>
          <a:p>
            <a:pPr indent="-302608" lvl="0" marL="457200" rtl="0" algn="l">
              <a:lnSpc>
                <a:spcPct val="150000"/>
              </a:lnSpc>
              <a:spcBef>
                <a:spcPts val="100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Supports task flow features to prototype</a:t>
            </a:r>
            <a:endParaRPr sz="1165">
              <a:solidFill>
                <a:schemeClr val="dk1"/>
              </a:solidFill>
              <a:latin typeface="Inter Medium"/>
              <a:ea typeface="Inter Medium"/>
              <a:cs typeface="Inter Medium"/>
              <a:sym typeface="Inter Medium"/>
            </a:endParaRPr>
          </a:p>
          <a:p>
            <a:pPr indent="-302608" lvl="0" marL="457200" rtl="0" algn="l">
              <a:lnSpc>
                <a:spcPct val="150000"/>
              </a:lnSpc>
              <a:spcBef>
                <a:spcPts val="100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Easily shareable</a:t>
            </a:r>
            <a:endParaRPr sz="1165">
              <a:solidFill>
                <a:schemeClr val="dk1"/>
              </a:solidFill>
              <a:latin typeface="Inter Medium"/>
              <a:ea typeface="Inter Medium"/>
              <a:cs typeface="Inter Medium"/>
              <a:sym typeface="Inter Medium"/>
            </a:endParaRPr>
          </a:p>
          <a:p>
            <a:pPr indent="-302608" lvl="0" marL="457200" rtl="0" algn="l">
              <a:lnSpc>
                <a:spcPct val="150000"/>
              </a:lnSpc>
              <a:spcBef>
                <a:spcPts val="100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Can design without coding</a:t>
            </a:r>
            <a:endParaRPr sz="1165">
              <a:solidFill>
                <a:schemeClr val="dk1"/>
              </a:solidFill>
              <a:latin typeface="Inter Medium"/>
              <a:ea typeface="Inter Medium"/>
              <a:cs typeface="Inter Medium"/>
              <a:sym typeface="Inter Medium"/>
            </a:endParaRPr>
          </a:p>
          <a:p>
            <a:pPr indent="-302608" lvl="0" marL="457200" rtl="0" algn="l">
              <a:lnSpc>
                <a:spcPct val="150000"/>
              </a:lnSpc>
              <a:spcBef>
                <a:spcPts val="100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Layout and prototype mimics coding</a:t>
            </a:r>
            <a:endParaRPr sz="1165">
              <a:solidFill>
                <a:schemeClr val="dk1"/>
              </a:solidFill>
              <a:latin typeface="Inter Medium"/>
              <a:ea typeface="Inter Medium"/>
              <a:cs typeface="Inter Medium"/>
              <a:sym typeface="Inter Medium"/>
            </a:endParaRPr>
          </a:p>
          <a:p>
            <a:pPr indent="-302608" lvl="0" marL="457200" rtl="0" algn="l">
              <a:lnSpc>
                <a:spcPct val="150000"/>
              </a:lnSpc>
              <a:spcBef>
                <a:spcPts val="1000"/>
              </a:spcBef>
              <a:spcAft>
                <a:spcPts val="1000"/>
              </a:spcAft>
              <a:buClr>
                <a:schemeClr val="dk1"/>
              </a:buClr>
              <a:buSzPts val="1165"/>
              <a:buFont typeface="Inter Medium"/>
              <a:buChar char="●"/>
            </a:pPr>
            <a:r>
              <a:rPr lang="en" sz="1165">
                <a:solidFill>
                  <a:schemeClr val="dk1"/>
                </a:solidFill>
                <a:latin typeface="Inter Medium"/>
                <a:ea typeface="Inter Medium"/>
                <a:cs typeface="Inter Medium"/>
                <a:sym typeface="Inter Medium"/>
              </a:rPr>
              <a:t>Offers a wide range of templates</a:t>
            </a:r>
            <a:endParaRPr sz="1165">
              <a:solidFill>
                <a:schemeClr val="dk1"/>
              </a:solidFill>
              <a:latin typeface="Inter Medium"/>
              <a:ea typeface="Inter Medium"/>
              <a:cs typeface="Inter Medium"/>
              <a:sym typeface="Inter Medium"/>
            </a:endParaRPr>
          </a:p>
        </p:txBody>
      </p:sp>
      <p:sp>
        <p:nvSpPr>
          <p:cNvPr id="824" name="Google Shape;824;p42"/>
          <p:cNvSpPr/>
          <p:nvPr/>
        </p:nvSpPr>
        <p:spPr>
          <a:xfrm>
            <a:off x="3010150" y="908150"/>
            <a:ext cx="2542800" cy="41154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25" name="Google Shape;825;p42"/>
          <p:cNvSpPr txBox="1"/>
          <p:nvPr/>
        </p:nvSpPr>
        <p:spPr>
          <a:xfrm>
            <a:off x="3120099" y="1014675"/>
            <a:ext cx="2308800" cy="38880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b="1" lang="en" sz="1665">
                <a:solidFill>
                  <a:srgbClr val="FF785A"/>
                </a:solidFill>
                <a:latin typeface="Inter"/>
                <a:ea typeface="Inter"/>
                <a:cs typeface="Inter"/>
                <a:sym typeface="Inter"/>
              </a:rPr>
              <a:t>Cons</a:t>
            </a:r>
            <a:endParaRPr b="1" sz="1665">
              <a:solidFill>
                <a:srgbClr val="FF785A"/>
              </a:solidFill>
              <a:latin typeface="Inter"/>
              <a:ea typeface="Inter"/>
              <a:cs typeface="Inter"/>
              <a:sym typeface="Inter"/>
            </a:endParaRPr>
          </a:p>
          <a:p>
            <a:pPr indent="-308958" lvl="0" marL="457200" rtl="0" algn="l">
              <a:lnSpc>
                <a:spcPct val="150000"/>
              </a:lnSpc>
              <a:spcBef>
                <a:spcPts val="100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No backend integration</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100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Static implementation and data</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1000"/>
              </a:spcBef>
              <a:spcAft>
                <a:spcPts val="0"/>
              </a:spcAft>
              <a:buClr>
                <a:schemeClr val="dk1"/>
              </a:buClr>
              <a:buSzPts val="1265"/>
              <a:buFont typeface="Inter Medium"/>
              <a:buChar char="●"/>
            </a:pPr>
            <a:r>
              <a:rPr lang="en" sz="1265">
                <a:solidFill>
                  <a:schemeClr val="dk1"/>
                </a:solidFill>
                <a:latin typeface="Inter Medium"/>
                <a:ea typeface="Inter Medium"/>
                <a:cs typeface="Inter Medium"/>
                <a:sym typeface="Inter Medium"/>
              </a:rPr>
              <a:t>Acts more as a simulation</a:t>
            </a:r>
            <a:endParaRPr sz="1265">
              <a:solidFill>
                <a:schemeClr val="dk1"/>
              </a:solidFill>
              <a:latin typeface="Inter Medium"/>
              <a:ea typeface="Inter Medium"/>
              <a:cs typeface="Inter Medium"/>
              <a:sym typeface="Inter Medium"/>
            </a:endParaRPr>
          </a:p>
          <a:p>
            <a:pPr indent="-308958" lvl="0" marL="457200" rtl="0" algn="l">
              <a:lnSpc>
                <a:spcPct val="150000"/>
              </a:lnSpc>
              <a:spcBef>
                <a:spcPts val="1000"/>
              </a:spcBef>
              <a:spcAft>
                <a:spcPts val="1000"/>
              </a:spcAft>
              <a:buClr>
                <a:schemeClr val="dk1"/>
              </a:buClr>
              <a:buSzPts val="1265"/>
              <a:buFont typeface="Inter Medium"/>
              <a:buChar char="●"/>
            </a:pPr>
            <a:r>
              <a:rPr lang="en" sz="1265">
                <a:solidFill>
                  <a:schemeClr val="dk1"/>
                </a:solidFill>
                <a:latin typeface="Inter Medium"/>
                <a:ea typeface="Inter Medium"/>
                <a:cs typeface="Inter Medium"/>
                <a:sym typeface="Inter Medium"/>
              </a:rPr>
              <a:t>Hard to support complex tasks</a:t>
            </a:r>
            <a:endParaRPr sz="1265">
              <a:solidFill>
                <a:schemeClr val="dk1"/>
              </a:solidFill>
              <a:latin typeface="Inter Medium"/>
              <a:ea typeface="Inter Medium"/>
              <a:cs typeface="Inter Medium"/>
              <a:sym typeface="Inter Medium"/>
            </a:endParaRPr>
          </a:p>
        </p:txBody>
      </p:sp>
      <p:sp>
        <p:nvSpPr>
          <p:cNvPr id="826" name="Google Shape;826;p42"/>
          <p:cNvSpPr/>
          <p:nvPr/>
        </p:nvSpPr>
        <p:spPr>
          <a:xfrm>
            <a:off x="6000275" y="975500"/>
            <a:ext cx="2929800" cy="3990900"/>
          </a:xfrm>
          <a:prstGeom prst="foldedCorner">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27" name="Google Shape;827;p42"/>
          <p:cNvSpPr txBox="1"/>
          <p:nvPr/>
        </p:nvSpPr>
        <p:spPr>
          <a:xfrm>
            <a:off x="6120575" y="1045025"/>
            <a:ext cx="2689200" cy="3921300"/>
          </a:xfrm>
          <a:prstGeom prst="rect">
            <a:avLst/>
          </a:prstGeom>
          <a:noFill/>
          <a:ln>
            <a:noFill/>
          </a:ln>
        </p:spPr>
        <p:txBody>
          <a:bodyPr anchorCtr="0" anchor="ctr" bIns="84600" lIns="84600" spcFirstLastPara="1" rIns="84600" wrap="square" tIns="84600">
            <a:noAutofit/>
          </a:bodyPr>
          <a:lstStyle/>
          <a:p>
            <a:pPr indent="0" lvl="0" marL="0" rtl="0" algn="ctr">
              <a:spcBef>
                <a:spcPts val="0"/>
              </a:spcBef>
              <a:spcAft>
                <a:spcPts val="0"/>
              </a:spcAft>
              <a:buNone/>
            </a:pPr>
            <a:r>
              <a:rPr b="1" lang="en" sz="1665">
                <a:solidFill>
                  <a:schemeClr val="dk1"/>
                </a:solidFill>
                <a:latin typeface="Inter"/>
                <a:ea typeface="Inter"/>
                <a:cs typeface="Inter"/>
                <a:sym typeface="Inter"/>
              </a:rPr>
              <a:t>Justification</a:t>
            </a:r>
            <a:endParaRPr sz="1665">
              <a:solidFill>
                <a:schemeClr val="dk1"/>
              </a:solidFill>
              <a:latin typeface="Fira Sans Extra Condensed SemiBold"/>
              <a:ea typeface="Fira Sans Extra Condensed SemiBold"/>
              <a:cs typeface="Fira Sans Extra Condensed SemiBold"/>
              <a:sym typeface="Fira Sans Extra Condensed SemiBold"/>
            </a:endParaRPr>
          </a:p>
          <a:p>
            <a:pPr indent="-302608" lvl="0" marL="457200" marR="0" rtl="0" algn="l">
              <a:lnSpc>
                <a:spcPct val="150000"/>
              </a:lnSpc>
              <a:spcBef>
                <a:spcPts val="100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Interactivity is easy to test</a:t>
            </a:r>
            <a:endParaRPr sz="1165">
              <a:solidFill>
                <a:schemeClr val="dk1"/>
              </a:solidFill>
              <a:latin typeface="Inter Medium"/>
              <a:ea typeface="Inter Medium"/>
              <a:cs typeface="Inter Medium"/>
              <a:sym typeface="Inter Medium"/>
            </a:endParaRPr>
          </a:p>
          <a:p>
            <a:pPr indent="-302608" lvl="0" marL="457200" marR="0" rtl="0" algn="l">
              <a:lnSpc>
                <a:spcPct val="150000"/>
              </a:lnSpc>
              <a:spcBef>
                <a:spcPts val="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The lack of backend doesn’t prevent users from interacting with the layout, design, and terminology of our project</a:t>
            </a:r>
            <a:endParaRPr sz="1165">
              <a:solidFill>
                <a:schemeClr val="dk1"/>
              </a:solidFill>
              <a:latin typeface="Inter Medium"/>
              <a:ea typeface="Inter Medium"/>
              <a:cs typeface="Inter Medium"/>
              <a:sym typeface="Inter Medium"/>
            </a:endParaRPr>
          </a:p>
          <a:p>
            <a:pPr indent="-302608" lvl="0" marL="457200" marR="0" rtl="0" algn="l">
              <a:lnSpc>
                <a:spcPct val="150000"/>
              </a:lnSpc>
              <a:spcBef>
                <a:spcPts val="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Easy to access for future testers through shareable links</a:t>
            </a:r>
            <a:endParaRPr sz="1165">
              <a:solidFill>
                <a:schemeClr val="dk1"/>
              </a:solidFill>
              <a:latin typeface="Inter Medium"/>
              <a:ea typeface="Inter Medium"/>
              <a:cs typeface="Inter Medium"/>
              <a:sym typeface="Inter Medium"/>
            </a:endParaRPr>
          </a:p>
          <a:p>
            <a:pPr indent="-302608" lvl="0" marL="457200" marR="0" rtl="0" algn="l">
              <a:lnSpc>
                <a:spcPct val="150000"/>
              </a:lnSpc>
              <a:spcBef>
                <a:spcPts val="0"/>
              </a:spcBef>
              <a:spcAft>
                <a:spcPts val="0"/>
              </a:spcAft>
              <a:buClr>
                <a:schemeClr val="dk1"/>
              </a:buClr>
              <a:buSzPts val="1165"/>
              <a:buFont typeface="Inter Medium"/>
              <a:buChar char="●"/>
            </a:pPr>
            <a:r>
              <a:rPr lang="en" sz="1165">
                <a:solidFill>
                  <a:schemeClr val="dk1"/>
                </a:solidFill>
                <a:latin typeface="Inter Medium"/>
                <a:ea typeface="Inter Medium"/>
                <a:cs typeface="Inter Medium"/>
                <a:sym typeface="Inter Medium"/>
              </a:rPr>
              <a:t>It’s important to be able to reiterate design changes as a group in a collaborative way</a:t>
            </a:r>
            <a:endParaRPr sz="1165">
              <a:solidFill>
                <a:schemeClr val="dk1"/>
              </a:solidFill>
              <a:latin typeface="Inter Medium"/>
              <a:ea typeface="Inter Medium"/>
              <a:cs typeface="Inter Medium"/>
              <a:sym typeface="Inter Medium"/>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831" name="Shape 831"/>
        <p:cNvGrpSpPr/>
        <p:nvPr/>
      </p:nvGrpSpPr>
      <p:grpSpPr>
        <a:xfrm>
          <a:off x="0" y="0"/>
          <a:ext cx="0" cy="0"/>
          <a:chOff x="0" y="0"/>
          <a:chExt cx="0" cy="0"/>
        </a:xfrm>
      </p:grpSpPr>
      <p:sp>
        <p:nvSpPr>
          <p:cNvPr id="832" name="Google Shape;832;p43"/>
          <p:cNvSpPr txBox="1"/>
          <p:nvPr>
            <p:ph type="title"/>
          </p:nvPr>
        </p:nvSpPr>
        <p:spPr>
          <a:xfrm>
            <a:off x="722400" y="124158"/>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Limitations</a:t>
            </a:r>
            <a:endParaRPr>
              <a:solidFill>
                <a:srgbClr val="FF785A"/>
              </a:solidFill>
            </a:endParaRPr>
          </a:p>
        </p:txBody>
      </p:sp>
      <p:sp>
        <p:nvSpPr>
          <p:cNvPr id="833" name="Google Shape;833;p43"/>
          <p:cNvSpPr/>
          <p:nvPr/>
        </p:nvSpPr>
        <p:spPr>
          <a:xfrm>
            <a:off x="897900" y="696850"/>
            <a:ext cx="7348200" cy="4262700"/>
          </a:xfrm>
          <a:prstGeom prst="roundRect">
            <a:avLst>
              <a:gd fmla="val 16667" name="adj"/>
            </a:avLst>
          </a:prstGeom>
          <a:solidFill>
            <a:srgbClr val="F8F9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34" name="Google Shape;834;p43"/>
          <p:cNvSpPr txBox="1"/>
          <p:nvPr/>
        </p:nvSpPr>
        <p:spPr>
          <a:xfrm>
            <a:off x="1408175" y="810550"/>
            <a:ext cx="6630000" cy="4149000"/>
          </a:xfrm>
          <a:prstGeom prst="rect">
            <a:avLst/>
          </a:prstGeom>
          <a:noFill/>
          <a:ln>
            <a:noFill/>
          </a:ln>
        </p:spPr>
        <p:txBody>
          <a:bodyPr anchorCtr="0" anchor="ctr" bIns="84600" lIns="84600" spcFirstLastPara="1" rIns="84600" wrap="square" tIns="84600">
            <a:noAutofit/>
          </a:bodyPr>
          <a:lstStyle/>
          <a:p>
            <a:pPr indent="0" lvl="0" marL="0" rtl="0" algn="l">
              <a:spcBef>
                <a:spcPts val="0"/>
              </a:spcBef>
              <a:spcAft>
                <a:spcPts val="0"/>
              </a:spcAft>
              <a:buNone/>
            </a:pPr>
            <a:r>
              <a:rPr b="1" lang="en" sz="1465">
                <a:solidFill>
                  <a:srgbClr val="FF785A"/>
                </a:solidFill>
                <a:latin typeface="Inter"/>
                <a:ea typeface="Inter"/>
                <a:cs typeface="Inter"/>
                <a:sym typeface="Inter"/>
              </a:rPr>
              <a:t>What were our constraints?</a:t>
            </a:r>
            <a:endParaRPr b="1" sz="1465">
              <a:solidFill>
                <a:srgbClr val="FF785A"/>
              </a:solidFill>
              <a:latin typeface="Inter"/>
              <a:ea typeface="Inter"/>
              <a:cs typeface="Inter"/>
              <a:sym typeface="Inter"/>
            </a:endParaRPr>
          </a:p>
          <a:p>
            <a:pPr indent="-298450" lvl="0" marL="457200" rtl="0" algn="l">
              <a:lnSpc>
                <a:spcPct val="150000"/>
              </a:lnSpc>
              <a:spcBef>
                <a:spcPts val="1000"/>
              </a:spcBef>
              <a:spcAft>
                <a:spcPts val="0"/>
              </a:spcAft>
              <a:buClr>
                <a:schemeClr val="dk1"/>
              </a:buClr>
              <a:buSzPts val="1100"/>
              <a:buFont typeface="Inter Medium"/>
              <a:buChar char="●"/>
            </a:pPr>
            <a:r>
              <a:rPr lang="en" sz="1100">
                <a:solidFill>
                  <a:schemeClr val="dk1"/>
                </a:solidFill>
                <a:latin typeface="Inter Medium"/>
                <a:ea typeface="Inter Medium"/>
                <a:cs typeface="Inter Medium"/>
                <a:sym typeface="Inter Medium"/>
              </a:rPr>
              <a:t>We couldn’t implement any backend processes</a:t>
            </a:r>
            <a:endParaRPr sz="1100">
              <a:solidFill>
                <a:schemeClr val="dk1"/>
              </a:solidFill>
              <a:latin typeface="Inter Medium"/>
              <a:ea typeface="Inter Medium"/>
              <a:cs typeface="Inter Medium"/>
              <a:sym typeface="Inter Medium"/>
            </a:endParaRPr>
          </a:p>
          <a:p>
            <a:pPr indent="-298450" lvl="0" marL="457200" rtl="0" algn="l">
              <a:lnSpc>
                <a:spcPct val="150000"/>
              </a:lnSpc>
              <a:spcBef>
                <a:spcPts val="1000"/>
              </a:spcBef>
              <a:spcAft>
                <a:spcPts val="0"/>
              </a:spcAft>
              <a:buClr>
                <a:schemeClr val="dk1"/>
              </a:buClr>
              <a:buSzPts val="1100"/>
              <a:buFont typeface="Inter Medium"/>
              <a:buChar char="●"/>
            </a:pPr>
            <a:r>
              <a:rPr lang="en" sz="1100">
                <a:solidFill>
                  <a:schemeClr val="dk1"/>
                </a:solidFill>
                <a:latin typeface="Inter Medium"/>
                <a:ea typeface="Inter Medium"/>
                <a:cs typeface="Inter Medium"/>
                <a:sym typeface="Inter Medium"/>
              </a:rPr>
              <a:t>Only display hardcoded data</a:t>
            </a:r>
            <a:endParaRPr sz="1100">
              <a:solidFill>
                <a:schemeClr val="dk1"/>
              </a:solidFill>
              <a:latin typeface="Inter Medium"/>
              <a:ea typeface="Inter Medium"/>
              <a:cs typeface="Inter Medium"/>
              <a:sym typeface="Inter Medium"/>
            </a:endParaRPr>
          </a:p>
          <a:p>
            <a:pPr indent="0" lvl="0" marL="0" rtl="0" algn="l">
              <a:spcBef>
                <a:spcPts val="1000"/>
              </a:spcBef>
              <a:spcAft>
                <a:spcPts val="0"/>
              </a:spcAft>
              <a:buNone/>
            </a:pPr>
            <a:r>
              <a:rPr b="1" lang="en" sz="1465">
                <a:solidFill>
                  <a:srgbClr val="FF785A"/>
                </a:solidFill>
                <a:latin typeface="Inter"/>
                <a:ea typeface="Inter"/>
                <a:cs typeface="Inter"/>
                <a:sym typeface="Inter"/>
              </a:rPr>
              <a:t>Hardcoded and Wizard-of-Oz features</a:t>
            </a:r>
            <a:r>
              <a:rPr b="1" lang="en" sz="1465">
                <a:solidFill>
                  <a:srgbClr val="FF785A"/>
                </a:solidFill>
                <a:latin typeface="Inter"/>
                <a:ea typeface="Inter"/>
                <a:cs typeface="Inter"/>
                <a:sym typeface="Inter"/>
              </a:rPr>
              <a:t>?</a:t>
            </a:r>
            <a:endParaRPr b="1" sz="1465">
              <a:solidFill>
                <a:srgbClr val="FF785A"/>
              </a:solidFill>
              <a:latin typeface="Inter"/>
              <a:ea typeface="Inter"/>
              <a:cs typeface="Inter"/>
              <a:sym typeface="Inter"/>
            </a:endParaRPr>
          </a:p>
          <a:p>
            <a:pPr indent="-298450" lvl="0" marL="457200" rtl="0" algn="l">
              <a:lnSpc>
                <a:spcPct val="150000"/>
              </a:lnSpc>
              <a:spcBef>
                <a:spcPts val="1000"/>
              </a:spcBef>
              <a:spcAft>
                <a:spcPts val="0"/>
              </a:spcAft>
              <a:buClr>
                <a:schemeClr val="dk1"/>
              </a:buClr>
              <a:buSzPts val="1100"/>
              <a:buFont typeface="Inter Medium"/>
              <a:buChar char="●"/>
            </a:pPr>
            <a:r>
              <a:rPr lang="en" sz="1100">
                <a:solidFill>
                  <a:schemeClr val="dk1"/>
                </a:solidFill>
                <a:latin typeface="Inter Medium"/>
                <a:ea typeface="Inter Medium"/>
                <a:cs typeface="Inter Medium"/>
                <a:sym typeface="Inter Medium"/>
              </a:rPr>
              <a:t>Only the specific groups, mentors, or events were able to be interacted with. Ex: Aspiring Lawyers, Christina (mentor), reflection post inputs, etc. </a:t>
            </a:r>
            <a:endParaRPr sz="1100">
              <a:solidFill>
                <a:schemeClr val="dk1"/>
              </a:solidFill>
              <a:latin typeface="Inter Medium"/>
              <a:ea typeface="Inter Medium"/>
              <a:cs typeface="Inter Medium"/>
              <a:sym typeface="Inter Medium"/>
            </a:endParaRPr>
          </a:p>
          <a:p>
            <a:pPr indent="-298450" lvl="0" marL="457200" rtl="0" algn="l">
              <a:lnSpc>
                <a:spcPct val="150000"/>
              </a:lnSpc>
              <a:spcBef>
                <a:spcPts val="1000"/>
              </a:spcBef>
              <a:spcAft>
                <a:spcPts val="0"/>
              </a:spcAft>
              <a:buClr>
                <a:schemeClr val="dk1"/>
              </a:buClr>
              <a:buSzPts val="1100"/>
              <a:buFont typeface="Inter Medium"/>
              <a:buChar char="●"/>
            </a:pPr>
            <a:r>
              <a:rPr lang="en" sz="1100">
                <a:solidFill>
                  <a:schemeClr val="dk1"/>
                </a:solidFill>
                <a:latin typeface="Inter Medium"/>
                <a:ea typeface="Inter Medium"/>
                <a:cs typeface="Inter Medium"/>
                <a:sym typeface="Inter Medium"/>
              </a:rPr>
              <a:t>The interactions available are based on our pre-planned notion that our user is interested in exploring law</a:t>
            </a:r>
            <a:endParaRPr sz="1100">
              <a:solidFill>
                <a:schemeClr val="dk1"/>
              </a:solidFill>
              <a:latin typeface="Inter Medium"/>
              <a:ea typeface="Inter Medium"/>
              <a:cs typeface="Inter Medium"/>
              <a:sym typeface="Inter Medium"/>
            </a:endParaRPr>
          </a:p>
          <a:p>
            <a:pPr indent="0" lvl="0" marL="0" rtl="0" algn="l">
              <a:spcBef>
                <a:spcPts val="1000"/>
              </a:spcBef>
              <a:spcAft>
                <a:spcPts val="0"/>
              </a:spcAft>
              <a:buNone/>
            </a:pPr>
            <a:r>
              <a:rPr b="1" lang="en" sz="1465">
                <a:solidFill>
                  <a:srgbClr val="FF785A"/>
                </a:solidFill>
                <a:latin typeface="Inter"/>
                <a:ea typeface="Inter"/>
                <a:cs typeface="Inter"/>
                <a:sym typeface="Inter"/>
              </a:rPr>
              <a:t>Impact on User Experience?</a:t>
            </a:r>
            <a:endParaRPr b="1" sz="1465">
              <a:solidFill>
                <a:srgbClr val="FF785A"/>
              </a:solidFill>
              <a:latin typeface="Inter"/>
              <a:ea typeface="Inter"/>
              <a:cs typeface="Inter"/>
              <a:sym typeface="Inter"/>
            </a:endParaRPr>
          </a:p>
          <a:p>
            <a:pPr indent="-298450" lvl="0" marL="457200" rtl="0" algn="l">
              <a:lnSpc>
                <a:spcPct val="150000"/>
              </a:lnSpc>
              <a:spcBef>
                <a:spcPts val="1000"/>
              </a:spcBef>
              <a:spcAft>
                <a:spcPts val="0"/>
              </a:spcAft>
              <a:buClr>
                <a:schemeClr val="dk1"/>
              </a:buClr>
              <a:buSzPts val="1100"/>
              <a:buFont typeface="Inter Medium"/>
              <a:buChar char="●"/>
            </a:pPr>
            <a:r>
              <a:rPr lang="en" sz="1100">
                <a:solidFill>
                  <a:schemeClr val="dk1"/>
                </a:solidFill>
                <a:latin typeface="Inter Medium"/>
                <a:ea typeface="Inter Medium"/>
                <a:cs typeface="Inter Medium"/>
                <a:sym typeface="Inter Medium"/>
              </a:rPr>
              <a:t>Users can’t interact with the UI with their specific career interests</a:t>
            </a:r>
            <a:endParaRPr sz="1100">
              <a:solidFill>
                <a:schemeClr val="dk1"/>
              </a:solidFill>
              <a:latin typeface="Inter Medium"/>
              <a:ea typeface="Inter Medium"/>
              <a:cs typeface="Inter Medium"/>
              <a:sym typeface="Inter Medium"/>
            </a:endParaRPr>
          </a:p>
          <a:p>
            <a:pPr indent="-298450" lvl="0" marL="457200" rtl="0" algn="l">
              <a:lnSpc>
                <a:spcPct val="150000"/>
              </a:lnSpc>
              <a:spcBef>
                <a:spcPts val="1000"/>
              </a:spcBef>
              <a:spcAft>
                <a:spcPts val="1000"/>
              </a:spcAft>
              <a:buClr>
                <a:schemeClr val="dk1"/>
              </a:buClr>
              <a:buSzPts val="1100"/>
              <a:buFont typeface="Inter Medium"/>
              <a:buChar char="●"/>
            </a:pPr>
            <a:r>
              <a:rPr lang="en" sz="1100">
                <a:solidFill>
                  <a:schemeClr val="dk1"/>
                </a:solidFill>
                <a:latin typeface="Inter Medium"/>
                <a:ea typeface="Inter Medium"/>
                <a:cs typeface="Inter Medium"/>
                <a:sym typeface="Inter Medium"/>
              </a:rPr>
              <a:t>Users can’t have real interactions with other people on the platform, including real comments/feedback/recommendations/responses</a:t>
            </a:r>
            <a:endParaRPr sz="1100">
              <a:solidFill>
                <a:schemeClr val="dk1"/>
              </a:solidFill>
              <a:latin typeface="Inter Medium"/>
              <a:ea typeface="Inter Medium"/>
              <a:cs typeface="Inter Medium"/>
              <a:sym typeface="Inter Medium"/>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EED5"/>
        </a:solidFill>
      </p:bgPr>
    </p:bg>
    <p:spTree>
      <p:nvGrpSpPr>
        <p:cNvPr id="838" name="Shape 838"/>
        <p:cNvGrpSpPr/>
        <p:nvPr/>
      </p:nvGrpSpPr>
      <p:grpSpPr>
        <a:xfrm>
          <a:off x="0" y="0"/>
          <a:ext cx="0" cy="0"/>
          <a:chOff x="0" y="0"/>
          <a:chExt cx="0" cy="0"/>
        </a:xfrm>
      </p:grpSpPr>
      <p:sp>
        <p:nvSpPr>
          <p:cNvPr id="839" name="Google Shape;839;p44"/>
          <p:cNvSpPr txBox="1"/>
          <p:nvPr>
            <p:ph type="title"/>
          </p:nvPr>
        </p:nvSpPr>
        <p:spPr>
          <a:xfrm>
            <a:off x="722375" y="328283"/>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785A"/>
                </a:solidFill>
              </a:rPr>
              <a:t>Appendix</a:t>
            </a:r>
            <a:endParaRPr>
              <a:solidFill>
                <a:srgbClr val="FF785A"/>
              </a:solidFill>
            </a:endParaRPr>
          </a:p>
        </p:txBody>
      </p:sp>
      <p:sp>
        <p:nvSpPr>
          <p:cNvPr id="840" name="Google Shape;840;p44"/>
          <p:cNvSpPr txBox="1"/>
          <p:nvPr/>
        </p:nvSpPr>
        <p:spPr>
          <a:xfrm>
            <a:off x="253250" y="1385450"/>
            <a:ext cx="8606400" cy="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chemeClr val="hlink"/>
                </a:solidFill>
                <a:latin typeface="Roboto"/>
                <a:ea typeface="Roboto"/>
                <a:cs typeface="Roboto"/>
                <a:sym typeface="Roboto"/>
                <a:hlinkClick r:id="rId3"/>
              </a:rPr>
              <a:t>https://www.figma.com/design/840UCIf8zr4dQP9h9AAa0O/CS147-Figma?node-id=1-2&amp;p=f&amp;t=JG5oltsMgvpXFPvg-0</a:t>
            </a:r>
            <a:endParaRPr sz="1100">
              <a:solidFill>
                <a:schemeClr val="dk1"/>
              </a:solidFill>
              <a:latin typeface="Roboto"/>
              <a:ea typeface="Roboto"/>
              <a:cs typeface="Roboto"/>
              <a:sym typeface="Roboto"/>
            </a:endParaRPr>
          </a:p>
          <a:p>
            <a:pPr indent="0" lvl="0" marL="0" rtl="0" algn="l">
              <a:spcBef>
                <a:spcPts val="0"/>
              </a:spcBef>
              <a:spcAft>
                <a:spcPts val="0"/>
              </a:spcAft>
              <a:buNone/>
            </a:pPr>
            <a:r>
              <a:t/>
            </a:r>
            <a:endParaRPr sz="1100">
              <a:solidFill>
                <a:schemeClr val="dk1"/>
              </a:solidFill>
              <a:latin typeface="Roboto"/>
              <a:ea typeface="Roboto"/>
              <a:cs typeface="Roboto"/>
              <a:sym typeface="Roboto"/>
            </a:endParaRPr>
          </a:p>
        </p:txBody>
      </p:sp>
      <p:sp>
        <p:nvSpPr>
          <p:cNvPr id="841" name="Google Shape;841;p44"/>
          <p:cNvSpPr txBox="1"/>
          <p:nvPr/>
        </p:nvSpPr>
        <p:spPr>
          <a:xfrm>
            <a:off x="241900" y="963850"/>
            <a:ext cx="2313300" cy="4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Inter"/>
                <a:ea typeface="Inter"/>
                <a:cs typeface="Inter"/>
                <a:sym typeface="Inter"/>
              </a:rPr>
              <a:t>Our Figma:</a:t>
            </a:r>
            <a:endParaRPr sz="1500">
              <a:solidFill>
                <a:schemeClr val="dk1"/>
              </a:solidFill>
              <a:latin typeface="Inter"/>
              <a:ea typeface="Inter"/>
              <a:cs typeface="Inter"/>
              <a:sym typeface="Inter"/>
            </a:endParaRPr>
          </a:p>
        </p:txBody>
      </p:sp>
      <p:sp>
        <p:nvSpPr>
          <p:cNvPr id="842" name="Google Shape;842;p44"/>
          <p:cNvSpPr txBox="1"/>
          <p:nvPr/>
        </p:nvSpPr>
        <p:spPr>
          <a:xfrm>
            <a:off x="253250" y="1932675"/>
            <a:ext cx="2313300" cy="4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Inter"/>
                <a:ea typeface="Inter"/>
                <a:cs typeface="Inter"/>
                <a:sym typeface="Inter"/>
              </a:rPr>
              <a:t>Our README:</a:t>
            </a:r>
            <a:endParaRPr sz="1500">
              <a:solidFill>
                <a:schemeClr val="dk1"/>
              </a:solidFill>
              <a:latin typeface="Inter"/>
              <a:ea typeface="Inter"/>
              <a:cs typeface="Inter"/>
              <a:sym typeface="Inter"/>
            </a:endParaRPr>
          </a:p>
        </p:txBody>
      </p:sp>
      <p:sp>
        <p:nvSpPr>
          <p:cNvPr id="843" name="Google Shape;843;p44"/>
          <p:cNvSpPr txBox="1"/>
          <p:nvPr/>
        </p:nvSpPr>
        <p:spPr>
          <a:xfrm>
            <a:off x="253250" y="2358575"/>
            <a:ext cx="73479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chemeClr val="hlink"/>
                </a:solidFill>
                <a:latin typeface="Roboto"/>
                <a:ea typeface="Roboto"/>
                <a:cs typeface="Roboto"/>
                <a:sym typeface="Roboto"/>
                <a:hlinkClick r:id="rId4"/>
              </a:rPr>
              <a:t>https://docs.google.com/document/d/14hXFRlf5tj7kykout0Mj7Dq5Qfpc5nbFUhWMy-wBtqo/edit?tab=t.0#heading=h.5idco5wwh8yu</a:t>
            </a:r>
            <a:endParaRPr sz="1100">
              <a:solidFill>
                <a:schemeClr val="dk1"/>
              </a:solidFill>
              <a:latin typeface="Roboto"/>
              <a:ea typeface="Roboto"/>
              <a:cs typeface="Roboto"/>
              <a:sym typeface="Roboto"/>
            </a:endParaRPr>
          </a:p>
          <a:p>
            <a:pPr indent="0" lvl="0" marL="0" rtl="0" algn="l">
              <a:spcBef>
                <a:spcPts val="0"/>
              </a:spcBef>
              <a:spcAft>
                <a:spcPts val="0"/>
              </a:spcAft>
              <a:buNone/>
            </a:pPr>
            <a:r>
              <a:t/>
            </a:r>
            <a:endParaRPr sz="1100">
              <a:solidFill>
                <a:schemeClr val="dk1"/>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name="Mobile App Dashboard Infographics by Slidesgo">
  <a:themeElements>
    <a:clrScheme name="Simple Light">
      <a:dk1>
        <a:srgbClr val="000000"/>
      </a:dk1>
      <a:lt1>
        <a:srgbClr val="FFFFFF"/>
      </a:lt1>
      <a:dk2>
        <a:srgbClr val="595959"/>
      </a:dk2>
      <a:lt2>
        <a:srgbClr val="EEEEEE"/>
      </a:lt2>
      <a:accent1>
        <a:srgbClr val="FFB278"/>
      </a:accent1>
      <a:accent2>
        <a:srgbClr val="D92F55"/>
      </a:accent2>
      <a:accent3>
        <a:srgbClr val="CECECE"/>
      </a:accent3>
      <a:accent4>
        <a:srgbClr val="939393"/>
      </a:accent4>
      <a:accent5>
        <a:srgbClr val="F4F4F4"/>
      </a:accent5>
      <a:accent6>
        <a:srgbClr val="F9AA3B"/>
      </a:accent6>
      <a:hlink>
        <a:srgbClr val="F43C7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