
<file path=[Content_Types].xml><?xml version="1.0" encoding="utf-8"?>
<Types xmlns="http://schemas.openxmlformats.org/package/2006/content-types"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theme+xml" PartName="/ppt/theme/theme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+xml" PartName="/ppt/slides/slide1.xml"/>
  <Default ContentType="image/png" Extension="png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Default ContentType="image/jpg" Extension="jpg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slide+xml" PartName="/ppt/slides/slide50.xml"/>
  <Override ContentType="application/vnd.openxmlformats-officedocument.presentationml.slide+xml" PartName="/ppt/slides/slide51.xml"/>
  <Override ContentType="application/vnd.openxmlformats-officedocument.presentationml.slide+xml" PartName="/ppt/slides/slide52.xml"/>
  <Override ContentType="application/vnd.openxmlformats-officedocument.presentationml.slide+xml" PartName="/ppt/slides/slide53.xml"/>
  <Override ContentType="application/vnd.openxmlformats-officedocument.presentationml.slide+xml" PartName="/ppt/slides/slide54.xml"/>
  <Override ContentType="application/vnd.openxmlformats-officedocument.presentationml.slide+xml" PartName="/ppt/slides/slide55.xml"/>
  <Override ContentType="application/vnd.openxmlformats-officedocument.presentationml.slide+xml" PartName="/ppt/slides/slide56.xml"/>
  <Override ContentType="application/vnd.openxmlformats-officedocument.custom-properties+xml" PartName="/docProps/custom.xml"/>
  <Default ContentType="image/jpeg" Extension="jpeg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</p:sldIdLst>
  <p:sldSz cx="9144000" cy="5143500"/>
  <p:notesSz cx="9144000" cy="51435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rgbClr val="BA3D02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rgbClr val="0A9395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rgbClr val="BA3D02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rgbClr val="0A9395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rgbClr val="BA3D02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81" y="5143489"/>
                </a:moveTo>
                <a:lnTo>
                  <a:pt x="0" y="5143489"/>
                </a:lnTo>
                <a:lnTo>
                  <a:pt x="0" y="0"/>
                </a:lnTo>
                <a:lnTo>
                  <a:pt x="9143981" y="0"/>
                </a:lnTo>
                <a:lnTo>
                  <a:pt x="9143981" y="5143489"/>
                </a:lnTo>
                <a:close/>
              </a:path>
            </a:pathLst>
          </a:custGeom>
          <a:solidFill>
            <a:srgbClr val="00111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rgbClr val="BA3D02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81" y="5143489"/>
                </a:moveTo>
                <a:lnTo>
                  <a:pt x="0" y="5143489"/>
                </a:lnTo>
                <a:lnTo>
                  <a:pt x="0" y="0"/>
                </a:lnTo>
                <a:lnTo>
                  <a:pt x="9143981" y="0"/>
                </a:lnTo>
                <a:lnTo>
                  <a:pt x="9143981" y="5143489"/>
                </a:lnTo>
                <a:close/>
              </a:path>
            </a:pathLst>
          </a:custGeom>
          <a:solidFill>
            <a:srgbClr val="FBF4E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21849" y="134786"/>
            <a:ext cx="5937564" cy="7800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rgbClr val="BA3D02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14323" y="1195121"/>
            <a:ext cx="7423784" cy="24536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rgbClr val="0A9395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Relationship Id="rId3" Type="http://schemas.openxmlformats.org/officeDocument/2006/relationships/image" Target="../media/image15.jpg"/><Relationship Id="rId4" Type="http://schemas.openxmlformats.org/officeDocument/2006/relationships/image" Target="../media/image16.jpg"/><Relationship Id="rId5" Type="http://schemas.openxmlformats.org/officeDocument/2006/relationships/image" Target="../media/image17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g"/><Relationship Id="rId3" Type="http://schemas.openxmlformats.org/officeDocument/2006/relationships/image" Target="../media/image41.jpg"/><Relationship Id="rId4" Type="http://schemas.openxmlformats.org/officeDocument/2006/relationships/image" Target="../media/image42.jpg"/><Relationship Id="rId5" Type="http://schemas.openxmlformats.org/officeDocument/2006/relationships/image" Target="../media/image43.jpg"/><Relationship Id="rId6" Type="http://schemas.openxmlformats.org/officeDocument/2006/relationships/image" Target="../media/image44.png"/></Relationships>

</file>

<file path=ppt/slides/_rels/slide23.xml.rels><?xml version="1.0" encoding="UTF-8" standalone="yes" 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45.png" Type="http://schemas.openxmlformats.org/officeDocument/2006/relationships/image"/><Relationship Id="rId3" Target="../media/image46.png" Type="http://schemas.openxmlformats.org/officeDocument/2006/relationships/image"/><Relationship Id="rId4" Target="../media/image47.jpeg" Type="http://schemas.openxmlformats.org/officeDocument/2006/relationships/image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jp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Relationship Id="rId3" Type="http://schemas.openxmlformats.org/officeDocument/2006/relationships/image" Target="../media/image50.png"/><Relationship Id="rId4" Type="http://schemas.openxmlformats.org/officeDocument/2006/relationships/image" Target="../media/image51.png"/><Relationship Id="rId5" Type="http://schemas.openxmlformats.org/officeDocument/2006/relationships/image" Target="../media/image52.png"/><Relationship Id="rId6" Type="http://schemas.openxmlformats.org/officeDocument/2006/relationships/image" Target="../media/image53.pn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4.png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5.png"/><Relationship Id="rId3" Type="http://schemas.openxmlformats.org/officeDocument/2006/relationships/image" Target="../media/image56.pn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7.png"/><Relationship Id="rId3" Type="http://schemas.openxmlformats.org/officeDocument/2006/relationships/image" Target="../media/image26.png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8.png"/><Relationship Id="rId3" Type="http://schemas.openxmlformats.org/officeDocument/2006/relationships/image" Target="../media/image30.png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9.png"/><Relationship Id="rId3" Type="http://schemas.openxmlformats.org/officeDocument/2006/relationships/image" Target="../media/image30.png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0.png"/><Relationship Id="rId3" Type="http://schemas.openxmlformats.org/officeDocument/2006/relationships/image" Target="../media/image28.png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1.png"/><Relationship Id="rId3" Type="http://schemas.openxmlformats.org/officeDocument/2006/relationships/image" Target="../media/image28.png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2.png"/><Relationship Id="rId3" Type="http://schemas.openxmlformats.org/officeDocument/2006/relationships/image" Target="../media/image31.png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.png"/><Relationship Id="rId3" Type="http://schemas.openxmlformats.org/officeDocument/2006/relationships/image" Target="../media/image63.png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png"/><Relationship Id="rId3" Type="http://schemas.openxmlformats.org/officeDocument/2006/relationships/image" Target="../media/image64.png"/></Relationships>
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5.png"/><Relationship Id="rId3" Type="http://schemas.openxmlformats.org/officeDocument/2006/relationships/image" Target="../media/image29.png"/></Relationships>
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png"/></Relationships>
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6.png"/><Relationship Id="rId3" Type="http://schemas.openxmlformats.org/officeDocument/2006/relationships/image" Target="../media/image27.png"/></Relationships>
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7.png"/><Relationship Id="rId3" Type="http://schemas.openxmlformats.org/officeDocument/2006/relationships/image" Target="../media/image27.png"/></Relationships>
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4.png"/></Relationships>
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4.png"/></Relationships>
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docs.google.com/document/d/1IhBLjRHVFEJX8pz7IaJ049Y51RcOOc8TOEWMuWv_FpY/edit?usp=sharing" TargetMode="External"/><Relationship Id="rId3" Type="http://schemas.openxmlformats.org/officeDocument/2006/relationships/hyperlink" Target="https://drive.google.com/drive/folders/1LXCg__Kjmy_qysqJN4sek-mK2ORhE0P0?usp=drive_link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81" y="5143489"/>
                </a:moveTo>
                <a:lnTo>
                  <a:pt x="0" y="5143489"/>
                </a:lnTo>
                <a:lnTo>
                  <a:pt x="0" y="0"/>
                </a:lnTo>
                <a:lnTo>
                  <a:pt x="9143981" y="0"/>
                </a:lnTo>
                <a:lnTo>
                  <a:pt x="9143981" y="5143489"/>
                </a:lnTo>
                <a:close/>
              </a:path>
            </a:pathLst>
          </a:custGeom>
          <a:solidFill>
            <a:srgbClr val="00111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6385" y="644848"/>
            <a:ext cx="6851186" cy="3853792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84724" y="2080658"/>
            <a:ext cx="8376920" cy="21786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400" spc="-85" b="1">
                <a:solidFill>
                  <a:srgbClr val="93D1BC"/>
                </a:solidFill>
                <a:latin typeface="Arial"/>
                <a:cs typeface="Arial"/>
              </a:rPr>
              <a:t>NEEDFINDING</a:t>
            </a:r>
            <a:endParaRPr sz="7400">
              <a:latin typeface="Arial"/>
              <a:cs typeface="Arial"/>
            </a:endParaRPr>
          </a:p>
          <a:p>
            <a:pPr marL="2951480">
              <a:lnSpc>
                <a:spcPct val="100000"/>
              </a:lnSpc>
              <a:spcBef>
                <a:spcPts val="6150"/>
              </a:spcBef>
            </a:pPr>
            <a:r>
              <a:rPr dirty="0" sz="1600" spc="-25">
                <a:solidFill>
                  <a:srgbClr val="E8D8A5"/>
                </a:solidFill>
                <a:latin typeface="Lucida Sans Unicode"/>
                <a:cs typeface="Lucida Sans Unicode"/>
              </a:rPr>
              <a:t>Avey</a:t>
            </a:r>
            <a:r>
              <a:rPr dirty="0" sz="1600" spc="-75">
                <a:solidFill>
                  <a:srgbClr val="E8D8A5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45">
                <a:solidFill>
                  <a:srgbClr val="E8D8A5"/>
                </a:solidFill>
                <a:latin typeface="Lucida Sans Unicode"/>
                <a:cs typeface="Lucida Sans Unicode"/>
              </a:rPr>
              <a:t>Etaghene,</a:t>
            </a:r>
            <a:r>
              <a:rPr dirty="0" sz="1600" spc="-70">
                <a:solidFill>
                  <a:srgbClr val="E8D8A5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E8D8A5"/>
                </a:solidFill>
                <a:latin typeface="Lucida Sans Unicode"/>
                <a:cs typeface="Lucida Sans Unicode"/>
              </a:rPr>
              <a:t>Candace</a:t>
            </a:r>
            <a:r>
              <a:rPr dirty="0" sz="1600" spc="-75">
                <a:solidFill>
                  <a:srgbClr val="E8D8A5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90">
                <a:solidFill>
                  <a:srgbClr val="E8D8A5"/>
                </a:solidFill>
                <a:latin typeface="Lucida Sans Unicode"/>
                <a:cs typeface="Lucida Sans Unicode"/>
              </a:rPr>
              <a:t>Cang,</a:t>
            </a:r>
            <a:r>
              <a:rPr dirty="0" sz="1600" spc="-70">
                <a:solidFill>
                  <a:srgbClr val="E8D8A5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E8D8A5"/>
                </a:solidFill>
                <a:latin typeface="Lucida Sans Unicode"/>
                <a:cs typeface="Lucida Sans Unicode"/>
              </a:rPr>
              <a:t>Siya</a:t>
            </a:r>
            <a:r>
              <a:rPr dirty="0" sz="1600" spc="-75">
                <a:solidFill>
                  <a:srgbClr val="E8D8A5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65">
                <a:solidFill>
                  <a:srgbClr val="E8D8A5"/>
                </a:solidFill>
                <a:latin typeface="Lucida Sans Unicode"/>
                <a:cs typeface="Lucida Sans Unicode"/>
              </a:rPr>
              <a:t>Goel,</a:t>
            </a:r>
            <a:r>
              <a:rPr dirty="0" sz="1600" spc="-70">
                <a:solidFill>
                  <a:srgbClr val="E8D8A5"/>
                </a:solidFill>
                <a:latin typeface="Lucida Sans Unicode"/>
                <a:cs typeface="Lucida Sans Unicode"/>
              </a:rPr>
              <a:t> Tyler</a:t>
            </a:r>
            <a:r>
              <a:rPr dirty="0" sz="1600" spc="-75">
                <a:solidFill>
                  <a:srgbClr val="E8D8A5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E8D8A5"/>
                </a:solidFill>
                <a:latin typeface="Lucida Sans Unicode"/>
                <a:cs typeface="Lucida Sans Unicode"/>
              </a:rPr>
              <a:t>Abernethy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84724" y="423694"/>
            <a:ext cx="413384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45">
                <a:solidFill>
                  <a:srgbClr val="E8D8A5"/>
                </a:solidFill>
                <a:latin typeface="Arial MT"/>
                <a:cs typeface="Arial MT"/>
              </a:rPr>
              <a:t>CS</a:t>
            </a:r>
            <a:r>
              <a:rPr dirty="0" sz="1000" spc="-20">
                <a:solidFill>
                  <a:srgbClr val="E8D8A5"/>
                </a:solidFill>
                <a:latin typeface="Arial MT"/>
                <a:cs typeface="Arial MT"/>
              </a:rPr>
              <a:t> </a:t>
            </a:r>
            <a:r>
              <a:rPr dirty="0" sz="1000" spc="-40">
                <a:solidFill>
                  <a:srgbClr val="E8D8A5"/>
                </a:solidFill>
                <a:latin typeface="Arial MT"/>
                <a:cs typeface="Arial MT"/>
              </a:rPr>
              <a:t>147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7631047" y="417598"/>
            <a:ext cx="112903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50">
                <a:solidFill>
                  <a:srgbClr val="E8D8A5"/>
                </a:solidFill>
                <a:latin typeface="Arial MT"/>
                <a:cs typeface="Arial MT"/>
              </a:rPr>
              <a:t>October</a:t>
            </a:r>
            <a:r>
              <a:rPr dirty="0" sz="1000" spc="20">
                <a:solidFill>
                  <a:srgbClr val="E8D8A5"/>
                </a:solidFill>
                <a:latin typeface="Arial MT"/>
                <a:cs typeface="Arial MT"/>
              </a:rPr>
              <a:t> </a:t>
            </a:r>
            <a:r>
              <a:rPr dirty="0" sz="1000">
                <a:solidFill>
                  <a:srgbClr val="E8D8A5"/>
                </a:solidFill>
                <a:latin typeface="Arial MT"/>
                <a:cs typeface="Arial MT"/>
              </a:rPr>
              <a:t>3rd,</a:t>
            </a:r>
            <a:r>
              <a:rPr dirty="0" sz="1000" spc="25">
                <a:solidFill>
                  <a:srgbClr val="E8D8A5"/>
                </a:solidFill>
                <a:latin typeface="Arial MT"/>
                <a:cs typeface="Arial MT"/>
              </a:rPr>
              <a:t> </a:t>
            </a:r>
            <a:r>
              <a:rPr dirty="0" sz="1000" spc="35">
                <a:solidFill>
                  <a:srgbClr val="E8D8A5"/>
                </a:solidFill>
                <a:latin typeface="Arial MT"/>
                <a:cs typeface="Arial MT"/>
              </a:rPr>
              <a:t>2025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41377" y="1685877"/>
            <a:ext cx="684530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spc="-459" b="1">
                <a:solidFill>
                  <a:srgbClr val="EFE8DB"/>
                </a:solidFill>
                <a:latin typeface="Arial"/>
                <a:cs typeface="Arial"/>
              </a:rPr>
              <a:t>A1: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85700" rIns="0" bIns="0" rtlCol="0" vert="horz">
            <a:spAutoFit/>
          </a:bodyPr>
          <a:lstStyle/>
          <a:p>
            <a:pPr marL="175260">
              <a:lnSpc>
                <a:spcPct val="100000"/>
              </a:lnSpc>
              <a:spcBef>
                <a:spcPts val="120"/>
              </a:spcBef>
            </a:pPr>
            <a:r>
              <a:rPr dirty="0"/>
              <a:t>Team</a:t>
            </a:r>
            <a:r>
              <a:rPr dirty="0" spc="-25"/>
              <a:t> </a:t>
            </a:r>
            <a:r>
              <a:rPr dirty="0" spc="80"/>
              <a:t>Members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59861" y="1238212"/>
            <a:ext cx="1915421" cy="1875631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49290" y="1238222"/>
            <a:ext cx="1946371" cy="1875621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69669" y="1238212"/>
            <a:ext cx="1915421" cy="1875606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0024" y="1238230"/>
            <a:ext cx="1915421" cy="1875588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860062" y="3245541"/>
            <a:ext cx="1176655" cy="9112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1A3A4B"/>
                </a:solidFill>
                <a:latin typeface="Arial"/>
                <a:cs typeface="Arial"/>
              </a:rPr>
              <a:t>Siya</a:t>
            </a:r>
            <a:r>
              <a:rPr dirty="0" sz="1400" spc="-85" b="1">
                <a:solidFill>
                  <a:srgbClr val="1A3A4B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1A3A4B"/>
                </a:solidFill>
                <a:latin typeface="Arial"/>
                <a:cs typeface="Arial"/>
              </a:rPr>
              <a:t>Goel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dirty="0" sz="1100" spc="-10" i="1">
                <a:solidFill>
                  <a:srgbClr val="1A3A4B"/>
                </a:solidFill>
                <a:latin typeface="Verdana"/>
                <a:cs typeface="Verdana"/>
              </a:rPr>
              <a:t>she/her</a:t>
            </a:r>
            <a:endParaRPr sz="1100">
              <a:latin typeface="Verdana"/>
              <a:cs typeface="Verdana"/>
            </a:endParaRPr>
          </a:p>
          <a:p>
            <a:pPr algn="ctr" marL="12700" marR="5080">
              <a:lnSpc>
                <a:spcPct val="100000"/>
              </a:lnSpc>
              <a:spcBef>
                <a:spcPts val="1320"/>
              </a:spcBef>
            </a:pPr>
            <a:r>
              <a:rPr dirty="0" sz="1100">
                <a:solidFill>
                  <a:srgbClr val="1A3A4B"/>
                </a:solidFill>
                <a:latin typeface="Lucida Sans Unicode"/>
                <a:cs typeface="Lucida Sans Unicode"/>
              </a:rPr>
              <a:t>CS</a:t>
            </a:r>
            <a:r>
              <a:rPr dirty="0" sz="1100" spc="-45">
                <a:solidFill>
                  <a:srgbClr val="1A3A4B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0">
                <a:solidFill>
                  <a:srgbClr val="1A3A4B"/>
                </a:solidFill>
                <a:latin typeface="Lucida Sans Unicode"/>
                <a:cs typeface="Lucida Sans Unicode"/>
              </a:rPr>
              <a:t>(AI)</a:t>
            </a:r>
            <a:r>
              <a:rPr dirty="0" sz="1100" spc="-40">
                <a:solidFill>
                  <a:srgbClr val="1A3A4B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275">
                <a:solidFill>
                  <a:srgbClr val="1A3A4B"/>
                </a:solidFill>
                <a:latin typeface="Lucida Sans Unicode"/>
                <a:cs typeface="Lucida Sans Unicode"/>
              </a:rPr>
              <a:t>+</a:t>
            </a:r>
            <a:r>
              <a:rPr dirty="0" sz="1100" spc="-40">
                <a:solidFill>
                  <a:srgbClr val="1A3A4B"/>
                </a:solidFill>
                <a:latin typeface="Lucida Sans Unicode"/>
                <a:cs typeface="Lucida Sans Unicode"/>
              </a:rPr>
              <a:t> </a:t>
            </a:r>
            <a:r>
              <a:rPr dirty="0" sz="1100">
                <a:solidFill>
                  <a:srgbClr val="1A3A4B"/>
                </a:solidFill>
                <a:latin typeface="Lucida Sans Unicode"/>
                <a:cs typeface="Lucida Sans Unicode"/>
              </a:rPr>
              <a:t>Econ</a:t>
            </a:r>
            <a:r>
              <a:rPr dirty="0" sz="1100" spc="-40">
                <a:solidFill>
                  <a:srgbClr val="1A3A4B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75">
                <a:solidFill>
                  <a:srgbClr val="1A3A4B"/>
                </a:solidFill>
                <a:latin typeface="Lucida Sans Unicode"/>
                <a:cs typeface="Lucida Sans Unicode"/>
              </a:rPr>
              <a:t>‘26 </a:t>
            </a:r>
            <a:r>
              <a:rPr dirty="0" sz="1100">
                <a:solidFill>
                  <a:srgbClr val="1A3A4B"/>
                </a:solidFill>
                <a:latin typeface="Lucida Sans Unicode"/>
                <a:cs typeface="Lucida Sans Unicode"/>
              </a:rPr>
              <a:t>CS</a:t>
            </a:r>
            <a:r>
              <a:rPr dirty="0" sz="1100" spc="-30">
                <a:solidFill>
                  <a:srgbClr val="1A3A4B"/>
                </a:solidFill>
                <a:latin typeface="Lucida Sans Unicode"/>
                <a:cs typeface="Lucida Sans Unicode"/>
              </a:rPr>
              <a:t> </a:t>
            </a:r>
            <a:r>
              <a:rPr dirty="0" sz="1100">
                <a:solidFill>
                  <a:srgbClr val="1A3A4B"/>
                </a:solidFill>
                <a:latin typeface="Lucida Sans Unicode"/>
                <a:cs typeface="Lucida Sans Unicode"/>
              </a:rPr>
              <a:t>(HCI)</a:t>
            </a:r>
            <a:r>
              <a:rPr dirty="0" sz="1100" spc="-25">
                <a:solidFill>
                  <a:srgbClr val="1A3A4B"/>
                </a:solidFill>
                <a:latin typeface="Lucida Sans Unicode"/>
                <a:cs typeface="Lucida Sans Unicode"/>
              </a:rPr>
              <a:t> ‘27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870687" y="3245541"/>
            <a:ext cx="1314450" cy="9112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1A3A4B"/>
                </a:solidFill>
                <a:latin typeface="Arial"/>
                <a:cs typeface="Arial"/>
              </a:rPr>
              <a:t>Avey</a:t>
            </a:r>
            <a:r>
              <a:rPr dirty="0" sz="1400" spc="-85" b="1">
                <a:solidFill>
                  <a:srgbClr val="1A3A4B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1A3A4B"/>
                </a:solidFill>
                <a:latin typeface="Arial"/>
                <a:cs typeface="Arial"/>
              </a:rPr>
              <a:t>Etaghene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dirty="0" sz="1100" spc="-10" i="1">
                <a:solidFill>
                  <a:srgbClr val="1A3A4B"/>
                </a:solidFill>
                <a:latin typeface="Verdana"/>
                <a:cs typeface="Verdana"/>
              </a:rPr>
              <a:t>she/her</a:t>
            </a:r>
            <a:endParaRPr sz="11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1320"/>
              </a:spcBef>
            </a:pPr>
            <a:r>
              <a:rPr dirty="0" sz="1100">
                <a:solidFill>
                  <a:srgbClr val="1A3A4B"/>
                </a:solidFill>
                <a:latin typeface="Lucida Sans Unicode"/>
                <a:cs typeface="Lucida Sans Unicode"/>
              </a:rPr>
              <a:t>Symsys</a:t>
            </a:r>
            <a:r>
              <a:rPr dirty="0" sz="1100" spc="-70">
                <a:solidFill>
                  <a:srgbClr val="1A3A4B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25">
                <a:solidFill>
                  <a:srgbClr val="1A3A4B"/>
                </a:solidFill>
                <a:latin typeface="Lucida Sans Unicode"/>
                <a:cs typeface="Lucida Sans Unicode"/>
              </a:rPr>
              <a:t>‘27</a:t>
            </a:r>
            <a:endParaRPr sz="110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</a:pPr>
            <a:r>
              <a:rPr dirty="0" sz="1100">
                <a:solidFill>
                  <a:srgbClr val="1A3A4B"/>
                </a:solidFill>
                <a:latin typeface="Lucida Sans Unicode"/>
                <a:cs typeface="Lucida Sans Unicode"/>
              </a:rPr>
              <a:t>CS</a:t>
            </a:r>
            <a:r>
              <a:rPr dirty="0" sz="1100" spc="-30">
                <a:solidFill>
                  <a:srgbClr val="1A3A4B"/>
                </a:solidFill>
                <a:latin typeface="Lucida Sans Unicode"/>
                <a:cs typeface="Lucida Sans Unicode"/>
              </a:rPr>
              <a:t> </a:t>
            </a:r>
            <a:r>
              <a:rPr dirty="0" sz="1100">
                <a:solidFill>
                  <a:srgbClr val="1A3A4B"/>
                </a:solidFill>
                <a:latin typeface="Lucida Sans Unicode"/>
                <a:cs typeface="Lucida Sans Unicode"/>
              </a:rPr>
              <a:t>(HCI)</a:t>
            </a:r>
            <a:r>
              <a:rPr dirty="0" sz="1100" spc="-25">
                <a:solidFill>
                  <a:srgbClr val="1A3A4B"/>
                </a:solidFill>
                <a:latin typeface="Lucida Sans Unicode"/>
                <a:cs typeface="Lucida Sans Unicode"/>
              </a:rPr>
              <a:t> ‘27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973339" y="3245541"/>
            <a:ext cx="1299210" cy="9112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Arial"/>
                <a:cs typeface="Arial"/>
              </a:rPr>
              <a:t>Candace</a:t>
            </a:r>
            <a:r>
              <a:rPr dirty="0" sz="1400" spc="229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Cang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dirty="0" sz="1100" spc="-10" i="1">
                <a:latin typeface="Verdana"/>
                <a:cs typeface="Verdana"/>
              </a:rPr>
              <a:t>she/her</a:t>
            </a:r>
            <a:endParaRPr sz="1100">
              <a:latin typeface="Verdana"/>
              <a:cs typeface="Verdana"/>
            </a:endParaRPr>
          </a:p>
          <a:p>
            <a:pPr algn="ctr" marL="245745" marR="238125" indent="-635">
              <a:lnSpc>
                <a:spcPct val="100000"/>
              </a:lnSpc>
              <a:spcBef>
                <a:spcPts val="1320"/>
              </a:spcBef>
            </a:pPr>
            <a:r>
              <a:rPr dirty="0" sz="1100" spc="-45">
                <a:latin typeface="Lucida Sans Unicode"/>
                <a:cs typeface="Lucida Sans Unicode"/>
              </a:rPr>
              <a:t>Design</a:t>
            </a:r>
            <a:r>
              <a:rPr dirty="0" sz="1100" spc="-50">
                <a:latin typeface="Lucida Sans Unicode"/>
                <a:cs typeface="Lucida Sans Unicode"/>
              </a:rPr>
              <a:t> </a:t>
            </a:r>
            <a:r>
              <a:rPr dirty="0" sz="1100" spc="-25">
                <a:latin typeface="Lucida Sans Unicode"/>
                <a:cs typeface="Lucida Sans Unicode"/>
              </a:rPr>
              <a:t>‘26 </a:t>
            </a:r>
            <a:r>
              <a:rPr dirty="0" sz="1100">
                <a:latin typeface="Lucida Sans Unicode"/>
                <a:cs typeface="Lucida Sans Unicode"/>
              </a:rPr>
              <a:t>CS</a:t>
            </a:r>
            <a:r>
              <a:rPr dirty="0" sz="1100" spc="-40">
                <a:latin typeface="Lucida Sans Unicode"/>
                <a:cs typeface="Lucida Sans Unicode"/>
              </a:rPr>
              <a:t> </a:t>
            </a:r>
            <a:r>
              <a:rPr dirty="0" sz="1100">
                <a:latin typeface="Lucida Sans Unicode"/>
                <a:cs typeface="Lucida Sans Unicode"/>
              </a:rPr>
              <a:t>(HCI)</a:t>
            </a:r>
            <a:r>
              <a:rPr dirty="0" sz="1100" spc="-35">
                <a:latin typeface="Lucida Sans Unicode"/>
                <a:cs typeface="Lucida Sans Unicode"/>
              </a:rPr>
              <a:t> </a:t>
            </a:r>
            <a:r>
              <a:rPr dirty="0" sz="1100" spc="-125">
                <a:latin typeface="Lucida Sans Unicode"/>
                <a:cs typeface="Lucida Sans Unicode"/>
              </a:rPr>
              <a:t>‘</a:t>
            </a:r>
            <a:r>
              <a:rPr dirty="0" sz="1100" spc="-35">
                <a:latin typeface="Lucida Sans Unicode"/>
                <a:cs typeface="Lucida Sans Unicode"/>
              </a:rPr>
              <a:t> </a:t>
            </a:r>
            <a:r>
              <a:rPr dirty="0" sz="1100" spc="-114">
                <a:latin typeface="Lucida Sans Unicode"/>
                <a:cs typeface="Lucida Sans Unicode"/>
              </a:rPr>
              <a:t>27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945834" y="3245541"/>
            <a:ext cx="1428750" cy="9112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Arial"/>
                <a:cs typeface="Arial"/>
              </a:rPr>
              <a:t>Tyler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Abernethy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dirty="0" sz="1100" spc="-10" i="1">
                <a:latin typeface="Verdana"/>
                <a:cs typeface="Verdana"/>
              </a:rPr>
              <a:t>they/them</a:t>
            </a:r>
            <a:endParaRPr sz="11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1320"/>
              </a:spcBef>
            </a:pPr>
            <a:r>
              <a:rPr dirty="0" sz="1100">
                <a:latin typeface="Lucida Sans Unicode"/>
                <a:cs typeface="Lucida Sans Unicode"/>
              </a:rPr>
              <a:t>Symsys</a:t>
            </a:r>
            <a:r>
              <a:rPr dirty="0" sz="1100" spc="-70">
                <a:latin typeface="Lucida Sans Unicode"/>
                <a:cs typeface="Lucida Sans Unicode"/>
              </a:rPr>
              <a:t> </a:t>
            </a:r>
            <a:r>
              <a:rPr dirty="0" sz="1100" spc="-25">
                <a:latin typeface="Lucida Sans Unicode"/>
                <a:cs typeface="Lucida Sans Unicode"/>
              </a:rPr>
              <a:t>‘26</a:t>
            </a:r>
            <a:endParaRPr sz="110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</a:pPr>
            <a:r>
              <a:rPr dirty="0" sz="1100">
                <a:latin typeface="Lucida Sans Unicode"/>
                <a:cs typeface="Lucida Sans Unicode"/>
              </a:rPr>
              <a:t>CS</a:t>
            </a:r>
            <a:r>
              <a:rPr dirty="0" sz="1100" spc="-30">
                <a:latin typeface="Lucida Sans Unicode"/>
                <a:cs typeface="Lucida Sans Unicode"/>
              </a:rPr>
              <a:t> </a:t>
            </a:r>
            <a:r>
              <a:rPr dirty="0" sz="1100">
                <a:latin typeface="Lucida Sans Unicode"/>
                <a:cs typeface="Lucida Sans Unicode"/>
              </a:rPr>
              <a:t>(HCI)</a:t>
            </a:r>
            <a:r>
              <a:rPr dirty="0" sz="1100" spc="-25">
                <a:latin typeface="Lucida Sans Unicode"/>
                <a:cs typeface="Lucida Sans Unicode"/>
              </a:rPr>
              <a:t> ‘27</a:t>
            </a:r>
            <a:endParaRPr sz="11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87498" y="1773746"/>
            <a:ext cx="6956501" cy="3369753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384724" y="419218"/>
            <a:ext cx="353060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>
                <a:solidFill>
                  <a:srgbClr val="E8D8A5"/>
                </a:solidFill>
                <a:latin typeface="Lucida Sans Unicode"/>
                <a:cs typeface="Lucida Sans Unicode"/>
              </a:rPr>
              <a:t>CS</a:t>
            </a:r>
            <a:r>
              <a:rPr dirty="0" sz="850" spc="5">
                <a:solidFill>
                  <a:srgbClr val="E8D8A5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-105">
                <a:solidFill>
                  <a:srgbClr val="E8D8A5"/>
                </a:solidFill>
                <a:latin typeface="Lucida Sans Unicode"/>
                <a:cs typeface="Lucida Sans Unicode"/>
              </a:rPr>
              <a:t>147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4724" y="1926106"/>
            <a:ext cx="8089900" cy="1153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400">
                <a:solidFill>
                  <a:srgbClr val="93D1BC"/>
                </a:solidFill>
              </a:rPr>
              <a:t>Domain</a:t>
            </a:r>
            <a:r>
              <a:rPr dirty="0" sz="7400" spc="-50">
                <a:solidFill>
                  <a:srgbClr val="93D1BC"/>
                </a:solidFill>
              </a:rPr>
              <a:t> </a:t>
            </a:r>
            <a:r>
              <a:rPr dirty="0" sz="7400" spc="100">
                <a:solidFill>
                  <a:srgbClr val="93D1BC"/>
                </a:solidFill>
              </a:rPr>
              <a:t>Selection</a:t>
            </a:r>
            <a:endParaRPr sz="7400"/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7361360" cy="257174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16412" y="1418072"/>
            <a:ext cx="1362547" cy="19007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00986" y="3179681"/>
            <a:ext cx="2635885" cy="1812925"/>
            <a:chOff x="300986" y="3179681"/>
            <a:chExt cx="2635885" cy="1812925"/>
          </a:xfrm>
        </p:grpSpPr>
        <p:sp>
          <p:nvSpPr>
            <p:cNvPr id="4" name="object 4" descr=""/>
            <p:cNvSpPr/>
            <p:nvPr/>
          </p:nvSpPr>
          <p:spPr>
            <a:xfrm>
              <a:off x="315274" y="3193968"/>
              <a:ext cx="2607310" cy="1784350"/>
            </a:xfrm>
            <a:custGeom>
              <a:avLst/>
              <a:gdLst/>
              <a:ahLst/>
              <a:cxnLst/>
              <a:rect l="l" t="t" r="r" b="b"/>
              <a:pathLst>
                <a:path w="2607310" h="1784350">
                  <a:moveTo>
                    <a:pt x="2442120" y="1784096"/>
                  </a:moveTo>
                  <a:lnTo>
                    <a:pt x="164867" y="1784096"/>
                  </a:lnTo>
                  <a:lnTo>
                    <a:pt x="121039" y="1778206"/>
                  </a:lnTo>
                  <a:lnTo>
                    <a:pt x="81656" y="1761584"/>
                  </a:lnTo>
                  <a:lnTo>
                    <a:pt x="48288" y="1735802"/>
                  </a:lnTo>
                  <a:lnTo>
                    <a:pt x="22509" y="1702433"/>
                  </a:lnTo>
                  <a:lnTo>
                    <a:pt x="5889" y="1663049"/>
                  </a:lnTo>
                  <a:lnTo>
                    <a:pt x="0" y="1619221"/>
                  </a:lnTo>
                  <a:lnTo>
                    <a:pt x="0" y="164874"/>
                  </a:lnTo>
                  <a:lnTo>
                    <a:pt x="5889" y="121047"/>
                  </a:lnTo>
                  <a:lnTo>
                    <a:pt x="22509" y="81662"/>
                  </a:lnTo>
                  <a:lnTo>
                    <a:pt x="48288" y="48293"/>
                  </a:lnTo>
                  <a:lnTo>
                    <a:pt x="81656" y="22511"/>
                  </a:lnTo>
                  <a:lnTo>
                    <a:pt x="121039" y="5890"/>
                  </a:lnTo>
                  <a:lnTo>
                    <a:pt x="164867" y="0"/>
                  </a:lnTo>
                  <a:lnTo>
                    <a:pt x="2442120" y="0"/>
                  </a:lnTo>
                  <a:lnTo>
                    <a:pt x="2505216" y="12553"/>
                  </a:lnTo>
                  <a:lnTo>
                    <a:pt x="2558687" y="48293"/>
                  </a:lnTo>
                  <a:lnTo>
                    <a:pt x="2594441" y="101777"/>
                  </a:lnTo>
                  <a:lnTo>
                    <a:pt x="2606994" y="164874"/>
                  </a:lnTo>
                  <a:lnTo>
                    <a:pt x="2606994" y="1619221"/>
                  </a:lnTo>
                  <a:lnTo>
                    <a:pt x="2601104" y="1663049"/>
                  </a:lnTo>
                  <a:lnTo>
                    <a:pt x="2584482" y="1702433"/>
                  </a:lnTo>
                  <a:lnTo>
                    <a:pt x="2558701" y="1735802"/>
                  </a:lnTo>
                  <a:lnTo>
                    <a:pt x="2525332" y="1761584"/>
                  </a:lnTo>
                  <a:lnTo>
                    <a:pt x="2485947" y="1778206"/>
                  </a:lnTo>
                  <a:lnTo>
                    <a:pt x="2442120" y="1784096"/>
                  </a:lnTo>
                  <a:close/>
                </a:path>
              </a:pathLst>
            </a:custGeom>
            <a:solidFill>
              <a:srgbClr val="FBF4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15274" y="3193968"/>
              <a:ext cx="2607310" cy="1784350"/>
            </a:xfrm>
            <a:custGeom>
              <a:avLst/>
              <a:gdLst/>
              <a:ahLst/>
              <a:cxnLst/>
              <a:rect l="l" t="t" r="r" b="b"/>
              <a:pathLst>
                <a:path w="2607310" h="1784350">
                  <a:moveTo>
                    <a:pt x="0" y="164874"/>
                  </a:moveTo>
                  <a:lnTo>
                    <a:pt x="5889" y="121047"/>
                  </a:lnTo>
                  <a:lnTo>
                    <a:pt x="22509" y="81662"/>
                  </a:lnTo>
                  <a:lnTo>
                    <a:pt x="48288" y="48293"/>
                  </a:lnTo>
                  <a:lnTo>
                    <a:pt x="81656" y="22511"/>
                  </a:lnTo>
                  <a:lnTo>
                    <a:pt x="121039" y="5890"/>
                  </a:lnTo>
                  <a:lnTo>
                    <a:pt x="164867" y="0"/>
                  </a:lnTo>
                  <a:lnTo>
                    <a:pt x="2442120" y="0"/>
                  </a:lnTo>
                  <a:lnTo>
                    <a:pt x="2505216" y="12553"/>
                  </a:lnTo>
                  <a:lnTo>
                    <a:pt x="2558694" y="48299"/>
                  </a:lnTo>
                  <a:lnTo>
                    <a:pt x="2594441" y="101777"/>
                  </a:lnTo>
                  <a:lnTo>
                    <a:pt x="2606994" y="164874"/>
                  </a:lnTo>
                  <a:lnTo>
                    <a:pt x="2606994" y="1619221"/>
                  </a:lnTo>
                  <a:lnTo>
                    <a:pt x="2601104" y="1663049"/>
                  </a:lnTo>
                  <a:lnTo>
                    <a:pt x="2584482" y="1702433"/>
                  </a:lnTo>
                  <a:lnTo>
                    <a:pt x="2558701" y="1735802"/>
                  </a:lnTo>
                  <a:lnTo>
                    <a:pt x="2525331" y="1761584"/>
                  </a:lnTo>
                  <a:lnTo>
                    <a:pt x="2485947" y="1778206"/>
                  </a:lnTo>
                  <a:lnTo>
                    <a:pt x="2442120" y="1784096"/>
                  </a:lnTo>
                  <a:lnTo>
                    <a:pt x="164867" y="1784096"/>
                  </a:lnTo>
                  <a:lnTo>
                    <a:pt x="121039" y="1778206"/>
                  </a:lnTo>
                  <a:lnTo>
                    <a:pt x="81656" y="1761584"/>
                  </a:lnTo>
                  <a:lnTo>
                    <a:pt x="48288" y="1735802"/>
                  </a:lnTo>
                  <a:lnTo>
                    <a:pt x="22509" y="1702433"/>
                  </a:lnTo>
                  <a:lnTo>
                    <a:pt x="5889" y="1663049"/>
                  </a:lnTo>
                  <a:lnTo>
                    <a:pt x="0" y="1619221"/>
                  </a:lnTo>
                  <a:lnTo>
                    <a:pt x="0" y="164874"/>
                  </a:lnTo>
                  <a:close/>
                </a:path>
              </a:pathLst>
            </a:custGeom>
            <a:ln w="28574">
              <a:solidFill>
                <a:srgbClr val="BA3D0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260924" y="439229"/>
            <a:ext cx="378079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BA3D02"/>
                </a:solidFill>
                <a:latin typeface="Arial"/>
                <a:cs typeface="Arial"/>
              </a:rPr>
              <a:t>In</a:t>
            </a:r>
            <a:r>
              <a:rPr dirty="0" sz="1800" spc="1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BA3D02"/>
                </a:solidFill>
                <a:latin typeface="Arial"/>
                <a:cs typeface="Arial"/>
              </a:rPr>
              <a:t>our</a:t>
            </a:r>
            <a:r>
              <a:rPr dirty="0" sz="1800" spc="2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BA3D02"/>
                </a:solidFill>
                <a:latin typeface="Arial"/>
                <a:cs typeface="Arial"/>
              </a:rPr>
              <a:t>initial</a:t>
            </a:r>
            <a:r>
              <a:rPr dirty="0" sz="1800" spc="1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BA3D02"/>
                </a:solidFill>
                <a:latin typeface="Arial"/>
                <a:cs typeface="Arial"/>
              </a:rPr>
              <a:t>brainstorm,</a:t>
            </a:r>
            <a:r>
              <a:rPr dirty="0" sz="1800" spc="2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spc="55" b="1">
                <a:solidFill>
                  <a:srgbClr val="BA3D02"/>
                </a:solidFill>
                <a:latin typeface="Arial"/>
                <a:cs typeface="Arial"/>
              </a:rPr>
              <a:t>we</a:t>
            </a:r>
            <a:r>
              <a:rPr dirty="0" sz="1800" spc="1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BA3D02"/>
                </a:solidFill>
                <a:latin typeface="Arial"/>
                <a:cs typeface="Arial"/>
              </a:rPr>
              <a:t>asked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56394" y="3172014"/>
            <a:ext cx="2089150" cy="1628775"/>
          </a:xfrm>
          <a:prstGeom prst="rect">
            <a:avLst/>
          </a:prstGeom>
        </p:spPr>
        <p:txBody>
          <a:bodyPr wrap="square" lIns="0" tIns="1098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dirty="0" sz="2200" spc="-10" b="1">
                <a:solidFill>
                  <a:srgbClr val="AE1F11"/>
                </a:solidFill>
                <a:latin typeface="Arial"/>
                <a:cs typeface="Arial"/>
              </a:rPr>
              <a:t>Developers</a:t>
            </a:r>
            <a:endParaRPr sz="2200">
              <a:latin typeface="Arial"/>
              <a:cs typeface="Arial"/>
            </a:endParaRPr>
          </a:p>
          <a:p>
            <a:pPr marL="115570" indent="-113030">
              <a:lnSpc>
                <a:spcPct val="100000"/>
              </a:lnSpc>
              <a:spcBef>
                <a:spcPts val="455"/>
              </a:spcBef>
              <a:buSzPct val="96153"/>
              <a:buChar char="•"/>
              <a:tabLst>
                <a:tab pos="115570" algn="l"/>
              </a:tabLst>
            </a:pPr>
            <a:r>
              <a:rPr dirty="0" sz="1300" spc="-20">
                <a:solidFill>
                  <a:srgbClr val="595959"/>
                </a:solidFill>
                <a:latin typeface="Lucida Sans Unicode"/>
                <a:cs typeface="Lucida Sans Unicode"/>
              </a:rPr>
              <a:t>Need</a:t>
            </a:r>
            <a:r>
              <a:rPr dirty="0" sz="13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300">
                <a:solidFill>
                  <a:srgbClr val="595959"/>
                </a:solidFill>
                <a:latin typeface="Lucida Sans Unicode"/>
                <a:cs typeface="Lucida Sans Unicode"/>
              </a:rPr>
              <a:t>to</a:t>
            </a:r>
            <a:r>
              <a:rPr dirty="0" sz="13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10">
                <a:solidFill>
                  <a:srgbClr val="595959"/>
                </a:solidFill>
                <a:latin typeface="Lucida Sans Unicode"/>
                <a:cs typeface="Lucida Sans Unicode"/>
              </a:rPr>
              <a:t>storytell</a:t>
            </a:r>
            <a:endParaRPr sz="1300">
              <a:latin typeface="Lucida Sans Unicode"/>
              <a:cs typeface="Lucida Sans Unicode"/>
            </a:endParaRPr>
          </a:p>
          <a:p>
            <a:pPr marL="12700" marR="147320" indent="-10160">
              <a:lnSpc>
                <a:spcPct val="100000"/>
              </a:lnSpc>
              <a:spcBef>
                <a:spcPts val="480"/>
              </a:spcBef>
              <a:buSzPct val="96153"/>
              <a:buChar char="•"/>
              <a:tabLst>
                <a:tab pos="115570" algn="l"/>
              </a:tabLst>
            </a:pPr>
            <a:r>
              <a:rPr dirty="0" sz="1300" spc="-65">
                <a:solidFill>
                  <a:srgbClr val="595959"/>
                </a:solidFill>
                <a:latin typeface="Lucida Sans Unicode"/>
                <a:cs typeface="Lucida Sans Unicode"/>
              </a:rPr>
              <a:t>	</a:t>
            </a:r>
            <a:r>
              <a:rPr dirty="0" sz="1300" spc="-65">
                <a:solidFill>
                  <a:srgbClr val="595959"/>
                </a:solidFill>
                <a:latin typeface="Lucida Sans Unicode"/>
                <a:cs typeface="Lucida Sans Unicode"/>
              </a:rPr>
              <a:t>Don’t</a:t>
            </a:r>
            <a:r>
              <a:rPr dirty="0" sz="1300" spc="-6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70">
                <a:solidFill>
                  <a:srgbClr val="595959"/>
                </a:solidFill>
                <a:latin typeface="Lucida Sans Unicode"/>
                <a:cs typeface="Lucida Sans Unicode"/>
              </a:rPr>
              <a:t>know</a:t>
            </a:r>
            <a:r>
              <a:rPr dirty="0" sz="1300" spc="-5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35">
                <a:solidFill>
                  <a:srgbClr val="595959"/>
                </a:solidFill>
                <a:latin typeface="Lucida Sans Unicode"/>
                <a:cs typeface="Lucida Sans Unicode"/>
              </a:rPr>
              <a:t>much</a:t>
            </a:r>
            <a:r>
              <a:rPr dirty="0" sz="1300" spc="-5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10">
                <a:solidFill>
                  <a:srgbClr val="595959"/>
                </a:solidFill>
                <a:latin typeface="Lucida Sans Unicode"/>
                <a:cs typeface="Lucida Sans Unicode"/>
              </a:rPr>
              <a:t>about </a:t>
            </a:r>
            <a:r>
              <a:rPr dirty="0" sz="1300" spc="-45">
                <a:solidFill>
                  <a:srgbClr val="595959"/>
                </a:solidFill>
                <a:latin typeface="Lucida Sans Unicode"/>
                <a:cs typeface="Lucida Sans Unicode"/>
              </a:rPr>
              <a:t>design</a:t>
            </a:r>
            <a:r>
              <a:rPr dirty="0" sz="1300" spc="-5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20">
                <a:solidFill>
                  <a:srgbClr val="595959"/>
                </a:solidFill>
                <a:latin typeface="Lucida Sans Unicode"/>
                <a:cs typeface="Lucida Sans Unicode"/>
              </a:rPr>
              <a:t>tools</a:t>
            </a:r>
            <a:endParaRPr sz="1300">
              <a:latin typeface="Lucida Sans Unicode"/>
              <a:cs typeface="Lucida Sans Unicode"/>
            </a:endParaRPr>
          </a:p>
          <a:p>
            <a:pPr marL="12700" marR="5080" indent="-10160">
              <a:lnSpc>
                <a:spcPct val="100000"/>
              </a:lnSpc>
              <a:spcBef>
                <a:spcPts val="480"/>
              </a:spcBef>
              <a:buSzPct val="96153"/>
              <a:buChar char="•"/>
              <a:tabLst>
                <a:tab pos="115570" algn="l"/>
              </a:tabLst>
            </a:pPr>
            <a:r>
              <a:rPr dirty="0" sz="1300" spc="-25">
                <a:solidFill>
                  <a:srgbClr val="595959"/>
                </a:solidFill>
                <a:latin typeface="Lucida Sans Unicode"/>
                <a:cs typeface="Lucida Sans Unicode"/>
              </a:rPr>
              <a:t>	</a:t>
            </a:r>
            <a:r>
              <a:rPr dirty="0" sz="1300" spc="-25">
                <a:solidFill>
                  <a:srgbClr val="595959"/>
                </a:solidFill>
                <a:latin typeface="Lucida Sans Unicode"/>
                <a:cs typeface="Lucida Sans Unicode"/>
              </a:rPr>
              <a:t>Independent</a:t>
            </a:r>
            <a:r>
              <a:rPr dirty="0" sz="1300" spc="-3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10">
                <a:solidFill>
                  <a:srgbClr val="595959"/>
                </a:solidFill>
                <a:latin typeface="Lucida Sans Unicode"/>
                <a:cs typeface="Lucida Sans Unicode"/>
              </a:rPr>
              <a:t>contractors </a:t>
            </a:r>
            <a:r>
              <a:rPr dirty="0" sz="1300" spc="-55">
                <a:solidFill>
                  <a:srgbClr val="595959"/>
                </a:solidFill>
                <a:latin typeface="Lucida Sans Unicode"/>
                <a:cs typeface="Lucida Sans Unicode"/>
              </a:rPr>
              <a:t>don’t</a:t>
            </a:r>
            <a:r>
              <a:rPr dirty="0" sz="1300" spc="-5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30">
                <a:solidFill>
                  <a:srgbClr val="595959"/>
                </a:solidFill>
                <a:latin typeface="Lucida Sans Unicode"/>
                <a:cs typeface="Lucida Sans Unicode"/>
              </a:rPr>
              <a:t>have</a:t>
            </a:r>
            <a:r>
              <a:rPr dirty="0" sz="1300" spc="-4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35">
                <a:solidFill>
                  <a:srgbClr val="595959"/>
                </a:solidFill>
                <a:latin typeface="Lucida Sans Unicode"/>
                <a:cs typeface="Lucida Sans Unicode"/>
              </a:rPr>
              <a:t>many</a:t>
            </a:r>
            <a:r>
              <a:rPr dirty="0" sz="1300" spc="-4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25">
                <a:solidFill>
                  <a:srgbClr val="595959"/>
                </a:solidFill>
                <a:latin typeface="Lucida Sans Unicode"/>
                <a:cs typeface="Lucida Sans Unicode"/>
              </a:rPr>
              <a:t>resources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60924" y="829512"/>
            <a:ext cx="4589780" cy="448945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750">
                <a:solidFill>
                  <a:srgbClr val="0A9395"/>
                </a:solidFill>
              </a:rPr>
              <a:t>“who</a:t>
            </a:r>
            <a:r>
              <a:rPr dirty="0" sz="2750" spc="-70">
                <a:solidFill>
                  <a:srgbClr val="0A9395"/>
                </a:solidFill>
              </a:rPr>
              <a:t> </a:t>
            </a:r>
            <a:r>
              <a:rPr dirty="0" sz="2750">
                <a:solidFill>
                  <a:srgbClr val="0A9395"/>
                </a:solidFill>
              </a:rPr>
              <a:t>uses</a:t>
            </a:r>
            <a:r>
              <a:rPr dirty="0" sz="2750" spc="-70">
                <a:solidFill>
                  <a:srgbClr val="0A9395"/>
                </a:solidFill>
              </a:rPr>
              <a:t> </a:t>
            </a:r>
            <a:r>
              <a:rPr dirty="0" sz="2750" spc="100">
                <a:solidFill>
                  <a:srgbClr val="0A9395"/>
                </a:solidFill>
              </a:rPr>
              <a:t>creative</a:t>
            </a:r>
            <a:r>
              <a:rPr dirty="0" sz="2750" spc="-70">
                <a:solidFill>
                  <a:srgbClr val="0A9395"/>
                </a:solidFill>
              </a:rPr>
              <a:t> </a:t>
            </a:r>
            <a:r>
              <a:rPr dirty="0" sz="2750" spc="-10">
                <a:solidFill>
                  <a:srgbClr val="0A9395"/>
                </a:solidFill>
              </a:rPr>
              <a:t>tools?”</a:t>
            </a:r>
            <a:endParaRPr sz="2750"/>
          </a:p>
        </p:txBody>
      </p:sp>
      <p:grpSp>
        <p:nvGrpSpPr>
          <p:cNvPr id="9" name="object 9" descr=""/>
          <p:cNvGrpSpPr/>
          <p:nvPr/>
        </p:nvGrpSpPr>
        <p:grpSpPr>
          <a:xfrm>
            <a:off x="6070225" y="3179681"/>
            <a:ext cx="2635885" cy="1812925"/>
            <a:chOff x="6070225" y="3179681"/>
            <a:chExt cx="2635885" cy="1812925"/>
          </a:xfrm>
        </p:grpSpPr>
        <p:sp>
          <p:nvSpPr>
            <p:cNvPr id="10" name="object 10" descr=""/>
            <p:cNvSpPr/>
            <p:nvPr/>
          </p:nvSpPr>
          <p:spPr>
            <a:xfrm>
              <a:off x="6084512" y="3193968"/>
              <a:ext cx="2607310" cy="1784350"/>
            </a:xfrm>
            <a:custGeom>
              <a:avLst/>
              <a:gdLst/>
              <a:ahLst/>
              <a:cxnLst/>
              <a:rect l="l" t="t" r="r" b="b"/>
              <a:pathLst>
                <a:path w="2607309" h="1784350">
                  <a:moveTo>
                    <a:pt x="2442120" y="1784096"/>
                  </a:moveTo>
                  <a:lnTo>
                    <a:pt x="164874" y="1784096"/>
                  </a:lnTo>
                  <a:lnTo>
                    <a:pt x="121047" y="1778208"/>
                  </a:lnTo>
                  <a:lnTo>
                    <a:pt x="81662" y="1761590"/>
                  </a:lnTo>
                  <a:lnTo>
                    <a:pt x="48293" y="1735812"/>
                  </a:lnTo>
                  <a:lnTo>
                    <a:pt x="22511" y="1702444"/>
                  </a:lnTo>
                  <a:lnTo>
                    <a:pt x="5890" y="1663057"/>
                  </a:lnTo>
                  <a:lnTo>
                    <a:pt x="0" y="1619221"/>
                  </a:lnTo>
                  <a:lnTo>
                    <a:pt x="0" y="164874"/>
                  </a:lnTo>
                  <a:lnTo>
                    <a:pt x="5890" y="121047"/>
                  </a:lnTo>
                  <a:lnTo>
                    <a:pt x="22511" y="81662"/>
                  </a:lnTo>
                  <a:lnTo>
                    <a:pt x="48293" y="48293"/>
                  </a:lnTo>
                  <a:lnTo>
                    <a:pt x="81662" y="22511"/>
                  </a:lnTo>
                  <a:lnTo>
                    <a:pt x="121047" y="5890"/>
                  </a:lnTo>
                  <a:lnTo>
                    <a:pt x="164874" y="0"/>
                  </a:lnTo>
                  <a:lnTo>
                    <a:pt x="2442120" y="0"/>
                  </a:lnTo>
                  <a:lnTo>
                    <a:pt x="2505216" y="12553"/>
                  </a:lnTo>
                  <a:lnTo>
                    <a:pt x="2558687" y="48293"/>
                  </a:lnTo>
                  <a:lnTo>
                    <a:pt x="2594441" y="101777"/>
                  </a:lnTo>
                  <a:lnTo>
                    <a:pt x="2606994" y="164874"/>
                  </a:lnTo>
                  <a:lnTo>
                    <a:pt x="2606994" y="1619221"/>
                  </a:lnTo>
                  <a:lnTo>
                    <a:pt x="2601104" y="1663057"/>
                  </a:lnTo>
                  <a:lnTo>
                    <a:pt x="2584482" y="1702444"/>
                  </a:lnTo>
                  <a:lnTo>
                    <a:pt x="2558701" y="1735812"/>
                  </a:lnTo>
                  <a:lnTo>
                    <a:pt x="2525332" y="1761590"/>
                  </a:lnTo>
                  <a:lnTo>
                    <a:pt x="2485947" y="1778208"/>
                  </a:lnTo>
                  <a:lnTo>
                    <a:pt x="2442120" y="1784096"/>
                  </a:lnTo>
                  <a:close/>
                </a:path>
              </a:pathLst>
            </a:custGeom>
            <a:solidFill>
              <a:srgbClr val="FBF4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6084512" y="3193968"/>
              <a:ext cx="2607310" cy="1784350"/>
            </a:xfrm>
            <a:custGeom>
              <a:avLst/>
              <a:gdLst/>
              <a:ahLst/>
              <a:cxnLst/>
              <a:rect l="l" t="t" r="r" b="b"/>
              <a:pathLst>
                <a:path w="2607309" h="1784350">
                  <a:moveTo>
                    <a:pt x="0" y="164874"/>
                  </a:moveTo>
                  <a:lnTo>
                    <a:pt x="5890" y="121047"/>
                  </a:lnTo>
                  <a:lnTo>
                    <a:pt x="22511" y="81662"/>
                  </a:lnTo>
                  <a:lnTo>
                    <a:pt x="48293" y="48293"/>
                  </a:lnTo>
                  <a:lnTo>
                    <a:pt x="81662" y="22511"/>
                  </a:lnTo>
                  <a:lnTo>
                    <a:pt x="121047" y="5890"/>
                  </a:lnTo>
                  <a:lnTo>
                    <a:pt x="164874" y="0"/>
                  </a:lnTo>
                  <a:lnTo>
                    <a:pt x="2442120" y="0"/>
                  </a:lnTo>
                  <a:lnTo>
                    <a:pt x="2505216" y="12553"/>
                  </a:lnTo>
                  <a:lnTo>
                    <a:pt x="2558694" y="48299"/>
                  </a:lnTo>
                  <a:lnTo>
                    <a:pt x="2594441" y="101777"/>
                  </a:lnTo>
                  <a:lnTo>
                    <a:pt x="2606994" y="164874"/>
                  </a:lnTo>
                  <a:lnTo>
                    <a:pt x="2606994" y="1619221"/>
                  </a:lnTo>
                  <a:lnTo>
                    <a:pt x="2601104" y="1663057"/>
                  </a:lnTo>
                  <a:lnTo>
                    <a:pt x="2584482" y="1702444"/>
                  </a:lnTo>
                  <a:lnTo>
                    <a:pt x="2558701" y="1735812"/>
                  </a:lnTo>
                  <a:lnTo>
                    <a:pt x="2525331" y="1761589"/>
                  </a:lnTo>
                  <a:lnTo>
                    <a:pt x="2485947" y="1778208"/>
                  </a:lnTo>
                  <a:lnTo>
                    <a:pt x="2442120" y="1784096"/>
                  </a:lnTo>
                  <a:lnTo>
                    <a:pt x="164874" y="1784096"/>
                  </a:lnTo>
                  <a:lnTo>
                    <a:pt x="121047" y="1778208"/>
                  </a:lnTo>
                  <a:lnTo>
                    <a:pt x="81662" y="1761589"/>
                  </a:lnTo>
                  <a:lnTo>
                    <a:pt x="48293" y="1735812"/>
                  </a:lnTo>
                  <a:lnTo>
                    <a:pt x="22511" y="1702444"/>
                  </a:lnTo>
                  <a:lnTo>
                    <a:pt x="5890" y="1663057"/>
                  </a:lnTo>
                  <a:lnTo>
                    <a:pt x="0" y="1619221"/>
                  </a:lnTo>
                  <a:lnTo>
                    <a:pt x="0" y="164874"/>
                  </a:lnTo>
                  <a:close/>
                </a:path>
              </a:pathLst>
            </a:custGeom>
            <a:ln w="28574">
              <a:solidFill>
                <a:srgbClr val="BA3D0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 descr=""/>
          <p:cNvGrpSpPr/>
          <p:nvPr/>
        </p:nvGrpSpPr>
        <p:grpSpPr>
          <a:xfrm>
            <a:off x="3151556" y="1418072"/>
            <a:ext cx="2635885" cy="3574415"/>
            <a:chOff x="3151556" y="1418072"/>
            <a:chExt cx="2635885" cy="3574415"/>
          </a:xfrm>
        </p:grpSpPr>
        <p:sp>
          <p:nvSpPr>
            <p:cNvPr id="13" name="object 13" descr=""/>
            <p:cNvSpPr/>
            <p:nvPr/>
          </p:nvSpPr>
          <p:spPr>
            <a:xfrm>
              <a:off x="3165843" y="3193968"/>
              <a:ext cx="2607310" cy="1784350"/>
            </a:xfrm>
            <a:custGeom>
              <a:avLst/>
              <a:gdLst/>
              <a:ahLst/>
              <a:cxnLst/>
              <a:rect l="l" t="t" r="r" b="b"/>
              <a:pathLst>
                <a:path w="2607310" h="1784350">
                  <a:moveTo>
                    <a:pt x="0" y="164874"/>
                  </a:moveTo>
                  <a:lnTo>
                    <a:pt x="5890" y="121047"/>
                  </a:lnTo>
                  <a:lnTo>
                    <a:pt x="22511" y="81662"/>
                  </a:lnTo>
                  <a:lnTo>
                    <a:pt x="48293" y="48293"/>
                  </a:lnTo>
                  <a:lnTo>
                    <a:pt x="81662" y="22511"/>
                  </a:lnTo>
                  <a:lnTo>
                    <a:pt x="121047" y="5890"/>
                  </a:lnTo>
                  <a:lnTo>
                    <a:pt x="164874" y="0"/>
                  </a:lnTo>
                  <a:lnTo>
                    <a:pt x="2442120" y="0"/>
                  </a:lnTo>
                  <a:lnTo>
                    <a:pt x="2505216" y="12553"/>
                  </a:lnTo>
                  <a:lnTo>
                    <a:pt x="2558694" y="48299"/>
                  </a:lnTo>
                  <a:lnTo>
                    <a:pt x="2594441" y="101777"/>
                  </a:lnTo>
                  <a:lnTo>
                    <a:pt x="2606994" y="164874"/>
                  </a:lnTo>
                  <a:lnTo>
                    <a:pt x="2606994" y="1619221"/>
                  </a:lnTo>
                  <a:lnTo>
                    <a:pt x="2601104" y="1663049"/>
                  </a:lnTo>
                  <a:lnTo>
                    <a:pt x="2584482" y="1702433"/>
                  </a:lnTo>
                  <a:lnTo>
                    <a:pt x="2558701" y="1735802"/>
                  </a:lnTo>
                  <a:lnTo>
                    <a:pt x="2525331" y="1761584"/>
                  </a:lnTo>
                  <a:lnTo>
                    <a:pt x="2485947" y="1778206"/>
                  </a:lnTo>
                  <a:lnTo>
                    <a:pt x="2442120" y="1784096"/>
                  </a:lnTo>
                  <a:lnTo>
                    <a:pt x="164874" y="1784096"/>
                  </a:lnTo>
                  <a:lnTo>
                    <a:pt x="121047" y="1778206"/>
                  </a:lnTo>
                  <a:lnTo>
                    <a:pt x="81662" y="1761584"/>
                  </a:lnTo>
                  <a:lnTo>
                    <a:pt x="48293" y="1735802"/>
                  </a:lnTo>
                  <a:lnTo>
                    <a:pt x="22511" y="1702433"/>
                  </a:lnTo>
                  <a:lnTo>
                    <a:pt x="5890" y="1663049"/>
                  </a:lnTo>
                  <a:lnTo>
                    <a:pt x="0" y="1619221"/>
                  </a:lnTo>
                  <a:lnTo>
                    <a:pt x="0" y="164874"/>
                  </a:lnTo>
                  <a:close/>
                </a:path>
              </a:pathLst>
            </a:custGeom>
            <a:ln w="28574">
              <a:solidFill>
                <a:srgbClr val="BA3D0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04092" y="1418072"/>
              <a:ext cx="1362547" cy="1900796"/>
            </a:xfrm>
            <a:prstGeom prst="rect">
              <a:avLst/>
            </a:prstGeom>
          </p:spPr>
        </p:pic>
      </p:grpSp>
      <p:sp>
        <p:nvSpPr>
          <p:cNvPr id="15" name="object 15" descr=""/>
          <p:cNvSpPr txBox="1"/>
          <p:nvPr/>
        </p:nvSpPr>
        <p:spPr>
          <a:xfrm>
            <a:off x="6157544" y="3188757"/>
            <a:ext cx="1793239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60" b="1">
                <a:solidFill>
                  <a:srgbClr val="AE1F11"/>
                </a:solidFill>
                <a:latin typeface="Arial"/>
                <a:cs typeface="Arial"/>
              </a:rPr>
              <a:t>Independent</a:t>
            </a:r>
            <a:endParaRPr sz="22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6157544" y="3403335"/>
            <a:ext cx="2259330" cy="1471295"/>
          </a:xfrm>
          <a:prstGeom prst="rect">
            <a:avLst/>
          </a:prstGeom>
        </p:spPr>
        <p:txBody>
          <a:bodyPr wrap="square" lIns="0" tIns="495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dirty="0" sz="2200" spc="-10" b="1">
                <a:solidFill>
                  <a:srgbClr val="AE1F11"/>
                </a:solidFill>
                <a:latin typeface="Arial"/>
                <a:cs typeface="Arial"/>
              </a:rPr>
              <a:t>Learners</a:t>
            </a:r>
            <a:endParaRPr sz="2200">
              <a:latin typeface="Arial"/>
              <a:cs typeface="Arial"/>
            </a:endParaRPr>
          </a:p>
          <a:p>
            <a:pPr marL="80645" marR="5080" indent="-14604">
              <a:lnSpc>
                <a:spcPct val="100000"/>
              </a:lnSpc>
              <a:spcBef>
                <a:spcPts val="170"/>
              </a:spcBef>
              <a:buChar char="•"/>
              <a:tabLst>
                <a:tab pos="183515" algn="l"/>
              </a:tabLst>
            </a:pPr>
            <a:r>
              <a:rPr dirty="0" sz="1300" spc="-20">
                <a:solidFill>
                  <a:srgbClr val="595959"/>
                </a:solidFill>
                <a:latin typeface="Lucida Sans Unicode"/>
                <a:cs typeface="Lucida Sans Unicode"/>
              </a:rPr>
              <a:t>	</a:t>
            </a:r>
            <a:r>
              <a:rPr dirty="0" sz="1300" spc="-20">
                <a:solidFill>
                  <a:srgbClr val="595959"/>
                </a:solidFill>
                <a:latin typeface="Lucida Sans Unicode"/>
                <a:cs typeface="Lucida Sans Unicode"/>
              </a:rPr>
              <a:t>Need</a:t>
            </a:r>
            <a:r>
              <a:rPr dirty="0" sz="1300" spc="-6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300">
                <a:solidFill>
                  <a:srgbClr val="595959"/>
                </a:solidFill>
                <a:latin typeface="Lucida Sans Unicode"/>
                <a:cs typeface="Lucida Sans Unicode"/>
              </a:rPr>
              <a:t>to</a:t>
            </a:r>
            <a:r>
              <a:rPr dirty="0" sz="1300" spc="-6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300">
                <a:solidFill>
                  <a:srgbClr val="595959"/>
                </a:solidFill>
                <a:latin typeface="Lucida Sans Unicode"/>
                <a:cs typeface="Lucida Sans Unicode"/>
              </a:rPr>
              <a:t>craft</a:t>
            </a:r>
            <a:r>
              <a:rPr dirty="0" sz="1300" spc="-6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35">
                <a:solidFill>
                  <a:srgbClr val="595959"/>
                </a:solidFill>
                <a:latin typeface="Lucida Sans Unicode"/>
                <a:cs typeface="Lucida Sans Unicode"/>
              </a:rPr>
              <a:t>curricula</a:t>
            </a:r>
            <a:r>
              <a:rPr dirty="0" sz="1300" spc="-6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25">
                <a:solidFill>
                  <a:srgbClr val="595959"/>
                </a:solidFill>
                <a:latin typeface="Lucida Sans Unicode"/>
                <a:cs typeface="Lucida Sans Unicode"/>
              </a:rPr>
              <a:t>and </a:t>
            </a:r>
            <a:r>
              <a:rPr dirty="0" sz="1300" spc="-35">
                <a:solidFill>
                  <a:srgbClr val="595959"/>
                </a:solidFill>
                <a:latin typeface="Lucida Sans Unicode"/>
                <a:cs typeface="Lucida Sans Unicode"/>
              </a:rPr>
              <a:t>lesson</a:t>
            </a:r>
            <a:r>
              <a:rPr dirty="0" sz="1300" spc="-6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10">
                <a:solidFill>
                  <a:srgbClr val="595959"/>
                </a:solidFill>
                <a:latin typeface="Lucida Sans Unicode"/>
                <a:cs typeface="Lucida Sans Unicode"/>
              </a:rPr>
              <a:t>plans</a:t>
            </a:r>
            <a:endParaRPr sz="1300">
              <a:latin typeface="Lucida Sans Unicode"/>
              <a:cs typeface="Lucida Sans Unicode"/>
            </a:endParaRPr>
          </a:p>
          <a:p>
            <a:pPr marL="80645" marR="10160" indent="-14604">
              <a:lnSpc>
                <a:spcPct val="100000"/>
              </a:lnSpc>
              <a:spcBef>
                <a:spcPts val="480"/>
              </a:spcBef>
              <a:buChar char="•"/>
              <a:tabLst>
                <a:tab pos="183515" algn="l"/>
              </a:tabLst>
            </a:pPr>
            <a:r>
              <a:rPr dirty="0" sz="1300" spc="-30">
                <a:solidFill>
                  <a:srgbClr val="595959"/>
                </a:solidFill>
                <a:latin typeface="Lucida Sans Unicode"/>
                <a:cs typeface="Lucida Sans Unicode"/>
              </a:rPr>
              <a:t>	</a:t>
            </a:r>
            <a:r>
              <a:rPr dirty="0" sz="1300" spc="-30">
                <a:solidFill>
                  <a:srgbClr val="595959"/>
                </a:solidFill>
                <a:latin typeface="Lucida Sans Unicode"/>
                <a:cs typeface="Lucida Sans Unicode"/>
              </a:rPr>
              <a:t>Includes</a:t>
            </a:r>
            <a:r>
              <a:rPr dirty="0" sz="1300" spc="-5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300">
                <a:solidFill>
                  <a:srgbClr val="595959"/>
                </a:solidFill>
                <a:latin typeface="Lucida Sans Unicode"/>
                <a:cs typeface="Lucida Sans Unicode"/>
              </a:rPr>
              <a:t>a</a:t>
            </a:r>
            <a:r>
              <a:rPr dirty="0" sz="1300" spc="-5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30">
                <a:solidFill>
                  <a:srgbClr val="595959"/>
                </a:solidFill>
                <a:latin typeface="Lucida Sans Unicode"/>
                <a:cs typeface="Lucida Sans Unicode"/>
              </a:rPr>
              <a:t>broad</a:t>
            </a:r>
            <a:r>
              <a:rPr dirty="0" sz="1300" spc="-50">
                <a:solidFill>
                  <a:srgbClr val="595959"/>
                </a:solidFill>
                <a:latin typeface="Lucida Sans Unicode"/>
                <a:cs typeface="Lucida Sans Unicode"/>
              </a:rPr>
              <a:t> pool</a:t>
            </a:r>
            <a:r>
              <a:rPr dirty="0" sz="1300" spc="-5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25">
                <a:solidFill>
                  <a:srgbClr val="595959"/>
                </a:solidFill>
                <a:latin typeface="Lucida Sans Unicode"/>
                <a:cs typeface="Lucida Sans Unicode"/>
              </a:rPr>
              <a:t>of </a:t>
            </a:r>
            <a:r>
              <a:rPr dirty="0" sz="1300" spc="-20">
                <a:solidFill>
                  <a:srgbClr val="595959"/>
                </a:solidFill>
                <a:latin typeface="Lucida Sans Unicode"/>
                <a:cs typeface="Lucida Sans Unicode"/>
              </a:rPr>
              <a:t>people</a:t>
            </a:r>
            <a:r>
              <a:rPr dirty="0" sz="1300" spc="-4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30">
                <a:solidFill>
                  <a:srgbClr val="595959"/>
                </a:solidFill>
                <a:latin typeface="Lucida Sans Unicode"/>
                <a:cs typeface="Lucida Sans Unicode"/>
              </a:rPr>
              <a:t>(students,</a:t>
            </a:r>
            <a:r>
              <a:rPr dirty="0" sz="1300" spc="-3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60">
                <a:solidFill>
                  <a:srgbClr val="595959"/>
                </a:solidFill>
                <a:latin typeface="Lucida Sans Unicode"/>
                <a:cs typeface="Lucida Sans Unicode"/>
              </a:rPr>
              <a:t>engineers, </a:t>
            </a:r>
            <a:r>
              <a:rPr dirty="0" sz="1300" spc="-10">
                <a:solidFill>
                  <a:srgbClr val="595959"/>
                </a:solidFill>
                <a:latin typeface="Lucida Sans Unicode"/>
                <a:cs typeface="Lucida Sans Unicode"/>
              </a:rPr>
              <a:t>nonprofits)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3306965" y="3172014"/>
            <a:ext cx="2357755" cy="1506855"/>
          </a:xfrm>
          <a:prstGeom prst="rect">
            <a:avLst/>
          </a:prstGeom>
        </p:spPr>
        <p:txBody>
          <a:bodyPr wrap="square" lIns="0" tIns="1098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dirty="0" sz="2200" spc="75" b="1">
                <a:solidFill>
                  <a:srgbClr val="AE1F11"/>
                </a:solidFill>
                <a:latin typeface="Arial"/>
                <a:cs typeface="Arial"/>
              </a:rPr>
              <a:t>Non-</a:t>
            </a:r>
            <a:r>
              <a:rPr dirty="0" sz="2200" b="1">
                <a:solidFill>
                  <a:srgbClr val="AE1F11"/>
                </a:solidFill>
                <a:latin typeface="Arial"/>
                <a:cs typeface="Arial"/>
              </a:rPr>
              <a:t>Profit</a:t>
            </a:r>
            <a:r>
              <a:rPr dirty="0" sz="2200" spc="195" b="1">
                <a:solidFill>
                  <a:srgbClr val="AE1F11"/>
                </a:solidFill>
                <a:latin typeface="Arial"/>
                <a:cs typeface="Arial"/>
              </a:rPr>
              <a:t> </a:t>
            </a:r>
            <a:r>
              <a:rPr dirty="0" sz="2200" spc="-10" b="1">
                <a:solidFill>
                  <a:srgbClr val="AE1F11"/>
                </a:solidFill>
                <a:latin typeface="Arial"/>
                <a:cs typeface="Arial"/>
              </a:rPr>
              <a:t>Leads</a:t>
            </a:r>
            <a:endParaRPr sz="2200">
              <a:latin typeface="Arial"/>
              <a:cs typeface="Arial"/>
            </a:endParaRPr>
          </a:p>
          <a:p>
            <a:pPr marL="115570" indent="-113030">
              <a:lnSpc>
                <a:spcPct val="100000"/>
              </a:lnSpc>
              <a:spcBef>
                <a:spcPts val="455"/>
              </a:spcBef>
              <a:buSzPct val="96153"/>
              <a:buChar char="•"/>
              <a:tabLst>
                <a:tab pos="115570" algn="l"/>
              </a:tabLst>
            </a:pPr>
            <a:r>
              <a:rPr dirty="0" sz="1300" spc="-20">
                <a:solidFill>
                  <a:srgbClr val="595959"/>
                </a:solidFill>
                <a:latin typeface="Lucida Sans Unicode"/>
                <a:cs typeface="Lucida Sans Unicode"/>
              </a:rPr>
              <a:t>Need</a:t>
            </a:r>
            <a:r>
              <a:rPr dirty="0" sz="13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300">
                <a:solidFill>
                  <a:srgbClr val="595959"/>
                </a:solidFill>
                <a:latin typeface="Lucida Sans Unicode"/>
                <a:cs typeface="Lucida Sans Unicode"/>
              </a:rPr>
              <a:t>to</a:t>
            </a:r>
            <a:r>
              <a:rPr dirty="0" sz="1300" spc="-9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300">
                <a:solidFill>
                  <a:srgbClr val="595959"/>
                </a:solidFill>
                <a:latin typeface="Lucida Sans Unicode"/>
                <a:cs typeface="Lucida Sans Unicode"/>
              </a:rPr>
              <a:t>do</a:t>
            </a:r>
            <a:r>
              <a:rPr dirty="0" sz="13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10">
                <a:solidFill>
                  <a:srgbClr val="595959"/>
                </a:solidFill>
                <a:latin typeface="Lucida Sans Unicode"/>
                <a:cs typeface="Lucida Sans Unicode"/>
              </a:rPr>
              <a:t>marketing</a:t>
            </a:r>
            <a:endParaRPr sz="1300">
              <a:latin typeface="Lucida Sans Unicode"/>
              <a:cs typeface="Lucida Sans Unicode"/>
            </a:endParaRPr>
          </a:p>
          <a:p>
            <a:pPr marL="12700" marR="61594" indent="-10160">
              <a:lnSpc>
                <a:spcPct val="100000"/>
              </a:lnSpc>
              <a:buSzPct val="96153"/>
              <a:buChar char="•"/>
              <a:tabLst>
                <a:tab pos="115570" algn="l"/>
              </a:tabLst>
            </a:pPr>
            <a:r>
              <a:rPr dirty="0" sz="1300" spc="-65">
                <a:solidFill>
                  <a:srgbClr val="595959"/>
                </a:solidFill>
                <a:latin typeface="Lucida Sans Unicode"/>
                <a:cs typeface="Lucida Sans Unicode"/>
              </a:rPr>
              <a:t>	</a:t>
            </a:r>
            <a:r>
              <a:rPr dirty="0" sz="1300" spc="-65">
                <a:solidFill>
                  <a:srgbClr val="595959"/>
                </a:solidFill>
                <a:latin typeface="Lucida Sans Unicode"/>
                <a:cs typeface="Lucida Sans Unicode"/>
              </a:rPr>
              <a:t>Don’t </a:t>
            </a:r>
            <a:r>
              <a:rPr dirty="0" sz="1300" spc="-30">
                <a:solidFill>
                  <a:srgbClr val="595959"/>
                </a:solidFill>
                <a:latin typeface="Lucida Sans Unicode"/>
                <a:cs typeface="Lucida Sans Unicode"/>
              </a:rPr>
              <a:t>have</a:t>
            </a:r>
            <a:r>
              <a:rPr dirty="0" sz="1300" spc="-6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35">
                <a:solidFill>
                  <a:srgbClr val="595959"/>
                </a:solidFill>
                <a:latin typeface="Lucida Sans Unicode"/>
                <a:cs typeface="Lucida Sans Unicode"/>
              </a:rPr>
              <a:t>much</a:t>
            </a:r>
            <a:r>
              <a:rPr dirty="0" sz="1300" spc="-6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25">
                <a:solidFill>
                  <a:srgbClr val="595959"/>
                </a:solidFill>
                <a:latin typeface="Lucida Sans Unicode"/>
                <a:cs typeface="Lucida Sans Unicode"/>
              </a:rPr>
              <a:t>support</a:t>
            </a:r>
            <a:r>
              <a:rPr dirty="0" sz="1300" spc="-6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25">
                <a:solidFill>
                  <a:srgbClr val="595959"/>
                </a:solidFill>
                <a:latin typeface="Lucida Sans Unicode"/>
                <a:cs typeface="Lucida Sans Unicode"/>
              </a:rPr>
              <a:t>on </a:t>
            </a:r>
            <a:r>
              <a:rPr dirty="0" sz="1300" spc="-10">
                <a:solidFill>
                  <a:srgbClr val="595959"/>
                </a:solidFill>
                <a:latin typeface="Lucida Sans Unicode"/>
                <a:cs typeface="Lucida Sans Unicode"/>
              </a:rPr>
              <a:t>teams</a:t>
            </a:r>
            <a:endParaRPr sz="1300">
              <a:latin typeface="Lucida Sans Unicode"/>
              <a:cs typeface="Lucida Sans Unicode"/>
            </a:endParaRPr>
          </a:p>
          <a:p>
            <a:pPr marL="12700" marR="434340" indent="-10160">
              <a:lnSpc>
                <a:spcPct val="100000"/>
              </a:lnSpc>
              <a:buSzPct val="96153"/>
              <a:buChar char="•"/>
              <a:tabLst>
                <a:tab pos="115570" algn="l"/>
              </a:tabLst>
            </a:pPr>
            <a:r>
              <a:rPr dirty="0" sz="1300" spc="-20">
                <a:solidFill>
                  <a:srgbClr val="595959"/>
                </a:solidFill>
                <a:latin typeface="Lucida Sans Unicode"/>
                <a:cs typeface="Lucida Sans Unicode"/>
              </a:rPr>
              <a:t>	</a:t>
            </a:r>
            <a:r>
              <a:rPr dirty="0" sz="1300" spc="-20">
                <a:solidFill>
                  <a:srgbClr val="595959"/>
                </a:solidFill>
                <a:latin typeface="Lucida Sans Unicode"/>
                <a:cs typeface="Lucida Sans Unicode"/>
              </a:rPr>
              <a:t>Many</a:t>
            </a:r>
            <a:r>
              <a:rPr dirty="0" sz="1300" spc="-35">
                <a:solidFill>
                  <a:srgbClr val="595959"/>
                </a:solidFill>
                <a:latin typeface="Lucida Sans Unicode"/>
                <a:cs typeface="Lucida Sans Unicode"/>
              </a:rPr>
              <a:t> different</a:t>
            </a:r>
            <a:r>
              <a:rPr dirty="0" sz="1300" spc="-3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300">
                <a:solidFill>
                  <a:srgbClr val="595959"/>
                </a:solidFill>
                <a:latin typeface="Lucida Sans Unicode"/>
                <a:cs typeface="Lucida Sans Unicode"/>
              </a:rPr>
              <a:t>types</a:t>
            </a:r>
            <a:r>
              <a:rPr dirty="0" sz="1300" spc="-3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25">
                <a:solidFill>
                  <a:srgbClr val="595959"/>
                </a:solidFill>
                <a:latin typeface="Lucida Sans Unicode"/>
                <a:cs typeface="Lucida Sans Unicode"/>
              </a:rPr>
              <a:t>to </a:t>
            </a:r>
            <a:r>
              <a:rPr dirty="0" sz="1300" spc="-55">
                <a:solidFill>
                  <a:srgbClr val="595959"/>
                </a:solidFill>
                <a:latin typeface="Lucida Sans Unicode"/>
                <a:cs typeface="Lucida Sans Unicode"/>
              </a:rPr>
              <a:t>explore</a:t>
            </a:r>
            <a:r>
              <a:rPr dirty="0" sz="13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20">
                <a:solidFill>
                  <a:srgbClr val="595959"/>
                </a:solidFill>
                <a:latin typeface="Lucida Sans Unicode"/>
                <a:cs typeface="Lucida Sans Unicode"/>
              </a:rPr>
              <a:t>and</a:t>
            </a:r>
            <a:r>
              <a:rPr dirty="0" sz="13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45">
                <a:solidFill>
                  <a:srgbClr val="595959"/>
                </a:solidFill>
                <a:latin typeface="Lucida Sans Unicode"/>
                <a:cs typeface="Lucida Sans Unicode"/>
              </a:rPr>
              <a:t>learn</a:t>
            </a:r>
            <a:r>
              <a:rPr dirty="0" sz="1300" spc="-6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10">
                <a:solidFill>
                  <a:srgbClr val="595959"/>
                </a:solidFill>
                <a:latin typeface="Lucida Sans Unicode"/>
                <a:cs typeface="Lucida Sans Unicode"/>
              </a:rPr>
              <a:t>about</a:t>
            </a:r>
            <a:endParaRPr sz="1300">
              <a:latin typeface="Lucida Sans Unicode"/>
              <a:cs typeface="Lucida Sans Unicode"/>
            </a:endParaRPr>
          </a:p>
        </p:txBody>
      </p:sp>
      <p:pic>
        <p:nvPicPr>
          <p:cNvPr id="18" name="object 1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91771" y="1436422"/>
            <a:ext cx="1362547" cy="186409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75842" y="2175920"/>
            <a:ext cx="1992295" cy="272564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60924" y="439229"/>
            <a:ext cx="1675764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BA3D02"/>
                </a:solidFill>
                <a:latin typeface="Arial"/>
                <a:cs typeface="Arial"/>
              </a:rPr>
              <a:t>We</a:t>
            </a:r>
            <a:r>
              <a:rPr dirty="0" sz="1800" spc="-3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spc="65" b="1">
                <a:solidFill>
                  <a:srgbClr val="BA3D02"/>
                </a:solidFill>
                <a:latin typeface="Arial"/>
                <a:cs typeface="Arial"/>
              </a:rPr>
              <a:t>then</a:t>
            </a:r>
            <a:r>
              <a:rPr dirty="0" sz="1800" spc="-2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BA3D02"/>
                </a:solidFill>
                <a:latin typeface="Arial"/>
                <a:cs typeface="Arial"/>
              </a:rPr>
              <a:t>asked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0924" y="829653"/>
            <a:ext cx="4543425" cy="4445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50">
                <a:solidFill>
                  <a:srgbClr val="CCCCCC"/>
                </a:solidFill>
              </a:rPr>
              <a:t>“who</a:t>
            </a:r>
            <a:r>
              <a:rPr dirty="0" sz="2750" spc="-114">
                <a:solidFill>
                  <a:srgbClr val="CCCCCC"/>
                </a:solidFill>
              </a:rPr>
              <a:t> </a:t>
            </a:r>
            <a:r>
              <a:rPr dirty="0" sz="2750">
                <a:solidFill>
                  <a:srgbClr val="CCCCCC"/>
                </a:solidFill>
              </a:rPr>
              <a:t>uses</a:t>
            </a:r>
            <a:r>
              <a:rPr dirty="0" sz="2750" spc="-114">
                <a:solidFill>
                  <a:srgbClr val="CCCCCC"/>
                </a:solidFill>
              </a:rPr>
              <a:t> </a:t>
            </a:r>
            <a:r>
              <a:rPr dirty="0" sz="2750" spc="85">
                <a:solidFill>
                  <a:srgbClr val="CCCCCC"/>
                </a:solidFill>
              </a:rPr>
              <a:t>creative</a:t>
            </a:r>
            <a:r>
              <a:rPr dirty="0" sz="2750" spc="-114">
                <a:solidFill>
                  <a:srgbClr val="CCCCCC"/>
                </a:solidFill>
              </a:rPr>
              <a:t> </a:t>
            </a:r>
            <a:r>
              <a:rPr dirty="0" sz="2750" spc="-20">
                <a:solidFill>
                  <a:srgbClr val="CCCCCC"/>
                </a:solidFill>
              </a:rPr>
              <a:t>tools?”</a:t>
            </a:r>
            <a:endParaRPr sz="2750"/>
          </a:p>
        </p:txBody>
      </p:sp>
      <p:sp>
        <p:nvSpPr>
          <p:cNvPr id="5" name="object 5" descr=""/>
          <p:cNvSpPr txBox="1"/>
          <p:nvPr/>
        </p:nvSpPr>
        <p:spPr>
          <a:xfrm>
            <a:off x="260924" y="1248752"/>
            <a:ext cx="8355330" cy="863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750" spc="60" b="1">
                <a:solidFill>
                  <a:srgbClr val="0A9395"/>
                </a:solidFill>
                <a:latin typeface="Arial"/>
                <a:cs typeface="Arial"/>
              </a:rPr>
              <a:t>“what</a:t>
            </a:r>
            <a:r>
              <a:rPr dirty="0" sz="2750" spc="-114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750" spc="-30" b="1">
                <a:solidFill>
                  <a:srgbClr val="0A9395"/>
                </a:solidFill>
                <a:latin typeface="Arial"/>
                <a:cs typeface="Arial"/>
              </a:rPr>
              <a:t>is</a:t>
            </a:r>
            <a:r>
              <a:rPr dirty="0" sz="2750" spc="-1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750" spc="135" b="1">
                <a:solidFill>
                  <a:srgbClr val="0A9395"/>
                </a:solidFill>
                <a:latin typeface="Arial"/>
                <a:cs typeface="Arial"/>
              </a:rPr>
              <a:t>the</a:t>
            </a:r>
            <a:r>
              <a:rPr dirty="0" sz="2750" spc="-1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750" spc="70" b="1">
                <a:solidFill>
                  <a:srgbClr val="0A9395"/>
                </a:solidFill>
                <a:latin typeface="Arial"/>
                <a:cs typeface="Arial"/>
              </a:rPr>
              <a:t>difference</a:t>
            </a:r>
            <a:r>
              <a:rPr dirty="0" sz="2750" spc="-1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750" spc="110" b="1">
                <a:solidFill>
                  <a:srgbClr val="0A9395"/>
                </a:solidFill>
                <a:latin typeface="Arial"/>
                <a:cs typeface="Arial"/>
              </a:rPr>
              <a:t>between</a:t>
            </a:r>
            <a:r>
              <a:rPr dirty="0" sz="2750" spc="-1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750" spc="100" b="1">
                <a:solidFill>
                  <a:srgbClr val="0A9395"/>
                </a:solidFill>
                <a:latin typeface="Arial"/>
                <a:cs typeface="Arial"/>
              </a:rPr>
              <a:t>these</a:t>
            </a:r>
            <a:r>
              <a:rPr dirty="0" sz="2750" spc="-1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750" spc="105" b="1">
                <a:solidFill>
                  <a:srgbClr val="0A9395"/>
                </a:solidFill>
                <a:latin typeface="Arial"/>
                <a:cs typeface="Arial"/>
              </a:rPr>
              <a:t>two</a:t>
            </a:r>
            <a:r>
              <a:rPr dirty="0" sz="2750" spc="-1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750" spc="-10" b="1">
                <a:solidFill>
                  <a:srgbClr val="0A9395"/>
                </a:solidFill>
                <a:latin typeface="Arial"/>
                <a:cs typeface="Arial"/>
              </a:rPr>
              <a:t>major </a:t>
            </a:r>
            <a:r>
              <a:rPr dirty="0" sz="2750" spc="110" b="1">
                <a:solidFill>
                  <a:srgbClr val="0A9395"/>
                </a:solidFill>
                <a:latin typeface="Arial"/>
                <a:cs typeface="Arial"/>
              </a:rPr>
              <a:t>types</a:t>
            </a:r>
            <a:r>
              <a:rPr dirty="0" sz="2750" spc="-1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750" spc="50" b="1">
                <a:solidFill>
                  <a:srgbClr val="0A9395"/>
                </a:solidFill>
                <a:latin typeface="Arial"/>
                <a:cs typeface="Arial"/>
              </a:rPr>
              <a:t>of</a:t>
            </a:r>
            <a:r>
              <a:rPr dirty="0" sz="2750" spc="-10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750" spc="-10" b="1">
                <a:solidFill>
                  <a:srgbClr val="0A9395"/>
                </a:solidFill>
                <a:latin typeface="Arial"/>
                <a:cs typeface="Arial"/>
              </a:rPr>
              <a:t>developers?”</a:t>
            </a:r>
            <a:endParaRPr sz="2750">
              <a:latin typeface="Arial"/>
              <a:cs typeface="Arial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5000014" y="939785"/>
            <a:ext cx="1251585" cy="328295"/>
            <a:chOff x="5000014" y="939785"/>
            <a:chExt cx="1251585" cy="328295"/>
          </a:xfrm>
        </p:grpSpPr>
        <p:sp>
          <p:nvSpPr>
            <p:cNvPr id="7" name="object 7" descr=""/>
            <p:cNvSpPr/>
            <p:nvPr/>
          </p:nvSpPr>
          <p:spPr>
            <a:xfrm>
              <a:off x="5000014" y="1103747"/>
              <a:ext cx="867410" cy="0"/>
            </a:xfrm>
            <a:custGeom>
              <a:avLst/>
              <a:gdLst/>
              <a:ahLst/>
              <a:cxnLst/>
              <a:rect l="l" t="t" r="r" b="b"/>
              <a:pathLst>
                <a:path w="867410" h="0">
                  <a:moveTo>
                    <a:pt x="0" y="0"/>
                  </a:moveTo>
                  <a:lnTo>
                    <a:pt x="867298" y="0"/>
                  </a:lnTo>
                </a:path>
              </a:pathLst>
            </a:custGeom>
            <a:ln w="76199">
              <a:solidFill>
                <a:srgbClr val="D8D8D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5867313" y="977885"/>
              <a:ext cx="346075" cy="252095"/>
            </a:xfrm>
            <a:custGeom>
              <a:avLst/>
              <a:gdLst/>
              <a:ahLst/>
              <a:cxnLst/>
              <a:rect l="l" t="t" r="r" b="b"/>
              <a:pathLst>
                <a:path w="346075" h="252094">
                  <a:moveTo>
                    <a:pt x="0" y="251724"/>
                  </a:moveTo>
                  <a:lnTo>
                    <a:pt x="0" y="0"/>
                  </a:lnTo>
                  <a:lnTo>
                    <a:pt x="345799" y="125862"/>
                  </a:lnTo>
                  <a:lnTo>
                    <a:pt x="0" y="251724"/>
                  </a:lnTo>
                  <a:close/>
                </a:path>
              </a:pathLst>
            </a:custGeom>
            <a:solidFill>
              <a:srgbClr val="D8D8D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867313" y="977885"/>
              <a:ext cx="346075" cy="252095"/>
            </a:xfrm>
            <a:custGeom>
              <a:avLst/>
              <a:gdLst/>
              <a:ahLst/>
              <a:cxnLst/>
              <a:rect l="l" t="t" r="r" b="b"/>
              <a:pathLst>
                <a:path w="346075" h="252094">
                  <a:moveTo>
                    <a:pt x="0" y="251724"/>
                  </a:moveTo>
                  <a:lnTo>
                    <a:pt x="345799" y="125862"/>
                  </a:lnTo>
                  <a:lnTo>
                    <a:pt x="0" y="0"/>
                  </a:lnTo>
                  <a:lnTo>
                    <a:pt x="0" y="251724"/>
                  </a:lnTo>
                  <a:close/>
                </a:path>
              </a:pathLst>
            </a:custGeom>
            <a:ln w="76199">
              <a:solidFill>
                <a:srgbClr val="D8D8D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648291" y="3489051"/>
            <a:ext cx="2489835" cy="1244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32080">
              <a:lnSpc>
                <a:spcPct val="100000"/>
              </a:lnSpc>
              <a:spcBef>
                <a:spcPts val="100"/>
              </a:spcBef>
            </a:pPr>
            <a:r>
              <a:rPr dirty="0" sz="4000" spc="90" b="1">
                <a:solidFill>
                  <a:srgbClr val="ED9A00"/>
                </a:solidFill>
                <a:latin typeface="Arial"/>
                <a:cs typeface="Arial"/>
              </a:rPr>
              <a:t>software </a:t>
            </a:r>
            <a:r>
              <a:rPr dirty="0" sz="4000" spc="-10" b="1">
                <a:solidFill>
                  <a:srgbClr val="ED9A00"/>
                </a:solidFill>
                <a:latin typeface="Arial"/>
                <a:cs typeface="Arial"/>
              </a:rPr>
              <a:t>engineers</a:t>
            </a:r>
            <a:endParaRPr sz="40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360881" y="3489051"/>
            <a:ext cx="2257425" cy="1244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88595">
              <a:lnSpc>
                <a:spcPct val="100000"/>
              </a:lnSpc>
              <a:spcBef>
                <a:spcPts val="100"/>
              </a:spcBef>
            </a:pPr>
            <a:r>
              <a:rPr dirty="0" sz="4000" spc="125" b="1">
                <a:solidFill>
                  <a:srgbClr val="ED9A00"/>
                </a:solidFill>
                <a:latin typeface="Arial"/>
                <a:cs typeface="Arial"/>
              </a:rPr>
              <a:t>startup </a:t>
            </a:r>
            <a:r>
              <a:rPr dirty="0" sz="4000" spc="-10" b="1">
                <a:solidFill>
                  <a:srgbClr val="ED9A00"/>
                </a:solidFill>
                <a:latin typeface="Arial"/>
                <a:cs typeface="Arial"/>
              </a:rPr>
              <a:t>founders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315274" y="1017722"/>
            <a:ext cx="8729980" cy="3818890"/>
          </a:xfrm>
          <a:custGeom>
            <a:avLst/>
            <a:gdLst/>
            <a:ahLst/>
            <a:cxnLst/>
            <a:rect l="l" t="t" r="r" b="b"/>
            <a:pathLst>
              <a:path w="8729980" h="3818890">
                <a:moveTo>
                  <a:pt x="2641244" y="1908446"/>
                </a:moveTo>
                <a:lnTo>
                  <a:pt x="2641795" y="1871760"/>
                </a:lnTo>
                <a:lnTo>
                  <a:pt x="2643442" y="1835242"/>
                </a:lnTo>
                <a:lnTo>
                  <a:pt x="2649984" y="1762736"/>
                </a:lnTo>
                <a:lnTo>
                  <a:pt x="2660791" y="1690976"/>
                </a:lnTo>
                <a:lnTo>
                  <a:pt x="2675784" y="1620012"/>
                </a:lnTo>
                <a:lnTo>
                  <a:pt x="2694884" y="1549894"/>
                </a:lnTo>
                <a:lnTo>
                  <a:pt x="2718013" y="1480670"/>
                </a:lnTo>
                <a:lnTo>
                  <a:pt x="2745091" y="1412390"/>
                </a:lnTo>
                <a:lnTo>
                  <a:pt x="2776040" y="1345104"/>
                </a:lnTo>
                <a:lnTo>
                  <a:pt x="2810781" y="1278860"/>
                </a:lnTo>
                <a:lnTo>
                  <a:pt x="2849236" y="1213709"/>
                </a:lnTo>
                <a:lnTo>
                  <a:pt x="2869831" y="1181559"/>
                </a:lnTo>
                <a:lnTo>
                  <a:pt x="2891324" y="1149700"/>
                </a:lnTo>
                <a:lnTo>
                  <a:pt x="2913707" y="1118139"/>
                </a:lnTo>
                <a:lnTo>
                  <a:pt x="2936968" y="1086882"/>
                </a:lnTo>
                <a:lnTo>
                  <a:pt x="2961099" y="1055935"/>
                </a:lnTo>
                <a:lnTo>
                  <a:pt x="2986089" y="1025304"/>
                </a:lnTo>
                <a:lnTo>
                  <a:pt x="3011928" y="994996"/>
                </a:lnTo>
                <a:lnTo>
                  <a:pt x="3038607" y="965017"/>
                </a:lnTo>
                <a:lnTo>
                  <a:pt x="3066116" y="935373"/>
                </a:lnTo>
                <a:lnTo>
                  <a:pt x="3094444" y="906069"/>
                </a:lnTo>
                <a:lnTo>
                  <a:pt x="3123583" y="877113"/>
                </a:lnTo>
                <a:lnTo>
                  <a:pt x="3153522" y="848510"/>
                </a:lnTo>
                <a:lnTo>
                  <a:pt x="3184251" y="820267"/>
                </a:lnTo>
                <a:lnTo>
                  <a:pt x="3215760" y="792389"/>
                </a:lnTo>
                <a:lnTo>
                  <a:pt x="3248041" y="764884"/>
                </a:lnTo>
                <a:lnTo>
                  <a:pt x="3281082" y="737757"/>
                </a:lnTo>
                <a:lnTo>
                  <a:pt x="3314874" y="711013"/>
                </a:lnTo>
                <a:lnTo>
                  <a:pt x="3349407" y="684661"/>
                </a:lnTo>
                <a:lnTo>
                  <a:pt x="3384671" y="658705"/>
                </a:lnTo>
                <a:lnTo>
                  <a:pt x="3420656" y="633151"/>
                </a:lnTo>
                <a:lnTo>
                  <a:pt x="3457353" y="608007"/>
                </a:lnTo>
                <a:lnTo>
                  <a:pt x="3494752" y="583278"/>
                </a:lnTo>
                <a:lnTo>
                  <a:pt x="3532842" y="558971"/>
                </a:lnTo>
                <a:lnTo>
                  <a:pt x="3571615" y="535090"/>
                </a:lnTo>
                <a:lnTo>
                  <a:pt x="3611059" y="511644"/>
                </a:lnTo>
                <a:lnTo>
                  <a:pt x="3651166" y="488637"/>
                </a:lnTo>
                <a:lnTo>
                  <a:pt x="3691925" y="466077"/>
                </a:lnTo>
                <a:lnTo>
                  <a:pt x="3733327" y="443969"/>
                </a:lnTo>
                <a:lnTo>
                  <a:pt x="3775361" y="422319"/>
                </a:lnTo>
                <a:lnTo>
                  <a:pt x="3818018" y="401134"/>
                </a:lnTo>
                <a:lnTo>
                  <a:pt x="3861288" y="380419"/>
                </a:lnTo>
                <a:lnTo>
                  <a:pt x="3905161" y="360182"/>
                </a:lnTo>
                <a:lnTo>
                  <a:pt x="3949627" y="340427"/>
                </a:lnTo>
                <a:lnTo>
                  <a:pt x="3994677" y="321162"/>
                </a:lnTo>
                <a:lnTo>
                  <a:pt x="4040301" y="302393"/>
                </a:lnTo>
                <a:lnTo>
                  <a:pt x="4086488" y="284125"/>
                </a:lnTo>
                <a:lnTo>
                  <a:pt x="4133228" y="266365"/>
                </a:lnTo>
                <a:lnTo>
                  <a:pt x="4180513" y="249118"/>
                </a:lnTo>
                <a:lnTo>
                  <a:pt x="4228332" y="232393"/>
                </a:lnTo>
                <a:lnTo>
                  <a:pt x="4276675" y="216193"/>
                </a:lnTo>
                <a:lnTo>
                  <a:pt x="4325533" y="200526"/>
                </a:lnTo>
                <a:lnTo>
                  <a:pt x="4374895" y="185398"/>
                </a:lnTo>
                <a:lnTo>
                  <a:pt x="4424752" y="170815"/>
                </a:lnTo>
                <a:lnTo>
                  <a:pt x="4475094" y="156782"/>
                </a:lnTo>
                <a:lnTo>
                  <a:pt x="4525911" y="143307"/>
                </a:lnTo>
                <a:lnTo>
                  <a:pt x="4577193" y="130396"/>
                </a:lnTo>
                <a:lnTo>
                  <a:pt x="4628930" y="118054"/>
                </a:lnTo>
                <a:lnTo>
                  <a:pt x="4681113" y="106288"/>
                </a:lnTo>
                <a:lnTo>
                  <a:pt x="4733731" y="95103"/>
                </a:lnTo>
                <a:lnTo>
                  <a:pt x="4786775" y="84507"/>
                </a:lnTo>
                <a:lnTo>
                  <a:pt x="4840235" y="74506"/>
                </a:lnTo>
                <a:lnTo>
                  <a:pt x="4894101" y="65104"/>
                </a:lnTo>
                <a:lnTo>
                  <a:pt x="4948363" y="56310"/>
                </a:lnTo>
                <a:lnTo>
                  <a:pt x="5003011" y="48128"/>
                </a:lnTo>
                <a:lnTo>
                  <a:pt x="5058036" y="40566"/>
                </a:lnTo>
                <a:lnTo>
                  <a:pt x="5113427" y="33628"/>
                </a:lnTo>
                <a:lnTo>
                  <a:pt x="5169176" y="27322"/>
                </a:lnTo>
                <a:lnTo>
                  <a:pt x="5225271" y="21654"/>
                </a:lnTo>
                <a:lnTo>
                  <a:pt x="5281703" y="16629"/>
                </a:lnTo>
                <a:lnTo>
                  <a:pt x="5338462" y="12254"/>
                </a:lnTo>
                <a:lnTo>
                  <a:pt x="5395539" y="8535"/>
                </a:lnTo>
                <a:lnTo>
                  <a:pt x="5452923" y="5479"/>
                </a:lnTo>
                <a:lnTo>
                  <a:pt x="5510605" y="3091"/>
                </a:lnTo>
                <a:lnTo>
                  <a:pt x="5568575" y="1378"/>
                </a:lnTo>
                <a:lnTo>
                  <a:pt x="5626822" y="345"/>
                </a:lnTo>
                <a:lnTo>
                  <a:pt x="5685338" y="0"/>
                </a:lnTo>
                <a:lnTo>
                  <a:pt x="5743854" y="345"/>
                </a:lnTo>
                <a:lnTo>
                  <a:pt x="5802101" y="1378"/>
                </a:lnTo>
                <a:lnTo>
                  <a:pt x="5860071" y="3091"/>
                </a:lnTo>
                <a:lnTo>
                  <a:pt x="5917753" y="5479"/>
                </a:lnTo>
                <a:lnTo>
                  <a:pt x="5975137" y="8535"/>
                </a:lnTo>
                <a:lnTo>
                  <a:pt x="6032214" y="12254"/>
                </a:lnTo>
                <a:lnTo>
                  <a:pt x="6088973" y="16629"/>
                </a:lnTo>
                <a:lnTo>
                  <a:pt x="6145405" y="21654"/>
                </a:lnTo>
                <a:lnTo>
                  <a:pt x="6201500" y="27322"/>
                </a:lnTo>
                <a:lnTo>
                  <a:pt x="6257249" y="33628"/>
                </a:lnTo>
                <a:lnTo>
                  <a:pt x="6312640" y="40566"/>
                </a:lnTo>
                <a:lnTo>
                  <a:pt x="6367665" y="48128"/>
                </a:lnTo>
                <a:lnTo>
                  <a:pt x="6422313" y="56310"/>
                </a:lnTo>
                <a:lnTo>
                  <a:pt x="6476575" y="65104"/>
                </a:lnTo>
                <a:lnTo>
                  <a:pt x="6530441" y="74506"/>
                </a:lnTo>
                <a:lnTo>
                  <a:pt x="6583901" y="84507"/>
                </a:lnTo>
                <a:lnTo>
                  <a:pt x="6636945" y="95103"/>
                </a:lnTo>
                <a:lnTo>
                  <a:pt x="6689564" y="106288"/>
                </a:lnTo>
                <a:lnTo>
                  <a:pt x="6741746" y="118054"/>
                </a:lnTo>
                <a:lnTo>
                  <a:pt x="6793483" y="130396"/>
                </a:lnTo>
                <a:lnTo>
                  <a:pt x="6844765" y="143307"/>
                </a:lnTo>
                <a:lnTo>
                  <a:pt x="6895582" y="156782"/>
                </a:lnTo>
                <a:lnTo>
                  <a:pt x="6945924" y="170815"/>
                </a:lnTo>
                <a:lnTo>
                  <a:pt x="6995781" y="185398"/>
                </a:lnTo>
                <a:lnTo>
                  <a:pt x="7045143" y="200526"/>
                </a:lnTo>
                <a:lnTo>
                  <a:pt x="7094001" y="216193"/>
                </a:lnTo>
                <a:lnTo>
                  <a:pt x="7142344" y="232393"/>
                </a:lnTo>
                <a:lnTo>
                  <a:pt x="7190163" y="249118"/>
                </a:lnTo>
                <a:lnTo>
                  <a:pt x="7237448" y="266365"/>
                </a:lnTo>
                <a:lnTo>
                  <a:pt x="7284189" y="284125"/>
                </a:lnTo>
                <a:lnTo>
                  <a:pt x="7330376" y="302393"/>
                </a:lnTo>
                <a:lnTo>
                  <a:pt x="7375999" y="321162"/>
                </a:lnTo>
                <a:lnTo>
                  <a:pt x="7421049" y="340427"/>
                </a:lnTo>
                <a:lnTo>
                  <a:pt x="7465515" y="360182"/>
                </a:lnTo>
                <a:lnTo>
                  <a:pt x="7509388" y="380419"/>
                </a:lnTo>
                <a:lnTo>
                  <a:pt x="7552658" y="401134"/>
                </a:lnTo>
                <a:lnTo>
                  <a:pt x="7595315" y="422319"/>
                </a:lnTo>
                <a:lnTo>
                  <a:pt x="7637350" y="443969"/>
                </a:lnTo>
                <a:lnTo>
                  <a:pt x="7678751" y="466077"/>
                </a:lnTo>
                <a:lnTo>
                  <a:pt x="7719510" y="488637"/>
                </a:lnTo>
                <a:lnTo>
                  <a:pt x="7759617" y="511644"/>
                </a:lnTo>
                <a:lnTo>
                  <a:pt x="7799061" y="535090"/>
                </a:lnTo>
                <a:lnTo>
                  <a:pt x="7837834" y="558971"/>
                </a:lnTo>
                <a:lnTo>
                  <a:pt x="7875924" y="583278"/>
                </a:lnTo>
                <a:lnTo>
                  <a:pt x="7913323" y="608007"/>
                </a:lnTo>
                <a:lnTo>
                  <a:pt x="7950020" y="633151"/>
                </a:lnTo>
                <a:lnTo>
                  <a:pt x="7986005" y="658705"/>
                </a:lnTo>
                <a:lnTo>
                  <a:pt x="8021270" y="684661"/>
                </a:lnTo>
                <a:lnTo>
                  <a:pt x="8055803" y="711013"/>
                </a:lnTo>
                <a:lnTo>
                  <a:pt x="8089594" y="737757"/>
                </a:lnTo>
                <a:lnTo>
                  <a:pt x="8122635" y="764884"/>
                </a:lnTo>
                <a:lnTo>
                  <a:pt x="8154916" y="792389"/>
                </a:lnTo>
                <a:lnTo>
                  <a:pt x="8186425" y="820267"/>
                </a:lnTo>
                <a:lnTo>
                  <a:pt x="8217154" y="848510"/>
                </a:lnTo>
                <a:lnTo>
                  <a:pt x="8247093" y="877113"/>
                </a:lnTo>
                <a:lnTo>
                  <a:pt x="8276232" y="906069"/>
                </a:lnTo>
                <a:lnTo>
                  <a:pt x="8304560" y="935373"/>
                </a:lnTo>
                <a:lnTo>
                  <a:pt x="8332069" y="965017"/>
                </a:lnTo>
                <a:lnTo>
                  <a:pt x="8358748" y="994996"/>
                </a:lnTo>
                <a:lnTo>
                  <a:pt x="8384588" y="1025304"/>
                </a:lnTo>
                <a:lnTo>
                  <a:pt x="8409577" y="1055935"/>
                </a:lnTo>
                <a:lnTo>
                  <a:pt x="8433708" y="1086882"/>
                </a:lnTo>
                <a:lnTo>
                  <a:pt x="8456970" y="1118139"/>
                </a:lnTo>
                <a:lnTo>
                  <a:pt x="8479352" y="1149700"/>
                </a:lnTo>
                <a:lnTo>
                  <a:pt x="8500846" y="1181559"/>
                </a:lnTo>
                <a:lnTo>
                  <a:pt x="8521440" y="1213709"/>
                </a:lnTo>
                <a:lnTo>
                  <a:pt x="8559895" y="1278860"/>
                </a:lnTo>
                <a:lnTo>
                  <a:pt x="8594636" y="1345104"/>
                </a:lnTo>
                <a:lnTo>
                  <a:pt x="8625585" y="1412390"/>
                </a:lnTo>
                <a:lnTo>
                  <a:pt x="8652663" y="1480670"/>
                </a:lnTo>
                <a:lnTo>
                  <a:pt x="8675792" y="1549894"/>
                </a:lnTo>
                <a:lnTo>
                  <a:pt x="8694892" y="1620012"/>
                </a:lnTo>
                <a:lnTo>
                  <a:pt x="8709885" y="1690976"/>
                </a:lnTo>
                <a:lnTo>
                  <a:pt x="8720692" y="1762736"/>
                </a:lnTo>
                <a:lnTo>
                  <a:pt x="8727234" y="1835242"/>
                </a:lnTo>
                <a:lnTo>
                  <a:pt x="8729432" y="1908446"/>
                </a:lnTo>
                <a:lnTo>
                  <a:pt x="8727234" y="1981648"/>
                </a:lnTo>
                <a:lnTo>
                  <a:pt x="8720692" y="2054154"/>
                </a:lnTo>
                <a:lnTo>
                  <a:pt x="8709885" y="2125914"/>
                </a:lnTo>
                <a:lnTo>
                  <a:pt x="8694892" y="2196877"/>
                </a:lnTo>
                <a:lnTo>
                  <a:pt x="8675792" y="2266995"/>
                </a:lnTo>
                <a:lnTo>
                  <a:pt x="8652663" y="2336219"/>
                </a:lnTo>
                <a:lnTo>
                  <a:pt x="8625585" y="2404499"/>
                </a:lnTo>
                <a:lnTo>
                  <a:pt x="8594636" y="2471785"/>
                </a:lnTo>
                <a:lnTo>
                  <a:pt x="8559895" y="2538028"/>
                </a:lnTo>
                <a:lnTo>
                  <a:pt x="8521440" y="2603179"/>
                </a:lnTo>
                <a:lnTo>
                  <a:pt x="8500846" y="2635330"/>
                </a:lnTo>
                <a:lnTo>
                  <a:pt x="8479352" y="2667188"/>
                </a:lnTo>
                <a:lnTo>
                  <a:pt x="8456970" y="2698749"/>
                </a:lnTo>
                <a:lnTo>
                  <a:pt x="8433708" y="2730006"/>
                </a:lnTo>
                <a:lnTo>
                  <a:pt x="8409577" y="2760953"/>
                </a:lnTo>
                <a:lnTo>
                  <a:pt x="8384588" y="2791584"/>
                </a:lnTo>
                <a:lnTo>
                  <a:pt x="8358748" y="2821892"/>
                </a:lnTo>
                <a:lnTo>
                  <a:pt x="8332069" y="2851871"/>
                </a:lnTo>
                <a:lnTo>
                  <a:pt x="8304560" y="2881515"/>
                </a:lnTo>
                <a:lnTo>
                  <a:pt x="8276232" y="2910819"/>
                </a:lnTo>
                <a:lnTo>
                  <a:pt x="8247093" y="2939775"/>
                </a:lnTo>
                <a:lnTo>
                  <a:pt x="8217154" y="2968378"/>
                </a:lnTo>
                <a:lnTo>
                  <a:pt x="8186425" y="2996621"/>
                </a:lnTo>
                <a:lnTo>
                  <a:pt x="8154916" y="3024499"/>
                </a:lnTo>
                <a:lnTo>
                  <a:pt x="8122635" y="3052004"/>
                </a:lnTo>
                <a:lnTo>
                  <a:pt x="8089594" y="3079132"/>
                </a:lnTo>
                <a:lnTo>
                  <a:pt x="8055803" y="3105875"/>
                </a:lnTo>
                <a:lnTo>
                  <a:pt x="8021270" y="3132227"/>
                </a:lnTo>
                <a:lnTo>
                  <a:pt x="7986005" y="3158184"/>
                </a:lnTo>
                <a:lnTo>
                  <a:pt x="7950020" y="3183737"/>
                </a:lnTo>
                <a:lnTo>
                  <a:pt x="7913323" y="3208881"/>
                </a:lnTo>
                <a:lnTo>
                  <a:pt x="7875924" y="3233610"/>
                </a:lnTo>
                <a:lnTo>
                  <a:pt x="7837834" y="3257918"/>
                </a:lnTo>
                <a:lnTo>
                  <a:pt x="7799061" y="3281798"/>
                </a:lnTo>
                <a:lnTo>
                  <a:pt x="7759617" y="3305245"/>
                </a:lnTo>
                <a:lnTo>
                  <a:pt x="7719510" y="3328251"/>
                </a:lnTo>
                <a:lnTo>
                  <a:pt x="7678751" y="3350812"/>
                </a:lnTo>
                <a:lnTo>
                  <a:pt x="7637350" y="3372920"/>
                </a:lnTo>
                <a:lnTo>
                  <a:pt x="7595315" y="3394570"/>
                </a:lnTo>
                <a:lnTo>
                  <a:pt x="7552658" y="3415755"/>
                </a:lnTo>
                <a:lnTo>
                  <a:pt x="7509388" y="3436470"/>
                </a:lnTo>
                <a:lnTo>
                  <a:pt x="7465515" y="3456708"/>
                </a:lnTo>
                <a:lnTo>
                  <a:pt x="7421049" y="3476462"/>
                </a:lnTo>
                <a:lnTo>
                  <a:pt x="7375999" y="3495727"/>
                </a:lnTo>
                <a:lnTo>
                  <a:pt x="7330376" y="3514497"/>
                </a:lnTo>
                <a:lnTo>
                  <a:pt x="7284189" y="3532765"/>
                </a:lnTo>
                <a:lnTo>
                  <a:pt x="7237448" y="3550525"/>
                </a:lnTo>
                <a:lnTo>
                  <a:pt x="7190163" y="3567771"/>
                </a:lnTo>
                <a:lnTo>
                  <a:pt x="7142344" y="3584497"/>
                </a:lnTo>
                <a:lnTo>
                  <a:pt x="7094001" y="3600697"/>
                </a:lnTo>
                <a:lnTo>
                  <a:pt x="7045143" y="3616364"/>
                </a:lnTo>
                <a:lnTo>
                  <a:pt x="6995781" y="3631492"/>
                </a:lnTo>
                <a:lnTo>
                  <a:pt x="6945924" y="3646076"/>
                </a:lnTo>
                <a:lnTo>
                  <a:pt x="6895582" y="3660108"/>
                </a:lnTo>
                <a:lnTo>
                  <a:pt x="6844765" y="3673583"/>
                </a:lnTo>
                <a:lnTo>
                  <a:pt x="6793483" y="3686495"/>
                </a:lnTo>
                <a:lnTo>
                  <a:pt x="6741746" y="3698837"/>
                </a:lnTo>
                <a:lnTo>
                  <a:pt x="6689564" y="3710603"/>
                </a:lnTo>
                <a:lnTo>
                  <a:pt x="6636945" y="3721787"/>
                </a:lnTo>
                <a:lnTo>
                  <a:pt x="6583901" y="3732383"/>
                </a:lnTo>
                <a:lnTo>
                  <a:pt x="6530441" y="3742385"/>
                </a:lnTo>
                <a:lnTo>
                  <a:pt x="6476575" y="3751786"/>
                </a:lnTo>
                <a:lnTo>
                  <a:pt x="6422313" y="3760581"/>
                </a:lnTo>
                <a:lnTo>
                  <a:pt x="6367665" y="3768763"/>
                </a:lnTo>
                <a:lnTo>
                  <a:pt x="6312640" y="3776325"/>
                </a:lnTo>
                <a:lnTo>
                  <a:pt x="6257249" y="3783263"/>
                </a:lnTo>
                <a:lnTo>
                  <a:pt x="6201500" y="3789569"/>
                </a:lnTo>
                <a:lnTo>
                  <a:pt x="6145405" y="3795238"/>
                </a:lnTo>
                <a:lnTo>
                  <a:pt x="6088973" y="3800262"/>
                </a:lnTo>
                <a:lnTo>
                  <a:pt x="6032214" y="3804637"/>
                </a:lnTo>
                <a:lnTo>
                  <a:pt x="5975137" y="3808356"/>
                </a:lnTo>
                <a:lnTo>
                  <a:pt x="5917753" y="3811412"/>
                </a:lnTo>
                <a:lnTo>
                  <a:pt x="5860071" y="3813800"/>
                </a:lnTo>
                <a:lnTo>
                  <a:pt x="5802101" y="3815514"/>
                </a:lnTo>
                <a:lnTo>
                  <a:pt x="5743854" y="3816546"/>
                </a:lnTo>
                <a:lnTo>
                  <a:pt x="5685338" y="3816892"/>
                </a:lnTo>
                <a:lnTo>
                  <a:pt x="5626822" y="3816546"/>
                </a:lnTo>
                <a:lnTo>
                  <a:pt x="5568575" y="3815514"/>
                </a:lnTo>
                <a:lnTo>
                  <a:pt x="5510605" y="3813800"/>
                </a:lnTo>
                <a:lnTo>
                  <a:pt x="5452923" y="3811412"/>
                </a:lnTo>
                <a:lnTo>
                  <a:pt x="5395539" y="3808356"/>
                </a:lnTo>
                <a:lnTo>
                  <a:pt x="5338462" y="3804637"/>
                </a:lnTo>
                <a:lnTo>
                  <a:pt x="5281703" y="3800262"/>
                </a:lnTo>
                <a:lnTo>
                  <a:pt x="5225271" y="3795238"/>
                </a:lnTo>
                <a:lnTo>
                  <a:pt x="5169176" y="3789569"/>
                </a:lnTo>
                <a:lnTo>
                  <a:pt x="5113427" y="3783263"/>
                </a:lnTo>
                <a:lnTo>
                  <a:pt x="5058036" y="3776325"/>
                </a:lnTo>
                <a:lnTo>
                  <a:pt x="5003011" y="3768763"/>
                </a:lnTo>
                <a:lnTo>
                  <a:pt x="4948363" y="3760581"/>
                </a:lnTo>
                <a:lnTo>
                  <a:pt x="4894101" y="3751786"/>
                </a:lnTo>
                <a:lnTo>
                  <a:pt x="4840235" y="3742385"/>
                </a:lnTo>
                <a:lnTo>
                  <a:pt x="4786775" y="3732383"/>
                </a:lnTo>
                <a:lnTo>
                  <a:pt x="4733731" y="3721787"/>
                </a:lnTo>
                <a:lnTo>
                  <a:pt x="4681113" y="3710603"/>
                </a:lnTo>
                <a:lnTo>
                  <a:pt x="4628930" y="3698837"/>
                </a:lnTo>
                <a:lnTo>
                  <a:pt x="4577193" y="3686495"/>
                </a:lnTo>
                <a:lnTo>
                  <a:pt x="4525911" y="3673583"/>
                </a:lnTo>
                <a:lnTo>
                  <a:pt x="4475094" y="3660108"/>
                </a:lnTo>
                <a:lnTo>
                  <a:pt x="4424752" y="3646076"/>
                </a:lnTo>
                <a:lnTo>
                  <a:pt x="4374895" y="3631492"/>
                </a:lnTo>
                <a:lnTo>
                  <a:pt x="4325533" y="3616364"/>
                </a:lnTo>
                <a:lnTo>
                  <a:pt x="4276675" y="3600697"/>
                </a:lnTo>
                <a:lnTo>
                  <a:pt x="4228332" y="3584497"/>
                </a:lnTo>
                <a:lnTo>
                  <a:pt x="4180513" y="3567771"/>
                </a:lnTo>
                <a:lnTo>
                  <a:pt x="4133228" y="3550525"/>
                </a:lnTo>
                <a:lnTo>
                  <a:pt x="4086488" y="3532765"/>
                </a:lnTo>
                <a:lnTo>
                  <a:pt x="4040301" y="3514497"/>
                </a:lnTo>
                <a:lnTo>
                  <a:pt x="3994677" y="3495727"/>
                </a:lnTo>
                <a:lnTo>
                  <a:pt x="3949627" y="3476462"/>
                </a:lnTo>
                <a:lnTo>
                  <a:pt x="3905161" y="3456708"/>
                </a:lnTo>
                <a:lnTo>
                  <a:pt x="3861288" y="3436470"/>
                </a:lnTo>
                <a:lnTo>
                  <a:pt x="3818018" y="3415755"/>
                </a:lnTo>
                <a:lnTo>
                  <a:pt x="3775361" y="3394570"/>
                </a:lnTo>
                <a:lnTo>
                  <a:pt x="3733327" y="3372920"/>
                </a:lnTo>
                <a:lnTo>
                  <a:pt x="3691925" y="3350812"/>
                </a:lnTo>
                <a:lnTo>
                  <a:pt x="3651166" y="3328251"/>
                </a:lnTo>
                <a:lnTo>
                  <a:pt x="3611059" y="3305245"/>
                </a:lnTo>
                <a:lnTo>
                  <a:pt x="3571615" y="3281798"/>
                </a:lnTo>
                <a:lnTo>
                  <a:pt x="3532842" y="3257918"/>
                </a:lnTo>
                <a:lnTo>
                  <a:pt x="3494752" y="3233610"/>
                </a:lnTo>
                <a:lnTo>
                  <a:pt x="3457353" y="3208881"/>
                </a:lnTo>
                <a:lnTo>
                  <a:pt x="3420656" y="3183737"/>
                </a:lnTo>
                <a:lnTo>
                  <a:pt x="3384671" y="3158184"/>
                </a:lnTo>
                <a:lnTo>
                  <a:pt x="3349407" y="3132227"/>
                </a:lnTo>
                <a:lnTo>
                  <a:pt x="3314874" y="3105875"/>
                </a:lnTo>
                <a:lnTo>
                  <a:pt x="3281082" y="3079132"/>
                </a:lnTo>
                <a:lnTo>
                  <a:pt x="3248041" y="3052004"/>
                </a:lnTo>
                <a:lnTo>
                  <a:pt x="3215760" y="3024499"/>
                </a:lnTo>
                <a:lnTo>
                  <a:pt x="3184251" y="2996621"/>
                </a:lnTo>
                <a:lnTo>
                  <a:pt x="3153522" y="2968378"/>
                </a:lnTo>
                <a:lnTo>
                  <a:pt x="3123583" y="2939775"/>
                </a:lnTo>
                <a:lnTo>
                  <a:pt x="3094444" y="2910819"/>
                </a:lnTo>
                <a:lnTo>
                  <a:pt x="3066116" y="2881515"/>
                </a:lnTo>
                <a:lnTo>
                  <a:pt x="3038607" y="2851871"/>
                </a:lnTo>
                <a:lnTo>
                  <a:pt x="3011928" y="2821892"/>
                </a:lnTo>
                <a:lnTo>
                  <a:pt x="2986089" y="2791584"/>
                </a:lnTo>
                <a:lnTo>
                  <a:pt x="2961099" y="2760953"/>
                </a:lnTo>
                <a:lnTo>
                  <a:pt x="2936968" y="2730006"/>
                </a:lnTo>
                <a:lnTo>
                  <a:pt x="2913707" y="2698749"/>
                </a:lnTo>
                <a:lnTo>
                  <a:pt x="2891324" y="2667188"/>
                </a:lnTo>
                <a:lnTo>
                  <a:pt x="2869831" y="2635330"/>
                </a:lnTo>
                <a:lnTo>
                  <a:pt x="2849236" y="2603179"/>
                </a:lnTo>
                <a:lnTo>
                  <a:pt x="2810781" y="2538028"/>
                </a:lnTo>
                <a:lnTo>
                  <a:pt x="2776040" y="2471785"/>
                </a:lnTo>
                <a:lnTo>
                  <a:pt x="2745091" y="2404499"/>
                </a:lnTo>
                <a:lnTo>
                  <a:pt x="2718013" y="2336219"/>
                </a:lnTo>
                <a:lnTo>
                  <a:pt x="2694884" y="2266995"/>
                </a:lnTo>
                <a:lnTo>
                  <a:pt x="2675784" y="2196877"/>
                </a:lnTo>
                <a:lnTo>
                  <a:pt x="2660791" y="2125914"/>
                </a:lnTo>
                <a:lnTo>
                  <a:pt x="2649984" y="2054154"/>
                </a:lnTo>
                <a:lnTo>
                  <a:pt x="2643442" y="1981648"/>
                </a:lnTo>
                <a:lnTo>
                  <a:pt x="2641795" y="1945131"/>
                </a:lnTo>
                <a:lnTo>
                  <a:pt x="2641244" y="1908446"/>
                </a:lnTo>
                <a:close/>
              </a:path>
              <a:path w="8729980" h="3818890">
                <a:moveTo>
                  <a:pt x="0" y="1935721"/>
                </a:moveTo>
                <a:lnTo>
                  <a:pt x="556" y="1899528"/>
                </a:lnTo>
                <a:lnTo>
                  <a:pt x="2219" y="1863501"/>
                </a:lnTo>
                <a:lnTo>
                  <a:pt x="8824" y="1791969"/>
                </a:lnTo>
                <a:lnTo>
                  <a:pt x="19734" y="1721174"/>
                </a:lnTo>
                <a:lnTo>
                  <a:pt x="34871" y="1651164"/>
                </a:lnTo>
                <a:lnTo>
                  <a:pt x="54155" y="1581987"/>
                </a:lnTo>
                <a:lnTo>
                  <a:pt x="77505" y="1513694"/>
                </a:lnTo>
                <a:lnTo>
                  <a:pt x="104844" y="1446332"/>
                </a:lnTo>
                <a:lnTo>
                  <a:pt x="136090" y="1379950"/>
                </a:lnTo>
                <a:lnTo>
                  <a:pt x="171165" y="1314596"/>
                </a:lnTo>
                <a:lnTo>
                  <a:pt x="209988" y="1250321"/>
                </a:lnTo>
                <a:lnTo>
                  <a:pt x="252481" y="1187172"/>
                </a:lnTo>
                <a:lnTo>
                  <a:pt x="275078" y="1156035"/>
                </a:lnTo>
                <a:lnTo>
                  <a:pt x="298563" y="1125198"/>
                </a:lnTo>
                <a:lnTo>
                  <a:pt x="322925" y="1094667"/>
                </a:lnTo>
                <a:lnTo>
                  <a:pt x="348155" y="1064448"/>
                </a:lnTo>
                <a:lnTo>
                  <a:pt x="374243" y="1034548"/>
                </a:lnTo>
                <a:lnTo>
                  <a:pt x="401178" y="1004971"/>
                </a:lnTo>
                <a:lnTo>
                  <a:pt x="428951" y="975725"/>
                </a:lnTo>
                <a:lnTo>
                  <a:pt x="457552" y="946816"/>
                </a:lnTo>
                <a:lnTo>
                  <a:pt x="486970" y="918249"/>
                </a:lnTo>
                <a:lnTo>
                  <a:pt x="517197" y="890030"/>
                </a:lnTo>
                <a:lnTo>
                  <a:pt x="548221" y="862167"/>
                </a:lnTo>
                <a:lnTo>
                  <a:pt x="580033" y="834664"/>
                </a:lnTo>
                <a:lnTo>
                  <a:pt x="612623" y="807528"/>
                </a:lnTo>
                <a:lnTo>
                  <a:pt x="645982" y="780765"/>
                </a:lnTo>
                <a:lnTo>
                  <a:pt x="680098" y="754382"/>
                </a:lnTo>
                <a:lnTo>
                  <a:pt x="714963" y="728383"/>
                </a:lnTo>
                <a:lnTo>
                  <a:pt x="750566" y="702776"/>
                </a:lnTo>
                <a:lnTo>
                  <a:pt x="786897" y="677566"/>
                </a:lnTo>
                <a:lnTo>
                  <a:pt x="823947" y="652760"/>
                </a:lnTo>
                <a:lnTo>
                  <a:pt x="861704" y="628363"/>
                </a:lnTo>
                <a:lnTo>
                  <a:pt x="900161" y="604382"/>
                </a:lnTo>
                <a:lnTo>
                  <a:pt x="939306" y="580823"/>
                </a:lnTo>
                <a:lnTo>
                  <a:pt x="979129" y="557692"/>
                </a:lnTo>
                <a:lnTo>
                  <a:pt x="1019621" y="534995"/>
                </a:lnTo>
                <a:lnTo>
                  <a:pt x="1060772" y="512737"/>
                </a:lnTo>
                <a:lnTo>
                  <a:pt x="1102571" y="490926"/>
                </a:lnTo>
                <a:lnTo>
                  <a:pt x="1145009" y="469567"/>
                </a:lnTo>
                <a:lnTo>
                  <a:pt x="1188076" y="448667"/>
                </a:lnTo>
                <a:lnTo>
                  <a:pt x="1231762" y="428231"/>
                </a:lnTo>
                <a:lnTo>
                  <a:pt x="1276056" y="408265"/>
                </a:lnTo>
                <a:lnTo>
                  <a:pt x="1320950" y="388776"/>
                </a:lnTo>
                <a:lnTo>
                  <a:pt x="1366433" y="369770"/>
                </a:lnTo>
                <a:lnTo>
                  <a:pt x="1412494" y="351253"/>
                </a:lnTo>
                <a:lnTo>
                  <a:pt x="1459125" y="333231"/>
                </a:lnTo>
                <a:lnTo>
                  <a:pt x="1506315" y="315709"/>
                </a:lnTo>
                <a:lnTo>
                  <a:pt x="1554054" y="298695"/>
                </a:lnTo>
                <a:lnTo>
                  <a:pt x="1602333" y="282194"/>
                </a:lnTo>
                <a:lnTo>
                  <a:pt x="1651140" y="266212"/>
                </a:lnTo>
                <a:lnTo>
                  <a:pt x="1700468" y="250756"/>
                </a:lnTo>
                <a:lnTo>
                  <a:pt x="1750304" y="235831"/>
                </a:lnTo>
                <a:lnTo>
                  <a:pt x="1800640" y="221443"/>
                </a:lnTo>
                <a:lnTo>
                  <a:pt x="1851466" y="207600"/>
                </a:lnTo>
                <a:lnTo>
                  <a:pt x="1902771" y="194306"/>
                </a:lnTo>
                <a:lnTo>
                  <a:pt x="1954546" y="181568"/>
                </a:lnTo>
                <a:lnTo>
                  <a:pt x="2006780" y="169392"/>
                </a:lnTo>
                <a:lnTo>
                  <a:pt x="2059464" y="157784"/>
                </a:lnTo>
                <a:lnTo>
                  <a:pt x="2112588" y="146750"/>
                </a:lnTo>
                <a:lnTo>
                  <a:pt x="2166142" y="136296"/>
                </a:lnTo>
                <a:lnTo>
                  <a:pt x="2220116" y="126429"/>
                </a:lnTo>
                <a:lnTo>
                  <a:pt x="2274499" y="117154"/>
                </a:lnTo>
                <a:lnTo>
                  <a:pt x="2329283" y="108478"/>
                </a:lnTo>
                <a:lnTo>
                  <a:pt x="2384457" y="100406"/>
                </a:lnTo>
                <a:lnTo>
                  <a:pt x="2440010" y="92945"/>
                </a:lnTo>
                <a:lnTo>
                  <a:pt x="2495934" y="86101"/>
                </a:lnTo>
                <a:lnTo>
                  <a:pt x="2552219" y="79880"/>
                </a:lnTo>
                <a:lnTo>
                  <a:pt x="2608853" y="74287"/>
                </a:lnTo>
                <a:lnTo>
                  <a:pt x="2665828" y="69330"/>
                </a:lnTo>
                <a:lnTo>
                  <a:pt x="2723133" y="65014"/>
                </a:lnTo>
                <a:lnTo>
                  <a:pt x="2780758" y="61346"/>
                </a:lnTo>
                <a:lnTo>
                  <a:pt x="2838694" y="58330"/>
                </a:lnTo>
                <a:lnTo>
                  <a:pt x="2896930" y="55974"/>
                </a:lnTo>
                <a:lnTo>
                  <a:pt x="2955457" y="54284"/>
                </a:lnTo>
                <a:lnTo>
                  <a:pt x="3014265" y="53265"/>
                </a:lnTo>
                <a:lnTo>
                  <a:pt x="3073343" y="52924"/>
                </a:lnTo>
                <a:lnTo>
                  <a:pt x="3132422" y="53265"/>
                </a:lnTo>
                <a:lnTo>
                  <a:pt x="3191230" y="54284"/>
                </a:lnTo>
                <a:lnTo>
                  <a:pt x="3249757" y="55974"/>
                </a:lnTo>
                <a:lnTo>
                  <a:pt x="3307994" y="58330"/>
                </a:lnTo>
                <a:lnTo>
                  <a:pt x="3365930" y="61346"/>
                </a:lnTo>
                <a:lnTo>
                  <a:pt x="3423556" y="65014"/>
                </a:lnTo>
                <a:lnTo>
                  <a:pt x="3480861" y="69330"/>
                </a:lnTo>
                <a:lnTo>
                  <a:pt x="3537836" y="74287"/>
                </a:lnTo>
                <a:lnTo>
                  <a:pt x="3594471" y="79880"/>
                </a:lnTo>
                <a:lnTo>
                  <a:pt x="3650755" y="86101"/>
                </a:lnTo>
                <a:lnTo>
                  <a:pt x="3706679" y="92945"/>
                </a:lnTo>
                <a:lnTo>
                  <a:pt x="3762233" y="100406"/>
                </a:lnTo>
                <a:lnTo>
                  <a:pt x="3817407" y="108478"/>
                </a:lnTo>
                <a:lnTo>
                  <a:pt x="3872191" y="117154"/>
                </a:lnTo>
                <a:lnTo>
                  <a:pt x="3926574" y="126429"/>
                </a:lnTo>
                <a:lnTo>
                  <a:pt x="3980548" y="136296"/>
                </a:lnTo>
                <a:lnTo>
                  <a:pt x="4034102" y="146750"/>
                </a:lnTo>
                <a:lnTo>
                  <a:pt x="4087226" y="157784"/>
                </a:lnTo>
                <a:lnTo>
                  <a:pt x="4139911" y="169392"/>
                </a:lnTo>
                <a:lnTo>
                  <a:pt x="4192145" y="181568"/>
                </a:lnTo>
                <a:lnTo>
                  <a:pt x="4243920" y="194306"/>
                </a:lnTo>
                <a:lnTo>
                  <a:pt x="4295225" y="207600"/>
                </a:lnTo>
                <a:lnTo>
                  <a:pt x="4346051" y="221443"/>
                </a:lnTo>
                <a:lnTo>
                  <a:pt x="4396387" y="235831"/>
                </a:lnTo>
                <a:lnTo>
                  <a:pt x="4446223" y="250756"/>
                </a:lnTo>
                <a:lnTo>
                  <a:pt x="4495551" y="266212"/>
                </a:lnTo>
                <a:lnTo>
                  <a:pt x="4544358" y="282194"/>
                </a:lnTo>
                <a:lnTo>
                  <a:pt x="4592637" y="298695"/>
                </a:lnTo>
                <a:lnTo>
                  <a:pt x="4640376" y="315709"/>
                </a:lnTo>
                <a:lnTo>
                  <a:pt x="4687566" y="333231"/>
                </a:lnTo>
                <a:lnTo>
                  <a:pt x="4734197" y="351253"/>
                </a:lnTo>
                <a:lnTo>
                  <a:pt x="4780258" y="369770"/>
                </a:lnTo>
                <a:lnTo>
                  <a:pt x="4825741" y="388776"/>
                </a:lnTo>
                <a:lnTo>
                  <a:pt x="4870635" y="408265"/>
                </a:lnTo>
                <a:lnTo>
                  <a:pt x="4914929" y="428231"/>
                </a:lnTo>
                <a:lnTo>
                  <a:pt x="4958615" y="448667"/>
                </a:lnTo>
                <a:lnTo>
                  <a:pt x="5001682" y="469567"/>
                </a:lnTo>
                <a:lnTo>
                  <a:pt x="5044120" y="490926"/>
                </a:lnTo>
                <a:lnTo>
                  <a:pt x="5085919" y="512737"/>
                </a:lnTo>
                <a:lnTo>
                  <a:pt x="5127070" y="534995"/>
                </a:lnTo>
                <a:lnTo>
                  <a:pt x="5167561" y="557692"/>
                </a:lnTo>
                <a:lnTo>
                  <a:pt x="5207385" y="580823"/>
                </a:lnTo>
                <a:lnTo>
                  <a:pt x="5246530" y="604382"/>
                </a:lnTo>
                <a:lnTo>
                  <a:pt x="5284986" y="628363"/>
                </a:lnTo>
                <a:lnTo>
                  <a:pt x="5322744" y="652760"/>
                </a:lnTo>
                <a:lnTo>
                  <a:pt x="5359793" y="677566"/>
                </a:lnTo>
                <a:lnTo>
                  <a:pt x="5396124" y="702776"/>
                </a:lnTo>
                <a:lnTo>
                  <a:pt x="5431727" y="728383"/>
                </a:lnTo>
                <a:lnTo>
                  <a:pt x="5466592" y="754382"/>
                </a:lnTo>
                <a:lnTo>
                  <a:pt x="5500708" y="780765"/>
                </a:lnTo>
                <a:lnTo>
                  <a:pt x="5534066" y="807528"/>
                </a:lnTo>
                <a:lnTo>
                  <a:pt x="5566656" y="834664"/>
                </a:lnTo>
                <a:lnTo>
                  <a:pt x="5598469" y="862167"/>
                </a:lnTo>
                <a:lnTo>
                  <a:pt x="5629493" y="890030"/>
                </a:lnTo>
                <a:lnTo>
                  <a:pt x="5659719" y="918249"/>
                </a:lnTo>
                <a:lnTo>
                  <a:pt x="5689137" y="946816"/>
                </a:lnTo>
                <a:lnTo>
                  <a:pt x="5717738" y="975725"/>
                </a:lnTo>
                <a:lnTo>
                  <a:pt x="5745511" y="1004971"/>
                </a:lnTo>
                <a:lnTo>
                  <a:pt x="5772446" y="1034548"/>
                </a:lnTo>
                <a:lnTo>
                  <a:pt x="5798533" y="1064448"/>
                </a:lnTo>
                <a:lnTo>
                  <a:pt x="5823763" y="1094667"/>
                </a:lnTo>
                <a:lnTo>
                  <a:pt x="5848125" y="1125198"/>
                </a:lnTo>
                <a:lnTo>
                  <a:pt x="5871610" y="1156035"/>
                </a:lnTo>
                <a:lnTo>
                  <a:pt x="5894207" y="1187172"/>
                </a:lnTo>
                <a:lnTo>
                  <a:pt x="5915907" y="1218603"/>
                </a:lnTo>
                <a:lnTo>
                  <a:pt x="5956575" y="1282321"/>
                </a:lnTo>
                <a:lnTo>
                  <a:pt x="5993534" y="1347141"/>
                </a:lnTo>
                <a:lnTo>
                  <a:pt x="6026704" y="1413015"/>
                </a:lnTo>
                <a:lnTo>
                  <a:pt x="6056006" y="1479893"/>
                </a:lnTo>
                <a:lnTo>
                  <a:pt x="6081360" y="1547727"/>
                </a:lnTo>
                <a:lnTo>
                  <a:pt x="6102687" y="1616468"/>
                </a:lnTo>
                <a:lnTo>
                  <a:pt x="6119908" y="1686068"/>
                </a:lnTo>
                <a:lnTo>
                  <a:pt x="6132941" y="1756477"/>
                </a:lnTo>
                <a:lnTo>
                  <a:pt x="6141709" y="1827646"/>
                </a:lnTo>
                <a:lnTo>
                  <a:pt x="6146131" y="1899528"/>
                </a:lnTo>
                <a:lnTo>
                  <a:pt x="6146687" y="1935721"/>
                </a:lnTo>
                <a:lnTo>
                  <a:pt x="6144468" y="2007941"/>
                </a:lnTo>
                <a:lnTo>
                  <a:pt x="6137863" y="2079473"/>
                </a:lnTo>
                <a:lnTo>
                  <a:pt x="6126953" y="2150269"/>
                </a:lnTo>
                <a:lnTo>
                  <a:pt x="6111816" y="2220279"/>
                </a:lnTo>
                <a:lnTo>
                  <a:pt x="6092532" y="2289456"/>
                </a:lnTo>
                <a:lnTo>
                  <a:pt x="6069182" y="2357750"/>
                </a:lnTo>
                <a:lnTo>
                  <a:pt x="6041843" y="2425112"/>
                </a:lnTo>
                <a:lnTo>
                  <a:pt x="6010597" y="2491494"/>
                </a:lnTo>
                <a:lnTo>
                  <a:pt x="5975523" y="2556848"/>
                </a:lnTo>
                <a:lnTo>
                  <a:pt x="5936700" y="2621123"/>
                </a:lnTo>
                <a:lnTo>
                  <a:pt x="5894207" y="2684272"/>
                </a:lnTo>
                <a:lnTo>
                  <a:pt x="5871610" y="2715409"/>
                </a:lnTo>
                <a:lnTo>
                  <a:pt x="5848125" y="2746246"/>
                </a:lnTo>
                <a:lnTo>
                  <a:pt x="5823763" y="2776777"/>
                </a:lnTo>
                <a:lnTo>
                  <a:pt x="5798533" y="2806996"/>
                </a:lnTo>
                <a:lnTo>
                  <a:pt x="5772446" y="2836897"/>
                </a:lnTo>
                <a:lnTo>
                  <a:pt x="5745511" y="2866473"/>
                </a:lnTo>
                <a:lnTo>
                  <a:pt x="5717738" y="2895719"/>
                </a:lnTo>
                <a:lnTo>
                  <a:pt x="5689137" y="2924629"/>
                </a:lnTo>
                <a:lnTo>
                  <a:pt x="5659719" y="2953196"/>
                </a:lnTo>
                <a:lnTo>
                  <a:pt x="5629493" y="2981414"/>
                </a:lnTo>
                <a:lnTo>
                  <a:pt x="5598469" y="3009278"/>
                </a:lnTo>
                <a:lnTo>
                  <a:pt x="5566656" y="3036780"/>
                </a:lnTo>
                <a:lnTo>
                  <a:pt x="5534066" y="3063916"/>
                </a:lnTo>
                <a:lnTo>
                  <a:pt x="5500708" y="3090679"/>
                </a:lnTo>
                <a:lnTo>
                  <a:pt x="5466592" y="3117063"/>
                </a:lnTo>
                <a:lnTo>
                  <a:pt x="5431727" y="3143061"/>
                </a:lnTo>
                <a:lnTo>
                  <a:pt x="5396124" y="3168668"/>
                </a:lnTo>
                <a:lnTo>
                  <a:pt x="5359793" y="3193878"/>
                </a:lnTo>
                <a:lnTo>
                  <a:pt x="5322744" y="3218684"/>
                </a:lnTo>
                <a:lnTo>
                  <a:pt x="5284986" y="3243081"/>
                </a:lnTo>
                <a:lnTo>
                  <a:pt x="5246530" y="3267062"/>
                </a:lnTo>
                <a:lnTo>
                  <a:pt x="5207385" y="3290621"/>
                </a:lnTo>
                <a:lnTo>
                  <a:pt x="5167561" y="3313752"/>
                </a:lnTo>
                <a:lnTo>
                  <a:pt x="5127070" y="3336449"/>
                </a:lnTo>
                <a:lnTo>
                  <a:pt x="5085919" y="3358706"/>
                </a:lnTo>
                <a:lnTo>
                  <a:pt x="5044120" y="3380517"/>
                </a:lnTo>
                <a:lnTo>
                  <a:pt x="5001682" y="3401876"/>
                </a:lnTo>
                <a:lnTo>
                  <a:pt x="4958615" y="3422777"/>
                </a:lnTo>
                <a:lnTo>
                  <a:pt x="4914929" y="3443213"/>
                </a:lnTo>
                <a:lnTo>
                  <a:pt x="4870635" y="3463178"/>
                </a:lnTo>
                <a:lnTo>
                  <a:pt x="4825741" y="3482667"/>
                </a:lnTo>
                <a:lnTo>
                  <a:pt x="4780258" y="3501673"/>
                </a:lnTo>
                <a:lnTo>
                  <a:pt x="4734197" y="3520190"/>
                </a:lnTo>
                <a:lnTo>
                  <a:pt x="4687566" y="3538212"/>
                </a:lnTo>
                <a:lnTo>
                  <a:pt x="4640376" y="3555734"/>
                </a:lnTo>
                <a:lnTo>
                  <a:pt x="4592637" y="3572748"/>
                </a:lnTo>
                <a:lnTo>
                  <a:pt x="4544358" y="3589249"/>
                </a:lnTo>
                <a:lnTo>
                  <a:pt x="4495551" y="3605231"/>
                </a:lnTo>
                <a:lnTo>
                  <a:pt x="4446223" y="3620687"/>
                </a:lnTo>
                <a:lnTo>
                  <a:pt x="4396387" y="3635612"/>
                </a:lnTo>
                <a:lnTo>
                  <a:pt x="4346051" y="3649999"/>
                </a:lnTo>
                <a:lnTo>
                  <a:pt x="4295225" y="3663843"/>
                </a:lnTo>
                <a:lnTo>
                  <a:pt x="4243920" y="3677136"/>
                </a:lnTo>
                <a:lnTo>
                  <a:pt x="4192145" y="3689874"/>
                </a:lnTo>
                <a:lnTo>
                  <a:pt x="4139911" y="3702050"/>
                </a:lnTo>
                <a:lnTo>
                  <a:pt x="4087226" y="3713658"/>
                </a:lnTo>
                <a:lnTo>
                  <a:pt x="4034102" y="3724692"/>
                </a:lnTo>
                <a:lnTo>
                  <a:pt x="3980548" y="3735145"/>
                </a:lnTo>
                <a:lnTo>
                  <a:pt x="3926574" y="3745013"/>
                </a:lnTo>
                <a:lnTo>
                  <a:pt x="3872191" y="3754287"/>
                </a:lnTo>
                <a:lnTo>
                  <a:pt x="3817407" y="3762964"/>
                </a:lnTo>
                <a:lnTo>
                  <a:pt x="3762233" y="3771035"/>
                </a:lnTo>
                <a:lnTo>
                  <a:pt x="3706679" y="3778496"/>
                </a:lnTo>
                <a:lnTo>
                  <a:pt x="3650755" y="3785340"/>
                </a:lnTo>
                <a:lnTo>
                  <a:pt x="3594471" y="3791562"/>
                </a:lnTo>
                <a:lnTo>
                  <a:pt x="3537836" y="3797154"/>
                </a:lnTo>
                <a:lnTo>
                  <a:pt x="3480861" y="3802111"/>
                </a:lnTo>
                <a:lnTo>
                  <a:pt x="3423556" y="3806427"/>
                </a:lnTo>
                <a:lnTo>
                  <a:pt x="3365930" y="3810096"/>
                </a:lnTo>
                <a:lnTo>
                  <a:pt x="3307994" y="3813111"/>
                </a:lnTo>
                <a:lnTo>
                  <a:pt x="3249757" y="3815467"/>
                </a:lnTo>
                <a:lnTo>
                  <a:pt x="3191230" y="3817157"/>
                </a:lnTo>
                <a:lnTo>
                  <a:pt x="3132422" y="3818176"/>
                </a:lnTo>
                <a:lnTo>
                  <a:pt x="3073343" y="3818517"/>
                </a:lnTo>
                <a:lnTo>
                  <a:pt x="3014265" y="3818176"/>
                </a:lnTo>
                <a:lnTo>
                  <a:pt x="2955457" y="3817157"/>
                </a:lnTo>
                <a:lnTo>
                  <a:pt x="2896930" y="3815467"/>
                </a:lnTo>
                <a:lnTo>
                  <a:pt x="2838694" y="3813111"/>
                </a:lnTo>
                <a:lnTo>
                  <a:pt x="2780758" y="3810096"/>
                </a:lnTo>
                <a:lnTo>
                  <a:pt x="2723133" y="3806427"/>
                </a:lnTo>
                <a:lnTo>
                  <a:pt x="2665828" y="3802111"/>
                </a:lnTo>
                <a:lnTo>
                  <a:pt x="2608853" y="3797154"/>
                </a:lnTo>
                <a:lnTo>
                  <a:pt x="2552219" y="3791562"/>
                </a:lnTo>
                <a:lnTo>
                  <a:pt x="2495934" y="3785340"/>
                </a:lnTo>
                <a:lnTo>
                  <a:pt x="2440010" y="3778496"/>
                </a:lnTo>
                <a:lnTo>
                  <a:pt x="2384457" y="3771035"/>
                </a:lnTo>
                <a:lnTo>
                  <a:pt x="2329283" y="3762964"/>
                </a:lnTo>
                <a:lnTo>
                  <a:pt x="2274499" y="3754287"/>
                </a:lnTo>
                <a:lnTo>
                  <a:pt x="2220116" y="3745013"/>
                </a:lnTo>
                <a:lnTo>
                  <a:pt x="2166142" y="3735145"/>
                </a:lnTo>
                <a:lnTo>
                  <a:pt x="2112588" y="3724692"/>
                </a:lnTo>
                <a:lnTo>
                  <a:pt x="2059464" y="3713658"/>
                </a:lnTo>
                <a:lnTo>
                  <a:pt x="2006780" y="3702050"/>
                </a:lnTo>
                <a:lnTo>
                  <a:pt x="1954546" y="3689874"/>
                </a:lnTo>
                <a:lnTo>
                  <a:pt x="1902771" y="3677136"/>
                </a:lnTo>
                <a:lnTo>
                  <a:pt x="1851466" y="3663843"/>
                </a:lnTo>
                <a:lnTo>
                  <a:pt x="1800640" y="3649999"/>
                </a:lnTo>
                <a:lnTo>
                  <a:pt x="1750304" y="3635612"/>
                </a:lnTo>
                <a:lnTo>
                  <a:pt x="1700468" y="3620687"/>
                </a:lnTo>
                <a:lnTo>
                  <a:pt x="1651140" y="3605231"/>
                </a:lnTo>
                <a:lnTo>
                  <a:pt x="1602333" y="3589249"/>
                </a:lnTo>
                <a:lnTo>
                  <a:pt x="1554054" y="3572748"/>
                </a:lnTo>
                <a:lnTo>
                  <a:pt x="1506315" y="3555734"/>
                </a:lnTo>
                <a:lnTo>
                  <a:pt x="1459125" y="3538212"/>
                </a:lnTo>
                <a:lnTo>
                  <a:pt x="1412494" y="3520190"/>
                </a:lnTo>
                <a:lnTo>
                  <a:pt x="1366433" y="3501673"/>
                </a:lnTo>
                <a:lnTo>
                  <a:pt x="1320950" y="3482667"/>
                </a:lnTo>
                <a:lnTo>
                  <a:pt x="1276056" y="3463178"/>
                </a:lnTo>
                <a:lnTo>
                  <a:pt x="1231762" y="3443213"/>
                </a:lnTo>
                <a:lnTo>
                  <a:pt x="1188076" y="3422777"/>
                </a:lnTo>
                <a:lnTo>
                  <a:pt x="1145009" y="3401876"/>
                </a:lnTo>
                <a:lnTo>
                  <a:pt x="1102571" y="3380517"/>
                </a:lnTo>
                <a:lnTo>
                  <a:pt x="1060772" y="3358706"/>
                </a:lnTo>
                <a:lnTo>
                  <a:pt x="1019621" y="3336449"/>
                </a:lnTo>
                <a:lnTo>
                  <a:pt x="979129" y="3313752"/>
                </a:lnTo>
                <a:lnTo>
                  <a:pt x="939306" y="3290621"/>
                </a:lnTo>
                <a:lnTo>
                  <a:pt x="900161" y="3267062"/>
                </a:lnTo>
                <a:lnTo>
                  <a:pt x="861704" y="3243081"/>
                </a:lnTo>
                <a:lnTo>
                  <a:pt x="823947" y="3218684"/>
                </a:lnTo>
                <a:lnTo>
                  <a:pt x="786897" y="3193878"/>
                </a:lnTo>
                <a:lnTo>
                  <a:pt x="750566" y="3168668"/>
                </a:lnTo>
                <a:lnTo>
                  <a:pt x="714963" y="3143061"/>
                </a:lnTo>
                <a:lnTo>
                  <a:pt x="680098" y="3117063"/>
                </a:lnTo>
                <a:lnTo>
                  <a:pt x="645982" y="3090679"/>
                </a:lnTo>
                <a:lnTo>
                  <a:pt x="612623" y="3063916"/>
                </a:lnTo>
                <a:lnTo>
                  <a:pt x="580033" y="3036780"/>
                </a:lnTo>
                <a:lnTo>
                  <a:pt x="548221" y="3009278"/>
                </a:lnTo>
                <a:lnTo>
                  <a:pt x="517197" y="2981414"/>
                </a:lnTo>
                <a:lnTo>
                  <a:pt x="486970" y="2953196"/>
                </a:lnTo>
                <a:lnTo>
                  <a:pt x="457552" y="2924629"/>
                </a:lnTo>
                <a:lnTo>
                  <a:pt x="428951" y="2895719"/>
                </a:lnTo>
                <a:lnTo>
                  <a:pt x="401178" y="2866473"/>
                </a:lnTo>
                <a:lnTo>
                  <a:pt x="374243" y="2836897"/>
                </a:lnTo>
                <a:lnTo>
                  <a:pt x="348155" y="2806996"/>
                </a:lnTo>
                <a:lnTo>
                  <a:pt x="322925" y="2776777"/>
                </a:lnTo>
                <a:lnTo>
                  <a:pt x="298563" y="2746246"/>
                </a:lnTo>
                <a:lnTo>
                  <a:pt x="275078" y="2715409"/>
                </a:lnTo>
                <a:lnTo>
                  <a:pt x="252481" y="2684272"/>
                </a:lnTo>
                <a:lnTo>
                  <a:pt x="230781" y="2652842"/>
                </a:lnTo>
                <a:lnTo>
                  <a:pt x="190113" y="2589123"/>
                </a:lnTo>
                <a:lnTo>
                  <a:pt x="153154" y="2524303"/>
                </a:lnTo>
                <a:lnTo>
                  <a:pt x="119983" y="2458429"/>
                </a:lnTo>
                <a:lnTo>
                  <a:pt x="90681" y="2391550"/>
                </a:lnTo>
                <a:lnTo>
                  <a:pt x="65327" y="2323716"/>
                </a:lnTo>
                <a:lnTo>
                  <a:pt x="44000" y="2254975"/>
                </a:lnTo>
                <a:lnTo>
                  <a:pt x="26779" y="2185375"/>
                </a:lnTo>
                <a:lnTo>
                  <a:pt x="13746" y="2114966"/>
                </a:lnTo>
                <a:lnTo>
                  <a:pt x="4978" y="2043796"/>
                </a:lnTo>
                <a:lnTo>
                  <a:pt x="556" y="1971913"/>
                </a:lnTo>
                <a:lnTo>
                  <a:pt x="0" y="1935721"/>
                </a:lnTo>
                <a:close/>
              </a:path>
            </a:pathLst>
          </a:custGeom>
          <a:ln w="38099">
            <a:solidFill>
              <a:srgbClr val="ED9A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54171" y="373938"/>
            <a:ext cx="239585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/>
              <a:t>Software</a:t>
            </a:r>
            <a:r>
              <a:rPr dirty="0" sz="2000" spc="-40"/>
              <a:t> </a:t>
            </a:r>
            <a:r>
              <a:rPr dirty="0" sz="2000" spc="-10"/>
              <a:t>Engineers</a:t>
            </a:r>
            <a:endParaRPr sz="2000"/>
          </a:p>
        </p:txBody>
      </p:sp>
      <p:sp>
        <p:nvSpPr>
          <p:cNvPr id="4" name="object 4" descr=""/>
          <p:cNvSpPr txBox="1"/>
          <p:nvPr/>
        </p:nvSpPr>
        <p:spPr>
          <a:xfrm>
            <a:off x="5537326" y="373938"/>
            <a:ext cx="214058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solidFill>
                  <a:srgbClr val="BA3D02"/>
                </a:solidFill>
                <a:latin typeface="Arial"/>
                <a:cs typeface="Arial"/>
              </a:rPr>
              <a:t>Startup</a:t>
            </a:r>
            <a:r>
              <a:rPr dirty="0" sz="2000" spc="-3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BA3D02"/>
                </a:solidFill>
                <a:latin typeface="Arial"/>
                <a:cs typeface="Arial"/>
              </a:rPr>
              <a:t>Founders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570970" y="4129183"/>
            <a:ext cx="197993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65">
                <a:solidFill>
                  <a:srgbClr val="0A9395"/>
                </a:solidFill>
                <a:latin typeface="Lucida Sans Unicode"/>
                <a:cs typeface="Lucida Sans Unicode"/>
              </a:rPr>
              <a:t>highly</a:t>
            </a:r>
            <a:r>
              <a:rPr dirty="0" sz="1400" spc="105">
                <a:solidFill>
                  <a:srgbClr val="0A9395"/>
                </a:solidFill>
                <a:latin typeface="Lucida Sans Unicode"/>
                <a:cs typeface="Lucida Sans Unicode"/>
              </a:rPr>
              <a:t>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technical</a:t>
            </a:r>
            <a:r>
              <a:rPr dirty="0" sz="1400" spc="15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-30">
                <a:solidFill>
                  <a:srgbClr val="0A9395"/>
                </a:solidFill>
                <a:latin typeface="Lucida Sans Unicode"/>
                <a:cs typeface="Lucida Sans Unicode"/>
              </a:rPr>
              <a:t>skillset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961215" y="1311561"/>
            <a:ext cx="1580515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minimal</a:t>
            </a:r>
            <a:r>
              <a:rPr dirty="0" sz="1400" spc="1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-30">
                <a:solidFill>
                  <a:srgbClr val="0A9395"/>
                </a:solidFill>
                <a:latin typeface="Lucida Sans Unicode"/>
                <a:cs typeface="Lucida Sans Unicode"/>
              </a:rPr>
              <a:t>resources </a:t>
            </a:r>
            <a:r>
              <a:rPr dirty="0" sz="1400" spc="-40">
                <a:solidFill>
                  <a:srgbClr val="0A9395"/>
                </a:solidFill>
                <a:latin typeface="Lucida Sans Unicode"/>
                <a:cs typeface="Lucida Sans Unicode"/>
              </a:rPr>
              <a:t>and</a:t>
            </a:r>
            <a:r>
              <a:rPr dirty="0" sz="1400" spc="-60">
                <a:solidFill>
                  <a:srgbClr val="0A939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0A9395"/>
                </a:solidFill>
                <a:latin typeface="Lucida Sans Unicode"/>
                <a:cs typeface="Lucida Sans Unicode"/>
              </a:rPr>
              <a:t>time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831698" y="1426613"/>
            <a:ext cx="172783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extensive</a:t>
            </a:r>
            <a:r>
              <a:rPr dirty="0" sz="1400" spc="19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0A9395"/>
                </a:solidFill>
                <a:latin typeface="Lucida Sans Unicode"/>
                <a:cs typeface="Lucida Sans Unicode"/>
              </a:rPr>
              <a:t>resources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76697" y="2405162"/>
            <a:ext cx="143192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65">
                <a:solidFill>
                  <a:srgbClr val="0A9395"/>
                </a:solidFill>
                <a:latin typeface="Lucida Sans Unicode"/>
                <a:cs typeface="Lucida Sans Unicode"/>
              </a:rPr>
              <a:t>big</a:t>
            </a:r>
            <a:r>
              <a:rPr dirty="0" sz="1400" spc="-60">
                <a:solidFill>
                  <a:srgbClr val="0A939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0">
                <a:solidFill>
                  <a:srgbClr val="0A9395"/>
                </a:solidFill>
                <a:latin typeface="Lucida Sans Unicode"/>
                <a:cs typeface="Lucida Sans Unicode"/>
              </a:rPr>
              <a:t>design</a:t>
            </a:r>
            <a:r>
              <a:rPr dirty="0" sz="1400" spc="-55">
                <a:solidFill>
                  <a:srgbClr val="0A939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0A9395"/>
                </a:solidFill>
                <a:latin typeface="Lucida Sans Unicode"/>
                <a:cs typeface="Lucida Sans Unicode"/>
              </a:rPr>
              <a:t>teams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49098" y="3405751"/>
            <a:ext cx="161417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well-</a:t>
            </a:r>
            <a:r>
              <a:rPr dirty="0" sz="1400" spc="60" b="1">
                <a:solidFill>
                  <a:srgbClr val="0A9395"/>
                </a:solidFill>
                <a:latin typeface="Arial"/>
                <a:cs typeface="Arial"/>
              </a:rPr>
              <a:t>defined</a:t>
            </a:r>
            <a:r>
              <a:rPr dirty="0" sz="1400" spc="2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0A9395"/>
                </a:solidFill>
                <a:latin typeface="Lucida Sans Unicode"/>
                <a:cs typeface="Lucida Sans Unicode"/>
              </a:rPr>
              <a:t>tasks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744188" y="2405162"/>
            <a:ext cx="1530350" cy="665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 spc="-40">
                <a:solidFill>
                  <a:srgbClr val="0A9395"/>
                </a:solidFill>
                <a:latin typeface="Lucida Sans Unicode"/>
                <a:cs typeface="Lucida Sans Unicode"/>
              </a:rPr>
              <a:t>handle</a:t>
            </a:r>
            <a:r>
              <a:rPr dirty="0" sz="1400" spc="-70">
                <a:solidFill>
                  <a:srgbClr val="0A939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5">
                <a:solidFill>
                  <a:srgbClr val="0A9395"/>
                </a:solidFill>
                <a:latin typeface="Lucida Sans Unicode"/>
                <a:cs typeface="Lucida Sans Unicode"/>
              </a:rPr>
              <a:t>more</a:t>
            </a:r>
            <a:r>
              <a:rPr dirty="0" sz="1400" spc="-70">
                <a:solidFill>
                  <a:srgbClr val="0A939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0A9395"/>
                </a:solidFill>
                <a:latin typeface="Lucida Sans Unicode"/>
                <a:cs typeface="Lucida Sans Unicode"/>
              </a:rPr>
              <a:t>tasks </a:t>
            </a:r>
            <a:r>
              <a:rPr dirty="0" sz="1400" spc="-45">
                <a:solidFill>
                  <a:srgbClr val="0A9395"/>
                </a:solidFill>
                <a:latin typeface="Lucida Sans Unicode"/>
                <a:cs typeface="Lucida Sans Unicode"/>
              </a:rPr>
              <a:t>than</a:t>
            </a:r>
            <a:r>
              <a:rPr dirty="0" sz="1400" spc="-70">
                <a:solidFill>
                  <a:srgbClr val="0A939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0A9395"/>
                </a:solidFill>
                <a:latin typeface="Lucida Sans Unicode"/>
                <a:cs typeface="Lucida Sans Unicode"/>
              </a:rPr>
              <a:t>the</a:t>
            </a:r>
            <a:r>
              <a:rPr dirty="0" sz="1400" spc="-70">
                <a:solidFill>
                  <a:srgbClr val="0A939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0A9395"/>
                </a:solidFill>
                <a:latin typeface="Lucida Sans Unicode"/>
                <a:cs typeface="Lucida Sans Unicode"/>
              </a:rPr>
              <a:t>typical developer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093488" y="4043125"/>
            <a:ext cx="164909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45">
                <a:solidFill>
                  <a:srgbClr val="0A9395"/>
                </a:solidFill>
                <a:latin typeface="Lucida Sans Unicode"/>
                <a:cs typeface="Lucida Sans Unicode"/>
              </a:rPr>
              <a:t>more</a:t>
            </a:r>
            <a:r>
              <a:rPr dirty="0" sz="1400" spc="-10">
                <a:solidFill>
                  <a:srgbClr val="0A9395"/>
                </a:solidFill>
                <a:latin typeface="Lucida Sans Unicode"/>
                <a:cs typeface="Lucida Sans Unicode"/>
              </a:rPr>
              <a:t>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varied</a:t>
            </a:r>
            <a:r>
              <a:rPr dirty="0" sz="1400" spc="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-35">
                <a:solidFill>
                  <a:srgbClr val="0A9395"/>
                </a:solidFill>
                <a:latin typeface="Lucida Sans Unicode"/>
                <a:cs typeface="Lucida Sans Unicode"/>
              </a:rPr>
              <a:t>skillset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061461" y="1515862"/>
            <a:ext cx="102235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storytelling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3455745" y="2151111"/>
            <a:ext cx="2224405" cy="14611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937260">
              <a:lnSpc>
                <a:spcPct val="100000"/>
              </a:lnSpc>
              <a:spcBef>
                <a:spcPts val="100"/>
              </a:spcBef>
            </a:pPr>
            <a:r>
              <a:rPr dirty="0" sz="1400" spc="-50">
                <a:solidFill>
                  <a:srgbClr val="0A9395"/>
                </a:solidFill>
                <a:latin typeface="Lucida Sans Unicode"/>
                <a:cs typeface="Lucida Sans Unicode"/>
              </a:rPr>
              <a:t>notetaking</a:t>
            </a:r>
            <a:r>
              <a:rPr dirty="0" sz="1400" spc="-60">
                <a:solidFill>
                  <a:srgbClr val="0A939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0A9395"/>
                </a:solidFill>
                <a:latin typeface="Lucida Sans Unicode"/>
                <a:cs typeface="Lucida Sans Unicode"/>
              </a:rPr>
              <a:t>and </a:t>
            </a:r>
            <a:r>
              <a:rPr dirty="0" sz="1400" spc="-30">
                <a:solidFill>
                  <a:srgbClr val="0A9395"/>
                </a:solidFill>
                <a:latin typeface="Lucida Sans Unicode"/>
                <a:cs typeface="Lucida Sans Unicode"/>
              </a:rPr>
              <a:t>documentation</a:t>
            </a:r>
            <a:endParaRPr sz="1400">
              <a:latin typeface="Lucida Sans Unicode"/>
              <a:cs typeface="Lucida Sans Unicode"/>
            </a:endParaRPr>
          </a:p>
          <a:p>
            <a:pPr marL="78105" marR="5080">
              <a:lnSpc>
                <a:spcPct val="100000"/>
              </a:lnSpc>
              <a:spcBef>
                <a:spcPts val="229"/>
              </a:spcBef>
            </a:pPr>
            <a:r>
              <a:rPr dirty="0" sz="1400">
                <a:solidFill>
                  <a:srgbClr val="0A9395"/>
                </a:solidFill>
                <a:latin typeface="Lucida Sans Unicode"/>
                <a:cs typeface="Lucida Sans Unicode"/>
              </a:rPr>
              <a:t>create</a:t>
            </a:r>
            <a:r>
              <a:rPr dirty="0" sz="1400" spc="-50">
                <a:solidFill>
                  <a:srgbClr val="0A939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0">
                <a:solidFill>
                  <a:srgbClr val="0A9395"/>
                </a:solidFill>
                <a:latin typeface="Lucida Sans Unicode"/>
                <a:cs typeface="Lucida Sans Unicode"/>
              </a:rPr>
              <a:t>presentations,</a:t>
            </a:r>
            <a:r>
              <a:rPr dirty="0" sz="1400" spc="-45">
                <a:solidFill>
                  <a:srgbClr val="0A939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5">
                <a:solidFill>
                  <a:srgbClr val="0A9395"/>
                </a:solidFill>
                <a:latin typeface="Lucida Sans Unicode"/>
                <a:cs typeface="Lucida Sans Unicode"/>
              </a:rPr>
              <a:t>ﬂow </a:t>
            </a:r>
            <a:r>
              <a:rPr dirty="0" sz="1400" spc="-35">
                <a:solidFill>
                  <a:srgbClr val="0A9395"/>
                </a:solidFill>
                <a:latin typeface="Lucida Sans Unicode"/>
                <a:cs typeface="Lucida Sans Unicode"/>
              </a:rPr>
              <a:t>charts,</a:t>
            </a:r>
            <a:r>
              <a:rPr dirty="0" sz="1400" spc="-60">
                <a:solidFill>
                  <a:srgbClr val="0A939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0A9395"/>
                </a:solidFill>
                <a:latin typeface="Lucida Sans Unicode"/>
                <a:cs typeface="Lucida Sans Unicode"/>
              </a:rPr>
              <a:t>system</a:t>
            </a:r>
            <a:r>
              <a:rPr dirty="0" sz="1400" spc="-55">
                <a:solidFill>
                  <a:srgbClr val="0A939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0A9395"/>
                </a:solidFill>
                <a:latin typeface="Lucida Sans Unicode"/>
                <a:cs typeface="Lucida Sans Unicode"/>
              </a:rPr>
              <a:t>design </a:t>
            </a:r>
            <a:r>
              <a:rPr dirty="0" sz="1400" spc="-20">
                <a:solidFill>
                  <a:srgbClr val="0A9395"/>
                </a:solidFill>
                <a:latin typeface="Lucida Sans Unicode"/>
                <a:cs typeface="Lucida Sans Unicode"/>
              </a:rPr>
              <a:t>docs</a:t>
            </a:r>
            <a:endParaRPr sz="1400">
              <a:latin typeface="Lucida Sans Unicode"/>
              <a:cs typeface="Lucida Sans Unicode"/>
            </a:endParaRPr>
          </a:p>
          <a:p>
            <a:pPr marL="345440">
              <a:lnSpc>
                <a:spcPct val="100000"/>
              </a:lnSpc>
              <a:spcBef>
                <a:spcPts val="990"/>
              </a:spcBef>
            </a:pPr>
            <a:r>
              <a:rPr dirty="0" sz="1400" spc="-10">
                <a:solidFill>
                  <a:srgbClr val="0A9395"/>
                </a:solidFill>
                <a:latin typeface="Lucida Sans Unicode"/>
                <a:cs typeface="Lucida Sans Unicode"/>
              </a:rPr>
              <a:t>website</a:t>
            </a:r>
            <a:r>
              <a:rPr dirty="0" sz="1400" spc="-85">
                <a:solidFill>
                  <a:srgbClr val="0A939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0A9395"/>
                </a:solidFill>
                <a:latin typeface="Lucida Sans Unicode"/>
                <a:cs typeface="Lucida Sans Unicode"/>
              </a:rPr>
              <a:t>development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3873492" y="3951028"/>
            <a:ext cx="1697989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40">
                <a:solidFill>
                  <a:srgbClr val="0A9395"/>
                </a:solidFill>
                <a:latin typeface="Lucida Sans Unicode"/>
                <a:cs typeface="Lucida Sans Unicode"/>
              </a:rPr>
              <a:t>design</a:t>
            </a:r>
            <a:r>
              <a:rPr dirty="0" sz="1400" spc="-65">
                <a:solidFill>
                  <a:srgbClr val="0A939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0A9395"/>
                </a:solidFill>
                <a:latin typeface="Lucida Sans Unicode"/>
                <a:cs typeface="Lucida Sans Unicode"/>
              </a:rPr>
              <a:t>tools</a:t>
            </a:r>
            <a:r>
              <a:rPr dirty="0" sz="1400" spc="-65">
                <a:solidFill>
                  <a:srgbClr val="0A939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0A9395"/>
                </a:solidFill>
                <a:latin typeface="Lucida Sans Unicode"/>
                <a:cs typeface="Lucida Sans Unicode"/>
              </a:rPr>
              <a:t>(Figma)</a:t>
            </a:r>
            <a:endParaRPr sz="14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96224" y="979623"/>
            <a:ext cx="8787130" cy="3893185"/>
            <a:chOff x="296224" y="979623"/>
            <a:chExt cx="8787130" cy="3893185"/>
          </a:xfrm>
        </p:grpSpPr>
        <p:sp>
          <p:nvSpPr>
            <p:cNvPr id="3" name="object 3" descr=""/>
            <p:cNvSpPr/>
            <p:nvPr/>
          </p:nvSpPr>
          <p:spPr>
            <a:xfrm>
              <a:off x="315274" y="1070647"/>
              <a:ext cx="6146800" cy="3766185"/>
            </a:xfrm>
            <a:custGeom>
              <a:avLst/>
              <a:gdLst/>
              <a:ahLst/>
              <a:cxnLst/>
              <a:rect l="l" t="t" r="r" b="b"/>
              <a:pathLst>
                <a:path w="6146800" h="3766185">
                  <a:moveTo>
                    <a:pt x="0" y="1882796"/>
                  </a:moveTo>
                  <a:lnTo>
                    <a:pt x="556" y="1846603"/>
                  </a:lnTo>
                  <a:lnTo>
                    <a:pt x="2219" y="1810576"/>
                  </a:lnTo>
                  <a:lnTo>
                    <a:pt x="8824" y="1739044"/>
                  </a:lnTo>
                  <a:lnTo>
                    <a:pt x="19734" y="1668249"/>
                  </a:lnTo>
                  <a:lnTo>
                    <a:pt x="34871" y="1598239"/>
                  </a:lnTo>
                  <a:lnTo>
                    <a:pt x="54155" y="1529063"/>
                  </a:lnTo>
                  <a:lnTo>
                    <a:pt x="77505" y="1460769"/>
                  </a:lnTo>
                  <a:lnTo>
                    <a:pt x="104844" y="1393407"/>
                  </a:lnTo>
                  <a:lnTo>
                    <a:pt x="136090" y="1327025"/>
                  </a:lnTo>
                  <a:lnTo>
                    <a:pt x="171165" y="1261672"/>
                  </a:lnTo>
                  <a:lnTo>
                    <a:pt x="209988" y="1197396"/>
                  </a:lnTo>
                  <a:lnTo>
                    <a:pt x="252481" y="1134247"/>
                  </a:lnTo>
                  <a:lnTo>
                    <a:pt x="275078" y="1103110"/>
                  </a:lnTo>
                  <a:lnTo>
                    <a:pt x="298563" y="1072273"/>
                  </a:lnTo>
                  <a:lnTo>
                    <a:pt x="322925" y="1041742"/>
                  </a:lnTo>
                  <a:lnTo>
                    <a:pt x="348155" y="1011524"/>
                  </a:lnTo>
                  <a:lnTo>
                    <a:pt x="374243" y="981623"/>
                  </a:lnTo>
                  <a:lnTo>
                    <a:pt x="401178" y="952047"/>
                  </a:lnTo>
                  <a:lnTo>
                    <a:pt x="428951" y="922800"/>
                  </a:lnTo>
                  <a:lnTo>
                    <a:pt x="457552" y="893891"/>
                  </a:lnTo>
                  <a:lnTo>
                    <a:pt x="486970" y="865324"/>
                  </a:lnTo>
                  <a:lnTo>
                    <a:pt x="517197" y="837106"/>
                  </a:lnTo>
                  <a:lnTo>
                    <a:pt x="548221" y="809242"/>
                  </a:lnTo>
                  <a:lnTo>
                    <a:pt x="580033" y="781739"/>
                  </a:lnTo>
                  <a:lnTo>
                    <a:pt x="612623" y="754603"/>
                  </a:lnTo>
                  <a:lnTo>
                    <a:pt x="645982" y="727840"/>
                  </a:lnTo>
                  <a:lnTo>
                    <a:pt x="680098" y="701457"/>
                  </a:lnTo>
                  <a:lnTo>
                    <a:pt x="714963" y="675458"/>
                  </a:lnTo>
                  <a:lnTo>
                    <a:pt x="750566" y="649851"/>
                  </a:lnTo>
                  <a:lnTo>
                    <a:pt x="786897" y="624641"/>
                  </a:lnTo>
                  <a:lnTo>
                    <a:pt x="823947" y="599835"/>
                  </a:lnTo>
                  <a:lnTo>
                    <a:pt x="861704" y="575438"/>
                  </a:lnTo>
                  <a:lnTo>
                    <a:pt x="900161" y="551457"/>
                  </a:lnTo>
                  <a:lnTo>
                    <a:pt x="939306" y="527898"/>
                  </a:lnTo>
                  <a:lnTo>
                    <a:pt x="979129" y="504767"/>
                  </a:lnTo>
                  <a:lnTo>
                    <a:pt x="1019621" y="482070"/>
                  </a:lnTo>
                  <a:lnTo>
                    <a:pt x="1060772" y="459812"/>
                  </a:lnTo>
                  <a:lnTo>
                    <a:pt x="1102571" y="438001"/>
                  </a:lnTo>
                  <a:lnTo>
                    <a:pt x="1145009" y="416642"/>
                  </a:lnTo>
                  <a:lnTo>
                    <a:pt x="1188076" y="395742"/>
                  </a:lnTo>
                  <a:lnTo>
                    <a:pt x="1231762" y="375306"/>
                  </a:lnTo>
                  <a:lnTo>
                    <a:pt x="1276056" y="355340"/>
                  </a:lnTo>
                  <a:lnTo>
                    <a:pt x="1320950" y="335852"/>
                  </a:lnTo>
                  <a:lnTo>
                    <a:pt x="1366433" y="316845"/>
                  </a:lnTo>
                  <a:lnTo>
                    <a:pt x="1412494" y="298328"/>
                  </a:lnTo>
                  <a:lnTo>
                    <a:pt x="1459125" y="280306"/>
                  </a:lnTo>
                  <a:lnTo>
                    <a:pt x="1506315" y="262784"/>
                  </a:lnTo>
                  <a:lnTo>
                    <a:pt x="1554054" y="245770"/>
                  </a:lnTo>
                  <a:lnTo>
                    <a:pt x="1602333" y="229269"/>
                  </a:lnTo>
                  <a:lnTo>
                    <a:pt x="1651140" y="213287"/>
                  </a:lnTo>
                  <a:lnTo>
                    <a:pt x="1700468" y="197831"/>
                  </a:lnTo>
                  <a:lnTo>
                    <a:pt x="1750304" y="182906"/>
                  </a:lnTo>
                  <a:lnTo>
                    <a:pt x="1800640" y="168519"/>
                  </a:lnTo>
                  <a:lnTo>
                    <a:pt x="1851466" y="154675"/>
                  </a:lnTo>
                  <a:lnTo>
                    <a:pt x="1902771" y="141381"/>
                  </a:lnTo>
                  <a:lnTo>
                    <a:pt x="1954546" y="128643"/>
                  </a:lnTo>
                  <a:lnTo>
                    <a:pt x="2006780" y="116467"/>
                  </a:lnTo>
                  <a:lnTo>
                    <a:pt x="2059464" y="104859"/>
                  </a:lnTo>
                  <a:lnTo>
                    <a:pt x="2112588" y="93825"/>
                  </a:lnTo>
                  <a:lnTo>
                    <a:pt x="2166142" y="83371"/>
                  </a:lnTo>
                  <a:lnTo>
                    <a:pt x="2220116" y="73504"/>
                  </a:lnTo>
                  <a:lnTo>
                    <a:pt x="2274499" y="64229"/>
                  </a:lnTo>
                  <a:lnTo>
                    <a:pt x="2329283" y="55553"/>
                  </a:lnTo>
                  <a:lnTo>
                    <a:pt x="2384457" y="47481"/>
                  </a:lnTo>
                  <a:lnTo>
                    <a:pt x="2440010" y="40020"/>
                  </a:lnTo>
                  <a:lnTo>
                    <a:pt x="2495934" y="33176"/>
                  </a:lnTo>
                  <a:lnTo>
                    <a:pt x="2552219" y="26955"/>
                  </a:lnTo>
                  <a:lnTo>
                    <a:pt x="2608853" y="21363"/>
                  </a:lnTo>
                  <a:lnTo>
                    <a:pt x="2665828" y="16405"/>
                  </a:lnTo>
                  <a:lnTo>
                    <a:pt x="2723133" y="12089"/>
                  </a:lnTo>
                  <a:lnTo>
                    <a:pt x="2780758" y="8421"/>
                  </a:lnTo>
                  <a:lnTo>
                    <a:pt x="2838694" y="5405"/>
                  </a:lnTo>
                  <a:lnTo>
                    <a:pt x="2896930" y="3049"/>
                  </a:lnTo>
                  <a:lnTo>
                    <a:pt x="2955457" y="1359"/>
                  </a:lnTo>
                  <a:lnTo>
                    <a:pt x="3014265" y="340"/>
                  </a:lnTo>
                  <a:lnTo>
                    <a:pt x="3073343" y="0"/>
                  </a:lnTo>
                  <a:lnTo>
                    <a:pt x="3132422" y="340"/>
                  </a:lnTo>
                  <a:lnTo>
                    <a:pt x="3191230" y="1359"/>
                  </a:lnTo>
                  <a:lnTo>
                    <a:pt x="3249757" y="3049"/>
                  </a:lnTo>
                  <a:lnTo>
                    <a:pt x="3307994" y="5405"/>
                  </a:lnTo>
                  <a:lnTo>
                    <a:pt x="3365930" y="8421"/>
                  </a:lnTo>
                  <a:lnTo>
                    <a:pt x="3423556" y="12089"/>
                  </a:lnTo>
                  <a:lnTo>
                    <a:pt x="3480861" y="16405"/>
                  </a:lnTo>
                  <a:lnTo>
                    <a:pt x="3537836" y="21363"/>
                  </a:lnTo>
                  <a:lnTo>
                    <a:pt x="3594471" y="26955"/>
                  </a:lnTo>
                  <a:lnTo>
                    <a:pt x="3650755" y="33176"/>
                  </a:lnTo>
                  <a:lnTo>
                    <a:pt x="3706679" y="40020"/>
                  </a:lnTo>
                  <a:lnTo>
                    <a:pt x="3762233" y="47481"/>
                  </a:lnTo>
                  <a:lnTo>
                    <a:pt x="3817407" y="55553"/>
                  </a:lnTo>
                  <a:lnTo>
                    <a:pt x="3872191" y="64229"/>
                  </a:lnTo>
                  <a:lnTo>
                    <a:pt x="3926574" y="73504"/>
                  </a:lnTo>
                  <a:lnTo>
                    <a:pt x="3980548" y="83371"/>
                  </a:lnTo>
                  <a:lnTo>
                    <a:pt x="4034102" y="93825"/>
                  </a:lnTo>
                  <a:lnTo>
                    <a:pt x="4087226" y="104859"/>
                  </a:lnTo>
                  <a:lnTo>
                    <a:pt x="4139911" y="116467"/>
                  </a:lnTo>
                  <a:lnTo>
                    <a:pt x="4192145" y="128643"/>
                  </a:lnTo>
                  <a:lnTo>
                    <a:pt x="4243920" y="141381"/>
                  </a:lnTo>
                  <a:lnTo>
                    <a:pt x="4295225" y="154675"/>
                  </a:lnTo>
                  <a:lnTo>
                    <a:pt x="4346051" y="168519"/>
                  </a:lnTo>
                  <a:lnTo>
                    <a:pt x="4396387" y="182906"/>
                  </a:lnTo>
                  <a:lnTo>
                    <a:pt x="4446223" y="197831"/>
                  </a:lnTo>
                  <a:lnTo>
                    <a:pt x="4495551" y="213287"/>
                  </a:lnTo>
                  <a:lnTo>
                    <a:pt x="4544358" y="229269"/>
                  </a:lnTo>
                  <a:lnTo>
                    <a:pt x="4592637" y="245770"/>
                  </a:lnTo>
                  <a:lnTo>
                    <a:pt x="4640376" y="262784"/>
                  </a:lnTo>
                  <a:lnTo>
                    <a:pt x="4687566" y="280306"/>
                  </a:lnTo>
                  <a:lnTo>
                    <a:pt x="4734197" y="298328"/>
                  </a:lnTo>
                  <a:lnTo>
                    <a:pt x="4780258" y="316845"/>
                  </a:lnTo>
                  <a:lnTo>
                    <a:pt x="4825741" y="335852"/>
                  </a:lnTo>
                  <a:lnTo>
                    <a:pt x="4870635" y="355340"/>
                  </a:lnTo>
                  <a:lnTo>
                    <a:pt x="4914929" y="375306"/>
                  </a:lnTo>
                  <a:lnTo>
                    <a:pt x="4958615" y="395742"/>
                  </a:lnTo>
                  <a:lnTo>
                    <a:pt x="5001682" y="416642"/>
                  </a:lnTo>
                  <a:lnTo>
                    <a:pt x="5044120" y="438001"/>
                  </a:lnTo>
                  <a:lnTo>
                    <a:pt x="5085919" y="459812"/>
                  </a:lnTo>
                  <a:lnTo>
                    <a:pt x="5127070" y="482070"/>
                  </a:lnTo>
                  <a:lnTo>
                    <a:pt x="5167561" y="504767"/>
                  </a:lnTo>
                  <a:lnTo>
                    <a:pt x="5207385" y="527898"/>
                  </a:lnTo>
                  <a:lnTo>
                    <a:pt x="5246530" y="551457"/>
                  </a:lnTo>
                  <a:lnTo>
                    <a:pt x="5284986" y="575438"/>
                  </a:lnTo>
                  <a:lnTo>
                    <a:pt x="5322744" y="599835"/>
                  </a:lnTo>
                  <a:lnTo>
                    <a:pt x="5359793" y="624641"/>
                  </a:lnTo>
                  <a:lnTo>
                    <a:pt x="5396124" y="649851"/>
                  </a:lnTo>
                  <a:lnTo>
                    <a:pt x="5431727" y="675458"/>
                  </a:lnTo>
                  <a:lnTo>
                    <a:pt x="5466592" y="701457"/>
                  </a:lnTo>
                  <a:lnTo>
                    <a:pt x="5500708" y="727840"/>
                  </a:lnTo>
                  <a:lnTo>
                    <a:pt x="5534066" y="754603"/>
                  </a:lnTo>
                  <a:lnTo>
                    <a:pt x="5566656" y="781739"/>
                  </a:lnTo>
                  <a:lnTo>
                    <a:pt x="5598469" y="809242"/>
                  </a:lnTo>
                  <a:lnTo>
                    <a:pt x="5629493" y="837106"/>
                  </a:lnTo>
                  <a:lnTo>
                    <a:pt x="5659719" y="865324"/>
                  </a:lnTo>
                  <a:lnTo>
                    <a:pt x="5689137" y="893891"/>
                  </a:lnTo>
                  <a:lnTo>
                    <a:pt x="5717738" y="922800"/>
                  </a:lnTo>
                  <a:lnTo>
                    <a:pt x="5745511" y="952047"/>
                  </a:lnTo>
                  <a:lnTo>
                    <a:pt x="5772446" y="981623"/>
                  </a:lnTo>
                  <a:lnTo>
                    <a:pt x="5798533" y="1011524"/>
                  </a:lnTo>
                  <a:lnTo>
                    <a:pt x="5823763" y="1041742"/>
                  </a:lnTo>
                  <a:lnTo>
                    <a:pt x="5848125" y="1072273"/>
                  </a:lnTo>
                  <a:lnTo>
                    <a:pt x="5871610" y="1103110"/>
                  </a:lnTo>
                  <a:lnTo>
                    <a:pt x="5894207" y="1134247"/>
                  </a:lnTo>
                  <a:lnTo>
                    <a:pt x="5915907" y="1165678"/>
                  </a:lnTo>
                  <a:lnTo>
                    <a:pt x="5956575" y="1229396"/>
                  </a:lnTo>
                  <a:lnTo>
                    <a:pt x="5993534" y="1294216"/>
                  </a:lnTo>
                  <a:lnTo>
                    <a:pt x="6026704" y="1360090"/>
                  </a:lnTo>
                  <a:lnTo>
                    <a:pt x="6056006" y="1426968"/>
                  </a:lnTo>
                  <a:lnTo>
                    <a:pt x="6081360" y="1494802"/>
                  </a:lnTo>
                  <a:lnTo>
                    <a:pt x="6102687" y="1563543"/>
                  </a:lnTo>
                  <a:lnTo>
                    <a:pt x="6119908" y="1633143"/>
                  </a:lnTo>
                  <a:lnTo>
                    <a:pt x="6132941" y="1703552"/>
                  </a:lnTo>
                  <a:lnTo>
                    <a:pt x="6141709" y="1774721"/>
                  </a:lnTo>
                  <a:lnTo>
                    <a:pt x="6146131" y="1846603"/>
                  </a:lnTo>
                  <a:lnTo>
                    <a:pt x="6146687" y="1882796"/>
                  </a:lnTo>
                  <a:lnTo>
                    <a:pt x="6144468" y="1955016"/>
                  </a:lnTo>
                  <a:lnTo>
                    <a:pt x="6137863" y="2026548"/>
                  </a:lnTo>
                  <a:lnTo>
                    <a:pt x="6126953" y="2097344"/>
                  </a:lnTo>
                  <a:lnTo>
                    <a:pt x="6111816" y="2167354"/>
                  </a:lnTo>
                  <a:lnTo>
                    <a:pt x="6092532" y="2236531"/>
                  </a:lnTo>
                  <a:lnTo>
                    <a:pt x="6069182" y="2304825"/>
                  </a:lnTo>
                  <a:lnTo>
                    <a:pt x="6041843" y="2372187"/>
                  </a:lnTo>
                  <a:lnTo>
                    <a:pt x="6010597" y="2438570"/>
                  </a:lnTo>
                  <a:lnTo>
                    <a:pt x="5975523" y="2503923"/>
                  </a:lnTo>
                  <a:lnTo>
                    <a:pt x="5936700" y="2568198"/>
                  </a:lnTo>
                  <a:lnTo>
                    <a:pt x="5894207" y="2631347"/>
                  </a:lnTo>
                  <a:lnTo>
                    <a:pt x="5871610" y="2662484"/>
                  </a:lnTo>
                  <a:lnTo>
                    <a:pt x="5848125" y="2693321"/>
                  </a:lnTo>
                  <a:lnTo>
                    <a:pt x="5823763" y="2723852"/>
                  </a:lnTo>
                  <a:lnTo>
                    <a:pt x="5798533" y="2754071"/>
                  </a:lnTo>
                  <a:lnTo>
                    <a:pt x="5772446" y="2783972"/>
                  </a:lnTo>
                  <a:lnTo>
                    <a:pt x="5745511" y="2813548"/>
                  </a:lnTo>
                  <a:lnTo>
                    <a:pt x="5717738" y="2842794"/>
                  </a:lnTo>
                  <a:lnTo>
                    <a:pt x="5689137" y="2871704"/>
                  </a:lnTo>
                  <a:lnTo>
                    <a:pt x="5659719" y="2900271"/>
                  </a:lnTo>
                  <a:lnTo>
                    <a:pt x="5629493" y="2928489"/>
                  </a:lnTo>
                  <a:lnTo>
                    <a:pt x="5598469" y="2956353"/>
                  </a:lnTo>
                  <a:lnTo>
                    <a:pt x="5566656" y="2983856"/>
                  </a:lnTo>
                  <a:lnTo>
                    <a:pt x="5534066" y="3010991"/>
                  </a:lnTo>
                  <a:lnTo>
                    <a:pt x="5500708" y="3037754"/>
                  </a:lnTo>
                  <a:lnTo>
                    <a:pt x="5466592" y="3064138"/>
                  </a:lnTo>
                  <a:lnTo>
                    <a:pt x="5431727" y="3090136"/>
                  </a:lnTo>
                  <a:lnTo>
                    <a:pt x="5396124" y="3115743"/>
                  </a:lnTo>
                  <a:lnTo>
                    <a:pt x="5359793" y="3140953"/>
                  </a:lnTo>
                  <a:lnTo>
                    <a:pt x="5322744" y="3165759"/>
                  </a:lnTo>
                  <a:lnTo>
                    <a:pt x="5284986" y="3190156"/>
                  </a:lnTo>
                  <a:lnTo>
                    <a:pt x="5246530" y="3214137"/>
                  </a:lnTo>
                  <a:lnTo>
                    <a:pt x="5207385" y="3237696"/>
                  </a:lnTo>
                  <a:lnTo>
                    <a:pt x="5167561" y="3260827"/>
                  </a:lnTo>
                  <a:lnTo>
                    <a:pt x="5127070" y="3283524"/>
                  </a:lnTo>
                  <a:lnTo>
                    <a:pt x="5085919" y="3305782"/>
                  </a:lnTo>
                  <a:lnTo>
                    <a:pt x="5044120" y="3327593"/>
                  </a:lnTo>
                  <a:lnTo>
                    <a:pt x="5001682" y="3348951"/>
                  </a:lnTo>
                  <a:lnTo>
                    <a:pt x="4958615" y="3369852"/>
                  </a:lnTo>
                  <a:lnTo>
                    <a:pt x="4914929" y="3390288"/>
                  </a:lnTo>
                  <a:lnTo>
                    <a:pt x="4870635" y="3410253"/>
                  </a:lnTo>
                  <a:lnTo>
                    <a:pt x="4825741" y="3429742"/>
                  </a:lnTo>
                  <a:lnTo>
                    <a:pt x="4780258" y="3448748"/>
                  </a:lnTo>
                  <a:lnTo>
                    <a:pt x="4734197" y="3467265"/>
                  </a:lnTo>
                  <a:lnTo>
                    <a:pt x="4687566" y="3485288"/>
                  </a:lnTo>
                  <a:lnTo>
                    <a:pt x="4640376" y="3502809"/>
                  </a:lnTo>
                  <a:lnTo>
                    <a:pt x="4592637" y="3519823"/>
                  </a:lnTo>
                  <a:lnTo>
                    <a:pt x="4544358" y="3536324"/>
                  </a:lnTo>
                  <a:lnTo>
                    <a:pt x="4495551" y="3552306"/>
                  </a:lnTo>
                  <a:lnTo>
                    <a:pt x="4446223" y="3567762"/>
                  </a:lnTo>
                  <a:lnTo>
                    <a:pt x="4396387" y="3582687"/>
                  </a:lnTo>
                  <a:lnTo>
                    <a:pt x="4346051" y="3597074"/>
                  </a:lnTo>
                  <a:lnTo>
                    <a:pt x="4295225" y="3610918"/>
                  </a:lnTo>
                  <a:lnTo>
                    <a:pt x="4243920" y="3624211"/>
                  </a:lnTo>
                  <a:lnTo>
                    <a:pt x="4192145" y="3636949"/>
                  </a:lnTo>
                  <a:lnTo>
                    <a:pt x="4139911" y="3649125"/>
                  </a:lnTo>
                  <a:lnTo>
                    <a:pt x="4087226" y="3660733"/>
                  </a:lnTo>
                  <a:lnTo>
                    <a:pt x="4034102" y="3671767"/>
                  </a:lnTo>
                  <a:lnTo>
                    <a:pt x="3980548" y="3682221"/>
                  </a:lnTo>
                  <a:lnTo>
                    <a:pt x="3926574" y="3692088"/>
                  </a:lnTo>
                  <a:lnTo>
                    <a:pt x="3872191" y="3701363"/>
                  </a:lnTo>
                  <a:lnTo>
                    <a:pt x="3817407" y="3710039"/>
                  </a:lnTo>
                  <a:lnTo>
                    <a:pt x="3762233" y="3718110"/>
                  </a:lnTo>
                  <a:lnTo>
                    <a:pt x="3706679" y="3725571"/>
                  </a:lnTo>
                  <a:lnTo>
                    <a:pt x="3650755" y="3732416"/>
                  </a:lnTo>
                  <a:lnTo>
                    <a:pt x="3594471" y="3738637"/>
                  </a:lnTo>
                  <a:lnTo>
                    <a:pt x="3537836" y="3744229"/>
                  </a:lnTo>
                  <a:lnTo>
                    <a:pt x="3480861" y="3749186"/>
                  </a:lnTo>
                  <a:lnTo>
                    <a:pt x="3423556" y="3753502"/>
                  </a:lnTo>
                  <a:lnTo>
                    <a:pt x="3365930" y="3757171"/>
                  </a:lnTo>
                  <a:lnTo>
                    <a:pt x="3307994" y="3760186"/>
                  </a:lnTo>
                  <a:lnTo>
                    <a:pt x="3249757" y="3762542"/>
                  </a:lnTo>
                  <a:lnTo>
                    <a:pt x="3191230" y="3764232"/>
                  </a:lnTo>
                  <a:lnTo>
                    <a:pt x="3132422" y="3765251"/>
                  </a:lnTo>
                  <a:lnTo>
                    <a:pt x="3073343" y="3765592"/>
                  </a:lnTo>
                  <a:lnTo>
                    <a:pt x="3014265" y="3765251"/>
                  </a:lnTo>
                  <a:lnTo>
                    <a:pt x="2955457" y="3764232"/>
                  </a:lnTo>
                  <a:lnTo>
                    <a:pt x="2896930" y="3762542"/>
                  </a:lnTo>
                  <a:lnTo>
                    <a:pt x="2838694" y="3760186"/>
                  </a:lnTo>
                  <a:lnTo>
                    <a:pt x="2780758" y="3757171"/>
                  </a:lnTo>
                  <a:lnTo>
                    <a:pt x="2723133" y="3753502"/>
                  </a:lnTo>
                  <a:lnTo>
                    <a:pt x="2665828" y="3749186"/>
                  </a:lnTo>
                  <a:lnTo>
                    <a:pt x="2608853" y="3744229"/>
                  </a:lnTo>
                  <a:lnTo>
                    <a:pt x="2552219" y="3738637"/>
                  </a:lnTo>
                  <a:lnTo>
                    <a:pt x="2495934" y="3732416"/>
                  </a:lnTo>
                  <a:lnTo>
                    <a:pt x="2440010" y="3725571"/>
                  </a:lnTo>
                  <a:lnTo>
                    <a:pt x="2384457" y="3718110"/>
                  </a:lnTo>
                  <a:lnTo>
                    <a:pt x="2329283" y="3710039"/>
                  </a:lnTo>
                  <a:lnTo>
                    <a:pt x="2274499" y="3701363"/>
                  </a:lnTo>
                  <a:lnTo>
                    <a:pt x="2220116" y="3692088"/>
                  </a:lnTo>
                  <a:lnTo>
                    <a:pt x="2166142" y="3682221"/>
                  </a:lnTo>
                  <a:lnTo>
                    <a:pt x="2112588" y="3671767"/>
                  </a:lnTo>
                  <a:lnTo>
                    <a:pt x="2059464" y="3660733"/>
                  </a:lnTo>
                  <a:lnTo>
                    <a:pt x="2006780" y="3649125"/>
                  </a:lnTo>
                  <a:lnTo>
                    <a:pt x="1954546" y="3636949"/>
                  </a:lnTo>
                  <a:lnTo>
                    <a:pt x="1902771" y="3624211"/>
                  </a:lnTo>
                  <a:lnTo>
                    <a:pt x="1851466" y="3610918"/>
                  </a:lnTo>
                  <a:lnTo>
                    <a:pt x="1800640" y="3597074"/>
                  </a:lnTo>
                  <a:lnTo>
                    <a:pt x="1750304" y="3582687"/>
                  </a:lnTo>
                  <a:lnTo>
                    <a:pt x="1700468" y="3567762"/>
                  </a:lnTo>
                  <a:lnTo>
                    <a:pt x="1651140" y="3552306"/>
                  </a:lnTo>
                  <a:lnTo>
                    <a:pt x="1602333" y="3536324"/>
                  </a:lnTo>
                  <a:lnTo>
                    <a:pt x="1554054" y="3519823"/>
                  </a:lnTo>
                  <a:lnTo>
                    <a:pt x="1506315" y="3502809"/>
                  </a:lnTo>
                  <a:lnTo>
                    <a:pt x="1459125" y="3485288"/>
                  </a:lnTo>
                  <a:lnTo>
                    <a:pt x="1412494" y="3467265"/>
                  </a:lnTo>
                  <a:lnTo>
                    <a:pt x="1366433" y="3448748"/>
                  </a:lnTo>
                  <a:lnTo>
                    <a:pt x="1320950" y="3429742"/>
                  </a:lnTo>
                  <a:lnTo>
                    <a:pt x="1276056" y="3410253"/>
                  </a:lnTo>
                  <a:lnTo>
                    <a:pt x="1231762" y="3390288"/>
                  </a:lnTo>
                  <a:lnTo>
                    <a:pt x="1188076" y="3369852"/>
                  </a:lnTo>
                  <a:lnTo>
                    <a:pt x="1145009" y="3348951"/>
                  </a:lnTo>
                  <a:lnTo>
                    <a:pt x="1102571" y="3327593"/>
                  </a:lnTo>
                  <a:lnTo>
                    <a:pt x="1060772" y="3305782"/>
                  </a:lnTo>
                  <a:lnTo>
                    <a:pt x="1019621" y="3283524"/>
                  </a:lnTo>
                  <a:lnTo>
                    <a:pt x="979129" y="3260827"/>
                  </a:lnTo>
                  <a:lnTo>
                    <a:pt x="939306" y="3237696"/>
                  </a:lnTo>
                  <a:lnTo>
                    <a:pt x="900161" y="3214137"/>
                  </a:lnTo>
                  <a:lnTo>
                    <a:pt x="861704" y="3190156"/>
                  </a:lnTo>
                  <a:lnTo>
                    <a:pt x="823947" y="3165759"/>
                  </a:lnTo>
                  <a:lnTo>
                    <a:pt x="786897" y="3140953"/>
                  </a:lnTo>
                  <a:lnTo>
                    <a:pt x="750566" y="3115743"/>
                  </a:lnTo>
                  <a:lnTo>
                    <a:pt x="714963" y="3090136"/>
                  </a:lnTo>
                  <a:lnTo>
                    <a:pt x="680098" y="3064138"/>
                  </a:lnTo>
                  <a:lnTo>
                    <a:pt x="645982" y="3037754"/>
                  </a:lnTo>
                  <a:lnTo>
                    <a:pt x="612623" y="3010991"/>
                  </a:lnTo>
                  <a:lnTo>
                    <a:pt x="580033" y="2983856"/>
                  </a:lnTo>
                  <a:lnTo>
                    <a:pt x="548221" y="2956353"/>
                  </a:lnTo>
                  <a:lnTo>
                    <a:pt x="517197" y="2928489"/>
                  </a:lnTo>
                  <a:lnTo>
                    <a:pt x="486970" y="2900271"/>
                  </a:lnTo>
                  <a:lnTo>
                    <a:pt x="457552" y="2871704"/>
                  </a:lnTo>
                  <a:lnTo>
                    <a:pt x="428951" y="2842794"/>
                  </a:lnTo>
                  <a:lnTo>
                    <a:pt x="401178" y="2813548"/>
                  </a:lnTo>
                  <a:lnTo>
                    <a:pt x="374243" y="2783972"/>
                  </a:lnTo>
                  <a:lnTo>
                    <a:pt x="348155" y="2754071"/>
                  </a:lnTo>
                  <a:lnTo>
                    <a:pt x="322925" y="2723852"/>
                  </a:lnTo>
                  <a:lnTo>
                    <a:pt x="298563" y="2693321"/>
                  </a:lnTo>
                  <a:lnTo>
                    <a:pt x="275078" y="2662484"/>
                  </a:lnTo>
                  <a:lnTo>
                    <a:pt x="252481" y="2631347"/>
                  </a:lnTo>
                  <a:lnTo>
                    <a:pt x="230781" y="2599917"/>
                  </a:lnTo>
                  <a:lnTo>
                    <a:pt x="190113" y="2536198"/>
                  </a:lnTo>
                  <a:lnTo>
                    <a:pt x="153154" y="2471378"/>
                  </a:lnTo>
                  <a:lnTo>
                    <a:pt x="119983" y="2405504"/>
                  </a:lnTo>
                  <a:lnTo>
                    <a:pt x="90681" y="2338626"/>
                  </a:lnTo>
                  <a:lnTo>
                    <a:pt x="65327" y="2270791"/>
                  </a:lnTo>
                  <a:lnTo>
                    <a:pt x="44000" y="2202050"/>
                  </a:lnTo>
                  <a:lnTo>
                    <a:pt x="26779" y="2132450"/>
                  </a:lnTo>
                  <a:lnTo>
                    <a:pt x="13746" y="2062041"/>
                  </a:lnTo>
                  <a:lnTo>
                    <a:pt x="4978" y="1990871"/>
                  </a:lnTo>
                  <a:lnTo>
                    <a:pt x="556" y="1918989"/>
                  </a:lnTo>
                  <a:lnTo>
                    <a:pt x="0" y="1882796"/>
                  </a:lnTo>
                  <a:close/>
                </a:path>
              </a:pathLst>
            </a:custGeom>
            <a:ln w="38099">
              <a:solidFill>
                <a:srgbClr val="CCCC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2956519" y="1017722"/>
              <a:ext cx="6088380" cy="3816985"/>
            </a:xfrm>
            <a:custGeom>
              <a:avLst/>
              <a:gdLst/>
              <a:ahLst/>
              <a:cxnLst/>
              <a:rect l="l" t="t" r="r" b="b"/>
              <a:pathLst>
                <a:path w="6088380" h="3816985">
                  <a:moveTo>
                    <a:pt x="0" y="1908446"/>
                  </a:moveTo>
                  <a:lnTo>
                    <a:pt x="551" y="1871760"/>
                  </a:lnTo>
                  <a:lnTo>
                    <a:pt x="2198" y="1835242"/>
                  </a:lnTo>
                  <a:lnTo>
                    <a:pt x="8740" y="1762736"/>
                  </a:lnTo>
                  <a:lnTo>
                    <a:pt x="19546" y="1690976"/>
                  </a:lnTo>
                  <a:lnTo>
                    <a:pt x="34539" y="1620012"/>
                  </a:lnTo>
                  <a:lnTo>
                    <a:pt x="53640" y="1549894"/>
                  </a:lnTo>
                  <a:lnTo>
                    <a:pt x="76768" y="1480670"/>
                  </a:lnTo>
                  <a:lnTo>
                    <a:pt x="103847" y="1412390"/>
                  </a:lnTo>
                  <a:lnTo>
                    <a:pt x="134796" y="1345104"/>
                  </a:lnTo>
                  <a:lnTo>
                    <a:pt x="169537" y="1278860"/>
                  </a:lnTo>
                  <a:lnTo>
                    <a:pt x="207991" y="1213709"/>
                  </a:lnTo>
                  <a:lnTo>
                    <a:pt x="228586" y="1181559"/>
                  </a:lnTo>
                  <a:lnTo>
                    <a:pt x="250079" y="1149700"/>
                  </a:lnTo>
                  <a:lnTo>
                    <a:pt x="272462" y="1118139"/>
                  </a:lnTo>
                  <a:lnTo>
                    <a:pt x="295723" y="1086882"/>
                  </a:lnTo>
                  <a:lnTo>
                    <a:pt x="319854" y="1055935"/>
                  </a:lnTo>
                  <a:lnTo>
                    <a:pt x="344844" y="1025304"/>
                  </a:lnTo>
                  <a:lnTo>
                    <a:pt x="370683" y="994996"/>
                  </a:lnTo>
                  <a:lnTo>
                    <a:pt x="397362" y="965017"/>
                  </a:lnTo>
                  <a:lnTo>
                    <a:pt x="424871" y="935373"/>
                  </a:lnTo>
                  <a:lnTo>
                    <a:pt x="453200" y="906069"/>
                  </a:lnTo>
                  <a:lnTo>
                    <a:pt x="482338" y="877113"/>
                  </a:lnTo>
                  <a:lnTo>
                    <a:pt x="512277" y="848510"/>
                  </a:lnTo>
                  <a:lnTo>
                    <a:pt x="543006" y="820267"/>
                  </a:lnTo>
                  <a:lnTo>
                    <a:pt x="574516" y="792389"/>
                  </a:lnTo>
                  <a:lnTo>
                    <a:pt x="606796" y="764884"/>
                  </a:lnTo>
                  <a:lnTo>
                    <a:pt x="639837" y="737757"/>
                  </a:lnTo>
                  <a:lnTo>
                    <a:pt x="673629" y="711013"/>
                  </a:lnTo>
                  <a:lnTo>
                    <a:pt x="708162" y="684661"/>
                  </a:lnTo>
                  <a:lnTo>
                    <a:pt x="743426" y="658705"/>
                  </a:lnTo>
                  <a:lnTo>
                    <a:pt x="779412" y="633151"/>
                  </a:lnTo>
                  <a:lnTo>
                    <a:pt x="816109" y="608007"/>
                  </a:lnTo>
                  <a:lnTo>
                    <a:pt x="853507" y="583278"/>
                  </a:lnTo>
                  <a:lnTo>
                    <a:pt x="891598" y="558971"/>
                  </a:lnTo>
                  <a:lnTo>
                    <a:pt x="930370" y="535090"/>
                  </a:lnTo>
                  <a:lnTo>
                    <a:pt x="969815" y="511644"/>
                  </a:lnTo>
                  <a:lnTo>
                    <a:pt x="1009921" y="488637"/>
                  </a:lnTo>
                  <a:lnTo>
                    <a:pt x="1050680" y="466077"/>
                  </a:lnTo>
                  <a:lnTo>
                    <a:pt x="1092082" y="443969"/>
                  </a:lnTo>
                  <a:lnTo>
                    <a:pt x="1134116" y="422319"/>
                  </a:lnTo>
                  <a:lnTo>
                    <a:pt x="1176773" y="401134"/>
                  </a:lnTo>
                  <a:lnTo>
                    <a:pt x="1220043" y="380419"/>
                  </a:lnTo>
                  <a:lnTo>
                    <a:pt x="1263916" y="360182"/>
                  </a:lnTo>
                  <a:lnTo>
                    <a:pt x="1308383" y="340427"/>
                  </a:lnTo>
                  <a:lnTo>
                    <a:pt x="1353433" y="321162"/>
                  </a:lnTo>
                  <a:lnTo>
                    <a:pt x="1399056" y="302393"/>
                  </a:lnTo>
                  <a:lnTo>
                    <a:pt x="1445243" y="284125"/>
                  </a:lnTo>
                  <a:lnTo>
                    <a:pt x="1491984" y="266365"/>
                  </a:lnTo>
                  <a:lnTo>
                    <a:pt x="1539269" y="249118"/>
                  </a:lnTo>
                  <a:lnTo>
                    <a:pt x="1587087" y="232393"/>
                  </a:lnTo>
                  <a:lnTo>
                    <a:pt x="1635431" y="216193"/>
                  </a:lnTo>
                  <a:lnTo>
                    <a:pt x="1684288" y="200526"/>
                  </a:lnTo>
                  <a:lnTo>
                    <a:pt x="1733651" y="185398"/>
                  </a:lnTo>
                  <a:lnTo>
                    <a:pt x="1783507" y="170815"/>
                  </a:lnTo>
                  <a:lnTo>
                    <a:pt x="1833849" y="156782"/>
                  </a:lnTo>
                  <a:lnTo>
                    <a:pt x="1884666" y="143307"/>
                  </a:lnTo>
                  <a:lnTo>
                    <a:pt x="1935948" y="130396"/>
                  </a:lnTo>
                  <a:lnTo>
                    <a:pt x="1987685" y="118054"/>
                  </a:lnTo>
                  <a:lnTo>
                    <a:pt x="2039868" y="106288"/>
                  </a:lnTo>
                  <a:lnTo>
                    <a:pt x="2092486" y="95103"/>
                  </a:lnTo>
                  <a:lnTo>
                    <a:pt x="2145530" y="84507"/>
                  </a:lnTo>
                  <a:lnTo>
                    <a:pt x="2198990" y="74506"/>
                  </a:lnTo>
                  <a:lnTo>
                    <a:pt x="2252856" y="65104"/>
                  </a:lnTo>
                  <a:lnTo>
                    <a:pt x="2307118" y="56310"/>
                  </a:lnTo>
                  <a:lnTo>
                    <a:pt x="2361766" y="48128"/>
                  </a:lnTo>
                  <a:lnTo>
                    <a:pt x="2416791" y="40566"/>
                  </a:lnTo>
                  <a:lnTo>
                    <a:pt x="2472183" y="33628"/>
                  </a:lnTo>
                  <a:lnTo>
                    <a:pt x="2527931" y="27322"/>
                  </a:lnTo>
                  <a:lnTo>
                    <a:pt x="2584026" y="21654"/>
                  </a:lnTo>
                  <a:lnTo>
                    <a:pt x="2640458" y="16629"/>
                  </a:lnTo>
                  <a:lnTo>
                    <a:pt x="2697218" y="12254"/>
                  </a:lnTo>
                  <a:lnTo>
                    <a:pt x="2754294" y="8535"/>
                  </a:lnTo>
                  <a:lnTo>
                    <a:pt x="2811679" y="5479"/>
                  </a:lnTo>
                  <a:lnTo>
                    <a:pt x="2869361" y="3091"/>
                  </a:lnTo>
                  <a:lnTo>
                    <a:pt x="2927330" y="1378"/>
                  </a:lnTo>
                  <a:lnTo>
                    <a:pt x="2985578" y="345"/>
                  </a:lnTo>
                  <a:lnTo>
                    <a:pt x="3044093" y="0"/>
                  </a:lnTo>
                  <a:lnTo>
                    <a:pt x="3102609" y="345"/>
                  </a:lnTo>
                  <a:lnTo>
                    <a:pt x="3160857" y="1378"/>
                  </a:lnTo>
                  <a:lnTo>
                    <a:pt x="3218826" y="3091"/>
                  </a:lnTo>
                  <a:lnTo>
                    <a:pt x="3276508" y="5479"/>
                  </a:lnTo>
                  <a:lnTo>
                    <a:pt x="3333892" y="8535"/>
                  </a:lnTo>
                  <a:lnTo>
                    <a:pt x="3390969" y="12254"/>
                  </a:lnTo>
                  <a:lnTo>
                    <a:pt x="3447728" y="16629"/>
                  </a:lnTo>
                  <a:lnTo>
                    <a:pt x="3504161" y="21654"/>
                  </a:lnTo>
                  <a:lnTo>
                    <a:pt x="3560256" y="27322"/>
                  </a:lnTo>
                  <a:lnTo>
                    <a:pt x="3616004" y="33628"/>
                  </a:lnTo>
                  <a:lnTo>
                    <a:pt x="3671395" y="40566"/>
                  </a:lnTo>
                  <a:lnTo>
                    <a:pt x="3726420" y="48128"/>
                  </a:lnTo>
                  <a:lnTo>
                    <a:pt x="3781069" y="56310"/>
                  </a:lnTo>
                  <a:lnTo>
                    <a:pt x="3835331" y="65104"/>
                  </a:lnTo>
                  <a:lnTo>
                    <a:pt x="3889197" y="74506"/>
                  </a:lnTo>
                  <a:lnTo>
                    <a:pt x="3942657" y="84507"/>
                  </a:lnTo>
                  <a:lnTo>
                    <a:pt x="3995701" y="95103"/>
                  </a:lnTo>
                  <a:lnTo>
                    <a:pt x="4048319" y="106288"/>
                  </a:lnTo>
                  <a:lnTo>
                    <a:pt x="4100502" y="118054"/>
                  </a:lnTo>
                  <a:lnTo>
                    <a:pt x="4152239" y="130396"/>
                  </a:lnTo>
                  <a:lnTo>
                    <a:pt x="4203521" y="143307"/>
                  </a:lnTo>
                  <a:lnTo>
                    <a:pt x="4254337" y="156782"/>
                  </a:lnTo>
                  <a:lnTo>
                    <a:pt x="4304679" y="170815"/>
                  </a:lnTo>
                  <a:lnTo>
                    <a:pt x="4354536" y="185398"/>
                  </a:lnTo>
                  <a:lnTo>
                    <a:pt x="4403898" y="200526"/>
                  </a:lnTo>
                  <a:lnTo>
                    <a:pt x="4452756" y="216193"/>
                  </a:lnTo>
                  <a:lnTo>
                    <a:pt x="4501099" y="232393"/>
                  </a:lnTo>
                  <a:lnTo>
                    <a:pt x="4548918" y="249118"/>
                  </a:lnTo>
                  <a:lnTo>
                    <a:pt x="4596203" y="266365"/>
                  </a:lnTo>
                  <a:lnTo>
                    <a:pt x="4642944" y="284125"/>
                  </a:lnTo>
                  <a:lnTo>
                    <a:pt x="4689131" y="302393"/>
                  </a:lnTo>
                  <a:lnTo>
                    <a:pt x="4734754" y="321162"/>
                  </a:lnTo>
                  <a:lnTo>
                    <a:pt x="4779804" y="340427"/>
                  </a:lnTo>
                  <a:lnTo>
                    <a:pt x="4824270" y="360182"/>
                  </a:lnTo>
                  <a:lnTo>
                    <a:pt x="4868143" y="380419"/>
                  </a:lnTo>
                  <a:lnTo>
                    <a:pt x="4911414" y="401134"/>
                  </a:lnTo>
                  <a:lnTo>
                    <a:pt x="4954071" y="422319"/>
                  </a:lnTo>
                  <a:lnTo>
                    <a:pt x="4996105" y="443969"/>
                  </a:lnTo>
                  <a:lnTo>
                    <a:pt x="5037506" y="466077"/>
                  </a:lnTo>
                  <a:lnTo>
                    <a:pt x="5078265" y="488637"/>
                  </a:lnTo>
                  <a:lnTo>
                    <a:pt x="5118372" y="511644"/>
                  </a:lnTo>
                  <a:lnTo>
                    <a:pt x="5157817" y="535090"/>
                  </a:lnTo>
                  <a:lnTo>
                    <a:pt x="5196589" y="558971"/>
                  </a:lnTo>
                  <a:lnTo>
                    <a:pt x="5234679" y="583278"/>
                  </a:lnTo>
                  <a:lnTo>
                    <a:pt x="5272078" y="608007"/>
                  </a:lnTo>
                  <a:lnTo>
                    <a:pt x="5308775" y="633151"/>
                  </a:lnTo>
                  <a:lnTo>
                    <a:pt x="5344761" y="658705"/>
                  </a:lnTo>
                  <a:lnTo>
                    <a:pt x="5380025" y="684661"/>
                  </a:lnTo>
                  <a:lnTo>
                    <a:pt x="5414558" y="711013"/>
                  </a:lnTo>
                  <a:lnTo>
                    <a:pt x="5448350" y="737757"/>
                  </a:lnTo>
                  <a:lnTo>
                    <a:pt x="5481391" y="764884"/>
                  </a:lnTo>
                  <a:lnTo>
                    <a:pt x="5513671" y="792389"/>
                  </a:lnTo>
                  <a:lnTo>
                    <a:pt x="5545181" y="820267"/>
                  </a:lnTo>
                  <a:lnTo>
                    <a:pt x="5575910" y="848510"/>
                  </a:lnTo>
                  <a:lnTo>
                    <a:pt x="5605849" y="877113"/>
                  </a:lnTo>
                  <a:lnTo>
                    <a:pt x="5634987" y="906069"/>
                  </a:lnTo>
                  <a:lnTo>
                    <a:pt x="5663316" y="935373"/>
                  </a:lnTo>
                  <a:lnTo>
                    <a:pt x="5690825" y="965017"/>
                  </a:lnTo>
                  <a:lnTo>
                    <a:pt x="5717503" y="994996"/>
                  </a:lnTo>
                  <a:lnTo>
                    <a:pt x="5743343" y="1025304"/>
                  </a:lnTo>
                  <a:lnTo>
                    <a:pt x="5768333" y="1055935"/>
                  </a:lnTo>
                  <a:lnTo>
                    <a:pt x="5792463" y="1086882"/>
                  </a:lnTo>
                  <a:lnTo>
                    <a:pt x="5815725" y="1118139"/>
                  </a:lnTo>
                  <a:lnTo>
                    <a:pt x="5838107" y="1149700"/>
                  </a:lnTo>
                  <a:lnTo>
                    <a:pt x="5859601" y="1181559"/>
                  </a:lnTo>
                  <a:lnTo>
                    <a:pt x="5880196" y="1213709"/>
                  </a:lnTo>
                  <a:lnTo>
                    <a:pt x="5918650" y="1278860"/>
                  </a:lnTo>
                  <a:lnTo>
                    <a:pt x="5953391" y="1345104"/>
                  </a:lnTo>
                  <a:lnTo>
                    <a:pt x="5984340" y="1412390"/>
                  </a:lnTo>
                  <a:lnTo>
                    <a:pt x="6011418" y="1480670"/>
                  </a:lnTo>
                  <a:lnTo>
                    <a:pt x="6034547" y="1549894"/>
                  </a:lnTo>
                  <a:lnTo>
                    <a:pt x="6053647" y="1620012"/>
                  </a:lnTo>
                  <a:lnTo>
                    <a:pt x="6068640" y="1690976"/>
                  </a:lnTo>
                  <a:lnTo>
                    <a:pt x="6079447" y="1762736"/>
                  </a:lnTo>
                  <a:lnTo>
                    <a:pt x="6085989" y="1835242"/>
                  </a:lnTo>
                  <a:lnTo>
                    <a:pt x="6088187" y="1908446"/>
                  </a:lnTo>
                  <a:lnTo>
                    <a:pt x="6085989" y="1981648"/>
                  </a:lnTo>
                  <a:lnTo>
                    <a:pt x="6079447" y="2054154"/>
                  </a:lnTo>
                  <a:lnTo>
                    <a:pt x="6068640" y="2125914"/>
                  </a:lnTo>
                  <a:lnTo>
                    <a:pt x="6053647" y="2196877"/>
                  </a:lnTo>
                  <a:lnTo>
                    <a:pt x="6034547" y="2266995"/>
                  </a:lnTo>
                  <a:lnTo>
                    <a:pt x="6011418" y="2336219"/>
                  </a:lnTo>
                  <a:lnTo>
                    <a:pt x="5984340" y="2404499"/>
                  </a:lnTo>
                  <a:lnTo>
                    <a:pt x="5953391" y="2471785"/>
                  </a:lnTo>
                  <a:lnTo>
                    <a:pt x="5918650" y="2538028"/>
                  </a:lnTo>
                  <a:lnTo>
                    <a:pt x="5880196" y="2603179"/>
                  </a:lnTo>
                  <a:lnTo>
                    <a:pt x="5859601" y="2635330"/>
                  </a:lnTo>
                  <a:lnTo>
                    <a:pt x="5838107" y="2667188"/>
                  </a:lnTo>
                  <a:lnTo>
                    <a:pt x="5815725" y="2698749"/>
                  </a:lnTo>
                  <a:lnTo>
                    <a:pt x="5792463" y="2730006"/>
                  </a:lnTo>
                  <a:lnTo>
                    <a:pt x="5768333" y="2760953"/>
                  </a:lnTo>
                  <a:lnTo>
                    <a:pt x="5743343" y="2791584"/>
                  </a:lnTo>
                  <a:lnTo>
                    <a:pt x="5717503" y="2821892"/>
                  </a:lnTo>
                  <a:lnTo>
                    <a:pt x="5690825" y="2851871"/>
                  </a:lnTo>
                  <a:lnTo>
                    <a:pt x="5663316" y="2881515"/>
                  </a:lnTo>
                  <a:lnTo>
                    <a:pt x="5634987" y="2910819"/>
                  </a:lnTo>
                  <a:lnTo>
                    <a:pt x="5605849" y="2939775"/>
                  </a:lnTo>
                  <a:lnTo>
                    <a:pt x="5575910" y="2968378"/>
                  </a:lnTo>
                  <a:lnTo>
                    <a:pt x="5545181" y="2996621"/>
                  </a:lnTo>
                  <a:lnTo>
                    <a:pt x="5513671" y="3024499"/>
                  </a:lnTo>
                  <a:lnTo>
                    <a:pt x="5481391" y="3052004"/>
                  </a:lnTo>
                  <a:lnTo>
                    <a:pt x="5448350" y="3079132"/>
                  </a:lnTo>
                  <a:lnTo>
                    <a:pt x="5414558" y="3105875"/>
                  </a:lnTo>
                  <a:lnTo>
                    <a:pt x="5380025" y="3132227"/>
                  </a:lnTo>
                  <a:lnTo>
                    <a:pt x="5344761" y="3158184"/>
                  </a:lnTo>
                  <a:lnTo>
                    <a:pt x="5308775" y="3183737"/>
                  </a:lnTo>
                  <a:lnTo>
                    <a:pt x="5272078" y="3208881"/>
                  </a:lnTo>
                  <a:lnTo>
                    <a:pt x="5234679" y="3233610"/>
                  </a:lnTo>
                  <a:lnTo>
                    <a:pt x="5196589" y="3257918"/>
                  </a:lnTo>
                  <a:lnTo>
                    <a:pt x="5157817" y="3281798"/>
                  </a:lnTo>
                  <a:lnTo>
                    <a:pt x="5118372" y="3305245"/>
                  </a:lnTo>
                  <a:lnTo>
                    <a:pt x="5078265" y="3328251"/>
                  </a:lnTo>
                  <a:lnTo>
                    <a:pt x="5037506" y="3350812"/>
                  </a:lnTo>
                  <a:lnTo>
                    <a:pt x="4996105" y="3372920"/>
                  </a:lnTo>
                  <a:lnTo>
                    <a:pt x="4954071" y="3394570"/>
                  </a:lnTo>
                  <a:lnTo>
                    <a:pt x="4911414" y="3415755"/>
                  </a:lnTo>
                  <a:lnTo>
                    <a:pt x="4868143" y="3436470"/>
                  </a:lnTo>
                  <a:lnTo>
                    <a:pt x="4824270" y="3456708"/>
                  </a:lnTo>
                  <a:lnTo>
                    <a:pt x="4779804" y="3476462"/>
                  </a:lnTo>
                  <a:lnTo>
                    <a:pt x="4734754" y="3495727"/>
                  </a:lnTo>
                  <a:lnTo>
                    <a:pt x="4689131" y="3514497"/>
                  </a:lnTo>
                  <a:lnTo>
                    <a:pt x="4642944" y="3532765"/>
                  </a:lnTo>
                  <a:lnTo>
                    <a:pt x="4596203" y="3550525"/>
                  </a:lnTo>
                  <a:lnTo>
                    <a:pt x="4548918" y="3567771"/>
                  </a:lnTo>
                  <a:lnTo>
                    <a:pt x="4501099" y="3584497"/>
                  </a:lnTo>
                  <a:lnTo>
                    <a:pt x="4452756" y="3600697"/>
                  </a:lnTo>
                  <a:lnTo>
                    <a:pt x="4403898" y="3616364"/>
                  </a:lnTo>
                  <a:lnTo>
                    <a:pt x="4354536" y="3631492"/>
                  </a:lnTo>
                  <a:lnTo>
                    <a:pt x="4304679" y="3646076"/>
                  </a:lnTo>
                  <a:lnTo>
                    <a:pt x="4254337" y="3660108"/>
                  </a:lnTo>
                  <a:lnTo>
                    <a:pt x="4203521" y="3673583"/>
                  </a:lnTo>
                  <a:lnTo>
                    <a:pt x="4152239" y="3686495"/>
                  </a:lnTo>
                  <a:lnTo>
                    <a:pt x="4100502" y="3698837"/>
                  </a:lnTo>
                  <a:lnTo>
                    <a:pt x="4048319" y="3710603"/>
                  </a:lnTo>
                  <a:lnTo>
                    <a:pt x="3995701" y="3721787"/>
                  </a:lnTo>
                  <a:lnTo>
                    <a:pt x="3942657" y="3732383"/>
                  </a:lnTo>
                  <a:lnTo>
                    <a:pt x="3889197" y="3742385"/>
                  </a:lnTo>
                  <a:lnTo>
                    <a:pt x="3835331" y="3751786"/>
                  </a:lnTo>
                  <a:lnTo>
                    <a:pt x="3781069" y="3760581"/>
                  </a:lnTo>
                  <a:lnTo>
                    <a:pt x="3726420" y="3768763"/>
                  </a:lnTo>
                  <a:lnTo>
                    <a:pt x="3671395" y="3776325"/>
                  </a:lnTo>
                  <a:lnTo>
                    <a:pt x="3616004" y="3783263"/>
                  </a:lnTo>
                  <a:lnTo>
                    <a:pt x="3560256" y="3789569"/>
                  </a:lnTo>
                  <a:lnTo>
                    <a:pt x="3504161" y="3795238"/>
                  </a:lnTo>
                  <a:lnTo>
                    <a:pt x="3447728" y="3800262"/>
                  </a:lnTo>
                  <a:lnTo>
                    <a:pt x="3390969" y="3804637"/>
                  </a:lnTo>
                  <a:lnTo>
                    <a:pt x="3333892" y="3808356"/>
                  </a:lnTo>
                  <a:lnTo>
                    <a:pt x="3276508" y="3811412"/>
                  </a:lnTo>
                  <a:lnTo>
                    <a:pt x="3218826" y="3813800"/>
                  </a:lnTo>
                  <a:lnTo>
                    <a:pt x="3160857" y="3815514"/>
                  </a:lnTo>
                  <a:lnTo>
                    <a:pt x="3102609" y="3816546"/>
                  </a:lnTo>
                  <a:lnTo>
                    <a:pt x="3044093" y="3816892"/>
                  </a:lnTo>
                  <a:lnTo>
                    <a:pt x="2985578" y="3816546"/>
                  </a:lnTo>
                  <a:lnTo>
                    <a:pt x="2927330" y="3815514"/>
                  </a:lnTo>
                  <a:lnTo>
                    <a:pt x="2869361" y="3813800"/>
                  </a:lnTo>
                  <a:lnTo>
                    <a:pt x="2811679" y="3811412"/>
                  </a:lnTo>
                  <a:lnTo>
                    <a:pt x="2754294" y="3808356"/>
                  </a:lnTo>
                  <a:lnTo>
                    <a:pt x="2697218" y="3804637"/>
                  </a:lnTo>
                  <a:lnTo>
                    <a:pt x="2640458" y="3800262"/>
                  </a:lnTo>
                  <a:lnTo>
                    <a:pt x="2584026" y="3795238"/>
                  </a:lnTo>
                  <a:lnTo>
                    <a:pt x="2527931" y="3789569"/>
                  </a:lnTo>
                  <a:lnTo>
                    <a:pt x="2472183" y="3783263"/>
                  </a:lnTo>
                  <a:lnTo>
                    <a:pt x="2416791" y="3776325"/>
                  </a:lnTo>
                  <a:lnTo>
                    <a:pt x="2361766" y="3768763"/>
                  </a:lnTo>
                  <a:lnTo>
                    <a:pt x="2307118" y="3760581"/>
                  </a:lnTo>
                  <a:lnTo>
                    <a:pt x="2252856" y="3751786"/>
                  </a:lnTo>
                  <a:lnTo>
                    <a:pt x="2198990" y="3742385"/>
                  </a:lnTo>
                  <a:lnTo>
                    <a:pt x="2145530" y="3732383"/>
                  </a:lnTo>
                  <a:lnTo>
                    <a:pt x="2092486" y="3721787"/>
                  </a:lnTo>
                  <a:lnTo>
                    <a:pt x="2039868" y="3710603"/>
                  </a:lnTo>
                  <a:lnTo>
                    <a:pt x="1987685" y="3698837"/>
                  </a:lnTo>
                  <a:lnTo>
                    <a:pt x="1935948" y="3686495"/>
                  </a:lnTo>
                  <a:lnTo>
                    <a:pt x="1884666" y="3673583"/>
                  </a:lnTo>
                  <a:lnTo>
                    <a:pt x="1833849" y="3660108"/>
                  </a:lnTo>
                  <a:lnTo>
                    <a:pt x="1783507" y="3646076"/>
                  </a:lnTo>
                  <a:lnTo>
                    <a:pt x="1733651" y="3631492"/>
                  </a:lnTo>
                  <a:lnTo>
                    <a:pt x="1684288" y="3616364"/>
                  </a:lnTo>
                  <a:lnTo>
                    <a:pt x="1635431" y="3600697"/>
                  </a:lnTo>
                  <a:lnTo>
                    <a:pt x="1587087" y="3584497"/>
                  </a:lnTo>
                  <a:lnTo>
                    <a:pt x="1539269" y="3567771"/>
                  </a:lnTo>
                  <a:lnTo>
                    <a:pt x="1491984" y="3550525"/>
                  </a:lnTo>
                  <a:lnTo>
                    <a:pt x="1445243" y="3532765"/>
                  </a:lnTo>
                  <a:lnTo>
                    <a:pt x="1399056" y="3514497"/>
                  </a:lnTo>
                  <a:lnTo>
                    <a:pt x="1353433" y="3495727"/>
                  </a:lnTo>
                  <a:lnTo>
                    <a:pt x="1308383" y="3476462"/>
                  </a:lnTo>
                  <a:lnTo>
                    <a:pt x="1263916" y="3456708"/>
                  </a:lnTo>
                  <a:lnTo>
                    <a:pt x="1220043" y="3436470"/>
                  </a:lnTo>
                  <a:lnTo>
                    <a:pt x="1176773" y="3415755"/>
                  </a:lnTo>
                  <a:lnTo>
                    <a:pt x="1134116" y="3394570"/>
                  </a:lnTo>
                  <a:lnTo>
                    <a:pt x="1092082" y="3372920"/>
                  </a:lnTo>
                  <a:lnTo>
                    <a:pt x="1050680" y="3350812"/>
                  </a:lnTo>
                  <a:lnTo>
                    <a:pt x="1009921" y="3328251"/>
                  </a:lnTo>
                  <a:lnTo>
                    <a:pt x="969815" y="3305245"/>
                  </a:lnTo>
                  <a:lnTo>
                    <a:pt x="930370" y="3281798"/>
                  </a:lnTo>
                  <a:lnTo>
                    <a:pt x="891598" y="3257918"/>
                  </a:lnTo>
                  <a:lnTo>
                    <a:pt x="853507" y="3233610"/>
                  </a:lnTo>
                  <a:lnTo>
                    <a:pt x="816109" y="3208881"/>
                  </a:lnTo>
                  <a:lnTo>
                    <a:pt x="779412" y="3183737"/>
                  </a:lnTo>
                  <a:lnTo>
                    <a:pt x="743426" y="3158184"/>
                  </a:lnTo>
                  <a:lnTo>
                    <a:pt x="708162" y="3132227"/>
                  </a:lnTo>
                  <a:lnTo>
                    <a:pt x="673629" y="3105875"/>
                  </a:lnTo>
                  <a:lnTo>
                    <a:pt x="639837" y="3079132"/>
                  </a:lnTo>
                  <a:lnTo>
                    <a:pt x="606796" y="3052004"/>
                  </a:lnTo>
                  <a:lnTo>
                    <a:pt x="574516" y="3024499"/>
                  </a:lnTo>
                  <a:lnTo>
                    <a:pt x="543006" y="2996621"/>
                  </a:lnTo>
                  <a:lnTo>
                    <a:pt x="512277" y="2968378"/>
                  </a:lnTo>
                  <a:lnTo>
                    <a:pt x="482338" y="2939775"/>
                  </a:lnTo>
                  <a:lnTo>
                    <a:pt x="453200" y="2910819"/>
                  </a:lnTo>
                  <a:lnTo>
                    <a:pt x="424871" y="2881515"/>
                  </a:lnTo>
                  <a:lnTo>
                    <a:pt x="397362" y="2851871"/>
                  </a:lnTo>
                  <a:lnTo>
                    <a:pt x="370683" y="2821892"/>
                  </a:lnTo>
                  <a:lnTo>
                    <a:pt x="344844" y="2791584"/>
                  </a:lnTo>
                  <a:lnTo>
                    <a:pt x="319854" y="2760953"/>
                  </a:lnTo>
                  <a:lnTo>
                    <a:pt x="295723" y="2730006"/>
                  </a:lnTo>
                  <a:lnTo>
                    <a:pt x="272462" y="2698749"/>
                  </a:lnTo>
                  <a:lnTo>
                    <a:pt x="250079" y="2667188"/>
                  </a:lnTo>
                  <a:lnTo>
                    <a:pt x="228586" y="2635330"/>
                  </a:lnTo>
                  <a:lnTo>
                    <a:pt x="207991" y="2603179"/>
                  </a:lnTo>
                  <a:lnTo>
                    <a:pt x="169537" y="2538028"/>
                  </a:lnTo>
                  <a:lnTo>
                    <a:pt x="134796" y="2471785"/>
                  </a:lnTo>
                  <a:lnTo>
                    <a:pt x="103847" y="2404499"/>
                  </a:lnTo>
                  <a:lnTo>
                    <a:pt x="76768" y="2336219"/>
                  </a:lnTo>
                  <a:lnTo>
                    <a:pt x="53640" y="2266995"/>
                  </a:lnTo>
                  <a:lnTo>
                    <a:pt x="34539" y="2196877"/>
                  </a:lnTo>
                  <a:lnTo>
                    <a:pt x="19546" y="2125914"/>
                  </a:lnTo>
                  <a:lnTo>
                    <a:pt x="8740" y="2054154"/>
                  </a:lnTo>
                  <a:lnTo>
                    <a:pt x="2198" y="1981648"/>
                  </a:lnTo>
                  <a:lnTo>
                    <a:pt x="551" y="1945131"/>
                  </a:lnTo>
                  <a:lnTo>
                    <a:pt x="0" y="1908446"/>
                  </a:lnTo>
                  <a:close/>
                </a:path>
              </a:pathLst>
            </a:custGeom>
            <a:ln w="76199">
              <a:solidFill>
                <a:srgbClr val="ED9A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1154171" y="373938"/>
            <a:ext cx="239585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solidFill>
                  <a:srgbClr val="BA3D02"/>
                </a:solidFill>
                <a:latin typeface="Arial"/>
                <a:cs typeface="Arial"/>
              </a:rPr>
              <a:t>Software</a:t>
            </a:r>
            <a:r>
              <a:rPr dirty="0" sz="2000" spc="-4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BA3D02"/>
                </a:solidFill>
                <a:latin typeface="Arial"/>
                <a:cs typeface="Arial"/>
              </a:rPr>
              <a:t>Engineers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471160" y="207779"/>
            <a:ext cx="4255135" cy="635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/>
              <a:t>Startup</a:t>
            </a:r>
            <a:r>
              <a:rPr dirty="0" sz="4000" spc="-40"/>
              <a:t> </a:t>
            </a:r>
            <a:r>
              <a:rPr dirty="0" sz="4000" spc="-10"/>
              <a:t>Founders</a:t>
            </a:r>
            <a:endParaRPr sz="4000"/>
          </a:p>
        </p:txBody>
      </p:sp>
      <p:sp>
        <p:nvSpPr>
          <p:cNvPr id="7" name="object 7" descr=""/>
          <p:cNvSpPr txBox="1"/>
          <p:nvPr/>
        </p:nvSpPr>
        <p:spPr>
          <a:xfrm>
            <a:off x="1570970" y="4129183"/>
            <a:ext cx="197993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65">
                <a:solidFill>
                  <a:srgbClr val="CCCCCC"/>
                </a:solidFill>
                <a:latin typeface="Lucida Sans Unicode"/>
                <a:cs typeface="Lucida Sans Unicode"/>
              </a:rPr>
              <a:t>highly</a:t>
            </a:r>
            <a:r>
              <a:rPr dirty="0" sz="1400" spc="105">
                <a:solidFill>
                  <a:srgbClr val="CCCCCC"/>
                </a:solidFill>
                <a:latin typeface="Lucida Sans Unicode"/>
                <a:cs typeface="Lucida Sans Unicode"/>
              </a:rPr>
              <a:t> </a:t>
            </a:r>
            <a:r>
              <a:rPr dirty="0" sz="1400" b="1">
                <a:solidFill>
                  <a:srgbClr val="CCCCCC"/>
                </a:solidFill>
                <a:latin typeface="Arial"/>
                <a:cs typeface="Arial"/>
              </a:rPr>
              <a:t>technical</a:t>
            </a:r>
            <a:r>
              <a:rPr dirty="0" sz="1400" spc="155" b="1">
                <a:solidFill>
                  <a:srgbClr val="CCCCCC"/>
                </a:solidFill>
                <a:latin typeface="Arial"/>
                <a:cs typeface="Arial"/>
              </a:rPr>
              <a:t> </a:t>
            </a:r>
            <a:r>
              <a:rPr dirty="0" sz="1400" spc="-30">
                <a:solidFill>
                  <a:srgbClr val="CCCCCC"/>
                </a:solidFill>
                <a:latin typeface="Lucida Sans Unicode"/>
                <a:cs typeface="Lucida Sans Unicode"/>
              </a:rPr>
              <a:t>skillset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961215" y="1311561"/>
            <a:ext cx="1580515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minimal</a:t>
            </a:r>
            <a:r>
              <a:rPr dirty="0" sz="1400" spc="1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-30">
                <a:solidFill>
                  <a:srgbClr val="0A9395"/>
                </a:solidFill>
                <a:latin typeface="Lucida Sans Unicode"/>
                <a:cs typeface="Lucida Sans Unicode"/>
              </a:rPr>
              <a:t>resources </a:t>
            </a:r>
            <a:r>
              <a:rPr dirty="0" sz="1400" spc="-40">
                <a:solidFill>
                  <a:srgbClr val="0A9395"/>
                </a:solidFill>
                <a:latin typeface="Lucida Sans Unicode"/>
                <a:cs typeface="Lucida Sans Unicode"/>
              </a:rPr>
              <a:t>and</a:t>
            </a:r>
            <a:r>
              <a:rPr dirty="0" sz="1400" spc="-60">
                <a:solidFill>
                  <a:srgbClr val="0A939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0A9395"/>
                </a:solidFill>
                <a:latin typeface="Lucida Sans Unicode"/>
                <a:cs typeface="Lucida Sans Unicode"/>
              </a:rPr>
              <a:t>time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831698" y="1426613"/>
            <a:ext cx="172783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CCCCCC"/>
                </a:solidFill>
                <a:latin typeface="Arial"/>
                <a:cs typeface="Arial"/>
              </a:rPr>
              <a:t>extensive</a:t>
            </a:r>
            <a:r>
              <a:rPr dirty="0" sz="1400" spc="190" b="1">
                <a:solidFill>
                  <a:srgbClr val="CCCCCC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CCCCCC"/>
                </a:solidFill>
                <a:latin typeface="Lucida Sans Unicode"/>
                <a:cs typeface="Lucida Sans Unicode"/>
              </a:rPr>
              <a:t>resources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976697" y="2405162"/>
            <a:ext cx="143192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65">
                <a:solidFill>
                  <a:srgbClr val="CCCCCC"/>
                </a:solidFill>
                <a:latin typeface="Lucida Sans Unicode"/>
                <a:cs typeface="Lucida Sans Unicode"/>
              </a:rPr>
              <a:t>big</a:t>
            </a:r>
            <a:r>
              <a:rPr dirty="0" sz="1400" spc="-60">
                <a:solidFill>
                  <a:srgbClr val="CCCCCC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0">
                <a:solidFill>
                  <a:srgbClr val="CCCCCC"/>
                </a:solidFill>
                <a:latin typeface="Lucida Sans Unicode"/>
                <a:cs typeface="Lucida Sans Unicode"/>
              </a:rPr>
              <a:t>design</a:t>
            </a:r>
            <a:r>
              <a:rPr dirty="0" sz="1400" spc="-55">
                <a:solidFill>
                  <a:srgbClr val="CCCCCC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CCCCCC"/>
                </a:solidFill>
                <a:latin typeface="Lucida Sans Unicode"/>
                <a:cs typeface="Lucida Sans Unicode"/>
              </a:rPr>
              <a:t>teams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849098" y="3405751"/>
            <a:ext cx="161417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CCCCCC"/>
                </a:solidFill>
                <a:latin typeface="Arial"/>
                <a:cs typeface="Arial"/>
              </a:rPr>
              <a:t>well-</a:t>
            </a:r>
            <a:r>
              <a:rPr dirty="0" sz="1400" spc="60" b="1">
                <a:solidFill>
                  <a:srgbClr val="CCCCCC"/>
                </a:solidFill>
                <a:latin typeface="Arial"/>
                <a:cs typeface="Arial"/>
              </a:rPr>
              <a:t>defined</a:t>
            </a:r>
            <a:r>
              <a:rPr dirty="0" sz="1400" spc="210" b="1">
                <a:solidFill>
                  <a:srgbClr val="CCCCCC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CCCCCC"/>
                </a:solidFill>
                <a:latin typeface="Lucida Sans Unicode"/>
                <a:cs typeface="Lucida Sans Unicode"/>
              </a:rPr>
              <a:t>tasks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744188" y="2405162"/>
            <a:ext cx="1530350" cy="665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 spc="-40">
                <a:solidFill>
                  <a:srgbClr val="0A9395"/>
                </a:solidFill>
                <a:latin typeface="Lucida Sans Unicode"/>
                <a:cs typeface="Lucida Sans Unicode"/>
              </a:rPr>
              <a:t>handle</a:t>
            </a:r>
            <a:r>
              <a:rPr dirty="0" sz="1400" spc="-70">
                <a:solidFill>
                  <a:srgbClr val="0A939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5">
                <a:solidFill>
                  <a:srgbClr val="0A9395"/>
                </a:solidFill>
                <a:latin typeface="Lucida Sans Unicode"/>
                <a:cs typeface="Lucida Sans Unicode"/>
              </a:rPr>
              <a:t>more</a:t>
            </a:r>
            <a:r>
              <a:rPr dirty="0" sz="1400" spc="-70">
                <a:solidFill>
                  <a:srgbClr val="0A939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0A9395"/>
                </a:solidFill>
                <a:latin typeface="Lucida Sans Unicode"/>
                <a:cs typeface="Lucida Sans Unicode"/>
              </a:rPr>
              <a:t>tasks </a:t>
            </a:r>
            <a:r>
              <a:rPr dirty="0" sz="1400" spc="-45">
                <a:solidFill>
                  <a:srgbClr val="0A9395"/>
                </a:solidFill>
                <a:latin typeface="Lucida Sans Unicode"/>
                <a:cs typeface="Lucida Sans Unicode"/>
              </a:rPr>
              <a:t>than</a:t>
            </a:r>
            <a:r>
              <a:rPr dirty="0" sz="1400" spc="-70">
                <a:solidFill>
                  <a:srgbClr val="0A939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0A9395"/>
                </a:solidFill>
                <a:latin typeface="Lucida Sans Unicode"/>
                <a:cs typeface="Lucida Sans Unicode"/>
              </a:rPr>
              <a:t>the</a:t>
            </a:r>
            <a:r>
              <a:rPr dirty="0" sz="1400" spc="-70">
                <a:solidFill>
                  <a:srgbClr val="0A939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0A9395"/>
                </a:solidFill>
                <a:latin typeface="Lucida Sans Unicode"/>
                <a:cs typeface="Lucida Sans Unicode"/>
              </a:rPr>
              <a:t>typical developer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093488" y="4043125"/>
            <a:ext cx="164909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45">
                <a:solidFill>
                  <a:srgbClr val="0A9395"/>
                </a:solidFill>
                <a:latin typeface="Lucida Sans Unicode"/>
                <a:cs typeface="Lucida Sans Unicode"/>
              </a:rPr>
              <a:t>more</a:t>
            </a:r>
            <a:r>
              <a:rPr dirty="0" sz="1400" spc="-10">
                <a:solidFill>
                  <a:srgbClr val="0A9395"/>
                </a:solidFill>
                <a:latin typeface="Lucida Sans Unicode"/>
                <a:cs typeface="Lucida Sans Unicode"/>
              </a:rPr>
              <a:t>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varied</a:t>
            </a:r>
            <a:r>
              <a:rPr dirty="0" sz="1400" spc="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-35">
                <a:solidFill>
                  <a:srgbClr val="0A9395"/>
                </a:solidFill>
                <a:latin typeface="Lucida Sans Unicode"/>
                <a:cs typeface="Lucida Sans Unicode"/>
              </a:rPr>
              <a:t>skillset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061461" y="1515862"/>
            <a:ext cx="102235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storytelling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3455745" y="2151111"/>
            <a:ext cx="2224405" cy="14611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937260">
              <a:lnSpc>
                <a:spcPct val="100000"/>
              </a:lnSpc>
              <a:spcBef>
                <a:spcPts val="100"/>
              </a:spcBef>
            </a:pPr>
            <a:r>
              <a:rPr dirty="0" sz="1400" spc="-50">
                <a:solidFill>
                  <a:srgbClr val="0A9395"/>
                </a:solidFill>
                <a:latin typeface="Lucida Sans Unicode"/>
                <a:cs typeface="Lucida Sans Unicode"/>
              </a:rPr>
              <a:t>notetaking</a:t>
            </a:r>
            <a:r>
              <a:rPr dirty="0" sz="1400" spc="-60">
                <a:solidFill>
                  <a:srgbClr val="0A939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0A9395"/>
                </a:solidFill>
                <a:latin typeface="Lucida Sans Unicode"/>
                <a:cs typeface="Lucida Sans Unicode"/>
              </a:rPr>
              <a:t>and </a:t>
            </a:r>
            <a:r>
              <a:rPr dirty="0" sz="1400" spc="-30">
                <a:solidFill>
                  <a:srgbClr val="0A9395"/>
                </a:solidFill>
                <a:latin typeface="Lucida Sans Unicode"/>
                <a:cs typeface="Lucida Sans Unicode"/>
              </a:rPr>
              <a:t>documentation</a:t>
            </a:r>
            <a:endParaRPr sz="1400">
              <a:latin typeface="Lucida Sans Unicode"/>
              <a:cs typeface="Lucida Sans Unicode"/>
            </a:endParaRPr>
          </a:p>
          <a:p>
            <a:pPr marL="78105" marR="5080">
              <a:lnSpc>
                <a:spcPct val="100000"/>
              </a:lnSpc>
              <a:spcBef>
                <a:spcPts val="229"/>
              </a:spcBef>
            </a:pPr>
            <a:r>
              <a:rPr dirty="0" sz="1400">
                <a:solidFill>
                  <a:srgbClr val="0A9395"/>
                </a:solidFill>
                <a:latin typeface="Lucida Sans Unicode"/>
                <a:cs typeface="Lucida Sans Unicode"/>
              </a:rPr>
              <a:t>create</a:t>
            </a:r>
            <a:r>
              <a:rPr dirty="0" sz="1400" spc="-50">
                <a:solidFill>
                  <a:srgbClr val="0A939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0">
                <a:solidFill>
                  <a:srgbClr val="0A9395"/>
                </a:solidFill>
                <a:latin typeface="Lucida Sans Unicode"/>
                <a:cs typeface="Lucida Sans Unicode"/>
              </a:rPr>
              <a:t>presentations,</a:t>
            </a:r>
            <a:r>
              <a:rPr dirty="0" sz="1400" spc="-45">
                <a:solidFill>
                  <a:srgbClr val="0A939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5">
                <a:solidFill>
                  <a:srgbClr val="0A9395"/>
                </a:solidFill>
                <a:latin typeface="Lucida Sans Unicode"/>
                <a:cs typeface="Lucida Sans Unicode"/>
              </a:rPr>
              <a:t>ﬂow </a:t>
            </a:r>
            <a:r>
              <a:rPr dirty="0" sz="1400" spc="-35">
                <a:solidFill>
                  <a:srgbClr val="0A9395"/>
                </a:solidFill>
                <a:latin typeface="Lucida Sans Unicode"/>
                <a:cs typeface="Lucida Sans Unicode"/>
              </a:rPr>
              <a:t>charts,</a:t>
            </a:r>
            <a:r>
              <a:rPr dirty="0" sz="1400" spc="-60">
                <a:solidFill>
                  <a:srgbClr val="0A939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0A9395"/>
                </a:solidFill>
                <a:latin typeface="Lucida Sans Unicode"/>
                <a:cs typeface="Lucida Sans Unicode"/>
              </a:rPr>
              <a:t>system</a:t>
            </a:r>
            <a:r>
              <a:rPr dirty="0" sz="1400" spc="-55">
                <a:solidFill>
                  <a:srgbClr val="0A939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0A9395"/>
                </a:solidFill>
                <a:latin typeface="Lucida Sans Unicode"/>
                <a:cs typeface="Lucida Sans Unicode"/>
              </a:rPr>
              <a:t>design </a:t>
            </a:r>
            <a:r>
              <a:rPr dirty="0" sz="1400" spc="-20">
                <a:solidFill>
                  <a:srgbClr val="0A9395"/>
                </a:solidFill>
                <a:latin typeface="Lucida Sans Unicode"/>
                <a:cs typeface="Lucida Sans Unicode"/>
              </a:rPr>
              <a:t>docs</a:t>
            </a:r>
            <a:endParaRPr sz="1400">
              <a:latin typeface="Lucida Sans Unicode"/>
              <a:cs typeface="Lucida Sans Unicode"/>
            </a:endParaRPr>
          </a:p>
          <a:p>
            <a:pPr marL="345440">
              <a:lnSpc>
                <a:spcPct val="100000"/>
              </a:lnSpc>
              <a:spcBef>
                <a:spcPts val="990"/>
              </a:spcBef>
            </a:pPr>
            <a:r>
              <a:rPr dirty="0" sz="1400" spc="-10">
                <a:solidFill>
                  <a:srgbClr val="0A9395"/>
                </a:solidFill>
                <a:latin typeface="Lucida Sans Unicode"/>
                <a:cs typeface="Lucida Sans Unicode"/>
              </a:rPr>
              <a:t>website</a:t>
            </a:r>
            <a:r>
              <a:rPr dirty="0" sz="1400" spc="-85">
                <a:solidFill>
                  <a:srgbClr val="0A939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0A9395"/>
                </a:solidFill>
                <a:latin typeface="Lucida Sans Unicode"/>
                <a:cs typeface="Lucida Sans Unicode"/>
              </a:rPr>
              <a:t>development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3873492" y="3951028"/>
            <a:ext cx="1697989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40">
                <a:solidFill>
                  <a:srgbClr val="0A9395"/>
                </a:solidFill>
                <a:latin typeface="Lucida Sans Unicode"/>
                <a:cs typeface="Lucida Sans Unicode"/>
              </a:rPr>
              <a:t>design</a:t>
            </a:r>
            <a:r>
              <a:rPr dirty="0" sz="1400" spc="-65">
                <a:solidFill>
                  <a:srgbClr val="0A939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0A9395"/>
                </a:solidFill>
                <a:latin typeface="Lucida Sans Unicode"/>
                <a:cs typeface="Lucida Sans Unicode"/>
              </a:rPr>
              <a:t>tools</a:t>
            </a:r>
            <a:r>
              <a:rPr dirty="0" sz="1400" spc="-65">
                <a:solidFill>
                  <a:srgbClr val="0A939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0A9395"/>
                </a:solidFill>
                <a:latin typeface="Lucida Sans Unicode"/>
                <a:cs typeface="Lucida Sans Unicode"/>
              </a:rPr>
              <a:t>(Figma)</a:t>
            </a:r>
            <a:endParaRPr sz="14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8776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80"/>
              <a:t>So</a:t>
            </a:r>
            <a:r>
              <a:rPr dirty="0" spc="-100"/>
              <a:t> </a:t>
            </a:r>
            <a:r>
              <a:rPr dirty="0" spc="70"/>
              <a:t>why</a:t>
            </a:r>
            <a:r>
              <a:rPr dirty="0" spc="-95"/>
              <a:t> </a:t>
            </a:r>
            <a:r>
              <a:rPr dirty="0" spc="95"/>
              <a:t>startup</a:t>
            </a:r>
            <a:r>
              <a:rPr dirty="0" spc="-95"/>
              <a:t> </a:t>
            </a:r>
            <a:r>
              <a:rPr dirty="0" spc="-10"/>
              <a:t>founders?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75520" y="375274"/>
            <a:ext cx="4392941" cy="4392941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623150" y="1869372"/>
            <a:ext cx="1910714" cy="609600"/>
          </a:xfrm>
          <a:prstGeom prst="rect">
            <a:avLst/>
          </a:prstGeom>
          <a:solidFill>
            <a:srgbClr val="FBF4EB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4640"/>
              </a:lnSpc>
            </a:pPr>
            <a:r>
              <a:rPr dirty="0" sz="4000" spc="110" b="1">
                <a:solidFill>
                  <a:srgbClr val="0A9395"/>
                </a:solidFill>
                <a:latin typeface="Arial"/>
                <a:cs typeface="Arial"/>
              </a:rPr>
              <a:t>Startup</a:t>
            </a:r>
            <a:endParaRPr sz="40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411076" y="2478971"/>
            <a:ext cx="2334895" cy="609600"/>
          </a:xfrm>
          <a:prstGeom prst="rect">
            <a:avLst/>
          </a:prstGeom>
          <a:solidFill>
            <a:srgbClr val="FBF4EB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4640"/>
              </a:lnSpc>
            </a:pPr>
            <a:r>
              <a:rPr dirty="0" sz="4000" spc="-10" b="1">
                <a:solidFill>
                  <a:srgbClr val="0A9395"/>
                </a:solidFill>
                <a:latin typeface="Arial"/>
                <a:cs typeface="Arial"/>
              </a:rPr>
              <a:t>Founders</a:t>
            </a:r>
            <a:endParaRPr sz="40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737648" y="1849560"/>
            <a:ext cx="153606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45" b="1">
                <a:solidFill>
                  <a:srgbClr val="0A9395"/>
                </a:solidFill>
                <a:latin typeface="Arial"/>
                <a:cs typeface="Arial"/>
              </a:rPr>
              <a:t>product</a:t>
            </a:r>
            <a:r>
              <a:rPr dirty="0" sz="1400" spc="-4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designer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119426" y="3617853"/>
            <a:ext cx="82613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marketer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459810" y="4730505"/>
            <a:ext cx="79756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recruiter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483966" y="4657525"/>
            <a:ext cx="92710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fundraiser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059789" y="3057108"/>
            <a:ext cx="90106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developer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841485" y="1346260"/>
            <a:ext cx="154114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45" b="1">
                <a:solidFill>
                  <a:srgbClr val="0A9395"/>
                </a:solidFill>
                <a:latin typeface="Arial"/>
                <a:cs typeface="Arial"/>
              </a:rPr>
              <a:t>product</a:t>
            </a:r>
            <a:r>
              <a:rPr dirty="0" sz="1400" spc="-4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manager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85700" rIns="0" bIns="0" rtlCol="0" vert="horz">
            <a:spAutoFit/>
          </a:bodyPr>
          <a:lstStyle/>
          <a:p>
            <a:pPr marL="175260">
              <a:lnSpc>
                <a:spcPct val="100000"/>
              </a:lnSpc>
              <a:spcBef>
                <a:spcPts val="120"/>
              </a:spcBef>
            </a:pPr>
            <a:r>
              <a:rPr dirty="0" spc="70"/>
              <a:t>Who</a:t>
            </a:r>
            <a:r>
              <a:rPr dirty="0" spc="-100"/>
              <a:t> </a:t>
            </a:r>
            <a:r>
              <a:rPr dirty="0" spc="70"/>
              <a:t>and</a:t>
            </a:r>
            <a:r>
              <a:rPr dirty="0" spc="-95"/>
              <a:t> </a:t>
            </a:r>
            <a:r>
              <a:rPr dirty="0" spc="-20"/>
              <a:t>Why?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75520" y="375274"/>
            <a:ext cx="4392941" cy="4392941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2715189" y="1869372"/>
            <a:ext cx="3726815" cy="609600"/>
          </a:xfrm>
          <a:prstGeom prst="rect">
            <a:avLst/>
          </a:prstGeom>
          <a:solidFill>
            <a:srgbClr val="93D1BC"/>
          </a:solidFill>
        </p:spPr>
        <p:txBody>
          <a:bodyPr wrap="square" lIns="0" tIns="0" rIns="0" bIns="0" rtlCol="0" vert="horz">
            <a:spAutoFit/>
          </a:bodyPr>
          <a:lstStyle/>
          <a:p>
            <a:pPr marL="118745">
              <a:lnSpc>
                <a:spcPts val="4640"/>
              </a:lnSpc>
            </a:pPr>
            <a:r>
              <a:rPr dirty="0" sz="4000" b="1">
                <a:solidFill>
                  <a:srgbClr val="BA3D02"/>
                </a:solidFill>
                <a:latin typeface="Arial"/>
                <a:cs typeface="Arial"/>
              </a:rPr>
              <a:t>Early</a:t>
            </a:r>
            <a:r>
              <a:rPr dirty="0" sz="4000" spc="-17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4000" spc="-10" b="1">
                <a:solidFill>
                  <a:srgbClr val="BA3D02"/>
                </a:solidFill>
                <a:latin typeface="Arial"/>
                <a:cs typeface="Arial"/>
              </a:rPr>
              <a:t>founders</a:t>
            </a:r>
            <a:endParaRPr sz="40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536391" y="2478971"/>
            <a:ext cx="4084320" cy="609600"/>
          </a:xfrm>
          <a:prstGeom prst="rect">
            <a:avLst/>
          </a:prstGeom>
          <a:solidFill>
            <a:srgbClr val="93D1BC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4640"/>
              </a:lnSpc>
            </a:pPr>
            <a:r>
              <a:rPr dirty="0" sz="4000" spc="110" b="1">
                <a:solidFill>
                  <a:srgbClr val="BA3D02"/>
                </a:solidFill>
                <a:latin typeface="Arial"/>
                <a:cs typeface="Arial"/>
              </a:rPr>
              <a:t>wear</a:t>
            </a:r>
            <a:r>
              <a:rPr dirty="0" sz="4000" spc="-16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4000" spc="105" b="1">
                <a:solidFill>
                  <a:srgbClr val="BA3D02"/>
                </a:solidFill>
                <a:latin typeface="Arial"/>
                <a:cs typeface="Arial"/>
              </a:rPr>
              <a:t>many</a:t>
            </a:r>
            <a:r>
              <a:rPr dirty="0" sz="4000" spc="-16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4000" spc="50" b="1">
                <a:solidFill>
                  <a:srgbClr val="BA3D02"/>
                </a:solidFill>
                <a:latin typeface="Arial"/>
                <a:cs typeface="Arial"/>
              </a:rPr>
              <a:t>hats.</a:t>
            </a:r>
            <a:endParaRPr sz="40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737648" y="1849560"/>
            <a:ext cx="153606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45" b="1">
                <a:solidFill>
                  <a:srgbClr val="0A9395"/>
                </a:solidFill>
                <a:latin typeface="Arial"/>
                <a:cs typeface="Arial"/>
              </a:rPr>
              <a:t>product</a:t>
            </a:r>
            <a:r>
              <a:rPr dirty="0" sz="1400" spc="-4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designer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119426" y="3617853"/>
            <a:ext cx="82613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marketer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459810" y="4730505"/>
            <a:ext cx="79756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recruiter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483966" y="4657525"/>
            <a:ext cx="92710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fundraiser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059789" y="3057108"/>
            <a:ext cx="90106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developer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841485" y="1346260"/>
            <a:ext cx="154114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45" b="1">
                <a:solidFill>
                  <a:srgbClr val="0A9395"/>
                </a:solidFill>
                <a:latin typeface="Arial"/>
                <a:cs typeface="Arial"/>
              </a:rPr>
              <a:t>product</a:t>
            </a:r>
            <a:r>
              <a:rPr dirty="0" sz="1400" spc="-4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manager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85700" rIns="0" bIns="0" rtlCol="0" vert="horz">
            <a:spAutoFit/>
          </a:bodyPr>
          <a:lstStyle/>
          <a:p>
            <a:pPr marL="175260">
              <a:lnSpc>
                <a:spcPct val="100000"/>
              </a:lnSpc>
              <a:spcBef>
                <a:spcPts val="120"/>
              </a:spcBef>
            </a:pPr>
            <a:r>
              <a:rPr dirty="0" spc="-20"/>
              <a:t>Why?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470954" y="1070430"/>
            <a:ext cx="6141720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b="1">
                <a:solidFill>
                  <a:srgbClr val="0A9395"/>
                </a:solidFill>
                <a:latin typeface="Arial"/>
                <a:cs typeface="Arial"/>
              </a:rPr>
              <a:t>Rapid</a:t>
            </a:r>
            <a:r>
              <a:rPr dirty="0" sz="4000" spc="-20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4000" spc="125" b="1">
                <a:solidFill>
                  <a:srgbClr val="0A9395"/>
                </a:solidFill>
                <a:latin typeface="Arial"/>
                <a:cs typeface="Arial"/>
              </a:rPr>
              <a:t>Context</a:t>
            </a:r>
            <a:r>
              <a:rPr dirty="0" sz="4000" spc="-19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4000" spc="-10" b="1">
                <a:solidFill>
                  <a:srgbClr val="0A9395"/>
                </a:solidFill>
                <a:latin typeface="Arial"/>
                <a:cs typeface="Arial"/>
              </a:rPr>
              <a:t>Switching</a:t>
            </a:r>
            <a:endParaRPr sz="40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862853" y="4701082"/>
            <a:ext cx="542226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60">
                <a:latin typeface="Lucida Sans Unicode"/>
                <a:cs typeface="Lucida Sans Unicode"/>
              </a:rPr>
              <a:t>small</a:t>
            </a:r>
            <a:r>
              <a:rPr dirty="0" sz="1400" spc="-55">
                <a:latin typeface="Lucida Sans Unicode"/>
                <a:cs typeface="Lucida Sans Unicode"/>
              </a:rPr>
              <a:t> </a:t>
            </a:r>
            <a:r>
              <a:rPr dirty="0" sz="1400" spc="-20">
                <a:latin typeface="Lucida Sans Unicode"/>
                <a:cs typeface="Lucida Sans Unicode"/>
              </a:rPr>
              <a:t>team</a:t>
            </a:r>
            <a:r>
              <a:rPr dirty="0" sz="1400" spc="-55">
                <a:latin typeface="Lucida Sans Unicode"/>
                <a:cs typeface="Lucida Sans Unicode"/>
              </a:rPr>
              <a:t> </a:t>
            </a:r>
            <a:r>
              <a:rPr dirty="0" sz="1400" spc="-229">
                <a:latin typeface="Lucida Sans Unicode"/>
                <a:cs typeface="Lucida Sans Unicode"/>
              </a:rPr>
              <a:t>→</a:t>
            </a:r>
            <a:r>
              <a:rPr dirty="0" sz="1400" spc="-55">
                <a:latin typeface="Lucida Sans Unicode"/>
                <a:cs typeface="Lucida Sans Unicode"/>
              </a:rPr>
              <a:t> </a:t>
            </a:r>
            <a:r>
              <a:rPr dirty="0" sz="1400" spc="-20">
                <a:latin typeface="Lucida Sans Unicode"/>
                <a:cs typeface="Lucida Sans Unicode"/>
              </a:rPr>
              <a:t>variety</a:t>
            </a:r>
            <a:r>
              <a:rPr dirty="0" sz="1400" spc="-55">
                <a:latin typeface="Lucida Sans Unicode"/>
                <a:cs typeface="Lucida Sans Unicode"/>
              </a:rPr>
              <a:t> </a:t>
            </a:r>
            <a:r>
              <a:rPr dirty="0" sz="1400" spc="-50">
                <a:latin typeface="Lucida Sans Unicode"/>
                <a:cs typeface="Lucida Sans Unicode"/>
              </a:rPr>
              <a:t>of</a:t>
            </a:r>
            <a:r>
              <a:rPr dirty="0" sz="1400" spc="-55">
                <a:latin typeface="Lucida Sans Unicode"/>
                <a:cs typeface="Lucida Sans Unicode"/>
              </a:rPr>
              <a:t> </a:t>
            </a:r>
            <a:r>
              <a:rPr dirty="0" sz="1400" spc="-70">
                <a:latin typeface="Lucida Sans Unicode"/>
                <a:cs typeface="Lucida Sans Unicode"/>
              </a:rPr>
              <a:t>work</a:t>
            </a:r>
            <a:r>
              <a:rPr dirty="0" sz="1400" spc="-55">
                <a:latin typeface="Lucida Sans Unicode"/>
                <a:cs typeface="Lucida Sans Unicode"/>
              </a:rPr>
              <a:t> </a:t>
            </a:r>
            <a:r>
              <a:rPr dirty="0" sz="1400" spc="-80">
                <a:latin typeface="Lucida Sans Unicode"/>
                <a:cs typeface="Lucida Sans Unicode"/>
              </a:rPr>
              <a:t>in</a:t>
            </a:r>
            <a:r>
              <a:rPr dirty="0" sz="1400" spc="-55">
                <a:latin typeface="Lucida Sans Unicode"/>
                <a:cs typeface="Lucida Sans Unicode"/>
              </a:rPr>
              <a:t> </a:t>
            </a:r>
            <a:r>
              <a:rPr dirty="0" sz="1400" spc="-65">
                <a:latin typeface="Lucida Sans Unicode"/>
                <a:cs typeface="Lucida Sans Unicode"/>
              </a:rPr>
              <a:t>quick,</a:t>
            </a:r>
            <a:r>
              <a:rPr dirty="0" sz="1400" spc="-55">
                <a:latin typeface="Lucida Sans Unicode"/>
                <a:cs typeface="Lucida Sans Unicode"/>
              </a:rPr>
              <a:t> </a:t>
            </a:r>
            <a:r>
              <a:rPr dirty="0" sz="1400" spc="-85">
                <a:latin typeface="Lucida Sans Unicode"/>
                <a:cs typeface="Lucida Sans Unicode"/>
              </a:rPr>
              <a:t>high</a:t>
            </a:r>
            <a:r>
              <a:rPr dirty="0" sz="1400" spc="-55">
                <a:latin typeface="Lucida Sans Unicode"/>
                <a:cs typeface="Lucida Sans Unicode"/>
              </a:rPr>
              <a:t> </a:t>
            </a:r>
            <a:r>
              <a:rPr dirty="0" sz="1400" spc="-35">
                <a:latin typeface="Lucida Sans Unicode"/>
                <a:cs typeface="Lucida Sans Unicode"/>
              </a:rPr>
              <a:t>pressure</a:t>
            </a:r>
            <a:r>
              <a:rPr dirty="0" sz="1400" spc="-55">
                <a:latin typeface="Lucida Sans Unicode"/>
                <a:cs typeface="Lucida Sans Unicode"/>
              </a:rPr>
              <a:t> </a:t>
            </a:r>
            <a:r>
              <a:rPr dirty="0" sz="1400" spc="-10">
                <a:latin typeface="Lucida Sans Unicode"/>
                <a:cs typeface="Lucida Sans Unicode"/>
              </a:rPr>
              <a:t>environments</a:t>
            </a:r>
            <a:endParaRPr sz="1400">
              <a:latin typeface="Lucida Sans Unicode"/>
              <a:cs typeface="Lucida Sans Unicode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73774" y="1735358"/>
            <a:ext cx="5796435" cy="2821806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5930186" y="3576439"/>
            <a:ext cx="1313180" cy="213360"/>
          </a:xfrm>
          <a:prstGeom prst="rect">
            <a:avLst/>
          </a:prstGeom>
          <a:solidFill>
            <a:srgbClr val="FBF4EB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625"/>
              </a:lnSpc>
            </a:pP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communication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930186" y="3789799"/>
            <a:ext cx="467359" cy="213360"/>
          </a:xfrm>
          <a:prstGeom prst="rect">
            <a:avLst/>
          </a:prstGeom>
          <a:solidFill>
            <a:srgbClr val="FBF4EB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625"/>
              </a:lnSpc>
            </a:pP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tasks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932418" y="3133909"/>
            <a:ext cx="605155" cy="213360"/>
          </a:xfrm>
          <a:prstGeom prst="rect">
            <a:avLst/>
          </a:prstGeom>
          <a:solidFill>
            <a:srgbClr val="FBF4EB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625"/>
              </a:lnSpc>
            </a:pP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project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932418" y="3347268"/>
            <a:ext cx="1109345" cy="213360"/>
          </a:xfrm>
          <a:prstGeom prst="rect">
            <a:avLst/>
          </a:prstGeom>
          <a:solidFill>
            <a:srgbClr val="FBF4EB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625"/>
              </a:lnSpc>
            </a:pP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management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930186" y="2318494"/>
            <a:ext cx="691515" cy="213360"/>
          </a:xfrm>
          <a:prstGeom prst="rect">
            <a:avLst/>
          </a:prstGeom>
          <a:solidFill>
            <a:srgbClr val="FBF4EB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625"/>
              </a:lnSpc>
            </a:pP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creating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930186" y="2531854"/>
            <a:ext cx="977900" cy="213360"/>
          </a:xfrm>
          <a:prstGeom prst="rect">
            <a:avLst/>
          </a:prstGeom>
          <a:solidFill>
            <a:srgbClr val="FBF4EB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625"/>
              </a:lnSpc>
            </a:pP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pitch</a:t>
            </a:r>
            <a:r>
              <a:rPr dirty="0" sz="1400" spc="-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decks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2495344" y="2041860"/>
            <a:ext cx="1066800" cy="213360"/>
          </a:xfrm>
          <a:prstGeom prst="rect">
            <a:avLst/>
          </a:prstGeom>
          <a:solidFill>
            <a:srgbClr val="FBF4EB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625"/>
              </a:lnSpc>
            </a:pP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social</a:t>
            </a:r>
            <a:r>
              <a:rPr dirty="0" sz="1400" spc="-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media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2495344" y="2255220"/>
            <a:ext cx="849630" cy="213360"/>
          </a:xfrm>
          <a:prstGeom prst="rect">
            <a:avLst/>
          </a:prstGeom>
          <a:solidFill>
            <a:srgbClr val="FBF4EB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625"/>
              </a:lnSpc>
            </a:pP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marketing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090569" y="1924017"/>
            <a:ext cx="938530" cy="213360"/>
          </a:xfrm>
          <a:prstGeom prst="rect">
            <a:avLst/>
          </a:prstGeom>
          <a:solidFill>
            <a:srgbClr val="FBF4EB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625"/>
              </a:lnSpc>
            </a:pP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developing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4090569" y="2137377"/>
            <a:ext cx="773430" cy="213360"/>
          </a:xfrm>
          <a:prstGeom prst="rect">
            <a:avLst/>
          </a:prstGeom>
          <a:solidFill>
            <a:srgbClr val="FBF4EB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625"/>
              </a:lnSpc>
            </a:pP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products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93061" y="1832853"/>
            <a:ext cx="2635885" cy="1176655"/>
            <a:chOff x="393061" y="1832853"/>
            <a:chExt cx="2635885" cy="1176655"/>
          </a:xfrm>
        </p:grpSpPr>
        <p:sp>
          <p:nvSpPr>
            <p:cNvPr id="3" name="object 3" descr=""/>
            <p:cNvSpPr/>
            <p:nvPr/>
          </p:nvSpPr>
          <p:spPr>
            <a:xfrm>
              <a:off x="407349" y="1847141"/>
              <a:ext cx="2607310" cy="1148080"/>
            </a:xfrm>
            <a:custGeom>
              <a:avLst/>
              <a:gdLst/>
              <a:ahLst/>
              <a:cxnLst/>
              <a:rect l="l" t="t" r="r" b="b"/>
              <a:pathLst>
                <a:path w="2607310" h="1148080">
                  <a:moveTo>
                    <a:pt x="2500944" y="1147502"/>
                  </a:moveTo>
                  <a:lnTo>
                    <a:pt x="106039" y="1147502"/>
                  </a:lnTo>
                  <a:lnTo>
                    <a:pt x="64764" y="1139169"/>
                  </a:lnTo>
                  <a:lnTo>
                    <a:pt x="31058" y="1116443"/>
                  </a:lnTo>
                  <a:lnTo>
                    <a:pt x="8333" y="1082734"/>
                  </a:lnTo>
                  <a:lnTo>
                    <a:pt x="0" y="1041452"/>
                  </a:lnTo>
                  <a:lnTo>
                    <a:pt x="0" y="106039"/>
                  </a:lnTo>
                  <a:lnTo>
                    <a:pt x="8333" y="64765"/>
                  </a:lnTo>
                  <a:lnTo>
                    <a:pt x="31058" y="31058"/>
                  </a:lnTo>
                  <a:lnTo>
                    <a:pt x="64764" y="8333"/>
                  </a:lnTo>
                  <a:lnTo>
                    <a:pt x="106039" y="0"/>
                  </a:lnTo>
                  <a:lnTo>
                    <a:pt x="2500944" y="0"/>
                  </a:lnTo>
                  <a:lnTo>
                    <a:pt x="2541529" y="8072"/>
                  </a:lnTo>
                  <a:lnTo>
                    <a:pt x="2575944" y="31059"/>
                  </a:lnTo>
                  <a:lnTo>
                    <a:pt x="2598922" y="65460"/>
                  </a:lnTo>
                  <a:lnTo>
                    <a:pt x="2606994" y="106039"/>
                  </a:lnTo>
                  <a:lnTo>
                    <a:pt x="2606994" y="1041452"/>
                  </a:lnTo>
                  <a:lnTo>
                    <a:pt x="2598661" y="1082734"/>
                  </a:lnTo>
                  <a:lnTo>
                    <a:pt x="2575935" y="1116443"/>
                  </a:lnTo>
                  <a:lnTo>
                    <a:pt x="2542226" y="1139169"/>
                  </a:lnTo>
                  <a:lnTo>
                    <a:pt x="2500944" y="1147502"/>
                  </a:lnTo>
                  <a:close/>
                </a:path>
              </a:pathLst>
            </a:custGeom>
            <a:solidFill>
              <a:srgbClr val="FBF4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407349" y="1847141"/>
              <a:ext cx="2607310" cy="1148080"/>
            </a:xfrm>
            <a:custGeom>
              <a:avLst/>
              <a:gdLst/>
              <a:ahLst/>
              <a:cxnLst/>
              <a:rect l="l" t="t" r="r" b="b"/>
              <a:pathLst>
                <a:path w="2607310" h="1148080">
                  <a:moveTo>
                    <a:pt x="0" y="106039"/>
                  </a:moveTo>
                  <a:lnTo>
                    <a:pt x="8333" y="64765"/>
                  </a:lnTo>
                  <a:lnTo>
                    <a:pt x="31058" y="31058"/>
                  </a:lnTo>
                  <a:lnTo>
                    <a:pt x="64764" y="8333"/>
                  </a:lnTo>
                  <a:lnTo>
                    <a:pt x="106039" y="0"/>
                  </a:lnTo>
                  <a:lnTo>
                    <a:pt x="2500944" y="0"/>
                  </a:lnTo>
                  <a:lnTo>
                    <a:pt x="2541529" y="8072"/>
                  </a:lnTo>
                  <a:lnTo>
                    <a:pt x="2575944" y="31059"/>
                  </a:lnTo>
                  <a:lnTo>
                    <a:pt x="2598922" y="65460"/>
                  </a:lnTo>
                  <a:lnTo>
                    <a:pt x="2606994" y="106039"/>
                  </a:lnTo>
                  <a:lnTo>
                    <a:pt x="2606994" y="1041452"/>
                  </a:lnTo>
                  <a:lnTo>
                    <a:pt x="2598661" y="1082734"/>
                  </a:lnTo>
                  <a:lnTo>
                    <a:pt x="2575935" y="1116443"/>
                  </a:lnTo>
                  <a:lnTo>
                    <a:pt x="2542226" y="1139169"/>
                  </a:lnTo>
                  <a:lnTo>
                    <a:pt x="2500944" y="1147502"/>
                  </a:lnTo>
                  <a:lnTo>
                    <a:pt x="106039" y="1147502"/>
                  </a:lnTo>
                  <a:lnTo>
                    <a:pt x="64764" y="1139169"/>
                  </a:lnTo>
                  <a:lnTo>
                    <a:pt x="31058" y="1116443"/>
                  </a:lnTo>
                  <a:lnTo>
                    <a:pt x="8333" y="1082734"/>
                  </a:lnTo>
                  <a:lnTo>
                    <a:pt x="0" y="1041452"/>
                  </a:lnTo>
                  <a:lnTo>
                    <a:pt x="0" y="106039"/>
                  </a:lnTo>
                  <a:close/>
                </a:path>
              </a:pathLst>
            </a:custGeom>
            <a:ln w="28574">
              <a:solidFill>
                <a:srgbClr val="BA3D0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85700" rIns="0" bIns="0" rtlCol="0" vert="horz">
            <a:spAutoFit/>
          </a:bodyPr>
          <a:lstStyle/>
          <a:p>
            <a:pPr marL="175260">
              <a:lnSpc>
                <a:spcPct val="100000"/>
              </a:lnSpc>
              <a:spcBef>
                <a:spcPts val="120"/>
              </a:spcBef>
            </a:pPr>
            <a:r>
              <a:rPr dirty="0" spc="-20"/>
              <a:t>Why?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749232" y="1980202"/>
            <a:ext cx="1924050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595959"/>
                </a:solidFill>
                <a:latin typeface="Lucida Sans Unicode"/>
                <a:cs typeface="Lucida Sans Unicode"/>
              </a:rPr>
              <a:t>Preseed</a:t>
            </a:r>
            <a:r>
              <a:rPr dirty="0" sz="1800" spc="-9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45">
                <a:solidFill>
                  <a:srgbClr val="595959"/>
                </a:solidFill>
                <a:latin typeface="Lucida Sans Unicode"/>
                <a:cs typeface="Lucida Sans Unicode"/>
              </a:rPr>
              <a:t>and</a:t>
            </a:r>
            <a:r>
              <a:rPr dirty="0" sz="1800" spc="-9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5">
                <a:solidFill>
                  <a:srgbClr val="595959"/>
                </a:solidFill>
                <a:latin typeface="Lucida Sans Unicode"/>
                <a:cs typeface="Lucida Sans Unicode"/>
              </a:rPr>
              <a:t>early </a:t>
            </a:r>
            <a:r>
              <a:rPr dirty="0" sz="1800" spc="-30">
                <a:solidFill>
                  <a:srgbClr val="595959"/>
                </a:solidFill>
                <a:latin typeface="Lucida Sans Unicode"/>
                <a:cs typeface="Lucida Sans Unicode"/>
              </a:rPr>
              <a:t>startups</a:t>
            </a:r>
            <a:r>
              <a:rPr dirty="0" sz="1800" spc="-9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40">
                <a:solidFill>
                  <a:srgbClr val="595959"/>
                </a:solidFill>
                <a:latin typeface="Lucida Sans Unicode"/>
                <a:cs typeface="Lucida Sans Unicode"/>
              </a:rPr>
              <a:t>are</a:t>
            </a:r>
            <a:r>
              <a:rPr dirty="0" sz="1800" spc="-9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Lucida Sans Unicode"/>
                <a:cs typeface="Lucida Sans Unicode"/>
              </a:rPr>
              <a:t>quite lean.</a:t>
            </a:r>
            <a:endParaRPr sz="1800">
              <a:latin typeface="Lucida Sans Unicode"/>
              <a:cs typeface="Lucida Sans Unicode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3222955" y="1832853"/>
            <a:ext cx="2635885" cy="1176655"/>
            <a:chOff x="3222955" y="1832853"/>
            <a:chExt cx="2635885" cy="1176655"/>
          </a:xfrm>
        </p:grpSpPr>
        <p:sp>
          <p:nvSpPr>
            <p:cNvPr id="8" name="object 8" descr=""/>
            <p:cNvSpPr/>
            <p:nvPr/>
          </p:nvSpPr>
          <p:spPr>
            <a:xfrm>
              <a:off x="3237243" y="1847141"/>
              <a:ext cx="2607310" cy="1148080"/>
            </a:xfrm>
            <a:custGeom>
              <a:avLst/>
              <a:gdLst/>
              <a:ahLst/>
              <a:cxnLst/>
              <a:rect l="l" t="t" r="r" b="b"/>
              <a:pathLst>
                <a:path w="2607310" h="1148080">
                  <a:moveTo>
                    <a:pt x="2500944" y="1147502"/>
                  </a:moveTo>
                  <a:lnTo>
                    <a:pt x="106049" y="1147502"/>
                  </a:lnTo>
                  <a:lnTo>
                    <a:pt x="64768" y="1139169"/>
                  </a:lnTo>
                  <a:lnTo>
                    <a:pt x="31059" y="1116443"/>
                  </a:lnTo>
                  <a:lnTo>
                    <a:pt x="8333" y="1082734"/>
                  </a:lnTo>
                  <a:lnTo>
                    <a:pt x="0" y="1041452"/>
                  </a:lnTo>
                  <a:lnTo>
                    <a:pt x="0" y="106039"/>
                  </a:lnTo>
                  <a:lnTo>
                    <a:pt x="8333" y="64765"/>
                  </a:lnTo>
                  <a:lnTo>
                    <a:pt x="31059" y="31058"/>
                  </a:lnTo>
                  <a:lnTo>
                    <a:pt x="64768" y="8333"/>
                  </a:lnTo>
                  <a:lnTo>
                    <a:pt x="106049" y="0"/>
                  </a:lnTo>
                  <a:lnTo>
                    <a:pt x="2500944" y="0"/>
                  </a:lnTo>
                  <a:lnTo>
                    <a:pt x="2541529" y="8072"/>
                  </a:lnTo>
                  <a:lnTo>
                    <a:pt x="2575944" y="31059"/>
                  </a:lnTo>
                  <a:lnTo>
                    <a:pt x="2598922" y="65460"/>
                  </a:lnTo>
                  <a:lnTo>
                    <a:pt x="2606994" y="106039"/>
                  </a:lnTo>
                  <a:lnTo>
                    <a:pt x="2606994" y="1041452"/>
                  </a:lnTo>
                  <a:lnTo>
                    <a:pt x="2598661" y="1082734"/>
                  </a:lnTo>
                  <a:lnTo>
                    <a:pt x="2575935" y="1116443"/>
                  </a:lnTo>
                  <a:lnTo>
                    <a:pt x="2542226" y="1139169"/>
                  </a:lnTo>
                  <a:lnTo>
                    <a:pt x="2500944" y="1147502"/>
                  </a:lnTo>
                  <a:close/>
                </a:path>
              </a:pathLst>
            </a:custGeom>
            <a:solidFill>
              <a:srgbClr val="FBF4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237243" y="1847141"/>
              <a:ext cx="2607310" cy="1148080"/>
            </a:xfrm>
            <a:custGeom>
              <a:avLst/>
              <a:gdLst/>
              <a:ahLst/>
              <a:cxnLst/>
              <a:rect l="l" t="t" r="r" b="b"/>
              <a:pathLst>
                <a:path w="2607310" h="1148080">
                  <a:moveTo>
                    <a:pt x="0" y="106039"/>
                  </a:moveTo>
                  <a:lnTo>
                    <a:pt x="8333" y="64765"/>
                  </a:lnTo>
                  <a:lnTo>
                    <a:pt x="31059" y="31058"/>
                  </a:lnTo>
                  <a:lnTo>
                    <a:pt x="64768" y="8333"/>
                  </a:lnTo>
                  <a:lnTo>
                    <a:pt x="106049" y="0"/>
                  </a:lnTo>
                  <a:lnTo>
                    <a:pt x="2500944" y="0"/>
                  </a:lnTo>
                  <a:lnTo>
                    <a:pt x="2541529" y="8072"/>
                  </a:lnTo>
                  <a:lnTo>
                    <a:pt x="2575944" y="31059"/>
                  </a:lnTo>
                  <a:lnTo>
                    <a:pt x="2598922" y="65460"/>
                  </a:lnTo>
                  <a:lnTo>
                    <a:pt x="2606994" y="106039"/>
                  </a:lnTo>
                  <a:lnTo>
                    <a:pt x="2606994" y="1041452"/>
                  </a:lnTo>
                  <a:lnTo>
                    <a:pt x="2598661" y="1082734"/>
                  </a:lnTo>
                  <a:lnTo>
                    <a:pt x="2575935" y="1116443"/>
                  </a:lnTo>
                  <a:lnTo>
                    <a:pt x="2542226" y="1139169"/>
                  </a:lnTo>
                  <a:lnTo>
                    <a:pt x="2500944" y="1147502"/>
                  </a:lnTo>
                  <a:lnTo>
                    <a:pt x="106049" y="1147502"/>
                  </a:lnTo>
                  <a:lnTo>
                    <a:pt x="64768" y="1139169"/>
                  </a:lnTo>
                  <a:lnTo>
                    <a:pt x="31059" y="1116443"/>
                  </a:lnTo>
                  <a:lnTo>
                    <a:pt x="8333" y="1082734"/>
                  </a:lnTo>
                  <a:lnTo>
                    <a:pt x="0" y="1041452"/>
                  </a:lnTo>
                  <a:lnTo>
                    <a:pt x="0" y="106039"/>
                  </a:lnTo>
                  <a:close/>
                </a:path>
              </a:pathLst>
            </a:custGeom>
            <a:ln w="28574">
              <a:solidFill>
                <a:srgbClr val="BA3D0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2981340" y="915298"/>
            <a:ext cx="3119120" cy="191388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4000" spc="110" b="1">
                <a:solidFill>
                  <a:srgbClr val="0A9395"/>
                </a:solidFill>
                <a:latin typeface="Arial"/>
                <a:cs typeface="Arial"/>
              </a:rPr>
              <a:t>Opportunity</a:t>
            </a:r>
            <a:endParaRPr sz="4000">
              <a:latin typeface="Arial"/>
              <a:cs typeface="Arial"/>
            </a:endParaRPr>
          </a:p>
          <a:p>
            <a:pPr algn="ctr" marL="496570" marR="488950">
              <a:lnSpc>
                <a:spcPct val="100000"/>
              </a:lnSpc>
              <a:spcBef>
                <a:spcPts val="3585"/>
              </a:spcBef>
            </a:pPr>
            <a:r>
              <a:rPr dirty="0" sz="1800" spc="-114">
                <a:solidFill>
                  <a:srgbClr val="595959"/>
                </a:solidFill>
                <a:latin typeface="Lucida Sans Unicode"/>
                <a:cs typeface="Lucida Sans Unicode"/>
              </a:rPr>
              <a:t>Thinking</a:t>
            </a:r>
            <a:r>
              <a:rPr dirty="0" sz="18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30">
                <a:solidFill>
                  <a:srgbClr val="595959"/>
                </a:solidFill>
                <a:latin typeface="Lucida Sans Unicode"/>
                <a:cs typeface="Lucida Sans Unicode"/>
              </a:rPr>
              <a:t>about</a:t>
            </a:r>
            <a:r>
              <a:rPr dirty="0" sz="18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75">
                <a:solidFill>
                  <a:srgbClr val="595959"/>
                </a:solidFill>
                <a:latin typeface="Lucida Sans Unicode"/>
                <a:cs typeface="Lucida Sans Unicode"/>
              </a:rPr>
              <a:t>AI</a:t>
            </a:r>
            <a:r>
              <a:rPr dirty="0" sz="1800" spc="-6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5">
                <a:solidFill>
                  <a:srgbClr val="595959"/>
                </a:solidFill>
                <a:latin typeface="Lucida Sans Unicode"/>
                <a:cs typeface="Lucida Sans Unicode"/>
              </a:rPr>
              <a:t>as “co-</a:t>
            </a:r>
            <a:r>
              <a:rPr dirty="0" sz="1800" spc="-10">
                <a:solidFill>
                  <a:srgbClr val="595959"/>
                </a:solidFill>
                <a:latin typeface="Lucida Sans Unicode"/>
                <a:cs typeface="Lucida Sans Unicode"/>
              </a:rPr>
              <a:t>founder” </a:t>
            </a:r>
            <a:r>
              <a:rPr dirty="0" sz="1800" spc="-30">
                <a:solidFill>
                  <a:srgbClr val="595959"/>
                </a:solidFill>
                <a:latin typeface="Lucida Sans Unicode"/>
                <a:cs typeface="Lucida Sans Unicode"/>
              </a:rPr>
              <a:t>collaborators…</a:t>
            </a:r>
            <a:endParaRPr sz="1800">
              <a:latin typeface="Lucida Sans Unicode"/>
              <a:cs typeface="Lucida Sans Unicode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6052850" y="1832853"/>
            <a:ext cx="2635885" cy="1176655"/>
            <a:chOff x="6052850" y="1832853"/>
            <a:chExt cx="2635885" cy="1176655"/>
          </a:xfrm>
        </p:grpSpPr>
        <p:sp>
          <p:nvSpPr>
            <p:cNvPr id="12" name="object 12" descr=""/>
            <p:cNvSpPr/>
            <p:nvPr/>
          </p:nvSpPr>
          <p:spPr>
            <a:xfrm>
              <a:off x="6067137" y="1847141"/>
              <a:ext cx="2607310" cy="1148080"/>
            </a:xfrm>
            <a:custGeom>
              <a:avLst/>
              <a:gdLst/>
              <a:ahLst/>
              <a:cxnLst/>
              <a:rect l="l" t="t" r="r" b="b"/>
              <a:pathLst>
                <a:path w="2607309" h="1148080">
                  <a:moveTo>
                    <a:pt x="2500944" y="1147502"/>
                  </a:moveTo>
                  <a:lnTo>
                    <a:pt x="106049" y="1147502"/>
                  </a:lnTo>
                  <a:lnTo>
                    <a:pt x="64768" y="1139169"/>
                  </a:lnTo>
                  <a:lnTo>
                    <a:pt x="31059" y="1116443"/>
                  </a:lnTo>
                  <a:lnTo>
                    <a:pt x="8333" y="1082734"/>
                  </a:lnTo>
                  <a:lnTo>
                    <a:pt x="0" y="1041452"/>
                  </a:lnTo>
                  <a:lnTo>
                    <a:pt x="0" y="106039"/>
                  </a:lnTo>
                  <a:lnTo>
                    <a:pt x="8333" y="64765"/>
                  </a:lnTo>
                  <a:lnTo>
                    <a:pt x="31059" y="31058"/>
                  </a:lnTo>
                  <a:lnTo>
                    <a:pt x="64768" y="8333"/>
                  </a:lnTo>
                  <a:lnTo>
                    <a:pt x="106049" y="0"/>
                  </a:lnTo>
                  <a:lnTo>
                    <a:pt x="2500944" y="0"/>
                  </a:lnTo>
                  <a:lnTo>
                    <a:pt x="2541529" y="8072"/>
                  </a:lnTo>
                  <a:lnTo>
                    <a:pt x="2575944" y="31059"/>
                  </a:lnTo>
                  <a:lnTo>
                    <a:pt x="2598922" y="65460"/>
                  </a:lnTo>
                  <a:lnTo>
                    <a:pt x="2606994" y="106039"/>
                  </a:lnTo>
                  <a:lnTo>
                    <a:pt x="2606994" y="1041452"/>
                  </a:lnTo>
                  <a:lnTo>
                    <a:pt x="2598661" y="1082734"/>
                  </a:lnTo>
                  <a:lnTo>
                    <a:pt x="2575935" y="1116443"/>
                  </a:lnTo>
                  <a:lnTo>
                    <a:pt x="2542226" y="1139169"/>
                  </a:lnTo>
                  <a:lnTo>
                    <a:pt x="2500944" y="1147502"/>
                  </a:lnTo>
                  <a:close/>
                </a:path>
              </a:pathLst>
            </a:custGeom>
            <a:solidFill>
              <a:srgbClr val="FBF4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6067137" y="1847141"/>
              <a:ext cx="2607310" cy="1148080"/>
            </a:xfrm>
            <a:custGeom>
              <a:avLst/>
              <a:gdLst/>
              <a:ahLst/>
              <a:cxnLst/>
              <a:rect l="l" t="t" r="r" b="b"/>
              <a:pathLst>
                <a:path w="2607309" h="1148080">
                  <a:moveTo>
                    <a:pt x="0" y="106039"/>
                  </a:moveTo>
                  <a:lnTo>
                    <a:pt x="8333" y="64765"/>
                  </a:lnTo>
                  <a:lnTo>
                    <a:pt x="31059" y="31058"/>
                  </a:lnTo>
                  <a:lnTo>
                    <a:pt x="64768" y="8333"/>
                  </a:lnTo>
                  <a:lnTo>
                    <a:pt x="106049" y="0"/>
                  </a:lnTo>
                  <a:lnTo>
                    <a:pt x="2500944" y="0"/>
                  </a:lnTo>
                  <a:lnTo>
                    <a:pt x="2541529" y="8072"/>
                  </a:lnTo>
                  <a:lnTo>
                    <a:pt x="2575944" y="31059"/>
                  </a:lnTo>
                  <a:lnTo>
                    <a:pt x="2598922" y="65460"/>
                  </a:lnTo>
                  <a:lnTo>
                    <a:pt x="2606994" y="106039"/>
                  </a:lnTo>
                  <a:lnTo>
                    <a:pt x="2606994" y="1041452"/>
                  </a:lnTo>
                  <a:lnTo>
                    <a:pt x="2598661" y="1082734"/>
                  </a:lnTo>
                  <a:lnTo>
                    <a:pt x="2575935" y="1116443"/>
                  </a:lnTo>
                  <a:lnTo>
                    <a:pt x="2542226" y="1139169"/>
                  </a:lnTo>
                  <a:lnTo>
                    <a:pt x="2500944" y="1147502"/>
                  </a:lnTo>
                  <a:lnTo>
                    <a:pt x="106049" y="1147502"/>
                  </a:lnTo>
                  <a:lnTo>
                    <a:pt x="64768" y="1139169"/>
                  </a:lnTo>
                  <a:lnTo>
                    <a:pt x="31059" y="1116443"/>
                  </a:lnTo>
                  <a:lnTo>
                    <a:pt x="8333" y="1082734"/>
                  </a:lnTo>
                  <a:lnTo>
                    <a:pt x="0" y="1041452"/>
                  </a:lnTo>
                  <a:lnTo>
                    <a:pt x="0" y="106039"/>
                  </a:lnTo>
                  <a:close/>
                </a:path>
              </a:pathLst>
            </a:custGeom>
            <a:ln w="28574">
              <a:solidFill>
                <a:srgbClr val="BA3D0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6273807" y="1980202"/>
            <a:ext cx="2194560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 indent="-635">
              <a:lnSpc>
                <a:spcPct val="100000"/>
              </a:lnSpc>
              <a:spcBef>
                <a:spcPts val="100"/>
              </a:spcBef>
            </a:pPr>
            <a:r>
              <a:rPr dirty="0" sz="1800" spc="-65">
                <a:solidFill>
                  <a:srgbClr val="595959"/>
                </a:solidFill>
                <a:latin typeface="Lucida Sans Unicode"/>
                <a:cs typeface="Lucida Sans Unicode"/>
              </a:rPr>
              <a:t>There </a:t>
            </a:r>
            <a:r>
              <a:rPr dirty="0" sz="1800" spc="-25">
                <a:solidFill>
                  <a:srgbClr val="595959"/>
                </a:solidFill>
                <a:latin typeface="Lucida Sans Unicode"/>
                <a:cs typeface="Lucida Sans Unicode"/>
              </a:rPr>
              <a:t>was </a:t>
            </a:r>
            <a:r>
              <a:rPr dirty="0" sz="1800" spc="-30">
                <a:solidFill>
                  <a:srgbClr val="595959"/>
                </a:solidFill>
                <a:latin typeface="Lucida Sans Unicode"/>
                <a:cs typeface="Lucida Sans Unicode"/>
              </a:rPr>
              <a:t>opportunity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70">
                <a:solidFill>
                  <a:srgbClr val="595959"/>
                </a:solidFill>
                <a:latin typeface="Lucida Sans Unicode"/>
                <a:cs typeface="Lucida Sans Unicode"/>
              </a:rPr>
              <a:t>for</a:t>
            </a:r>
            <a:r>
              <a:rPr dirty="0" sz="18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75">
                <a:solidFill>
                  <a:srgbClr val="595959"/>
                </a:solidFill>
                <a:latin typeface="Lucida Sans Unicode"/>
                <a:cs typeface="Lucida Sans Unicode"/>
              </a:rPr>
              <a:t>AI</a:t>
            </a:r>
            <a:r>
              <a:rPr dirty="0" sz="18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5">
                <a:solidFill>
                  <a:srgbClr val="595959"/>
                </a:solidFill>
                <a:latin typeface="Lucida Sans Unicode"/>
                <a:cs typeface="Lucida Sans Unicode"/>
              </a:rPr>
              <a:t>to increase</a:t>
            </a:r>
            <a:r>
              <a:rPr dirty="0" sz="1800" spc="-9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Lucida Sans Unicode"/>
                <a:cs typeface="Lucida Sans Unicode"/>
              </a:rPr>
              <a:t>workﬂow</a:t>
            </a:r>
            <a:endParaRPr sz="1800">
              <a:latin typeface="Lucida Sans Unicode"/>
              <a:cs typeface="Lucida Sans Unicode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3014343" y="2400395"/>
            <a:ext cx="3044190" cy="41275"/>
            <a:chOff x="3014343" y="2400395"/>
            <a:chExt cx="3044190" cy="41275"/>
          </a:xfrm>
        </p:grpSpPr>
        <p:sp>
          <p:nvSpPr>
            <p:cNvPr id="16" name="object 16" descr=""/>
            <p:cNvSpPr/>
            <p:nvPr/>
          </p:nvSpPr>
          <p:spPr>
            <a:xfrm>
              <a:off x="3014343" y="2420890"/>
              <a:ext cx="166370" cy="0"/>
            </a:xfrm>
            <a:custGeom>
              <a:avLst/>
              <a:gdLst/>
              <a:ahLst/>
              <a:cxnLst/>
              <a:rect l="l" t="t" r="r" b="b"/>
              <a:pathLst>
                <a:path w="166369" h="0">
                  <a:moveTo>
                    <a:pt x="0" y="0"/>
                  </a:moveTo>
                  <a:lnTo>
                    <a:pt x="165749" y="0"/>
                  </a:lnTo>
                </a:path>
              </a:pathLst>
            </a:custGeom>
            <a:ln w="9524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3180093" y="2405157"/>
              <a:ext cx="43815" cy="31750"/>
            </a:xfrm>
            <a:custGeom>
              <a:avLst/>
              <a:gdLst/>
              <a:ahLst/>
              <a:cxnLst/>
              <a:rect l="l" t="t" r="r" b="b"/>
              <a:pathLst>
                <a:path w="43814" h="31750">
                  <a:moveTo>
                    <a:pt x="0" y="31464"/>
                  </a:moveTo>
                  <a:lnTo>
                    <a:pt x="0" y="0"/>
                  </a:lnTo>
                  <a:lnTo>
                    <a:pt x="43224" y="15732"/>
                  </a:lnTo>
                  <a:lnTo>
                    <a:pt x="0" y="31464"/>
                  </a:lnTo>
                  <a:close/>
                </a:path>
              </a:pathLst>
            </a:custGeom>
            <a:solidFill>
              <a:srgbClr val="59595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3180093" y="2405157"/>
              <a:ext cx="43815" cy="31750"/>
            </a:xfrm>
            <a:custGeom>
              <a:avLst/>
              <a:gdLst/>
              <a:ahLst/>
              <a:cxnLst/>
              <a:rect l="l" t="t" r="r" b="b"/>
              <a:pathLst>
                <a:path w="43814" h="31750">
                  <a:moveTo>
                    <a:pt x="0" y="31464"/>
                  </a:moveTo>
                  <a:lnTo>
                    <a:pt x="43224" y="15732"/>
                  </a:lnTo>
                  <a:lnTo>
                    <a:pt x="0" y="0"/>
                  </a:lnTo>
                  <a:lnTo>
                    <a:pt x="0" y="31464"/>
                  </a:lnTo>
                  <a:close/>
                </a:path>
              </a:pathLst>
            </a:custGeom>
            <a:ln w="9524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5844238" y="2420890"/>
              <a:ext cx="166370" cy="0"/>
            </a:xfrm>
            <a:custGeom>
              <a:avLst/>
              <a:gdLst/>
              <a:ahLst/>
              <a:cxnLst/>
              <a:rect l="l" t="t" r="r" b="b"/>
              <a:pathLst>
                <a:path w="166370" h="0">
                  <a:moveTo>
                    <a:pt x="0" y="0"/>
                  </a:moveTo>
                  <a:lnTo>
                    <a:pt x="165749" y="0"/>
                  </a:lnTo>
                </a:path>
              </a:pathLst>
            </a:custGeom>
            <a:ln w="9524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6009987" y="2405157"/>
              <a:ext cx="43815" cy="31750"/>
            </a:xfrm>
            <a:custGeom>
              <a:avLst/>
              <a:gdLst/>
              <a:ahLst/>
              <a:cxnLst/>
              <a:rect l="l" t="t" r="r" b="b"/>
              <a:pathLst>
                <a:path w="43814" h="31750">
                  <a:moveTo>
                    <a:pt x="0" y="31464"/>
                  </a:moveTo>
                  <a:lnTo>
                    <a:pt x="0" y="0"/>
                  </a:lnTo>
                  <a:lnTo>
                    <a:pt x="43224" y="15732"/>
                  </a:lnTo>
                  <a:lnTo>
                    <a:pt x="0" y="31464"/>
                  </a:lnTo>
                  <a:close/>
                </a:path>
              </a:pathLst>
            </a:custGeom>
            <a:solidFill>
              <a:srgbClr val="59595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6009987" y="2405157"/>
              <a:ext cx="43815" cy="31750"/>
            </a:xfrm>
            <a:custGeom>
              <a:avLst/>
              <a:gdLst/>
              <a:ahLst/>
              <a:cxnLst/>
              <a:rect l="l" t="t" r="r" b="b"/>
              <a:pathLst>
                <a:path w="43814" h="31750">
                  <a:moveTo>
                    <a:pt x="0" y="31464"/>
                  </a:moveTo>
                  <a:lnTo>
                    <a:pt x="43224" y="15732"/>
                  </a:lnTo>
                  <a:lnTo>
                    <a:pt x="0" y="0"/>
                  </a:lnTo>
                  <a:lnTo>
                    <a:pt x="0" y="31464"/>
                  </a:lnTo>
                  <a:close/>
                </a:path>
              </a:pathLst>
            </a:custGeom>
            <a:ln w="9524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 txBox="1"/>
          <p:nvPr/>
        </p:nvSpPr>
        <p:spPr>
          <a:xfrm>
            <a:off x="384724" y="3470883"/>
            <a:ext cx="7767955" cy="543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700" spc="50">
                <a:solidFill>
                  <a:srgbClr val="595959"/>
                </a:solidFill>
                <a:latin typeface="Lucida Sans Unicode"/>
                <a:cs typeface="Lucida Sans Unicode"/>
              </a:rPr>
              <a:t>We</a:t>
            </a:r>
            <a:r>
              <a:rPr dirty="0" sz="17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595959"/>
                </a:solidFill>
                <a:latin typeface="Lucida Sans Unicode"/>
                <a:cs typeface="Lucida Sans Unicode"/>
              </a:rPr>
              <a:t>wanted</a:t>
            </a:r>
            <a:r>
              <a:rPr dirty="0" sz="17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595959"/>
                </a:solidFill>
                <a:latin typeface="Lucida Sans Unicode"/>
                <a:cs typeface="Lucida Sans Unicode"/>
              </a:rPr>
              <a:t>to</a:t>
            </a:r>
            <a:r>
              <a:rPr dirty="0" sz="17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595959"/>
                </a:solidFill>
                <a:latin typeface="Lucida Sans Unicode"/>
                <a:cs typeface="Lucida Sans Unicode"/>
              </a:rPr>
              <a:t>understand</a:t>
            </a:r>
            <a:r>
              <a:rPr dirty="0" sz="17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595959"/>
                </a:solidFill>
                <a:latin typeface="Lucida Sans Unicode"/>
                <a:cs typeface="Lucida Sans Unicode"/>
              </a:rPr>
              <a:t>the</a:t>
            </a:r>
            <a:r>
              <a:rPr dirty="0" sz="17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595959"/>
                </a:solidFill>
                <a:latin typeface="Lucida Sans Unicode"/>
                <a:cs typeface="Lucida Sans Unicode"/>
              </a:rPr>
              <a:t>current</a:t>
            </a:r>
            <a:r>
              <a:rPr dirty="0" sz="17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75">
                <a:solidFill>
                  <a:srgbClr val="595959"/>
                </a:solidFill>
                <a:latin typeface="Lucida Sans Unicode"/>
                <a:cs typeface="Lucida Sans Unicode"/>
              </a:rPr>
              <a:t>workﬂows</a:t>
            </a:r>
            <a:r>
              <a:rPr dirty="0" sz="17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60">
                <a:solidFill>
                  <a:srgbClr val="595959"/>
                </a:solidFill>
                <a:latin typeface="Lucida Sans Unicode"/>
                <a:cs typeface="Lucida Sans Unicode"/>
              </a:rPr>
              <a:t>of</a:t>
            </a:r>
            <a:r>
              <a:rPr dirty="0" sz="17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5">
                <a:solidFill>
                  <a:srgbClr val="595959"/>
                </a:solidFill>
                <a:latin typeface="Lucida Sans Unicode"/>
                <a:cs typeface="Lucida Sans Unicode"/>
              </a:rPr>
              <a:t>founders</a:t>
            </a:r>
            <a:r>
              <a:rPr dirty="0" sz="17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5">
                <a:solidFill>
                  <a:srgbClr val="595959"/>
                </a:solidFill>
                <a:latin typeface="Lucida Sans Unicode"/>
                <a:cs typeface="Lucida Sans Unicode"/>
              </a:rPr>
              <a:t>and</a:t>
            </a:r>
            <a:r>
              <a:rPr dirty="0" sz="17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65">
                <a:solidFill>
                  <a:srgbClr val="595959"/>
                </a:solidFill>
                <a:latin typeface="Lucida Sans Unicode"/>
                <a:cs typeface="Lucida Sans Unicode"/>
              </a:rPr>
              <a:t>learn</a:t>
            </a:r>
            <a:r>
              <a:rPr dirty="0" sz="17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70">
                <a:solidFill>
                  <a:srgbClr val="595959"/>
                </a:solidFill>
                <a:latin typeface="Lucida Sans Unicode"/>
                <a:cs typeface="Lucida Sans Unicode"/>
              </a:rPr>
              <a:t>how</a:t>
            </a:r>
            <a:r>
              <a:rPr dirty="0" sz="17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595959"/>
                </a:solidFill>
                <a:latin typeface="Lucida Sans Unicode"/>
                <a:cs typeface="Lucida Sans Unicode"/>
              </a:rPr>
              <a:t>AI </a:t>
            </a:r>
            <a:r>
              <a:rPr dirty="0" sz="1700" spc="-50">
                <a:solidFill>
                  <a:srgbClr val="595959"/>
                </a:solidFill>
                <a:latin typeface="Lucida Sans Unicode"/>
                <a:cs typeface="Lucida Sans Unicode"/>
              </a:rPr>
              <a:t>tools</a:t>
            </a:r>
            <a:r>
              <a:rPr dirty="0" sz="17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595959"/>
                </a:solidFill>
                <a:latin typeface="Lucida Sans Unicode"/>
                <a:cs typeface="Lucida Sans Unicode"/>
              </a:rPr>
              <a:t>can</a:t>
            </a:r>
            <a:r>
              <a:rPr dirty="0" sz="17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595959"/>
                </a:solidFill>
                <a:latin typeface="Lucida Sans Unicode"/>
                <a:cs typeface="Lucida Sans Unicode"/>
              </a:rPr>
              <a:t>impact</a:t>
            </a:r>
            <a:r>
              <a:rPr dirty="0" sz="17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65">
                <a:solidFill>
                  <a:srgbClr val="595959"/>
                </a:solidFill>
                <a:latin typeface="Lucida Sans Unicode"/>
                <a:cs typeface="Lucida Sans Unicode"/>
              </a:rPr>
              <a:t>friction,</a:t>
            </a:r>
            <a:r>
              <a:rPr dirty="0" sz="17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0">
                <a:solidFill>
                  <a:srgbClr val="595959"/>
                </a:solidFill>
                <a:latin typeface="Lucida Sans Unicode"/>
                <a:cs typeface="Lucida Sans Unicode"/>
              </a:rPr>
              <a:t>efficiency,</a:t>
            </a:r>
            <a:r>
              <a:rPr dirty="0" sz="17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5">
                <a:solidFill>
                  <a:srgbClr val="595959"/>
                </a:solidFill>
                <a:latin typeface="Lucida Sans Unicode"/>
                <a:cs typeface="Lucida Sans Unicode"/>
              </a:rPr>
              <a:t>and</a:t>
            </a:r>
            <a:r>
              <a:rPr dirty="0" sz="17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595959"/>
                </a:solidFill>
                <a:latin typeface="Lucida Sans Unicode"/>
                <a:cs typeface="Lucida Sans Unicode"/>
              </a:rPr>
              <a:t>confidence</a:t>
            </a:r>
            <a:r>
              <a:rPr dirty="0" sz="17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85">
                <a:solidFill>
                  <a:srgbClr val="595959"/>
                </a:solidFill>
                <a:latin typeface="Lucida Sans Unicode"/>
                <a:cs typeface="Lucida Sans Unicode"/>
              </a:rPr>
              <a:t>in</a:t>
            </a:r>
            <a:r>
              <a:rPr dirty="0" sz="1700" spc="-6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5">
                <a:solidFill>
                  <a:srgbClr val="595959"/>
                </a:solidFill>
                <a:latin typeface="Lucida Sans Unicode"/>
                <a:cs typeface="Lucida Sans Unicode"/>
              </a:rPr>
              <a:t>their</a:t>
            </a:r>
            <a:r>
              <a:rPr dirty="0" sz="17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595959"/>
                </a:solidFill>
                <a:latin typeface="Lucida Sans Unicode"/>
                <a:cs typeface="Lucida Sans Unicode"/>
              </a:rPr>
              <a:t>startup</a:t>
            </a:r>
            <a:r>
              <a:rPr dirty="0" sz="17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595959"/>
                </a:solidFill>
                <a:latin typeface="Lucida Sans Unicode"/>
                <a:cs typeface="Lucida Sans Unicode"/>
              </a:rPr>
              <a:t>tasks.</a:t>
            </a:r>
            <a:endParaRPr sz="1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0023" y="1977495"/>
            <a:ext cx="7768409" cy="316600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4724" y="2137643"/>
            <a:ext cx="4943475" cy="1854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6000" spc="80">
                <a:solidFill>
                  <a:srgbClr val="93D1BC"/>
                </a:solidFill>
              </a:rPr>
              <a:t>Needfinding </a:t>
            </a:r>
            <a:r>
              <a:rPr dirty="0" sz="6000" spc="95">
                <a:solidFill>
                  <a:srgbClr val="93D1BC"/>
                </a:solidFill>
              </a:rPr>
              <a:t>Methodology</a:t>
            </a:r>
            <a:endParaRPr sz="6000"/>
          </a:p>
        </p:txBody>
      </p:sp>
      <p:sp>
        <p:nvSpPr>
          <p:cNvPr id="4" name="object 4" descr=""/>
          <p:cNvSpPr txBox="1"/>
          <p:nvPr/>
        </p:nvSpPr>
        <p:spPr>
          <a:xfrm>
            <a:off x="384724" y="419218"/>
            <a:ext cx="353060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>
                <a:solidFill>
                  <a:srgbClr val="E8D8A5"/>
                </a:solidFill>
                <a:latin typeface="Lucida Sans Unicode"/>
                <a:cs typeface="Lucida Sans Unicode"/>
              </a:rPr>
              <a:t>CS</a:t>
            </a:r>
            <a:r>
              <a:rPr dirty="0" sz="850" spc="10">
                <a:solidFill>
                  <a:srgbClr val="E8D8A5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-114">
                <a:solidFill>
                  <a:srgbClr val="E8D8A5"/>
                </a:solidFill>
                <a:latin typeface="Lucida Sans Unicode"/>
                <a:cs typeface="Lucida Sans Unicode"/>
              </a:rPr>
              <a:t>147</a:t>
            </a:r>
            <a:endParaRPr sz="8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85700" rIns="0" bIns="0" rtlCol="0" vert="horz">
            <a:spAutoFit/>
          </a:bodyPr>
          <a:lstStyle/>
          <a:p>
            <a:pPr marL="175260">
              <a:lnSpc>
                <a:spcPct val="100000"/>
              </a:lnSpc>
              <a:spcBef>
                <a:spcPts val="120"/>
              </a:spcBef>
            </a:pPr>
            <a:r>
              <a:rPr dirty="0" spc="75"/>
              <a:t>Recruitment</a:t>
            </a:r>
            <a:r>
              <a:rPr dirty="0" spc="-75"/>
              <a:t> </a:t>
            </a:r>
            <a:r>
              <a:rPr dirty="0" spc="45"/>
              <a:t>Strategies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1699" y="1378564"/>
            <a:ext cx="3510567" cy="1666404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183756" y="991907"/>
            <a:ext cx="155575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Personal</a:t>
            </a:r>
            <a:r>
              <a:rPr dirty="0" sz="1400" spc="-8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Network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1709" y="3140218"/>
            <a:ext cx="3510557" cy="1712471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5648632" y="991907"/>
            <a:ext cx="243078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Targeted</a:t>
            </a:r>
            <a:r>
              <a:rPr dirty="0" sz="1400" spc="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and</a:t>
            </a:r>
            <a:r>
              <a:rPr dirty="0" sz="1400" spc="5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Public</a:t>
            </a:r>
            <a:r>
              <a:rPr dirty="0" sz="1400" spc="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Spaces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4294316" y="1445272"/>
            <a:ext cx="4538345" cy="3446145"/>
            <a:chOff x="4294316" y="1445272"/>
            <a:chExt cx="4538345" cy="3446145"/>
          </a:xfrm>
        </p:grpSpPr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94316" y="2634719"/>
              <a:ext cx="3063493" cy="225632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78938" y="1445272"/>
              <a:ext cx="2753344" cy="153299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85700" rIns="0" bIns="0" rtlCol="0" vert="horz">
            <a:spAutoFit/>
          </a:bodyPr>
          <a:lstStyle/>
          <a:p>
            <a:pPr marL="175260">
              <a:lnSpc>
                <a:spcPct val="100000"/>
              </a:lnSpc>
              <a:spcBef>
                <a:spcPts val="120"/>
              </a:spcBef>
            </a:pPr>
            <a:r>
              <a:rPr dirty="0" spc="50"/>
              <a:t>Selection</a:t>
            </a:r>
            <a:r>
              <a:rPr dirty="0" spc="-100"/>
              <a:t> </a:t>
            </a:r>
            <a:r>
              <a:rPr dirty="0" spc="-10"/>
              <a:t>Priorities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66937" y="3601201"/>
            <a:ext cx="210121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technical</a:t>
            </a:r>
            <a:r>
              <a:rPr dirty="0" sz="1800" spc="1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skill</a:t>
            </a:r>
            <a:r>
              <a:rPr dirty="0" sz="1800" spc="1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0A9395"/>
                </a:solidFill>
                <a:latin typeface="Arial"/>
                <a:cs typeface="Arial"/>
              </a:rPr>
              <a:t>sets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695055" y="3601201"/>
            <a:ext cx="154495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industry/field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400264" y="3601182"/>
            <a:ext cx="18872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work</a:t>
            </a:r>
            <a:r>
              <a:rPr dirty="0" sz="1800" spc="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experience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559625" y="1077234"/>
            <a:ext cx="402526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35" b="1">
                <a:solidFill>
                  <a:srgbClr val="0A9395"/>
                </a:solidFill>
                <a:latin typeface="Arial"/>
                <a:cs typeface="Arial"/>
              </a:rPr>
              <a:t>Range</a:t>
            </a:r>
            <a:r>
              <a:rPr dirty="0" sz="3000" spc="-1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3000" b="1">
                <a:solidFill>
                  <a:srgbClr val="0A9395"/>
                </a:solidFill>
                <a:latin typeface="Arial"/>
                <a:cs typeface="Arial"/>
              </a:rPr>
              <a:t>of</a:t>
            </a:r>
            <a:r>
              <a:rPr dirty="0" sz="3000" spc="-10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3000" spc="-10" b="1">
                <a:solidFill>
                  <a:srgbClr val="0A9395"/>
                </a:solidFill>
                <a:latin typeface="Arial"/>
                <a:cs typeface="Arial"/>
              </a:rPr>
              <a:t>Experiences</a:t>
            </a:r>
            <a:endParaRPr sz="3000">
              <a:latin typeface="Arial"/>
              <a:cs typeface="Arial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3611" y="1898196"/>
            <a:ext cx="1347297" cy="1347272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82192" y="1814221"/>
            <a:ext cx="1453597" cy="1453597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16662" y="1844928"/>
            <a:ext cx="1453622" cy="1453614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741463" y="4232609"/>
            <a:ext cx="135255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635">
              <a:lnSpc>
                <a:spcPct val="100000"/>
              </a:lnSpc>
              <a:spcBef>
                <a:spcPts val="100"/>
              </a:spcBef>
            </a:pPr>
            <a:r>
              <a:rPr dirty="0" sz="1600" spc="-25">
                <a:solidFill>
                  <a:srgbClr val="595959"/>
                </a:solidFill>
                <a:latin typeface="Lucida Sans Unicode"/>
                <a:cs typeface="Lucida Sans Unicode"/>
              </a:rPr>
              <a:t>technical</a:t>
            </a:r>
            <a:r>
              <a:rPr dirty="0" sz="1600" spc="-5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5">
                <a:solidFill>
                  <a:srgbClr val="595959"/>
                </a:solidFill>
                <a:latin typeface="Lucida Sans Unicode"/>
                <a:cs typeface="Lucida Sans Unicode"/>
              </a:rPr>
              <a:t>vs </a:t>
            </a:r>
            <a:r>
              <a:rPr dirty="0" sz="1600" spc="-55">
                <a:solidFill>
                  <a:srgbClr val="595959"/>
                </a:solidFill>
                <a:latin typeface="Lucida Sans Unicode"/>
                <a:cs typeface="Lucida Sans Unicode"/>
              </a:rPr>
              <a:t>non-</a:t>
            </a:r>
            <a:r>
              <a:rPr dirty="0" sz="1600" spc="-30">
                <a:solidFill>
                  <a:srgbClr val="595959"/>
                </a:solidFill>
                <a:latin typeface="Lucida Sans Unicode"/>
                <a:cs typeface="Lucida Sans Unicode"/>
              </a:rPr>
              <a:t>technical </a:t>
            </a:r>
            <a:r>
              <a:rPr dirty="0" sz="1600" spc="-10">
                <a:solidFill>
                  <a:srgbClr val="595959"/>
                </a:solidFill>
                <a:latin typeface="Lucida Sans Unicode"/>
                <a:cs typeface="Lucida Sans Unicode"/>
              </a:rPr>
              <a:t>backgrounds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265251" y="4355767"/>
            <a:ext cx="2289175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33679">
              <a:lnSpc>
                <a:spcPct val="100000"/>
              </a:lnSpc>
              <a:spcBef>
                <a:spcPts val="100"/>
              </a:spcBef>
            </a:pPr>
            <a:r>
              <a:rPr dirty="0" sz="1600" spc="-70">
                <a:solidFill>
                  <a:srgbClr val="595959"/>
                </a:solidFill>
                <a:latin typeface="Lucida Sans Unicode"/>
                <a:cs typeface="Lucida Sans Unicode"/>
              </a:rPr>
              <a:t>Consumer,</a:t>
            </a:r>
            <a:r>
              <a:rPr dirty="0" sz="1600" spc="-5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Lucida Sans Unicode"/>
                <a:cs typeface="Lucida Sans Unicode"/>
              </a:rPr>
              <a:t>Fintech, </a:t>
            </a:r>
            <a:r>
              <a:rPr dirty="0" sz="1600" spc="-30">
                <a:solidFill>
                  <a:srgbClr val="595959"/>
                </a:solidFill>
                <a:latin typeface="Lucida Sans Unicode"/>
                <a:cs typeface="Lucida Sans Unicode"/>
              </a:rPr>
              <a:t>Medtech,</a:t>
            </a:r>
            <a:r>
              <a:rPr dirty="0" sz="1600" spc="-6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35">
                <a:solidFill>
                  <a:srgbClr val="595959"/>
                </a:solidFill>
                <a:latin typeface="Lucida Sans Unicode"/>
                <a:cs typeface="Lucida Sans Unicode"/>
              </a:rPr>
              <a:t>Dev</a:t>
            </a:r>
            <a:r>
              <a:rPr dirty="0" sz="1600" spc="-6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25">
                <a:solidFill>
                  <a:srgbClr val="595959"/>
                </a:solidFill>
                <a:latin typeface="Lucida Sans Unicode"/>
                <a:cs typeface="Lucida Sans Unicode"/>
              </a:rPr>
              <a:t>Tools,</a:t>
            </a:r>
            <a:r>
              <a:rPr dirty="0" sz="1600" spc="-5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30">
                <a:solidFill>
                  <a:srgbClr val="595959"/>
                </a:solidFill>
                <a:latin typeface="Lucida Sans Unicode"/>
                <a:cs typeface="Lucida Sans Unicode"/>
              </a:rPr>
              <a:t>etc.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177702" y="4355767"/>
            <a:ext cx="2332990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22250">
              <a:lnSpc>
                <a:spcPct val="100000"/>
              </a:lnSpc>
              <a:spcBef>
                <a:spcPts val="100"/>
              </a:spcBef>
            </a:pPr>
            <a:r>
              <a:rPr dirty="0" sz="1600" spc="-55">
                <a:solidFill>
                  <a:srgbClr val="595959"/>
                </a:solidFill>
                <a:latin typeface="Lucida Sans Unicode"/>
                <a:cs typeface="Lucida Sans Unicode"/>
              </a:rPr>
              <a:t>just</a:t>
            </a:r>
            <a:r>
              <a:rPr dirty="0" sz="1600" spc="-60">
                <a:solidFill>
                  <a:srgbClr val="595959"/>
                </a:solidFill>
                <a:latin typeface="Lucida Sans Unicode"/>
                <a:cs typeface="Lucida Sans Unicode"/>
              </a:rPr>
              <a:t> graduated,</a:t>
            </a:r>
            <a:r>
              <a:rPr dirty="0" sz="1600" spc="-5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0">
                <a:solidFill>
                  <a:srgbClr val="595959"/>
                </a:solidFill>
                <a:latin typeface="Lucida Sans Unicode"/>
                <a:cs typeface="Lucida Sans Unicode"/>
              </a:rPr>
              <a:t>PhD, </a:t>
            </a:r>
            <a:r>
              <a:rPr dirty="0" sz="1600" spc="-35">
                <a:solidFill>
                  <a:srgbClr val="595959"/>
                </a:solidFill>
                <a:latin typeface="Lucida Sans Unicode"/>
                <a:cs typeface="Lucida Sans Unicode"/>
              </a:rPr>
              <a:t>industry</a:t>
            </a:r>
            <a:r>
              <a:rPr dirty="0" sz="1600" spc="-6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50">
                <a:solidFill>
                  <a:srgbClr val="595959"/>
                </a:solidFill>
                <a:latin typeface="Lucida Sans Unicode"/>
                <a:cs typeface="Lucida Sans Unicode"/>
              </a:rPr>
              <a:t>experience,</a:t>
            </a:r>
            <a:r>
              <a:rPr dirty="0" sz="1600" spc="-6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35">
                <a:solidFill>
                  <a:srgbClr val="595959"/>
                </a:solidFill>
                <a:latin typeface="Lucida Sans Unicode"/>
                <a:cs typeface="Lucida Sans Unicode"/>
              </a:rPr>
              <a:t>etc.</a:t>
            </a:r>
            <a:endParaRPr sz="16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85700" rIns="0" bIns="0" rtlCol="0" vert="horz">
            <a:spAutoFit/>
          </a:bodyPr>
          <a:lstStyle/>
          <a:p>
            <a:pPr marL="175260">
              <a:lnSpc>
                <a:spcPct val="100000"/>
              </a:lnSpc>
              <a:spcBef>
                <a:spcPts val="120"/>
              </a:spcBef>
            </a:pPr>
            <a:r>
              <a:rPr dirty="0" spc="50"/>
              <a:t>Selection</a:t>
            </a:r>
            <a:r>
              <a:rPr dirty="0" spc="-100"/>
              <a:t> </a:t>
            </a:r>
            <a:r>
              <a:rPr dirty="0" spc="-10"/>
              <a:t>Priorities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7773" y="1920521"/>
            <a:ext cx="1183122" cy="1183122"/>
          </a:xfrm>
          <a:prstGeom prst="rect">
            <a:avLst/>
          </a:prstGeom>
        </p:spPr>
      </p:pic>
      <p:grpSp>
        <p:nvGrpSpPr>
          <p:cNvPr id="4" name="object 4" descr=""/>
          <p:cNvGrpSpPr/>
          <p:nvPr/>
        </p:nvGrpSpPr>
        <p:grpSpPr>
          <a:xfrm>
            <a:off x="2473595" y="1920521"/>
            <a:ext cx="1748789" cy="1347470"/>
            <a:chOff x="2473595" y="1920521"/>
            <a:chExt cx="1748789" cy="1347470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73595" y="2476779"/>
              <a:ext cx="731268" cy="731263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96294" y="1920521"/>
              <a:ext cx="1226022" cy="1347297"/>
            </a:xfrm>
            <a:prstGeom prst="rect">
              <a:avLst/>
            </a:prstGeom>
          </p:spPr>
        </p:pic>
      </p:grpSp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72335" y="1920521"/>
            <a:ext cx="1347297" cy="1347297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973390" y="1814221"/>
            <a:ext cx="1401272" cy="1401272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935548" y="3615850"/>
            <a:ext cx="7874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gender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417357" y="3679449"/>
            <a:ext cx="12573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VC</a:t>
            </a: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 support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099663" y="3615850"/>
            <a:ext cx="419734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 b="1">
                <a:solidFill>
                  <a:srgbClr val="0A9395"/>
                </a:solidFill>
                <a:latin typeface="Arial"/>
                <a:cs typeface="Arial"/>
              </a:rPr>
              <a:t>age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940929" y="3488521"/>
            <a:ext cx="159766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70815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geographic origin/location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3725474" y="1077234"/>
            <a:ext cx="169354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35" b="1">
                <a:solidFill>
                  <a:srgbClr val="0A9395"/>
                </a:solidFill>
                <a:latin typeface="Arial"/>
                <a:cs typeface="Arial"/>
              </a:rPr>
              <a:t>Diversity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85700" rIns="0" bIns="0" rtlCol="0" vert="horz">
            <a:spAutoFit/>
          </a:bodyPr>
          <a:lstStyle/>
          <a:p>
            <a:pPr marL="175260">
              <a:lnSpc>
                <a:spcPct val="100000"/>
              </a:lnSpc>
              <a:spcBef>
                <a:spcPts val="120"/>
              </a:spcBef>
            </a:pPr>
            <a:r>
              <a:rPr dirty="0" spc="50"/>
              <a:t>Selection</a:t>
            </a:r>
            <a:r>
              <a:rPr dirty="0" spc="-100"/>
              <a:t> </a:t>
            </a:r>
            <a:r>
              <a:rPr dirty="0" spc="-10"/>
              <a:t>Priorities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7773" y="1920521"/>
            <a:ext cx="1183122" cy="1183122"/>
          </a:xfrm>
          <a:prstGeom prst="rect">
            <a:avLst/>
          </a:prstGeom>
        </p:spPr>
      </p:pic>
      <p:grpSp>
        <p:nvGrpSpPr>
          <p:cNvPr id="4" name="object 4" descr=""/>
          <p:cNvGrpSpPr/>
          <p:nvPr/>
        </p:nvGrpSpPr>
        <p:grpSpPr>
          <a:xfrm>
            <a:off x="2473595" y="1920521"/>
            <a:ext cx="1748789" cy="1347470"/>
            <a:chOff x="2473595" y="1920521"/>
            <a:chExt cx="1748789" cy="1347470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73595" y="2476779"/>
              <a:ext cx="731268" cy="731263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96294" y="1920521"/>
              <a:ext cx="1226022" cy="1347297"/>
            </a:xfrm>
            <a:prstGeom prst="rect">
              <a:avLst/>
            </a:prstGeom>
          </p:spPr>
        </p:pic>
      </p:grpSp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72335" y="1920521"/>
            <a:ext cx="1347297" cy="1347297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973390" y="1814221"/>
            <a:ext cx="1401272" cy="1401272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935548" y="3615850"/>
            <a:ext cx="7874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gender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417357" y="3679449"/>
            <a:ext cx="12573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VC</a:t>
            </a: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 support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099663" y="3615850"/>
            <a:ext cx="419734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 b="1">
                <a:solidFill>
                  <a:srgbClr val="0A9395"/>
                </a:solidFill>
                <a:latin typeface="Arial"/>
                <a:cs typeface="Arial"/>
              </a:rPr>
              <a:t>age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940929" y="3488521"/>
            <a:ext cx="159766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70815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geographic origin/location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3725474" y="1077234"/>
            <a:ext cx="169354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35" b="1">
                <a:solidFill>
                  <a:srgbClr val="0A9395"/>
                </a:solidFill>
                <a:latin typeface="Arial"/>
                <a:cs typeface="Arial"/>
              </a:rPr>
              <a:t>Diversity</a:t>
            </a:r>
            <a:endParaRPr sz="30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305775" y="4600803"/>
            <a:ext cx="8538210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65">
                <a:solidFill>
                  <a:srgbClr val="BA3D02"/>
                </a:solidFill>
                <a:latin typeface="Lucida Sans Unicode"/>
                <a:cs typeface="Lucida Sans Unicode"/>
              </a:rPr>
              <a:t>Challenges: </a:t>
            </a:r>
            <a:r>
              <a:rPr dirty="0" sz="1700" spc="-160">
                <a:solidFill>
                  <a:srgbClr val="BA3D02"/>
                </a:solidFill>
                <a:latin typeface="Lucida Sans Unicode"/>
                <a:cs typeface="Lucida Sans Unicode"/>
              </a:rPr>
              <a:t>~12%</a:t>
            </a:r>
            <a:r>
              <a:rPr dirty="0" sz="1700" spc="-60">
                <a:solidFill>
                  <a:srgbClr val="BA3D02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5">
                <a:solidFill>
                  <a:srgbClr val="BA3D02"/>
                </a:solidFill>
                <a:latin typeface="Lucida Sans Unicode"/>
                <a:cs typeface="Lucida Sans Unicode"/>
              </a:rPr>
              <a:t>founders</a:t>
            </a:r>
            <a:r>
              <a:rPr dirty="0" sz="1700" spc="-60">
                <a:solidFill>
                  <a:srgbClr val="BA3D02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5">
                <a:solidFill>
                  <a:srgbClr val="BA3D02"/>
                </a:solidFill>
                <a:latin typeface="Lucida Sans Unicode"/>
                <a:cs typeface="Lucida Sans Unicode"/>
              </a:rPr>
              <a:t>are</a:t>
            </a:r>
            <a:r>
              <a:rPr dirty="0" sz="1700" spc="-65">
                <a:solidFill>
                  <a:srgbClr val="BA3D02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80">
                <a:solidFill>
                  <a:srgbClr val="BA3D02"/>
                </a:solidFill>
                <a:latin typeface="Lucida Sans Unicode"/>
                <a:cs typeface="Lucida Sans Unicode"/>
              </a:rPr>
              <a:t>women,</a:t>
            </a:r>
            <a:r>
              <a:rPr dirty="0" sz="1700" spc="-60">
                <a:solidFill>
                  <a:srgbClr val="BA3D02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5">
                <a:solidFill>
                  <a:srgbClr val="BA3D02"/>
                </a:solidFill>
                <a:latin typeface="Lucida Sans Unicode"/>
                <a:cs typeface="Lucida Sans Unicode"/>
              </a:rPr>
              <a:t>geographic</a:t>
            </a:r>
            <a:r>
              <a:rPr dirty="0" sz="1700" spc="-65">
                <a:solidFill>
                  <a:srgbClr val="BA3D02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BA3D02"/>
                </a:solidFill>
                <a:latin typeface="Lucida Sans Unicode"/>
                <a:cs typeface="Lucida Sans Unicode"/>
              </a:rPr>
              <a:t>constraints</a:t>
            </a:r>
            <a:r>
              <a:rPr dirty="0" sz="1700" spc="-60">
                <a:solidFill>
                  <a:srgbClr val="BA3D02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70">
                <a:solidFill>
                  <a:srgbClr val="BA3D02"/>
                </a:solidFill>
                <a:latin typeface="Lucida Sans Unicode"/>
                <a:cs typeface="Lucida Sans Unicode"/>
              </a:rPr>
              <a:t>on</a:t>
            </a:r>
            <a:r>
              <a:rPr dirty="0" sz="1700" spc="-60">
                <a:solidFill>
                  <a:srgbClr val="BA3D02"/>
                </a:solidFill>
                <a:latin typeface="Lucida Sans Unicode"/>
                <a:cs typeface="Lucida Sans Unicode"/>
              </a:rPr>
              <a:t> in-</a:t>
            </a:r>
            <a:r>
              <a:rPr dirty="0" sz="1700" spc="-65">
                <a:solidFill>
                  <a:srgbClr val="BA3D02"/>
                </a:solidFill>
                <a:latin typeface="Lucida Sans Unicode"/>
                <a:cs typeface="Lucida Sans Unicode"/>
              </a:rPr>
              <a:t>person </a:t>
            </a:r>
            <a:r>
              <a:rPr dirty="0" sz="1700" spc="-10">
                <a:solidFill>
                  <a:srgbClr val="BA3D02"/>
                </a:solidFill>
                <a:latin typeface="Lucida Sans Unicode"/>
                <a:cs typeface="Lucida Sans Unicode"/>
              </a:rPr>
              <a:t>meetings</a:t>
            </a:r>
            <a:endParaRPr sz="1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6275237" y="1977745"/>
            <a:ext cx="2607310" cy="1832610"/>
          </a:xfrm>
          <a:custGeom>
            <a:avLst/>
            <a:gdLst/>
            <a:ahLst/>
            <a:cxnLst/>
            <a:rect l="l" t="t" r="r" b="b"/>
            <a:pathLst>
              <a:path w="2607309" h="1832610">
                <a:moveTo>
                  <a:pt x="0" y="169304"/>
                </a:moveTo>
                <a:lnTo>
                  <a:pt x="6047" y="124296"/>
                </a:lnTo>
                <a:lnTo>
                  <a:pt x="23114" y="83853"/>
                </a:lnTo>
                <a:lnTo>
                  <a:pt x="49587" y="49588"/>
                </a:lnTo>
                <a:lnTo>
                  <a:pt x="83851" y="23114"/>
                </a:lnTo>
                <a:lnTo>
                  <a:pt x="124293" y="6047"/>
                </a:lnTo>
                <a:lnTo>
                  <a:pt x="169299" y="0"/>
                </a:lnTo>
                <a:lnTo>
                  <a:pt x="2437695" y="0"/>
                </a:lnTo>
                <a:lnTo>
                  <a:pt x="2502476" y="12887"/>
                </a:lnTo>
                <a:lnTo>
                  <a:pt x="2557394" y="49587"/>
                </a:lnTo>
                <a:lnTo>
                  <a:pt x="2594101" y="104513"/>
                </a:lnTo>
                <a:lnTo>
                  <a:pt x="2606994" y="169304"/>
                </a:lnTo>
                <a:lnTo>
                  <a:pt x="2606994" y="1662796"/>
                </a:lnTo>
                <a:lnTo>
                  <a:pt x="2600947" y="1707802"/>
                </a:lnTo>
                <a:lnTo>
                  <a:pt x="2583879" y="1748244"/>
                </a:lnTo>
                <a:lnTo>
                  <a:pt x="2557407" y="1782508"/>
                </a:lnTo>
                <a:lnTo>
                  <a:pt x="2523143" y="1808981"/>
                </a:lnTo>
                <a:lnTo>
                  <a:pt x="2482701" y="1826048"/>
                </a:lnTo>
                <a:lnTo>
                  <a:pt x="2437695" y="1832096"/>
                </a:lnTo>
                <a:lnTo>
                  <a:pt x="169299" y="1832096"/>
                </a:lnTo>
                <a:lnTo>
                  <a:pt x="124293" y="1826048"/>
                </a:lnTo>
                <a:lnTo>
                  <a:pt x="83851" y="1808981"/>
                </a:lnTo>
                <a:lnTo>
                  <a:pt x="49587" y="1782508"/>
                </a:lnTo>
                <a:lnTo>
                  <a:pt x="23114" y="1748244"/>
                </a:lnTo>
                <a:lnTo>
                  <a:pt x="6047" y="1707802"/>
                </a:lnTo>
                <a:lnTo>
                  <a:pt x="0" y="1662796"/>
                </a:lnTo>
                <a:lnTo>
                  <a:pt x="0" y="169304"/>
                </a:lnTo>
                <a:close/>
              </a:path>
            </a:pathLst>
          </a:custGeom>
          <a:ln w="28574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3287843" y="1977745"/>
            <a:ext cx="2607310" cy="1832610"/>
          </a:xfrm>
          <a:custGeom>
            <a:avLst/>
            <a:gdLst/>
            <a:ahLst/>
            <a:cxnLst/>
            <a:rect l="l" t="t" r="r" b="b"/>
            <a:pathLst>
              <a:path w="2607310" h="1832610">
                <a:moveTo>
                  <a:pt x="0" y="169304"/>
                </a:moveTo>
                <a:lnTo>
                  <a:pt x="6047" y="124296"/>
                </a:lnTo>
                <a:lnTo>
                  <a:pt x="23114" y="83853"/>
                </a:lnTo>
                <a:lnTo>
                  <a:pt x="49587" y="49588"/>
                </a:lnTo>
                <a:lnTo>
                  <a:pt x="83851" y="23114"/>
                </a:lnTo>
                <a:lnTo>
                  <a:pt x="124293" y="6047"/>
                </a:lnTo>
                <a:lnTo>
                  <a:pt x="169299" y="0"/>
                </a:lnTo>
                <a:lnTo>
                  <a:pt x="2437695" y="0"/>
                </a:lnTo>
                <a:lnTo>
                  <a:pt x="2502476" y="12887"/>
                </a:lnTo>
                <a:lnTo>
                  <a:pt x="2557394" y="49587"/>
                </a:lnTo>
                <a:lnTo>
                  <a:pt x="2594101" y="104513"/>
                </a:lnTo>
                <a:lnTo>
                  <a:pt x="2606994" y="169304"/>
                </a:lnTo>
                <a:lnTo>
                  <a:pt x="2606994" y="1662796"/>
                </a:lnTo>
                <a:lnTo>
                  <a:pt x="2600947" y="1707802"/>
                </a:lnTo>
                <a:lnTo>
                  <a:pt x="2583879" y="1748244"/>
                </a:lnTo>
                <a:lnTo>
                  <a:pt x="2557407" y="1782508"/>
                </a:lnTo>
                <a:lnTo>
                  <a:pt x="2523143" y="1808981"/>
                </a:lnTo>
                <a:lnTo>
                  <a:pt x="2482701" y="1826048"/>
                </a:lnTo>
                <a:lnTo>
                  <a:pt x="2437695" y="1832096"/>
                </a:lnTo>
                <a:lnTo>
                  <a:pt x="169299" y="1832096"/>
                </a:lnTo>
                <a:lnTo>
                  <a:pt x="124293" y="1826048"/>
                </a:lnTo>
                <a:lnTo>
                  <a:pt x="83851" y="1808981"/>
                </a:lnTo>
                <a:lnTo>
                  <a:pt x="49587" y="1782508"/>
                </a:lnTo>
                <a:lnTo>
                  <a:pt x="23114" y="1748244"/>
                </a:lnTo>
                <a:lnTo>
                  <a:pt x="6047" y="1707802"/>
                </a:lnTo>
                <a:lnTo>
                  <a:pt x="0" y="1662796"/>
                </a:lnTo>
                <a:lnTo>
                  <a:pt x="0" y="169304"/>
                </a:lnTo>
                <a:close/>
              </a:path>
            </a:pathLst>
          </a:custGeom>
          <a:ln w="28574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331049" y="1977745"/>
            <a:ext cx="2607310" cy="1832610"/>
          </a:xfrm>
          <a:custGeom>
            <a:avLst/>
            <a:gdLst/>
            <a:ahLst/>
            <a:cxnLst/>
            <a:rect l="l" t="t" r="r" b="b"/>
            <a:pathLst>
              <a:path w="2607310" h="1832610">
                <a:moveTo>
                  <a:pt x="0" y="169304"/>
                </a:moveTo>
                <a:lnTo>
                  <a:pt x="6047" y="124296"/>
                </a:lnTo>
                <a:lnTo>
                  <a:pt x="23114" y="83853"/>
                </a:lnTo>
                <a:lnTo>
                  <a:pt x="49588" y="49588"/>
                </a:lnTo>
                <a:lnTo>
                  <a:pt x="83853" y="23114"/>
                </a:lnTo>
                <a:lnTo>
                  <a:pt x="124296" y="6047"/>
                </a:lnTo>
                <a:lnTo>
                  <a:pt x="169304" y="0"/>
                </a:lnTo>
                <a:lnTo>
                  <a:pt x="2437695" y="0"/>
                </a:lnTo>
                <a:lnTo>
                  <a:pt x="2502476" y="12887"/>
                </a:lnTo>
                <a:lnTo>
                  <a:pt x="2557394" y="49587"/>
                </a:lnTo>
                <a:lnTo>
                  <a:pt x="2594110" y="104513"/>
                </a:lnTo>
                <a:lnTo>
                  <a:pt x="2606994" y="169304"/>
                </a:lnTo>
                <a:lnTo>
                  <a:pt x="2606994" y="1662796"/>
                </a:lnTo>
                <a:lnTo>
                  <a:pt x="2600947" y="1707802"/>
                </a:lnTo>
                <a:lnTo>
                  <a:pt x="2583879" y="1748244"/>
                </a:lnTo>
                <a:lnTo>
                  <a:pt x="2557407" y="1782508"/>
                </a:lnTo>
                <a:lnTo>
                  <a:pt x="2523143" y="1808981"/>
                </a:lnTo>
                <a:lnTo>
                  <a:pt x="2482701" y="1826048"/>
                </a:lnTo>
                <a:lnTo>
                  <a:pt x="2437695" y="1832096"/>
                </a:lnTo>
                <a:lnTo>
                  <a:pt x="169304" y="1832096"/>
                </a:lnTo>
                <a:lnTo>
                  <a:pt x="124296" y="1826048"/>
                </a:lnTo>
                <a:lnTo>
                  <a:pt x="83853" y="1808981"/>
                </a:lnTo>
                <a:lnTo>
                  <a:pt x="49588" y="1782508"/>
                </a:lnTo>
                <a:lnTo>
                  <a:pt x="23114" y="1748244"/>
                </a:lnTo>
                <a:lnTo>
                  <a:pt x="6047" y="1707802"/>
                </a:lnTo>
                <a:lnTo>
                  <a:pt x="0" y="1662796"/>
                </a:lnTo>
                <a:lnTo>
                  <a:pt x="0" y="169304"/>
                </a:lnTo>
                <a:close/>
              </a:path>
            </a:pathLst>
          </a:custGeom>
          <a:ln w="28574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85700" rIns="0" bIns="0" rtlCol="0" vert="horz">
            <a:spAutoFit/>
          </a:bodyPr>
          <a:lstStyle/>
          <a:p>
            <a:pPr marL="175260">
              <a:lnSpc>
                <a:spcPct val="100000"/>
              </a:lnSpc>
              <a:spcBef>
                <a:spcPts val="120"/>
              </a:spcBef>
            </a:pPr>
            <a:r>
              <a:rPr dirty="0" spc="75"/>
              <a:t>Recruitment</a:t>
            </a:r>
            <a:r>
              <a:rPr dirty="0" spc="-20"/>
              <a:t> </a:t>
            </a:r>
            <a:r>
              <a:rPr dirty="0"/>
              <a:t>Challenges</a:t>
            </a:r>
            <a:r>
              <a:rPr dirty="0" spc="-15"/>
              <a:t> </a:t>
            </a:r>
            <a:r>
              <a:rPr dirty="0" spc="70"/>
              <a:t>and</a:t>
            </a:r>
            <a:r>
              <a:rPr dirty="0" spc="-20"/>
              <a:t> </a:t>
            </a:r>
            <a:r>
              <a:rPr dirty="0" spc="-10"/>
              <a:t>Barriers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3360867" y="2039597"/>
            <a:ext cx="2435225" cy="1701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200" spc="-25">
                <a:solidFill>
                  <a:srgbClr val="595959"/>
                </a:solidFill>
                <a:latin typeface="Lucida Sans Unicode"/>
                <a:cs typeface="Lucida Sans Unicode"/>
              </a:rPr>
              <a:t>busy</a:t>
            </a:r>
            <a:r>
              <a:rPr dirty="0" sz="2200" spc="-14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35">
                <a:solidFill>
                  <a:srgbClr val="595959"/>
                </a:solidFill>
                <a:latin typeface="Lucida Sans Unicode"/>
                <a:cs typeface="Lucida Sans Unicode"/>
              </a:rPr>
              <a:t>season</a:t>
            </a:r>
            <a:r>
              <a:rPr dirty="0" sz="2200" spc="-13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25">
                <a:solidFill>
                  <a:srgbClr val="595959"/>
                </a:solidFill>
                <a:latin typeface="Lucida Sans Unicode"/>
                <a:cs typeface="Lucida Sans Unicode"/>
              </a:rPr>
              <a:t>for </a:t>
            </a:r>
            <a:r>
              <a:rPr dirty="0" sz="2200" spc="-90">
                <a:solidFill>
                  <a:srgbClr val="595959"/>
                </a:solidFill>
                <a:latin typeface="Lucida Sans Unicode"/>
                <a:cs typeface="Lucida Sans Unicode"/>
              </a:rPr>
              <a:t>fundraising</a:t>
            </a:r>
            <a:r>
              <a:rPr dirty="0" sz="2200" spc="-10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405">
                <a:solidFill>
                  <a:srgbClr val="595959"/>
                </a:solidFill>
                <a:latin typeface="Lucida Sans Unicode"/>
                <a:cs typeface="Lucida Sans Unicode"/>
              </a:rPr>
              <a:t>→ </a:t>
            </a:r>
            <a:r>
              <a:rPr dirty="0" sz="2200" spc="-65">
                <a:solidFill>
                  <a:srgbClr val="595959"/>
                </a:solidFill>
                <a:latin typeface="Lucida Sans Unicode"/>
                <a:cs typeface="Lucida Sans Unicode"/>
              </a:rPr>
              <a:t>founders</a:t>
            </a:r>
            <a:r>
              <a:rPr dirty="0" sz="22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50">
                <a:solidFill>
                  <a:srgbClr val="595959"/>
                </a:solidFill>
                <a:latin typeface="Lucida Sans Unicode"/>
                <a:cs typeface="Lucida Sans Unicode"/>
              </a:rPr>
              <a:t>have</a:t>
            </a:r>
            <a:r>
              <a:rPr dirty="0" sz="22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50">
                <a:solidFill>
                  <a:srgbClr val="595959"/>
                </a:solidFill>
                <a:latin typeface="Lucida Sans Unicode"/>
                <a:cs typeface="Lucida Sans Unicode"/>
              </a:rPr>
              <a:t>less </a:t>
            </a:r>
            <a:r>
              <a:rPr dirty="0" sz="2200" spc="-30">
                <a:solidFill>
                  <a:srgbClr val="595959"/>
                </a:solidFill>
                <a:latin typeface="Lucida Sans Unicode"/>
                <a:cs typeface="Lucida Sans Unicode"/>
              </a:rPr>
              <a:t>time</a:t>
            </a:r>
            <a:r>
              <a:rPr dirty="0" sz="2200" spc="-14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25">
                <a:solidFill>
                  <a:srgbClr val="595959"/>
                </a:solidFill>
                <a:latin typeface="Lucida Sans Unicode"/>
                <a:cs typeface="Lucida Sans Unicode"/>
              </a:rPr>
              <a:t>and </a:t>
            </a:r>
            <a:r>
              <a:rPr dirty="0" sz="2200" spc="-10">
                <a:solidFill>
                  <a:srgbClr val="595959"/>
                </a:solidFill>
                <a:latin typeface="Lucida Sans Unicode"/>
                <a:cs typeface="Lucida Sans Unicode"/>
              </a:rPr>
              <a:t>bandwidth</a:t>
            </a:r>
            <a:endParaRPr sz="2200">
              <a:latin typeface="Lucida Sans Unicode"/>
              <a:cs typeface="Lucida Sans Unicode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504863" y="2039597"/>
            <a:ext cx="1965325" cy="1701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200" spc="-55">
                <a:solidFill>
                  <a:srgbClr val="595959"/>
                </a:solidFill>
                <a:latin typeface="Lucida Sans Unicode"/>
                <a:cs typeface="Lucida Sans Unicode"/>
              </a:rPr>
              <a:t>lack</a:t>
            </a:r>
            <a:r>
              <a:rPr dirty="0" sz="2200" spc="-11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25">
                <a:solidFill>
                  <a:srgbClr val="595959"/>
                </a:solidFill>
                <a:latin typeface="Lucida Sans Unicode"/>
                <a:cs typeface="Lucida Sans Unicode"/>
              </a:rPr>
              <a:t>of </a:t>
            </a:r>
            <a:r>
              <a:rPr dirty="0" sz="2200" spc="-10">
                <a:solidFill>
                  <a:srgbClr val="595959"/>
                </a:solidFill>
                <a:latin typeface="Lucida Sans Unicode"/>
                <a:cs typeface="Lucida Sans Unicode"/>
              </a:rPr>
              <a:t>accessibility: </a:t>
            </a:r>
            <a:r>
              <a:rPr dirty="0" sz="2200" spc="-50">
                <a:solidFill>
                  <a:srgbClr val="595959"/>
                </a:solidFill>
                <a:latin typeface="Lucida Sans Unicode"/>
                <a:cs typeface="Lucida Sans Unicode"/>
              </a:rPr>
              <a:t>many</a:t>
            </a:r>
            <a:r>
              <a:rPr dirty="0" sz="2200" spc="-114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65">
                <a:solidFill>
                  <a:srgbClr val="595959"/>
                </a:solidFill>
                <a:latin typeface="Lucida Sans Unicode"/>
                <a:cs typeface="Lucida Sans Unicode"/>
              </a:rPr>
              <a:t>founders </a:t>
            </a:r>
            <a:r>
              <a:rPr dirty="0" sz="2200" spc="-40">
                <a:solidFill>
                  <a:srgbClr val="595959"/>
                </a:solidFill>
                <a:latin typeface="Lucida Sans Unicode"/>
                <a:cs typeface="Lucida Sans Unicode"/>
              </a:rPr>
              <a:t>are</a:t>
            </a:r>
            <a:r>
              <a:rPr dirty="0" sz="2200" spc="-110">
                <a:solidFill>
                  <a:srgbClr val="595959"/>
                </a:solidFill>
                <a:latin typeface="Lucida Sans Unicode"/>
                <a:cs typeface="Lucida Sans Unicode"/>
              </a:rPr>
              <a:t> in</a:t>
            </a:r>
            <a:r>
              <a:rPr dirty="0" sz="2200" spc="-10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125">
                <a:solidFill>
                  <a:srgbClr val="595959"/>
                </a:solidFill>
                <a:latin typeface="Lucida Sans Unicode"/>
                <a:cs typeface="Lucida Sans Unicode"/>
              </a:rPr>
              <a:t>SF,</a:t>
            </a:r>
            <a:r>
              <a:rPr dirty="0" sz="2200" spc="-10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10">
                <a:solidFill>
                  <a:srgbClr val="595959"/>
                </a:solidFill>
                <a:latin typeface="Lucida Sans Unicode"/>
                <a:cs typeface="Lucida Sans Unicode"/>
              </a:rPr>
              <a:t>quick turnaround</a:t>
            </a:r>
            <a:endParaRPr sz="2200">
              <a:latin typeface="Lucida Sans Unicode"/>
              <a:cs typeface="Lucida Sans Unicode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65274" y="2307325"/>
            <a:ext cx="1903095" cy="1168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500" spc="-10">
                <a:solidFill>
                  <a:srgbClr val="595959"/>
                </a:solidFill>
                <a:latin typeface="Lucida Sans Unicode"/>
                <a:cs typeface="Lucida Sans Unicode"/>
              </a:rPr>
              <a:t>Stanford </a:t>
            </a:r>
            <a:r>
              <a:rPr dirty="0" sz="2500" spc="-30">
                <a:solidFill>
                  <a:srgbClr val="595959"/>
                </a:solidFill>
                <a:latin typeface="Lucida Sans Unicode"/>
                <a:cs typeface="Lucida Sans Unicode"/>
              </a:rPr>
              <a:t>students</a:t>
            </a:r>
            <a:r>
              <a:rPr dirty="0" sz="2500" spc="-15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2500" spc="-60">
                <a:solidFill>
                  <a:srgbClr val="595959"/>
                </a:solidFill>
                <a:latin typeface="Lucida Sans Unicode"/>
                <a:cs typeface="Lucida Sans Unicode"/>
              </a:rPr>
              <a:t>not </a:t>
            </a:r>
            <a:r>
              <a:rPr dirty="0" sz="2500" spc="-10">
                <a:solidFill>
                  <a:srgbClr val="595959"/>
                </a:solidFill>
                <a:latin typeface="Lucida Sans Unicode"/>
                <a:cs typeface="Lucida Sans Unicode"/>
              </a:rPr>
              <a:t>permitted</a:t>
            </a:r>
            <a:endParaRPr sz="25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7431" y="600963"/>
            <a:ext cx="1434634" cy="1404817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31891" y="3550767"/>
            <a:ext cx="1434622" cy="1404797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7441" y="3550772"/>
            <a:ext cx="1434634" cy="1404817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431891" y="2075875"/>
            <a:ext cx="1434622" cy="1404817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37436" y="2075875"/>
            <a:ext cx="1434634" cy="1404817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431891" y="600986"/>
            <a:ext cx="1434622" cy="1404817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2049972" y="840239"/>
            <a:ext cx="1231900" cy="819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595959"/>
                </a:solidFill>
                <a:latin typeface="Arial"/>
                <a:cs typeface="Arial"/>
              </a:rPr>
              <a:t>Sam</a:t>
            </a: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1000" spc="-10">
                <a:solidFill>
                  <a:srgbClr val="595959"/>
                </a:solidFill>
                <a:latin typeface="Lucida Sans Unicode"/>
                <a:cs typeface="Lucida Sans Unicode"/>
              </a:rPr>
              <a:t>Recent</a:t>
            </a:r>
            <a:r>
              <a:rPr dirty="0" sz="1000" spc="-35">
                <a:solidFill>
                  <a:srgbClr val="595959"/>
                </a:solidFill>
                <a:latin typeface="Lucida Sans Unicode"/>
                <a:cs typeface="Lucida Sans Unicode"/>
              </a:rPr>
              <a:t> College </a:t>
            </a:r>
            <a:r>
              <a:rPr dirty="0" sz="1000" spc="-20">
                <a:solidFill>
                  <a:srgbClr val="595959"/>
                </a:solidFill>
                <a:latin typeface="Lucida Sans Unicode"/>
                <a:cs typeface="Lucida Sans Unicode"/>
              </a:rPr>
              <a:t>Grad </a:t>
            </a:r>
            <a:r>
              <a:rPr dirty="0" sz="1000" spc="-10">
                <a:solidFill>
                  <a:srgbClr val="595959"/>
                </a:solidFill>
                <a:latin typeface="Lucida Sans Unicode"/>
                <a:cs typeface="Lucida Sans Unicode"/>
              </a:rPr>
              <a:t>Technical</a:t>
            </a:r>
            <a:endParaRPr sz="1000">
              <a:latin typeface="Lucida Sans Unicode"/>
              <a:cs typeface="Lucida Sans Unicode"/>
            </a:endParaRPr>
          </a:p>
          <a:p>
            <a:pPr marL="12700" marR="299085">
              <a:lnSpc>
                <a:spcPct val="100000"/>
              </a:lnSpc>
            </a:pPr>
            <a:r>
              <a:rPr dirty="0" sz="1000" spc="-40">
                <a:solidFill>
                  <a:srgbClr val="595959"/>
                </a:solidFill>
                <a:latin typeface="Lucida Sans Unicode"/>
                <a:cs typeface="Lucida Sans Unicode"/>
              </a:rPr>
              <a:t>Legal</a:t>
            </a:r>
            <a:r>
              <a:rPr dirty="0" sz="1000" spc="-45">
                <a:solidFill>
                  <a:srgbClr val="595959"/>
                </a:solidFill>
                <a:latin typeface="Lucida Sans Unicode"/>
                <a:cs typeface="Lucida Sans Unicode"/>
              </a:rPr>
              <a:t> Tech </a:t>
            </a:r>
            <a:r>
              <a:rPr dirty="0" sz="1000" spc="-260">
                <a:solidFill>
                  <a:srgbClr val="595959"/>
                </a:solidFill>
                <a:latin typeface="Lucida Sans Unicode"/>
                <a:cs typeface="Lucida Sans Unicode"/>
              </a:rPr>
              <a:t>+</a:t>
            </a:r>
            <a:r>
              <a:rPr dirty="0" sz="1000" spc="-4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25">
                <a:solidFill>
                  <a:srgbClr val="595959"/>
                </a:solidFill>
                <a:latin typeface="Lucida Sans Unicode"/>
                <a:cs typeface="Lucida Sans Unicode"/>
              </a:rPr>
              <a:t>YC </a:t>
            </a:r>
            <a:r>
              <a:rPr dirty="0" sz="1000">
                <a:solidFill>
                  <a:srgbClr val="595959"/>
                </a:solidFill>
                <a:latin typeface="Lucida Sans Unicode"/>
                <a:cs typeface="Lucida Sans Unicode"/>
              </a:rPr>
              <a:t>Seed</a:t>
            </a:r>
            <a:r>
              <a:rPr dirty="0" sz="1000" spc="-10">
                <a:solidFill>
                  <a:srgbClr val="595959"/>
                </a:solidFill>
                <a:latin typeface="Lucida Sans Unicode"/>
                <a:cs typeface="Lucida Sans Unicode"/>
              </a:rPr>
              <a:t> Startup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049972" y="2339513"/>
            <a:ext cx="1475740" cy="819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 b="1">
                <a:solidFill>
                  <a:srgbClr val="595959"/>
                </a:solidFill>
                <a:latin typeface="Arial"/>
                <a:cs typeface="Arial"/>
              </a:rPr>
              <a:t>Alex</a:t>
            </a: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1000" spc="-105">
                <a:solidFill>
                  <a:srgbClr val="595959"/>
                </a:solidFill>
                <a:latin typeface="Lucida Sans Unicode"/>
                <a:cs typeface="Lucida Sans Unicode"/>
              </a:rPr>
              <a:t>20+</a:t>
            </a:r>
            <a:r>
              <a:rPr dirty="0" sz="1000" spc="-4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20">
                <a:solidFill>
                  <a:srgbClr val="595959"/>
                </a:solidFill>
                <a:latin typeface="Lucida Sans Unicode"/>
                <a:cs typeface="Lucida Sans Unicode"/>
              </a:rPr>
              <a:t>years</a:t>
            </a:r>
            <a:r>
              <a:rPr dirty="0" sz="1000" spc="-4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30">
                <a:solidFill>
                  <a:srgbClr val="595959"/>
                </a:solidFill>
                <a:latin typeface="Lucida Sans Unicode"/>
                <a:cs typeface="Lucida Sans Unicode"/>
              </a:rPr>
              <a:t>of</a:t>
            </a:r>
            <a:r>
              <a:rPr dirty="0" sz="1000" spc="-3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40">
                <a:solidFill>
                  <a:srgbClr val="595959"/>
                </a:solidFill>
                <a:latin typeface="Lucida Sans Unicode"/>
                <a:cs typeface="Lucida Sans Unicode"/>
              </a:rPr>
              <a:t>engineering </a:t>
            </a:r>
            <a:r>
              <a:rPr dirty="0" sz="1000" spc="-10">
                <a:solidFill>
                  <a:srgbClr val="595959"/>
                </a:solidFill>
                <a:latin typeface="Lucida Sans Unicode"/>
                <a:cs typeface="Lucida Sans Unicode"/>
              </a:rPr>
              <a:t>Technical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dirty="0" sz="1000" spc="-35">
                <a:solidFill>
                  <a:srgbClr val="595959"/>
                </a:solidFill>
                <a:latin typeface="Lucida Sans Unicode"/>
                <a:cs typeface="Lucida Sans Unicode"/>
              </a:rPr>
              <a:t>Dev</a:t>
            </a:r>
            <a:r>
              <a:rPr dirty="0" sz="1000" spc="-3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20">
                <a:solidFill>
                  <a:srgbClr val="595959"/>
                </a:solidFill>
                <a:latin typeface="Lucida Sans Unicode"/>
                <a:cs typeface="Lucida Sans Unicode"/>
              </a:rPr>
              <a:t>Tools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595959"/>
                </a:solidFill>
                <a:latin typeface="Lucida Sans Unicode"/>
                <a:cs typeface="Lucida Sans Unicode"/>
              </a:rPr>
              <a:t>Pre</a:t>
            </a:r>
            <a:r>
              <a:rPr dirty="0" sz="1000" spc="-4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000">
                <a:solidFill>
                  <a:srgbClr val="595959"/>
                </a:solidFill>
                <a:latin typeface="Lucida Sans Unicode"/>
                <a:cs typeface="Lucida Sans Unicode"/>
              </a:rPr>
              <a:t>Seed</a:t>
            </a:r>
            <a:r>
              <a:rPr dirty="0" sz="1000" spc="-3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0">
                <a:solidFill>
                  <a:srgbClr val="595959"/>
                </a:solidFill>
                <a:latin typeface="Lucida Sans Unicode"/>
                <a:cs typeface="Lucida Sans Unicode"/>
              </a:rPr>
              <a:t>Startup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045086" y="3855785"/>
            <a:ext cx="1120140" cy="819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 b="1">
                <a:solidFill>
                  <a:srgbClr val="595959"/>
                </a:solidFill>
                <a:latin typeface="Arial"/>
                <a:cs typeface="Arial"/>
              </a:rPr>
              <a:t>Mike</a:t>
            </a: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1000" spc="-150">
                <a:solidFill>
                  <a:srgbClr val="595959"/>
                </a:solidFill>
                <a:latin typeface="Lucida Sans Unicode"/>
                <a:cs typeface="Lucida Sans Unicode"/>
              </a:rPr>
              <a:t>10</a:t>
            </a:r>
            <a:r>
              <a:rPr dirty="0" sz="1000" spc="-4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20">
                <a:solidFill>
                  <a:srgbClr val="595959"/>
                </a:solidFill>
                <a:latin typeface="Lucida Sans Unicode"/>
                <a:cs typeface="Lucida Sans Unicode"/>
              </a:rPr>
              <a:t>years</a:t>
            </a:r>
            <a:r>
              <a:rPr dirty="0" sz="1000" spc="-4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30">
                <a:solidFill>
                  <a:srgbClr val="595959"/>
                </a:solidFill>
                <a:latin typeface="Lucida Sans Unicode"/>
                <a:cs typeface="Lucida Sans Unicode"/>
              </a:rPr>
              <a:t>of</a:t>
            </a:r>
            <a:r>
              <a:rPr dirty="0" sz="1000" spc="-4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25">
                <a:solidFill>
                  <a:srgbClr val="595959"/>
                </a:solidFill>
                <a:latin typeface="Lucida Sans Unicode"/>
                <a:cs typeface="Lucida Sans Unicode"/>
              </a:rPr>
              <a:t>finance </a:t>
            </a:r>
            <a:r>
              <a:rPr dirty="0" sz="1000" spc="-10">
                <a:solidFill>
                  <a:srgbClr val="595959"/>
                </a:solidFill>
                <a:latin typeface="Lucida Sans Unicode"/>
                <a:cs typeface="Lucida Sans Unicode"/>
              </a:rPr>
              <a:t>Nontechnical Consumer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595959"/>
                </a:solidFill>
                <a:latin typeface="Lucida Sans Unicode"/>
                <a:cs typeface="Lucida Sans Unicode"/>
              </a:rPr>
              <a:t>Series</a:t>
            </a:r>
            <a:r>
              <a:rPr dirty="0" sz="1000" spc="-5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50">
                <a:solidFill>
                  <a:srgbClr val="595959"/>
                </a:solidFill>
                <a:latin typeface="Lucida Sans Unicode"/>
                <a:cs typeface="Lucida Sans Unicode"/>
              </a:rPr>
              <a:t>A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939536" y="3834592"/>
            <a:ext cx="1924050" cy="879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595959"/>
                </a:solidFill>
                <a:latin typeface="Arial"/>
                <a:cs typeface="Arial"/>
              </a:rPr>
              <a:t>Samantha</a:t>
            </a: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100" spc="-45">
                <a:solidFill>
                  <a:srgbClr val="595959"/>
                </a:solidFill>
                <a:latin typeface="Lucida Sans Unicode"/>
                <a:cs typeface="Lucida Sans Unicode"/>
              </a:rPr>
              <a:t>PhD</a:t>
            </a:r>
            <a:r>
              <a:rPr dirty="0" sz="1100" spc="-55">
                <a:solidFill>
                  <a:srgbClr val="595959"/>
                </a:solidFill>
                <a:latin typeface="Lucida Sans Unicode"/>
                <a:cs typeface="Lucida Sans Unicode"/>
              </a:rPr>
              <a:t> in</a:t>
            </a:r>
            <a:r>
              <a:rPr dirty="0" sz="1100" spc="-5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100">
                <a:solidFill>
                  <a:srgbClr val="595959"/>
                </a:solidFill>
                <a:latin typeface="Lucida Sans Unicode"/>
                <a:cs typeface="Lucida Sans Unicode"/>
              </a:rPr>
              <a:t>Genetics</a:t>
            </a:r>
            <a:r>
              <a:rPr dirty="0" sz="1100" spc="-5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275">
                <a:solidFill>
                  <a:srgbClr val="595959"/>
                </a:solidFill>
                <a:latin typeface="Lucida Sans Unicode"/>
                <a:cs typeface="Lucida Sans Unicode"/>
              </a:rPr>
              <a:t>+</a:t>
            </a:r>
            <a:r>
              <a:rPr dirty="0" sz="1100" spc="-5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10">
                <a:solidFill>
                  <a:srgbClr val="595959"/>
                </a:solidFill>
                <a:latin typeface="Lucida Sans Unicode"/>
                <a:cs typeface="Lucida Sans Unicode"/>
              </a:rPr>
              <a:t>2x</a:t>
            </a:r>
            <a:r>
              <a:rPr dirty="0" sz="1100" spc="-5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30">
                <a:solidFill>
                  <a:srgbClr val="595959"/>
                </a:solidFill>
                <a:latin typeface="Lucida Sans Unicode"/>
                <a:cs typeface="Lucida Sans Unicode"/>
              </a:rPr>
              <a:t>Founder </a:t>
            </a:r>
            <a:r>
              <a:rPr dirty="0" sz="1100" spc="-10">
                <a:solidFill>
                  <a:srgbClr val="595959"/>
                </a:solidFill>
                <a:latin typeface="Lucida Sans Unicode"/>
                <a:cs typeface="Lucida Sans Unicode"/>
              </a:rPr>
              <a:t>Technical</a:t>
            </a:r>
            <a:endParaRPr sz="1100">
              <a:latin typeface="Lucida Sans Unicode"/>
              <a:cs typeface="Lucida Sans Unicode"/>
            </a:endParaRPr>
          </a:p>
          <a:p>
            <a:pPr marL="12700" marR="982980">
              <a:lnSpc>
                <a:spcPct val="100000"/>
              </a:lnSpc>
            </a:pPr>
            <a:r>
              <a:rPr dirty="0" sz="1100" spc="-10">
                <a:solidFill>
                  <a:srgbClr val="595959"/>
                </a:solidFill>
                <a:latin typeface="Lucida Sans Unicode"/>
                <a:cs typeface="Lucida Sans Unicode"/>
              </a:rPr>
              <a:t>Medtech</a:t>
            </a:r>
            <a:r>
              <a:rPr dirty="0" sz="1100" spc="50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100">
                <a:solidFill>
                  <a:srgbClr val="595959"/>
                </a:solidFill>
                <a:latin typeface="Lucida Sans Unicode"/>
                <a:cs typeface="Lucida Sans Unicode"/>
              </a:rPr>
              <a:t>Seed</a:t>
            </a:r>
            <a:r>
              <a:rPr dirty="0" sz="1100" spc="1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0">
                <a:solidFill>
                  <a:srgbClr val="595959"/>
                </a:solidFill>
                <a:latin typeface="Lucida Sans Unicode"/>
                <a:cs typeface="Lucida Sans Unicode"/>
              </a:rPr>
              <a:t>Startups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939546" y="2291183"/>
            <a:ext cx="884555" cy="819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595959"/>
                </a:solidFill>
                <a:latin typeface="Arial"/>
                <a:cs typeface="Arial"/>
              </a:rPr>
              <a:t>Steven</a:t>
            </a: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1000" spc="-100">
                <a:solidFill>
                  <a:srgbClr val="595959"/>
                </a:solidFill>
                <a:latin typeface="Lucida Sans Unicode"/>
                <a:cs typeface="Lucida Sans Unicode"/>
              </a:rPr>
              <a:t>2x</a:t>
            </a:r>
            <a:r>
              <a:rPr dirty="0" sz="1000" spc="-2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40">
                <a:solidFill>
                  <a:srgbClr val="595959"/>
                </a:solidFill>
                <a:latin typeface="Lucida Sans Unicode"/>
                <a:cs typeface="Lucida Sans Unicode"/>
              </a:rPr>
              <a:t>Ex-Founder </a:t>
            </a:r>
            <a:r>
              <a:rPr dirty="0" sz="1000" spc="-10">
                <a:solidFill>
                  <a:srgbClr val="595959"/>
                </a:solidFill>
                <a:latin typeface="Lucida Sans Unicode"/>
                <a:cs typeface="Lucida Sans Unicode"/>
              </a:rPr>
              <a:t>Nontechnical Consumer </a:t>
            </a:r>
            <a:r>
              <a:rPr dirty="0" sz="1000">
                <a:solidFill>
                  <a:srgbClr val="595959"/>
                </a:solidFill>
                <a:latin typeface="Lucida Sans Unicode"/>
                <a:cs typeface="Lucida Sans Unicode"/>
              </a:rPr>
              <a:t>Seed</a:t>
            </a:r>
            <a:r>
              <a:rPr dirty="0" sz="1000" spc="-10">
                <a:solidFill>
                  <a:srgbClr val="595959"/>
                </a:solidFill>
                <a:latin typeface="Lucida Sans Unicode"/>
                <a:cs typeface="Lucida Sans Unicode"/>
              </a:rPr>
              <a:t> Startups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939527" y="747799"/>
            <a:ext cx="2653665" cy="819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595959"/>
                </a:solidFill>
                <a:latin typeface="Arial"/>
                <a:cs typeface="Arial"/>
              </a:rPr>
              <a:t>Silus</a:t>
            </a: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1000" spc="-40">
                <a:solidFill>
                  <a:srgbClr val="595959"/>
                </a:solidFill>
                <a:latin typeface="Lucida Sans Unicode"/>
                <a:cs typeface="Lucida Sans Unicode"/>
              </a:rPr>
              <a:t>8</a:t>
            </a:r>
            <a:r>
              <a:rPr dirty="0" sz="1000" spc="-3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20">
                <a:solidFill>
                  <a:srgbClr val="595959"/>
                </a:solidFill>
                <a:latin typeface="Lucida Sans Unicode"/>
                <a:cs typeface="Lucida Sans Unicode"/>
              </a:rPr>
              <a:t>years</a:t>
            </a:r>
            <a:r>
              <a:rPr dirty="0" sz="1000" spc="-3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40">
                <a:solidFill>
                  <a:srgbClr val="595959"/>
                </a:solidFill>
                <a:latin typeface="Lucida Sans Unicode"/>
                <a:cs typeface="Lucida Sans Unicode"/>
              </a:rPr>
              <a:t>finance,</a:t>
            </a:r>
            <a:r>
              <a:rPr dirty="0" sz="1000" spc="-3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45">
                <a:solidFill>
                  <a:srgbClr val="595959"/>
                </a:solidFill>
                <a:latin typeface="Lucida Sans Unicode"/>
                <a:cs typeface="Lucida Sans Unicode"/>
              </a:rPr>
              <a:t>consulting,</a:t>
            </a:r>
            <a:r>
              <a:rPr dirty="0" sz="1000" spc="-3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25">
                <a:solidFill>
                  <a:srgbClr val="595959"/>
                </a:solidFill>
                <a:latin typeface="Lucida Sans Unicode"/>
                <a:cs typeface="Lucida Sans Unicode"/>
              </a:rPr>
              <a:t>and</a:t>
            </a:r>
            <a:r>
              <a:rPr dirty="0" sz="1000" spc="-3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000">
                <a:solidFill>
                  <a:srgbClr val="595959"/>
                </a:solidFill>
                <a:latin typeface="Lucida Sans Unicode"/>
                <a:cs typeface="Lucida Sans Unicode"/>
              </a:rPr>
              <a:t>data</a:t>
            </a:r>
            <a:r>
              <a:rPr dirty="0" sz="1000" spc="-3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0">
                <a:solidFill>
                  <a:srgbClr val="595959"/>
                </a:solidFill>
                <a:latin typeface="Lucida Sans Unicode"/>
                <a:cs typeface="Lucida Sans Unicode"/>
              </a:rPr>
              <a:t>science Technical</a:t>
            </a:r>
            <a:endParaRPr sz="1000">
              <a:latin typeface="Lucida Sans Unicode"/>
              <a:cs typeface="Lucida Sans Unicode"/>
            </a:endParaRPr>
          </a:p>
          <a:p>
            <a:pPr marL="12700" marR="1899285">
              <a:lnSpc>
                <a:spcPct val="100000"/>
              </a:lnSpc>
            </a:pPr>
            <a:r>
              <a:rPr dirty="0" sz="1000" spc="-20">
                <a:solidFill>
                  <a:srgbClr val="595959"/>
                </a:solidFill>
                <a:latin typeface="Lucida Sans Unicode"/>
                <a:cs typeface="Lucida Sans Unicode"/>
              </a:rPr>
              <a:t>Fintech</a:t>
            </a:r>
            <a:r>
              <a:rPr dirty="0" sz="1000" spc="-4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260">
                <a:solidFill>
                  <a:srgbClr val="595959"/>
                </a:solidFill>
                <a:latin typeface="Lucida Sans Unicode"/>
                <a:cs typeface="Lucida Sans Unicode"/>
              </a:rPr>
              <a:t>+</a:t>
            </a:r>
            <a:r>
              <a:rPr dirty="0" sz="1000" spc="-35">
                <a:solidFill>
                  <a:srgbClr val="595959"/>
                </a:solidFill>
                <a:latin typeface="Lucida Sans Unicode"/>
                <a:cs typeface="Lucida Sans Unicode"/>
              </a:rPr>
              <a:t> YC </a:t>
            </a:r>
            <a:r>
              <a:rPr dirty="0" sz="1000" spc="-10">
                <a:solidFill>
                  <a:srgbClr val="595959"/>
                </a:solidFill>
                <a:latin typeface="Lucida Sans Unicode"/>
                <a:cs typeface="Lucida Sans Unicode"/>
              </a:rPr>
              <a:t>Series</a:t>
            </a:r>
            <a:r>
              <a:rPr dirty="0" sz="1000" spc="-5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50">
                <a:solidFill>
                  <a:srgbClr val="595959"/>
                </a:solidFill>
                <a:latin typeface="Lucida Sans Unicode"/>
                <a:cs typeface="Lucida Sans Unicode"/>
              </a:rPr>
              <a:t>A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370099" y="134786"/>
            <a:ext cx="2036445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45"/>
              <a:t>Interviewees</a:t>
            </a:r>
          </a:p>
        </p:txBody>
      </p:sp>
      <p:sp>
        <p:nvSpPr>
          <p:cNvPr id="15" name="object 15" descr=""/>
          <p:cNvSpPr txBox="1"/>
          <p:nvPr/>
        </p:nvSpPr>
        <p:spPr>
          <a:xfrm>
            <a:off x="5926873" y="294157"/>
            <a:ext cx="264350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0A9395"/>
                </a:solidFill>
                <a:latin typeface="Arial"/>
                <a:cs typeface="Arial"/>
              </a:rPr>
              <a:t>Diversity</a:t>
            </a:r>
            <a:r>
              <a:rPr dirty="0" sz="1000" spc="8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A9395"/>
                </a:solidFill>
                <a:latin typeface="Arial"/>
                <a:cs typeface="Arial"/>
              </a:rPr>
              <a:t>in</a:t>
            </a:r>
            <a:r>
              <a:rPr dirty="0" sz="1000" spc="8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A9395"/>
                </a:solidFill>
                <a:latin typeface="Arial"/>
                <a:cs typeface="Arial"/>
              </a:rPr>
              <a:t>Experience</a:t>
            </a:r>
            <a:r>
              <a:rPr dirty="0" sz="1000" spc="8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A9395"/>
                </a:solidFill>
                <a:latin typeface="Arial"/>
                <a:cs typeface="Arial"/>
              </a:rPr>
              <a:t>and</a:t>
            </a:r>
            <a:r>
              <a:rPr dirty="0" sz="1000" spc="8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A9395"/>
                </a:solidFill>
                <a:latin typeface="Arial"/>
                <a:cs typeface="Arial"/>
              </a:rPr>
              <a:t>Startup</a:t>
            </a:r>
            <a:r>
              <a:rPr dirty="0" sz="1000" spc="8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0A9395"/>
                </a:solidFill>
                <a:latin typeface="Arial"/>
                <a:cs typeface="Arial"/>
              </a:rPr>
              <a:t>Space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7431" y="600963"/>
            <a:ext cx="1434634" cy="1404817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31891" y="3550767"/>
            <a:ext cx="1434622" cy="1404797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7441" y="3550772"/>
            <a:ext cx="1434634" cy="1404817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431891" y="2075875"/>
            <a:ext cx="1434622" cy="1404817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37436" y="2075875"/>
            <a:ext cx="1434634" cy="1404817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431891" y="600986"/>
            <a:ext cx="1434622" cy="1404817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2049972" y="840239"/>
            <a:ext cx="3505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595959"/>
                </a:solidFill>
                <a:latin typeface="Arial"/>
                <a:cs typeface="Arial"/>
              </a:rPr>
              <a:t>Sam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049972" y="1024134"/>
            <a:ext cx="1231900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10">
                <a:solidFill>
                  <a:srgbClr val="595959"/>
                </a:solidFill>
                <a:latin typeface="Lucida Sans Unicode"/>
                <a:cs typeface="Lucida Sans Unicode"/>
              </a:rPr>
              <a:t>Recent</a:t>
            </a:r>
            <a:r>
              <a:rPr dirty="0" sz="1000" spc="-35">
                <a:solidFill>
                  <a:srgbClr val="595959"/>
                </a:solidFill>
                <a:latin typeface="Lucida Sans Unicode"/>
                <a:cs typeface="Lucida Sans Unicode"/>
              </a:rPr>
              <a:t> College </a:t>
            </a:r>
            <a:r>
              <a:rPr dirty="0" sz="1000" spc="-20">
                <a:solidFill>
                  <a:srgbClr val="595959"/>
                </a:solidFill>
                <a:latin typeface="Lucida Sans Unicode"/>
                <a:cs typeface="Lucida Sans Unicode"/>
              </a:rPr>
              <a:t>Grad </a:t>
            </a:r>
            <a:r>
              <a:rPr dirty="0" sz="1000" spc="-10">
                <a:solidFill>
                  <a:srgbClr val="595959"/>
                </a:solidFill>
                <a:latin typeface="Lucida Sans Unicode"/>
                <a:cs typeface="Lucida Sans Unicode"/>
              </a:rPr>
              <a:t>Technical</a:t>
            </a:r>
            <a:endParaRPr sz="1000">
              <a:latin typeface="Lucida Sans Unicode"/>
              <a:cs typeface="Lucida Sans Unicode"/>
            </a:endParaRPr>
          </a:p>
          <a:p>
            <a:pPr marL="12700" marR="299085">
              <a:lnSpc>
                <a:spcPct val="100000"/>
              </a:lnSpc>
            </a:pPr>
            <a:r>
              <a:rPr dirty="0" sz="1000" spc="-40">
                <a:solidFill>
                  <a:srgbClr val="595959"/>
                </a:solidFill>
                <a:latin typeface="Lucida Sans Unicode"/>
                <a:cs typeface="Lucida Sans Unicode"/>
              </a:rPr>
              <a:t>Legal</a:t>
            </a:r>
            <a:r>
              <a:rPr dirty="0" sz="1000" spc="-45">
                <a:solidFill>
                  <a:srgbClr val="595959"/>
                </a:solidFill>
                <a:latin typeface="Lucida Sans Unicode"/>
                <a:cs typeface="Lucida Sans Unicode"/>
              </a:rPr>
              <a:t> Tech </a:t>
            </a:r>
            <a:r>
              <a:rPr dirty="0" sz="1000" spc="-260">
                <a:solidFill>
                  <a:srgbClr val="595959"/>
                </a:solidFill>
                <a:latin typeface="Lucida Sans Unicode"/>
                <a:cs typeface="Lucida Sans Unicode"/>
              </a:rPr>
              <a:t>+</a:t>
            </a:r>
            <a:r>
              <a:rPr dirty="0" sz="1000" spc="-4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25">
                <a:solidFill>
                  <a:srgbClr val="595959"/>
                </a:solidFill>
                <a:latin typeface="Lucida Sans Unicode"/>
                <a:cs typeface="Lucida Sans Unicode"/>
              </a:rPr>
              <a:t>YC </a:t>
            </a:r>
            <a:r>
              <a:rPr dirty="0" sz="1000">
                <a:solidFill>
                  <a:srgbClr val="595959"/>
                </a:solidFill>
                <a:latin typeface="Lucida Sans Unicode"/>
                <a:cs typeface="Lucida Sans Unicode"/>
              </a:rPr>
              <a:t>Seed</a:t>
            </a:r>
            <a:r>
              <a:rPr dirty="0" sz="1000" spc="-10">
                <a:solidFill>
                  <a:srgbClr val="595959"/>
                </a:solidFill>
                <a:latin typeface="Lucida Sans Unicode"/>
                <a:cs typeface="Lucida Sans Unicode"/>
              </a:rPr>
              <a:t> Startup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049972" y="2339513"/>
            <a:ext cx="1475740" cy="819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 b="1">
                <a:solidFill>
                  <a:srgbClr val="595959"/>
                </a:solidFill>
                <a:latin typeface="Arial"/>
                <a:cs typeface="Arial"/>
              </a:rPr>
              <a:t>Alex</a:t>
            </a: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1000" spc="-105">
                <a:solidFill>
                  <a:srgbClr val="595959"/>
                </a:solidFill>
                <a:latin typeface="Lucida Sans Unicode"/>
                <a:cs typeface="Lucida Sans Unicode"/>
              </a:rPr>
              <a:t>20+</a:t>
            </a:r>
            <a:r>
              <a:rPr dirty="0" sz="1000" spc="-4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20">
                <a:solidFill>
                  <a:srgbClr val="595959"/>
                </a:solidFill>
                <a:latin typeface="Lucida Sans Unicode"/>
                <a:cs typeface="Lucida Sans Unicode"/>
              </a:rPr>
              <a:t>years</a:t>
            </a:r>
            <a:r>
              <a:rPr dirty="0" sz="1000" spc="-4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30">
                <a:solidFill>
                  <a:srgbClr val="595959"/>
                </a:solidFill>
                <a:latin typeface="Lucida Sans Unicode"/>
                <a:cs typeface="Lucida Sans Unicode"/>
              </a:rPr>
              <a:t>of</a:t>
            </a:r>
            <a:r>
              <a:rPr dirty="0" sz="1000" spc="-3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40">
                <a:solidFill>
                  <a:srgbClr val="595959"/>
                </a:solidFill>
                <a:latin typeface="Lucida Sans Unicode"/>
                <a:cs typeface="Lucida Sans Unicode"/>
              </a:rPr>
              <a:t>engineering </a:t>
            </a:r>
            <a:r>
              <a:rPr dirty="0" sz="1000" spc="-10">
                <a:solidFill>
                  <a:srgbClr val="595959"/>
                </a:solidFill>
                <a:latin typeface="Lucida Sans Unicode"/>
                <a:cs typeface="Lucida Sans Unicode"/>
              </a:rPr>
              <a:t>Technical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dirty="0" sz="1000" spc="-35">
                <a:solidFill>
                  <a:srgbClr val="595959"/>
                </a:solidFill>
                <a:latin typeface="Lucida Sans Unicode"/>
                <a:cs typeface="Lucida Sans Unicode"/>
              </a:rPr>
              <a:t>Dev</a:t>
            </a:r>
            <a:r>
              <a:rPr dirty="0" sz="1000" spc="-3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20">
                <a:solidFill>
                  <a:srgbClr val="595959"/>
                </a:solidFill>
                <a:latin typeface="Lucida Sans Unicode"/>
                <a:cs typeface="Lucida Sans Unicode"/>
              </a:rPr>
              <a:t>Tools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595959"/>
                </a:solidFill>
                <a:latin typeface="Lucida Sans Unicode"/>
                <a:cs typeface="Lucida Sans Unicode"/>
              </a:rPr>
              <a:t>Pre</a:t>
            </a:r>
            <a:r>
              <a:rPr dirty="0" sz="1000" spc="-4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000">
                <a:solidFill>
                  <a:srgbClr val="595959"/>
                </a:solidFill>
                <a:latin typeface="Lucida Sans Unicode"/>
                <a:cs typeface="Lucida Sans Unicode"/>
              </a:rPr>
              <a:t>Seed</a:t>
            </a:r>
            <a:r>
              <a:rPr dirty="0" sz="1000" spc="-3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0">
                <a:solidFill>
                  <a:srgbClr val="595959"/>
                </a:solidFill>
                <a:latin typeface="Lucida Sans Unicode"/>
                <a:cs typeface="Lucida Sans Unicode"/>
              </a:rPr>
              <a:t>Startup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2045086" y="3855785"/>
            <a:ext cx="1120140" cy="819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 b="1">
                <a:solidFill>
                  <a:srgbClr val="595959"/>
                </a:solidFill>
                <a:latin typeface="Arial"/>
                <a:cs typeface="Arial"/>
              </a:rPr>
              <a:t>Mike</a:t>
            </a: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1000" spc="-150">
                <a:solidFill>
                  <a:srgbClr val="595959"/>
                </a:solidFill>
                <a:latin typeface="Lucida Sans Unicode"/>
                <a:cs typeface="Lucida Sans Unicode"/>
              </a:rPr>
              <a:t>10</a:t>
            </a:r>
            <a:r>
              <a:rPr dirty="0" sz="1000" spc="-4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20">
                <a:solidFill>
                  <a:srgbClr val="595959"/>
                </a:solidFill>
                <a:latin typeface="Lucida Sans Unicode"/>
                <a:cs typeface="Lucida Sans Unicode"/>
              </a:rPr>
              <a:t>years</a:t>
            </a:r>
            <a:r>
              <a:rPr dirty="0" sz="1000" spc="-4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30">
                <a:solidFill>
                  <a:srgbClr val="595959"/>
                </a:solidFill>
                <a:latin typeface="Lucida Sans Unicode"/>
                <a:cs typeface="Lucida Sans Unicode"/>
              </a:rPr>
              <a:t>of</a:t>
            </a:r>
            <a:r>
              <a:rPr dirty="0" sz="1000" spc="-4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25">
                <a:solidFill>
                  <a:srgbClr val="595959"/>
                </a:solidFill>
                <a:latin typeface="Lucida Sans Unicode"/>
                <a:cs typeface="Lucida Sans Unicode"/>
              </a:rPr>
              <a:t>finance </a:t>
            </a:r>
            <a:r>
              <a:rPr dirty="0" sz="1000" spc="-10">
                <a:solidFill>
                  <a:srgbClr val="595959"/>
                </a:solidFill>
                <a:latin typeface="Lucida Sans Unicode"/>
                <a:cs typeface="Lucida Sans Unicode"/>
              </a:rPr>
              <a:t>Nontechnical Consumer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595959"/>
                </a:solidFill>
                <a:latin typeface="Lucida Sans Unicode"/>
                <a:cs typeface="Lucida Sans Unicode"/>
              </a:rPr>
              <a:t>Series</a:t>
            </a:r>
            <a:r>
              <a:rPr dirty="0" sz="1000" spc="-5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50">
                <a:solidFill>
                  <a:srgbClr val="595959"/>
                </a:solidFill>
                <a:latin typeface="Lucida Sans Unicode"/>
                <a:cs typeface="Lucida Sans Unicode"/>
              </a:rPr>
              <a:t>A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939546" y="2291183"/>
            <a:ext cx="884555" cy="819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595959"/>
                </a:solidFill>
                <a:latin typeface="Arial"/>
                <a:cs typeface="Arial"/>
              </a:rPr>
              <a:t>Steven</a:t>
            </a: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1000" spc="-100">
                <a:solidFill>
                  <a:srgbClr val="595959"/>
                </a:solidFill>
                <a:latin typeface="Lucida Sans Unicode"/>
                <a:cs typeface="Lucida Sans Unicode"/>
              </a:rPr>
              <a:t>2x</a:t>
            </a:r>
            <a:r>
              <a:rPr dirty="0" sz="1000" spc="-2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40">
                <a:solidFill>
                  <a:srgbClr val="595959"/>
                </a:solidFill>
                <a:latin typeface="Lucida Sans Unicode"/>
                <a:cs typeface="Lucida Sans Unicode"/>
              </a:rPr>
              <a:t>Ex-Founder </a:t>
            </a:r>
            <a:r>
              <a:rPr dirty="0" sz="1000" spc="-10">
                <a:solidFill>
                  <a:srgbClr val="595959"/>
                </a:solidFill>
                <a:latin typeface="Lucida Sans Unicode"/>
                <a:cs typeface="Lucida Sans Unicode"/>
              </a:rPr>
              <a:t>Nontechnical Consumer </a:t>
            </a:r>
            <a:r>
              <a:rPr dirty="0" sz="1000">
                <a:solidFill>
                  <a:srgbClr val="595959"/>
                </a:solidFill>
                <a:latin typeface="Lucida Sans Unicode"/>
                <a:cs typeface="Lucida Sans Unicode"/>
              </a:rPr>
              <a:t>Seed</a:t>
            </a:r>
            <a:r>
              <a:rPr dirty="0" sz="1000" spc="-10">
                <a:solidFill>
                  <a:srgbClr val="595959"/>
                </a:solidFill>
                <a:latin typeface="Lucida Sans Unicode"/>
                <a:cs typeface="Lucida Sans Unicode"/>
              </a:rPr>
              <a:t> Startups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939527" y="747799"/>
            <a:ext cx="2653665" cy="819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595959"/>
                </a:solidFill>
                <a:latin typeface="Arial"/>
                <a:cs typeface="Arial"/>
              </a:rPr>
              <a:t>Silus</a:t>
            </a: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1000" spc="-40">
                <a:solidFill>
                  <a:srgbClr val="595959"/>
                </a:solidFill>
                <a:latin typeface="Lucida Sans Unicode"/>
                <a:cs typeface="Lucida Sans Unicode"/>
              </a:rPr>
              <a:t>8</a:t>
            </a:r>
            <a:r>
              <a:rPr dirty="0" sz="1000" spc="-3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20">
                <a:solidFill>
                  <a:srgbClr val="595959"/>
                </a:solidFill>
                <a:latin typeface="Lucida Sans Unicode"/>
                <a:cs typeface="Lucida Sans Unicode"/>
              </a:rPr>
              <a:t>years</a:t>
            </a:r>
            <a:r>
              <a:rPr dirty="0" sz="1000" spc="-3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40">
                <a:solidFill>
                  <a:srgbClr val="595959"/>
                </a:solidFill>
                <a:latin typeface="Lucida Sans Unicode"/>
                <a:cs typeface="Lucida Sans Unicode"/>
              </a:rPr>
              <a:t>finance,</a:t>
            </a:r>
            <a:r>
              <a:rPr dirty="0" sz="1000" spc="-3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45">
                <a:solidFill>
                  <a:srgbClr val="595959"/>
                </a:solidFill>
                <a:latin typeface="Lucida Sans Unicode"/>
                <a:cs typeface="Lucida Sans Unicode"/>
              </a:rPr>
              <a:t>consulting,</a:t>
            </a:r>
            <a:r>
              <a:rPr dirty="0" sz="1000" spc="-3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25">
                <a:solidFill>
                  <a:srgbClr val="595959"/>
                </a:solidFill>
                <a:latin typeface="Lucida Sans Unicode"/>
                <a:cs typeface="Lucida Sans Unicode"/>
              </a:rPr>
              <a:t>and</a:t>
            </a:r>
            <a:r>
              <a:rPr dirty="0" sz="1000" spc="-3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000">
                <a:solidFill>
                  <a:srgbClr val="595959"/>
                </a:solidFill>
                <a:latin typeface="Lucida Sans Unicode"/>
                <a:cs typeface="Lucida Sans Unicode"/>
              </a:rPr>
              <a:t>data</a:t>
            </a:r>
            <a:r>
              <a:rPr dirty="0" sz="1000" spc="-3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0">
                <a:solidFill>
                  <a:srgbClr val="595959"/>
                </a:solidFill>
                <a:latin typeface="Lucida Sans Unicode"/>
                <a:cs typeface="Lucida Sans Unicode"/>
              </a:rPr>
              <a:t>science Technical</a:t>
            </a:r>
            <a:endParaRPr sz="1000">
              <a:latin typeface="Lucida Sans Unicode"/>
              <a:cs typeface="Lucida Sans Unicode"/>
            </a:endParaRPr>
          </a:p>
          <a:p>
            <a:pPr marL="12700" marR="1899285">
              <a:lnSpc>
                <a:spcPct val="100000"/>
              </a:lnSpc>
            </a:pPr>
            <a:r>
              <a:rPr dirty="0" sz="1000" spc="-20">
                <a:solidFill>
                  <a:srgbClr val="595959"/>
                </a:solidFill>
                <a:latin typeface="Lucida Sans Unicode"/>
                <a:cs typeface="Lucida Sans Unicode"/>
              </a:rPr>
              <a:t>Fintech</a:t>
            </a:r>
            <a:r>
              <a:rPr dirty="0" sz="1000" spc="-4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260">
                <a:solidFill>
                  <a:srgbClr val="595959"/>
                </a:solidFill>
                <a:latin typeface="Lucida Sans Unicode"/>
                <a:cs typeface="Lucida Sans Unicode"/>
              </a:rPr>
              <a:t>+</a:t>
            </a:r>
            <a:r>
              <a:rPr dirty="0" sz="1000" spc="-35">
                <a:solidFill>
                  <a:srgbClr val="595959"/>
                </a:solidFill>
                <a:latin typeface="Lucida Sans Unicode"/>
                <a:cs typeface="Lucida Sans Unicode"/>
              </a:rPr>
              <a:t> YC </a:t>
            </a:r>
            <a:r>
              <a:rPr dirty="0" sz="1000" spc="-10">
                <a:solidFill>
                  <a:srgbClr val="595959"/>
                </a:solidFill>
                <a:latin typeface="Lucida Sans Unicode"/>
                <a:cs typeface="Lucida Sans Unicode"/>
              </a:rPr>
              <a:t>Series</a:t>
            </a:r>
            <a:r>
              <a:rPr dirty="0" sz="1000" spc="-5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50">
                <a:solidFill>
                  <a:srgbClr val="595959"/>
                </a:solidFill>
                <a:latin typeface="Lucida Sans Unicode"/>
                <a:cs typeface="Lucida Sans Unicode"/>
              </a:rPr>
              <a:t>A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370099" y="134786"/>
            <a:ext cx="2036445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45"/>
              <a:t>Interviewees</a:t>
            </a:r>
          </a:p>
        </p:txBody>
      </p:sp>
      <p:sp>
        <p:nvSpPr>
          <p:cNvPr id="15" name="object 15" descr=""/>
          <p:cNvSpPr txBox="1"/>
          <p:nvPr/>
        </p:nvSpPr>
        <p:spPr>
          <a:xfrm>
            <a:off x="5926873" y="294157"/>
            <a:ext cx="264350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0A9395"/>
                </a:solidFill>
                <a:latin typeface="Arial"/>
                <a:cs typeface="Arial"/>
              </a:rPr>
              <a:t>Diversity</a:t>
            </a:r>
            <a:r>
              <a:rPr dirty="0" sz="1000" spc="8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A9395"/>
                </a:solidFill>
                <a:latin typeface="Arial"/>
                <a:cs typeface="Arial"/>
              </a:rPr>
              <a:t>in</a:t>
            </a:r>
            <a:r>
              <a:rPr dirty="0" sz="1000" spc="8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A9395"/>
                </a:solidFill>
                <a:latin typeface="Arial"/>
                <a:cs typeface="Arial"/>
              </a:rPr>
              <a:t>Experience</a:t>
            </a:r>
            <a:r>
              <a:rPr dirty="0" sz="1000" spc="8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A9395"/>
                </a:solidFill>
                <a:latin typeface="Arial"/>
                <a:cs typeface="Arial"/>
              </a:rPr>
              <a:t>and</a:t>
            </a:r>
            <a:r>
              <a:rPr dirty="0" sz="1000" spc="8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A9395"/>
                </a:solidFill>
                <a:latin typeface="Arial"/>
                <a:cs typeface="Arial"/>
              </a:rPr>
              <a:t>Startup</a:t>
            </a:r>
            <a:r>
              <a:rPr dirty="0" sz="1000" spc="8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0A9395"/>
                </a:solidFill>
                <a:latin typeface="Arial"/>
                <a:cs typeface="Arial"/>
              </a:rPr>
              <a:t>Space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 descr=""/>
          <p:cNvSpPr/>
          <p:nvPr/>
        </p:nvSpPr>
        <p:spPr>
          <a:xfrm>
            <a:off x="542298" y="591873"/>
            <a:ext cx="1435100" cy="1414145"/>
          </a:xfrm>
          <a:custGeom>
            <a:avLst/>
            <a:gdLst/>
            <a:ahLst/>
            <a:cxnLst/>
            <a:rect l="l" t="t" r="r" b="b"/>
            <a:pathLst>
              <a:path w="1435100" h="1414145">
                <a:moveTo>
                  <a:pt x="0" y="130657"/>
                </a:moveTo>
                <a:lnTo>
                  <a:pt x="10267" y="79799"/>
                </a:lnTo>
                <a:lnTo>
                  <a:pt x="38268" y="38268"/>
                </a:lnTo>
                <a:lnTo>
                  <a:pt x="79799" y="10267"/>
                </a:lnTo>
                <a:lnTo>
                  <a:pt x="130657" y="0"/>
                </a:lnTo>
                <a:lnTo>
                  <a:pt x="1303939" y="0"/>
                </a:lnTo>
                <a:lnTo>
                  <a:pt x="1353939" y="9945"/>
                </a:lnTo>
                <a:lnTo>
                  <a:pt x="1396327" y="38269"/>
                </a:lnTo>
                <a:lnTo>
                  <a:pt x="1424651" y="80657"/>
                </a:lnTo>
                <a:lnTo>
                  <a:pt x="1434597" y="130657"/>
                </a:lnTo>
                <a:lnTo>
                  <a:pt x="1434597" y="1283239"/>
                </a:lnTo>
                <a:lnTo>
                  <a:pt x="1424329" y="1334097"/>
                </a:lnTo>
                <a:lnTo>
                  <a:pt x="1396328" y="1375628"/>
                </a:lnTo>
                <a:lnTo>
                  <a:pt x="1354797" y="1403629"/>
                </a:lnTo>
                <a:lnTo>
                  <a:pt x="1303939" y="1413897"/>
                </a:lnTo>
                <a:lnTo>
                  <a:pt x="130657" y="1413897"/>
                </a:lnTo>
                <a:lnTo>
                  <a:pt x="79799" y="1403629"/>
                </a:lnTo>
                <a:lnTo>
                  <a:pt x="38268" y="1375628"/>
                </a:lnTo>
                <a:lnTo>
                  <a:pt x="10267" y="1334097"/>
                </a:lnTo>
                <a:lnTo>
                  <a:pt x="0" y="1283239"/>
                </a:lnTo>
                <a:lnTo>
                  <a:pt x="0" y="130657"/>
                </a:lnTo>
                <a:close/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4431941" y="3550767"/>
            <a:ext cx="1435100" cy="1386205"/>
          </a:xfrm>
          <a:custGeom>
            <a:avLst/>
            <a:gdLst/>
            <a:ahLst/>
            <a:cxnLst/>
            <a:rect l="l" t="t" r="r" b="b"/>
            <a:pathLst>
              <a:path w="1435100" h="1386204">
                <a:moveTo>
                  <a:pt x="0" y="128074"/>
                </a:moveTo>
                <a:lnTo>
                  <a:pt x="10065" y="78226"/>
                </a:lnTo>
                <a:lnTo>
                  <a:pt x="37515" y="37515"/>
                </a:lnTo>
                <a:lnTo>
                  <a:pt x="78226" y="10065"/>
                </a:lnTo>
                <a:lnTo>
                  <a:pt x="128074" y="0"/>
                </a:lnTo>
                <a:lnTo>
                  <a:pt x="1306522" y="0"/>
                </a:lnTo>
                <a:lnTo>
                  <a:pt x="1355537" y="9753"/>
                </a:lnTo>
                <a:lnTo>
                  <a:pt x="1397072" y="37524"/>
                </a:lnTo>
                <a:lnTo>
                  <a:pt x="1424844" y="79059"/>
                </a:lnTo>
                <a:lnTo>
                  <a:pt x="1434597" y="128074"/>
                </a:lnTo>
                <a:lnTo>
                  <a:pt x="1434597" y="1257922"/>
                </a:lnTo>
                <a:lnTo>
                  <a:pt x="1424531" y="1307771"/>
                </a:lnTo>
                <a:lnTo>
                  <a:pt x="1397081" y="1348481"/>
                </a:lnTo>
                <a:lnTo>
                  <a:pt x="1356371" y="1375931"/>
                </a:lnTo>
                <a:lnTo>
                  <a:pt x="1306522" y="1385997"/>
                </a:lnTo>
                <a:lnTo>
                  <a:pt x="128074" y="1385997"/>
                </a:lnTo>
                <a:lnTo>
                  <a:pt x="78226" y="1375931"/>
                </a:lnTo>
                <a:lnTo>
                  <a:pt x="37515" y="1348481"/>
                </a:lnTo>
                <a:lnTo>
                  <a:pt x="10065" y="1307771"/>
                </a:lnTo>
                <a:lnTo>
                  <a:pt x="0" y="1257922"/>
                </a:lnTo>
                <a:lnTo>
                  <a:pt x="0" y="128074"/>
                </a:lnTo>
                <a:close/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 txBox="1"/>
          <p:nvPr/>
        </p:nvSpPr>
        <p:spPr>
          <a:xfrm>
            <a:off x="2522869" y="593859"/>
            <a:ext cx="168719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30">
                <a:solidFill>
                  <a:srgbClr val="FF0000"/>
                </a:solidFill>
                <a:latin typeface="Lucida Sans Unicode"/>
                <a:cs typeface="Lucida Sans Unicode"/>
              </a:rPr>
              <a:t>Extreme</a:t>
            </a:r>
            <a:r>
              <a:rPr dirty="0" sz="1000" spc="-35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45">
                <a:solidFill>
                  <a:srgbClr val="FF0000"/>
                </a:solidFill>
                <a:latin typeface="Lucida Sans Unicode"/>
                <a:cs typeface="Lucida Sans Unicode"/>
              </a:rPr>
              <a:t>user:</a:t>
            </a:r>
            <a:r>
              <a:rPr dirty="0" sz="1000" spc="-3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50">
                <a:solidFill>
                  <a:srgbClr val="FF0000"/>
                </a:solidFill>
                <a:latin typeface="Lucida Sans Unicode"/>
                <a:cs typeface="Lucida Sans Unicode"/>
              </a:rPr>
              <a:t>Youngest</a:t>
            </a:r>
            <a:r>
              <a:rPr dirty="0" sz="1000" spc="-3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25">
                <a:solidFill>
                  <a:srgbClr val="FF0000"/>
                </a:solidFill>
                <a:latin typeface="Lucida Sans Unicode"/>
                <a:cs typeface="Lucida Sans Unicode"/>
              </a:rPr>
              <a:t>and most</a:t>
            </a:r>
            <a:r>
              <a:rPr dirty="0" sz="1000" spc="-30">
                <a:solidFill>
                  <a:srgbClr val="FF0000"/>
                </a:solidFill>
                <a:latin typeface="Lucida Sans Unicode"/>
                <a:cs typeface="Lucida Sans Unicode"/>
              </a:rPr>
              <a:t> inexperienced founder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5939536" y="3357778"/>
            <a:ext cx="2167890" cy="135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6515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30">
                <a:solidFill>
                  <a:srgbClr val="FF0000"/>
                </a:solidFill>
                <a:latin typeface="Lucida Sans Unicode"/>
                <a:cs typeface="Lucida Sans Unicode"/>
              </a:rPr>
              <a:t>Extreme</a:t>
            </a:r>
            <a:r>
              <a:rPr dirty="0" sz="1000" spc="-35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45">
                <a:solidFill>
                  <a:srgbClr val="FF0000"/>
                </a:solidFill>
                <a:latin typeface="Lucida Sans Unicode"/>
                <a:cs typeface="Lucida Sans Unicode"/>
              </a:rPr>
              <a:t>user:</a:t>
            </a:r>
            <a:r>
              <a:rPr dirty="0" sz="1000" spc="-35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25">
                <a:solidFill>
                  <a:srgbClr val="FF0000"/>
                </a:solidFill>
                <a:latin typeface="Lucida Sans Unicode"/>
                <a:cs typeface="Lucida Sans Unicode"/>
              </a:rPr>
              <a:t>Only</a:t>
            </a:r>
            <a:r>
              <a:rPr dirty="0" sz="1000" spc="-3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55">
                <a:solidFill>
                  <a:srgbClr val="FF0000"/>
                </a:solidFill>
                <a:latin typeface="Lucida Sans Unicode"/>
                <a:cs typeface="Lucida Sans Unicode"/>
              </a:rPr>
              <a:t>woman, </a:t>
            </a:r>
            <a:r>
              <a:rPr dirty="0" sz="1000" spc="-20">
                <a:solidFill>
                  <a:srgbClr val="FF0000"/>
                </a:solidFill>
                <a:latin typeface="Lucida Sans Unicode"/>
                <a:cs typeface="Lucida Sans Unicode"/>
              </a:rPr>
              <a:t>medical</a:t>
            </a:r>
            <a:r>
              <a:rPr dirty="0" sz="1000" spc="-15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45">
                <a:solidFill>
                  <a:srgbClr val="FF0000"/>
                </a:solidFill>
                <a:latin typeface="Lucida Sans Unicode"/>
                <a:cs typeface="Lucida Sans Unicode"/>
              </a:rPr>
              <a:t>background,</a:t>
            </a:r>
            <a:r>
              <a:rPr dirty="0" sz="1000" spc="-15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25">
                <a:solidFill>
                  <a:srgbClr val="FF0000"/>
                </a:solidFill>
                <a:latin typeface="Lucida Sans Unicode"/>
                <a:cs typeface="Lucida Sans Unicode"/>
              </a:rPr>
              <a:t>2x </a:t>
            </a:r>
            <a:r>
              <a:rPr dirty="0" sz="1000" spc="-10">
                <a:solidFill>
                  <a:srgbClr val="FF0000"/>
                </a:solidFill>
                <a:latin typeface="Lucida Sans Unicode"/>
                <a:cs typeface="Lucida Sans Unicode"/>
              </a:rPr>
              <a:t>Founder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dirty="0" sz="1200" spc="-10" b="1">
                <a:solidFill>
                  <a:srgbClr val="595959"/>
                </a:solidFill>
                <a:latin typeface="Arial"/>
                <a:cs typeface="Arial"/>
              </a:rPr>
              <a:t>Samantha</a:t>
            </a:r>
            <a:endParaRPr sz="1200">
              <a:latin typeface="Arial"/>
              <a:cs typeface="Arial"/>
            </a:endParaRPr>
          </a:p>
          <a:p>
            <a:pPr marL="12700" marR="248920">
              <a:lnSpc>
                <a:spcPct val="100000"/>
              </a:lnSpc>
            </a:pPr>
            <a:r>
              <a:rPr dirty="0" sz="1100" spc="-45">
                <a:solidFill>
                  <a:srgbClr val="595959"/>
                </a:solidFill>
                <a:latin typeface="Lucida Sans Unicode"/>
                <a:cs typeface="Lucida Sans Unicode"/>
              </a:rPr>
              <a:t>PhD</a:t>
            </a:r>
            <a:r>
              <a:rPr dirty="0" sz="1100" spc="-55">
                <a:solidFill>
                  <a:srgbClr val="595959"/>
                </a:solidFill>
                <a:latin typeface="Lucida Sans Unicode"/>
                <a:cs typeface="Lucida Sans Unicode"/>
              </a:rPr>
              <a:t> in</a:t>
            </a:r>
            <a:r>
              <a:rPr dirty="0" sz="1100" spc="-5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100">
                <a:solidFill>
                  <a:srgbClr val="595959"/>
                </a:solidFill>
                <a:latin typeface="Lucida Sans Unicode"/>
                <a:cs typeface="Lucida Sans Unicode"/>
              </a:rPr>
              <a:t>Genetics</a:t>
            </a:r>
            <a:r>
              <a:rPr dirty="0" sz="1100" spc="-5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275">
                <a:solidFill>
                  <a:srgbClr val="595959"/>
                </a:solidFill>
                <a:latin typeface="Lucida Sans Unicode"/>
                <a:cs typeface="Lucida Sans Unicode"/>
              </a:rPr>
              <a:t>+</a:t>
            </a:r>
            <a:r>
              <a:rPr dirty="0" sz="1100" spc="-5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10">
                <a:solidFill>
                  <a:srgbClr val="595959"/>
                </a:solidFill>
                <a:latin typeface="Lucida Sans Unicode"/>
                <a:cs typeface="Lucida Sans Unicode"/>
              </a:rPr>
              <a:t>2x</a:t>
            </a:r>
            <a:r>
              <a:rPr dirty="0" sz="1100" spc="-5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30">
                <a:solidFill>
                  <a:srgbClr val="595959"/>
                </a:solidFill>
                <a:latin typeface="Lucida Sans Unicode"/>
                <a:cs typeface="Lucida Sans Unicode"/>
              </a:rPr>
              <a:t>Founder </a:t>
            </a:r>
            <a:r>
              <a:rPr dirty="0" sz="1100" spc="-10">
                <a:solidFill>
                  <a:srgbClr val="595959"/>
                </a:solidFill>
                <a:latin typeface="Lucida Sans Unicode"/>
                <a:cs typeface="Lucida Sans Unicode"/>
              </a:rPr>
              <a:t>Technical</a:t>
            </a:r>
            <a:endParaRPr sz="1100">
              <a:latin typeface="Lucida Sans Unicode"/>
              <a:cs typeface="Lucida Sans Unicode"/>
            </a:endParaRPr>
          </a:p>
          <a:p>
            <a:pPr marL="12700" marR="1226820">
              <a:lnSpc>
                <a:spcPct val="100000"/>
              </a:lnSpc>
            </a:pPr>
            <a:r>
              <a:rPr dirty="0" sz="1100" spc="-10">
                <a:solidFill>
                  <a:srgbClr val="595959"/>
                </a:solidFill>
                <a:latin typeface="Lucida Sans Unicode"/>
                <a:cs typeface="Lucida Sans Unicode"/>
              </a:rPr>
              <a:t>Medtech</a:t>
            </a:r>
            <a:r>
              <a:rPr dirty="0" sz="1100" spc="50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100">
                <a:solidFill>
                  <a:srgbClr val="595959"/>
                </a:solidFill>
                <a:latin typeface="Lucida Sans Unicode"/>
                <a:cs typeface="Lucida Sans Unicode"/>
              </a:rPr>
              <a:t>Seed</a:t>
            </a:r>
            <a:r>
              <a:rPr dirty="0" sz="1100" spc="1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0">
                <a:solidFill>
                  <a:srgbClr val="595959"/>
                </a:solidFill>
                <a:latin typeface="Lucida Sans Unicode"/>
                <a:cs typeface="Lucida Sans Unicode"/>
              </a:rPr>
              <a:t>Startups</a:t>
            </a:r>
            <a:endParaRPr sz="11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3351" rIns="0" bIns="0" rtlCol="0" vert="horz">
            <a:spAutoFit/>
          </a:bodyPr>
          <a:lstStyle/>
          <a:p>
            <a:pPr marL="175260">
              <a:lnSpc>
                <a:spcPct val="100000"/>
              </a:lnSpc>
              <a:spcBef>
                <a:spcPts val="120"/>
              </a:spcBef>
            </a:pPr>
            <a:r>
              <a:rPr dirty="0" spc="100"/>
              <a:t>Why</a:t>
            </a:r>
            <a:r>
              <a:rPr dirty="0" spc="-90"/>
              <a:t> </a:t>
            </a:r>
            <a:r>
              <a:rPr dirty="0" spc="90"/>
              <a:t>these</a:t>
            </a:r>
            <a:r>
              <a:rPr dirty="0" spc="-85"/>
              <a:t> </a:t>
            </a:r>
            <a:r>
              <a:rPr dirty="0" spc="55"/>
              <a:t>participants?</a:t>
            </a:r>
            <a:r>
              <a:rPr dirty="0" spc="-90"/>
              <a:t> </a:t>
            </a:r>
            <a:r>
              <a:rPr dirty="0" spc="35"/>
              <a:t>Diversity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5003" y="1011980"/>
            <a:ext cx="3192988" cy="1796063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76165" y="927705"/>
            <a:ext cx="3342818" cy="1880338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760623" y="2919944"/>
            <a:ext cx="7188200" cy="2099310"/>
            <a:chOff x="760623" y="2919944"/>
            <a:chExt cx="7188200" cy="2099310"/>
          </a:xfrm>
        </p:grpSpPr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0623" y="2919944"/>
              <a:ext cx="3601742" cy="202597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46691" y="2993043"/>
              <a:ext cx="3601742" cy="2025970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/>
          <p:nvPr/>
        </p:nvSpPr>
        <p:spPr>
          <a:xfrm>
            <a:off x="861298" y="1060174"/>
            <a:ext cx="4572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 b="1">
                <a:solidFill>
                  <a:srgbClr val="0A9395"/>
                </a:solidFill>
                <a:latin typeface="Arial"/>
                <a:cs typeface="Arial"/>
              </a:rPr>
              <a:t>Age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75298" y="3098520"/>
            <a:ext cx="8629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CA6702"/>
                </a:solidFill>
                <a:latin typeface="Arial"/>
                <a:cs typeface="Arial"/>
              </a:rPr>
              <a:t>Gender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266033" y="1060174"/>
            <a:ext cx="142684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AE1F11"/>
                </a:solidFill>
                <a:latin typeface="Arial"/>
                <a:cs typeface="Arial"/>
              </a:rPr>
              <a:t>Geographic/ Ethnic background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7330831" y="3098520"/>
            <a:ext cx="128778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1A3A4B"/>
                </a:solidFill>
                <a:latin typeface="Arial"/>
                <a:cs typeface="Arial"/>
              </a:rPr>
              <a:t>Technical Experience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5022" y="3017943"/>
            <a:ext cx="3452743" cy="1942171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0798" y="831748"/>
            <a:ext cx="3641192" cy="204817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16915" y="2964944"/>
            <a:ext cx="3641192" cy="204817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11140" y="831748"/>
            <a:ext cx="3452742" cy="1942146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861298" y="1060174"/>
            <a:ext cx="92456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40" b="1">
                <a:solidFill>
                  <a:srgbClr val="0A9395"/>
                </a:solidFill>
                <a:latin typeface="Arial"/>
                <a:cs typeface="Arial"/>
              </a:rPr>
              <a:t>Startup </a:t>
            </a: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Funding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003823" y="3081823"/>
            <a:ext cx="75692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 b="1">
                <a:solidFill>
                  <a:srgbClr val="CA6702"/>
                </a:solidFill>
                <a:latin typeface="Arial"/>
                <a:cs typeface="Arial"/>
              </a:rPr>
              <a:t>YC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10" b="1">
                <a:solidFill>
                  <a:srgbClr val="CA6702"/>
                </a:solidFill>
                <a:latin typeface="Arial"/>
                <a:cs typeface="Arial"/>
              </a:rPr>
              <a:t>Status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649213" y="1060174"/>
            <a:ext cx="128778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AE1F11"/>
                </a:solidFill>
                <a:latin typeface="Arial"/>
                <a:cs typeface="Arial"/>
              </a:rPr>
              <a:t>Founder Experience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649213" y="3270846"/>
            <a:ext cx="11322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1A3A4B"/>
                </a:solidFill>
                <a:latin typeface="Arial"/>
                <a:cs typeface="Arial"/>
              </a:rPr>
              <a:t>Team</a:t>
            </a:r>
            <a:r>
              <a:rPr dirty="0" sz="1800" spc="-70" b="1">
                <a:solidFill>
                  <a:srgbClr val="1A3A4B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1A3A4B"/>
                </a:solidFill>
                <a:latin typeface="Arial"/>
                <a:cs typeface="Arial"/>
              </a:rPr>
              <a:t>Size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3351" rIns="0" bIns="0" rtlCol="0" vert="horz">
            <a:spAutoFit/>
          </a:bodyPr>
          <a:lstStyle/>
          <a:p>
            <a:pPr marL="175260">
              <a:lnSpc>
                <a:spcPct val="100000"/>
              </a:lnSpc>
              <a:spcBef>
                <a:spcPts val="120"/>
              </a:spcBef>
            </a:pPr>
            <a:r>
              <a:rPr dirty="0" spc="100"/>
              <a:t>Why</a:t>
            </a:r>
            <a:r>
              <a:rPr dirty="0" spc="-90"/>
              <a:t> </a:t>
            </a:r>
            <a:r>
              <a:rPr dirty="0" spc="90"/>
              <a:t>these</a:t>
            </a:r>
            <a:r>
              <a:rPr dirty="0" spc="-85"/>
              <a:t> </a:t>
            </a:r>
            <a:r>
              <a:rPr dirty="0" spc="55"/>
              <a:t>participants?</a:t>
            </a:r>
            <a:r>
              <a:rPr dirty="0" spc="-90"/>
              <a:t> </a:t>
            </a:r>
            <a:r>
              <a:rPr dirty="0" spc="35"/>
              <a:t>Diversity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84724" y="509819"/>
            <a:ext cx="2814955" cy="2724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600" spc="45" b="1">
                <a:solidFill>
                  <a:srgbClr val="BA3D02"/>
                </a:solidFill>
                <a:latin typeface="Arial"/>
                <a:cs typeface="Arial"/>
              </a:rPr>
              <a:t>Interview</a:t>
            </a:r>
            <a:r>
              <a:rPr dirty="0" sz="1600" spc="-6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Plan</a:t>
            </a:r>
            <a:r>
              <a:rPr dirty="0" sz="1600" spc="-6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55" b="1">
                <a:solidFill>
                  <a:srgbClr val="BA3D02"/>
                </a:solidFill>
                <a:latin typeface="Arial"/>
                <a:cs typeface="Arial"/>
              </a:rPr>
              <a:t>and</a:t>
            </a:r>
            <a:r>
              <a:rPr dirty="0" sz="1600" spc="-6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BA3D02"/>
                </a:solidFill>
                <a:latin typeface="Arial"/>
                <a:cs typeface="Arial"/>
              </a:rPr>
              <a:t>Logistics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3498" y="1508296"/>
            <a:ext cx="2218345" cy="1109172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02137" y="1508271"/>
            <a:ext cx="2218320" cy="1109172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02137" y="3314980"/>
            <a:ext cx="2218345" cy="110916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23498" y="3388993"/>
            <a:ext cx="2218320" cy="1109147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29542" y="2395845"/>
            <a:ext cx="1684871" cy="948573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77729" y="758105"/>
            <a:ext cx="126047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85">
                <a:solidFill>
                  <a:srgbClr val="0A9395"/>
                </a:solidFill>
              </a:rPr>
              <a:t>Where</a:t>
            </a:r>
            <a:endParaRPr sz="3000"/>
          </a:p>
        </p:txBody>
      </p:sp>
      <p:sp>
        <p:nvSpPr>
          <p:cNvPr id="9" name="object 9" descr=""/>
          <p:cNvSpPr txBox="1"/>
          <p:nvPr/>
        </p:nvSpPr>
        <p:spPr>
          <a:xfrm>
            <a:off x="996523" y="2768099"/>
            <a:ext cx="14859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0A9395"/>
                </a:solidFill>
                <a:latin typeface="Arial MT"/>
                <a:cs typeface="Arial MT"/>
              </a:rPr>
              <a:t>AGI</a:t>
            </a:r>
            <a:r>
              <a:rPr dirty="0" sz="1800" spc="-20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A9395"/>
                </a:solidFill>
                <a:latin typeface="Arial MT"/>
                <a:cs typeface="Arial MT"/>
              </a:rPr>
              <a:t>House</a:t>
            </a:r>
            <a:r>
              <a:rPr dirty="0" sz="1800" spc="-20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800" spc="-25">
                <a:solidFill>
                  <a:srgbClr val="0A9395"/>
                </a:solidFill>
                <a:latin typeface="Arial MT"/>
                <a:cs typeface="Arial MT"/>
              </a:rPr>
              <a:t>(2)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996523" y="4562024"/>
            <a:ext cx="2082164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0A9395"/>
                </a:solidFill>
                <a:latin typeface="Arial MT"/>
                <a:cs typeface="Arial MT"/>
              </a:rPr>
              <a:t>Cafe</a:t>
            </a:r>
            <a:r>
              <a:rPr dirty="0" sz="1800" spc="-2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A9395"/>
                </a:solidFill>
                <a:latin typeface="Arial MT"/>
                <a:cs typeface="Arial MT"/>
              </a:rPr>
              <a:t>Reveille</a:t>
            </a:r>
            <a:r>
              <a:rPr dirty="0" sz="1800" spc="-2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A9395"/>
                </a:solidFill>
                <a:latin typeface="Arial MT"/>
                <a:cs typeface="Arial MT"/>
              </a:rPr>
              <a:t>SF</a:t>
            </a:r>
            <a:r>
              <a:rPr dirty="0" sz="1800" spc="-20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800" spc="-25">
                <a:solidFill>
                  <a:srgbClr val="0A9395"/>
                </a:solidFill>
                <a:latin typeface="Arial MT"/>
                <a:cs typeface="Arial MT"/>
              </a:rPr>
              <a:t>(1)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075162" y="2799236"/>
            <a:ext cx="20961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0A9395"/>
                </a:solidFill>
                <a:latin typeface="Arial MT"/>
                <a:cs typeface="Arial MT"/>
              </a:rPr>
              <a:t>Stanford</a:t>
            </a:r>
            <a:r>
              <a:rPr dirty="0" sz="1800" spc="-2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A9395"/>
                </a:solidFill>
                <a:latin typeface="Arial MT"/>
                <a:cs typeface="Arial MT"/>
              </a:rPr>
              <a:t>campus</a:t>
            </a:r>
            <a:r>
              <a:rPr dirty="0" sz="1800" spc="-20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800" spc="-25">
                <a:solidFill>
                  <a:srgbClr val="0A9395"/>
                </a:solidFill>
                <a:latin typeface="Arial MT"/>
                <a:cs typeface="Arial MT"/>
              </a:rPr>
              <a:t>(1)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075162" y="4605906"/>
            <a:ext cx="19177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0A9395"/>
                </a:solidFill>
                <a:latin typeface="Arial MT"/>
                <a:cs typeface="Arial MT"/>
              </a:rPr>
              <a:t>Verve</a:t>
            </a:r>
            <a:r>
              <a:rPr dirty="0" sz="1800" spc="-8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A9395"/>
                </a:solidFill>
                <a:latin typeface="Arial MT"/>
                <a:cs typeface="Arial MT"/>
              </a:rPr>
              <a:t>Palo</a:t>
            </a:r>
            <a:r>
              <a:rPr dirty="0" sz="1800" spc="-12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A9395"/>
                </a:solidFill>
                <a:latin typeface="Arial MT"/>
                <a:cs typeface="Arial MT"/>
              </a:rPr>
              <a:t>Alto</a:t>
            </a:r>
            <a:r>
              <a:rPr dirty="0" sz="1800" spc="-5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800" spc="-25">
                <a:solidFill>
                  <a:srgbClr val="0A9395"/>
                </a:solidFill>
                <a:latin typeface="Arial MT"/>
                <a:cs typeface="Arial MT"/>
              </a:rPr>
              <a:t>(1)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3894304" y="3237090"/>
            <a:ext cx="135509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0A9395"/>
                </a:solidFill>
                <a:latin typeface="Arial MT"/>
                <a:cs typeface="Arial MT"/>
              </a:rPr>
              <a:t>Video</a:t>
            </a:r>
            <a:r>
              <a:rPr dirty="0" sz="1800" spc="-40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A9395"/>
                </a:solidFill>
                <a:latin typeface="Arial MT"/>
                <a:cs typeface="Arial MT"/>
              </a:rPr>
              <a:t>call</a:t>
            </a:r>
            <a:r>
              <a:rPr dirty="0" sz="1800" spc="-3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800" spc="-25">
                <a:solidFill>
                  <a:srgbClr val="0A9395"/>
                </a:solidFill>
                <a:latin typeface="Arial MT"/>
                <a:cs typeface="Arial MT"/>
              </a:rPr>
              <a:t>(1)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85700" rIns="0" bIns="0" rtlCol="0" vert="horz">
            <a:spAutoFit/>
          </a:bodyPr>
          <a:lstStyle/>
          <a:p>
            <a:pPr marL="175260">
              <a:lnSpc>
                <a:spcPct val="100000"/>
              </a:lnSpc>
              <a:spcBef>
                <a:spcPts val="120"/>
              </a:spcBef>
            </a:pPr>
            <a:r>
              <a:rPr dirty="0" spc="60"/>
              <a:t>Interview</a:t>
            </a:r>
            <a:r>
              <a:rPr dirty="0" spc="-120"/>
              <a:t> </a:t>
            </a:r>
            <a:r>
              <a:rPr dirty="0"/>
              <a:t>Plan</a:t>
            </a:r>
            <a:r>
              <a:rPr dirty="0" spc="-114"/>
              <a:t> </a:t>
            </a:r>
            <a:r>
              <a:rPr dirty="0" spc="70"/>
              <a:t>and</a:t>
            </a:r>
            <a:r>
              <a:rPr dirty="0" spc="-114"/>
              <a:t> </a:t>
            </a:r>
            <a:r>
              <a:rPr dirty="0" spc="-10"/>
              <a:t>Logistics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3616642" y="3629692"/>
            <a:ext cx="2966720" cy="1177290"/>
            <a:chOff x="3616642" y="3629692"/>
            <a:chExt cx="2966720" cy="117729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90091" y="3629692"/>
              <a:ext cx="2092943" cy="1177272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16642" y="3629692"/>
              <a:ext cx="1423337" cy="1177272"/>
            </a:xfrm>
            <a:prstGeom prst="rect">
              <a:avLst/>
            </a:prstGeom>
          </p:spPr>
        </p:pic>
      </p:grpSp>
      <p:sp>
        <p:nvSpPr>
          <p:cNvPr id="6" name="object 6" descr=""/>
          <p:cNvSpPr txBox="1"/>
          <p:nvPr/>
        </p:nvSpPr>
        <p:spPr>
          <a:xfrm>
            <a:off x="3787719" y="3087376"/>
            <a:ext cx="6032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40" b="1">
                <a:solidFill>
                  <a:srgbClr val="0A9395"/>
                </a:solidFill>
                <a:latin typeface="Arial"/>
                <a:cs typeface="Arial"/>
              </a:rPr>
              <a:t>Tools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787700" y="1154024"/>
            <a:ext cx="1468755" cy="7308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Length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70"/>
              </a:spcBef>
            </a:pP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30-50</a:t>
            </a:r>
            <a:r>
              <a:rPr dirty="0" sz="16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40">
                <a:solidFill>
                  <a:srgbClr val="595959"/>
                </a:solidFill>
                <a:latin typeface="Lucida Sans Unicode"/>
                <a:cs typeface="Lucida Sans Unicode"/>
              </a:rPr>
              <a:t>minutes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400336" y="1099828"/>
            <a:ext cx="1489710" cy="1134110"/>
          </a:xfrm>
          <a:prstGeom prst="rect">
            <a:avLst/>
          </a:prstGeom>
        </p:spPr>
        <p:txBody>
          <a:bodyPr wrap="square" lIns="0" tIns="666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Consent</a:t>
            </a:r>
            <a:endParaRPr sz="18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  <a:spcBef>
                <a:spcPts val="380"/>
              </a:spcBef>
            </a:pPr>
            <a:r>
              <a:rPr dirty="0" sz="1600" spc="-114">
                <a:solidFill>
                  <a:srgbClr val="595959"/>
                </a:solidFill>
                <a:latin typeface="Lucida Sans Unicode"/>
                <a:cs typeface="Lucida Sans Unicode"/>
              </a:rPr>
              <a:t>All</a:t>
            </a:r>
            <a:r>
              <a:rPr dirty="0" sz="1600" spc="-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30">
                <a:solidFill>
                  <a:srgbClr val="595959"/>
                </a:solidFill>
                <a:latin typeface="Lucida Sans Unicode"/>
                <a:cs typeface="Lucida Sans Unicode"/>
              </a:rPr>
              <a:t>interviewees </a:t>
            </a:r>
            <a:r>
              <a:rPr dirty="0" sz="1600" spc="-45">
                <a:solidFill>
                  <a:srgbClr val="595959"/>
                </a:solidFill>
                <a:latin typeface="Lucida Sans Unicode"/>
                <a:cs typeface="Lucida Sans Unicode"/>
              </a:rPr>
              <a:t>signed</a:t>
            </a:r>
            <a:r>
              <a:rPr dirty="0" sz="16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Lucida Sans Unicode"/>
                <a:cs typeface="Lucida Sans Unicode"/>
              </a:rPr>
              <a:t>consent forms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73074" y="3087376"/>
            <a:ext cx="2938780" cy="17957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Procedure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75"/>
              </a:spcBef>
            </a:pPr>
            <a:r>
              <a:rPr dirty="0" sz="1800" spc="-585">
                <a:solidFill>
                  <a:srgbClr val="595959"/>
                </a:solidFill>
                <a:latin typeface="Lucida Sans Unicode"/>
                <a:cs typeface="Lucida Sans Unicode"/>
              </a:rPr>
              <a:t>1</a:t>
            </a:r>
            <a:r>
              <a:rPr dirty="0" sz="1800" spc="-70">
                <a:solidFill>
                  <a:srgbClr val="595959"/>
                </a:solidFill>
                <a:latin typeface="Lucida Sans Unicode"/>
                <a:cs typeface="Lucida Sans Unicode"/>
              </a:rPr>
              <a:t> interviewer, </a:t>
            </a:r>
            <a:r>
              <a:rPr dirty="0" sz="1800" spc="-254">
                <a:solidFill>
                  <a:srgbClr val="595959"/>
                </a:solidFill>
                <a:latin typeface="Lucida Sans Unicode"/>
                <a:cs typeface="Lucida Sans Unicode"/>
              </a:rPr>
              <a:t>1-</a:t>
            </a:r>
            <a:r>
              <a:rPr dirty="0" sz="1800" spc="-265">
                <a:solidFill>
                  <a:srgbClr val="595959"/>
                </a:solidFill>
                <a:latin typeface="Lucida Sans Unicode"/>
                <a:cs typeface="Lucida Sans Unicode"/>
              </a:rPr>
              <a:t>2</a:t>
            </a:r>
            <a:r>
              <a:rPr dirty="0" sz="1800" spc="-6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35">
                <a:solidFill>
                  <a:srgbClr val="595959"/>
                </a:solidFill>
                <a:latin typeface="Lucida Sans Unicode"/>
                <a:cs typeface="Lucida Sans Unicode"/>
              </a:rPr>
              <a:t>notetakers</a:t>
            </a:r>
            <a:endParaRPr sz="1800">
              <a:latin typeface="Lucida Sans Unicode"/>
              <a:cs typeface="Lucida Sans Unicode"/>
            </a:endParaRPr>
          </a:p>
          <a:p>
            <a:pPr marL="12700" marR="199390">
              <a:lnSpc>
                <a:spcPct val="100000"/>
              </a:lnSpc>
              <a:spcBef>
                <a:spcPts val="940"/>
              </a:spcBef>
            </a:pPr>
            <a:r>
              <a:rPr dirty="0" sz="1500">
                <a:solidFill>
                  <a:srgbClr val="595959"/>
                </a:solidFill>
                <a:latin typeface="Lucida Sans Unicode"/>
                <a:cs typeface="Lucida Sans Unicode"/>
              </a:rPr>
              <a:t>Candace</a:t>
            </a:r>
            <a:r>
              <a:rPr dirty="0" sz="15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40">
                <a:solidFill>
                  <a:srgbClr val="595959"/>
                </a:solidFill>
                <a:latin typeface="Lucida Sans Unicode"/>
                <a:cs typeface="Lucida Sans Unicode"/>
              </a:rPr>
              <a:t>and</a:t>
            </a:r>
            <a:r>
              <a:rPr dirty="0" sz="15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0">
                <a:solidFill>
                  <a:srgbClr val="595959"/>
                </a:solidFill>
                <a:latin typeface="Lucida Sans Unicode"/>
                <a:cs typeface="Lucida Sans Unicode"/>
              </a:rPr>
              <a:t>Siya</a:t>
            </a:r>
            <a:r>
              <a:rPr dirty="0" sz="15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5">
                <a:solidFill>
                  <a:srgbClr val="595959"/>
                </a:solidFill>
                <a:latin typeface="Lucida Sans Unicode"/>
                <a:cs typeface="Lucida Sans Unicode"/>
              </a:rPr>
              <a:t>were</a:t>
            </a:r>
            <a:r>
              <a:rPr dirty="0" sz="15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40">
                <a:solidFill>
                  <a:srgbClr val="595959"/>
                </a:solidFill>
                <a:latin typeface="Lucida Sans Unicode"/>
                <a:cs typeface="Lucida Sans Unicode"/>
              </a:rPr>
              <a:t>usually </a:t>
            </a:r>
            <a:r>
              <a:rPr dirty="0" sz="1500" spc="-10">
                <a:solidFill>
                  <a:srgbClr val="595959"/>
                </a:solidFill>
                <a:latin typeface="Lucida Sans Unicode"/>
                <a:cs typeface="Lucida Sans Unicode"/>
              </a:rPr>
              <a:t>interviewers</a:t>
            </a:r>
            <a:endParaRPr sz="1500">
              <a:latin typeface="Lucida Sans Unicode"/>
              <a:cs typeface="Lucida Sans Unicode"/>
            </a:endParaRPr>
          </a:p>
          <a:p>
            <a:pPr marL="12700" marR="501650">
              <a:lnSpc>
                <a:spcPct val="100000"/>
              </a:lnSpc>
            </a:pPr>
            <a:r>
              <a:rPr dirty="0" sz="1500" spc="-30">
                <a:solidFill>
                  <a:srgbClr val="595959"/>
                </a:solidFill>
                <a:latin typeface="Lucida Sans Unicode"/>
                <a:cs typeface="Lucida Sans Unicode"/>
              </a:rPr>
              <a:t>Avey</a:t>
            </a:r>
            <a:r>
              <a:rPr dirty="0" sz="15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40">
                <a:solidFill>
                  <a:srgbClr val="595959"/>
                </a:solidFill>
                <a:latin typeface="Lucida Sans Unicode"/>
                <a:cs typeface="Lucida Sans Unicode"/>
              </a:rPr>
              <a:t>and</a:t>
            </a:r>
            <a:r>
              <a:rPr dirty="0" sz="15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60">
                <a:solidFill>
                  <a:srgbClr val="595959"/>
                </a:solidFill>
                <a:latin typeface="Lucida Sans Unicode"/>
                <a:cs typeface="Lucida Sans Unicode"/>
              </a:rPr>
              <a:t>Tyler</a:t>
            </a:r>
            <a:r>
              <a:rPr dirty="0" sz="15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5">
                <a:solidFill>
                  <a:srgbClr val="595959"/>
                </a:solidFill>
                <a:latin typeface="Lucida Sans Unicode"/>
                <a:cs typeface="Lucida Sans Unicode"/>
              </a:rPr>
              <a:t>were</a:t>
            </a:r>
            <a:r>
              <a:rPr dirty="0" sz="15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45">
                <a:solidFill>
                  <a:srgbClr val="595959"/>
                </a:solidFill>
                <a:latin typeface="Lucida Sans Unicode"/>
                <a:cs typeface="Lucida Sans Unicode"/>
              </a:rPr>
              <a:t>usually </a:t>
            </a:r>
            <a:r>
              <a:rPr dirty="0" sz="1500" spc="-10">
                <a:solidFill>
                  <a:srgbClr val="595959"/>
                </a:solidFill>
                <a:latin typeface="Lucida Sans Unicode"/>
                <a:cs typeface="Lucida Sans Unicode"/>
              </a:rPr>
              <a:t>notetakers</a:t>
            </a:r>
            <a:endParaRPr sz="1500">
              <a:latin typeface="Lucida Sans Unicode"/>
              <a:cs typeface="Lucida Sans Unicode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73074" y="1154024"/>
            <a:ext cx="2023745" cy="13093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0" b="1">
                <a:solidFill>
                  <a:srgbClr val="0A9395"/>
                </a:solidFill>
                <a:latin typeface="Arial"/>
                <a:cs typeface="Arial"/>
              </a:rPr>
              <a:t>When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z="18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1600" spc="-10">
                <a:solidFill>
                  <a:srgbClr val="595959"/>
                </a:solidFill>
                <a:latin typeface="Lucida Sans Unicode"/>
                <a:cs typeface="Lucida Sans Unicode"/>
              </a:rPr>
              <a:t>Scheduled</a:t>
            </a:r>
            <a:r>
              <a:rPr dirty="0" sz="1600" spc="-9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the</a:t>
            </a:r>
            <a:r>
              <a:rPr dirty="0" sz="1600" spc="-9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0">
                <a:solidFill>
                  <a:srgbClr val="595959"/>
                </a:solidFill>
                <a:latin typeface="Lucida Sans Unicode"/>
                <a:cs typeface="Lucida Sans Unicode"/>
              </a:rPr>
              <a:t>same </a:t>
            </a:r>
            <a:r>
              <a:rPr dirty="0" sz="1600" spc="-50">
                <a:solidFill>
                  <a:srgbClr val="595959"/>
                </a:solidFill>
                <a:latin typeface="Lucida Sans Unicode"/>
                <a:cs typeface="Lucida Sans Unicode"/>
              </a:rPr>
              <a:t>week</a:t>
            </a:r>
            <a:r>
              <a:rPr dirty="0" sz="16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as</a:t>
            </a:r>
            <a:r>
              <a:rPr dirty="0" sz="1600" spc="-9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5">
                <a:solidFill>
                  <a:srgbClr val="595959"/>
                </a:solidFill>
                <a:latin typeface="Lucida Sans Unicode"/>
                <a:cs typeface="Lucida Sans Unicode"/>
              </a:rPr>
              <a:t>outreach</a:t>
            </a:r>
            <a:r>
              <a:rPr dirty="0" sz="16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5">
                <a:solidFill>
                  <a:srgbClr val="595959"/>
                </a:solidFill>
                <a:latin typeface="Lucida Sans Unicode"/>
                <a:cs typeface="Lucida Sans Unicode"/>
              </a:rPr>
              <a:t>or approached</a:t>
            </a:r>
            <a:r>
              <a:rPr dirty="0" sz="1600" spc="-5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85">
                <a:solidFill>
                  <a:srgbClr val="595959"/>
                </a:solidFill>
                <a:latin typeface="Lucida Sans Unicode"/>
                <a:cs typeface="Lucida Sans Unicode"/>
              </a:rPr>
              <a:t>in</a:t>
            </a:r>
            <a:r>
              <a:rPr dirty="0" sz="1600" spc="-5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35">
                <a:solidFill>
                  <a:srgbClr val="595959"/>
                </a:solidFill>
                <a:latin typeface="Lucida Sans Unicode"/>
                <a:cs typeface="Lucida Sans Unicode"/>
              </a:rPr>
              <a:t>public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396250" y="3087376"/>
            <a:ext cx="241998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Ethics</a:t>
            </a:r>
            <a:r>
              <a:rPr dirty="0" sz="1800" spc="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and</a:t>
            </a:r>
            <a:r>
              <a:rPr dirty="0" sz="1800" spc="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Incentives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396250" y="3753636"/>
            <a:ext cx="237998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600" spc="-10">
                <a:solidFill>
                  <a:srgbClr val="595959"/>
                </a:solidFill>
                <a:latin typeface="Lucida Sans Unicode"/>
                <a:cs typeface="Lucida Sans Unicode"/>
              </a:rPr>
              <a:t>Respected</a:t>
            </a:r>
            <a:r>
              <a:rPr dirty="0" sz="16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35">
                <a:solidFill>
                  <a:srgbClr val="595959"/>
                </a:solidFill>
                <a:latin typeface="Lucida Sans Unicode"/>
                <a:cs typeface="Lucida Sans Unicode"/>
              </a:rPr>
              <a:t>their</a:t>
            </a:r>
            <a:r>
              <a:rPr dirty="0" sz="16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40">
                <a:solidFill>
                  <a:srgbClr val="595959"/>
                </a:solidFill>
                <a:latin typeface="Lucida Sans Unicode"/>
                <a:cs typeface="Lucida Sans Unicode"/>
              </a:rPr>
              <a:t>time</a:t>
            </a:r>
            <a:r>
              <a:rPr dirty="0" sz="16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5">
                <a:solidFill>
                  <a:srgbClr val="595959"/>
                </a:solidFill>
                <a:latin typeface="Lucida Sans Unicode"/>
                <a:cs typeface="Lucida Sans Unicode"/>
              </a:rPr>
              <a:t>&amp; </a:t>
            </a:r>
            <a:r>
              <a:rPr dirty="0" sz="1600" spc="-25">
                <a:solidFill>
                  <a:srgbClr val="595959"/>
                </a:solidFill>
                <a:latin typeface="Lucida Sans Unicode"/>
                <a:cs typeface="Lucida Sans Unicode"/>
              </a:rPr>
              <a:t>helped</a:t>
            </a:r>
            <a:r>
              <a:rPr dirty="0" sz="16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35">
                <a:solidFill>
                  <a:srgbClr val="595959"/>
                </a:solidFill>
                <a:latin typeface="Lucida Sans Unicode"/>
                <a:cs typeface="Lucida Sans Unicode"/>
              </a:rPr>
              <a:t>them</a:t>
            </a:r>
            <a:r>
              <a:rPr dirty="0" sz="1600" spc="-6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85">
                <a:solidFill>
                  <a:srgbClr val="595959"/>
                </a:solidFill>
                <a:latin typeface="Lucida Sans Unicode"/>
                <a:cs typeface="Lucida Sans Unicode"/>
              </a:rPr>
              <a:t>gain</a:t>
            </a:r>
            <a:r>
              <a:rPr dirty="0" sz="16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Lucida Sans Unicode"/>
                <a:cs typeface="Lucida Sans Unicode"/>
              </a:rPr>
              <a:t>access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to</a:t>
            </a:r>
            <a:r>
              <a:rPr dirty="0" sz="1600" spc="-13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Lucida Sans Unicode"/>
                <a:cs typeface="Lucida Sans Unicode"/>
              </a:rPr>
              <a:t>Stanford</a:t>
            </a:r>
            <a:endParaRPr sz="1600">
              <a:latin typeface="Lucida Sans Unicode"/>
              <a:cs typeface="Lucida Sans Unicode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04092" y="1954221"/>
            <a:ext cx="961473" cy="961473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85700" rIns="0" bIns="0" rtlCol="0" vert="horz">
            <a:spAutoFit/>
          </a:bodyPr>
          <a:lstStyle/>
          <a:p>
            <a:pPr marL="175260">
              <a:lnSpc>
                <a:spcPct val="100000"/>
              </a:lnSpc>
              <a:spcBef>
                <a:spcPts val="120"/>
              </a:spcBef>
            </a:pPr>
            <a:r>
              <a:rPr dirty="0" spc="60"/>
              <a:t>Interview</a:t>
            </a:r>
            <a:r>
              <a:rPr dirty="0" spc="-120"/>
              <a:t> </a:t>
            </a:r>
            <a:r>
              <a:rPr dirty="0"/>
              <a:t>Plan</a:t>
            </a:r>
            <a:r>
              <a:rPr dirty="0" spc="-114"/>
              <a:t> </a:t>
            </a:r>
            <a:r>
              <a:rPr dirty="0" spc="70"/>
              <a:t>and</a:t>
            </a:r>
            <a:r>
              <a:rPr dirty="0" spc="-114"/>
              <a:t> </a:t>
            </a:r>
            <a:r>
              <a:rPr dirty="0" spc="-10"/>
              <a:t>Logistics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536534" y="3087376"/>
            <a:ext cx="2337435" cy="1513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141095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Ethics</a:t>
            </a:r>
            <a:r>
              <a:rPr dirty="0" sz="1800" spc="-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0A9395"/>
                </a:solidFill>
                <a:latin typeface="Arial"/>
                <a:cs typeface="Arial"/>
              </a:rPr>
              <a:t>and </a:t>
            </a: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Incentives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915"/>
              </a:spcBef>
            </a:pPr>
            <a:r>
              <a:rPr dirty="0" sz="1800">
                <a:solidFill>
                  <a:srgbClr val="595959"/>
                </a:solidFill>
                <a:latin typeface="Arial MT"/>
                <a:cs typeface="Arial MT"/>
              </a:rPr>
              <a:t>Respected</a:t>
            </a:r>
            <a:r>
              <a:rPr dirty="0" sz="1800" spc="-3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595959"/>
                </a:solidFill>
                <a:latin typeface="Arial MT"/>
                <a:cs typeface="Arial MT"/>
              </a:rPr>
              <a:t>their</a:t>
            </a:r>
            <a:r>
              <a:rPr dirty="0" sz="1800" spc="-2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595959"/>
                </a:solidFill>
                <a:latin typeface="Arial MT"/>
                <a:cs typeface="Arial MT"/>
              </a:rPr>
              <a:t>time</a:t>
            </a:r>
            <a:r>
              <a:rPr dirty="0" sz="1800" spc="-2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800" spc="-50">
                <a:solidFill>
                  <a:srgbClr val="595959"/>
                </a:solidFill>
                <a:latin typeface="Arial MT"/>
                <a:cs typeface="Arial MT"/>
              </a:rPr>
              <a:t>&amp; </a:t>
            </a:r>
            <a:r>
              <a:rPr dirty="0" sz="1800">
                <a:solidFill>
                  <a:srgbClr val="595959"/>
                </a:solidFill>
                <a:latin typeface="Arial MT"/>
                <a:cs typeface="Arial MT"/>
              </a:rPr>
              <a:t>helped</a:t>
            </a:r>
            <a:r>
              <a:rPr dirty="0" sz="1800" spc="-2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595959"/>
                </a:solidFill>
                <a:latin typeface="Arial MT"/>
                <a:cs typeface="Arial MT"/>
              </a:rPr>
              <a:t>them</a:t>
            </a:r>
            <a:r>
              <a:rPr dirty="0" sz="1800" spc="-1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800" spc="-20">
                <a:solidFill>
                  <a:srgbClr val="595959"/>
                </a:solidFill>
                <a:latin typeface="Arial MT"/>
                <a:cs typeface="Arial MT"/>
              </a:rPr>
              <a:t>gain </a:t>
            </a:r>
            <a:r>
              <a:rPr dirty="0" sz="1800">
                <a:solidFill>
                  <a:srgbClr val="595959"/>
                </a:solidFill>
                <a:latin typeface="Arial MT"/>
                <a:cs typeface="Arial MT"/>
              </a:rPr>
              <a:t>access</a:t>
            </a:r>
            <a:r>
              <a:rPr dirty="0" sz="1800" spc="-1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595959"/>
                </a:solidFill>
                <a:latin typeface="Arial MT"/>
                <a:cs typeface="Arial MT"/>
              </a:rPr>
              <a:t>to</a:t>
            </a:r>
            <a:r>
              <a:rPr dirty="0" sz="1800" spc="-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Arial MT"/>
                <a:cs typeface="Arial MT"/>
              </a:rPr>
              <a:t>Stanford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55144" y="1017722"/>
            <a:ext cx="3433693" cy="3820967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892297" y="2622633"/>
            <a:ext cx="106934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Example Incentive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1536271" y="2030400"/>
            <a:ext cx="949325" cy="567055"/>
            <a:chOff x="1536271" y="2030400"/>
            <a:chExt cx="949325" cy="567055"/>
          </a:xfrm>
        </p:grpSpPr>
        <p:sp>
          <p:nvSpPr>
            <p:cNvPr id="7" name="object 7" descr=""/>
            <p:cNvSpPr/>
            <p:nvPr/>
          </p:nvSpPr>
          <p:spPr>
            <a:xfrm>
              <a:off x="1574371" y="2237812"/>
              <a:ext cx="572135" cy="321310"/>
            </a:xfrm>
            <a:custGeom>
              <a:avLst/>
              <a:gdLst/>
              <a:ahLst/>
              <a:cxnLst/>
              <a:rect l="l" t="t" r="r" b="b"/>
              <a:pathLst>
                <a:path w="572135" h="321310">
                  <a:moveTo>
                    <a:pt x="0" y="320956"/>
                  </a:moveTo>
                  <a:lnTo>
                    <a:pt x="571548" y="0"/>
                  </a:lnTo>
                </a:path>
              </a:pathLst>
            </a:custGeom>
            <a:ln w="76199">
              <a:solidFill>
                <a:srgbClr val="0A939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2084298" y="2068500"/>
              <a:ext cx="363220" cy="279400"/>
            </a:xfrm>
            <a:custGeom>
              <a:avLst/>
              <a:gdLst/>
              <a:ahLst/>
              <a:cxnLst/>
              <a:rect l="l" t="t" r="r" b="b"/>
              <a:pathLst>
                <a:path w="363219" h="279400">
                  <a:moveTo>
                    <a:pt x="123247" y="279054"/>
                  </a:moveTo>
                  <a:lnTo>
                    <a:pt x="363141" y="0"/>
                  </a:lnTo>
                  <a:lnTo>
                    <a:pt x="0" y="59567"/>
                  </a:lnTo>
                  <a:lnTo>
                    <a:pt x="123247" y="279054"/>
                  </a:lnTo>
                  <a:close/>
                </a:path>
              </a:pathLst>
            </a:custGeom>
            <a:ln w="76199">
              <a:solidFill>
                <a:srgbClr val="0A939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471072" y="1934141"/>
            <a:ext cx="2607310" cy="1148080"/>
          </a:xfrm>
          <a:custGeom>
            <a:avLst/>
            <a:gdLst/>
            <a:ahLst/>
            <a:cxnLst/>
            <a:rect l="l" t="t" r="r" b="b"/>
            <a:pathLst>
              <a:path w="2607310" h="1148080">
                <a:moveTo>
                  <a:pt x="0" y="106039"/>
                </a:moveTo>
                <a:lnTo>
                  <a:pt x="8333" y="64765"/>
                </a:lnTo>
                <a:lnTo>
                  <a:pt x="31058" y="31058"/>
                </a:lnTo>
                <a:lnTo>
                  <a:pt x="64764" y="8333"/>
                </a:lnTo>
                <a:lnTo>
                  <a:pt x="106039" y="0"/>
                </a:lnTo>
                <a:lnTo>
                  <a:pt x="2500944" y="0"/>
                </a:lnTo>
                <a:lnTo>
                  <a:pt x="2541529" y="8072"/>
                </a:lnTo>
                <a:lnTo>
                  <a:pt x="2575944" y="31059"/>
                </a:lnTo>
                <a:lnTo>
                  <a:pt x="2598922" y="65460"/>
                </a:lnTo>
                <a:lnTo>
                  <a:pt x="2606994" y="106039"/>
                </a:lnTo>
                <a:lnTo>
                  <a:pt x="2606994" y="1041452"/>
                </a:lnTo>
                <a:lnTo>
                  <a:pt x="2598661" y="1082734"/>
                </a:lnTo>
                <a:lnTo>
                  <a:pt x="2575935" y="1116443"/>
                </a:lnTo>
                <a:lnTo>
                  <a:pt x="2542226" y="1139169"/>
                </a:lnTo>
                <a:lnTo>
                  <a:pt x="2500944" y="1147502"/>
                </a:lnTo>
                <a:lnTo>
                  <a:pt x="106039" y="1147502"/>
                </a:lnTo>
                <a:lnTo>
                  <a:pt x="64764" y="1139169"/>
                </a:lnTo>
                <a:lnTo>
                  <a:pt x="31058" y="1116443"/>
                </a:lnTo>
                <a:lnTo>
                  <a:pt x="8333" y="1082734"/>
                </a:lnTo>
                <a:lnTo>
                  <a:pt x="0" y="1041452"/>
                </a:lnTo>
                <a:lnTo>
                  <a:pt x="0" y="106039"/>
                </a:lnTo>
                <a:close/>
              </a:path>
            </a:pathLst>
          </a:custGeom>
          <a:ln w="28574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85700" rIns="0" bIns="0" rtlCol="0" vert="horz">
            <a:spAutoFit/>
          </a:bodyPr>
          <a:lstStyle/>
          <a:p>
            <a:pPr marL="175260">
              <a:lnSpc>
                <a:spcPct val="100000"/>
              </a:lnSpc>
              <a:spcBef>
                <a:spcPts val="120"/>
              </a:spcBef>
            </a:pPr>
            <a:r>
              <a:rPr dirty="0" spc="60"/>
              <a:t>Interview</a:t>
            </a:r>
            <a:r>
              <a:rPr dirty="0" spc="-90"/>
              <a:t> </a:t>
            </a:r>
            <a:r>
              <a:rPr dirty="0" spc="50"/>
              <a:t>Script</a:t>
            </a:r>
            <a:r>
              <a:rPr dirty="0" spc="-90"/>
              <a:t> </a:t>
            </a:r>
            <a:r>
              <a:rPr dirty="0" spc="70"/>
              <a:t>and</a:t>
            </a:r>
            <a:r>
              <a:rPr dirty="0" spc="-90"/>
              <a:t> </a:t>
            </a:r>
            <a:r>
              <a:rPr dirty="0" spc="-10"/>
              <a:t>Questions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754723" y="1206907"/>
            <a:ext cx="56356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Understanding</a:t>
            </a:r>
            <a:r>
              <a:rPr dirty="0" sz="1800" spc="-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“why”</a:t>
            </a:r>
            <a:r>
              <a:rPr dirty="0" sz="1800" spc="-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75" b="1">
                <a:solidFill>
                  <a:srgbClr val="0A9395"/>
                </a:solidFill>
                <a:latin typeface="Arial"/>
                <a:cs typeface="Arial"/>
              </a:rPr>
              <a:t>they</a:t>
            </a:r>
            <a:r>
              <a:rPr dirty="0" sz="1800" spc="-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50" b="1">
                <a:solidFill>
                  <a:srgbClr val="0A9395"/>
                </a:solidFill>
                <a:latin typeface="Arial"/>
                <a:cs typeface="Arial"/>
              </a:rPr>
              <a:t>were</a:t>
            </a:r>
            <a:r>
              <a:rPr dirty="0" sz="1800" spc="-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doing</a:t>
            </a:r>
            <a:r>
              <a:rPr dirty="0" sz="1800" spc="-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90" b="1">
                <a:solidFill>
                  <a:srgbClr val="0A9395"/>
                </a:solidFill>
                <a:latin typeface="Arial"/>
                <a:cs typeface="Arial"/>
              </a:rPr>
              <a:t>the</a:t>
            </a:r>
            <a:r>
              <a:rPr dirty="0" sz="1800" spc="-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“whats”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955593" y="2016657"/>
            <a:ext cx="1748789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7640" marR="5080" indent="-155575">
              <a:lnSpc>
                <a:spcPct val="100000"/>
              </a:lnSpc>
              <a:spcBef>
                <a:spcPts val="100"/>
              </a:spcBef>
            </a:pPr>
            <a:r>
              <a:rPr dirty="0" sz="2000" spc="-65">
                <a:latin typeface="Lucida Sans Unicode"/>
                <a:cs typeface="Lucida Sans Unicode"/>
              </a:rPr>
              <a:t>Understanding </a:t>
            </a:r>
            <a:r>
              <a:rPr dirty="0" sz="2000" spc="-40">
                <a:latin typeface="Lucida Sans Unicode"/>
                <a:cs typeface="Lucida Sans Unicode"/>
              </a:rPr>
              <a:t>context</a:t>
            </a:r>
            <a:r>
              <a:rPr dirty="0" sz="2000" spc="-95">
                <a:latin typeface="Lucida Sans Unicode"/>
                <a:cs typeface="Lucida Sans Unicode"/>
              </a:rPr>
              <a:t> </a:t>
            </a:r>
            <a:r>
              <a:rPr dirty="0" sz="2000" spc="-25">
                <a:latin typeface="Lucida Sans Unicode"/>
                <a:cs typeface="Lucida Sans Unicode"/>
              </a:rPr>
              <a:t>and </a:t>
            </a:r>
            <a:r>
              <a:rPr dirty="0" sz="2000" spc="-10">
                <a:latin typeface="Lucida Sans Unicode"/>
                <a:cs typeface="Lucida Sans Unicode"/>
              </a:rPr>
              <a:t>background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5093289" y="1934141"/>
            <a:ext cx="2607310" cy="1148080"/>
          </a:xfrm>
          <a:custGeom>
            <a:avLst/>
            <a:gdLst/>
            <a:ahLst/>
            <a:cxnLst/>
            <a:rect l="l" t="t" r="r" b="b"/>
            <a:pathLst>
              <a:path w="2607309" h="1148080">
                <a:moveTo>
                  <a:pt x="0" y="106039"/>
                </a:moveTo>
                <a:lnTo>
                  <a:pt x="8333" y="64765"/>
                </a:lnTo>
                <a:lnTo>
                  <a:pt x="31059" y="31058"/>
                </a:lnTo>
                <a:lnTo>
                  <a:pt x="64768" y="8333"/>
                </a:lnTo>
                <a:lnTo>
                  <a:pt x="106049" y="0"/>
                </a:lnTo>
                <a:lnTo>
                  <a:pt x="2500944" y="0"/>
                </a:lnTo>
                <a:lnTo>
                  <a:pt x="2541529" y="8072"/>
                </a:lnTo>
                <a:lnTo>
                  <a:pt x="2575944" y="31059"/>
                </a:lnTo>
                <a:lnTo>
                  <a:pt x="2598922" y="65460"/>
                </a:lnTo>
                <a:lnTo>
                  <a:pt x="2606994" y="106039"/>
                </a:lnTo>
                <a:lnTo>
                  <a:pt x="2606994" y="1041452"/>
                </a:lnTo>
                <a:lnTo>
                  <a:pt x="2598661" y="1082734"/>
                </a:lnTo>
                <a:lnTo>
                  <a:pt x="2575935" y="1116443"/>
                </a:lnTo>
                <a:lnTo>
                  <a:pt x="2542226" y="1139169"/>
                </a:lnTo>
                <a:lnTo>
                  <a:pt x="2500944" y="1147502"/>
                </a:lnTo>
                <a:lnTo>
                  <a:pt x="106049" y="1147502"/>
                </a:lnTo>
                <a:lnTo>
                  <a:pt x="64768" y="1139169"/>
                </a:lnTo>
                <a:lnTo>
                  <a:pt x="31059" y="1116443"/>
                </a:lnTo>
                <a:lnTo>
                  <a:pt x="8333" y="1082734"/>
                </a:lnTo>
                <a:lnTo>
                  <a:pt x="0" y="1041452"/>
                </a:lnTo>
                <a:lnTo>
                  <a:pt x="0" y="106039"/>
                </a:lnTo>
                <a:close/>
              </a:path>
            </a:pathLst>
          </a:custGeom>
          <a:ln w="28574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5577810" y="1997007"/>
            <a:ext cx="1748789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000" spc="-65">
                <a:latin typeface="Lucida Sans Unicode"/>
                <a:cs typeface="Lucida Sans Unicode"/>
              </a:rPr>
              <a:t>Understanding </a:t>
            </a:r>
            <a:r>
              <a:rPr dirty="0" sz="2000" spc="-10">
                <a:latin typeface="Lucida Sans Unicode"/>
                <a:cs typeface="Lucida Sans Unicode"/>
              </a:rPr>
              <a:t>creative</a:t>
            </a:r>
            <a:r>
              <a:rPr dirty="0" sz="2000" spc="-135">
                <a:latin typeface="Lucida Sans Unicode"/>
                <a:cs typeface="Lucida Sans Unicode"/>
              </a:rPr>
              <a:t> </a:t>
            </a:r>
            <a:r>
              <a:rPr dirty="0" sz="2000" spc="-20">
                <a:latin typeface="Lucida Sans Unicode"/>
                <a:cs typeface="Lucida Sans Unicode"/>
              </a:rPr>
              <a:t>task </a:t>
            </a:r>
            <a:r>
              <a:rPr dirty="0" sz="2000" spc="-10">
                <a:latin typeface="Lucida Sans Unicode"/>
                <a:cs typeface="Lucida Sans Unicode"/>
              </a:rPr>
              <a:t>workﬂow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5065889" y="3603442"/>
            <a:ext cx="2607310" cy="1148080"/>
          </a:xfrm>
          <a:custGeom>
            <a:avLst/>
            <a:gdLst/>
            <a:ahLst/>
            <a:cxnLst/>
            <a:rect l="l" t="t" r="r" b="b"/>
            <a:pathLst>
              <a:path w="2607309" h="1148079">
                <a:moveTo>
                  <a:pt x="0" y="106024"/>
                </a:moveTo>
                <a:lnTo>
                  <a:pt x="8333" y="64757"/>
                </a:lnTo>
                <a:lnTo>
                  <a:pt x="31059" y="31056"/>
                </a:lnTo>
                <a:lnTo>
                  <a:pt x="64768" y="8332"/>
                </a:lnTo>
                <a:lnTo>
                  <a:pt x="106049" y="0"/>
                </a:lnTo>
                <a:lnTo>
                  <a:pt x="2500944" y="0"/>
                </a:lnTo>
                <a:lnTo>
                  <a:pt x="2541529" y="8071"/>
                </a:lnTo>
                <a:lnTo>
                  <a:pt x="2575944" y="31049"/>
                </a:lnTo>
                <a:lnTo>
                  <a:pt x="2598922" y="65462"/>
                </a:lnTo>
                <a:lnTo>
                  <a:pt x="2606994" y="106024"/>
                </a:lnTo>
                <a:lnTo>
                  <a:pt x="2606994" y="1041447"/>
                </a:lnTo>
                <a:lnTo>
                  <a:pt x="2598661" y="1082729"/>
                </a:lnTo>
                <a:lnTo>
                  <a:pt x="2575935" y="1116438"/>
                </a:lnTo>
                <a:lnTo>
                  <a:pt x="2542226" y="1139164"/>
                </a:lnTo>
                <a:lnTo>
                  <a:pt x="2500944" y="1147497"/>
                </a:lnTo>
                <a:lnTo>
                  <a:pt x="106049" y="1147497"/>
                </a:lnTo>
                <a:lnTo>
                  <a:pt x="64768" y="1139164"/>
                </a:lnTo>
                <a:lnTo>
                  <a:pt x="31059" y="1116438"/>
                </a:lnTo>
                <a:lnTo>
                  <a:pt x="8333" y="1082729"/>
                </a:lnTo>
                <a:lnTo>
                  <a:pt x="0" y="1041447"/>
                </a:lnTo>
                <a:lnTo>
                  <a:pt x="0" y="106024"/>
                </a:lnTo>
                <a:close/>
              </a:path>
            </a:pathLst>
          </a:custGeom>
          <a:ln w="28574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5264779" y="3849282"/>
            <a:ext cx="2320290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020" marR="5080" indent="-20955">
              <a:lnSpc>
                <a:spcPct val="100000"/>
              </a:lnSpc>
              <a:spcBef>
                <a:spcPts val="100"/>
              </a:spcBef>
            </a:pPr>
            <a:r>
              <a:rPr dirty="0" sz="2000" spc="-60">
                <a:latin typeface="Lucida Sans Unicode"/>
                <a:cs typeface="Lucida Sans Unicode"/>
              </a:rPr>
              <a:t>Understanding</a:t>
            </a:r>
            <a:r>
              <a:rPr dirty="0" sz="2000" spc="-90">
                <a:latin typeface="Lucida Sans Unicode"/>
                <a:cs typeface="Lucida Sans Unicode"/>
              </a:rPr>
              <a:t> </a:t>
            </a:r>
            <a:r>
              <a:rPr dirty="0" sz="2000" spc="-45">
                <a:latin typeface="Lucida Sans Unicode"/>
                <a:cs typeface="Lucida Sans Unicode"/>
              </a:rPr>
              <a:t>pain </a:t>
            </a:r>
            <a:r>
              <a:rPr dirty="0" sz="2000" spc="-40">
                <a:latin typeface="Lucida Sans Unicode"/>
                <a:cs typeface="Lucida Sans Unicode"/>
              </a:rPr>
              <a:t>points</a:t>
            </a:r>
            <a:r>
              <a:rPr dirty="0" sz="2000" spc="-100">
                <a:latin typeface="Lucida Sans Unicode"/>
                <a:cs typeface="Lucida Sans Unicode"/>
              </a:rPr>
              <a:t> </a:t>
            </a:r>
            <a:r>
              <a:rPr dirty="0" sz="2000" spc="-80">
                <a:latin typeface="Lucida Sans Unicode"/>
                <a:cs typeface="Lucida Sans Unicode"/>
              </a:rPr>
              <a:t>for</a:t>
            </a:r>
            <a:r>
              <a:rPr dirty="0" sz="2000" spc="-95">
                <a:latin typeface="Lucida Sans Unicode"/>
                <a:cs typeface="Lucida Sans Unicode"/>
              </a:rPr>
              <a:t> </a:t>
            </a:r>
            <a:r>
              <a:rPr dirty="0" sz="2000" spc="-35">
                <a:latin typeface="Lucida Sans Unicode"/>
                <a:cs typeface="Lucida Sans Unicode"/>
              </a:rPr>
              <a:t>founders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1443672" y="3603442"/>
            <a:ext cx="2607310" cy="1148080"/>
          </a:xfrm>
          <a:custGeom>
            <a:avLst/>
            <a:gdLst/>
            <a:ahLst/>
            <a:cxnLst/>
            <a:rect l="l" t="t" r="r" b="b"/>
            <a:pathLst>
              <a:path w="2607310" h="1148079">
                <a:moveTo>
                  <a:pt x="0" y="106024"/>
                </a:moveTo>
                <a:lnTo>
                  <a:pt x="8333" y="64757"/>
                </a:lnTo>
                <a:lnTo>
                  <a:pt x="31058" y="31056"/>
                </a:lnTo>
                <a:lnTo>
                  <a:pt x="64764" y="8332"/>
                </a:lnTo>
                <a:lnTo>
                  <a:pt x="106039" y="0"/>
                </a:lnTo>
                <a:lnTo>
                  <a:pt x="2500944" y="0"/>
                </a:lnTo>
                <a:lnTo>
                  <a:pt x="2541529" y="8071"/>
                </a:lnTo>
                <a:lnTo>
                  <a:pt x="2575944" y="31049"/>
                </a:lnTo>
                <a:lnTo>
                  <a:pt x="2598922" y="65462"/>
                </a:lnTo>
                <a:lnTo>
                  <a:pt x="2606994" y="106024"/>
                </a:lnTo>
                <a:lnTo>
                  <a:pt x="2606994" y="1041447"/>
                </a:lnTo>
                <a:lnTo>
                  <a:pt x="2598661" y="1082729"/>
                </a:lnTo>
                <a:lnTo>
                  <a:pt x="2575935" y="1116438"/>
                </a:lnTo>
                <a:lnTo>
                  <a:pt x="2542226" y="1139164"/>
                </a:lnTo>
                <a:lnTo>
                  <a:pt x="2500944" y="1147497"/>
                </a:lnTo>
                <a:lnTo>
                  <a:pt x="106039" y="1147497"/>
                </a:lnTo>
                <a:lnTo>
                  <a:pt x="64764" y="1139164"/>
                </a:lnTo>
                <a:lnTo>
                  <a:pt x="31058" y="1116438"/>
                </a:lnTo>
                <a:lnTo>
                  <a:pt x="8333" y="1082729"/>
                </a:lnTo>
                <a:lnTo>
                  <a:pt x="0" y="1041447"/>
                </a:lnTo>
                <a:lnTo>
                  <a:pt x="0" y="106024"/>
                </a:lnTo>
                <a:close/>
              </a:path>
            </a:pathLst>
          </a:custGeom>
          <a:ln w="28574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1626778" y="3849282"/>
            <a:ext cx="223329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08330" marR="5080" indent="-596265">
              <a:lnSpc>
                <a:spcPct val="100000"/>
              </a:lnSpc>
              <a:spcBef>
                <a:spcPts val="100"/>
              </a:spcBef>
            </a:pPr>
            <a:r>
              <a:rPr dirty="0" sz="2000" spc="-60">
                <a:latin typeface="Lucida Sans Unicode"/>
                <a:cs typeface="Lucida Sans Unicode"/>
              </a:rPr>
              <a:t>Understanding</a:t>
            </a:r>
            <a:r>
              <a:rPr dirty="0" sz="2000" spc="-90">
                <a:latin typeface="Lucida Sans Unicode"/>
                <a:cs typeface="Lucida Sans Unicode"/>
              </a:rPr>
              <a:t> </a:t>
            </a:r>
            <a:r>
              <a:rPr dirty="0" sz="2000" spc="-25">
                <a:latin typeface="Lucida Sans Unicode"/>
                <a:cs typeface="Lucida Sans Unicode"/>
              </a:rPr>
              <a:t>use </a:t>
            </a:r>
            <a:r>
              <a:rPr dirty="0" sz="2000" spc="-50">
                <a:latin typeface="Lucida Sans Unicode"/>
                <a:cs typeface="Lucida Sans Unicode"/>
              </a:rPr>
              <a:t>of</a:t>
            </a:r>
            <a:r>
              <a:rPr dirty="0" sz="2000" spc="-105">
                <a:latin typeface="Lucida Sans Unicode"/>
                <a:cs typeface="Lucida Sans Unicode"/>
              </a:rPr>
              <a:t> </a:t>
            </a:r>
            <a:r>
              <a:rPr dirty="0" sz="2000" spc="-10">
                <a:latin typeface="Lucida Sans Unicode"/>
                <a:cs typeface="Lucida Sans Unicode"/>
              </a:rPr>
              <a:t>GenAI</a:t>
            </a:r>
            <a:endParaRPr sz="2000">
              <a:latin typeface="Lucida Sans Unicode"/>
              <a:cs typeface="Lucida Sans Unicode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4354341" y="2447255"/>
            <a:ext cx="417195" cy="82550"/>
            <a:chOff x="4354341" y="2447255"/>
            <a:chExt cx="417195" cy="82550"/>
          </a:xfrm>
        </p:grpSpPr>
        <p:sp>
          <p:nvSpPr>
            <p:cNvPr id="13" name="object 13" descr=""/>
            <p:cNvSpPr/>
            <p:nvPr/>
          </p:nvSpPr>
          <p:spPr>
            <a:xfrm>
              <a:off x="4354341" y="2488244"/>
              <a:ext cx="321310" cy="0"/>
            </a:xfrm>
            <a:custGeom>
              <a:avLst/>
              <a:gdLst/>
              <a:ahLst/>
              <a:cxnLst/>
              <a:rect l="l" t="t" r="r" b="b"/>
              <a:pathLst>
                <a:path w="321310" h="0">
                  <a:moveTo>
                    <a:pt x="0" y="0"/>
                  </a:moveTo>
                  <a:lnTo>
                    <a:pt x="320999" y="0"/>
                  </a:lnTo>
                </a:path>
              </a:pathLst>
            </a:custGeom>
            <a:ln w="19049">
              <a:solidFill>
                <a:srgbClr val="AE1F11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65815" y="2447255"/>
              <a:ext cx="105499" cy="81989"/>
            </a:xfrm>
            <a:prstGeom prst="rect">
              <a:avLst/>
            </a:prstGeom>
          </p:spPr>
        </p:pic>
      </p:grpSp>
      <p:grpSp>
        <p:nvGrpSpPr>
          <p:cNvPr id="15" name="object 15" descr=""/>
          <p:cNvGrpSpPr/>
          <p:nvPr/>
        </p:nvGrpSpPr>
        <p:grpSpPr>
          <a:xfrm>
            <a:off x="4358916" y="4145616"/>
            <a:ext cx="417195" cy="82550"/>
            <a:chOff x="4358916" y="4145616"/>
            <a:chExt cx="417195" cy="82550"/>
          </a:xfrm>
        </p:grpSpPr>
        <p:sp>
          <p:nvSpPr>
            <p:cNvPr id="16" name="object 16" descr=""/>
            <p:cNvSpPr/>
            <p:nvPr/>
          </p:nvSpPr>
          <p:spPr>
            <a:xfrm>
              <a:off x="4454890" y="4186616"/>
              <a:ext cx="321310" cy="0"/>
            </a:xfrm>
            <a:custGeom>
              <a:avLst/>
              <a:gdLst/>
              <a:ahLst/>
              <a:cxnLst/>
              <a:rect l="l" t="t" r="r" b="b"/>
              <a:pathLst>
                <a:path w="321310" h="0">
                  <a:moveTo>
                    <a:pt x="320999" y="0"/>
                  </a:moveTo>
                  <a:lnTo>
                    <a:pt x="0" y="0"/>
                  </a:lnTo>
                </a:path>
              </a:pathLst>
            </a:custGeom>
            <a:ln w="19049">
              <a:solidFill>
                <a:srgbClr val="AE1F11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58916" y="4145616"/>
              <a:ext cx="105499" cy="81999"/>
            </a:xfrm>
            <a:prstGeom prst="rect">
              <a:avLst/>
            </a:prstGeom>
          </p:spPr>
        </p:pic>
      </p:grpSp>
      <p:pic>
        <p:nvPicPr>
          <p:cNvPr id="18" name="object 1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28387" y="3213243"/>
            <a:ext cx="81999" cy="240274"/>
          </a:xfrm>
          <a:prstGeom prst="rect">
            <a:avLst/>
          </a:prstGeom>
        </p:spPr>
      </p:pic>
      <p:grpSp>
        <p:nvGrpSpPr>
          <p:cNvPr id="19" name="object 19" descr=""/>
          <p:cNvGrpSpPr/>
          <p:nvPr/>
        </p:nvGrpSpPr>
        <p:grpSpPr>
          <a:xfrm>
            <a:off x="4254866" y="3106043"/>
            <a:ext cx="607060" cy="462915"/>
            <a:chOff x="4254866" y="3106043"/>
            <a:chExt cx="607060" cy="462915"/>
          </a:xfrm>
        </p:grpSpPr>
        <p:sp>
          <p:nvSpPr>
            <p:cNvPr id="20" name="object 20" descr=""/>
            <p:cNvSpPr/>
            <p:nvPr/>
          </p:nvSpPr>
          <p:spPr>
            <a:xfrm>
              <a:off x="4264391" y="3167268"/>
              <a:ext cx="344170" cy="256540"/>
            </a:xfrm>
            <a:custGeom>
              <a:avLst/>
              <a:gdLst/>
              <a:ahLst/>
              <a:cxnLst/>
              <a:rect l="l" t="t" r="r" b="b"/>
              <a:pathLst>
                <a:path w="344170" h="256539">
                  <a:moveTo>
                    <a:pt x="0" y="256274"/>
                  </a:moveTo>
                  <a:lnTo>
                    <a:pt x="343674" y="0"/>
                  </a:lnTo>
                </a:path>
              </a:pathLst>
            </a:custGeom>
            <a:ln w="19049">
              <a:solidFill>
                <a:srgbClr val="AE1F11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79715" y="3106043"/>
              <a:ext cx="107174" cy="95974"/>
            </a:xfrm>
            <a:prstGeom prst="rect">
              <a:avLst/>
            </a:prstGeom>
          </p:spPr>
        </p:pic>
        <p:sp>
          <p:nvSpPr>
            <p:cNvPr id="22" name="object 22" descr=""/>
            <p:cNvSpPr/>
            <p:nvPr/>
          </p:nvSpPr>
          <p:spPr>
            <a:xfrm>
              <a:off x="4508415" y="3251343"/>
              <a:ext cx="344170" cy="256540"/>
            </a:xfrm>
            <a:custGeom>
              <a:avLst/>
              <a:gdLst/>
              <a:ahLst/>
              <a:cxnLst/>
              <a:rect l="l" t="t" r="r" b="b"/>
              <a:pathLst>
                <a:path w="344170" h="256539">
                  <a:moveTo>
                    <a:pt x="343674" y="0"/>
                  </a:moveTo>
                  <a:lnTo>
                    <a:pt x="0" y="256249"/>
                  </a:lnTo>
                </a:path>
              </a:pathLst>
            </a:custGeom>
            <a:ln w="19049">
              <a:solidFill>
                <a:srgbClr val="AE1F11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29590" y="3472843"/>
              <a:ext cx="107174" cy="9597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471072" y="1934141"/>
            <a:ext cx="2607310" cy="1148080"/>
          </a:xfrm>
          <a:custGeom>
            <a:avLst/>
            <a:gdLst/>
            <a:ahLst/>
            <a:cxnLst/>
            <a:rect l="l" t="t" r="r" b="b"/>
            <a:pathLst>
              <a:path w="2607310" h="1148080">
                <a:moveTo>
                  <a:pt x="0" y="106039"/>
                </a:moveTo>
                <a:lnTo>
                  <a:pt x="8333" y="64765"/>
                </a:lnTo>
                <a:lnTo>
                  <a:pt x="31058" y="31058"/>
                </a:lnTo>
                <a:lnTo>
                  <a:pt x="64764" y="8333"/>
                </a:lnTo>
                <a:lnTo>
                  <a:pt x="106039" y="0"/>
                </a:lnTo>
                <a:lnTo>
                  <a:pt x="2500944" y="0"/>
                </a:lnTo>
                <a:lnTo>
                  <a:pt x="2541529" y="8072"/>
                </a:lnTo>
                <a:lnTo>
                  <a:pt x="2575944" y="31059"/>
                </a:lnTo>
                <a:lnTo>
                  <a:pt x="2598922" y="65460"/>
                </a:lnTo>
                <a:lnTo>
                  <a:pt x="2606994" y="106039"/>
                </a:lnTo>
                <a:lnTo>
                  <a:pt x="2606994" y="1041452"/>
                </a:lnTo>
                <a:lnTo>
                  <a:pt x="2598661" y="1082734"/>
                </a:lnTo>
                <a:lnTo>
                  <a:pt x="2575935" y="1116443"/>
                </a:lnTo>
                <a:lnTo>
                  <a:pt x="2542226" y="1139169"/>
                </a:lnTo>
                <a:lnTo>
                  <a:pt x="2500944" y="1147502"/>
                </a:lnTo>
                <a:lnTo>
                  <a:pt x="106039" y="1147502"/>
                </a:lnTo>
                <a:lnTo>
                  <a:pt x="64764" y="1139169"/>
                </a:lnTo>
                <a:lnTo>
                  <a:pt x="31058" y="1116443"/>
                </a:lnTo>
                <a:lnTo>
                  <a:pt x="8333" y="1082734"/>
                </a:lnTo>
                <a:lnTo>
                  <a:pt x="0" y="1041452"/>
                </a:lnTo>
                <a:lnTo>
                  <a:pt x="0" y="106039"/>
                </a:lnTo>
                <a:close/>
              </a:path>
            </a:pathLst>
          </a:custGeom>
          <a:ln w="28574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85700" rIns="0" bIns="0" rtlCol="0" vert="horz">
            <a:spAutoFit/>
          </a:bodyPr>
          <a:lstStyle/>
          <a:p>
            <a:pPr marL="175260">
              <a:lnSpc>
                <a:spcPct val="100000"/>
              </a:lnSpc>
              <a:spcBef>
                <a:spcPts val="120"/>
              </a:spcBef>
            </a:pPr>
            <a:r>
              <a:rPr dirty="0" spc="60"/>
              <a:t>Interview</a:t>
            </a:r>
            <a:r>
              <a:rPr dirty="0" spc="-90"/>
              <a:t> </a:t>
            </a:r>
            <a:r>
              <a:rPr dirty="0" spc="50"/>
              <a:t>Script</a:t>
            </a:r>
            <a:r>
              <a:rPr dirty="0" spc="-90"/>
              <a:t> </a:t>
            </a:r>
            <a:r>
              <a:rPr dirty="0" spc="70"/>
              <a:t>and</a:t>
            </a:r>
            <a:r>
              <a:rPr dirty="0" spc="-90"/>
              <a:t> </a:t>
            </a:r>
            <a:r>
              <a:rPr dirty="0" spc="-10"/>
              <a:t>Questions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754723" y="1206907"/>
            <a:ext cx="56356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Understanding</a:t>
            </a:r>
            <a:r>
              <a:rPr dirty="0" sz="1800" spc="-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“why”</a:t>
            </a:r>
            <a:r>
              <a:rPr dirty="0" sz="1800" spc="-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75" b="1">
                <a:solidFill>
                  <a:srgbClr val="0A9395"/>
                </a:solidFill>
                <a:latin typeface="Arial"/>
                <a:cs typeface="Arial"/>
              </a:rPr>
              <a:t>they</a:t>
            </a:r>
            <a:r>
              <a:rPr dirty="0" sz="1800" spc="-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50" b="1">
                <a:solidFill>
                  <a:srgbClr val="0A9395"/>
                </a:solidFill>
                <a:latin typeface="Arial"/>
                <a:cs typeface="Arial"/>
              </a:rPr>
              <a:t>were</a:t>
            </a:r>
            <a:r>
              <a:rPr dirty="0" sz="1800" spc="-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doing</a:t>
            </a:r>
            <a:r>
              <a:rPr dirty="0" sz="1800" spc="-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90" b="1">
                <a:solidFill>
                  <a:srgbClr val="0A9395"/>
                </a:solidFill>
                <a:latin typeface="Arial"/>
                <a:cs typeface="Arial"/>
              </a:rPr>
              <a:t>the</a:t>
            </a:r>
            <a:r>
              <a:rPr dirty="0" sz="1800" spc="-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“whats”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653819" y="2016657"/>
            <a:ext cx="1748789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000" spc="-65">
                <a:latin typeface="Lucida Sans Unicode"/>
                <a:cs typeface="Lucida Sans Unicode"/>
              </a:rPr>
              <a:t>Understanding </a:t>
            </a:r>
            <a:r>
              <a:rPr dirty="0" sz="2000" spc="-40">
                <a:latin typeface="Lucida Sans Unicode"/>
                <a:cs typeface="Lucida Sans Unicode"/>
              </a:rPr>
              <a:t>context</a:t>
            </a:r>
            <a:r>
              <a:rPr dirty="0" sz="2000" spc="-95">
                <a:latin typeface="Lucida Sans Unicode"/>
                <a:cs typeface="Lucida Sans Unicode"/>
              </a:rPr>
              <a:t> </a:t>
            </a:r>
            <a:r>
              <a:rPr dirty="0" sz="2000" spc="-25">
                <a:latin typeface="Lucida Sans Unicode"/>
                <a:cs typeface="Lucida Sans Unicode"/>
              </a:rPr>
              <a:t>and </a:t>
            </a:r>
            <a:r>
              <a:rPr dirty="0" sz="2000" spc="-10">
                <a:latin typeface="Lucida Sans Unicode"/>
                <a:cs typeface="Lucida Sans Unicode"/>
              </a:rPr>
              <a:t>background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493218" y="3853178"/>
            <a:ext cx="2652395" cy="762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400" spc="-50">
                <a:latin typeface="Lucida Sans Unicode"/>
                <a:cs typeface="Lucida Sans Unicode"/>
              </a:rPr>
              <a:t>“How</a:t>
            </a:r>
            <a:r>
              <a:rPr dirty="0" sz="1400" spc="-65">
                <a:latin typeface="Lucida Sans Unicode"/>
                <a:cs typeface="Lucida Sans Unicode"/>
              </a:rPr>
              <a:t> big </a:t>
            </a:r>
            <a:r>
              <a:rPr dirty="0" sz="1400" spc="-40">
                <a:latin typeface="Lucida Sans Unicode"/>
                <a:cs typeface="Lucida Sans Unicode"/>
              </a:rPr>
              <a:t>is</a:t>
            </a:r>
            <a:r>
              <a:rPr dirty="0" sz="1400" spc="-65">
                <a:latin typeface="Lucida Sans Unicode"/>
                <a:cs typeface="Lucida Sans Unicode"/>
              </a:rPr>
              <a:t> </a:t>
            </a:r>
            <a:r>
              <a:rPr dirty="0" sz="1400" spc="-55">
                <a:latin typeface="Lucida Sans Unicode"/>
                <a:cs typeface="Lucida Sans Unicode"/>
              </a:rPr>
              <a:t>your</a:t>
            </a:r>
            <a:r>
              <a:rPr dirty="0" sz="1400" spc="-60">
                <a:latin typeface="Lucida Sans Unicode"/>
                <a:cs typeface="Lucida Sans Unicode"/>
              </a:rPr>
              <a:t> </a:t>
            </a:r>
            <a:r>
              <a:rPr dirty="0" sz="1400" spc="-20">
                <a:latin typeface="Lucida Sans Unicode"/>
                <a:cs typeface="Lucida Sans Unicode"/>
              </a:rPr>
              <a:t>team</a:t>
            </a:r>
            <a:r>
              <a:rPr dirty="0" sz="1400" spc="-65">
                <a:latin typeface="Lucida Sans Unicode"/>
                <a:cs typeface="Lucida Sans Unicode"/>
              </a:rPr>
              <a:t> </a:t>
            </a:r>
            <a:r>
              <a:rPr dirty="0" sz="1400" spc="-60">
                <a:latin typeface="Lucida Sans Unicode"/>
                <a:cs typeface="Lucida Sans Unicode"/>
              </a:rPr>
              <a:t>right</a:t>
            </a:r>
            <a:r>
              <a:rPr dirty="0" sz="1400" spc="-65">
                <a:latin typeface="Lucida Sans Unicode"/>
                <a:cs typeface="Lucida Sans Unicode"/>
              </a:rPr>
              <a:t> </a:t>
            </a:r>
            <a:r>
              <a:rPr dirty="0" sz="1400" spc="-60">
                <a:latin typeface="Lucida Sans Unicode"/>
                <a:cs typeface="Lucida Sans Unicode"/>
              </a:rPr>
              <a:t>now, </a:t>
            </a:r>
            <a:r>
              <a:rPr dirty="0" sz="1400" spc="-40">
                <a:latin typeface="Lucida Sans Unicode"/>
                <a:cs typeface="Lucida Sans Unicode"/>
              </a:rPr>
              <a:t>and</a:t>
            </a:r>
            <a:r>
              <a:rPr dirty="0" sz="1400" spc="-75">
                <a:latin typeface="Lucida Sans Unicode"/>
                <a:cs typeface="Lucida Sans Unicode"/>
              </a:rPr>
              <a:t> </a:t>
            </a:r>
            <a:r>
              <a:rPr dirty="0" sz="1400" spc="-25">
                <a:latin typeface="Lucida Sans Unicode"/>
                <a:cs typeface="Lucida Sans Unicode"/>
              </a:rPr>
              <a:t>what</a:t>
            </a:r>
            <a:r>
              <a:rPr dirty="0" sz="1400" spc="-75">
                <a:latin typeface="Lucida Sans Unicode"/>
                <a:cs typeface="Lucida Sans Unicode"/>
              </a:rPr>
              <a:t> </a:t>
            </a:r>
            <a:r>
              <a:rPr dirty="0" sz="1400">
                <a:latin typeface="Lucida Sans Unicode"/>
                <a:cs typeface="Lucida Sans Unicode"/>
              </a:rPr>
              <a:t>does</a:t>
            </a:r>
            <a:r>
              <a:rPr dirty="0" sz="1400" spc="-75">
                <a:latin typeface="Lucida Sans Unicode"/>
                <a:cs typeface="Lucida Sans Unicode"/>
              </a:rPr>
              <a:t> </a:t>
            </a:r>
            <a:r>
              <a:rPr dirty="0" sz="1400" spc="-30">
                <a:latin typeface="Lucida Sans Unicode"/>
                <a:cs typeface="Lucida Sans Unicode"/>
              </a:rPr>
              <a:t>everyone</a:t>
            </a:r>
            <a:r>
              <a:rPr dirty="0" sz="1400" spc="-70">
                <a:latin typeface="Lucida Sans Unicode"/>
                <a:cs typeface="Lucida Sans Unicode"/>
              </a:rPr>
              <a:t> </a:t>
            </a:r>
            <a:r>
              <a:rPr dirty="0" sz="1400" spc="-10">
                <a:latin typeface="Lucida Sans Unicode"/>
                <a:cs typeface="Lucida Sans Unicode"/>
              </a:rPr>
              <a:t>focus </a:t>
            </a:r>
            <a:r>
              <a:rPr dirty="0" sz="1400" spc="-20">
                <a:latin typeface="Lucida Sans Unicode"/>
                <a:cs typeface="Lucida Sans Unicode"/>
              </a:rPr>
              <a:t>on?”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328090" y="3853178"/>
            <a:ext cx="2720975" cy="516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400" spc="-10">
                <a:latin typeface="Lucida Sans Unicode"/>
                <a:cs typeface="Lucida Sans Unicode"/>
              </a:rPr>
              <a:t>“Can</a:t>
            </a:r>
            <a:r>
              <a:rPr dirty="0" sz="1400" spc="-95">
                <a:latin typeface="Lucida Sans Unicode"/>
                <a:cs typeface="Lucida Sans Unicode"/>
              </a:rPr>
              <a:t> </a:t>
            </a:r>
            <a:r>
              <a:rPr dirty="0" sz="1400" spc="-60">
                <a:latin typeface="Lucida Sans Unicode"/>
                <a:cs typeface="Lucida Sans Unicode"/>
              </a:rPr>
              <a:t>you</a:t>
            </a:r>
            <a:r>
              <a:rPr dirty="0" sz="1400" spc="-75">
                <a:latin typeface="Lucida Sans Unicode"/>
                <a:cs typeface="Lucida Sans Unicode"/>
              </a:rPr>
              <a:t> </a:t>
            </a:r>
            <a:r>
              <a:rPr dirty="0" sz="1400" spc="-40">
                <a:latin typeface="Lucida Sans Unicode"/>
                <a:cs typeface="Lucida Sans Unicode"/>
              </a:rPr>
              <a:t>tell</a:t>
            </a:r>
            <a:r>
              <a:rPr dirty="0" sz="1400" spc="-75">
                <a:latin typeface="Lucida Sans Unicode"/>
                <a:cs typeface="Lucida Sans Unicode"/>
              </a:rPr>
              <a:t> </a:t>
            </a:r>
            <a:r>
              <a:rPr dirty="0" sz="1400" spc="-30">
                <a:latin typeface="Lucida Sans Unicode"/>
                <a:cs typeface="Lucida Sans Unicode"/>
              </a:rPr>
              <a:t>me</a:t>
            </a:r>
            <a:r>
              <a:rPr dirty="0" sz="1400" spc="-80">
                <a:latin typeface="Lucida Sans Unicode"/>
                <a:cs typeface="Lucida Sans Unicode"/>
              </a:rPr>
              <a:t> </a:t>
            </a:r>
            <a:r>
              <a:rPr dirty="0" sz="1400">
                <a:latin typeface="Lucida Sans Unicode"/>
                <a:cs typeface="Lucida Sans Unicode"/>
              </a:rPr>
              <a:t>a</a:t>
            </a:r>
            <a:r>
              <a:rPr dirty="0" sz="1400" spc="-80">
                <a:latin typeface="Lucida Sans Unicode"/>
                <a:cs typeface="Lucida Sans Unicode"/>
              </a:rPr>
              <a:t> </a:t>
            </a:r>
            <a:r>
              <a:rPr dirty="0" sz="1400" spc="-30">
                <a:latin typeface="Lucida Sans Unicode"/>
                <a:cs typeface="Lucida Sans Unicode"/>
              </a:rPr>
              <a:t>little</a:t>
            </a:r>
            <a:r>
              <a:rPr dirty="0" sz="1400" spc="-80">
                <a:latin typeface="Lucida Sans Unicode"/>
                <a:cs typeface="Lucida Sans Unicode"/>
              </a:rPr>
              <a:t> </a:t>
            </a:r>
            <a:r>
              <a:rPr dirty="0" sz="1400" spc="-10">
                <a:latin typeface="Lucida Sans Unicode"/>
                <a:cs typeface="Lucida Sans Unicode"/>
              </a:rPr>
              <a:t>bit</a:t>
            </a:r>
            <a:r>
              <a:rPr dirty="0" sz="1400" spc="-80">
                <a:latin typeface="Lucida Sans Unicode"/>
                <a:cs typeface="Lucida Sans Unicode"/>
              </a:rPr>
              <a:t> </a:t>
            </a:r>
            <a:r>
              <a:rPr dirty="0" sz="1400" spc="-10">
                <a:latin typeface="Lucida Sans Unicode"/>
                <a:cs typeface="Lucida Sans Unicode"/>
              </a:rPr>
              <a:t>about </a:t>
            </a:r>
            <a:r>
              <a:rPr dirty="0" sz="1400" spc="-55">
                <a:latin typeface="Lucida Sans Unicode"/>
                <a:cs typeface="Lucida Sans Unicode"/>
              </a:rPr>
              <a:t>your</a:t>
            </a:r>
            <a:r>
              <a:rPr dirty="0" sz="1400" spc="-65">
                <a:latin typeface="Lucida Sans Unicode"/>
                <a:cs typeface="Lucida Sans Unicode"/>
              </a:rPr>
              <a:t> </a:t>
            </a:r>
            <a:r>
              <a:rPr dirty="0" sz="1400" spc="-25">
                <a:latin typeface="Lucida Sans Unicode"/>
                <a:cs typeface="Lucida Sans Unicode"/>
              </a:rPr>
              <a:t>startup</a:t>
            </a:r>
            <a:r>
              <a:rPr dirty="0" sz="1400" spc="-60">
                <a:latin typeface="Lucida Sans Unicode"/>
                <a:cs typeface="Lucida Sans Unicode"/>
              </a:rPr>
              <a:t> </a:t>
            </a:r>
            <a:r>
              <a:rPr dirty="0" sz="1400" spc="-40">
                <a:latin typeface="Lucida Sans Unicode"/>
                <a:cs typeface="Lucida Sans Unicode"/>
              </a:rPr>
              <a:t>and</a:t>
            </a:r>
            <a:r>
              <a:rPr dirty="0" sz="1400" spc="-65">
                <a:latin typeface="Lucida Sans Unicode"/>
                <a:cs typeface="Lucida Sans Unicode"/>
              </a:rPr>
              <a:t> </a:t>
            </a:r>
            <a:r>
              <a:rPr dirty="0" sz="1400" spc="-55">
                <a:latin typeface="Lucida Sans Unicode"/>
                <a:cs typeface="Lucida Sans Unicode"/>
              </a:rPr>
              <a:t>your</a:t>
            </a:r>
            <a:r>
              <a:rPr dirty="0" sz="1400" spc="-60">
                <a:latin typeface="Lucida Sans Unicode"/>
                <a:cs typeface="Lucida Sans Unicode"/>
              </a:rPr>
              <a:t> </a:t>
            </a:r>
            <a:r>
              <a:rPr dirty="0" sz="1400" spc="-55">
                <a:latin typeface="Lucida Sans Unicode"/>
                <a:cs typeface="Lucida Sans Unicode"/>
              </a:rPr>
              <a:t>role</a:t>
            </a:r>
            <a:r>
              <a:rPr dirty="0" sz="1400" spc="-60">
                <a:latin typeface="Lucida Sans Unicode"/>
                <a:cs typeface="Lucida Sans Unicode"/>
              </a:rPr>
              <a:t> </a:t>
            </a:r>
            <a:r>
              <a:rPr dirty="0" sz="1400" spc="-80">
                <a:latin typeface="Lucida Sans Unicode"/>
                <a:cs typeface="Lucida Sans Unicode"/>
              </a:rPr>
              <a:t>in</a:t>
            </a:r>
            <a:r>
              <a:rPr dirty="0" sz="1400" spc="-65">
                <a:latin typeface="Lucida Sans Unicode"/>
                <a:cs typeface="Lucida Sans Unicode"/>
              </a:rPr>
              <a:t> </a:t>
            </a:r>
            <a:r>
              <a:rPr dirty="0" sz="1400" spc="-20">
                <a:latin typeface="Lucida Sans Unicode"/>
                <a:cs typeface="Lucida Sans Unicode"/>
              </a:rPr>
              <a:t>it?”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232840" y="2233951"/>
            <a:ext cx="2825750" cy="762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400" spc="-10">
                <a:latin typeface="Lucida Sans Unicode"/>
                <a:cs typeface="Lucida Sans Unicode"/>
              </a:rPr>
              <a:t>“Can</a:t>
            </a:r>
            <a:r>
              <a:rPr dirty="0" sz="1400" spc="-90">
                <a:latin typeface="Lucida Sans Unicode"/>
                <a:cs typeface="Lucida Sans Unicode"/>
              </a:rPr>
              <a:t> </a:t>
            </a:r>
            <a:r>
              <a:rPr dirty="0" sz="1400" spc="-60">
                <a:latin typeface="Lucida Sans Unicode"/>
                <a:cs typeface="Lucida Sans Unicode"/>
              </a:rPr>
              <a:t>you</a:t>
            </a:r>
            <a:r>
              <a:rPr dirty="0" sz="1400" spc="-75">
                <a:latin typeface="Lucida Sans Unicode"/>
                <a:cs typeface="Lucida Sans Unicode"/>
              </a:rPr>
              <a:t> </a:t>
            </a:r>
            <a:r>
              <a:rPr dirty="0" sz="1400" spc="-40">
                <a:latin typeface="Lucida Sans Unicode"/>
                <a:cs typeface="Lucida Sans Unicode"/>
              </a:rPr>
              <a:t>tell</a:t>
            </a:r>
            <a:r>
              <a:rPr dirty="0" sz="1400" spc="-75">
                <a:latin typeface="Lucida Sans Unicode"/>
                <a:cs typeface="Lucida Sans Unicode"/>
              </a:rPr>
              <a:t> </a:t>
            </a:r>
            <a:r>
              <a:rPr dirty="0" sz="1400" spc="-30">
                <a:latin typeface="Lucida Sans Unicode"/>
                <a:cs typeface="Lucida Sans Unicode"/>
              </a:rPr>
              <a:t>me</a:t>
            </a:r>
            <a:r>
              <a:rPr dirty="0" sz="1400" spc="-80">
                <a:latin typeface="Lucida Sans Unicode"/>
                <a:cs typeface="Lucida Sans Unicode"/>
              </a:rPr>
              <a:t> </a:t>
            </a:r>
            <a:r>
              <a:rPr dirty="0" sz="1400">
                <a:latin typeface="Lucida Sans Unicode"/>
                <a:cs typeface="Lucida Sans Unicode"/>
              </a:rPr>
              <a:t>a</a:t>
            </a:r>
            <a:r>
              <a:rPr dirty="0" sz="1400" spc="-80">
                <a:latin typeface="Lucida Sans Unicode"/>
                <a:cs typeface="Lucida Sans Unicode"/>
              </a:rPr>
              <a:t> </a:t>
            </a:r>
            <a:r>
              <a:rPr dirty="0" sz="1400" spc="-10">
                <a:latin typeface="Lucida Sans Unicode"/>
                <a:cs typeface="Lucida Sans Unicode"/>
              </a:rPr>
              <a:t>bit</a:t>
            </a:r>
            <a:r>
              <a:rPr dirty="0" sz="1400" spc="-75">
                <a:latin typeface="Lucida Sans Unicode"/>
                <a:cs typeface="Lucida Sans Unicode"/>
              </a:rPr>
              <a:t> </a:t>
            </a:r>
            <a:r>
              <a:rPr dirty="0" sz="1400" spc="-25">
                <a:latin typeface="Lucida Sans Unicode"/>
                <a:cs typeface="Lucida Sans Unicode"/>
              </a:rPr>
              <a:t>about</a:t>
            </a:r>
            <a:r>
              <a:rPr dirty="0" sz="1400" spc="-80">
                <a:latin typeface="Lucida Sans Unicode"/>
                <a:cs typeface="Lucida Sans Unicode"/>
              </a:rPr>
              <a:t> </a:t>
            </a:r>
            <a:r>
              <a:rPr dirty="0" sz="1400" spc="-20">
                <a:latin typeface="Lucida Sans Unicode"/>
                <a:cs typeface="Lucida Sans Unicode"/>
              </a:rPr>
              <a:t>your </a:t>
            </a:r>
            <a:r>
              <a:rPr dirty="0" sz="1400" spc="-45">
                <a:latin typeface="Lucida Sans Unicode"/>
                <a:cs typeface="Lucida Sans Unicode"/>
              </a:rPr>
              <a:t>background </a:t>
            </a:r>
            <a:r>
              <a:rPr dirty="0" sz="1400" spc="-40">
                <a:latin typeface="Lucida Sans Unicode"/>
                <a:cs typeface="Lucida Sans Unicode"/>
              </a:rPr>
              <a:t>and</a:t>
            </a:r>
            <a:r>
              <a:rPr dirty="0" sz="1400" spc="-45">
                <a:latin typeface="Lucida Sans Unicode"/>
                <a:cs typeface="Lucida Sans Unicode"/>
              </a:rPr>
              <a:t> </a:t>
            </a:r>
            <a:r>
              <a:rPr dirty="0" sz="1400" spc="-55">
                <a:latin typeface="Lucida Sans Unicode"/>
                <a:cs typeface="Lucida Sans Unicode"/>
              </a:rPr>
              <a:t>how</a:t>
            </a:r>
            <a:r>
              <a:rPr dirty="0" sz="1400" spc="-45">
                <a:latin typeface="Lucida Sans Unicode"/>
                <a:cs typeface="Lucida Sans Unicode"/>
              </a:rPr>
              <a:t> </a:t>
            </a:r>
            <a:r>
              <a:rPr dirty="0" sz="1400" spc="-60">
                <a:latin typeface="Lucida Sans Unicode"/>
                <a:cs typeface="Lucida Sans Unicode"/>
              </a:rPr>
              <a:t>you</a:t>
            </a:r>
            <a:r>
              <a:rPr dirty="0" sz="1400" spc="-45">
                <a:latin typeface="Lucida Sans Unicode"/>
                <a:cs typeface="Lucida Sans Unicode"/>
              </a:rPr>
              <a:t> </a:t>
            </a:r>
            <a:r>
              <a:rPr dirty="0" sz="1400" spc="-10">
                <a:latin typeface="Lucida Sans Unicode"/>
                <a:cs typeface="Lucida Sans Unicode"/>
              </a:rPr>
              <a:t>decided </a:t>
            </a:r>
            <a:r>
              <a:rPr dirty="0" sz="1400">
                <a:latin typeface="Lucida Sans Unicode"/>
                <a:cs typeface="Lucida Sans Unicode"/>
              </a:rPr>
              <a:t>to</a:t>
            </a:r>
            <a:r>
              <a:rPr dirty="0" sz="1400" spc="-110">
                <a:latin typeface="Lucida Sans Unicode"/>
                <a:cs typeface="Lucida Sans Unicode"/>
              </a:rPr>
              <a:t> </a:t>
            </a:r>
            <a:r>
              <a:rPr dirty="0" sz="1400" spc="-10">
                <a:latin typeface="Lucida Sans Unicode"/>
                <a:cs typeface="Lucida Sans Unicode"/>
              </a:rPr>
              <a:t>start</a:t>
            </a:r>
            <a:r>
              <a:rPr dirty="0" sz="1400" spc="-90">
                <a:latin typeface="Lucida Sans Unicode"/>
                <a:cs typeface="Lucida Sans Unicode"/>
              </a:rPr>
              <a:t> </a:t>
            </a:r>
            <a:r>
              <a:rPr dirty="0" sz="1400" spc="-55">
                <a:latin typeface="Lucida Sans Unicode"/>
                <a:cs typeface="Lucida Sans Unicode"/>
              </a:rPr>
              <a:t>your</a:t>
            </a:r>
            <a:r>
              <a:rPr dirty="0" sz="1400" spc="-75">
                <a:latin typeface="Lucida Sans Unicode"/>
                <a:cs typeface="Lucida Sans Unicode"/>
              </a:rPr>
              <a:t> </a:t>
            </a:r>
            <a:r>
              <a:rPr dirty="0" sz="1400" spc="-10">
                <a:latin typeface="Lucida Sans Unicode"/>
                <a:cs typeface="Lucida Sans Unicode"/>
              </a:rPr>
              <a:t>venture?”</a:t>
            </a:r>
            <a:endParaRPr sz="14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85700" rIns="0" bIns="0" rtlCol="0" vert="horz">
            <a:spAutoFit/>
          </a:bodyPr>
          <a:lstStyle/>
          <a:p>
            <a:pPr marL="175260">
              <a:lnSpc>
                <a:spcPct val="100000"/>
              </a:lnSpc>
              <a:spcBef>
                <a:spcPts val="120"/>
              </a:spcBef>
            </a:pPr>
            <a:r>
              <a:rPr dirty="0" spc="60"/>
              <a:t>Interview</a:t>
            </a:r>
            <a:r>
              <a:rPr dirty="0" spc="-90"/>
              <a:t> </a:t>
            </a:r>
            <a:r>
              <a:rPr dirty="0" spc="50"/>
              <a:t>Script</a:t>
            </a:r>
            <a:r>
              <a:rPr dirty="0" spc="-90"/>
              <a:t> </a:t>
            </a:r>
            <a:r>
              <a:rPr dirty="0" spc="70"/>
              <a:t>and</a:t>
            </a:r>
            <a:r>
              <a:rPr dirty="0" spc="-90"/>
              <a:t> </a:t>
            </a:r>
            <a:r>
              <a:rPr dirty="0" spc="-10"/>
              <a:t>Questions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5093289" y="2562494"/>
            <a:ext cx="2607310" cy="1148080"/>
          </a:xfrm>
          <a:custGeom>
            <a:avLst/>
            <a:gdLst/>
            <a:ahLst/>
            <a:cxnLst/>
            <a:rect l="l" t="t" r="r" b="b"/>
            <a:pathLst>
              <a:path w="2607309" h="1148079">
                <a:moveTo>
                  <a:pt x="0" y="106024"/>
                </a:moveTo>
                <a:lnTo>
                  <a:pt x="8333" y="64757"/>
                </a:lnTo>
                <a:lnTo>
                  <a:pt x="31059" y="31056"/>
                </a:lnTo>
                <a:lnTo>
                  <a:pt x="64768" y="8332"/>
                </a:lnTo>
                <a:lnTo>
                  <a:pt x="106049" y="0"/>
                </a:lnTo>
                <a:lnTo>
                  <a:pt x="2500944" y="0"/>
                </a:lnTo>
                <a:lnTo>
                  <a:pt x="2541529" y="8071"/>
                </a:lnTo>
                <a:lnTo>
                  <a:pt x="2575944" y="31049"/>
                </a:lnTo>
                <a:lnTo>
                  <a:pt x="2598922" y="65462"/>
                </a:lnTo>
                <a:lnTo>
                  <a:pt x="2606994" y="106024"/>
                </a:lnTo>
                <a:lnTo>
                  <a:pt x="2606994" y="1041447"/>
                </a:lnTo>
                <a:lnTo>
                  <a:pt x="2598661" y="1082729"/>
                </a:lnTo>
                <a:lnTo>
                  <a:pt x="2575935" y="1116438"/>
                </a:lnTo>
                <a:lnTo>
                  <a:pt x="2542226" y="1139164"/>
                </a:lnTo>
                <a:lnTo>
                  <a:pt x="2500944" y="1147497"/>
                </a:lnTo>
                <a:lnTo>
                  <a:pt x="106049" y="1147497"/>
                </a:lnTo>
                <a:lnTo>
                  <a:pt x="64768" y="1139164"/>
                </a:lnTo>
                <a:lnTo>
                  <a:pt x="31059" y="1116438"/>
                </a:lnTo>
                <a:lnTo>
                  <a:pt x="8333" y="1082729"/>
                </a:lnTo>
                <a:lnTo>
                  <a:pt x="0" y="1041447"/>
                </a:lnTo>
                <a:lnTo>
                  <a:pt x="0" y="106024"/>
                </a:lnTo>
                <a:close/>
              </a:path>
            </a:pathLst>
          </a:custGeom>
          <a:ln w="28574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6323" y="1206907"/>
            <a:ext cx="6393815" cy="32988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7089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Understanding</a:t>
            </a:r>
            <a:r>
              <a:rPr dirty="0" sz="1800" spc="-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“why”</a:t>
            </a:r>
            <a:r>
              <a:rPr dirty="0" sz="1800" spc="-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75" b="1">
                <a:solidFill>
                  <a:srgbClr val="0A9395"/>
                </a:solidFill>
                <a:latin typeface="Arial"/>
                <a:cs typeface="Arial"/>
              </a:rPr>
              <a:t>they</a:t>
            </a:r>
            <a:r>
              <a:rPr dirty="0" sz="1800" spc="-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50" b="1">
                <a:solidFill>
                  <a:srgbClr val="0A9395"/>
                </a:solidFill>
                <a:latin typeface="Arial"/>
                <a:cs typeface="Arial"/>
              </a:rPr>
              <a:t>were</a:t>
            </a:r>
            <a:r>
              <a:rPr dirty="0" sz="1800" spc="-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doing</a:t>
            </a:r>
            <a:r>
              <a:rPr dirty="0" sz="1800" spc="-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90" b="1">
                <a:solidFill>
                  <a:srgbClr val="0A9395"/>
                </a:solidFill>
                <a:latin typeface="Arial"/>
                <a:cs typeface="Arial"/>
              </a:rPr>
              <a:t>the</a:t>
            </a:r>
            <a:r>
              <a:rPr dirty="0" sz="1800" spc="-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“whats”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760"/>
              </a:spcBef>
            </a:pPr>
            <a:endParaRPr sz="1800">
              <a:latin typeface="Arial"/>
              <a:cs typeface="Arial"/>
            </a:endParaRPr>
          </a:p>
          <a:p>
            <a:pPr marL="51435" marR="3740785">
              <a:lnSpc>
                <a:spcPct val="114999"/>
              </a:lnSpc>
            </a:pPr>
            <a:r>
              <a:rPr dirty="0" sz="1400">
                <a:latin typeface="Lucida Sans Unicode"/>
                <a:cs typeface="Lucida Sans Unicode"/>
              </a:rPr>
              <a:t>“What</a:t>
            </a:r>
            <a:r>
              <a:rPr dirty="0" sz="1400" spc="-65">
                <a:latin typeface="Lucida Sans Unicode"/>
                <a:cs typeface="Lucida Sans Unicode"/>
              </a:rPr>
              <a:t> </a:t>
            </a:r>
            <a:r>
              <a:rPr dirty="0" sz="1400" spc="-35">
                <a:latin typeface="Lucida Sans Unicode"/>
                <a:cs typeface="Lucida Sans Unicode"/>
              </a:rPr>
              <a:t>tools</a:t>
            </a:r>
            <a:r>
              <a:rPr dirty="0" sz="1400" spc="-65">
                <a:latin typeface="Lucida Sans Unicode"/>
                <a:cs typeface="Lucida Sans Unicode"/>
              </a:rPr>
              <a:t> </a:t>
            </a:r>
            <a:r>
              <a:rPr dirty="0" sz="1400" spc="-10">
                <a:latin typeface="Lucida Sans Unicode"/>
                <a:cs typeface="Lucida Sans Unicode"/>
              </a:rPr>
              <a:t>do</a:t>
            </a:r>
            <a:r>
              <a:rPr dirty="0" sz="1400" spc="-65">
                <a:latin typeface="Lucida Sans Unicode"/>
                <a:cs typeface="Lucida Sans Unicode"/>
              </a:rPr>
              <a:t> </a:t>
            </a:r>
            <a:r>
              <a:rPr dirty="0" sz="1400" spc="-60">
                <a:latin typeface="Lucida Sans Unicode"/>
                <a:cs typeface="Lucida Sans Unicode"/>
              </a:rPr>
              <a:t>you</a:t>
            </a:r>
            <a:r>
              <a:rPr dirty="0" sz="1400" spc="-65">
                <a:latin typeface="Lucida Sans Unicode"/>
                <a:cs typeface="Lucida Sans Unicode"/>
              </a:rPr>
              <a:t> </a:t>
            </a:r>
            <a:r>
              <a:rPr dirty="0" sz="1400" spc="-20">
                <a:latin typeface="Lucida Sans Unicode"/>
                <a:cs typeface="Lucida Sans Unicode"/>
              </a:rPr>
              <a:t>use</a:t>
            </a:r>
            <a:r>
              <a:rPr dirty="0" sz="1400" spc="-65">
                <a:latin typeface="Lucida Sans Unicode"/>
                <a:cs typeface="Lucida Sans Unicode"/>
              </a:rPr>
              <a:t> for </a:t>
            </a:r>
            <a:r>
              <a:rPr dirty="0" sz="1400" spc="-25">
                <a:latin typeface="Lucida Sans Unicode"/>
                <a:cs typeface="Lucida Sans Unicode"/>
              </a:rPr>
              <a:t>your </a:t>
            </a:r>
            <a:r>
              <a:rPr dirty="0" sz="1400" spc="-10">
                <a:latin typeface="Lucida Sans Unicode"/>
                <a:cs typeface="Lucida Sans Unicode"/>
              </a:rPr>
              <a:t>creative</a:t>
            </a:r>
            <a:r>
              <a:rPr dirty="0" sz="1400" spc="-75">
                <a:latin typeface="Lucida Sans Unicode"/>
                <a:cs typeface="Lucida Sans Unicode"/>
              </a:rPr>
              <a:t> </a:t>
            </a:r>
            <a:r>
              <a:rPr dirty="0" sz="1400" spc="-10">
                <a:latin typeface="Lucida Sans Unicode"/>
                <a:cs typeface="Lucida Sans Unicode"/>
              </a:rPr>
              <a:t>workﬂow?”</a:t>
            </a:r>
            <a:endParaRPr sz="1400">
              <a:latin typeface="Lucida Sans Unicode"/>
              <a:cs typeface="Lucida Sans Unicode"/>
            </a:endParaRPr>
          </a:p>
          <a:p>
            <a:pPr marL="4237355" marR="424815">
              <a:lnSpc>
                <a:spcPct val="100000"/>
              </a:lnSpc>
              <a:spcBef>
                <a:spcPts val="1470"/>
              </a:spcBef>
            </a:pPr>
            <a:r>
              <a:rPr dirty="0" sz="2000" spc="-55">
                <a:latin typeface="Lucida Sans Unicode"/>
                <a:cs typeface="Lucida Sans Unicode"/>
              </a:rPr>
              <a:t>Understanding </a:t>
            </a:r>
            <a:r>
              <a:rPr dirty="0" sz="2000" spc="-10">
                <a:latin typeface="Lucida Sans Unicode"/>
                <a:cs typeface="Lucida Sans Unicode"/>
              </a:rPr>
              <a:t>creative</a:t>
            </a:r>
            <a:r>
              <a:rPr dirty="0" sz="2000" spc="-135">
                <a:latin typeface="Lucida Sans Unicode"/>
                <a:cs typeface="Lucida Sans Unicode"/>
              </a:rPr>
              <a:t> </a:t>
            </a:r>
            <a:r>
              <a:rPr dirty="0" sz="2000" spc="-20">
                <a:latin typeface="Lucida Sans Unicode"/>
                <a:cs typeface="Lucida Sans Unicode"/>
              </a:rPr>
              <a:t>task </a:t>
            </a:r>
            <a:r>
              <a:rPr dirty="0" sz="2000" spc="-10">
                <a:latin typeface="Lucida Sans Unicode"/>
                <a:cs typeface="Lucida Sans Unicode"/>
              </a:rPr>
              <a:t>workﬂow</a:t>
            </a:r>
            <a:endParaRPr sz="2000">
              <a:latin typeface="Lucida Sans Unicode"/>
              <a:cs typeface="Lucida Sans Unicode"/>
            </a:endParaRPr>
          </a:p>
          <a:p>
            <a:pPr marL="12700" marR="3846195">
              <a:lnSpc>
                <a:spcPct val="114999"/>
              </a:lnSpc>
              <a:spcBef>
                <a:spcPts val="1450"/>
              </a:spcBef>
            </a:pPr>
            <a:r>
              <a:rPr dirty="0" sz="1400">
                <a:latin typeface="Lucida Sans Unicode"/>
                <a:cs typeface="Lucida Sans Unicode"/>
              </a:rPr>
              <a:t>“What</a:t>
            </a:r>
            <a:r>
              <a:rPr dirty="0" sz="1400" spc="-65">
                <a:latin typeface="Lucida Sans Unicode"/>
                <a:cs typeface="Lucida Sans Unicode"/>
              </a:rPr>
              <a:t> </a:t>
            </a:r>
            <a:r>
              <a:rPr dirty="0" sz="1400" spc="-40">
                <a:latin typeface="Lucida Sans Unicode"/>
                <a:cs typeface="Lucida Sans Unicode"/>
              </a:rPr>
              <a:t>is</a:t>
            </a:r>
            <a:r>
              <a:rPr dirty="0" sz="1400" spc="-65">
                <a:latin typeface="Lucida Sans Unicode"/>
                <a:cs typeface="Lucida Sans Unicode"/>
              </a:rPr>
              <a:t> </a:t>
            </a:r>
            <a:r>
              <a:rPr dirty="0" sz="1400" spc="-10">
                <a:latin typeface="Lucida Sans Unicode"/>
                <a:cs typeface="Lucida Sans Unicode"/>
              </a:rPr>
              <a:t>the</a:t>
            </a:r>
            <a:r>
              <a:rPr dirty="0" sz="1400" spc="-65">
                <a:latin typeface="Lucida Sans Unicode"/>
                <a:cs typeface="Lucida Sans Unicode"/>
              </a:rPr>
              <a:t> </a:t>
            </a:r>
            <a:r>
              <a:rPr dirty="0" sz="1400" spc="-10">
                <a:latin typeface="Lucida Sans Unicode"/>
                <a:cs typeface="Lucida Sans Unicode"/>
              </a:rPr>
              <a:t>process</a:t>
            </a:r>
            <a:r>
              <a:rPr dirty="0" sz="1400" spc="-65">
                <a:latin typeface="Lucida Sans Unicode"/>
                <a:cs typeface="Lucida Sans Unicode"/>
              </a:rPr>
              <a:t> </a:t>
            </a:r>
            <a:r>
              <a:rPr dirty="0" sz="1400" spc="-25">
                <a:latin typeface="Lucida Sans Unicode"/>
                <a:cs typeface="Lucida Sans Unicode"/>
              </a:rPr>
              <a:t>of </a:t>
            </a:r>
            <a:r>
              <a:rPr dirty="0" sz="1400" spc="-40">
                <a:latin typeface="Lucida Sans Unicode"/>
                <a:cs typeface="Lucida Sans Unicode"/>
              </a:rPr>
              <a:t>communicating</a:t>
            </a:r>
            <a:r>
              <a:rPr dirty="0" sz="1400" spc="-35">
                <a:latin typeface="Lucida Sans Unicode"/>
                <a:cs typeface="Lucida Sans Unicode"/>
              </a:rPr>
              <a:t> </a:t>
            </a:r>
            <a:r>
              <a:rPr dirty="0" sz="1400" spc="-45">
                <a:latin typeface="Lucida Sans Unicode"/>
                <a:cs typeface="Lucida Sans Unicode"/>
              </a:rPr>
              <a:t>with</a:t>
            </a:r>
            <a:r>
              <a:rPr dirty="0" sz="1400" spc="-30">
                <a:latin typeface="Lucida Sans Unicode"/>
                <a:cs typeface="Lucida Sans Unicode"/>
              </a:rPr>
              <a:t> designers </a:t>
            </a:r>
            <a:r>
              <a:rPr dirty="0" sz="1400" spc="-10">
                <a:latin typeface="Lucida Sans Unicode"/>
                <a:cs typeface="Lucida Sans Unicode"/>
              </a:rPr>
              <a:t>like?”</a:t>
            </a:r>
            <a:endParaRPr sz="14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85700" rIns="0" bIns="0" rtlCol="0" vert="horz">
            <a:spAutoFit/>
          </a:bodyPr>
          <a:lstStyle/>
          <a:p>
            <a:pPr marL="175260">
              <a:lnSpc>
                <a:spcPct val="100000"/>
              </a:lnSpc>
              <a:spcBef>
                <a:spcPts val="120"/>
              </a:spcBef>
            </a:pPr>
            <a:r>
              <a:rPr dirty="0" spc="60"/>
              <a:t>Interview</a:t>
            </a:r>
            <a:r>
              <a:rPr dirty="0" spc="-90"/>
              <a:t> </a:t>
            </a:r>
            <a:r>
              <a:rPr dirty="0" spc="50"/>
              <a:t>Script</a:t>
            </a:r>
            <a:r>
              <a:rPr dirty="0" spc="-90"/>
              <a:t> </a:t>
            </a:r>
            <a:r>
              <a:rPr dirty="0" spc="70"/>
              <a:t>and</a:t>
            </a:r>
            <a:r>
              <a:rPr dirty="0" spc="-90"/>
              <a:t> </a:t>
            </a:r>
            <a:r>
              <a:rPr dirty="0" spc="-10"/>
              <a:t>Questions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754723" y="1206907"/>
            <a:ext cx="56356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Understanding</a:t>
            </a:r>
            <a:r>
              <a:rPr dirty="0" sz="1800" spc="-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“why”</a:t>
            </a:r>
            <a:r>
              <a:rPr dirty="0" sz="1800" spc="-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75" b="1">
                <a:solidFill>
                  <a:srgbClr val="0A9395"/>
                </a:solidFill>
                <a:latin typeface="Arial"/>
                <a:cs typeface="Arial"/>
              </a:rPr>
              <a:t>they</a:t>
            </a:r>
            <a:r>
              <a:rPr dirty="0" sz="1800" spc="-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50" b="1">
                <a:solidFill>
                  <a:srgbClr val="0A9395"/>
                </a:solidFill>
                <a:latin typeface="Arial"/>
                <a:cs typeface="Arial"/>
              </a:rPr>
              <a:t>were</a:t>
            </a:r>
            <a:r>
              <a:rPr dirty="0" sz="1800" spc="-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doing</a:t>
            </a:r>
            <a:r>
              <a:rPr dirty="0" sz="1800" spc="-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90" b="1">
                <a:solidFill>
                  <a:srgbClr val="0A9395"/>
                </a:solidFill>
                <a:latin typeface="Arial"/>
                <a:cs typeface="Arial"/>
              </a:rPr>
              <a:t>the</a:t>
            </a:r>
            <a:r>
              <a:rPr dirty="0" sz="1800" spc="-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“whats”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5065889" y="3603442"/>
            <a:ext cx="2607310" cy="1148080"/>
          </a:xfrm>
          <a:custGeom>
            <a:avLst/>
            <a:gdLst/>
            <a:ahLst/>
            <a:cxnLst/>
            <a:rect l="l" t="t" r="r" b="b"/>
            <a:pathLst>
              <a:path w="2607309" h="1148079">
                <a:moveTo>
                  <a:pt x="0" y="106024"/>
                </a:moveTo>
                <a:lnTo>
                  <a:pt x="8333" y="64757"/>
                </a:lnTo>
                <a:lnTo>
                  <a:pt x="31059" y="31056"/>
                </a:lnTo>
                <a:lnTo>
                  <a:pt x="64768" y="8332"/>
                </a:lnTo>
                <a:lnTo>
                  <a:pt x="106049" y="0"/>
                </a:lnTo>
                <a:lnTo>
                  <a:pt x="2500944" y="0"/>
                </a:lnTo>
                <a:lnTo>
                  <a:pt x="2541529" y="8071"/>
                </a:lnTo>
                <a:lnTo>
                  <a:pt x="2575944" y="31049"/>
                </a:lnTo>
                <a:lnTo>
                  <a:pt x="2598922" y="65462"/>
                </a:lnTo>
                <a:lnTo>
                  <a:pt x="2606994" y="106024"/>
                </a:lnTo>
                <a:lnTo>
                  <a:pt x="2606994" y="1041447"/>
                </a:lnTo>
                <a:lnTo>
                  <a:pt x="2598661" y="1082729"/>
                </a:lnTo>
                <a:lnTo>
                  <a:pt x="2575935" y="1116438"/>
                </a:lnTo>
                <a:lnTo>
                  <a:pt x="2542226" y="1139164"/>
                </a:lnTo>
                <a:lnTo>
                  <a:pt x="2500944" y="1147497"/>
                </a:lnTo>
                <a:lnTo>
                  <a:pt x="106049" y="1147497"/>
                </a:lnTo>
                <a:lnTo>
                  <a:pt x="64768" y="1139164"/>
                </a:lnTo>
                <a:lnTo>
                  <a:pt x="31059" y="1116438"/>
                </a:lnTo>
                <a:lnTo>
                  <a:pt x="8333" y="1082729"/>
                </a:lnTo>
                <a:lnTo>
                  <a:pt x="0" y="1041447"/>
                </a:lnTo>
                <a:lnTo>
                  <a:pt x="0" y="106024"/>
                </a:lnTo>
                <a:close/>
              </a:path>
            </a:pathLst>
          </a:custGeom>
          <a:ln w="28574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5248642" y="3849282"/>
            <a:ext cx="2320290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000" spc="-60">
                <a:latin typeface="Lucida Sans Unicode"/>
                <a:cs typeface="Lucida Sans Unicode"/>
              </a:rPr>
              <a:t>Understanding</a:t>
            </a:r>
            <a:r>
              <a:rPr dirty="0" sz="2000" spc="-90">
                <a:latin typeface="Lucida Sans Unicode"/>
                <a:cs typeface="Lucida Sans Unicode"/>
              </a:rPr>
              <a:t> </a:t>
            </a:r>
            <a:r>
              <a:rPr dirty="0" sz="2000" spc="-50">
                <a:latin typeface="Lucida Sans Unicode"/>
                <a:cs typeface="Lucida Sans Unicode"/>
              </a:rPr>
              <a:t>pain </a:t>
            </a:r>
            <a:r>
              <a:rPr dirty="0" sz="2000" spc="-40">
                <a:latin typeface="Lucida Sans Unicode"/>
                <a:cs typeface="Lucida Sans Unicode"/>
              </a:rPr>
              <a:t>points</a:t>
            </a:r>
            <a:r>
              <a:rPr dirty="0" sz="2000" spc="-100">
                <a:latin typeface="Lucida Sans Unicode"/>
                <a:cs typeface="Lucida Sans Unicode"/>
              </a:rPr>
              <a:t> </a:t>
            </a:r>
            <a:r>
              <a:rPr dirty="0" sz="2000" spc="-80">
                <a:latin typeface="Lucida Sans Unicode"/>
                <a:cs typeface="Lucida Sans Unicode"/>
              </a:rPr>
              <a:t>for</a:t>
            </a:r>
            <a:r>
              <a:rPr dirty="0" sz="2000" spc="-95">
                <a:latin typeface="Lucida Sans Unicode"/>
                <a:cs typeface="Lucida Sans Unicode"/>
              </a:rPr>
              <a:t> </a:t>
            </a:r>
            <a:r>
              <a:rPr dirty="0" sz="2000" spc="-10">
                <a:latin typeface="Lucida Sans Unicode"/>
                <a:cs typeface="Lucida Sans Unicode"/>
              </a:rPr>
              <a:t>founders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17324" y="1843655"/>
            <a:ext cx="2863850" cy="516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400">
                <a:latin typeface="Lucida Sans Unicode"/>
                <a:cs typeface="Lucida Sans Unicode"/>
              </a:rPr>
              <a:t>“What</a:t>
            </a:r>
            <a:r>
              <a:rPr dirty="0" sz="1400" spc="-60">
                <a:latin typeface="Lucida Sans Unicode"/>
                <a:cs typeface="Lucida Sans Unicode"/>
              </a:rPr>
              <a:t> </a:t>
            </a:r>
            <a:r>
              <a:rPr dirty="0" sz="1400" spc="-40">
                <a:latin typeface="Lucida Sans Unicode"/>
                <a:cs typeface="Lucida Sans Unicode"/>
              </a:rPr>
              <a:t>challenges</a:t>
            </a:r>
            <a:r>
              <a:rPr dirty="0" sz="1400" spc="-55">
                <a:latin typeface="Lucida Sans Unicode"/>
                <a:cs typeface="Lucida Sans Unicode"/>
              </a:rPr>
              <a:t> </a:t>
            </a:r>
            <a:r>
              <a:rPr dirty="0" sz="1400" spc="-10">
                <a:latin typeface="Lucida Sans Unicode"/>
                <a:cs typeface="Lucida Sans Unicode"/>
              </a:rPr>
              <a:t>do</a:t>
            </a:r>
            <a:r>
              <a:rPr dirty="0" sz="1400" spc="-55">
                <a:latin typeface="Lucida Sans Unicode"/>
                <a:cs typeface="Lucida Sans Unicode"/>
              </a:rPr>
              <a:t> </a:t>
            </a:r>
            <a:r>
              <a:rPr dirty="0" sz="1400" spc="-60">
                <a:latin typeface="Lucida Sans Unicode"/>
                <a:cs typeface="Lucida Sans Unicode"/>
              </a:rPr>
              <a:t>you </a:t>
            </a:r>
            <a:r>
              <a:rPr dirty="0" sz="1400">
                <a:latin typeface="Lucida Sans Unicode"/>
                <a:cs typeface="Lucida Sans Unicode"/>
              </a:rPr>
              <a:t>face</a:t>
            </a:r>
            <a:r>
              <a:rPr dirty="0" sz="1400" spc="-55">
                <a:latin typeface="Lucida Sans Unicode"/>
                <a:cs typeface="Lucida Sans Unicode"/>
              </a:rPr>
              <a:t> </a:t>
            </a:r>
            <a:r>
              <a:rPr dirty="0" sz="1400" spc="-25">
                <a:latin typeface="Lucida Sans Unicode"/>
                <a:cs typeface="Lucida Sans Unicode"/>
              </a:rPr>
              <a:t>in </a:t>
            </a:r>
            <a:r>
              <a:rPr dirty="0" sz="1400" spc="-55">
                <a:latin typeface="Lucida Sans Unicode"/>
                <a:cs typeface="Lucida Sans Unicode"/>
              </a:rPr>
              <a:t>your</a:t>
            </a:r>
            <a:r>
              <a:rPr dirty="0" sz="1400" spc="-65">
                <a:latin typeface="Lucida Sans Unicode"/>
                <a:cs typeface="Lucida Sans Unicode"/>
              </a:rPr>
              <a:t> </a:t>
            </a:r>
            <a:r>
              <a:rPr dirty="0" sz="1400" spc="-10">
                <a:latin typeface="Lucida Sans Unicode"/>
                <a:cs typeface="Lucida Sans Unicode"/>
              </a:rPr>
              <a:t>creative</a:t>
            </a:r>
            <a:r>
              <a:rPr dirty="0" sz="1400" spc="-60">
                <a:latin typeface="Lucida Sans Unicode"/>
                <a:cs typeface="Lucida Sans Unicode"/>
              </a:rPr>
              <a:t> workﬂows</a:t>
            </a:r>
            <a:r>
              <a:rPr dirty="0" sz="1400" spc="-65">
                <a:latin typeface="Lucida Sans Unicode"/>
                <a:cs typeface="Lucida Sans Unicode"/>
              </a:rPr>
              <a:t> </a:t>
            </a:r>
            <a:r>
              <a:rPr dirty="0" sz="1400" spc="-40">
                <a:latin typeface="Lucida Sans Unicode"/>
                <a:cs typeface="Lucida Sans Unicode"/>
              </a:rPr>
              <a:t>and</a:t>
            </a:r>
            <a:r>
              <a:rPr dirty="0" sz="1400" spc="-60">
                <a:latin typeface="Lucida Sans Unicode"/>
                <a:cs typeface="Lucida Sans Unicode"/>
              </a:rPr>
              <a:t> </a:t>
            </a:r>
            <a:r>
              <a:rPr dirty="0" sz="1400" spc="-20">
                <a:latin typeface="Lucida Sans Unicode"/>
                <a:cs typeface="Lucida Sans Unicode"/>
              </a:rPr>
              <a:t>why?”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138914" y="1843655"/>
            <a:ext cx="2821305" cy="516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400">
                <a:latin typeface="Lucida Sans Unicode"/>
                <a:cs typeface="Lucida Sans Unicode"/>
              </a:rPr>
              <a:t>“Why</a:t>
            </a:r>
            <a:r>
              <a:rPr dirty="0" sz="1400" spc="-65">
                <a:latin typeface="Lucida Sans Unicode"/>
                <a:cs typeface="Lucida Sans Unicode"/>
              </a:rPr>
              <a:t> </a:t>
            </a:r>
            <a:r>
              <a:rPr dirty="0" sz="1400" spc="-40">
                <a:latin typeface="Lucida Sans Unicode"/>
                <a:cs typeface="Lucida Sans Unicode"/>
              </a:rPr>
              <a:t>is</a:t>
            </a:r>
            <a:r>
              <a:rPr dirty="0" sz="1400" spc="-60">
                <a:latin typeface="Lucida Sans Unicode"/>
                <a:cs typeface="Lucida Sans Unicode"/>
              </a:rPr>
              <a:t> </a:t>
            </a:r>
            <a:r>
              <a:rPr dirty="0" sz="1400" spc="-20">
                <a:latin typeface="Lucida Sans Unicode"/>
                <a:cs typeface="Lucida Sans Unicode"/>
              </a:rPr>
              <a:t>it</a:t>
            </a:r>
            <a:r>
              <a:rPr dirty="0" sz="1400" spc="-60">
                <a:latin typeface="Lucida Sans Unicode"/>
                <a:cs typeface="Lucida Sans Unicode"/>
              </a:rPr>
              <a:t> </a:t>
            </a:r>
            <a:r>
              <a:rPr dirty="0" sz="1400" spc="-55">
                <a:latin typeface="Lucida Sans Unicode"/>
                <a:cs typeface="Lucida Sans Unicode"/>
              </a:rPr>
              <a:t>hard</a:t>
            </a:r>
            <a:r>
              <a:rPr dirty="0" sz="1400" spc="-60">
                <a:latin typeface="Lucida Sans Unicode"/>
                <a:cs typeface="Lucida Sans Unicode"/>
              </a:rPr>
              <a:t> </a:t>
            </a:r>
            <a:r>
              <a:rPr dirty="0" sz="1400">
                <a:latin typeface="Lucida Sans Unicode"/>
                <a:cs typeface="Lucida Sans Unicode"/>
              </a:rPr>
              <a:t>to</a:t>
            </a:r>
            <a:r>
              <a:rPr dirty="0" sz="1400" spc="-60">
                <a:latin typeface="Lucida Sans Unicode"/>
                <a:cs typeface="Lucida Sans Unicode"/>
              </a:rPr>
              <a:t> </a:t>
            </a:r>
            <a:r>
              <a:rPr dirty="0" sz="1400" spc="-45">
                <a:latin typeface="Lucida Sans Unicode"/>
                <a:cs typeface="Lucida Sans Unicode"/>
              </a:rPr>
              <a:t>get</a:t>
            </a:r>
            <a:r>
              <a:rPr dirty="0" sz="1400" spc="-60">
                <a:latin typeface="Lucida Sans Unicode"/>
                <a:cs typeface="Lucida Sans Unicode"/>
              </a:rPr>
              <a:t> </a:t>
            </a:r>
            <a:r>
              <a:rPr dirty="0" sz="1400" spc="-40">
                <a:latin typeface="Lucida Sans Unicode"/>
                <a:cs typeface="Lucida Sans Unicode"/>
              </a:rPr>
              <a:t>design</a:t>
            </a:r>
            <a:r>
              <a:rPr dirty="0" sz="1400" spc="-60">
                <a:latin typeface="Lucida Sans Unicode"/>
                <a:cs typeface="Lucida Sans Unicode"/>
              </a:rPr>
              <a:t> </a:t>
            </a:r>
            <a:r>
              <a:rPr dirty="0" sz="1400" spc="-10">
                <a:latin typeface="Lucida Sans Unicode"/>
                <a:cs typeface="Lucida Sans Unicode"/>
              </a:rPr>
              <a:t>tasks done?”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17324" y="3820326"/>
            <a:ext cx="2945765" cy="516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400">
                <a:latin typeface="Lucida Sans Unicode"/>
                <a:cs typeface="Lucida Sans Unicode"/>
              </a:rPr>
              <a:t>“Why</a:t>
            </a:r>
            <a:r>
              <a:rPr dirty="0" sz="1400" spc="-45">
                <a:latin typeface="Lucida Sans Unicode"/>
                <a:cs typeface="Lucida Sans Unicode"/>
              </a:rPr>
              <a:t> </a:t>
            </a:r>
            <a:r>
              <a:rPr dirty="0" sz="1400" spc="-40">
                <a:latin typeface="Lucida Sans Unicode"/>
                <a:cs typeface="Lucida Sans Unicode"/>
              </a:rPr>
              <a:t>is</a:t>
            </a:r>
            <a:r>
              <a:rPr dirty="0" sz="1400" spc="-45">
                <a:latin typeface="Lucida Sans Unicode"/>
                <a:cs typeface="Lucida Sans Unicode"/>
              </a:rPr>
              <a:t> </a:t>
            </a:r>
            <a:r>
              <a:rPr dirty="0" sz="1400" spc="-20">
                <a:latin typeface="Lucida Sans Unicode"/>
                <a:cs typeface="Lucida Sans Unicode"/>
              </a:rPr>
              <a:t>it</a:t>
            </a:r>
            <a:r>
              <a:rPr dirty="0" sz="1400" spc="-50">
                <a:latin typeface="Lucida Sans Unicode"/>
                <a:cs typeface="Lucida Sans Unicode"/>
              </a:rPr>
              <a:t> </a:t>
            </a:r>
            <a:r>
              <a:rPr dirty="0" sz="1400" spc="-55">
                <a:latin typeface="Lucida Sans Unicode"/>
                <a:cs typeface="Lucida Sans Unicode"/>
              </a:rPr>
              <a:t>hard</a:t>
            </a:r>
            <a:r>
              <a:rPr dirty="0" sz="1400" spc="-45">
                <a:latin typeface="Lucida Sans Unicode"/>
                <a:cs typeface="Lucida Sans Unicode"/>
              </a:rPr>
              <a:t> </a:t>
            </a:r>
            <a:r>
              <a:rPr dirty="0" sz="1400" spc="-40">
                <a:latin typeface="Lucida Sans Unicode"/>
                <a:cs typeface="Lucida Sans Unicode"/>
              </a:rPr>
              <a:t>communicating</a:t>
            </a:r>
            <a:r>
              <a:rPr dirty="0" sz="1400" spc="-45">
                <a:latin typeface="Lucida Sans Unicode"/>
                <a:cs typeface="Lucida Sans Unicode"/>
              </a:rPr>
              <a:t> </a:t>
            </a:r>
            <a:r>
              <a:rPr dirty="0" sz="1400" spc="-20">
                <a:latin typeface="Lucida Sans Unicode"/>
                <a:cs typeface="Lucida Sans Unicode"/>
              </a:rPr>
              <a:t>with </a:t>
            </a:r>
            <a:r>
              <a:rPr dirty="0" sz="1400" spc="-10">
                <a:latin typeface="Lucida Sans Unicode"/>
                <a:cs typeface="Lucida Sans Unicode"/>
              </a:rPr>
              <a:t>designers?”</a:t>
            </a:r>
            <a:endParaRPr sz="14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85700" rIns="0" bIns="0" rtlCol="0" vert="horz">
            <a:spAutoFit/>
          </a:bodyPr>
          <a:lstStyle/>
          <a:p>
            <a:pPr marL="175260">
              <a:lnSpc>
                <a:spcPct val="100000"/>
              </a:lnSpc>
              <a:spcBef>
                <a:spcPts val="120"/>
              </a:spcBef>
            </a:pPr>
            <a:r>
              <a:rPr dirty="0" spc="60"/>
              <a:t>Interview</a:t>
            </a:r>
            <a:r>
              <a:rPr dirty="0" spc="-90"/>
              <a:t> </a:t>
            </a:r>
            <a:r>
              <a:rPr dirty="0" spc="50"/>
              <a:t>Script</a:t>
            </a:r>
            <a:r>
              <a:rPr dirty="0" spc="-90"/>
              <a:t> </a:t>
            </a:r>
            <a:r>
              <a:rPr dirty="0" spc="70"/>
              <a:t>and</a:t>
            </a:r>
            <a:r>
              <a:rPr dirty="0" spc="-90"/>
              <a:t> </a:t>
            </a:r>
            <a:r>
              <a:rPr dirty="0" spc="-10"/>
              <a:t>Questions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3015068" y="2548344"/>
            <a:ext cx="2607310" cy="1148080"/>
          </a:xfrm>
          <a:custGeom>
            <a:avLst/>
            <a:gdLst/>
            <a:ahLst/>
            <a:cxnLst/>
            <a:rect l="l" t="t" r="r" b="b"/>
            <a:pathLst>
              <a:path w="2607310" h="1148079">
                <a:moveTo>
                  <a:pt x="0" y="106049"/>
                </a:moveTo>
                <a:lnTo>
                  <a:pt x="8333" y="64768"/>
                </a:lnTo>
                <a:lnTo>
                  <a:pt x="31059" y="31059"/>
                </a:lnTo>
                <a:lnTo>
                  <a:pt x="64768" y="8333"/>
                </a:lnTo>
                <a:lnTo>
                  <a:pt x="106049" y="0"/>
                </a:lnTo>
                <a:lnTo>
                  <a:pt x="2500944" y="0"/>
                </a:lnTo>
                <a:lnTo>
                  <a:pt x="2541529" y="8074"/>
                </a:lnTo>
                <a:lnTo>
                  <a:pt x="2575944" y="31074"/>
                </a:lnTo>
                <a:lnTo>
                  <a:pt x="2598922" y="65468"/>
                </a:lnTo>
                <a:lnTo>
                  <a:pt x="2606994" y="106049"/>
                </a:lnTo>
                <a:lnTo>
                  <a:pt x="2606994" y="1041472"/>
                </a:lnTo>
                <a:lnTo>
                  <a:pt x="2598661" y="1082740"/>
                </a:lnTo>
                <a:lnTo>
                  <a:pt x="2575935" y="1116441"/>
                </a:lnTo>
                <a:lnTo>
                  <a:pt x="2542226" y="1139164"/>
                </a:lnTo>
                <a:lnTo>
                  <a:pt x="2500944" y="1147497"/>
                </a:lnTo>
                <a:lnTo>
                  <a:pt x="106049" y="1147497"/>
                </a:lnTo>
                <a:lnTo>
                  <a:pt x="64768" y="1139164"/>
                </a:lnTo>
                <a:lnTo>
                  <a:pt x="31059" y="1116441"/>
                </a:lnTo>
                <a:lnTo>
                  <a:pt x="8333" y="1082740"/>
                </a:lnTo>
                <a:lnTo>
                  <a:pt x="0" y="1041472"/>
                </a:lnTo>
                <a:lnTo>
                  <a:pt x="0" y="106049"/>
                </a:lnTo>
                <a:close/>
              </a:path>
            </a:pathLst>
          </a:custGeom>
          <a:ln w="28574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3142992" y="2835348"/>
            <a:ext cx="223329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000" spc="-60">
                <a:latin typeface="Lucida Sans Unicode"/>
                <a:cs typeface="Lucida Sans Unicode"/>
              </a:rPr>
              <a:t>Understanding</a:t>
            </a:r>
            <a:r>
              <a:rPr dirty="0" sz="2000" spc="-90">
                <a:latin typeface="Lucida Sans Unicode"/>
                <a:cs typeface="Lucida Sans Unicode"/>
              </a:rPr>
              <a:t> </a:t>
            </a:r>
            <a:r>
              <a:rPr dirty="0" sz="2000" spc="-25">
                <a:latin typeface="Lucida Sans Unicode"/>
                <a:cs typeface="Lucida Sans Unicode"/>
              </a:rPr>
              <a:t>use </a:t>
            </a:r>
            <a:r>
              <a:rPr dirty="0" sz="2000" spc="-50">
                <a:latin typeface="Lucida Sans Unicode"/>
                <a:cs typeface="Lucida Sans Unicode"/>
              </a:rPr>
              <a:t>of</a:t>
            </a:r>
            <a:r>
              <a:rPr dirty="0" sz="2000" spc="-105">
                <a:latin typeface="Lucida Sans Unicode"/>
                <a:cs typeface="Lucida Sans Unicode"/>
              </a:rPr>
              <a:t> </a:t>
            </a:r>
            <a:r>
              <a:rPr dirty="0" sz="2000" spc="-10">
                <a:latin typeface="Lucida Sans Unicode"/>
                <a:cs typeface="Lucida Sans Unicode"/>
              </a:rPr>
              <a:t>GenAI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84724" y="1206907"/>
            <a:ext cx="7005320" cy="10801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82395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Understanding</a:t>
            </a:r>
            <a:r>
              <a:rPr dirty="0" sz="1800" spc="-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“why”</a:t>
            </a:r>
            <a:r>
              <a:rPr dirty="0" sz="1800" spc="-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75" b="1">
                <a:solidFill>
                  <a:srgbClr val="0A9395"/>
                </a:solidFill>
                <a:latin typeface="Arial"/>
                <a:cs typeface="Arial"/>
              </a:rPr>
              <a:t>they</a:t>
            </a:r>
            <a:r>
              <a:rPr dirty="0" sz="1800" spc="-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50" b="1">
                <a:solidFill>
                  <a:srgbClr val="0A9395"/>
                </a:solidFill>
                <a:latin typeface="Arial"/>
                <a:cs typeface="Arial"/>
              </a:rPr>
              <a:t>were</a:t>
            </a:r>
            <a:r>
              <a:rPr dirty="0" sz="1800" spc="-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doing</a:t>
            </a:r>
            <a:r>
              <a:rPr dirty="0" sz="1800" spc="-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90" b="1">
                <a:solidFill>
                  <a:srgbClr val="0A9395"/>
                </a:solidFill>
                <a:latin typeface="Arial"/>
                <a:cs typeface="Arial"/>
              </a:rPr>
              <a:t>the</a:t>
            </a:r>
            <a:r>
              <a:rPr dirty="0" sz="1800" spc="-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“whats”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84"/>
              </a:spcBef>
            </a:pPr>
            <a:endParaRPr sz="1800">
              <a:latin typeface="Arial"/>
              <a:cs typeface="Arial"/>
            </a:endParaRPr>
          </a:p>
          <a:p>
            <a:pPr marL="12700" marR="3715385">
              <a:lnSpc>
                <a:spcPct val="114999"/>
              </a:lnSpc>
            </a:pPr>
            <a:r>
              <a:rPr dirty="0" sz="1300">
                <a:latin typeface="Lucida Sans Unicode"/>
                <a:cs typeface="Lucida Sans Unicode"/>
              </a:rPr>
              <a:t>“What</a:t>
            </a:r>
            <a:r>
              <a:rPr dirty="0" sz="1300" spc="-60">
                <a:latin typeface="Lucida Sans Unicode"/>
                <a:cs typeface="Lucida Sans Unicode"/>
              </a:rPr>
              <a:t> </a:t>
            </a:r>
            <a:r>
              <a:rPr dirty="0" sz="1300" spc="-25">
                <a:latin typeface="Lucida Sans Unicode"/>
                <a:cs typeface="Lucida Sans Unicode"/>
              </a:rPr>
              <a:t>are</a:t>
            </a:r>
            <a:r>
              <a:rPr dirty="0" sz="1300" spc="-55">
                <a:latin typeface="Lucida Sans Unicode"/>
                <a:cs typeface="Lucida Sans Unicode"/>
              </a:rPr>
              <a:t> </a:t>
            </a:r>
            <a:r>
              <a:rPr dirty="0" sz="1300" spc="-25">
                <a:latin typeface="Lucida Sans Unicode"/>
                <a:cs typeface="Lucida Sans Unicode"/>
              </a:rPr>
              <a:t>some</a:t>
            </a:r>
            <a:r>
              <a:rPr dirty="0" sz="1300" spc="-55">
                <a:latin typeface="Lucida Sans Unicode"/>
                <a:cs typeface="Lucida Sans Unicode"/>
              </a:rPr>
              <a:t> </a:t>
            </a:r>
            <a:r>
              <a:rPr dirty="0" sz="1300" spc="-35">
                <a:latin typeface="Lucida Sans Unicode"/>
                <a:cs typeface="Lucida Sans Unicode"/>
              </a:rPr>
              <a:t>pain</a:t>
            </a:r>
            <a:r>
              <a:rPr dirty="0" sz="1300" spc="-55">
                <a:latin typeface="Lucida Sans Unicode"/>
                <a:cs typeface="Lucida Sans Unicode"/>
              </a:rPr>
              <a:t> </a:t>
            </a:r>
            <a:r>
              <a:rPr dirty="0" sz="1300" spc="-30">
                <a:latin typeface="Lucida Sans Unicode"/>
                <a:cs typeface="Lucida Sans Unicode"/>
              </a:rPr>
              <a:t>points</a:t>
            </a:r>
            <a:r>
              <a:rPr dirty="0" sz="1300" spc="-55">
                <a:latin typeface="Lucida Sans Unicode"/>
                <a:cs typeface="Lucida Sans Unicode"/>
              </a:rPr>
              <a:t> </a:t>
            </a:r>
            <a:r>
              <a:rPr dirty="0" sz="1300" spc="-35">
                <a:latin typeface="Lucida Sans Unicode"/>
                <a:cs typeface="Lucida Sans Unicode"/>
              </a:rPr>
              <a:t>of</a:t>
            </a:r>
            <a:r>
              <a:rPr dirty="0" sz="1300" spc="-55">
                <a:latin typeface="Lucida Sans Unicode"/>
                <a:cs typeface="Lucida Sans Unicode"/>
              </a:rPr>
              <a:t> </a:t>
            </a:r>
            <a:r>
              <a:rPr dirty="0" sz="1300" spc="-65">
                <a:latin typeface="Lucida Sans Unicode"/>
                <a:cs typeface="Lucida Sans Unicode"/>
              </a:rPr>
              <a:t>using</a:t>
            </a:r>
            <a:r>
              <a:rPr dirty="0" sz="1300" spc="-60">
                <a:latin typeface="Lucida Sans Unicode"/>
                <a:cs typeface="Lucida Sans Unicode"/>
              </a:rPr>
              <a:t> </a:t>
            </a:r>
            <a:r>
              <a:rPr dirty="0" sz="1300" spc="-20">
                <a:latin typeface="Lucida Sans Unicode"/>
                <a:cs typeface="Lucida Sans Unicode"/>
              </a:rPr>
              <a:t>GenAI </a:t>
            </a:r>
            <a:r>
              <a:rPr dirty="0" sz="1300" spc="-35">
                <a:latin typeface="Lucida Sans Unicode"/>
                <a:cs typeface="Lucida Sans Unicode"/>
              </a:rPr>
              <a:t>tools</a:t>
            </a:r>
            <a:r>
              <a:rPr dirty="0" sz="1300" spc="-60">
                <a:latin typeface="Lucida Sans Unicode"/>
                <a:cs typeface="Lucida Sans Unicode"/>
              </a:rPr>
              <a:t> </a:t>
            </a:r>
            <a:r>
              <a:rPr dirty="0" sz="1300" spc="-75">
                <a:latin typeface="Lucida Sans Unicode"/>
                <a:cs typeface="Lucida Sans Unicode"/>
              </a:rPr>
              <a:t>in</a:t>
            </a:r>
            <a:r>
              <a:rPr dirty="0" sz="1300" spc="-55">
                <a:latin typeface="Lucida Sans Unicode"/>
                <a:cs typeface="Lucida Sans Unicode"/>
              </a:rPr>
              <a:t> your</a:t>
            </a:r>
            <a:r>
              <a:rPr dirty="0" sz="1300" spc="-60">
                <a:latin typeface="Lucida Sans Unicode"/>
                <a:cs typeface="Lucida Sans Unicode"/>
              </a:rPr>
              <a:t> </a:t>
            </a:r>
            <a:r>
              <a:rPr dirty="0" sz="1300" spc="-10">
                <a:latin typeface="Lucida Sans Unicode"/>
                <a:cs typeface="Lucida Sans Unicode"/>
              </a:rPr>
              <a:t>creative</a:t>
            </a:r>
            <a:r>
              <a:rPr dirty="0" sz="1300" spc="-55">
                <a:latin typeface="Lucida Sans Unicode"/>
                <a:cs typeface="Lucida Sans Unicode"/>
              </a:rPr>
              <a:t> </a:t>
            </a:r>
            <a:r>
              <a:rPr dirty="0" sz="1300" spc="-10">
                <a:latin typeface="Lucida Sans Unicode"/>
                <a:cs typeface="Lucida Sans Unicode"/>
              </a:rPr>
              <a:t>workﬂow?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862243" y="4202815"/>
            <a:ext cx="432117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45">
                <a:latin typeface="Lucida Sans Unicode"/>
                <a:cs typeface="Lucida Sans Unicode"/>
              </a:rPr>
              <a:t>“How</a:t>
            </a:r>
            <a:r>
              <a:rPr dirty="0" sz="1300" spc="-65">
                <a:latin typeface="Lucida Sans Unicode"/>
                <a:cs typeface="Lucida Sans Unicode"/>
              </a:rPr>
              <a:t> </a:t>
            </a:r>
            <a:r>
              <a:rPr dirty="0" sz="1300">
                <a:latin typeface="Lucida Sans Unicode"/>
                <a:cs typeface="Lucida Sans Unicode"/>
              </a:rPr>
              <a:t>do</a:t>
            </a:r>
            <a:r>
              <a:rPr dirty="0" sz="1300" spc="-60">
                <a:latin typeface="Lucida Sans Unicode"/>
                <a:cs typeface="Lucida Sans Unicode"/>
              </a:rPr>
              <a:t> </a:t>
            </a:r>
            <a:r>
              <a:rPr dirty="0" sz="1300" spc="-45">
                <a:latin typeface="Lucida Sans Unicode"/>
                <a:cs typeface="Lucida Sans Unicode"/>
              </a:rPr>
              <a:t>you</a:t>
            </a:r>
            <a:r>
              <a:rPr dirty="0" sz="1300" spc="-60">
                <a:latin typeface="Lucida Sans Unicode"/>
                <a:cs typeface="Lucida Sans Unicode"/>
              </a:rPr>
              <a:t> </a:t>
            </a:r>
            <a:r>
              <a:rPr dirty="0" sz="1300" spc="-50">
                <a:latin typeface="Lucida Sans Unicode"/>
                <a:cs typeface="Lucida Sans Unicode"/>
              </a:rPr>
              <a:t>wish</a:t>
            </a:r>
            <a:r>
              <a:rPr dirty="0" sz="1300" spc="-60">
                <a:latin typeface="Lucida Sans Unicode"/>
                <a:cs typeface="Lucida Sans Unicode"/>
              </a:rPr>
              <a:t> </a:t>
            </a:r>
            <a:r>
              <a:rPr dirty="0" sz="1300" spc="-30">
                <a:latin typeface="Lucida Sans Unicode"/>
                <a:cs typeface="Lucida Sans Unicode"/>
              </a:rPr>
              <a:t>GenAI</a:t>
            </a:r>
            <a:r>
              <a:rPr dirty="0" sz="1300" spc="-60">
                <a:latin typeface="Lucida Sans Unicode"/>
                <a:cs typeface="Lucida Sans Unicode"/>
              </a:rPr>
              <a:t> </a:t>
            </a:r>
            <a:r>
              <a:rPr dirty="0" sz="1300" spc="-20">
                <a:latin typeface="Lucida Sans Unicode"/>
                <a:cs typeface="Lucida Sans Unicode"/>
              </a:rPr>
              <a:t>was</a:t>
            </a:r>
            <a:r>
              <a:rPr dirty="0" sz="1300" spc="-60">
                <a:latin typeface="Lucida Sans Unicode"/>
                <a:cs typeface="Lucida Sans Unicode"/>
              </a:rPr>
              <a:t> </a:t>
            </a:r>
            <a:r>
              <a:rPr dirty="0" sz="1300" spc="-10">
                <a:latin typeface="Lucida Sans Unicode"/>
                <a:cs typeface="Lucida Sans Unicode"/>
              </a:rPr>
              <a:t>better</a:t>
            </a:r>
            <a:r>
              <a:rPr dirty="0" sz="1300" spc="-60">
                <a:latin typeface="Lucida Sans Unicode"/>
                <a:cs typeface="Lucida Sans Unicode"/>
              </a:rPr>
              <a:t> for </a:t>
            </a:r>
            <a:r>
              <a:rPr dirty="0" sz="1300" spc="-55">
                <a:latin typeface="Lucida Sans Unicode"/>
                <a:cs typeface="Lucida Sans Unicode"/>
              </a:rPr>
              <a:t>your</a:t>
            </a:r>
            <a:r>
              <a:rPr dirty="0" sz="1300" spc="-60">
                <a:latin typeface="Lucida Sans Unicode"/>
                <a:cs typeface="Lucida Sans Unicode"/>
              </a:rPr>
              <a:t> </a:t>
            </a:r>
            <a:r>
              <a:rPr dirty="0" sz="1300" spc="-20">
                <a:latin typeface="Lucida Sans Unicode"/>
                <a:cs typeface="Lucida Sans Unicode"/>
              </a:rPr>
              <a:t>use</a:t>
            </a:r>
            <a:r>
              <a:rPr dirty="0" sz="1300" spc="-60">
                <a:latin typeface="Lucida Sans Unicode"/>
                <a:cs typeface="Lucida Sans Unicode"/>
              </a:rPr>
              <a:t> </a:t>
            </a:r>
            <a:r>
              <a:rPr dirty="0" sz="1300" spc="-10">
                <a:latin typeface="Lucida Sans Unicode"/>
                <a:cs typeface="Lucida Sans Unicode"/>
              </a:rPr>
              <a:t>cases?”</a:t>
            </a:r>
            <a:endParaRPr sz="13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81" y="5143489"/>
                </a:moveTo>
                <a:lnTo>
                  <a:pt x="0" y="5143489"/>
                </a:lnTo>
                <a:lnTo>
                  <a:pt x="0" y="0"/>
                </a:lnTo>
                <a:lnTo>
                  <a:pt x="9143981" y="0"/>
                </a:lnTo>
                <a:lnTo>
                  <a:pt x="9143981" y="5143489"/>
                </a:lnTo>
                <a:close/>
              </a:path>
            </a:pathLst>
          </a:custGeom>
          <a:solidFill>
            <a:srgbClr val="00111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384724" y="2137643"/>
            <a:ext cx="7186295" cy="1854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6000" spc="130" b="1">
                <a:solidFill>
                  <a:srgbClr val="93D1BC"/>
                </a:solidFill>
                <a:latin typeface="Arial"/>
                <a:cs typeface="Arial"/>
              </a:rPr>
              <a:t>Interview</a:t>
            </a:r>
            <a:r>
              <a:rPr dirty="0" sz="6000" spc="-305" b="1">
                <a:solidFill>
                  <a:srgbClr val="93D1BC"/>
                </a:solidFill>
                <a:latin typeface="Arial"/>
                <a:cs typeface="Arial"/>
              </a:rPr>
              <a:t> </a:t>
            </a:r>
            <a:r>
              <a:rPr dirty="0" sz="6000" spc="-10" b="1">
                <a:solidFill>
                  <a:srgbClr val="93D1BC"/>
                </a:solidFill>
                <a:latin typeface="Arial"/>
                <a:cs typeface="Arial"/>
              </a:rPr>
              <a:t>Results</a:t>
            </a:r>
            <a:r>
              <a:rPr dirty="0" sz="6000" spc="-300" b="1">
                <a:solidFill>
                  <a:srgbClr val="93D1BC"/>
                </a:solidFill>
                <a:latin typeface="Arial"/>
                <a:cs typeface="Arial"/>
              </a:rPr>
              <a:t> </a:t>
            </a:r>
            <a:r>
              <a:rPr dirty="0" sz="6000" spc="295" b="1">
                <a:solidFill>
                  <a:srgbClr val="93D1BC"/>
                </a:solidFill>
                <a:latin typeface="Arial"/>
                <a:cs typeface="Arial"/>
              </a:rPr>
              <a:t>&amp; </a:t>
            </a:r>
            <a:r>
              <a:rPr dirty="0" sz="6000" spc="-10" b="1">
                <a:solidFill>
                  <a:srgbClr val="93D1BC"/>
                </a:solidFill>
                <a:latin typeface="Arial"/>
                <a:cs typeface="Arial"/>
              </a:rPr>
              <a:t>Analysis</a:t>
            </a:r>
            <a:endParaRPr sz="60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84724" y="419218"/>
            <a:ext cx="353060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>
                <a:solidFill>
                  <a:srgbClr val="E8D8A5"/>
                </a:solidFill>
                <a:latin typeface="Lucida Sans Unicode"/>
                <a:cs typeface="Lucida Sans Unicode"/>
              </a:rPr>
              <a:t>CS</a:t>
            </a:r>
            <a:r>
              <a:rPr dirty="0" sz="850" spc="10">
                <a:solidFill>
                  <a:srgbClr val="E8D8A5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-114">
                <a:solidFill>
                  <a:srgbClr val="E8D8A5"/>
                </a:solidFill>
                <a:latin typeface="Lucida Sans Unicode"/>
                <a:cs typeface="Lucida Sans Unicode"/>
              </a:rPr>
              <a:t>147</a:t>
            </a:r>
            <a:endParaRPr sz="850">
              <a:latin typeface="Lucida Sans Unicode"/>
              <a:cs typeface="Lucida Sans Unicode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05019" y="0"/>
            <a:ext cx="6538980" cy="3339718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7050" y="527173"/>
            <a:ext cx="7787108" cy="4463891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319149" y="294344"/>
            <a:ext cx="2070100" cy="2724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600" spc="45" b="1">
                <a:solidFill>
                  <a:srgbClr val="BA3D02"/>
                </a:solidFill>
                <a:latin typeface="Arial"/>
                <a:cs typeface="Arial"/>
              </a:rPr>
              <a:t>Empathy</a:t>
            </a:r>
            <a:r>
              <a:rPr dirty="0" sz="1600" spc="-6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70" b="1">
                <a:solidFill>
                  <a:srgbClr val="BA3D02"/>
                </a:solidFill>
                <a:latin typeface="Arial"/>
                <a:cs typeface="Arial"/>
              </a:rPr>
              <a:t>Map</a:t>
            </a:r>
            <a:r>
              <a:rPr dirty="0" sz="1600" spc="-6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390" b="1">
                <a:solidFill>
                  <a:srgbClr val="BA3D02"/>
                </a:solidFill>
                <a:latin typeface="Arial"/>
                <a:cs typeface="Arial"/>
              </a:rPr>
              <a:t>-</a:t>
            </a:r>
            <a:r>
              <a:rPr dirty="0" sz="1600" spc="-6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BA3D02"/>
                </a:solidFill>
                <a:latin typeface="Arial"/>
                <a:cs typeface="Arial"/>
              </a:rPr>
              <a:t>Sam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85309" y="0"/>
            <a:ext cx="1258690" cy="1340557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7586" y="535573"/>
            <a:ext cx="7787109" cy="4463890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319149" y="294344"/>
            <a:ext cx="2185670" cy="2724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Key</a:t>
            </a:r>
            <a:r>
              <a:rPr dirty="0" sz="1600" spc="-5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Takeaways</a:t>
            </a:r>
            <a:r>
              <a:rPr dirty="0" sz="1600" spc="-5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390" b="1">
                <a:solidFill>
                  <a:srgbClr val="BA3D02"/>
                </a:solidFill>
                <a:latin typeface="Arial"/>
                <a:cs typeface="Arial"/>
              </a:rPr>
              <a:t>-</a:t>
            </a:r>
            <a:r>
              <a:rPr dirty="0" sz="1600" spc="-5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BA3D02"/>
                </a:solidFill>
                <a:latin typeface="Arial"/>
                <a:cs typeface="Arial"/>
              </a:rPr>
              <a:t>Sam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22985" y="57514"/>
            <a:ext cx="1434634" cy="1404817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19149" y="294344"/>
            <a:ext cx="1522095" cy="2724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Analysis</a:t>
            </a:r>
            <a:r>
              <a:rPr dirty="0" sz="1600" spc="-5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390" b="1">
                <a:solidFill>
                  <a:srgbClr val="BA3D02"/>
                </a:solidFill>
                <a:latin typeface="Arial"/>
                <a:cs typeface="Arial"/>
              </a:rPr>
              <a:t>-</a:t>
            </a:r>
            <a:r>
              <a:rPr dirty="0" sz="1600" spc="-5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BA3D02"/>
                </a:solidFill>
                <a:latin typeface="Arial"/>
                <a:cs typeface="Arial"/>
              </a:rPr>
              <a:t>Sam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2985" y="57514"/>
            <a:ext cx="1434634" cy="140481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90199" y="964004"/>
            <a:ext cx="704659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595959"/>
                </a:solidFill>
              </a:rPr>
              <a:t>Quote:</a:t>
            </a:r>
            <a:r>
              <a:rPr dirty="0" sz="1800" spc="-75">
                <a:solidFill>
                  <a:srgbClr val="595959"/>
                </a:solidFill>
              </a:rPr>
              <a:t> </a:t>
            </a:r>
            <a:r>
              <a:rPr dirty="0" sz="1800" spc="-70" b="0">
                <a:solidFill>
                  <a:srgbClr val="595959"/>
                </a:solidFill>
                <a:latin typeface="Lucida Sans Unicode"/>
                <a:cs typeface="Lucida Sans Unicode"/>
              </a:rPr>
              <a:t>“Design</a:t>
            </a:r>
            <a:r>
              <a:rPr dirty="0" sz="1800" spc="-80" b="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50" b="0">
                <a:solidFill>
                  <a:srgbClr val="595959"/>
                </a:solidFill>
                <a:latin typeface="Lucida Sans Unicode"/>
                <a:cs typeface="Lucida Sans Unicode"/>
              </a:rPr>
              <a:t>tools</a:t>
            </a:r>
            <a:r>
              <a:rPr dirty="0" sz="1800" spc="-80" b="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40" b="0">
                <a:solidFill>
                  <a:srgbClr val="595959"/>
                </a:solidFill>
                <a:latin typeface="Lucida Sans Unicode"/>
                <a:cs typeface="Lucida Sans Unicode"/>
              </a:rPr>
              <a:t>are</a:t>
            </a:r>
            <a:r>
              <a:rPr dirty="0" sz="1800" spc="-75" b="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55" b="0">
                <a:solidFill>
                  <a:srgbClr val="595959"/>
                </a:solidFill>
                <a:latin typeface="Lucida Sans Unicode"/>
                <a:cs typeface="Lucida Sans Unicode"/>
              </a:rPr>
              <a:t>great</a:t>
            </a:r>
            <a:r>
              <a:rPr dirty="0" sz="1800" spc="-80" b="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85" b="0">
                <a:solidFill>
                  <a:srgbClr val="595959"/>
                </a:solidFill>
                <a:latin typeface="Lucida Sans Unicode"/>
                <a:cs typeface="Lucida Sans Unicode"/>
              </a:rPr>
              <a:t>if</a:t>
            </a:r>
            <a:r>
              <a:rPr dirty="0" sz="1800" spc="-80" b="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55" b="0">
                <a:solidFill>
                  <a:srgbClr val="595959"/>
                </a:solidFill>
                <a:latin typeface="Lucida Sans Unicode"/>
                <a:cs typeface="Lucida Sans Unicode"/>
              </a:rPr>
              <a:t>you</a:t>
            </a:r>
            <a:r>
              <a:rPr dirty="0" sz="1800" spc="-80" b="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90" b="0">
                <a:solidFill>
                  <a:srgbClr val="595959"/>
                </a:solidFill>
                <a:latin typeface="Lucida Sans Unicode"/>
                <a:cs typeface="Lucida Sans Unicode"/>
              </a:rPr>
              <a:t>know</a:t>
            </a:r>
            <a:r>
              <a:rPr dirty="0" sz="1800" spc="-80" b="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30" b="0">
                <a:solidFill>
                  <a:srgbClr val="595959"/>
                </a:solidFill>
                <a:latin typeface="Lucida Sans Unicode"/>
                <a:cs typeface="Lucida Sans Unicode"/>
              </a:rPr>
              <a:t>what</a:t>
            </a:r>
            <a:r>
              <a:rPr dirty="0" sz="1800" spc="-80" b="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55" b="0">
                <a:solidFill>
                  <a:srgbClr val="595959"/>
                </a:solidFill>
                <a:latin typeface="Lucida Sans Unicode"/>
                <a:cs typeface="Lucida Sans Unicode"/>
              </a:rPr>
              <a:t>you</a:t>
            </a:r>
            <a:r>
              <a:rPr dirty="0" sz="1800" spc="-80" b="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40" b="0">
                <a:solidFill>
                  <a:srgbClr val="595959"/>
                </a:solidFill>
                <a:latin typeface="Lucida Sans Unicode"/>
                <a:cs typeface="Lucida Sans Unicode"/>
              </a:rPr>
              <a:t>are</a:t>
            </a:r>
            <a:r>
              <a:rPr dirty="0" sz="1800" spc="-80" b="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70" b="0">
                <a:solidFill>
                  <a:srgbClr val="595959"/>
                </a:solidFill>
                <a:latin typeface="Lucida Sans Unicode"/>
                <a:cs typeface="Lucida Sans Unicode"/>
              </a:rPr>
              <a:t>doing</a:t>
            </a:r>
            <a:r>
              <a:rPr dirty="0" sz="1800" spc="-80" b="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0" b="0">
                <a:solidFill>
                  <a:srgbClr val="595959"/>
                </a:solidFill>
                <a:latin typeface="Lucida Sans Unicode"/>
                <a:cs typeface="Lucida Sans Unicode"/>
              </a:rPr>
              <a:t>with </a:t>
            </a:r>
            <a:r>
              <a:rPr dirty="0" sz="1800" spc="-80" b="0">
                <a:solidFill>
                  <a:srgbClr val="595959"/>
                </a:solidFill>
                <a:latin typeface="Lucida Sans Unicode"/>
                <a:cs typeface="Lucida Sans Unicode"/>
              </a:rPr>
              <a:t>them.</a:t>
            </a:r>
            <a:r>
              <a:rPr dirty="0" sz="1800" spc="-90" b="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60" b="0">
                <a:solidFill>
                  <a:srgbClr val="595959"/>
                </a:solidFill>
                <a:latin typeface="Lucida Sans Unicode"/>
                <a:cs typeface="Lucida Sans Unicode"/>
              </a:rPr>
              <a:t>For</a:t>
            </a:r>
            <a:r>
              <a:rPr dirty="0" sz="1800" spc="-90" b="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20" b="0">
                <a:solidFill>
                  <a:srgbClr val="595959"/>
                </a:solidFill>
                <a:latin typeface="Lucida Sans Unicode"/>
                <a:cs typeface="Lucida Sans Unicode"/>
              </a:rPr>
              <a:t>us,</a:t>
            </a:r>
            <a:r>
              <a:rPr dirty="0" sz="1800" spc="-85" b="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b="0">
                <a:solidFill>
                  <a:srgbClr val="595959"/>
                </a:solidFill>
                <a:latin typeface="Lucida Sans Unicode"/>
                <a:cs typeface="Lucida Sans Unicode"/>
              </a:rPr>
              <a:t>we</a:t>
            </a:r>
            <a:r>
              <a:rPr dirty="0" sz="1800" spc="-90" b="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40" b="0">
                <a:solidFill>
                  <a:srgbClr val="595959"/>
                </a:solidFill>
                <a:latin typeface="Lucida Sans Unicode"/>
                <a:cs typeface="Lucida Sans Unicode"/>
              </a:rPr>
              <a:t>are</a:t>
            </a:r>
            <a:r>
              <a:rPr dirty="0" sz="1800" spc="-90" b="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5" b="0">
                <a:solidFill>
                  <a:srgbClr val="595959"/>
                </a:solidFill>
                <a:latin typeface="Lucida Sans Unicode"/>
                <a:cs typeface="Lucida Sans Unicode"/>
              </a:rPr>
              <a:t>time</a:t>
            </a:r>
            <a:r>
              <a:rPr dirty="0" sz="1800" spc="-85" b="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 b="0">
                <a:solidFill>
                  <a:srgbClr val="595959"/>
                </a:solidFill>
                <a:latin typeface="Lucida Sans Unicode"/>
                <a:cs typeface="Lucida Sans Unicode"/>
              </a:rPr>
              <a:t>sensitive.”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90199" y="1786962"/>
            <a:ext cx="7118350" cy="2219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595959"/>
                </a:solidFill>
                <a:latin typeface="Arial"/>
                <a:cs typeface="Arial"/>
              </a:rPr>
              <a:t>Insight:</a:t>
            </a:r>
            <a:r>
              <a:rPr dirty="0" sz="1800" spc="-6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25">
                <a:solidFill>
                  <a:srgbClr val="595959"/>
                </a:solidFill>
                <a:latin typeface="Lucida Sans Unicode"/>
                <a:cs typeface="Lucida Sans Unicode"/>
              </a:rPr>
              <a:t>People</a:t>
            </a:r>
            <a:r>
              <a:rPr dirty="0" sz="18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45">
                <a:solidFill>
                  <a:srgbClr val="595959"/>
                </a:solidFill>
                <a:latin typeface="Lucida Sans Unicode"/>
                <a:cs typeface="Lucida Sans Unicode"/>
              </a:rPr>
              <a:t>rely</a:t>
            </a:r>
            <a:r>
              <a:rPr dirty="0" sz="18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70">
                <a:solidFill>
                  <a:srgbClr val="595959"/>
                </a:solidFill>
                <a:latin typeface="Lucida Sans Unicode"/>
                <a:cs typeface="Lucida Sans Unicode"/>
              </a:rPr>
              <a:t>on</a:t>
            </a:r>
            <a:r>
              <a:rPr dirty="0" sz="18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55">
                <a:solidFill>
                  <a:srgbClr val="595959"/>
                </a:solidFill>
                <a:latin typeface="Lucida Sans Unicode"/>
                <a:cs typeface="Lucida Sans Unicode"/>
              </a:rPr>
              <a:t>quick</a:t>
            </a:r>
            <a:r>
              <a:rPr dirty="0" sz="18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45">
                <a:solidFill>
                  <a:srgbClr val="595959"/>
                </a:solidFill>
                <a:latin typeface="Lucida Sans Unicode"/>
                <a:cs typeface="Lucida Sans Unicode"/>
              </a:rPr>
              <a:t>and</a:t>
            </a:r>
            <a:r>
              <a:rPr dirty="0" sz="18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easy</a:t>
            </a:r>
            <a:r>
              <a:rPr dirty="0" sz="1800" spc="-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30">
                <a:solidFill>
                  <a:srgbClr val="595959"/>
                </a:solidFill>
                <a:latin typeface="Lucida Sans Unicode"/>
                <a:cs typeface="Lucida Sans Unicode"/>
              </a:rPr>
              <a:t>ways</a:t>
            </a:r>
            <a:r>
              <a:rPr dirty="0" sz="18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595959"/>
                </a:solidFill>
                <a:latin typeface="Lucida Sans Unicode"/>
                <a:cs typeface="Lucida Sans Unicode"/>
              </a:rPr>
              <a:t>to</a:t>
            </a:r>
            <a:r>
              <a:rPr dirty="0" sz="18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make</a:t>
            </a:r>
            <a:r>
              <a:rPr dirty="0" sz="18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Lucida Sans Unicode"/>
                <a:cs typeface="Lucida Sans Unicode"/>
              </a:rPr>
              <a:t>their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workfiows</a:t>
            </a:r>
            <a:r>
              <a:rPr dirty="0" sz="1800" spc="-1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35">
                <a:solidFill>
                  <a:srgbClr val="595959"/>
                </a:solidFill>
                <a:latin typeface="Lucida Sans Unicode"/>
                <a:cs typeface="Lucida Sans Unicode"/>
              </a:rPr>
              <a:t>efficient</a:t>
            </a:r>
            <a:r>
              <a:rPr dirty="0" sz="18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595959"/>
                </a:solidFill>
                <a:latin typeface="Lucida Sans Unicode"/>
                <a:cs typeface="Lucida Sans Unicode"/>
              </a:rPr>
              <a:t>because</a:t>
            </a:r>
            <a:r>
              <a:rPr dirty="0" sz="18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595959"/>
                </a:solidFill>
                <a:latin typeface="Lucida Sans Unicode"/>
                <a:cs typeface="Lucida Sans Unicode"/>
              </a:rPr>
              <a:t>they</a:t>
            </a:r>
            <a:r>
              <a:rPr dirty="0" sz="18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45">
                <a:solidFill>
                  <a:srgbClr val="595959"/>
                </a:solidFill>
                <a:latin typeface="Lucida Sans Unicode"/>
                <a:cs typeface="Lucida Sans Unicode"/>
              </a:rPr>
              <a:t>have</a:t>
            </a:r>
            <a:r>
              <a:rPr dirty="0" sz="18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595959"/>
                </a:solidFill>
                <a:latin typeface="Lucida Sans Unicode"/>
                <a:cs typeface="Lucida Sans Unicode"/>
              </a:rPr>
              <a:t>a</a:t>
            </a:r>
            <a:r>
              <a:rPr dirty="0" sz="18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45">
                <a:solidFill>
                  <a:srgbClr val="595959"/>
                </a:solidFill>
                <a:latin typeface="Lucida Sans Unicode"/>
                <a:cs typeface="Lucida Sans Unicode"/>
              </a:rPr>
              <a:t>greater</a:t>
            </a:r>
            <a:r>
              <a:rPr dirty="0" sz="18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0">
                <a:solidFill>
                  <a:srgbClr val="595959"/>
                </a:solidFill>
                <a:latin typeface="Lucida Sans Unicode"/>
                <a:cs typeface="Lucida Sans Unicode"/>
              </a:rPr>
              <a:t>sense</a:t>
            </a:r>
            <a:r>
              <a:rPr dirty="0" sz="18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50">
                <a:solidFill>
                  <a:srgbClr val="595959"/>
                </a:solidFill>
                <a:latin typeface="Lucida Sans Unicode"/>
                <a:cs typeface="Lucida Sans Unicode"/>
              </a:rPr>
              <a:t>of</a:t>
            </a:r>
            <a:r>
              <a:rPr dirty="0" sz="18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 b="1">
                <a:solidFill>
                  <a:srgbClr val="595959"/>
                </a:solidFill>
                <a:latin typeface="Arial"/>
                <a:cs typeface="Arial"/>
              </a:rPr>
              <a:t>urgency </a:t>
            </a:r>
            <a:r>
              <a:rPr dirty="0" sz="1800" spc="-70">
                <a:solidFill>
                  <a:srgbClr val="595959"/>
                </a:solidFill>
                <a:latin typeface="Lucida Sans Unicode"/>
                <a:cs typeface="Lucida Sans Unicode"/>
              </a:rPr>
              <a:t>for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35">
                <a:solidFill>
                  <a:srgbClr val="595959"/>
                </a:solidFill>
                <a:latin typeface="Lucida Sans Unicode"/>
                <a:cs typeface="Lucida Sans Unicode"/>
              </a:rPr>
              <a:t>other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50">
                <a:solidFill>
                  <a:srgbClr val="595959"/>
                </a:solidFill>
                <a:latin typeface="Lucida Sans Unicode"/>
                <a:cs typeface="Lucida Sans Unicode"/>
              </a:rPr>
              <a:t>priorities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70">
                <a:solidFill>
                  <a:srgbClr val="595959"/>
                </a:solidFill>
                <a:latin typeface="Lucida Sans Unicode"/>
                <a:cs typeface="Lucida Sans Unicode"/>
              </a:rPr>
              <a:t>for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40">
                <a:solidFill>
                  <a:srgbClr val="595959"/>
                </a:solidFill>
                <a:latin typeface="Lucida Sans Unicode"/>
                <a:cs typeface="Lucida Sans Unicode"/>
              </a:rPr>
              <a:t>their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5">
                <a:solidFill>
                  <a:srgbClr val="595959"/>
                </a:solidFill>
                <a:latin typeface="Lucida Sans Unicode"/>
                <a:cs typeface="Lucida Sans Unicode"/>
              </a:rPr>
              <a:t>product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45">
                <a:solidFill>
                  <a:srgbClr val="595959"/>
                </a:solidFill>
                <a:latin typeface="Lucida Sans Unicode"/>
                <a:cs typeface="Lucida Sans Unicode"/>
              </a:rPr>
              <a:t>and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50">
                <a:solidFill>
                  <a:srgbClr val="595959"/>
                </a:solidFill>
                <a:latin typeface="Lucida Sans Unicode"/>
                <a:cs typeface="Lucida Sans Unicode"/>
              </a:rPr>
              <a:t>tools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595959"/>
                </a:solidFill>
                <a:latin typeface="Lucida Sans Unicode"/>
                <a:cs typeface="Lucida Sans Unicode"/>
              </a:rPr>
              <a:t>they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40">
                <a:solidFill>
                  <a:srgbClr val="595959"/>
                </a:solidFill>
                <a:latin typeface="Lucida Sans Unicode"/>
                <a:cs typeface="Lucida Sans Unicode"/>
              </a:rPr>
              <a:t>are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30">
                <a:solidFill>
                  <a:srgbClr val="595959"/>
                </a:solidFill>
                <a:latin typeface="Lucida Sans Unicode"/>
                <a:cs typeface="Lucida Sans Unicode"/>
              </a:rPr>
              <a:t>confident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75">
                <a:solidFill>
                  <a:srgbClr val="595959"/>
                </a:solidFill>
                <a:latin typeface="Lucida Sans Unicode"/>
                <a:cs typeface="Lucida Sans Unicode"/>
              </a:rPr>
              <a:t>in.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Time</a:t>
            </a:r>
            <a:r>
              <a:rPr dirty="0" sz="1800" spc="-1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595959"/>
                </a:solidFill>
                <a:latin typeface="Arial"/>
                <a:cs typeface="Arial"/>
              </a:rPr>
              <a:t>is</a:t>
            </a:r>
            <a:r>
              <a:rPr dirty="0" sz="1800" spc="-1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more</a:t>
            </a:r>
            <a:r>
              <a:rPr dirty="0" sz="1800" spc="-1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valuable</a:t>
            </a:r>
            <a:r>
              <a:rPr dirty="0" sz="1800" spc="-1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55" b="1">
                <a:solidFill>
                  <a:srgbClr val="595959"/>
                </a:solidFill>
                <a:latin typeface="Arial"/>
                <a:cs typeface="Arial"/>
              </a:rPr>
              <a:t>than</a:t>
            </a:r>
            <a:r>
              <a:rPr dirty="0" sz="1800" spc="-1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money</a:t>
            </a:r>
            <a:r>
              <a:rPr dirty="0" sz="1800" spc="5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Lucida Sans Unicode"/>
                <a:cs typeface="Lucida Sans Unicode"/>
              </a:rPr>
              <a:t>because</a:t>
            </a:r>
            <a:r>
              <a:rPr dirty="0" sz="1800" spc="-2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595959"/>
                </a:solidFill>
                <a:latin typeface="Lucida Sans Unicode"/>
                <a:cs typeface="Lucida Sans Unicode"/>
              </a:rPr>
              <a:t>they</a:t>
            </a:r>
            <a:r>
              <a:rPr dirty="0" sz="1800" spc="-2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55">
                <a:solidFill>
                  <a:srgbClr val="595959"/>
                </a:solidFill>
                <a:latin typeface="Lucida Sans Unicode"/>
                <a:cs typeface="Lucida Sans Unicode"/>
              </a:rPr>
              <a:t>feel</a:t>
            </a:r>
            <a:r>
              <a:rPr dirty="0" sz="1800" spc="-2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 b="1">
                <a:solidFill>
                  <a:srgbClr val="595959"/>
                </a:solidFill>
                <a:latin typeface="Arial"/>
                <a:cs typeface="Arial"/>
              </a:rPr>
              <a:t>pressure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and</a:t>
            </a:r>
            <a:r>
              <a:rPr dirty="0" sz="1800" spc="1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80" b="1">
                <a:solidFill>
                  <a:srgbClr val="595959"/>
                </a:solidFill>
                <a:latin typeface="Arial"/>
                <a:cs typeface="Arial"/>
              </a:rPr>
              <a:t>time</a:t>
            </a:r>
            <a:r>
              <a:rPr dirty="0" sz="1800" spc="1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sensitivity</a:t>
            </a:r>
            <a:r>
              <a:rPr dirty="0" sz="1800" spc="8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Lucida Sans Unicode"/>
                <a:cs typeface="Lucida Sans Unicode"/>
              </a:rPr>
              <a:t>to</a:t>
            </a:r>
            <a:r>
              <a:rPr dirty="0" sz="1800" spc="1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595959"/>
                </a:solidFill>
                <a:latin typeface="Lucida Sans Unicode"/>
                <a:cs typeface="Lucida Sans Unicode"/>
              </a:rPr>
              <a:t>meet</a:t>
            </a:r>
            <a:r>
              <a:rPr dirty="0" sz="1800" spc="1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Lucida Sans Unicode"/>
                <a:cs typeface="Lucida Sans Unicode"/>
              </a:rPr>
              <a:t>deadlines.</a:t>
            </a:r>
            <a:endParaRPr sz="1800">
              <a:latin typeface="Lucida Sans Unicode"/>
              <a:cs typeface="Lucida Sans Unicode"/>
            </a:endParaRPr>
          </a:p>
          <a:p>
            <a:pPr marL="12700" marR="409575">
              <a:lnSpc>
                <a:spcPct val="100000"/>
              </a:lnSpc>
              <a:spcBef>
                <a:spcPts val="2160"/>
              </a:spcBef>
            </a:pP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Need:</a:t>
            </a:r>
            <a:r>
              <a:rPr dirty="0" sz="1800" spc="-6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50">
                <a:solidFill>
                  <a:srgbClr val="595959"/>
                </a:solidFill>
                <a:latin typeface="Lucida Sans Unicode"/>
                <a:cs typeface="Lucida Sans Unicode"/>
              </a:rPr>
              <a:t>A</a:t>
            </a:r>
            <a:r>
              <a:rPr dirty="0" sz="18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55">
                <a:solidFill>
                  <a:srgbClr val="595959"/>
                </a:solidFill>
                <a:latin typeface="Lucida Sans Unicode"/>
                <a:cs typeface="Lucida Sans Unicode"/>
              </a:rPr>
              <a:t>tool</a:t>
            </a:r>
            <a:r>
              <a:rPr dirty="0" sz="18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0">
                <a:solidFill>
                  <a:srgbClr val="595959"/>
                </a:solidFill>
                <a:latin typeface="Lucida Sans Unicode"/>
                <a:cs typeface="Lucida Sans Unicode"/>
              </a:rPr>
              <a:t>that</a:t>
            </a:r>
            <a:r>
              <a:rPr dirty="0" sz="18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75">
                <a:solidFill>
                  <a:srgbClr val="595959"/>
                </a:solidFill>
                <a:latin typeface="Lucida Sans Unicode"/>
                <a:cs typeface="Lucida Sans Unicode"/>
              </a:rPr>
              <a:t>would </a:t>
            </a:r>
            <a:r>
              <a:rPr dirty="0" sz="1800" spc="-60">
                <a:solidFill>
                  <a:srgbClr val="595959"/>
                </a:solidFill>
                <a:latin typeface="Lucida Sans Unicode"/>
                <a:cs typeface="Lucida Sans Unicode"/>
              </a:rPr>
              <a:t>help</a:t>
            </a:r>
            <a:r>
              <a:rPr dirty="0" sz="18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95">
                <a:solidFill>
                  <a:srgbClr val="595959"/>
                </a:solidFill>
                <a:latin typeface="Lucida Sans Unicode"/>
                <a:cs typeface="Lucida Sans Unicode"/>
              </a:rPr>
              <a:t>him</a:t>
            </a:r>
            <a:r>
              <a:rPr dirty="0" sz="18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0">
                <a:solidFill>
                  <a:srgbClr val="595959"/>
                </a:solidFill>
                <a:latin typeface="Lucida Sans Unicode"/>
                <a:cs typeface="Lucida Sans Unicode"/>
              </a:rPr>
              <a:t>in</a:t>
            </a:r>
            <a:r>
              <a:rPr dirty="0" sz="18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5">
                <a:solidFill>
                  <a:srgbClr val="595959"/>
                </a:solidFill>
                <a:latin typeface="Lucida Sans Unicode"/>
                <a:cs typeface="Lucida Sans Unicode"/>
              </a:rPr>
              <a:t>terms</a:t>
            </a:r>
            <a:r>
              <a:rPr dirty="0" sz="18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45">
                <a:solidFill>
                  <a:srgbClr val="595959"/>
                </a:solidFill>
                <a:latin typeface="Lucida Sans Unicode"/>
                <a:cs typeface="Lucida Sans Unicode"/>
              </a:rPr>
              <a:t>of</a:t>
            </a:r>
            <a:r>
              <a:rPr dirty="0" sz="18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60">
                <a:solidFill>
                  <a:srgbClr val="595959"/>
                </a:solidFill>
                <a:latin typeface="Lucida Sans Unicode"/>
                <a:cs typeface="Lucida Sans Unicode"/>
              </a:rPr>
              <a:t>customization</a:t>
            </a:r>
            <a:r>
              <a:rPr dirty="0" sz="18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5">
                <a:solidFill>
                  <a:srgbClr val="595959"/>
                </a:solidFill>
                <a:latin typeface="Lucida Sans Unicode"/>
                <a:cs typeface="Lucida Sans Unicode"/>
              </a:rPr>
              <a:t>and </a:t>
            </a:r>
            <a:r>
              <a:rPr dirty="0" sz="1800" spc="-60">
                <a:solidFill>
                  <a:srgbClr val="595959"/>
                </a:solidFill>
                <a:latin typeface="Lucida Sans Unicode"/>
                <a:cs typeface="Lucida Sans Unicode"/>
              </a:rPr>
              <a:t>help</a:t>
            </a:r>
            <a:r>
              <a:rPr dirty="0" sz="18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95">
                <a:solidFill>
                  <a:srgbClr val="595959"/>
                </a:solidFill>
                <a:latin typeface="Lucida Sans Unicode"/>
                <a:cs typeface="Lucida Sans Unicode"/>
              </a:rPr>
              <a:t>him</a:t>
            </a:r>
            <a:r>
              <a:rPr dirty="0" sz="18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30">
                <a:solidFill>
                  <a:srgbClr val="595959"/>
                </a:solidFill>
                <a:latin typeface="Lucida Sans Unicode"/>
                <a:cs typeface="Lucida Sans Unicode"/>
              </a:rPr>
              <a:t>prep</a:t>
            </a:r>
            <a:r>
              <a:rPr dirty="0" sz="18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50">
                <a:solidFill>
                  <a:srgbClr val="595959"/>
                </a:solidFill>
                <a:latin typeface="Lucida Sans Unicode"/>
                <a:cs typeface="Lucida Sans Unicode"/>
              </a:rPr>
              <a:t>with</a:t>
            </a:r>
            <a:r>
              <a:rPr dirty="0" sz="18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75">
                <a:solidFill>
                  <a:srgbClr val="595959"/>
                </a:solidFill>
                <a:latin typeface="Lucida Sans Unicode"/>
                <a:cs typeface="Lucida Sans Unicode"/>
              </a:rPr>
              <a:t>his</a:t>
            </a:r>
            <a:r>
              <a:rPr dirty="0" sz="18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45">
                <a:solidFill>
                  <a:srgbClr val="595959"/>
                </a:solidFill>
                <a:latin typeface="Lucida Sans Unicode"/>
                <a:cs typeface="Lucida Sans Unicode"/>
              </a:rPr>
              <a:t>calls</a:t>
            </a:r>
            <a:r>
              <a:rPr dirty="0" sz="18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50">
                <a:solidFill>
                  <a:srgbClr val="595959"/>
                </a:solidFill>
                <a:latin typeface="Lucida Sans Unicode"/>
                <a:cs typeface="Lucida Sans Unicode"/>
              </a:rPr>
              <a:t>with</a:t>
            </a:r>
            <a:r>
              <a:rPr dirty="0" sz="18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Lucida Sans Unicode"/>
                <a:cs typeface="Lucida Sans Unicode"/>
              </a:rPr>
              <a:t>designers.</a:t>
            </a:r>
            <a:endParaRPr sz="1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016" y="527173"/>
            <a:ext cx="7780434" cy="4463891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319149" y="294344"/>
            <a:ext cx="2066925" cy="2724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600" spc="45" b="1">
                <a:solidFill>
                  <a:srgbClr val="BA3D02"/>
                </a:solidFill>
                <a:latin typeface="Arial"/>
                <a:cs typeface="Arial"/>
              </a:rPr>
              <a:t>Empathy</a:t>
            </a:r>
            <a:r>
              <a:rPr dirty="0" sz="1600" spc="-6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70" b="1">
                <a:solidFill>
                  <a:srgbClr val="BA3D02"/>
                </a:solidFill>
                <a:latin typeface="Arial"/>
                <a:cs typeface="Arial"/>
              </a:rPr>
              <a:t>Map</a:t>
            </a:r>
            <a:r>
              <a:rPr dirty="0" sz="1600" spc="-6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390" b="1">
                <a:solidFill>
                  <a:srgbClr val="BA3D02"/>
                </a:solidFill>
                <a:latin typeface="Arial"/>
                <a:cs typeface="Arial"/>
              </a:rPr>
              <a:t>-</a:t>
            </a:r>
            <a:r>
              <a:rPr dirty="0" sz="1600" spc="-6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BA3D02"/>
                </a:solidFill>
                <a:latin typeface="Arial"/>
                <a:cs typeface="Arial"/>
              </a:rPr>
              <a:t>Alex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22985" y="101812"/>
            <a:ext cx="1434634" cy="1404816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1049" y="532823"/>
            <a:ext cx="7780459" cy="4463890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319149" y="294344"/>
            <a:ext cx="2182495" cy="2724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Key</a:t>
            </a:r>
            <a:r>
              <a:rPr dirty="0" sz="1600" spc="-5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Takeaways</a:t>
            </a:r>
            <a:r>
              <a:rPr dirty="0" sz="1600" spc="-5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390" b="1">
                <a:solidFill>
                  <a:srgbClr val="BA3D02"/>
                </a:solidFill>
                <a:latin typeface="Arial"/>
                <a:cs typeface="Arial"/>
              </a:rPr>
              <a:t>-</a:t>
            </a:r>
            <a:r>
              <a:rPr dirty="0" sz="1600" spc="-5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BA3D02"/>
                </a:solidFill>
                <a:latin typeface="Arial"/>
                <a:cs typeface="Arial"/>
              </a:rPr>
              <a:t>Alex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22985" y="101812"/>
            <a:ext cx="1434634" cy="1404816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9149" y="294344"/>
            <a:ext cx="1518920" cy="27241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600"/>
              <a:t>Analysis</a:t>
            </a:r>
            <a:r>
              <a:rPr dirty="0" sz="1600" spc="-55"/>
              <a:t> </a:t>
            </a:r>
            <a:r>
              <a:rPr dirty="0" sz="1600" spc="390"/>
              <a:t>-</a:t>
            </a:r>
            <a:r>
              <a:rPr dirty="0" sz="1600" spc="-50"/>
              <a:t> </a:t>
            </a:r>
            <a:r>
              <a:rPr dirty="0" sz="1600" spc="-20"/>
              <a:t>Alex</a:t>
            </a:r>
            <a:endParaRPr sz="1600"/>
          </a:p>
        </p:txBody>
      </p:sp>
      <p:sp>
        <p:nvSpPr>
          <p:cNvPr id="3" name="object 3" descr=""/>
          <p:cNvSpPr txBox="1"/>
          <p:nvPr/>
        </p:nvSpPr>
        <p:spPr>
          <a:xfrm>
            <a:off x="244474" y="690696"/>
            <a:ext cx="6993255" cy="3530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600" spc="-10" b="1">
                <a:solidFill>
                  <a:srgbClr val="595959"/>
                </a:solidFill>
                <a:latin typeface="Arial"/>
                <a:cs typeface="Arial"/>
              </a:rPr>
              <a:t>Surprise:</a:t>
            </a:r>
            <a:r>
              <a:rPr dirty="0" sz="1600" spc="-7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600" spc="-105">
                <a:solidFill>
                  <a:srgbClr val="595959"/>
                </a:solidFill>
                <a:latin typeface="Lucida Sans Unicode"/>
                <a:cs typeface="Lucida Sans Unicode"/>
              </a:rPr>
              <a:t>Alex’s</a:t>
            </a:r>
            <a:r>
              <a:rPr dirty="0" sz="16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Lucida Sans Unicode"/>
                <a:cs typeface="Lucida Sans Unicode"/>
              </a:rPr>
              <a:t>perspective</a:t>
            </a:r>
            <a:r>
              <a:rPr dirty="0" sz="16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5">
                <a:solidFill>
                  <a:srgbClr val="595959"/>
                </a:solidFill>
                <a:latin typeface="Lucida Sans Unicode"/>
                <a:cs typeface="Lucida Sans Unicode"/>
              </a:rPr>
              <a:t>was</a:t>
            </a:r>
            <a:r>
              <a:rPr dirty="0" sz="16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65">
                <a:solidFill>
                  <a:srgbClr val="595959"/>
                </a:solidFill>
                <a:latin typeface="Lucida Sans Unicode"/>
                <a:cs typeface="Lucida Sans Unicode"/>
              </a:rPr>
              <a:t>surprising</a:t>
            </a:r>
            <a:r>
              <a:rPr dirty="0" sz="16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because</a:t>
            </a:r>
            <a:r>
              <a:rPr dirty="0" sz="16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0">
                <a:solidFill>
                  <a:srgbClr val="595959"/>
                </a:solidFill>
                <a:latin typeface="Lucida Sans Unicode"/>
                <a:cs typeface="Lucida Sans Unicode"/>
              </a:rPr>
              <a:t>he</a:t>
            </a:r>
            <a:r>
              <a:rPr dirty="0" sz="16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55">
                <a:solidFill>
                  <a:srgbClr val="595959"/>
                </a:solidFill>
                <a:latin typeface="Lucida Sans Unicode"/>
                <a:cs typeface="Lucida Sans Unicode"/>
              </a:rPr>
              <a:t>didn’t</a:t>
            </a:r>
            <a:r>
              <a:rPr dirty="0" sz="16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80">
                <a:solidFill>
                  <a:srgbClr val="595959"/>
                </a:solidFill>
                <a:latin typeface="Lucida Sans Unicode"/>
                <a:cs typeface="Lucida Sans Unicode"/>
              </a:rPr>
              <a:t>think</a:t>
            </a:r>
            <a:r>
              <a:rPr dirty="0" sz="16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0">
                <a:solidFill>
                  <a:srgbClr val="595959"/>
                </a:solidFill>
                <a:latin typeface="Lucida Sans Unicode"/>
                <a:cs typeface="Lucida Sans Unicode"/>
              </a:rPr>
              <a:t>that</a:t>
            </a:r>
            <a:r>
              <a:rPr dirty="0" sz="16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5">
                <a:solidFill>
                  <a:srgbClr val="595959"/>
                </a:solidFill>
                <a:latin typeface="Lucida Sans Unicode"/>
                <a:cs typeface="Lucida Sans Unicode"/>
              </a:rPr>
              <a:t>AI </a:t>
            </a:r>
            <a:r>
              <a:rPr dirty="0" sz="1600" spc="-55">
                <a:solidFill>
                  <a:srgbClr val="595959"/>
                </a:solidFill>
                <a:latin typeface="Lucida Sans Unicode"/>
                <a:cs typeface="Lucida Sans Unicode"/>
              </a:rPr>
              <a:t>really</a:t>
            </a:r>
            <a:r>
              <a:rPr dirty="0" sz="1600" spc="-6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5">
                <a:solidFill>
                  <a:srgbClr val="595959"/>
                </a:solidFill>
                <a:latin typeface="Lucida Sans Unicode"/>
                <a:cs typeface="Lucida Sans Unicode"/>
              </a:rPr>
              <a:t>helped</a:t>
            </a:r>
            <a:r>
              <a:rPr dirty="0" sz="16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85">
                <a:solidFill>
                  <a:srgbClr val="595959"/>
                </a:solidFill>
                <a:latin typeface="Lucida Sans Unicode"/>
                <a:cs typeface="Lucida Sans Unicode"/>
              </a:rPr>
              <a:t>him</a:t>
            </a:r>
            <a:r>
              <a:rPr dirty="0" sz="1600" spc="-6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50">
                <a:solidFill>
                  <a:srgbClr val="595959"/>
                </a:solidFill>
                <a:latin typeface="Lucida Sans Unicode"/>
                <a:cs typeface="Lucida Sans Unicode"/>
              </a:rPr>
              <a:t>with</a:t>
            </a:r>
            <a:r>
              <a:rPr dirty="0" sz="1600" spc="-6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60">
                <a:solidFill>
                  <a:srgbClr val="595959"/>
                </a:solidFill>
                <a:latin typeface="Lucida Sans Unicode"/>
                <a:cs typeface="Lucida Sans Unicode"/>
              </a:rPr>
              <a:t>his</a:t>
            </a:r>
            <a:r>
              <a:rPr dirty="0" sz="1600" spc="-6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5">
                <a:solidFill>
                  <a:srgbClr val="595959"/>
                </a:solidFill>
                <a:latin typeface="Lucida Sans Unicode"/>
                <a:cs typeface="Lucida Sans Unicode"/>
              </a:rPr>
              <a:t>product</a:t>
            </a:r>
            <a:r>
              <a:rPr dirty="0" sz="1600" spc="-6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75">
                <a:solidFill>
                  <a:srgbClr val="595959"/>
                </a:solidFill>
                <a:latin typeface="Lucida Sans Unicode"/>
                <a:cs typeface="Lucida Sans Unicode"/>
              </a:rPr>
              <a:t>involving</a:t>
            </a:r>
            <a:r>
              <a:rPr dirty="0" sz="1600" spc="-6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75">
                <a:solidFill>
                  <a:srgbClr val="595959"/>
                </a:solidFill>
                <a:latin typeface="Lucida Sans Unicode"/>
                <a:cs typeface="Lucida Sans Unicode"/>
              </a:rPr>
              <a:t>low</a:t>
            </a:r>
            <a:r>
              <a:rPr dirty="0" sz="1600" spc="-6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50">
                <a:solidFill>
                  <a:srgbClr val="595959"/>
                </a:solidFill>
                <a:latin typeface="Lucida Sans Unicode"/>
                <a:cs typeface="Lucida Sans Unicode"/>
              </a:rPr>
              <a:t>level</a:t>
            </a:r>
            <a:r>
              <a:rPr dirty="0" sz="1600" spc="-6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code</a:t>
            </a:r>
            <a:r>
              <a:rPr dirty="0" sz="1600" spc="-6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as</a:t>
            </a:r>
            <a:r>
              <a:rPr dirty="0" sz="1600" spc="-6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70">
                <a:solidFill>
                  <a:srgbClr val="595959"/>
                </a:solidFill>
                <a:latin typeface="Lucida Sans Unicode"/>
                <a:cs typeface="Lucida Sans Unicode"/>
              </a:rPr>
              <a:t>well</a:t>
            </a:r>
            <a:r>
              <a:rPr dirty="0" sz="1600" spc="-6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5">
                <a:solidFill>
                  <a:srgbClr val="595959"/>
                </a:solidFill>
                <a:latin typeface="Lucida Sans Unicode"/>
                <a:cs typeface="Lucida Sans Unicode"/>
              </a:rPr>
              <a:t>as </a:t>
            </a:r>
            <a:r>
              <a:rPr dirty="0" sz="1600" spc="-65">
                <a:solidFill>
                  <a:srgbClr val="595959"/>
                </a:solidFill>
                <a:latin typeface="Lucida Sans Unicode"/>
                <a:cs typeface="Lucida Sans Unicode"/>
              </a:rPr>
              <a:t>design.</a:t>
            </a:r>
            <a:r>
              <a:rPr dirty="0" sz="1600" spc="-80">
                <a:solidFill>
                  <a:srgbClr val="595959"/>
                </a:solidFill>
                <a:latin typeface="Lucida Sans Unicode"/>
                <a:cs typeface="Lucida Sans Unicode"/>
              </a:rPr>
              <a:t> This</a:t>
            </a:r>
            <a:r>
              <a:rPr dirty="0" sz="16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5">
                <a:solidFill>
                  <a:srgbClr val="595959"/>
                </a:solidFill>
                <a:latin typeface="Lucida Sans Unicode"/>
                <a:cs typeface="Lucida Sans Unicode"/>
              </a:rPr>
              <a:t>was</a:t>
            </a:r>
            <a:r>
              <a:rPr dirty="0" sz="16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65">
                <a:solidFill>
                  <a:srgbClr val="595959"/>
                </a:solidFill>
                <a:latin typeface="Lucida Sans Unicode"/>
                <a:cs typeface="Lucida Sans Unicode"/>
              </a:rPr>
              <a:t>surprising</a:t>
            </a:r>
            <a:r>
              <a:rPr dirty="0" sz="16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because</a:t>
            </a:r>
            <a:r>
              <a:rPr dirty="0" sz="16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35">
                <a:solidFill>
                  <a:srgbClr val="595959"/>
                </a:solidFill>
                <a:latin typeface="Lucida Sans Unicode"/>
                <a:cs typeface="Lucida Sans Unicode"/>
              </a:rPr>
              <a:t>many</a:t>
            </a:r>
            <a:r>
              <a:rPr dirty="0" sz="16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35">
                <a:solidFill>
                  <a:srgbClr val="595959"/>
                </a:solidFill>
                <a:latin typeface="Lucida Sans Unicode"/>
                <a:cs typeface="Lucida Sans Unicode"/>
              </a:rPr>
              <a:t>other</a:t>
            </a:r>
            <a:r>
              <a:rPr dirty="0" sz="16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45">
                <a:solidFill>
                  <a:srgbClr val="595959"/>
                </a:solidFill>
                <a:latin typeface="Lucida Sans Unicode"/>
                <a:cs typeface="Lucida Sans Unicode"/>
              </a:rPr>
              <a:t>founders</a:t>
            </a:r>
            <a:r>
              <a:rPr dirty="0" sz="16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55">
                <a:solidFill>
                  <a:srgbClr val="595959"/>
                </a:solidFill>
                <a:latin typeface="Lucida Sans Unicode"/>
                <a:cs typeface="Lucida Sans Unicode"/>
              </a:rPr>
              <a:t>relied</a:t>
            </a:r>
            <a:r>
              <a:rPr dirty="0" sz="16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a</a:t>
            </a:r>
            <a:r>
              <a:rPr dirty="0" sz="16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55">
                <a:solidFill>
                  <a:srgbClr val="595959"/>
                </a:solidFill>
                <a:latin typeface="Lucida Sans Unicode"/>
                <a:cs typeface="Lucida Sans Unicode"/>
              </a:rPr>
              <a:t>lot</a:t>
            </a:r>
            <a:r>
              <a:rPr dirty="0" sz="16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65">
                <a:solidFill>
                  <a:srgbClr val="595959"/>
                </a:solidFill>
                <a:latin typeface="Lucida Sans Unicode"/>
                <a:cs typeface="Lucida Sans Unicode"/>
              </a:rPr>
              <a:t>on</a:t>
            </a:r>
            <a:r>
              <a:rPr dirty="0" sz="16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5">
                <a:solidFill>
                  <a:srgbClr val="595959"/>
                </a:solidFill>
                <a:latin typeface="Lucida Sans Unicode"/>
                <a:cs typeface="Lucida Sans Unicode"/>
              </a:rPr>
              <a:t>AI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to</a:t>
            </a:r>
            <a:r>
              <a:rPr dirty="0" sz="1600" spc="-9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5">
                <a:solidFill>
                  <a:srgbClr val="595959"/>
                </a:solidFill>
                <a:latin typeface="Lucida Sans Unicode"/>
                <a:cs typeface="Lucida Sans Unicode"/>
              </a:rPr>
              <a:t>produce</a:t>
            </a:r>
            <a:r>
              <a:rPr dirty="0" sz="16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35">
                <a:solidFill>
                  <a:srgbClr val="595959"/>
                </a:solidFill>
                <a:latin typeface="Lucida Sans Unicode"/>
                <a:cs typeface="Lucida Sans Unicode"/>
              </a:rPr>
              <a:t>their</a:t>
            </a:r>
            <a:r>
              <a:rPr dirty="0" sz="16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5">
                <a:solidFill>
                  <a:srgbClr val="595959"/>
                </a:solidFill>
                <a:latin typeface="Lucida Sans Unicode"/>
                <a:cs typeface="Lucida Sans Unicode"/>
              </a:rPr>
              <a:t>product</a:t>
            </a:r>
            <a:r>
              <a:rPr dirty="0" sz="16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40">
                <a:solidFill>
                  <a:srgbClr val="595959"/>
                </a:solidFill>
                <a:latin typeface="Lucida Sans Unicode"/>
                <a:cs typeface="Lucida Sans Unicode"/>
              </a:rPr>
              <a:t>and</a:t>
            </a:r>
            <a:r>
              <a:rPr dirty="0" sz="16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45">
                <a:solidFill>
                  <a:srgbClr val="595959"/>
                </a:solidFill>
                <a:latin typeface="Lucida Sans Unicode"/>
                <a:cs typeface="Lucida Sans Unicode"/>
              </a:rPr>
              <a:t>design</a:t>
            </a:r>
            <a:r>
              <a:rPr dirty="0" sz="16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Lucida Sans Unicode"/>
                <a:cs typeface="Lucida Sans Unicode"/>
              </a:rPr>
              <a:t>components.</a:t>
            </a:r>
            <a:endParaRPr sz="16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80"/>
              </a:spcBef>
            </a:pPr>
            <a:endParaRPr sz="1600">
              <a:latin typeface="Lucida Sans Unicode"/>
              <a:cs typeface="Lucida Sans Unicode"/>
            </a:endParaRPr>
          </a:p>
          <a:p>
            <a:pPr marL="12700" marR="13970">
              <a:lnSpc>
                <a:spcPct val="100000"/>
              </a:lnSpc>
            </a:pPr>
            <a:r>
              <a:rPr dirty="0" sz="1600" b="1">
                <a:solidFill>
                  <a:srgbClr val="595959"/>
                </a:solidFill>
                <a:latin typeface="Arial"/>
                <a:cs typeface="Arial"/>
              </a:rPr>
              <a:t>Insight:</a:t>
            </a:r>
            <a:r>
              <a:rPr dirty="0" sz="1600" spc="434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Because</a:t>
            </a:r>
            <a:r>
              <a:rPr dirty="0" sz="1600" spc="-4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5">
                <a:solidFill>
                  <a:srgbClr val="595959"/>
                </a:solidFill>
                <a:latin typeface="Lucida Sans Unicode"/>
                <a:cs typeface="Lucida Sans Unicode"/>
              </a:rPr>
              <a:t>technical</a:t>
            </a:r>
            <a:r>
              <a:rPr dirty="0" sz="1600" spc="-45">
                <a:solidFill>
                  <a:srgbClr val="595959"/>
                </a:solidFill>
                <a:latin typeface="Lucida Sans Unicode"/>
                <a:cs typeface="Lucida Sans Unicode"/>
              </a:rPr>
              <a:t> founders </a:t>
            </a:r>
            <a:r>
              <a:rPr dirty="0" sz="1600" spc="-10">
                <a:solidFill>
                  <a:srgbClr val="595959"/>
                </a:solidFill>
                <a:latin typeface="Lucida Sans Unicode"/>
                <a:cs typeface="Lucida Sans Unicode"/>
              </a:rPr>
              <a:t>deeply</a:t>
            </a:r>
            <a:r>
              <a:rPr dirty="0" sz="1600" spc="-5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55" b="1">
                <a:solidFill>
                  <a:srgbClr val="595959"/>
                </a:solidFill>
                <a:latin typeface="Arial"/>
                <a:cs typeface="Arial"/>
              </a:rPr>
              <a:t>trust</a:t>
            </a:r>
            <a:r>
              <a:rPr dirty="0" sz="1600" spc="-3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595959"/>
                </a:solidFill>
                <a:latin typeface="Arial"/>
                <a:cs typeface="Arial"/>
              </a:rPr>
              <a:t>their</a:t>
            </a:r>
            <a:r>
              <a:rPr dirty="0" sz="1600" spc="-3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595959"/>
                </a:solidFill>
                <a:latin typeface="Arial"/>
                <a:cs typeface="Arial"/>
              </a:rPr>
              <a:t>own</a:t>
            </a:r>
            <a:r>
              <a:rPr dirty="0" sz="1600" spc="-3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595959"/>
                </a:solidFill>
                <a:latin typeface="Arial"/>
                <a:cs typeface="Arial"/>
              </a:rPr>
              <a:t>engineering </a:t>
            </a:r>
            <a:r>
              <a:rPr dirty="0" sz="1600" b="1">
                <a:solidFill>
                  <a:srgbClr val="595959"/>
                </a:solidFill>
                <a:latin typeface="Arial"/>
                <a:cs typeface="Arial"/>
              </a:rPr>
              <a:t>expertise</a:t>
            </a:r>
            <a:r>
              <a:rPr dirty="0" sz="1600" spc="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600" spc="70" b="1">
                <a:solidFill>
                  <a:srgbClr val="595959"/>
                </a:solidFill>
                <a:latin typeface="Arial"/>
                <a:cs typeface="Arial"/>
              </a:rPr>
              <a:t>but</a:t>
            </a:r>
            <a:r>
              <a:rPr dirty="0" sz="1600" spc="1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595959"/>
                </a:solidFill>
                <a:latin typeface="Arial"/>
                <a:cs typeface="Arial"/>
              </a:rPr>
              <a:t>not</a:t>
            </a:r>
            <a:r>
              <a:rPr dirty="0" sz="1600" spc="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595959"/>
                </a:solidFill>
                <a:latin typeface="Arial"/>
                <a:cs typeface="Arial"/>
              </a:rPr>
              <a:t>their</a:t>
            </a:r>
            <a:r>
              <a:rPr dirty="0" sz="1600" spc="1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600" spc="45" b="1">
                <a:solidFill>
                  <a:srgbClr val="595959"/>
                </a:solidFill>
                <a:latin typeface="Arial"/>
                <a:cs typeface="Arial"/>
              </a:rPr>
              <a:t>creative</a:t>
            </a:r>
            <a:r>
              <a:rPr dirty="0" sz="1600" spc="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595959"/>
                </a:solidFill>
                <a:latin typeface="Arial"/>
                <a:cs typeface="Arial"/>
              </a:rPr>
              <a:t>abilities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, they</a:t>
            </a:r>
            <a:r>
              <a:rPr dirty="0" sz="1600" spc="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30">
                <a:solidFill>
                  <a:srgbClr val="595959"/>
                </a:solidFill>
                <a:latin typeface="Lucida Sans Unicode"/>
                <a:cs typeface="Lucida Sans Unicode"/>
              </a:rPr>
              <a:t>assume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35">
                <a:solidFill>
                  <a:srgbClr val="595959"/>
                </a:solidFill>
                <a:latin typeface="Lucida Sans Unicode"/>
                <a:cs typeface="Lucida Sans Unicode"/>
              </a:rPr>
              <a:t>designers</a:t>
            </a:r>
            <a:r>
              <a:rPr dirty="0" sz="1600" spc="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70">
                <a:solidFill>
                  <a:srgbClr val="595959"/>
                </a:solidFill>
                <a:latin typeface="Lucida Sans Unicode"/>
                <a:cs typeface="Lucida Sans Unicode"/>
              </a:rPr>
              <a:t>hold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5">
                <a:solidFill>
                  <a:srgbClr val="595959"/>
                </a:solidFill>
                <a:latin typeface="Lucida Sans Unicode"/>
                <a:cs typeface="Lucida Sans Unicode"/>
              </a:rPr>
              <a:t>an opposite</a:t>
            </a:r>
            <a:r>
              <a:rPr dirty="0" sz="1600" spc="-5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40">
                <a:solidFill>
                  <a:srgbClr val="595959"/>
                </a:solidFill>
                <a:latin typeface="Lucida Sans Unicode"/>
                <a:cs typeface="Lucida Sans Unicode"/>
              </a:rPr>
              <a:t>and</a:t>
            </a:r>
            <a:r>
              <a:rPr dirty="0" sz="1600" spc="-5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create</a:t>
            </a:r>
            <a:r>
              <a:rPr dirty="0" sz="1600" spc="-5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a</a:t>
            </a:r>
            <a:r>
              <a:rPr dirty="0" sz="1600" spc="-5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35">
                <a:solidFill>
                  <a:srgbClr val="595959"/>
                </a:solidFill>
                <a:latin typeface="Lucida Sans Unicode"/>
                <a:cs typeface="Lucida Sans Unicode"/>
              </a:rPr>
              <a:t>mindset</a:t>
            </a:r>
            <a:r>
              <a:rPr dirty="0" sz="1600" spc="-5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0">
                <a:solidFill>
                  <a:srgbClr val="595959"/>
                </a:solidFill>
                <a:latin typeface="Lucida Sans Unicode"/>
                <a:cs typeface="Lucida Sans Unicode"/>
              </a:rPr>
              <a:t>that</a:t>
            </a:r>
            <a:r>
              <a:rPr dirty="0" sz="1600" spc="-6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b="1">
                <a:solidFill>
                  <a:srgbClr val="595959"/>
                </a:solidFill>
                <a:latin typeface="Arial"/>
                <a:cs typeface="Arial"/>
              </a:rPr>
              <a:t>reinforces</a:t>
            </a:r>
            <a:r>
              <a:rPr dirty="0" sz="1600" spc="-4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595959"/>
                </a:solidFill>
                <a:latin typeface="Arial"/>
                <a:cs typeface="Arial"/>
              </a:rPr>
              <a:t>a</a:t>
            </a:r>
            <a:r>
              <a:rPr dirty="0" sz="1600" spc="-4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595959"/>
                </a:solidFill>
                <a:latin typeface="Arial"/>
                <a:cs typeface="Arial"/>
              </a:rPr>
              <a:t>large</a:t>
            </a:r>
            <a:r>
              <a:rPr dirty="0" sz="1600" spc="-4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595959"/>
                </a:solidFill>
                <a:latin typeface="Arial"/>
                <a:cs typeface="Arial"/>
              </a:rPr>
              <a:t>gap </a:t>
            </a:r>
            <a:r>
              <a:rPr dirty="0" sz="1600" spc="-10">
                <a:solidFill>
                  <a:srgbClr val="595959"/>
                </a:solidFill>
                <a:latin typeface="Lucida Sans Unicode"/>
                <a:cs typeface="Lucida Sans Unicode"/>
              </a:rPr>
              <a:t>between</a:t>
            </a:r>
            <a:r>
              <a:rPr dirty="0" sz="1600" spc="-5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5">
                <a:solidFill>
                  <a:srgbClr val="595959"/>
                </a:solidFill>
                <a:latin typeface="Lucida Sans Unicode"/>
                <a:cs typeface="Lucida Sans Unicode"/>
              </a:rPr>
              <a:t>the </a:t>
            </a:r>
            <a:r>
              <a:rPr dirty="0" sz="1600" spc="-10">
                <a:solidFill>
                  <a:srgbClr val="595959"/>
                </a:solidFill>
                <a:latin typeface="Lucida Sans Unicode"/>
                <a:cs typeface="Lucida Sans Unicode"/>
              </a:rPr>
              <a:t>way</a:t>
            </a:r>
            <a:r>
              <a:rPr dirty="0" sz="16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they</a:t>
            </a:r>
            <a:r>
              <a:rPr dirty="0" sz="16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80">
                <a:solidFill>
                  <a:srgbClr val="595959"/>
                </a:solidFill>
                <a:latin typeface="Lucida Sans Unicode"/>
                <a:cs typeface="Lucida Sans Unicode"/>
              </a:rPr>
              <a:t>think</a:t>
            </a:r>
            <a:r>
              <a:rPr dirty="0" sz="16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40">
                <a:solidFill>
                  <a:srgbClr val="595959"/>
                </a:solidFill>
                <a:latin typeface="Lucida Sans Unicode"/>
                <a:cs typeface="Lucida Sans Unicode"/>
              </a:rPr>
              <a:t>and</a:t>
            </a:r>
            <a:r>
              <a:rPr dirty="0" sz="1600" spc="-70">
                <a:solidFill>
                  <a:srgbClr val="595959"/>
                </a:solidFill>
                <a:latin typeface="Lucida Sans Unicode"/>
                <a:cs typeface="Lucida Sans Unicode"/>
              </a:rPr>
              <a:t> slowing</a:t>
            </a:r>
            <a:r>
              <a:rPr dirty="0" sz="16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55">
                <a:solidFill>
                  <a:srgbClr val="595959"/>
                </a:solidFill>
                <a:latin typeface="Lucida Sans Unicode"/>
                <a:cs typeface="Lucida Sans Unicode"/>
              </a:rPr>
              <a:t>down</a:t>
            </a:r>
            <a:r>
              <a:rPr dirty="0" sz="16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55">
                <a:solidFill>
                  <a:srgbClr val="595959"/>
                </a:solidFill>
                <a:latin typeface="Lucida Sans Unicode"/>
                <a:cs typeface="Lucida Sans Unicode"/>
              </a:rPr>
              <a:t>collaboration.</a:t>
            </a:r>
            <a:r>
              <a:rPr dirty="0" sz="16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0">
                <a:solidFill>
                  <a:srgbClr val="595959"/>
                </a:solidFill>
                <a:latin typeface="Lucida Sans Unicode"/>
                <a:cs typeface="Lucida Sans Unicode"/>
              </a:rPr>
              <a:t>As</a:t>
            </a:r>
            <a:r>
              <a:rPr dirty="0" sz="16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a</a:t>
            </a:r>
            <a:r>
              <a:rPr dirty="0" sz="16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65">
                <a:solidFill>
                  <a:srgbClr val="595959"/>
                </a:solidFill>
                <a:latin typeface="Lucida Sans Unicode"/>
                <a:cs typeface="Lucida Sans Unicode"/>
              </a:rPr>
              <a:t>result,</a:t>
            </a:r>
            <a:r>
              <a:rPr dirty="0" sz="16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they</a:t>
            </a:r>
            <a:r>
              <a:rPr dirty="0" sz="16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80">
                <a:solidFill>
                  <a:srgbClr val="595959"/>
                </a:solidFill>
                <a:latin typeface="Lucida Sans Unicode"/>
                <a:cs typeface="Lucida Sans Unicode"/>
              </a:rPr>
              <a:t>think</a:t>
            </a:r>
            <a:r>
              <a:rPr dirty="0" sz="16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5">
                <a:solidFill>
                  <a:srgbClr val="595959"/>
                </a:solidFill>
                <a:latin typeface="Lucida Sans Unicode"/>
                <a:cs typeface="Lucida Sans Unicode"/>
              </a:rPr>
              <a:t>the </a:t>
            </a:r>
            <a:r>
              <a:rPr dirty="0" sz="1600" b="1">
                <a:solidFill>
                  <a:srgbClr val="595959"/>
                </a:solidFill>
                <a:latin typeface="Arial"/>
                <a:cs typeface="Arial"/>
              </a:rPr>
              <a:t>communicating</a:t>
            </a:r>
            <a:r>
              <a:rPr dirty="0" sz="1600" spc="13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595959"/>
                </a:solidFill>
                <a:latin typeface="Arial"/>
                <a:cs typeface="Arial"/>
              </a:rPr>
              <a:t>with</a:t>
            </a:r>
            <a:r>
              <a:rPr dirty="0" sz="1600" spc="13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595959"/>
                </a:solidFill>
                <a:latin typeface="Arial"/>
                <a:cs typeface="Arial"/>
              </a:rPr>
              <a:t>designers</a:t>
            </a:r>
            <a:r>
              <a:rPr dirty="0" sz="1600" spc="14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595959"/>
                </a:solidFill>
                <a:latin typeface="Arial"/>
                <a:cs typeface="Arial"/>
              </a:rPr>
              <a:t>is</a:t>
            </a:r>
            <a:r>
              <a:rPr dirty="0" sz="1600" spc="13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595959"/>
                </a:solidFill>
                <a:latin typeface="Arial"/>
                <a:cs typeface="Arial"/>
              </a:rPr>
              <a:t>complicated</a:t>
            </a:r>
            <a:r>
              <a:rPr dirty="0" sz="1600" spc="13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595959"/>
                </a:solidFill>
                <a:latin typeface="Arial"/>
                <a:cs typeface="Arial"/>
              </a:rPr>
              <a:t>and</a:t>
            </a:r>
            <a:r>
              <a:rPr dirty="0" sz="1600" spc="14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600" spc="70" b="1">
                <a:solidFill>
                  <a:srgbClr val="595959"/>
                </a:solidFill>
                <a:latin typeface="Arial"/>
                <a:cs typeface="Arial"/>
              </a:rPr>
              <a:t>time</a:t>
            </a:r>
            <a:r>
              <a:rPr dirty="0" sz="1600" spc="13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595959"/>
                </a:solidFill>
                <a:latin typeface="Arial"/>
                <a:cs typeface="Arial"/>
              </a:rPr>
              <a:t>consuming</a:t>
            </a:r>
            <a:r>
              <a:rPr dirty="0" sz="1600" spc="-10">
                <a:solidFill>
                  <a:srgbClr val="595959"/>
                </a:solidFill>
                <a:latin typeface="Lucida Sans Unicode"/>
                <a:cs typeface="Lucida Sans Unicode"/>
              </a:rPr>
              <a:t>.</a:t>
            </a:r>
            <a:endParaRPr sz="1600">
              <a:latin typeface="Lucida Sans Unicode"/>
              <a:cs typeface="Lucida Sans Unicode"/>
            </a:endParaRPr>
          </a:p>
          <a:p>
            <a:pPr marL="12700" marR="60960">
              <a:lnSpc>
                <a:spcPct val="100000"/>
              </a:lnSpc>
              <a:spcBef>
                <a:spcPts val="1920"/>
              </a:spcBef>
            </a:pPr>
            <a:r>
              <a:rPr dirty="0" sz="1600" b="1">
                <a:solidFill>
                  <a:srgbClr val="595959"/>
                </a:solidFill>
                <a:latin typeface="Arial"/>
                <a:cs typeface="Arial"/>
              </a:rPr>
              <a:t>Need:</a:t>
            </a:r>
            <a:r>
              <a:rPr dirty="0" sz="1600" spc="-6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600" spc="-90">
                <a:solidFill>
                  <a:srgbClr val="595959"/>
                </a:solidFill>
                <a:latin typeface="Lucida Sans Unicode"/>
                <a:cs typeface="Lucida Sans Unicode"/>
              </a:rPr>
              <a:t>Alex</a:t>
            </a:r>
            <a:r>
              <a:rPr dirty="0" sz="16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Lucida Sans Unicode"/>
                <a:cs typeface="Lucida Sans Unicode"/>
              </a:rPr>
              <a:t>needs</a:t>
            </a:r>
            <a:r>
              <a:rPr dirty="0" sz="16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a</a:t>
            </a:r>
            <a:r>
              <a:rPr dirty="0" sz="16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55">
                <a:solidFill>
                  <a:srgbClr val="595959"/>
                </a:solidFill>
                <a:latin typeface="Lucida Sans Unicode"/>
                <a:cs typeface="Lucida Sans Unicode"/>
              </a:rPr>
              <a:t>tool</a:t>
            </a:r>
            <a:r>
              <a:rPr dirty="0" sz="16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to</a:t>
            </a:r>
            <a:r>
              <a:rPr dirty="0" sz="16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50">
                <a:solidFill>
                  <a:srgbClr val="595959"/>
                </a:solidFill>
                <a:latin typeface="Lucida Sans Unicode"/>
                <a:cs typeface="Lucida Sans Unicode"/>
              </a:rPr>
              <a:t>help</a:t>
            </a:r>
            <a:r>
              <a:rPr dirty="0" sz="16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85">
                <a:solidFill>
                  <a:srgbClr val="595959"/>
                </a:solidFill>
                <a:latin typeface="Lucida Sans Unicode"/>
                <a:cs typeface="Lucida Sans Unicode"/>
              </a:rPr>
              <a:t>him</a:t>
            </a:r>
            <a:r>
              <a:rPr dirty="0" sz="16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decrease</a:t>
            </a:r>
            <a:r>
              <a:rPr dirty="0" sz="16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the</a:t>
            </a:r>
            <a:r>
              <a:rPr dirty="0" sz="16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40">
                <a:solidFill>
                  <a:srgbClr val="595959"/>
                </a:solidFill>
                <a:latin typeface="Lucida Sans Unicode"/>
                <a:cs typeface="Lucida Sans Unicode"/>
              </a:rPr>
              <a:t>time</a:t>
            </a:r>
            <a:r>
              <a:rPr dirty="0" sz="16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40">
                <a:solidFill>
                  <a:srgbClr val="595959"/>
                </a:solidFill>
                <a:latin typeface="Lucida Sans Unicode"/>
                <a:cs typeface="Lucida Sans Unicode"/>
              </a:rPr>
              <a:t>and</a:t>
            </a:r>
            <a:r>
              <a:rPr dirty="0" sz="16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the</a:t>
            </a:r>
            <a:r>
              <a:rPr dirty="0" sz="16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50">
                <a:solidFill>
                  <a:srgbClr val="595959"/>
                </a:solidFill>
                <a:latin typeface="Lucida Sans Unicode"/>
                <a:cs typeface="Lucida Sans Unicode"/>
              </a:rPr>
              <a:t>amount</a:t>
            </a:r>
            <a:r>
              <a:rPr dirty="0" sz="16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5">
                <a:solidFill>
                  <a:srgbClr val="595959"/>
                </a:solidFill>
                <a:latin typeface="Lucida Sans Unicode"/>
                <a:cs typeface="Lucida Sans Unicode"/>
              </a:rPr>
              <a:t>of </a:t>
            </a:r>
            <a:r>
              <a:rPr dirty="0" sz="1600" spc="-45">
                <a:solidFill>
                  <a:srgbClr val="595959"/>
                </a:solidFill>
                <a:latin typeface="Lucida Sans Unicode"/>
                <a:cs typeface="Lucida Sans Unicode"/>
              </a:rPr>
              <a:t>iteration</a:t>
            </a:r>
            <a:r>
              <a:rPr dirty="0" sz="1600" spc="-9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Lucida Sans Unicode"/>
                <a:cs typeface="Lucida Sans Unicode"/>
              </a:rPr>
              <a:t>it</a:t>
            </a:r>
            <a:r>
              <a:rPr dirty="0" sz="1600" spc="-10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35">
                <a:solidFill>
                  <a:srgbClr val="595959"/>
                </a:solidFill>
                <a:latin typeface="Lucida Sans Unicode"/>
                <a:cs typeface="Lucida Sans Unicode"/>
              </a:rPr>
              <a:t>takes</a:t>
            </a:r>
            <a:r>
              <a:rPr dirty="0" sz="16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to</a:t>
            </a:r>
            <a:r>
              <a:rPr dirty="0" sz="1600" spc="-9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65">
                <a:solidFill>
                  <a:srgbClr val="595959"/>
                </a:solidFill>
                <a:latin typeface="Lucida Sans Unicode"/>
                <a:cs typeface="Lucida Sans Unicode"/>
              </a:rPr>
              <a:t>talk</a:t>
            </a:r>
            <a:r>
              <a:rPr dirty="0" sz="16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to</a:t>
            </a:r>
            <a:r>
              <a:rPr dirty="0" sz="16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60">
                <a:solidFill>
                  <a:srgbClr val="595959"/>
                </a:solidFill>
                <a:latin typeface="Lucida Sans Unicode"/>
                <a:cs typeface="Lucida Sans Unicode"/>
              </a:rPr>
              <a:t>his</a:t>
            </a:r>
            <a:r>
              <a:rPr dirty="0" sz="16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35">
                <a:solidFill>
                  <a:srgbClr val="595959"/>
                </a:solidFill>
                <a:latin typeface="Lucida Sans Unicode"/>
                <a:cs typeface="Lucida Sans Unicode"/>
              </a:rPr>
              <a:t>designers</a:t>
            </a:r>
            <a:r>
              <a:rPr dirty="0" sz="1600" spc="-9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40">
                <a:solidFill>
                  <a:srgbClr val="595959"/>
                </a:solidFill>
                <a:latin typeface="Lucida Sans Unicode"/>
                <a:cs typeface="Lucida Sans Unicode"/>
              </a:rPr>
              <a:t>and</a:t>
            </a:r>
            <a:r>
              <a:rPr dirty="0" sz="16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come</a:t>
            </a:r>
            <a:r>
              <a:rPr dirty="0" sz="1600" spc="-9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50">
                <a:solidFill>
                  <a:srgbClr val="595959"/>
                </a:solidFill>
                <a:latin typeface="Lucida Sans Unicode"/>
                <a:cs typeface="Lucida Sans Unicode"/>
              </a:rPr>
              <a:t>up</a:t>
            </a:r>
            <a:r>
              <a:rPr dirty="0" sz="16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50">
                <a:solidFill>
                  <a:srgbClr val="595959"/>
                </a:solidFill>
                <a:latin typeface="Lucida Sans Unicode"/>
                <a:cs typeface="Lucida Sans Unicode"/>
              </a:rPr>
              <a:t>with</a:t>
            </a:r>
            <a:r>
              <a:rPr dirty="0" sz="16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the</a:t>
            </a:r>
            <a:r>
              <a:rPr dirty="0" sz="16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Lucida Sans Unicode"/>
                <a:cs typeface="Lucida Sans Unicode"/>
              </a:rPr>
              <a:t>final product.</a:t>
            </a:r>
            <a:endParaRPr sz="1600">
              <a:latin typeface="Lucida Sans Unicode"/>
              <a:cs typeface="Lucida Sans Unicode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2985" y="101812"/>
            <a:ext cx="1434634" cy="1404816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7049" y="527173"/>
            <a:ext cx="7787109" cy="4463891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319149" y="294344"/>
            <a:ext cx="2105025" cy="2724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600" spc="45" b="1">
                <a:solidFill>
                  <a:srgbClr val="BA3D02"/>
                </a:solidFill>
                <a:latin typeface="Arial"/>
                <a:cs typeface="Arial"/>
              </a:rPr>
              <a:t>Empathy</a:t>
            </a:r>
            <a:r>
              <a:rPr dirty="0" sz="1600" spc="-6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70" b="1">
                <a:solidFill>
                  <a:srgbClr val="BA3D02"/>
                </a:solidFill>
                <a:latin typeface="Arial"/>
                <a:cs typeface="Arial"/>
              </a:rPr>
              <a:t>Map</a:t>
            </a:r>
            <a:r>
              <a:rPr dirty="0" sz="1600" spc="-6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390" b="1">
                <a:solidFill>
                  <a:srgbClr val="BA3D02"/>
                </a:solidFill>
                <a:latin typeface="Arial"/>
                <a:cs typeface="Arial"/>
              </a:rPr>
              <a:t>-</a:t>
            </a:r>
            <a:r>
              <a:rPr dirty="0" sz="1600" spc="-6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BA3D02"/>
                </a:solidFill>
                <a:latin typeface="Arial"/>
                <a:cs typeface="Arial"/>
              </a:rPr>
              <a:t>Mike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96259" y="101821"/>
            <a:ext cx="1434622" cy="1404815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7057" y="527173"/>
            <a:ext cx="7787101" cy="4463891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319149" y="294344"/>
            <a:ext cx="2220595" cy="2724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Key</a:t>
            </a:r>
            <a:r>
              <a:rPr dirty="0" sz="1600" spc="-5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Takeaways</a:t>
            </a:r>
            <a:r>
              <a:rPr dirty="0" sz="1600" spc="-5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390" b="1">
                <a:solidFill>
                  <a:srgbClr val="BA3D02"/>
                </a:solidFill>
                <a:latin typeface="Arial"/>
                <a:cs typeface="Arial"/>
              </a:rPr>
              <a:t>-</a:t>
            </a:r>
            <a:r>
              <a:rPr dirty="0" sz="1600" spc="-5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BA3D02"/>
                </a:solidFill>
                <a:latin typeface="Arial"/>
                <a:cs typeface="Arial"/>
              </a:rPr>
              <a:t>Mike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96259" y="101821"/>
            <a:ext cx="1434622" cy="1404815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4797" rIns="0" bIns="0" rtlCol="0" vert="horz">
            <a:spAutoFit/>
          </a:bodyPr>
          <a:lstStyle/>
          <a:p>
            <a:pPr marL="109855">
              <a:lnSpc>
                <a:spcPct val="100000"/>
              </a:lnSpc>
              <a:spcBef>
                <a:spcPts val="120"/>
              </a:spcBef>
            </a:pPr>
            <a:r>
              <a:rPr dirty="0" sz="1600"/>
              <a:t>Analysis</a:t>
            </a:r>
            <a:r>
              <a:rPr dirty="0" sz="1600" spc="-55"/>
              <a:t> </a:t>
            </a:r>
            <a:r>
              <a:rPr dirty="0" sz="1600" spc="390"/>
              <a:t>-</a:t>
            </a:r>
            <a:r>
              <a:rPr dirty="0" sz="1600" spc="-50"/>
              <a:t> </a:t>
            </a:r>
            <a:r>
              <a:rPr dirty="0" sz="1600" spc="-20"/>
              <a:t>Mike</a:t>
            </a:r>
            <a:endParaRPr sz="1600"/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96259" y="101821"/>
            <a:ext cx="1434622" cy="1404815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90199" y="964004"/>
            <a:ext cx="7083425" cy="3591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7785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Quote:</a:t>
            </a:r>
            <a:r>
              <a:rPr dirty="0" sz="1800" spc="409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Lucida Sans Unicode"/>
                <a:cs typeface="Lucida Sans Unicode"/>
              </a:rPr>
              <a:t>“Maybe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595959"/>
                </a:solidFill>
                <a:latin typeface="Lucida Sans Unicode"/>
                <a:cs typeface="Lucida Sans Unicode"/>
              </a:rPr>
              <a:t>the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50">
                <a:solidFill>
                  <a:srgbClr val="595959"/>
                </a:solidFill>
                <a:latin typeface="Lucida Sans Unicode"/>
                <a:cs typeface="Lucida Sans Unicode"/>
              </a:rPr>
              <a:t>tools</a:t>
            </a:r>
            <a:r>
              <a:rPr dirty="0" sz="18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90">
                <a:solidFill>
                  <a:srgbClr val="595959"/>
                </a:solidFill>
                <a:latin typeface="Lucida Sans Unicode"/>
                <a:cs typeface="Lucida Sans Unicode"/>
              </a:rPr>
              <a:t>exist,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0">
                <a:solidFill>
                  <a:srgbClr val="595959"/>
                </a:solidFill>
                <a:latin typeface="Lucida Sans Unicode"/>
                <a:cs typeface="Lucida Sans Unicode"/>
              </a:rPr>
              <a:t>but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35">
                <a:solidFill>
                  <a:srgbClr val="595959"/>
                </a:solidFill>
                <a:latin typeface="Lucida Sans Unicode"/>
                <a:cs typeface="Lucida Sans Unicode"/>
              </a:rPr>
              <a:t>I’m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50">
                <a:solidFill>
                  <a:srgbClr val="595959"/>
                </a:solidFill>
                <a:latin typeface="Lucida Sans Unicode"/>
                <a:cs typeface="Lucida Sans Unicode"/>
              </a:rPr>
              <a:t>not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using </a:t>
            </a:r>
            <a:r>
              <a:rPr dirty="0" sz="1800" spc="-30">
                <a:solidFill>
                  <a:srgbClr val="595959"/>
                </a:solidFill>
                <a:latin typeface="Lucida Sans Unicode"/>
                <a:cs typeface="Lucida Sans Unicode"/>
              </a:rPr>
              <a:t>them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14">
                <a:solidFill>
                  <a:srgbClr val="595959"/>
                </a:solidFill>
                <a:latin typeface="Lucida Sans Unicode"/>
                <a:cs typeface="Lucida Sans Unicode"/>
              </a:rPr>
              <a:t>well,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5">
                <a:solidFill>
                  <a:srgbClr val="595959"/>
                </a:solidFill>
                <a:latin typeface="Lucida Sans Unicode"/>
                <a:cs typeface="Lucida Sans Unicode"/>
              </a:rPr>
              <a:t>or </a:t>
            </a:r>
            <a:r>
              <a:rPr dirty="0" sz="1800" spc="-45">
                <a:solidFill>
                  <a:srgbClr val="595959"/>
                </a:solidFill>
                <a:latin typeface="Lucida Sans Unicode"/>
                <a:cs typeface="Lucida Sans Unicode"/>
              </a:rPr>
              <a:t>they’re</a:t>
            </a:r>
            <a:r>
              <a:rPr dirty="0" sz="1800" spc="-10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60">
                <a:solidFill>
                  <a:srgbClr val="595959"/>
                </a:solidFill>
                <a:latin typeface="Lucida Sans Unicode"/>
                <a:cs typeface="Lucida Sans Unicode"/>
              </a:rPr>
              <a:t>just</a:t>
            </a:r>
            <a:r>
              <a:rPr dirty="0" sz="1800" spc="-9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Lucida Sans Unicode"/>
                <a:cs typeface="Lucida Sans Unicode"/>
              </a:rPr>
              <a:t>too</a:t>
            </a:r>
            <a:r>
              <a:rPr dirty="0" sz="1800" spc="-9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Lucida Sans Unicode"/>
                <a:cs typeface="Lucida Sans Unicode"/>
              </a:rPr>
              <a:t>complicated.”</a:t>
            </a:r>
            <a:endParaRPr sz="18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  <a:spcBef>
                <a:spcPts val="2160"/>
              </a:spcBef>
            </a:pPr>
            <a:r>
              <a:rPr dirty="0" sz="1800" spc="-10" b="1">
                <a:solidFill>
                  <a:srgbClr val="595959"/>
                </a:solidFill>
                <a:latin typeface="Arial"/>
                <a:cs typeface="Arial"/>
              </a:rPr>
              <a:t>Insight:</a:t>
            </a:r>
            <a:r>
              <a:rPr dirty="0" sz="1800" spc="-7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50">
                <a:solidFill>
                  <a:srgbClr val="595959"/>
                </a:solidFill>
                <a:latin typeface="Lucida Sans Unicode"/>
                <a:cs typeface="Lucida Sans Unicode"/>
              </a:rPr>
              <a:t>Founders</a:t>
            </a:r>
            <a:r>
              <a:rPr dirty="0" sz="1800" spc="-13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40">
                <a:solidFill>
                  <a:srgbClr val="595959"/>
                </a:solidFill>
                <a:latin typeface="Lucida Sans Unicode"/>
                <a:cs typeface="Lucida Sans Unicode"/>
              </a:rPr>
              <a:t>are</a:t>
            </a:r>
            <a:r>
              <a:rPr dirty="0" sz="18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0">
                <a:solidFill>
                  <a:srgbClr val="595959"/>
                </a:solidFill>
                <a:latin typeface="Lucida Sans Unicode"/>
                <a:cs typeface="Lucida Sans Unicode"/>
              </a:rPr>
              <a:t>willing</a:t>
            </a:r>
            <a:r>
              <a:rPr dirty="0" sz="18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595959"/>
                </a:solidFill>
                <a:latin typeface="Lucida Sans Unicode"/>
                <a:cs typeface="Lucida Sans Unicode"/>
              </a:rPr>
              <a:t>to</a:t>
            </a:r>
            <a:r>
              <a:rPr dirty="0" sz="18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65">
                <a:solidFill>
                  <a:srgbClr val="595959"/>
                </a:solidFill>
                <a:latin typeface="Lucida Sans Unicode"/>
                <a:cs typeface="Lucida Sans Unicode"/>
              </a:rPr>
              <a:t>engage</a:t>
            </a:r>
            <a:r>
              <a:rPr dirty="0" sz="18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50">
                <a:solidFill>
                  <a:srgbClr val="595959"/>
                </a:solidFill>
                <a:latin typeface="Lucida Sans Unicode"/>
                <a:cs typeface="Lucida Sans Unicode"/>
              </a:rPr>
              <a:t>with</a:t>
            </a:r>
            <a:r>
              <a:rPr dirty="0" sz="18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50">
                <a:solidFill>
                  <a:srgbClr val="595959"/>
                </a:solidFill>
                <a:latin typeface="Lucida Sans Unicode"/>
                <a:cs typeface="Lucida Sans Unicode"/>
              </a:rPr>
              <a:t>design</a:t>
            </a:r>
            <a:r>
              <a:rPr dirty="0" sz="18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50">
                <a:solidFill>
                  <a:srgbClr val="595959"/>
                </a:solidFill>
                <a:latin typeface="Lucida Sans Unicode"/>
                <a:cs typeface="Lucida Sans Unicode"/>
              </a:rPr>
              <a:t>tools</a:t>
            </a:r>
            <a:r>
              <a:rPr dirty="0" sz="18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0">
                <a:solidFill>
                  <a:srgbClr val="595959"/>
                </a:solidFill>
                <a:latin typeface="Lucida Sans Unicode"/>
                <a:cs typeface="Lucida Sans Unicode"/>
              </a:rPr>
              <a:t>but</a:t>
            </a:r>
            <a:r>
              <a:rPr dirty="0" sz="18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Lucida Sans Unicode"/>
                <a:cs typeface="Lucida Sans Unicode"/>
              </a:rPr>
              <a:t>often </a:t>
            </a:r>
            <a:r>
              <a:rPr dirty="0" sz="1800" spc="-40">
                <a:solidFill>
                  <a:srgbClr val="595959"/>
                </a:solidFill>
                <a:latin typeface="Lucida Sans Unicode"/>
                <a:cs typeface="Lucida Sans Unicode"/>
              </a:rPr>
              <a:t>underuse</a:t>
            </a:r>
            <a:r>
              <a:rPr dirty="0" sz="1800" spc="-4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Lucida Sans Unicode"/>
                <a:cs typeface="Lucida Sans Unicode"/>
              </a:rPr>
              <a:t>advanced</a:t>
            </a:r>
            <a:r>
              <a:rPr dirty="0" sz="1800" spc="-4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60">
                <a:solidFill>
                  <a:srgbClr val="595959"/>
                </a:solidFill>
                <a:latin typeface="Lucida Sans Unicode"/>
                <a:cs typeface="Lucida Sans Unicode"/>
              </a:rPr>
              <a:t>features,</a:t>
            </a:r>
            <a:r>
              <a:rPr dirty="0" sz="1800" spc="-4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65">
                <a:solidFill>
                  <a:srgbClr val="595959"/>
                </a:solidFill>
                <a:latin typeface="Lucida Sans Unicode"/>
                <a:cs typeface="Lucida Sans Unicode"/>
              </a:rPr>
              <a:t>leading</a:t>
            </a:r>
            <a:r>
              <a:rPr dirty="0" sz="1800" spc="-4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595959"/>
                </a:solidFill>
                <a:latin typeface="Lucida Sans Unicode"/>
                <a:cs typeface="Lucida Sans Unicode"/>
              </a:rPr>
              <a:t>to</a:t>
            </a:r>
            <a:r>
              <a:rPr dirty="0" sz="1800" spc="-5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feeling</a:t>
            </a:r>
            <a:r>
              <a:rPr dirty="0" sz="1800" spc="-3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stuck</a:t>
            </a:r>
            <a:r>
              <a:rPr dirty="0" sz="1800" spc="-3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595959"/>
                </a:solidFill>
                <a:latin typeface="Arial"/>
                <a:cs typeface="Arial"/>
              </a:rPr>
              <a:t>when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there’s</a:t>
            </a:r>
            <a:r>
              <a:rPr dirty="0" sz="1800" spc="-5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60" b="1">
                <a:solidFill>
                  <a:srgbClr val="595959"/>
                </a:solidFill>
                <a:latin typeface="Arial"/>
                <a:cs typeface="Arial"/>
              </a:rPr>
              <a:t>momentum</a:t>
            </a:r>
            <a:r>
              <a:rPr dirty="0" sz="1800" spc="-4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of</a:t>
            </a:r>
            <a:r>
              <a:rPr dirty="0" sz="1800" spc="-4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ideas.</a:t>
            </a:r>
            <a:r>
              <a:rPr dirty="0" sz="1800" spc="1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75">
                <a:solidFill>
                  <a:srgbClr val="595959"/>
                </a:solidFill>
                <a:latin typeface="Lucida Sans Unicode"/>
                <a:cs typeface="Lucida Sans Unicode"/>
              </a:rPr>
              <a:t>Feeling</a:t>
            </a:r>
            <a:r>
              <a:rPr dirty="0" sz="1800" spc="-5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14">
                <a:solidFill>
                  <a:srgbClr val="595959"/>
                </a:solidFill>
                <a:latin typeface="Lucida Sans Unicode"/>
                <a:cs typeface="Lucida Sans Unicode"/>
              </a:rPr>
              <a:t>like</a:t>
            </a:r>
            <a:r>
              <a:rPr dirty="0" sz="1800" spc="-5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595959"/>
                </a:solidFill>
                <a:latin typeface="Lucida Sans Unicode"/>
                <a:cs typeface="Lucida Sans Unicode"/>
              </a:rPr>
              <a:t>they</a:t>
            </a:r>
            <a:r>
              <a:rPr dirty="0" sz="1800" spc="-6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45">
                <a:solidFill>
                  <a:srgbClr val="595959"/>
                </a:solidFill>
                <a:latin typeface="Lucida Sans Unicode"/>
                <a:cs typeface="Lucida Sans Unicode"/>
              </a:rPr>
              <a:t>have</a:t>
            </a:r>
            <a:r>
              <a:rPr dirty="0" sz="1800" spc="-5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0">
                <a:solidFill>
                  <a:srgbClr val="595959"/>
                </a:solidFill>
                <a:latin typeface="Lucida Sans Unicode"/>
                <a:cs typeface="Lucida Sans Unicode"/>
              </a:rPr>
              <a:t>so</a:t>
            </a:r>
            <a:r>
              <a:rPr dirty="0" sz="1800" spc="-5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40">
                <a:solidFill>
                  <a:srgbClr val="595959"/>
                </a:solidFill>
                <a:latin typeface="Lucida Sans Unicode"/>
                <a:cs typeface="Lucida Sans Unicode"/>
              </a:rPr>
              <a:t>much</a:t>
            </a:r>
            <a:r>
              <a:rPr dirty="0" sz="1800" spc="-5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595959"/>
                </a:solidFill>
                <a:latin typeface="Lucida Sans Unicode"/>
                <a:cs typeface="Lucida Sans Unicode"/>
              </a:rPr>
              <a:t>to</a:t>
            </a:r>
            <a:r>
              <a:rPr dirty="0" sz="1800" spc="-6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5">
                <a:solidFill>
                  <a:srgbClr val="595959"/>
                </a:solidFill>
                <a:latin typeface="Lucida Sans Unicode"/>
                <a:cs typeface="Lucida Sans Unicode"/>
              </a:rPr>
              <a:t>do, </a:t>
            </a:r>
            <a:r>
              <a:rPr dirty="0" sz="1800" spc="-75">
                <a:solidFill>
                  <a:srgbClr val="595959"/>
                </a:solidFill>
                <a:latin typeface="Lucida Sans Unicode"/>
                <a:cs typeface="Lucida Sans Unicode"/>
              </a:rPr>
              <a:t>learning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45">
                <a:solidFill>
                  <a:srgbClr val="595959"/>
                </a:solidFill>
                <a:latin typeface="Lucida Sans Unicode"/>
                <a:cs typeface="Lucida Sans Unicode"/>
              </a:rPr>
              <a:t>new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50">
                <a:solidFill>
                  <a:srgbClr val="595959"/>
                </a:solidFill>
                <a:latin typeface="Lucida Sans Unicode"/>
                <a:cs typeface="Lucida Sans Unicode"/>
              </a:rPr>
              <a:t>tools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65">
                <a:solidFill>
                  <a:srgbClr val="595959"/>
                </a:solidFill>
                <a:latin typeface="Lucida Sans Unicode"/>
                <a:cs typeface="Lucida Sans Unicode"/>
              </a:rPr>
              <a:t>is</a:t>
            </a:r>
            <a:r>
              <a:rPr dirty="0" sz="18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5">
                <a:solidFill>
                  <a:srgbClr val="595959"/>
                </a:solidFill>
                <a:latin typeface="Lucida Sans Unicode"/>
                <a:cs typeface="Lucida Sans Unicode"/>
              </a:rPr>
              <a:t>time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75">
                <a:solidFill>
                  <a:srgbClr val="595959"/>
                </a:solidFill>
                <a:latin typeface="Lucida Sans Unicode"/>
                <a:cs typeface="Lucida Sans Unicode"/>
              </a:rPr>
              <a:t>consuming,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0">
                <a:solidFill>
                  <a:srgbClr val="595959"/>
                </a:solidFill>
                <a:latin typeface="Lucida Sans Unicode"/>
                <a:cs typeface="Lucida Sans Unicode"/>
              </a:rPr>
              <a:t>but</a:t>
            </a:r>
            <a:r>
              <a:rPr dirty="0" sz="18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595959"/>
                </a:solidFill>
                <a:latin typeface="Lucida Sans Unicode"/>
                <a:cs typeface="Lucida Sans Unicode"/>
              </a:rPr>
              <a:t>they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80">
                <a:solidFill>
                  <a:srgbClr val="595959"/>
                </a:solidFill>
                <a:latin typeface="Lucida Sans Unicode"/>
                <a:cs typeface="Lucida Sans Unicode"/>
              </a:rPr>
              <a:t>still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45" b="1">
                <a:solidFill>
                  <a:srgbClr val="595959"/>
                </a:solidFill>
                <a:latin typeface="Arial"/>
                <a:cs typeface="Arial"/>
              </a:rPr>
              <a:t>want autonomy</a:t>
            </a:r>
            <a:r>
              <a:rPr dirty="0" sz="1800" spc="3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and</a:t>
            </a:r>
            <a:r>
              <a:rPr dirty="0" sz="1800" spc="3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control</a:t>
            </a:r>
            <a:r>
              <a:rPr dirty="0" sz="1800" spc="3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over</a:t>
            </a:r>
            <a:r>
              <a:rPr dirty="0" sz="1800" spc="3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50" b="1">
                <a:solidFill>
                  <a:srgbClr val="595959"/>
                </a:solidFill>
                <a:latin typeface="Arial"/>
                <a:cs typeface="Arial"/>
              </a:rPr>
              <a:t>their</a:t>
            </a:r>
            <a:r>
              <a:rPr dirty="0" sz="1800" spc="3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work</a:t>
            </a:r>
            <a:r>
              <a:rPr dirty="0" sz="1800" spc="3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instead</a:t>
            </a:r>
            <a:r>
              <a:rPr dirty="0" sz="1800" spc="3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of</a:t>
            </a:r>
            <a:r>
              <a:rPr dirty="0" sz="1800" spc="3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relying</a:t>
            </a:r>
            <a:r>
              <a:rPr dirty="0" sz="1800" spc="3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35" b="1">
                <a:solidFill>
                  <a:srgbClr val="595959"/>
                </a:solidFill>
                <a:latin typeface="Arial"/>
                <a:cs typeface="Arial"/>
              </a:rPr>
              <a:t>on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designers</a:t>
            </a:r>
            <a:r>
              <a:rPr dirty="0" sz="1800" spc="2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for</a:t>
            </a:r>
            <a:r>
              <a:rPr dirty="0" sz="1800" spc="3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95959"/>
                </a:solidFill>
                <a:latin typeface="Arial"/>
                <a:cs typeface="Arial"/>
              </a:rPr>
              <a:t>everything.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Arial"/>
              <a:cs typeface="Arial"/>
            </a:endParaRPr>
          </a:p>
          <a:p>
            <a:pPr marL="12700" marR="178435">
              <a:lnSpc>
                <a:spcPct val="100000"/>
              </a:lnSpc>
            </a:pP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Need:</a:t>
            </a:r>
            <a:r>
              <a:rPr dirty="0" sz="1800" spc="-6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50">
                <a:solidFill>
                  <a:srgbClr val="595959"/>
                </a:solidFill>
                <a:latin typeface="Lucida Sans Unicode"/>
                <a:cs typeface="Lucida Sans Unicode"/>
              </a:rPr>
              <a:t>He</a:t>
            </a:r>
            <a:r>
              <a:rPr dirty="0" sz="1800" spc="-6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0">
                <a:solidFill>
                  <a:srgbClr val="595959"/>
                </a:solidFill>
                <a:latin typeface="Lucida Sans Unicode"/>
                <a:cs typeface="Lucida Sans Unicode"/>
              </a:rPr>
              <a:t>needs</a:t>
            </a:r>
            <a:r>
              <a:rPr dirty="0" sz="18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50">
                <a:solidFill>
                  <a:srgbClr val="595959"/>
                </a:solidFill>
                <a:latin typeface="Lucida Sans Unicode"/>
                <a:cs typeface="Lucida Sans Unicode"/>
              </a:rPr>
              <a:t>design</a:t>
            </a:r>
            <a:r>
              <a:rPr dirty="0" sz="1800" spc="-6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50">
                <a:solidFill>
                  <a:srgbClr val="595959"/>
                </a:solidFill>
                <a:latin typeface="Lucida Sans Unicode"/>
                <a:cs typeface="Lucida Sans Unicode"/>
              </a:rPr>
              <a:t>tools</a:t>
            </a:r>
            <a:r>
              <a:rPr dirty="0" sz="18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0">
                <a:solidFill>
                  <a:srgbClr val="595959"/>
                </a:solidFill>
                <a:latin typeface="Lucida Sans Unicode"/>
                <a:cs typeface="Lucida Sans Unicode"/>
              </a:rPr>
              <a:t>that</a:t>
            </a:r>
            <a:r>
              <a:rPr dirty="0" sz="1800" spc="-6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make</a:t>
            </a:r>
            <a:r>
              <a:rPr dirty="0" sz="18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50">
                <a:solidFill>
                  <a:srgbClr val="595959"/>
                </a:solidFill>
                <a:latin typeface="Lucida Sans Unicode"/>
                <a:cs typeface="Lucida Sans Unicode"/>
              </a:rPr>
              <a:t>iteration</a:t>
            </a:r>
            <a:r>
              <a:rPr dirty="0" sz="1800" spc="-6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45">
                <a:solidFill>
                  <a:srgbClr val="595959"/>
                </a:solidFill>
                <a:latin typeface="Lucida Sans Unicode"/>
                <a:cs typeface="Lucida Sans Unicode"/>
              </a:rPr>
              <a:t>smoother</a:t>
            </a:r>
            <a:r>
              <a:rPr dirty="0" sz="18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5">
                <a:solidFill>
                  <a:srgbClr val="595959"/>
                </a:solidFill>
                <a:latin typeface="Lucida Sans Unicode"/>
                <a:cs typeface="Lucida Sans Unicode"/>
              </a:rPr>
              <a:t>and </a:t>
            </a:r>
            <a:r>
              <a:rPr dirty="0" sz="1800" spc="-50">
                <a:solidFill>
                  <a:srgbClr val="595959"/>
                </a:solidFill>
                <a:latin typeface="Lucida Sans Unicode"/>
                <a:cs typeface="Lucida Sans Unicode"/>
              </a:rPr>
              <a:t>collaboration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5">
                <a:solidFill>
                  <a:srgbClr val="595959"/>
                </a:solidFill>
                <a:latin typeface="Lucida Sans Unicode"/>
                <a:cs typeface="Lucida Sans Unicode"/>
              </a:rPr>
              <a:t>easier</a:t>
            </a:r>
            <a:r>
              <a:rPr dirty="0" sz="18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40">
                <a:solidFill>
                  <a:srgbClr val="595959"/>
                </a:solidFill>
                <a:latin typeface="Lucida Sans Unicode"/>
                <a:cs typeface="Lucida Sans Unicode"/>
              </a:rPr>
              <a:t>without</a:t>
            </a:r>
            <a:r>
              <a:rPr dirty="0" sz="1800" spc="-80">
                <a:solidFill>
                  <a:srgbClr val="595959"/>
                </a:solidFill>
                <a:latin typeface="Lucida Sans Unicode"/>
                <a:cs typeface="Lucida Sans Unicode"/>
              </a:rPr>
              <a:t> requiring </a:t>
            </a:r>
            <a:r>
              <a:rPr dirty="0" sz="1800">
                <a:solidFill>
                  <a:srgbClr val="595959"/>
                </a:solidFill>
                <a:latin typeface="Lucida Sans Unicode"/>
                <a:cs typeface="Lucida Sans Unicode"/>
              </a:rPr>
              <a:t>deep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5">
                <a:solidFill>
                  <a:srgbClr val="595959"/>
                </a:solidFill>
                <a:latin typeface="Lucida Sans Unicode"/>
                <a:cs typeface="Lucida Sans Unicode"/>
              </a:rPr>
              <a:t>technical</a:t>
            </a:r>
            <a:r>
              <a:rPr dirty="0" sz="18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45">
                <a:solidFill>
                  <a:srgbClr val="595959"/>
                </a:solidFill>
                <a:latin typeface="Lucida Sans Unicode"/>
                <a:cs typeface="Lucida Sans Unicode"/>
              </a:rPr>
              <a:t>expertise</a:t>
            </a:r>
            <a:r>
              <a:rPr dirty="0" sz="18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5">
                <a:solidFill>
                  <a:srgbClr val="595959"/>
                </a:solidFill>
                <a:latin typeface="Lucida Sans Unicode"/>
                <a:cs typeface="Lucida Sans Unicode"/>
              </a:rPr>
              <a:t>in </a:t>
            </a:r>
            <a:r>
              <a:rPr dirty="0" sz="1800" spc="-35">
                <a:solidFill>
                  <a:srgbClr val="595959"/>
                </a:solidFill>
                <a:latin typeface="Lucida Sans Unicode"/>
                <a:cs typeface="Lucida Sans Unicode"/>
              </a:rPr>
              <a:t>features</a:t>
            </a:r>
            <a:r>
              <a:rPr dirty="0" sz="18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14">
                <a:solidFill>
                  <a:srgbClr val="595959"/>
                </a:solidFill>
                <a:latin typeface="Lucida Sans Unicode"/>
                <a:cs typeface="Lucida Sans Unicode"/>
              </a:rPr>
              <a:t>like</a:t>
            </a:r>
            <a:r>
              <a:rPr dirty="0" sz="18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30">
                <a:solidFill>
                  <a:srgbClr val="595959"/>
                </a:solidFill>
                <a:latin typeface="Lucida Sans Unicode"/>
                <a:cs typeface="Lucida Sans Unicode"/>
              </a:rPr>
              <a:t>interactive</a:t>
            </a:r>
            <a:r>
              <a:rPr dirty="0" sz="18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Lucida Sans Unicode"/>
                <a:cs typeface="Lucida Sans Unicode"/>
              </a:rPr>
              <a:t>prototyping</a:t>
            </a:r>
            <a:endParaRPr sz="1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9024" y="527623"/>
            <a:ext cx="7773909" cy="4463940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319149" y="294344"/>
            <a:ext cx="2103755" cy="2724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600" spc="45" b="1">
                <a:solidFill>
                  <a:srgbClr val="BA3D02"/>
                </a:solidFill>
                <a:latin typeface="Arial"/>
                <a:cs typeface="Arial"/>
              </a:rPr>
              <a:t>Empathy</a:t>
            </a:r>
            <a:r>
              <a:rPr dirty="0" sz="1600" spc="-6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70" b="1">
                <a:solidFill>
                  <a:srgbClr val="BA3D02"/>
                </a:solidFill>
                <a:latin typeface="Arial"/>
                <a:cs typeface="Arial"/>
              </a:rPr>
              <a:t>Map</a:t>
            </a:r>
            <a:r>
              <a:rPr dirty="0" sz="1600" spc="-6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390" b="1">
                <a:solidFill>
                  <a:srgbClr val="BA3D02"/>
                </a:solidFill>
                <a:latin typeface="Arial"/>
                <a:cs typeface="Arial"/>
              </a:rPr>
              <a:t>-</a:t>
            </a:r>
            <a:r>
              <a:rPr dirty="0" sz="1600" spc="-6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BA3D02"/>
                </a:solidFill>
                <a:latin typeface="Arial"/>
                <a:cs typeface="Arial"/>
              </a:rPr>
              <a:t>Silus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14260" y="101812"/>
            <a:ext cx="1434621" cy="1404816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19149" y="294344"/>
            <a:ext cx="2219325" cy="2724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Key</a:t>
            </a:r>
            <a:r>
              <a:rPr dirty="0" sz="1600" spc="-5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Takeaways</a:t>
            </a:r>
            <a:r>
              <a:rPr dirty="0" sz="1600" spc="-5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390" b="1">
                <a:solidFill>
                  <a:srgbClr val="BA3D02"/>
                </a:solidFill>
                <a:latin typeface="Arial"/>
                <a:cs typeface="Arial"/>
              </a:rPr>
              <a:t>-</a:t>
            </a:r>
            <a:r>
              <a:rPr dirty="0" sz="1600" spc="-5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BA3D02"/>
                </a:solidFill>
                <a:latin typeface="Arial"/>
                <a:cs typeface="Arial"/>
              </a:rPr>
              <a:t>Silus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159049" y="101812"/>
            <a:ext cx="8890000" cy="4889500"/>
            <a:chOff x="159049" y="101812"/>
            <a:chExt cx="8890000" cy="488950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14260" y="101812"/>
              <a:ext cx="1434621" cy="1404816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049" y="527173"/>
              <a:ext cx="7773909" cy="446389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9149" y="294344"/>
            <a:ext cx="1555750" cy="27241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600"/>
              <a:t>Analysis</a:t>
            </a:r>
            <a:r>
              <a:rPr dirty="0" sz="1600" spc="-55"/>
              <a:t> </a:t>
            </a:r>
            <a:r>
              <a:rPr dirty="0" sz="1600" spc="390"/>
              <a:t>-</a:t>
            </a:r>
            <a:r>
              <a:rPr dirty="0" sz="1600" spc="-50"/>
              <a:t> </a:t>
            </a:r>
            <a:r>
              <a:rPr dirty="0" sz="1600" spc="-10"/>
              <a:t>Silus</a:t>
            </a:r>
            <a:endParaRPr sz="1600"/>
          </a:p>
        </p:txBody>
      </p:sp>
      <p:sp>
        <p:nvSpPr>
          <p:cNvPr id="3" name="object 3" descr=""/>
          <p:cNvSpPr txBox="1"/>
          <p:nvPr/>
        </p:nvSpPr>
        <p:spPr>
          <a:xfrm>
            <a:off x="390199" y="964004"/>
            <a:ext cx="6711315" cy="3591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595959"/>
                </a:solidFill>
                <a:latin typeface="Arial"/>
                <a:cs typeface="Arial"/>
              </a:rPr>
              <a:t>Surprise:</a:t>
            </a:r>
            <a:r>
              <a:rPr dirty="0" sz="1800" spc="-7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55">
                <a:solidFill>
                  <a:srgbClr val="595959"/>
                </a:solidFill>
                <a:latin typeface="Lucida Sans Unicode"/>
                <a:cs typeface="Lucida Sans Unicode"/>
              </a:rPr>
              <a:t>Silus</a:t>
            </a:r>
            <a:r>
              <a:rPr dirty="0" sz="18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65">
                <a:solidFill>
                  <a:srgbClr val="595959"/>
                </a:solidFill>
                <a:latin typeface="Lucida Sans Unicode"/>
                <a:cs typeface="Lucida Sans Unicode"/>
              </a:rPr>
              <a:t>is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595959"/>
                </a:solidFill>
                <a:latin typeface="Lucida Sans Unicode"/>
                <a:cs typeface="Lucida Sans Unicode"/>
              </a:rPr>
              <a:t>very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50">
                <a:solidFill>
                  <a:srgbClr val="595959"/>
                </a:solidFill>
                <a:latin typeface="Lucida Sans Unicode"/>
                <a:cs typeface="Lucida Sans Unicode"/>
              </a:rPr>
              <a:t>traditional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0">
                <a:solidFill>
                  <a:srgbClr val="595959"/>
                </a:solidFill>
                <a:latin typeface="Lucida Sans Unicode"/>
                <a:cs typeface="Lucida Sans Unicode"/>
              </a:rPr>
              <a:t>in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5">
                <a:solidFill>
                  <a:srgbClr val="595959"/>
                </a:solidFill>
                <a:latin typeface="Lucida Sans Unicode"/>
                <a:cs typeface="Lucida Sans Unicode"/>
              </a:rPr>
              <a:t>terms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45">
                <a:solidFill>
                  <a:srgbClr val="595959"/>
                </a:solidFill>
                <a:latin typeface="Lucida Sans Unicode"/>
                <a:cs typeface="Lucida Sans Unicode"/>
              </a:rPr>
              <a:t>of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70">
                <a:solidFill>
                  <a:srgbClr val="595959"/>
                </a:solidFill>
                <a:latin typeface="Lucida Sans Unicode"/>
                <a:cs typeface="Lucida Sans Unicode"/>
              </a:rPr>
              <a:t>brainstorming</a:t>
            </a:r>
            <a:r>
              <a:rPr dirty="0" sz="18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5">
                <a:solidFill>
                  <a:srgbClr val="595959"/>
                </a:solidFill>
                <a:latin typeface="Lucida Sans Unicode"/>
                <a:cs typeface="Lucida Sans Unicode"/>
              </a:rPr>
              <a:t>and </a:t>
            </a:r>
            <a:r>
              <a:rPr dirty="0" sz="1800" spc="-10">
                <a:solidFill>
                  <a:srgbClr val="595959"/>
                </a:solidFill>
                <a:latin typeface="Lucida Sans Unicode"/>
                <a:cs typeface="Lucida Sans Unicode"/>
              </a:rPr>
              <a:t>uses</a:t>
            </a:r>
            <a:r>
              <a:rPr dirty="0" sz="1800" spc="-13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595959"/>
                </a:solidFill>
                <a:latin typeface="Lucida Sans Unicode"/>
                <a:cs typeface="Lucida Sans Unicode"/>
              </a:rPr>
              <a:t>a</a:t>
            </a:r>
            <a:r>
              <a:rPr dirty="0" sz="1800" spc="-10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30">
                <a:solidFill>
                  <a:srgbClr val="595959"/>
                </a:solidFill>
                <a:latin typeface="Lucida Sans Unicode"/>
                <a:cs typeface="Lucida Sans Unicode"/>
              </a:rPr>
              <a:t>notepad</a:t>
            </a:r>
            <a:r>
              <a:rPr dirty="0" sz="1800" spc="-10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595959"/>
                </a:solidFill>
                <a:latin typeface="Lucida Sans Unicode"/>
                <a:cs typeface="Lucida Sans Unicode"/>
              </a:rPr>
              <a:t>to</a:t>
            </a:r>
            <a:r>
              <a:rPr dirty="0" sz="1800" spc="-10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75">
                <a:solidFill>
                  <a:srgbClr val="595959"/>
                </a:solidFill>
                <a:latin typeface="Lucida Sans Unicode"/>
                <a:cs typeface="Lucida Sans Unicode"/>
              </a:rPr>
              <a:t>brainstorm.</a:t>
            </a:r>
            <a:r>
              <a:rPr dirty="0" sz="1800" spc="-9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However,</a:t>
            </a:r>
            <a:r>
              <a:rPr dirty="0" sz="1800" spc="-9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0">
                <a:solidFill>
                  <a:srgbClr val="595959"/>
                </a:solidFill>
                <a:latin typeface="Lucida Sans Unicode"/>
                <a:cs typeface="Lucida Sans Unicode"/>
              </a:rPr>
              <a:t>he</a:t>
            </a:r>
            <a:r>
              <a:rPr dirty="0" sz="1800" spc="-10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Lucida Sans Unicode"/>
                <a:cs typeface="Lucida Sans Unicode"/>
              </a:rPr>
              <a:t>uses</a:t>
            </a:r>
            <a:r>
              <a:rPr dirty="0" sz="1800" spc="-10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30">
                <a:solidFill>
                  <a:srgbClr val="595959"/>
                </a:solidFill>
                <a:latin typeface="Lucida Sans Unicode"/>
                <a:cs typeface="Lucida Sans Unicode"/>
              </a:rPr>
              <a:t>GenAI</a:t>
            </a:r>
            <a:r>
              <a:rPr dirty="0" sz="1800" spc="-10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5">
                <a:solidFill>
                  <a:srgbClr val="595959"/>
                </a:solidFill>
                <a:latin typeface="Lucida Sans Unicode"/>
                <a:cs typeface="Lucida Sans Unicode"/>
              </a:rPr>
              <a:t>for </a:t>
            </a:r>
            <a:r>
              <a:rPr dirty="0" sz="1800" spc="-20">
                <a:solidFill>
                  <a:srgbClr val="595959"/>
                </a:solidFill>
                <a:latin typeface="Lucida Sans Unicode"/>
                <a:cs typeface="Lucida Sans Unicode"/>
              </a:rPr>
              <a:t>creative</a:t>
            </a:r>
            <a:r>
              <a:rPr dirty="0" sz="18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30">
                <a:solidFill>
                  <a:srgbClr val="595959"/>
                </a:solidFill>
                <a:latin typeface="Lucida Sans Unicode"/>
                <a:cs typeface="Lucida Sans Unicode"/>
              </a:rPr>
              <a:t>use</a:t>
            </a:r>
            <a:r>
              <a:rPr dirty="0" sz="18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595959"/>
                </a:solidFill>
                <a:latin typeface="Lucida Sans Unicode"/>
                <a:cs typeface="Lucida Sans Unicode"/>
              </a:rPr>
              <a:t>cases</a:t>
            </a:r>
            <a:r>
              <a:rPr dirty="0" sz="18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14">
                <a:solidFill>
                  <a:srgbClr val="595959"/>
                </a:solidFill>
                <a:latin typeface="Lucida Sans Unicode"/>
                <a:cs typeface="Lucida Sans Unicode"/>
              </a:rPr>
              <a:t>like</a:t>
            </a:r>
            <a:r>
              <a:rPr dirty="0" sz="18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40">
                <a:solidFill>
                  <a:srgbClr val="595959"/>
                </a:solidFill>
                <a:latin typeface="Lucida Sans Unicode"/>
                <a:cs typeface="Lucida Sans Unicode"/>
              </a:rPr>
              <a:t>creating</a:t>
            </a:r>
            <a:r>
              <a:rPr dirty="0" sz="18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65">
                <a:solidFill>
                  <a:srgbClr val="595959"/>
                </a:solidFill>
                <a:latin typeface="Lucida Sans Unicode"/>
                <a:cs typeface="Lucida Sans Unicode"/>
              </a:rPr>
              <a:t>limericks</a:t>
            </a:r>
            <a:r>
              <a:rPr dirty="0" sz="18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70">
                <a:solidFill>
                  <a:srgbClr val="595959"/>
                </a:solidFill>
                <a:latin typeface="Lucida Sans Unicode"/>
                <a:cs typeface="Lucida Sans Unicode"/>
              </a:rPr>
              <a:t>for </a:t>
            </a:r>
            <a:r>
              <a:rPr dirty="0" sz="1800" spc="-80">
                <a:solidFill>
                  <a:srgbClr val="595959"/>
                </a:solidFill>
                <a:latin typeface="Lucida Sans Unicode"/>
                <a:cs typeface="Lucida Sans Unicode"/>
              </a:rPr>
              <a:t>LinkedIn</a:t>
            </a:r>
            <a:r>
              <a:rPr dirty="0" sz="18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0">
                <a:solidFill>
                  <a:srgbClr val="595959"/>
                </a:solidFill>
                <a:latin typeface="Lucida Sans Unicode"/>
                <a:cs typeface="Lucida Sans Unicode"/>
              </a:rPr>
              <a:t>posts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5">
                <a:solidFill>
                  <a:srgbClr val="595959"/>
                </a:solidFill>
                <a:latin typeface="Lucida Sans Unicode"/>
                <a:cs typeface="Lucida Sans Unicode"/>
              </a:rPr>
              <a:t>and </a:t>
            </a:r>
            <a:r>
              <a:rPr dirty="0" sz="1800" spc="-60">
                <a:solidFill>
                  <a:srgbClr val="595959"/>
                </a:solidFill>
                <a:latin typeface="Lucida Sans Unicode"/>
                <a:cs typeface="Lucida Sans Unicode"/>
              </a:rPr>
              <a:t>visuals</a:t>
            </a:r>
            <a:r>
              <a:rPr dirty="0" sz="1800" spc="-6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70">
                <a:solidFill>
                  <a:srgbClr val="595959"/>
                </a:solidFill>
                <a:latin typeface="Lucida Sans Unicode"/>
                <a:cs typeface="Lucida Sans Unicode"/>
              </a:rPr>
              <a:t>for</a:t>
            </a:r>
            <a:r>
              <a:rPr dirty="0" sz="1800" spc="-6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50">
                <a:solidFill>
                  <a:srgbClr val="595959"/>
                </a:solidFill>
                <a:latin typeface="Lucida Sans Unicode"/>
                <a:cs typeface="Lucida Sans Unicode"/>
              </a:rPr>
              <a:t>slideshow</a:t>
            </a:r>
            <a:r>
              <a:rPr dirty="0" sz="1800" spc="-6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Lucida Sans Unicode"/>
                <a:cs typeface="Lucida Sans Unicode"/>
              </a:rPr>
              <a:t>presentations.</a:t>
            </a:r>
            <a:endParaRPr sz="1800">
              <a:latin typeface="Lucida Sans Unicode"/>
              <a:cs typeface="Lucida Sans Unicode"/>
            </a:endParaRPr>
          </a:p>
          <a:p>
            <a:pPr marL="12700" marR="391160">
              <a:lnSpc>
                <a:spcPct val="100000"/>
              </a:lnSpc>
              <a:spcBef>
                <a:spcPts val="2160"/>
              </a:spcBef>
            </a:pPr>
            <a:r>
              <a:rPr dirty="0" sz="1800" spc="-10" b="1">
                <a:solidFill>
                  <a:srgbClr val="595959"/>
                </a:solidFill>
                <a:latin typeface="Arial"/>
                <a:cs typeface="Arial"/>
              </a:rPr>
              <a:t>Insight:</a:t>
            </a:r>
            <a:r>
              <a:rPr dirty="0" sz="1800" spc="-9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40">
                <a:solidFill>
                  <a:srgbClr val="595959"/>
                </a:solidFill>
                <a:latin typeface="Lucida Sans Unicode"/>
                <a:cs typeface="Lucida Sans Unicode"/>
              </a:rPr>
              <a:t>Founders</a:t>
            </a:r>
            <a:r>
              <a:rPr dirty="0" sz="1800" spc="-10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30">
                <a:solidFill>
                  <a:srgbClr val="595959"/>
                </a:solidFill>
                <a:latin typeface="Lucida Sans Unicode"/>
                <a:cs typeface="Lucida Sans Unicode"/>
              </a:rPr>
              <a:t>trust</a:t>
            </a:r>
            <a:r>
              <a:rPr dirty="0" sz="1800" spc="-10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75">
                <a:solidFill>
                  <a:srgbClr val="595959"/>
                </a:solidFill>
                <a:latin typeface="Lucida Sans Unicode"/>
                <a:cs typeface="Lucida Sans Unicode"/>
              </a:rPr>
              <a:t>AI</a:t>
            </a:r>
            <a:r>
              <a:rPr dirty="0" sz="1800" spc="-9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595959"/>
                </a:solidFill>
                <a:latin typeface="Lucida Sans Unicode"/>
                <a:cs typeface="Lucida Sans Unicode"/>
              </a:rPr>
              <a:t>to</a:t>
            </a:r>
            <a:r>
              <a:rPr dirty="0" sz="1800" spc="-10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Lucida Sans Unicode"/>
                <a:cs typeface="Lucida Sans Unicode"/>
              </a:rPr>
              <a:t>add</a:t>
            </a:r>
            <a:r>
              <a:rPr dirty="0" sz="1800" spc="-10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0">
                <a:solidFill>
                  <a:srgbClr val="595959"/>
                </a:solidFill>
                <a:latin typeface="Lucida Sans Unicode"/>
                <a:cs typeface="Lucida Sans Unicode"/>
              </a:rPr>
              <a:t>depth</a:t>
            </a:r>
            <a:r>
              <a:rPr dirty="0" sz="1800" spc="-10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45">
                <a:solidFill>
                  <a:srgbClr val="595959"/>
                </a:solidFill>
                <a:latin typeface="Lucida Sans Unicode"/>
                <a:cs typeface="Lucida Sans Unicode"/>
              </a:rPr>
              <a:t>and</a:t>
            </a:r>
            <a:r>
              <a:rPr dirty="0" sz="1800" spc="-10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Lucida Sans Unicode"/>
                <a:cs typeface="Lucida Sans Unicode"/>
              </a:rPr>
              <a:t>automate </a:t>
            </a:r>
            <a:r>
              <a:rPr dirty="0" sz="1800" spc="-45">
                <a:solidFill>
                  <a:srgbClr val="595959"/>
                </a:solidFill>
                <a:latin typeface="Lucida Sans Unicode"/>
                <a:cs typeface="Lucida Sans Unicode"/>
              </a:rPr>
              <a:t>detail-oriented</a:t>
            </a:r>
            <a:r>
              <a:rPr dirty="0" sz="18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0">
                <a:solidFill>
                  <a:srgbClr val="595959"/>
                </a:solidFill>
                <a:latin typeface="Lucida Sans Unicode"/>
                <a:cs typeface="Lucida Sans Unicode"/>
              </a:rPr>
              <a:t>parts</a:t>
            </a:r>
            <a:r>
              <a:rPr dirty="0" sz="18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45">
                <a:solidFill>
                  <a:srgbClr val="595959"/>
                </a:solidFill>
                <a:latin typeface="Lucida Sans Unicode"/>
                <a:cs typeface="Lucida Sans Unicode"/>
              </a:rPr>
              <a:t>of</a:t>
            </a:r>
            <a:r>
              <a:rPr dirty="0" sz="18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5">
                <a:solidFill>
                  <a:srgbClr val="595959"/>
                </a:solidFill>
                <a:latin typeface="Lucida Sans Unicode"/>
                <a:cs typeface="Lucida Sans Unicode"/>
              </a:rPr>
              <a:t>product</a:t>
            </a:r>
            <a:r>
              <a:rPr dirty="0" sz="18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55">
                <a:solidFill>
                  <a:srgbClr val="595959"/>
                </a:solidFill>
                <a:latin typeface="Lucida Sans Unicode"/>
                <a:cs typeface="Lucida Sans Unicode"/>
              </a:rPr>
              <a:t>development.</a:t>
            </a:r>
            <a:r>
              <a:rPr dirty="0" sz="18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595959"/>
                </a:solidFill>
                <a:latin typeface="Lucida Sans Unicode"/>
                <a:cs typeface="Lucida Sans Unicode"/>
              </a:rPr>
              <a:t>But</a:t>
            </a:r>
            <a:r>
              <a:rPr dirty="0" sz="18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Lucida Sans Unicode"/>
                <a:cs typeface="Lucida Sans Unicode"/>
              </a:rPr>
              <a:t>because</a:t>
            </a:r>
            <a:endParaRPr sz="1800">
              <a:latin typeface="Lucida Sans Unicode"/>
              <a:cs typeface="Lucida Sans Unicode"/>
            </a:endParaRPr>
          </a:p>
          <a:p>
            <a:pPr marL="12700" marR="271145">
              <a:lnSpc>
                <a:spcPct val="100000"/>
              </a:lnSpc>
            </a:pPr>
            <a:r>
              <a:rPr dirty="0" sz="1800">
                <a:solidFill>
                  <a:srgbClr val="595959"/>
                </a:solidFill>
                <a:latin typeface="Lucida Sans Unicode"/>
                <a:cs typeface="Lucida Sans Unicode"/>
              </a:rPr>
              <a:t>they</a:t>
            </a:r>
            <a:r>
              <a:rPr dirty="0" sz="18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60">
                <a:solidFill>
                  <a:srgbClr val="595959"/>
                </a:solidFill>
                <a:latin typeface="Lucida Sans Unicode"/>
                <a:cs typeface="Lucida Sans Unicode"/>
              </a:rPr>
              <a:t>strongly</a:t>
            </a:r>
            <a:r>
              <a:rPr dirty="0" sz="18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30">
                <a:solidFill>
                  <a:srgbClr val="595959"/>
                </a:solidFill>
                <a:latin typeface="Lucida Sans Unicode"/>
                <a:cs typeface="Lucida Sans Unicode"/>
              </a:rPr>
              <a:t>trust</a:t>
            </a:r>
            <a:r>
              <a:rPr dirty="0" sz="18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40">
                <a:solidFill>
                  <a:srgbClr val="595959"/>
                </a:solidFill>
                <a:latin typeface="Lucida Sans Unicode"/>
                <a:cs typeface="Lucida Sans Unicode"/>
              </a:rPr>
              <a:t>their</a:t>
            </a:r>
            <a:r>
              <a:rPr dirty="0" sz="18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60">
                <a:solidFill>
                  <a:srgbClr val="595959"/>
                </a:solidFill>
                <a:latin typeface="Lucida Sans Unicode"/>
                <a:cs typeface="Lucida Sans Unicode"/>
              </a:rPr>
              <a:t>own</a:t>
            </a:r>
            <a:r>
              <a:rPr dirty="0" sz="18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75">
                <a:solidFill>
                  <a:srgbClr val="595959"/>
                </a:solidFill>
                <a:latin typeface="Lucida Sans Unicode"/>
                <a:cs typeface="Lucida Sans Unicode"/>
              </a:rPr>
              <a:t>judgment, </a:t>
            </a:r>
            <a:r>
              <a:rPr dirty="0" sz="1800">
                <a:solidFill>
                  <a:srgbClr val="595959"/>
                </a:solidFill>
                <a:latin typeface="Lucida Sans Unicode"/>
                <a:cs typeface="Lucida Sans Unicode"/>
              </a:rPr>
              <a:t>they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resist</a:t>
            </a:r>
            <a:r>
              <a:rPr dirty="0" sz="1800" spc="-6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50" b="1">
                <a:solidFill>
                  <a:srgbClr val="595959"/>
                </a:solidFill>
                <a:latin typeface="Arial"/>
                <a:cs typeface="Arial"/>
              </a:rPr>
              <a:t>letting</a:t>
            </a:r>
            <a:r>
              <a:rPr dirty="0" sz="1800" spc="-6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595959"/>
                </a:solidFill>
                <a:latin typeface="Arial"/>
                <a:cs typeface="Arial"/>
              </a:rPr>
              <a:t>AI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drive</a:t>
            </a:r>
            <a:r>
              <a:rPr dirty="0" sz="1800" spc="4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90" b="1">
                <a:solidFill>
                  <a:srgbClr val="595959"/>
                </a:solidFill>
                <a:latin typeface="Arial"/>
                <a:cs typeface="Arial"/>
              </a:rPr>
              <a:t>the</a:t>
            </a:r>
            <a:r>
              <a:rPr dirty="0" sz="1800" spc="5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earliest</a:t>
            </a:r>
            <a:r>
              <a:rPr dirty="0" sz="1800" spc="5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95959"/>
                </a:solidFill>
                <a:latin typeface="Arial"/>
                <a:cs typeface="Arial"/>
              </a:rPr>
              <a:t>vision</a:t>
            </a:r>
            <a:r>
              <a:rPr dirty="0" sz="1800" spc="5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or</a:t>
            </a:r>
            <a:r>
              <a:rPr dirty="0" sz="1800" spc="5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90" b="1">
                <a:solidFill>
                  <a:srgbClr val="595959"/>
                </a:solidFill>
                <a:latin typeface="Arial"/>
                <a:cs typeface="Arial"/>
              </a:rPr>
              <a:t>the</a:t>
            </a:r>
            <a:r>
              <a:rPr dirty="0" sz="1800" spc="5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final</a:t>
            </a:r>
            <a:r>
              <a:rPr dirty="0" sz="1800" spc="5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decision-</a:t>
            </a:r>
            <a:r>
              <a:rPr dirty="0" sz="1800" spc="-10" b="1">
                <a:solidFill>
                  <a:srgbClr val="595959"/>
                </a:solidFill>
                <a:latin typeface="Arial"/>
                <a:cs typeface="Arial"/>
              </a:rPr>
              <a:t>making.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Arial"/>
              <a:cs typeface="Arial"/>
            </a:endParaRPr>
          </a:p>
          <a:p>
            <a:pPr algn="just" marL="12700" marR="220979">
              <a:lnSpc>
                <a:spcPct val="100000"/>
              </a:lnSpc>
            </a:pPr>
            <a:r>
              <a:rPr dirty="0" sz="1800" spc="20" b="1">
                <a:solidFill>
                  <a:srgbClr val="595959"/>
                </a:solidFill>
                <a:latin typeface="Arial"/>
                <a:cs typeface="Arial"/>
              </a:rPr>
              <a:t>Need:</a:t>
            </a:r>
            <a:r>
              <a:rPr dirty="0" sz="1800" spc="-8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50">
                <a:solidFill>
                  <a:srgbClr val="595959"/>
                </a:solidFill>
                <a:latin typeface="Lucida Sans Unicode"/>
                <a:cs typeface="Lucida Sans Unicode"/>
              </a:rPr>
              <a:t>A</a:t>
            </a:r>
            <a:r>
              <a:rPr dirty="0" sz="1800" spc="-9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50">
                <a:solidFill>
                  <a:srgbClr val="595959"/>
                </a:solidFill>
                <a:latin typeface="Lucida Sans Unicode"/>
                <a:cs typeface="Lucida Sans Unicode"/>
              </a:rPr>
              <a:t>tool</a:t>
            </a:r>
            <a:r>
              <a:rPr dirty="0" sz="1800" spc="-9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5">
                <a:solidFill>
                  <a:srgbClr val="595959"/>
                </a:solidFill>
                <a:latin typeface="Lucida Sans Unicode"/>
                <a:cs typeface="Lucida Sans Unicode"/>
              </a:rPr>
              <a:t>that</a:t>
            </a:r>
            <a:r>
              <a:rPr dirty="0" sz="1800" spc="-9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50">
                <a:solidFill>
                  <a:srgbClr val="595959"/>
                </a:solidFill>
                <a:latin typeface="Lucida Sans Unicode"/>
                <a:cs typeface="Lucida Sans Unicode"/>
              </a:rPr>
              <a:t>experiments</a:t>
            </a:r>
            <a:r>
              <a:rPr dirty="0" sz="1800" spc="-9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50">
                <a:solidFill>
                  <a:srgbClr val="595959"/>
                </a:solidFill>
                <a:latin typeface="Lucida Sans Unicode"/>
                <a:cs typeface="Lucida Sans Unicode"/>
              </a:rPr>
              <a:t>with</a:t>
            </a:r>
            <a:r>
              <a:rPr dirty="0" sz="1800" spc="-9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45">
                <a:solidFill>
                  <a:srgbClr val="595959"/>
                </a:solidFill>
                <a:latin typeface="Lucida Sans Unicode"/>
                <a:cs typeface="Lucida Sans Unicode"/>
              </a:rPr>
              <a:t>different</a:t>
            </a:r>
            <a:r>
              <a:rPr dirty="0" sz="1800" spc="-9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0">
                <a:solidFill>
                  <a:srgbClr val="595959"/>
                </a:solidFill>
                <a:latin typeface="Lucida Sans Unicode"/>
                <a:cs typeface="Lucida Sans Unicode"/>
              </a:rPr>
              <a:t>creative</a:t>
            </a:r>
            <a:r>
              <a:rPr dirty="0" sz="1800" spc="-9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50">
                <a:solidFill>
                  <a:srgbClr val="595959"/>
                </a:solidFill>
                <a:latin typeface="Lucida Sans Unicode"/>
                <a:cs typeface="Lucida Sans Unicode"/>
              </a:rPr>
              <a:t>designs</a:t>
            </a:r>
            <a:r>
              <a:rPr dirty="0" sz="1800" spc="-3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45">
                <a:solidFill>
                  <a:srgbClr val="595959"/>
                </a:solidFill>
                <a:latin typeface="Lucida Sans Unicode"/>
                <a:cs typeface="Lucida Sans Unicode"/>
              </a:rPr>
              <a:t>and</a:t>
            </a:r>
            <a:r>
              <a:rPr dirty="0" sz="1800" spc="-9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50">
                <a:solidFill>
                  <a:srgbClr val="595959"/>
                </a:solidFill>
                <a:latin typeface="Lucida Sans Unicode"/>
                <a:cs typeface="Lucida Sans Unicode"/>
              </a:rPr>
              <a:t>helps</a:t>
            </a:r>
            <a:r>
              <a:rPr dirty="0" sz="1800" spc="-9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90">
                <a:solidFill>
                  <a:srgbClr val="595959"/>
                </a:solidFill>
                <a:latin typeface="Lucida Sans Unicode"/>
                <a:cs typeface="Lucida Sans Unicode"/>
              </a:rPr>
              <a:t>him</a:t>
            </a:r>
            <a:r>
              <a:rPr dirty="0" sz="1800" spc="-9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30">
                <a:solidFill>
                  <a:srgbClr val="595959"/>
                </a:solidFill>
                <a:latin typeface="Lucida Sans Unicode"/>
                <a:cs typeface="Lucida Sans Unicode"/>
              </a:rPr>
              <a:t>communicate</a:t>
            </a:r>
            <a:r>
              <a:rPr dirty="0" sz="1800" spc="-9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50">
                <a:solidFill>
                  <a:srgbClr val="595959"/>
                </a:solidFill>
                <a:latin typeface="Lucida Sans Unicode"/>
                <a:cs typeface="Lucida Sans Unicode"/>
              </a:rPr>
              <a:t>with</a:t>
            </a:r>
            <a:r>
              <a:rPr dirty="0" sz="1800" spc="-9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50">
                <a:solidFill>
                  <a:srgbClr val="595959"/>
                </a:solidFill>
                <a:latin typeface="Lucida Sans Unicode"/>
                <a:cs typeface="Lucida Sans Unicode"/>
              </a:rPr>
              <a:t>designers</a:t>
            </a:r>
            <a:r>
              <a:rPr dirty="0" sz="1800" spc="-9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0">
                <a:solidFill>
                  <a:srgbClr val="595959"/>
                </a:solidFill>
                <a:latin typeface="Lucida Sans Unicode"/>
                <a:cs typeface="Lucida Sans Unicode"/>
              </a:rPr>
              <a:t>as</a:t>
            </a:r>
            <a:r>
              <a:rPr dirty="0" sz="1800" spc="-9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35">
                <a:solidFill>
                  <a:srgbClr val="595959"/>
                </a:solidFill>
                <a:latin typeface="Lucida Sans Unicode"/>
                <a:cs typeface="Lucida Sans Unicode"/>
              </a:rPr>
              <a:t>someone</a:t>
            </a:r>
            <a:r>
              <a:rPr dirty="0" sz="1800" spc="-9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50">
                <a:solidFill>
                  <a:srgbClr val="595959"/>
                </a:solidFill>
                <a:latin typeface="Lucida Sans Unicode"/>
                <a:cs typeface="Lucida Sans Unicode"/>
              </a:rPr>
              <a:t>who</a:t>
            </a:r>
            <a:r>
              <a:rPr dirty="0" sz="1800" spc="-2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5">
                <a:solidFill>
                  <a:srgbClr val="595959"/>
                </a:solidFill>
                <a:latin typeface="Lucida Sans Unicode"/>
                <a:cs typeface="Lucida Sans Unicode"/>
              </a:rPr>
              <a:t>does</a:t>
            </a:r>
            <a:r>
              <a:rPr dirty="0" sz="1800" spc="-9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50">
                <a:solidFill>
                  <a:srgbClr val="595959"/>
                </a:solidFill>
                <a:latin typeface="Lucida Sans Unicode"/>
                <a:cs typeface="Lucida Sans Unicode"/>
              </a:rPr>
              <a:t>not</a:t>
            </a:r>
            <a:r>
              <a:rPr dirty="0" sz="1800" spc="-9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know</a:t>
            </a:r>
            <a:r>
              <a:rPr dirty="0" sz="1800" spc="-9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40">
                <a:solidFill>
                  <a:srgbClr val="595959"/>
                </a:solidFill>
                <a:latin typeface="Lucida Sans Unicode"/>
                <a:cs typeface="Lucida Sans Unicode"/>
              </a:rPr>
              <a:t>much</a:t>
            </a:r>
            <a:r>
              <a:rPr dirty="0" sz="1800" spc="-9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35">
                <a:solidFill>
                  <a:srgbClr val="595959"/>
                </a:solidFill>
                <a:latin typeface="Lucida Sans Unicode"/>
                <a:cs typeface="Lucida Sans Unicode"/>
              </a:rPr>
              <a:t>about</a:t>
            </a:r>
            <a:r>
              <a:rPr dirty="0" sz="1800" spc="-9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75">
                <a:solidFill>
                  <a:srgbClr val="595959"/>
                </a:solidFill>
                <a:latin typeface="Lucida Sans Unicode"/>
                <a:cs typeface="Lucida Sans Unicode"/>
              </a:rPr>
              <a:t>design.</a:t>
            </a:r>
            <a:endParaRPr sz="1800">
              <a:latin typeface="Lucida Sans Unicode"/>
              <a:cs typeface="Lucida Sans Unicode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14260" y="101812"/>
            <a:ext cx="1434621" cy="1404816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19149" y="294344"/>
            <a:ext cx="2324735" cy="2724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600" spc="45" b="1">
                <a:solidFill>
                  <a:srgbClr val="BA3D02"/>
                </a:solidFill>
                <a:latin typeface="Arial"/>
                <a:cs typeface="Arial"/>
              </a:rPr>
              <a:t>Empathy</a:t>
            </a:r>
            <a:r>
              <a:rPr dirty="0" sz="1600" spc="-6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70" b="1">
                <a:solidFill>
                  <a:srgbClr val="BA3D02"/>
                </a:solidFill>
                <a:latin typeface="Arial"/>
                <a:cs typeface="Arial"/>
              </a:rPr>
              <a:t>Map</a:t>
            </a:r>
            <a:r>
              <a:rPr dirty="0" sz="1600" spc="-6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390" b="1">
                <a:solidFill>
                  <a:srgbClr val="BA3D02"/>
                </a:solidFill>
                <a:latin typeface="Arial"/>
                <a:cs typeface="Arial"/>
              </a:rPr>
              <a:t>-</a:t>
            </a:r>
            <a:r>
              <a:rPr dirty="0" sz="1600" spc="-6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BA3D02"/>
                </a:solidFill>
                <a:latin typeface="Arial"/>
                <a:cs typeface="Arial"/>
              </a:rPr>
              <a:t>Steven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193118" y="133951"/>
            <a:ext cx="8870950" cy="4856480"/>
            <a:chOff x="193118" y="133951"/>
            <a:chExt cx="8870950" cy="485648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29034" y="133951"/>
              <a:ext cx="1434621" cy="1404815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3118" y="546623"/>
              <a:ext cx="7744709" cy="444336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8249" y="546626"/>
            <a:ext cx="7744709" cy="4443363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319149" y="294344"/>
            <a:ext cx="2440305" cy="2724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Key</a:t>
            </a:r>
            <a:r>
              <a:rPr dirty="0" sz="1600" spc="-5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Takeaways</a:t>
            </a:r>
            <a:r>
              <a:rPr dirty="0" sz="1600" spc="-5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390" b="1">
                <a:solidFill>
                  <a:srgbClr val="BA3D02"/>
                </a:solidFill>
                <a:latin typeface="Arial"/>
                <a:cs typeface="Arial"/>
              </a:rPr>
              <a:t>-</a:t>
            </a:r>
            <a:r>
              <a:rPr dirty="0" sz="1600" spc="-5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BA3D02"/>
                </a:solidFill>
                <a:latin typeface="Arial"/>
                <a:cs typeface="Arial"/>
              </a:rPr>
              <a:t>Steven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29035" y="133951"/>
            <a:ext cx="1434621" cy="1404815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19149" y="294344"/>
            <a:ext cx="6690359" cy="43776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Analysis</a:t>
            </a:r>
            <a:r>
              <a:rPr dirty="0" sz="1600" spc="-5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390" b="1">
                <a:solidFill>
                  <a:srgbClr val="BA3D02"/>
                </a:solidFill>
                <a:latin typeface="Arial"/>
                <a:cs typeface="Arial"/>
              </a:rPr>
              <a:t>-</a:t>
            </a:r>
            <a:r>
              <a:rPr dirty="0" sz="1600" spc="-5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BA3D02"/>
                </a:solidFill>
                <a:latin typeface="Arial"/>
                <a:cs typeface="Arial"/>
              </a:rPr>
              <a:t>Steven</a:t>
            </a:r>
            <a:endParaRPr sz="1600">
              <a:latin typeface="Arial"/>
              <a:cs typeface="Arial"/>
            </a:endParaRPr>
          </a:p>
          <a:p>
            <a:pPr marL="83185" marR="360045">
              <a:lnSpc>
                <a:spcPct val="100000"/>
              </a:lnSpc>
              <a:spcBef>
                <a:spcPts val="1725"/>
              </a:spcBef>
            </a:pPr>
            <a:r>
              <a:rPr dirty="0" sz="1700" spc="-10" b="1">
                <a:solidFill>
                  <a:srgbClr val="595959"/>
                </a:solidFill>
                <a:latin typeface="Arial"/>
                <a:cs typeface="Arial"/>
              </a:rPr>
              <a:t>Surprise:</a:t>
            </a:r>
            <a:r>
              <a:rPr dirty="0" sz="1700" spc="-6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700" spc="-55">
                <a:solidFill>
                  <a:srgbClr val="595959"/>
                </a:solidFill>
                <a:latin typeface="Lucida Sans Unicode"/>
                <a:cs typeface="Lucida Sans Unicode"/>
              </a:rPr>
              <a:t>Amidst</a:t>
            </a:r>
            <a:r>
              <a:rPr dirty="0" sz="1700" spc="-6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595959"/>
                </a:solidFill>
                <a:latin typeface="Lucida Sans Unicode"/>
                <a:cs typeface="Lucida Sans Unicode"/>
              </a:rPr>
              <a:t>the</a:t>
            </a:r>
            <a:r>
              <a:rPr dirty="0" sz="1700" spc="-6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85">
                <a:solidFill>
                  <a:srgbClr val="595959"/>
                </a:solidFill>
                <a:latin typeface="Lucida Sans Unicode"/>
                <a:cs typeface="Lucida Sans Unicode"/>
              </a:rPr>
              <a:t>large</a:t>
            </a:r>
            <a:r>
              <a:rPr dirty="0" sz="1700" spc="-6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0">
                <a:solidFill>
                  <a:srgbClr val="595959"/>
                </a:solidFill>
                <a:latin typeface="Lucida Sans Unicode"/>
                <a:cs typeface="Lucida Sans Unicode"/>
              </a:rPr>
              <a:t>development</a:t>
            </a:r>
            <a:r>
              <a:rPr dirty="0" sz="1700" spc="-6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60">
                <a:solidFill>
                  <a:srgbClr val="595959"/>
                </a:solidFill>
                <a:latin typeface="Lucida Sans Unicode"/>
                <a:cs typeface="Lucida Sans Unicode"/>
              </a:rPr>
              <a:t>of</a:t>
            </a:r>
            <a:r>
              <a:rPr dirty="0" sz="1700" spc="-6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595959"/>
                </a:solidFill>
                <a:latin typeface="Lucida Sans Unicode"/>
                <a:cs typeface="Lucida Sans Unicode"/>
              </a:rPr>
              <a:t>GenAI</a:t>
            </a:r>
            <a:r>
              <a:rPr dirty="0" sz="1700" spc="-6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85">
                <a:solidFill>
                  <a:srgbClr val="595959"/>
                </a:solidFill>
                <a:latin typeface="Lucida Sans Unicode"/>
                <a:cs typeface="Lucida Sans Unicode"/>
              </a:rPr>
              <a:t>in</a:t>
            </a:r>
            <a:r>
              <a:rPr dirty="0" sz="1700" spc="-6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595959"/>
                </a:solidFill>
                <a:latin typeface="Lucida Sans Unicode"/>
                <a:cs typeface="Lucida Sans Unicode"/>
              </a:rPr>
              <a:t>technical </a:t>
            </a:r>
            <a:r>
              <a:rPr dirty="0" sz="1700" spc="-50">
                <a:solidFill>
                  <a:srgbClr val="595959"/>
                </a:solidFill>
                <a:latin typeface="Lucida Sans Unicode"/>
                <a:cs typeface="Lucida Sans Unicode"/>
              </a:rPr>
              <a:t>applications,</a:t>
            </a:r>
            <a:r>
              <a:rPr dirty="0" sz="17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595959"/>
                </a:solidFill>
                <a:latin typeface="Lucida Sans Unicode"/>
                <a:cs typeface="Lucida Sans Unicode"/>
              </a:rPr>
              <a:t>it</a:t>
            </a:r>
            <a:r>
              <a:rPr dirty="0" sz="17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595959"/>
                </a:solidFill>
                <a:latin typeface="Lucida Sans Unicode"/>
                <a:cs typeface="Lucida Sans Unicode"/>
              </a:rPr>
              <a:t>was</a:t>
            </a:r>
            <a:r>
              <a:rPr dirty="0" sz="17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70">
                <a:solidFill>
                  <a:srgbClr val="595959"/>
                </a:solidFill>
                <a:latin typeface="Lucida Sans Unicode"/>
                <a:cs typeface="Lucida Sans Unicode"/>
              </a:rPr>
              <a:t>surprising</a:t>
            </a:r>
            <a:r>
              <a:rPr dirty="0" sz="17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5">
                <a:solidFill>
                  <a:srgbClr val="595959"/>
                </a:solidFill>
                <a:latin typeface="Lucida Sans Unicode"/>
                <a:cs typeface="Lucida Sans Unicode"/>
              </a:rPr>
              <a:t>seeing</a:t>
            </a:r>
            <a:r>
              <a:rPr dirty="0" sz="17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70">
                <a:solidFill>
                  <a:srgbClr val="595959"/>
                </a:solidFill>
                <a:latin typeface="Lucida Sans Unicode"/>
                <a:cs typeface="Lucida Sans Unicode"/>
              </a:rPr>
              <a:t>how</a:t>
            </a:r>
            <a:r>
              <a:rPr dirty="0" sz="17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595959"/>
                </a:solidFill>
                <a:latin typeface="Lucida Sans Unicode"/>
                <a:cs typeface="Lucida Sans Unicode"/>
              </a:rPr>
              <a:t>Steven</a:t>
            </a:r>
            <a:r>
              <a:rPr dirty="0" sz="17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595959"/>
                </a:solidFill>
                <a:latin typeface="Lucida Sans Unicode"/>
                <a:cs typeface="Lucida Sans Unicode"/>
              </a:rPr>
              <a:t>wanted</a:t>
            </a:r>
            <a:r>
              <a:rPr dirty="0" sz="17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595959"/>
                </a:solidFill>
                <a:latin typeface="Lucida Sans Unicode"/>
                <a:cs typeface="Lucida Sans Unicode"/>
              </a:rPr>
              <a:t>to</a:t>
            </a:r>
            <a:r>
              <a:rPr dirty="0" sz="17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595959"/>
                </a:solidFill>
                <a:latin typeface="Lucida Sans Unicode"/>
                <a:cs typeface="Lucida Sans Unicode"/>
              </a:rPr>
              <a:t>be </a:t>
            </a:r>
            <a:r>
              <a:rPr dirty="0" sz="1700" spc="-65">
                <a:solidFill>
                  <a:srgbClr val="595959"/>
                </a:solidFill>
                <a:latin typeface="Lucida Sans Unicode"/>
                <a:cs typeface="Lucida Sans Unicode"/>
              </a:rPr>
              <a:t>more </a:t>
            </a:r>
            <a:r>
              <a:rPr dirty="0" sz="1700" spc="-40">
                <a:solidFill>
                  <a:srgbClr val="595959"/>
                </a:solidFill>
                <a:latin typeface="Lucida Sans Unicode"/>
                <a:cs typeface="Lucida Sans Unicode"/>
              </a:rPr>
              <a:t>technical.</a:t>
            </a:r>
            <a:r>
              <a:rPr dirty="0" sz="1700" spc="-6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595959"/>
                </a:solidFill>
                <a:latin typeface="Lucida Sans Unicode"/>
                <a:cs typeface="Lucida Sans Unicode"/>
              </a:rPr>
              <a:t>Despite</a:t>
            </a:r>
            <a:r>
              <a:rPr dirty="0" sz="1700" spc="-6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85">
                <a:solidFill>
                  <a:srgbClr val="595959"/>
                </a:solidFill>
                <a:latin typeface="Lucida Sans Unicode"/>
                <a:cs typeface="Lucida Sans Unicode"/>
              </a:rPr>
              <a:t>this,</a:t>
            </a:r>
            <a:r>
              <a:rPr dirty="0" sz="1700" spc="-6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595959"/>
                </a:solidFill>
                <a:latin typeface="Lucida Sans Unicode"/>
                <a:cs typeface="Lucida Sans Unicode"/>
              </a:rPr>
              <a:t>Steven</a:t>
            </a:r>
            <a:r>
              <a:rPr dirty="0" sz="1700" spc="-6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595959"/>
                </a:solidFill>
                <a:latin typeface="Lucida Sans Unicode"/>
                <a:cs typeface="Lucida Sans Unicode"/>
              </a:rPr>
              <a:t>was</a:t>
            </a:r>
            <a:r>
              <a:rPr dirty="0" sz="1700" spc="-6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0">
                <a:solidFill>
                  <a:srgbClr val="595959"/>
                </a:solidFill>
                <a:latin typeface="Lucida Sans Unicode"/>
                <a:cs typeface="Lucida Sans Unicode"/>
              </a:rPr>
              <a:t>not</a:t>
            </a:r>
            <a:r>
              <a:rPr dirty="0" sz="1700" spc="-6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75">
                <a:solidFill>
                  <a:srgbClr val="595959"/>
                </a:solidFill>
                <a:latin typeface="Lucida Sans Unicode"/>
                <a:cs typeface="Lucida Sans Unicode"/>
              </a:rPr>
              <a:t>writing</a:t>
            </a:r>
            <a:r>
              <a:rPr dirty="0" sz="1700" spc="-6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595959"/>
                </a:solidFill>
                <a:latin typeface="Lucida Sans Unicode"/>
                <a:cs typeface="Lucida Sans Unicode"/>
              </a:rPr>
              <a:t>code</a:t>
            </a:r>
            <a:r>
              <a:rPr dirty="0" sz="1700" spc="-6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595959"/>
                </a:solidFill>
                <a:latin typeface="Lucida Sans Unicode"/>
                <a:cs typeface="Lucida Sans Unicode"/>
              </a:rPr>
              <a:t>and </a:t>
            </a:r>
            <a:r>
              <a:rPr dirty="0" sz="1700" spc="-65">
                <a:solidFill>
                  <a:srgbClr val="595959"/>
                </a:solidFill>
                <a:latin typeface="Lucida Sans Unicode"/>
                <a:cs typeface="Lucida Sans Unicode"/>
              </a:rPr>
              <a:t>more</a:t>
            </a:r>
            <a:r>
              <a:rPr dirty="0" sz="17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595959"/>
                </a:solidFill>
                <a:latin typeface="Lucida Sans Unicode"/>
                <a:cs typeface="Lucida Sans Unicode"/>
              </a:rPr>
              <a:t>so</a:t>
            </a:r>
            <a:r>
              <a:rPr dirty="0" sz="1700" spc="-80">
                <a:solidFill>
                  <a:srgbClr val="595959"/>
                </a:solidFill>
                <a:latin typeface="Lucida Sans Unicode"/>
                <a:cs typeface="Lucida Sans Unicode"/>
              </a:rPr>
              <a:t> using</a:t>
            </a:r>
            <a:r>
              <a:rPr dirty="0" sz="17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595959"/>
                </a:solidFill>
                <a:latin typeface="Lucida Sans Unicode"/>
                <a:cs typeface="Lucida Sans Unicode"/>
              </a:rPr>
              <a:t>GenAI</a:t>
            </a:r>
            <a:r>
              <a:rPr dirty="0" sz="17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0">
                <a:solidFill>
                  <a:srgbClr val="595959"/>
                </a:solidFill>
                <a:latin typeface="Lucida Sans Unicode"/>
                <a:cs typeface="Lucida Sans Unicode"/>
              </a:rPr>
              <a:t>tools</a:t>
            </a:r>
            <a:r>
              <a:rPr dirty="0" sz="17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595959"/>
                </a:solidFill>
                <a:latin typeface="Lucida Sans Unicode"/>
                <a:cs typeface="Lucida Sans Unicode"/>
              </a:rPr>
              <a:t>to</a:t>
            </a:r>
            <a:r>
              <a:rPr dirty="0" sz="17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595959"/>
                </a:solidFill>
                <a:latin typeface="Lucida Sans Unicode"/>
                <a:cs typeface="Lucida Sans Unicode"/>
              </a:rPr>
              <a:t>become</a:t>
            </a:r>
            <a:r>
              <a:rPr dirty="0" sz="17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65">
                <a:solidFill>
                  <a:srgbClr val="595959"/>
                </a:solidFill>
                <a:latin typeface="Lucida Sans Unicode"/>
                <a:cs typeface="Lucida Sans Unicode"/>
              </a:rPr>
              <a:t>more</a:t>
            </a:r>
            <a:r>
              <a:rPr dirty="0" sz="17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595959"/>
                </a:solidFill>
                <a:latin typeface="Lucida Sans Unicode"/>
                <a:cs typeface="Lucida Sans Unicode"/>
              </a:rPr>
              <a:t>technical.</a:t>
            </a:r>
            <a:endParaRPr sz="1700">
              <a:latin typeface="Lucida Sans Unicode"/>
              <a:cs typeface="Lucida Sans Unicode"/>
            </a:endParaRPr>
          </a:p>
          <a:p>
            <a:pPr marL="83185" marR="139065">
              <a:lnSpc>
                <a:spcPct val="100000"/>
              </a:lnSpc>
              <a:spcBef>
                <a:spcPts val="2039"/>
              </a:spcBef>
            </a:pPr>
            <a:r>
              <a:rPr dirty="0" sz="1700" spc="-10" b="1">
                <a:solidFill>
                  <a:srgbClr val="595959"/>
                </a:solidFill>
                <a:latin typeface="Arial"/>
                <a:cs typeface="Arial"/>
              </a:rPr>
              <a:t>Insight:</a:t>
            </a:r>
            <a:r>
              <a:rPr dirty="0" sz="1700" spc="-6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700" spc="-40">
                <a:solidFill>
                  <a:srgbClr val="595959"/>
                </a:solidFill>
                <a:latin typeface="Lucida Sans Unicode"/>
                <a:cs typeface="Lucida Sans Unicode"/>
              </a:rPr>
              <a:t>Founders</a:t>
            </a:r>
            <a:r>
              <a:rPr dirty="0" sz="1700" spc="-6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70">
                <a:solidFill>
                  <a:srgbClr val="595959"/>
                </a:solidFill>
                <a:latin typeface="Lucida Sans Unicode"/>
                <a:cs typeface="Lucida Sans Unicode"/>
              </a:rPr>
              <a:t>find</a:t>
            </a:r>
            <a:r>
              <a:rPr dirty="0" sz="1700" spc="-6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0">
                <a:solidFill>
                  <a:srgbClr val="595959"/>
                </a:solidFill>
                <a:latin typeface="Lucida Sans Unicode"/>
                <a:cs typeface="Lucida Sans Unicode"/>
              </a:rPr>
              <a:t>collaboration</a:t>
            </a:r>
            <a:r>
              <a:rPr dirty="0" sz="1700" spc="-6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70">
                <a:solidFill>
                  <a:srgbClr val="595959"/>
                </a:solidFill>
                <a:latin typeface="Lucida Sans Unicode"/>
                <a:cs typeface="Lucida Sans Unicode"/>
              </a:rPr>
              <a:t>on</a:t>
            </a:r>
            <a:r>
              <a:rPr dirty="0" sz="17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b="1">
                <a:solidFill>
                  <a:srgbClr val="595959"/>
                </a:solidFill>
                <a:latin typeface="Arial"/>
                <a:cs typeface="Arial"/>
              </a:rPr>
              <a:t>design</a:t>
            </a:r>
            <a:r>
              <a:rPr dirty="0" sz="1700" spc="-5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700" b="1">
                <a:solidFill>
                  <a:srgbClr val="595959"/>
                </a:solidFill>
                <a:latin typeface="Arial"/>
                <a:cs typeface="Arial"/>
              </a:rPr>
              <a:t>tools</a:t>
            </a:r>
            <a:r>
              <a:rPr dirty="0" sz="1700" spc="-5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700" b="1">
                <a:solidFill>
                  <a:srgbClr val="595959"/>
                </a:solidFill>
                <a:latin typeface="Arial"/>
                <a:cs typeface="Arial"/>
              </a:rPr>
              <a:t>slow</a:t>
            </a:r>
            <a:r>
              <a:rPr dirty="0" sz="1700" spc="-1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700" spc="-25">
                <a:solidFill>
                  <a:srgbClr val="595959"/>
                </a:solidFill>
                <a:latin typeface="Lucida Sans Unicode"/>
                <a:cs typeface="Lucida Sans Unicode"/>
              </a:rPr>
              <a:t>and </a:t>
            </a:r>
            <a:r>
              <a:rPr dirty="0" sz="1700" spc="-45">
                <a:solidFill>
                  <a:srgbClr val="595959"/>
                </a:solidFill>
                <a:latin typeface="Lucida Sans Unicode"/>
                <a:cs typeface="Lucida Sans Unicode"/>
              </a:rPr>
              <a:t>difficult</a:t>
            </a:r>
            <a:r>
              <a:rPr dirty="0" sz="1700" spc="-9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595959"/>
                </a:solidFill>
                <a:latin typeface="Lucida Sans Unicode"/>
                <a:cs typeface="Lucida Sans Unicode"/>
              </a:rPr>
              <a:t>because</a:t>
            </a:r>
            <a:r>
              <a:rPr dirty="0" sz="1700" spc="-13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595959"/>
                </a:solidFill>
                <a:latin typeface="Lucida Sans Unicode"/>
                <a:cs typeface="Lucida Sans Unicode"/>
              </a:rPr>
              <a:t>they</a:t>
            </a:r>
            <a:r>
              <a:rPr dirty="0" sz="1700" spc="-10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595959"/>
                </a:solidFill>
                <a:latin typeface="Lucida Sans Unicode"/>
                <a:cs typeface="Lucida Sans Unicode"/>
              </a:rPr>
              <a:t>need</a:t>
            </a:r>
            <a:r>
              <a:rPr dirty="0" sz="1700" spc="-10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595959"/>
                </a:solidFill>
                <a:latin typeface="Lucida Sans Unicode"/>
                <a:cs typeface="Lucida Sans Unicode"/>
              </a:rPr>
              <a:t>to</a:t>
            </a:r>
            <a:r>
              <a:rPr dirty="0" sz="1700" spc="-10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80">
                <a:solidFill>
                  <a:srgbClr val="595959"/>
                </a:solidFill>
                <a:latin typeface="Lucida Sans Unicode"/>
                <a:cs typeface="Lucida Sans Unicode"/>
              </a:rPr>
              <a:t>organize</a:t>
            </a:r>
            <a:r>
              <a:rPr dirty="0" sz="1700" spc="-9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0">
                <a:solidFill>
                  <a:srgbClr val="595959"/>
                </a:solidFill>
                <a:latin typeface="Lucida Sans Unicode"/>
                <a:cs typeface="Lucida Sans Unicode"/>
              </a:rPr>
              <a:t>meetings</a:t>
            </a:r>
            <a:r>
              <a:rPr dirty="0" sz="1700" spc="-9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595959"/>
                </a:solidFill>
                <a:latin typeface="Lucida Sans Unicode"/>
                <a:cs typeface="Lucida Sans Unicode"/>
              </a:rPr>
              <a:t>to</a:t>
            </a:r>
            <a:r>
              <a:rPr dirty="0" sz="1700" spc="-10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595959"/>
                </a:solidFill>
                <a:latin typeface="Lucida Sans Unicode"/>
                <a:cs typeface="Lucida Sans Unicode"/>
              </a:rPr>
              <a:t>best </a:t>
            </a:r>
            <a:r>
              <a:rPr dirty="0" sz="1700" spc="-30">
                <a:solidFill>
                  <a:srgbClr val="595959"/>
                </a:solidFill>
                <a:latin typeface="Lucida Sans Unicode"/>
                <a:cs typeface="Lucida Sans Unicode"/>
              </a:rPr>
              <a:t>communicate</a:t>
            </a:r>
            <a:r>
              <a:rPr dirty="0" sz="17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60">
                <a:solidFill>
                  <a:srgbClr val="595959"/>
                </a:solidFill>
                <a:latin typeface="Lucida Sans Unicode"/>
                <a:cs typeface="Lucida Sans Unicode"/>
              </a:rPr>
              <a:t>changes.</a:t>
            </a:r>
            <a:r>
              <a:rPr dirty="0" sz="17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0">
                <a:solidFill>
                  <a:srgbClr val="595959"/>
                </a:solidFill>
                <a:latin typeface="Lucida Sans Unicode"/>
                <a:cs typeface="Lucida Sans Unicode"/>
              </a:rPr>
              <a:t>These</a:t>
            </a:r>
            <a:r>
              <a:rPr dirty="0" sz="17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0">
                <a:solidFill>
                  <a:srgbClr val="595959"/>
                </a:solidFill>
                <a:latin typeface="Lucida Sans Unicode"/>
                <a:cs typeface="Lucida Sans Unicode"/>
              </a:rPr>
              <a:t>meetings</a:t>
            </a:r>
            <a:r>
              <a:rPr dirty="0" sz="1700" spc="-9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60" b="1">
                <a:solidFill>
                  <a:srgbClr val="595959"/>
                </a:solidFill>
                <a:latin typeface="Arial"/>
                <a:cs typeface="Arial"/>
              </a:rPr>
              <a:t>add</a:t>
            </a:r>
            <a:r>
              <a:rPr dirty="0" sz="1700" spc="-7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700" spc="50" b="1">
                <a:solidFill>
                  <a:srgbClr val="595959"/>
                </a:solidFill>
                <a:latin typeface="Arial"/>
                <a:cs typeface="Arial"/>
              </a:rPr>
              <a:t>extra</a:t>
            </a:r>
            <a:r>
              <a:rPr dirty="0" sz="1700" spc="-7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700" b="1">
                <a:solidFill>
                  <a:srgbClr val="595959"/>
                </a:solidFill>
                <a:latin typeface="Arial"/>
                <a:cs typeface="Arial"/>
              </a:rPr>
              <a:t>hours</a:t>
            </a:r>
            <a:r>
              <a:rPr dirty="0" sz="1700" spc="-2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595959"/>
                </a:solidFill>
                <a:latin typeface="Lucida Sans Unicode"/>
                <a:cs typeface="Lucida Sans Unicode"/>
              </a:rPr>
              <a:t>to</a:t>
            </a:r>
            <a:r>
              <a:rPr dirty="0" sz="17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595959"/>
                </a:solidFill>
                <a:latin typeface="Lucida Sans Unicode"/>
                <a:cs typeface="Lucida Sans Unicode"/>
              </a:rPr>
              <a:t>their </a:t>
            </a:r>
            <a:r>
              <a:rPr dirty="0" sz="1700" spc="-60">
                <a:solidFill>
                  <a:srgbClr val="595959"/>
                </a:solidFill>
                <a:latin typeface="Lucida Sans Unicode"/>
                <a:cs typeface="Lucida Sans Unicode"/>
              </a:rPr>
              <a:t>days,</a:t>
            </a:r>
            <a:r>
              <a:rPr dirty="0" sz="17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0">
                <a:solidFill>
                  <a:srgbClr val="595959"/>
                </a:solidFill>
                <a:latin typeface="Lucida Sans Unicode"/>
                <a:cs typeface="Lucida Sans Unicode"/>
              </a:rPr>
              <a:t>when</a:t>
            </a:r>
            <a:r>
              <a:rPr dirty="0" sz="17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595959"/>
                </a:solidFill>
                <a:latin typeface="Lucida Sans Unicode"/>
                <a:cs typeface="Lucida Sans Unicode"/>
              </a:rPr>
              <a:t>they</a:t>
            </a:r>
            <a:r>
              <a:rPr dirty="0" sz="17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0">
                <a:solidFill>
                  <a:srgbClr val="595959"/>
                </a:solidFill>
                <a:latin typeface="Lucida Sans Unicode"/>
                <a:cs typeface="Lucida Sans Unicode"/>
              </a:rPr>
              <a:t>feel</a:t>
            </a:r>
            <a:r>
              <a:rPr dirty="0" sz="17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5">
                <a:solidFill>
                  <a:srgbClr val="595959"/>
                </a:solidFill>
                <a:latin typeface="Lucida Sans Unicode"/>
                <a:cs typeface="Lucida Sans Unicode"/>
              </a:rPr>
              <a:t>communication</a:t>
            </a:r>
            <a:r>
              <a:rPr dirty="0" sz="17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595959"/>
                </a:solidFill>
                <a:latin typeface="Lucida Sans Unicode"/>
                <a:cs typeface="Lucida Sans Unicode"/>
              </a:rPr>
              <a:t>can</a:t>
            </a:r>
            <a:r>
              <a:rPr dirty="0" sz="17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595959"/>
                </a:solidFill>
                <a:latin typeface="Lucida Sans Unicode"/>
                <a:cs typeface="Lucida Sans Unicode"/>
              </a:rPr>
              <a:t>be</a:t>
            </a:r>
            <a:r>
              <a:rPr dirty="0" sz="17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595959"/>
                </a:solidFill>
                <a:latin typeface="Lucida Sans Unicode"/>
                <a:cs typeface="Lucida Sans Unicode"/>
              </a:rPr>
              <a:t>better</a:t>
            </a:r>
            <a:r>
              <a:rPr dirty="0" sz="17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595959"/>
                </a:solidFill>
                <a:latin typeface="Lucida Sans Unicode"/>
                <a:cs typeface="Lucida Sans Unicode"/>
              </a:rPr>
              <a:t>streamlined. </a:t>
            </a:r>
            <a:r>
              <a:rPr dirty="0" sz="1700" spc="-50">
                <a:solidFill>
                  <a:srgbClr val="595959"/>
                </a:solidFill>
                <a:latin typeface="Lucida Sans Unicode"/>
                <a:cs typeface="Lucida Sans Unicode"/>
              </a:rPr>
              <a:t>They</a:t>
            </a:r>
            <a:r>
              <a:rPr dirty="0" sz="17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595959"/>
                </a:solidFill>
                <a:latin typeface="Lucida Sans Unicode"/>
                <a:cs typeface="Lucida Sans Unicode"/>
              </a:rPr>
              <a:t>believe</a:t>
            </a:r>
            <a:r>
              <a:rPr dirty="0" sz="17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60">
                <a:solidFill>
                  <a:srgbClr val="595959"/>
                </a:solidFill>
                <a:latin typeface="Lucida Sans Unicode"/>
                <a:cs typeface="Lucida Sans Unicode"/>
              </a:rPr>
              <a:t>customization</a:t>
            </a:r>
            <a:r>
              <a:rPr dirty="0" sz="17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5">
                <a:solidFill>
                  <a:srgbClr val="595959"/>
                </a:solidFill>
                <a:latin typeface="Lucida Sans Unicode"/>
                <a:cs typeface="Lucida Sans Unicode"/>
              </a:rPr>
              <a:t>is</a:t>
            </a:r>
            <a:r>
              <a:rPr dirty="0" sz="17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70">
                <a:solidFill>
                  <a:srgbClr val="595959"/>
                </a:solidFill>
                <a:latin typeface="Lucida Sans Unicode"/>
                <a:cs typeface="Lucida Sans Unicode"/>
              </a:rPr>
              <a:t>lacking </a:t>
            </a:r>
            <a:r>
              <a:rPr dirty="0" sz="1700" spc="-45">
                <a:solidFill>
                  <a:srgbClr val="595959"/>
                </a:solidFill>
                <a:latin typeface="Lucida Sans Unicode"/>
                <a:cs typeface="Lucida Sans Unicode"/>
              </a:rPr>
              <a:t>and</a:t>
            </a:r>
            <a:r>
              <a:rPr dirty="0" sz="17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595959"/>
                </a:solidFill>
                <a:latin typeface="Lucida Sans Unicode"/>
                <a:cs typeface="Lucida Sans Unicode"/>
              </a:rPr>
              <a:t>trust</a:t>
            </a:r>
            <a:r>
              <a:rPr dirty="0" sz="17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595959"/>
                </a:solidFill>
                <a:latin typeface="Lucida Sans Unicode"/>
                <a:cs typeface="Lucida Sans Unicode"/>
              </a:rPr>
              <a:t>that</a:t>
            </a:r>
            <a:r>
              <a:rPr dirty="0" sz="17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80">
                <a:solidFill>
                  <a:srgbClr val="595959"/>
                </a:solidFill>
                <a:latin typeface="Lucida Sans Unicode"/>
                <a:cs typeface="Lucida Sans Unicode"/>
              </a:rPr>
              <a:t>AI</a:t>
            </a:r>
            <a:r>
              <a:rPr dirty="0" sz="17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595959"/>
                </a:solidFill>
                <a:latin typeface="Lucida Sans Unicode"/>
                <a:cs typeface="Lucida Sans Unicode"/>
              </a:rPr>
              <a:t>can</a:t>
            </a:r>
            <a:r>
              <a:rPr dirty="0" sz="17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595959"/>
                </a:solidFill>
                <a:latin typeface="Lucida Sans Unicode"/>
                <a:cs typeface="Lucida Sans Unicode"/>
              </a:rPr>
              <a:t>easily </a:t>
            </a:r>
            <a:r>
              <a:rPr dirty="0" sz="1700" spc="-40">
                <a:solidFill>
                  <a:srgbClr val="595959"/>
                </a:solidFill>
                <a:latin typeface="Lucida Sans Unicode"/>
                <a:cs typeface="Lucida Sans Unicode"/>
              </a:rPr>
              <a:t>generate</a:t>
            </a:r>
            <a:r>
              <a:rPr dirty="0" sz="1700" spc="-9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595959"/>
                </a:solidFill>
                <a:latin typeface="Lucida Sans Unicode"/>
                <a:cs typeface="Lucida Sans Unicode"/>
              </a:rPr>
              <a:t>the</a:t>
            </a:r>
            <a:r>
              <a:rPr dirty="0" sz="17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595959"/>
                </a:solidFill>
                <a:latin typeface="Lucida Sans Unicode"/>
                <a:cs typeface="Lucida Sans Unicode"/>
              </a:rPr>
              <a:t>aesthetic</a:t>
            </a:r>
            <a:r>
              <a:rPr dirty="0" sz="1700" spc="-9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5">
                <a:solidFill>
                  <a:srgbClr val="595959"/>
                </a:solidFill>
                <a:latin typeface="Lucida Sans Unicode"/>
                <a:cs typeface="Lucida Sans Unicode"/>
              </a:rPr>
              <a:t>you</a:t>
            </a:r>
            <a:r>
              <a:rPr dirty="0" sz="17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0">
                <a:solidFill>
                  <a:srgbClr val="595959"/>
                </a:solidFill>
                <a:latin typeface="Lucida Sans Unicode"/>
                <a:cs typeface="Lucida Sans Unicode"/>
              </a:rPr>
              <a:t>want</a:t>
            </a:r>
            <a:r>
              <a:rPr dirty="0" sz="1700" spc="-9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70">
                <a:solidFill>
                  <a:srgbClr val="595959"/>
                </a:solidFill>
                <a:latin typeface="Lucida Sans Unicode"/>
                <a:cs typeface="Lucida Sans Unicode"/>
              </a:rPr>
              <a:t>if</a:t>
            </a:r>
            <a:r>
              <a:rPr dirty="0" sz="17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5">
                <a:solidFill>
                  <a:srgbClr val="595959"/>
                </a:solidFill>
                <a:latin typeface="Lucida Sans Unicode"/>
                <a:cs typeface="Lucida Sans Unicode"/>
              </a:rPr>
              <a:t>you</a:t>
            </a:r>
            <a:r>
              <a:rPr dirty="0" sz="17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595959"/>
                </a:solidFill>
                <a:latin typeface="Lucida Sans Unicode"/>
                <a:cs typeface="Lucida Sans Unicode"/>
              </a:rPr>
              <a:t>specify</a:t>
            </a:r>
            <a:r>
              <a:rPr dirty="0" sz="1700" spc="-9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595959"/>
                </a:solidFill>
                <a:latin typeface="Lucida Sans Unicode"/>
                <a:cs typeface="Lucida Sans Unicode"/>
              </a:rPr>
              <a:t>it.</a:t>
            </a:r>
            <a:endParaRPr sz="1700">
              <a:latin typeface="Lucida Sans Unicode"/>
              <a:cs typeface="Lucida Sans Unicode"/>
            </a:endParaRPr>
          </a:p>
          <a:p>
            <a:pPr marL="83185" marR="5080">
              <a:lnSpc>
                <a:spcPct val="100000"/>
              </a:lnSpc>
              <a:spcBef>
                <a:spcPts val="2039"/>
              </a:spcBef>
            </a:pPr>
            <a:r>
              <a:rPr dirty="0" sz="1700" b="1">
                <a:solidFill>
                  <a:srgbClr val="595959"/>
                </a:solidFill>
                <a:latin typeface="Arial"/>
                <a:cs typeface="Arial"/>
              </a:rPr>
              <a:t>Need:</a:t>
            </a:r>
            <a:r>
              <a:rPr dirty="0" sz="1700" spc="-6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700" spc="-50">
                <a:solidFill>
                  <a:srgbClr val="595959"/>
                </a:solidFill>
                <a:latin typeface="Lucida Sans Unicode"/>
                <a:cs typeface="Lucida Sans Unicode"/>
              </a:rPr>
              <a:t>A</a:t>
            </a:r>
            <a:r>
              <a:rPr dirty="0" sz="17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5">
                <a:solidFill>
                  <a:srgbClr val="595959"/>
                </a:solidFill>
                <a:latin typeface="Lucida Sans Unicode"/>
                <a:cs typeface="Lucida Sans Unicode"/>
              </a:rPr>
              <a:t>design</a:t>
            </a:r>
            <a:r>
              <a:rPr dirty="0" sz="17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60">
                <a:solidFill>
                  <a:srgbClr val="595959"/>
                </a:solidFill>
                <a:latin typeface="Lucida Sans Unicode"/>
                <a:cs typeface="Lucida Sans Unicode"/>
              </a:rPr>
              <a:t>tool</a:t>
            </a:r>
            <a:r>
              <a:rPr dirty="0" sz="17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595959"/>
                </a:solidFill>
                <a:latin typeface="Lucida Sans Unicode"/>
                <a:cs typeface="Lucida Sans Unicode"/>
              </a:rPr>
              <a:t>that</a:t>
            </a:r>
            <a:r>
              <a:rPr dirty="0" sz="17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595959"/>
                </a:solidFill>
                <a:latin typeface="Lucida Sans Unicode"/>
                <a:cs typeface="Lucida Sans Unicode"/>
              </a:rPr>
              <a:t>uses</a:t>
            </a:r>
            <a:r>
              <a:rPr dirty="0" sz="17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595959"/>
                </a:solidFill>
                <a:latin typeface="Lucida Sans Unicode"/>
                <a:cs typeface="Lucida Sans Unicode"/>
              </a:rPr>
              <a:t>a</a:t>
            </a:r>
            <a:r>
              <a:rPr dirty="0" sz="17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595959"/>
                </a:solidFill>
                <a:latin typeface="Lucida Sans Unicode"/>
                <a:cs typeface="Lucida Sans Unicode"/>
              </a:rPr>
              <a:t>short</a:t>
            </a:r>
            <a:r>
              <a:rPr dirty="0" sz="17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5">
                <a:solidFill>
                  <a:srgbClr val="595959"/>
                </a:solidFill>
                <a:latin typeface="Lucida Sans Unicode"/>
                <a:cs typeface="Lucida Sans Unicode"/>
              </a:rPr>
              <a:t>quiz</a:t>
            </a:r>
            <a:r>
              <a:rPr dirty="0" sz="17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65">
                <a:solidFill>
                  <a:srgbClr val="595959"/>
                </a:solidFill>
                <a:latin typeface="Lucida Sans Unicode"/>
                <a:cs typeface="Lucida Sans Unicode"/>
              </a:rPr>
              <a:t>or</a:t>
            </a:r>
            <a:r>
              <a:rPr dirty="0" sz="17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595959"/>
                </a:solidFill>
                <a:latin typeface="Lucida Sans Unicode"/>
                <a:cs typeface="Lucida Sans Unicode"/>
              </a:rPr>
              <a:t>selection</a:t>
            </a:r>
            <a:r>
              <a:rPr dirty="0" sz="17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595959"/>
                </a:solidFill>
                <a:latin typeface="Lucida Sans Unicode"/>
                <a:cs typeface="Lucida Sans Unicode"/>
              </a:rPr>
              <a:t>process, </a:t>
            </a:r>
            <a:r>
              <a:rPr dirty="0" sz="1700" spc="-80">
                <a:solidFill>
                  <a:srgbClr val="595959"/>
                </a:solidFill>
                <a:latin typeface="Lucida Sans Unicode"/>
                <a:cs typeface="Lucida Sans Unicode"/>
              </a:rPr>
              <a:t>showing</a:t>
            </a:r>
            <a:r>
              <a:rPr dirty="0" sz="17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595959"/>
                </a:solidFill>
                <a:latin typeface="Lucida Sans Unicode"/>
                <a:cs typeface="Lucida Sans Unicode"/>
              </a:rPr>
              <a:t>users</a:t>
            </a:r>
            <a:r>
              <a:rPr dirty="0" sz="17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5">
                <a:solidFill>
                  <a:srgbClr val="595959"/>
                </a:solidFill>
                <a:latin typeface="Lucida Sans Unicode"/>
                <a:cs typeface="Lucida Sans Unicode"/>
              </a:rPr>
              <a:t>different</a:t>
            </a:r>
            <a:r>
              <a:rPr dirty="0" sz="17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5">
                <a:solidFill>
                  <a:srgbClr val="595959"/>
                </a:solidFill>
                <a:latin typeface="Lucida Sans Unicode"/>
                <a:cs typeface="Lucida Sans Unicode"/>
              </a:rPr>
              <a:t>design</a:t>
            </a:r>
            <a:r>
              <a:rPr dirty="0" sz="17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5">
                <a:solidFill>
                  <a:srgbClr val="595959"/>
                </a:solidFill>
                <a:latin typeface="Lucida Sans Unicode"/>
                <a:cs typeface="Lucida Sans Unicode"/>
              </a:rPr>
              <a:t>options</a:t>
            </a:r>
            <a:r>
              <a:rPr dirty="0" sz="17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595959"/>
                </a:solidFill>
                <a:latin typeface="Lucida Sans Unicode"/>
                <a:cs typeface="Lucida Sans Unicode"/>
              </a:rPr>
              <a:t>to</a:t>
            </a:r>
            <a:r>
              <a:rPr dirty="0" sz="17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595959"/>
                </a:solidFill>
                <a:latin typeface="Lucida Sans Unicode"/>
                <a:cs typeface="Lucida Sans Unicode"/>
              </a:rPr>
              <a:t>choose</a:t>
            </a:r>
            <a:r>
              <a:rPr dirty="0" sz="1700" spc="-6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10">
                <a:solidFill>
                  <a:srgbClr val="595959"/>
                </a:solidFill>
                <a:latin typeface="Lucida Sans Unicode"/>
                <a:cs typeface="Lucida Sans Unicode"/>
              </a:rPr>
              <a:t>from,</a:t>
            </a:r>
            <a:r>
              <a:rPr dirty="0" sz="17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85">
                <a:solidFill>
                  <a:srgbClr val="595959"/>
                </a:solidFill>
                <a:latin typeface="Lucida Sans Unicode"/>
                <a:cs typeface="Lucida Sans Unicode"/>
              </a:rPr>
              <a:t>in</a:t>
            </a:r>
            <a:r>
              <a:rPr dirty="0" sz="17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5">
                <a:solidFill>
                  <a:srgbClr val="595959"/>
                </a:solidFill>
                <a:latin typeface="Lucida Sans Unicode"/>
                <a:cs typeface="Lucida Sans Unicode"/>
              </a:rPr>
              <a:t>order</a:t>
            </a:r>
            <a:r>
              <a:rPr dirty="0" sz="17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595959"/>
                </a:solidFill>
                <a:latin typeface="Lucida Sans Unicode"/>
                <a:cs typeface="Lucida Sans Unicode"/>
              </a:rPr>
              <a:t>to </a:t>
            </a:r>
            <a:r>
              <a:rPr dirty="0" sz="1700" spc="-10">
                <a:solidFill>
                  <a:srgbClr val="595959"/>
                </a:solidFill>
                <a:latin typeface="Lucida Sans Unicode"/>
                <a:cs typeface="Lucida Sans Unicode"/>
              </a:rPr>
              <a:t>better</a:t>
            </a:r>
            <a:r>
              <a:rPr dirty="0" sz="17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595959"/>
                </a:solidFill>
                <a:latin typeface="Lucida Sans Unicode"/>
                <a:cs typeface="Lucida Sans Unicode"/>
              </a:rPr>
              <a:t>understand</a:t>
            </a:r>
            <a:r>
              <a:rPr dirty="0" sz="17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5">
                <a:solidFill>
                  <a:srgbClr val="595959"/>
                </a:solidFill>
                <a:latin typeface="Lucida Sans Unicode"/>
                <a:cs typeface="Lucida Sans Unicode"/>
              </a:rPr>
              <a:t>their</a:t>
            </a:r>
            <a:r>
              <a:rPr dirty="0" sz="1700" spc="-8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595959"/>
                </a:solidFill>
                <a:latin typeface="Lucida Sans Unicode"/>
                <a:cs typeface="Lucida Sans Unicode"/>
              </a:rPr>
              <a:t>preferences.</a:t>
            </a:r>
            <a:endParaRPr sz="1700">
              <a:latin typeface="Lucida Sans Unicode"/>
              <a:cs typeface="Lucida Sans Unicode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9035" y="133951"/>
            <a:ext cx="1434621" cy="1404815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7049" y="527173"/>
            <a:ext cx="7787109" cy="4467690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319149" y="294344"/>
            <a:ext cx="2654300" cy="2724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600" spc="45" b="1">
                <a:solidFill>
                  <a:srgbClr val="BA3D02"/>
                </a:solidFill>
                <a:latin typeface="Arial"/>
                <a:cs typeface="Arial"/>
              </a:rPr>
              <a:t>Empathy</a:t>
            </a:r>
            <a:r>
              <a:rPr dirty="0" sz="1600" spc="-6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70" b="1">
                <a:solidFill>
                  <a:srgbClr val="BA3D02"/>
                </a:solidFill>
                <a:latin typeface="Arial"/>
                <a:cs typeface="Arial"/>
              </a:rPr>
              <a:t>Map</a:t>
            </a:r>
            <a:r>
              <a:rPr dirty="0" sz="1600" spc="-6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390" b="1">
                <a:solidFill>
                  <a:srgbClr val="BA3D02"/>
                </a:solidFill>
                <a:latin typeface="Arial"/>
                <a:cs typeface="Arial"/>
              </a:rPr>
              <a:t>-</a:t>
            </a:r>
            <a:r>
              <a:rPr dirty="0" sz="1600" spc="-6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BA3D02"/>
                </a:solidFill>
                <a:latin typeface="Arial"/>
                <a:cs typeface="Arial"/>
              </a:rPr>
              <a:t>Samantha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86060" y="79663"/>
            <a:ext cx="1434622" cy="1404816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7049" y="527173"/>
            <a:ext cx="7787109" cy="4467715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319149" y="294344"/>
            <a:ext cx="2769870" cy="2724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Key</a:t>
            </a:r>
            <a:r>
              <a:rPr dirty="0" sz="1600" spc="-5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Takeaways</a:t>
            </a:r>
            <a:r>
              <a:rPr dirty="0" sz="1600" spc="-5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390" b="1">
                <a:solidFill>
                  <a:srgbClr val="BA3D02"/>
                </a:solidFill>
                <a:latin typeface="Arial"/>
                <a:cs typeface="Arial"/>
              </a:rPr>
              <a:t>-</a:t>
            </a:r>
            <a:r>
              <a:rPr dirty="0" sz="1600" spc="-5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BA3D02"/>
                </a:solidFill>
                <a:latin typeface="Arial"/>
                <a:cs typeface="Arial"/>
              </a:rPr>
              <a:t>Samantha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86060" y="79663"/>
            <a:ext cx="1434622" cy="1404816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4797" rIns="0" bIns="0" rtlCol="0" vert="horz">
            <a:spAutoFit/>
          </a:bodyPr>
          <a:lstStyle/>
          <a:p>
            <a:pPr marL="109855">
              <a:lnSpc>
                <a:spcPct val="100000"/>
              </a:lnSpc>
              <a:spcBef>
                <a:spcPts val="120"/>
              </a:spcBef>
            </a:pPr>
            <a:r>
              <a:rPr dirty="0" sz="1600"/>
              <a:t>Analysis</a:t>
            </a:r>
            <a:r>
              <a:rPr dirty="0" sz="1600" spc="-55"/>
              <a:t> </a:t>
            </a:r>
            <a:r>
              <a:rPr dirty="0" sz="1600" spc="390"/>
              <a:t>-</a:t>
            </a:r>
            <a:r>
              <a:rPr dirty="0" sz="1600" spc="-50"/>
              <a:t> </a:t>
            </a:r>
            <a:r>
              <a:rPr dirty="0" sz="1600" spc="-10"/>
              <a:t>Samantha</a:t>
            </a:r>
            <a:endParaRPr sz="1600"/>
          </a:p>
        </p:txBody>
      </p:sp>
      <p:sp>
        <p:nvSpPr>
          <p:cNvPr id="3" name="object 3" descr=""/>
          <p:cNvSpPr txBox="1"/>
          <p:nvPr/>
        </p:nvSpPr>
        <p:spPr>
          <a:xfrm>
            <a:off x="390199" y="964004"/>
            <a:ext cx="6625590" cy="395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38608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Quote:</a:t>
            </a:r>
            <a:r>
              <a:rPr dirty="0" sz="1800" spc="-11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60">
                <a:solidFill>
                  <a:srgbClr val="595959"/>
                </a:solidFill>
                <a:latin typeface="Lucida Sans Unicode"/>
                <a:cs typeface="Lucida Sans Unicode"/>
              </a:rPr>
              <a:t>“I</a:t>
            </a:r>
            <a:r>
              <a:rPr dirty="0" sz="1800" spc="-6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35">
                <a:solidFill>
                  <a:srgbClr val="595959"/>
                </a:solidFill>
                <a:latin typeface="Lucida Sans Unicode"/>
                <a:cs typeface="Lucida Sans Unicode"/>
              </a:rPr>
              <a:t>combine</a:t>
            </a:r>
            <a:r>
              <a:rPr dirty="0" sz="1800" spc="-6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65">
                <a:solidFill>
                  <a:srgbClr val="595959"/>
                </a:solidFill>
                <a:latin typeface="Lucida Sans Unicode"/>
                <a:cs typeface="Lucida Sans Unicode"/>
              </a:rPr>
              <a:t>multiple</a:t>
            </a:r>
            <a:r>
              <a:rPr dirty="0" sz="1800" spc="-6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95">
                <a:solidFill>
                  <a:srgbClr val="595959"/>
                </a:solidFill>
                <a:latin typeface="Lucida Sans Unicode"/>
                <a:cs typeface="Lucida Sans Unicode"/>
              </a:rPr>
              <a:t>AI</a:t>
            </a:r>
            <a:r>
              <a:rPr dirty="0" sz="1800" spc="-5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80">
                <a:solidFill>
                  <a:srgbClr val="595959"/>
                </a:solidFill>
                <a:latin typeface="Lucida Sans Unicode"/>
                <a:cs typeface="Lucida Sans Unicode"/>
              </a:rPr>
              <a:t>for</a:t>
            </a:r>
            <a:r>
              <a:rPr dirty="0" sz="1800" spc="-6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Lucida Sans Unicode"/>
                <a:cs typeface="Lucida Sans Unicode"/>
              </a:rPr>
              <a:t>my</a:t>
            </a:r>
            <a:r>
              <a:rPr dirty="0" sz="1800" spc="-6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50">
                <a:solidFill>
                  <a:srgbClr val="595959"/>
                </a:solidFill>
                <a:latin typeface="Lucida Sans Unicode"/>
                <a:cs typeface="Lucida Sans Unicode"/>
              </a:rPr>
              <a:t>design</a:t>
            </a:r>
            <a:r>
              <a:rPr dirty="0" sz="1800" spc="-6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25">
                <a:solidFill>
                  <a:srgbClr val="595959"/>
                </a:solidFill>
                <a:latin typeface="Lucida Sans Unicode"/>
                <a:cs typeface="Lucida Sans Unicode"/>
              </a:rPr>
              <a:t>process…I</a:t>
            </a:r>
            <a:r>
              <a:rPr dirty="0" sz="1800" spc="-2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5">
                <a:solidFill>
                  <a:srgbClr val="595959"/>
                </a:solidFill>
                <a:latin typeface="Lucida Sans Unicode"/>
                <a:cs typeface="Lucida Sans Unicode"/>
              </a:rPr>
              <a:t>may </a:t>
            </a:r>
            <a:r>
              <a:rPr dirty="0" sz="1800">
                <a:solidFill>
                  <a:srgbClr val="595959"/>
                </a:solidFill>
                <a:latin typeface="Lucida Sans Unicode"/>
                <a:cs typeface="Lucida Sans Unicode"/>
              </a:rPr>
              <a:t>create</a:t>
            </a:r>
            <a:r>
              <a:rPr dirty="0" sz="1800" spc="-14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Lucida Sans Unicode"/>
                <a:cs typeface="Lucida Sans Unicode"/>
              </a:rPr>
              <a:t>my</a:t>
            </a:r>
            <a:r>
              <a:rPr dirty="0" sz="1800" spc="-12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60">
                <a:solidFill>
                  <a:srgbClr val="595959"/>
                </a:solidFill>
                <a:latin typeface="Lucida Sans Unicode"/>
                <a:cs typeface="Lucida Sans Unicode"/>
              </a:rPr>
              <a:t>outline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80">
                <a:solidFill>
                  <a:srgbClr val="595959"/>
                </a:solidFill>
                <a:latin typeface="Lucida Sans Unicode"/>
                <a:cs typeface="Lucida Sans Unicode"/>
              </a:rPr>
              <a:t>for</a:t>
            </a:r>
            <a:r>
              <a:rPr dirty="0" sz="1800" spc="-6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0">
                <a:solidFill>
                  <a:srgbClr val="595959"/>
                </a:solidFill>
                <a:latin typeface="Lucida Sans Unicode"/>
                <a:cs typeface="Lucida Sans Unicode"/>
              </a:rPr>
              <a:t>pitch</a:t>
            </a:r>
            <a:r>
              <a:rPr dirty="0" sz="1800" spc="-9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90">
                <a:solidFill>
                  <a:srgbClr val="595959"/>
                </a:solidFill>
                <a:latin typeface="Lucida Sans Unicode"/>
                <a:cs typeface="Lucida Sans Unicode"/>
              </a:rPr>
              <a:t>on</a:t>
            </a:r>
            <a:r>
              <a:rPr dirty="0" sz="1800" spc="-5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Lucida Sans Unicode"/>
                <a:cs typeface="Lucida Sans Unicode"/>
              </a:rPr>
              <a:t>ChatGPT</a:t>
            </a:r>
            <a:r>
              <a:rPr dirty="0" sz="1800" spc="-9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45">
                <a:solidFill>
                  <a:srgbClr val="595959"/>
                </a:solidFill>
                <a:latin typeface="Lucida Sans Unicode"/>
                <a:cs typeface="Lucida Sans Unicode"/>
              </a:rPr>
              <a:t>and</a:t>
            </a:r>
            <a:r>
              <a:rPr dirty="0" sz="1800" spc="-9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5">
                <a:solidFill>
                  <a:srgbClr val="595959"/>
                </a:solidFill>
                <a:latin typeface="Lucida Sans Unicode"/>
                <a:cs typeface="Lucida Sans Unicode"/>
              </a:rPr>
              <a:t>then</a:t>
            </a:r>
            <a:r>
              <a:rPr dirty="0" sz="1800" spc="-9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Lucida Sans Unicode"/>
                <a:cs typeface="Lucida Sans Unicode"/>
              </a:rPr>
              <a:t>feed</a:t>
            </a:r>
            <a:r>
              <a:rPr dirty="0" sz="1800" spc="-9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30">
                <a:solidFill>
                  <a:srgbClr val="595959"/>
                </a:solidFill>
                <a:latin typeface="Lucida Sans Unicode"/>
                <a:cs typeface="Lucida Sans Unicode"/>
              </a:rPr>
              <a:t>it</a:t>
            </a:r>
            <a:r>
              <a:rPr dirty="0" sz="1800" spc="-9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5">
                <a:solidFill>
                  <a:srgbClr val="595959"/>
                </a:solidFill>
                <a:latin typeface="Lucida Sans Unicode"/>
                <a:cs typeface="Lucida Sans Unicode"/>
              </a:rPr>
              <a:t>to Gamma</a:t>
            </a:r>
            <a:r>
              <a:rPr dirty="0" sz="1800" spc="-9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75">
                <a:solidFill>
                  <a:srgbClr val="595959"/>
                </a:solidFill>
                <a:latin typeface="Lucida Sans Unicode"/>
                <a:cs typeface="Lucida Sans Unicode"/>
              </a:rPr>
              <a:t>AI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595959"/>
                </a:solidFill>
                <a:latin typeface="Lucida Sans Unicode"/>
                <a:cs typeface="Lucida Sans Unicode"/>
              </a:rPr>
              <a:t>to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50">
                <a:solidFill>
                  <a:srgbClr val="595959"/>
                </a:solidFill>
                <a:latin typeface="Lucida Sans Unicode"/>
                <a:cs typeface="Lucida Sans Unicode"/>
              </a:rPr>
              <a:t>get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50">
                <a:solidFill>
                  <a:srgbClr val="595959"/>
                </a:solidFill>
                <a:latin typeface="Lucida Sans Unicode"/>
                <a:cs typeface="Lucida Sans Unicode"/>
              </a:rPr>
              <a:t>slides</a:t>
            </a:r>
            <a:r>
              <a:rPr dirty="0" sz="1800" spc="-9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45">
                <a:solidFill>
                  <a:srgbClr val="595959"/>
                </a:solidFill>
                <a:latin typeface="Lucida Sans Unicode"/>
                <a:cs typeface="Lucida Sans Unicode"/>
              </a:rPr>
              <a:t>and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595959"/>
                </a:solidFill>
                <a:latin typeface="Lucida Sans Unicode"/>
                <a:cs typeface="Lucida Sans Unicode"/>
              </a:rPr>
              <a:t>vice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Lucida Sans Unicode"/>
                <a:cs typeface="Lucida Sans Unicode"/>
              </a:rPr>
              <a:t>versa.”</a:t>
            </a:r>
            <a:endParaRPr sz="18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10"/>
              </a:spcBef>
            </a:pPr>
            <a:endParaRPr sz="18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1800" spc="-10" b="1">
                <a:solidFill>
                  <a:srgbClr val="595959"/>
                </a:solidFill>
                <a:latin typeface="Arial"/>
                <a:cs typeface="Arial"/>
              </a:rPr>
              <a:t>Insight:</a:t>
            </a:r>
            <a:r>
              <a:rPr dirty="0" sz="1800" spc="-8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40">
                <a:solidFill>
                  <a:srgbClr val="595959"/>
                </a:solidFill>
                <a:latin typeface="Lucida Sans Unicode"/>
                <a:cs typeface="Lucida Sans Unicode"/>
              </a:rPr>
              <a:t>Founders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40">
                <a:solidFill>
                  <a:srgbClr val="595959"/>
                </a:solidFill>
                <a:latin typeface="Lucida Sans Unicode"/>
                <a:cs typeface="Lucida Sans Unicode"/>
              </a:rPr>
              <a:t>are</a:t>
            </a:r>
            <a:r>
              <a:rPr dirty="0" sz="1800" spc="-9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30">
                <a:solidFill>
                  <a:srgbClr val="595959"/>
                </a:solidFill>
                <a:latin typeface="Lucida Sans Unicode"/>
                <a:cs typeface="Lucida Sans Unicode"/>
              </a:rPr>
              <a:t>already</a:t>
            </a:r>
            <a:r>
              <a:rPr dirty="0" sz="1800" spc="-9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70">
                <a:solidFill>
                  <a:srgbClr val="595959"/>
                </a:solidFill>
                <a:latin typeface="Lucida Sans Unicode"/>
                <a:cs typeface="Lucida Sans Unicode"/>
              </a:rPr>
              <a:t>hacking</a:t>
            </a:r>
            <a:r>
              <a:rPr dirty="0" sz="1800" spc="-9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45">
                <a:solidFill>
                  <a:srgbClr val="595959"/>
                </a:solidFill>
                <a:latin typeface="Lucida Sans Unicode"/>
                <a:cs typeface="Lucida Sans Unicode"/>
              </a:rPr>
              <a:t>together</a:t>
            </a:r>
            <a:r>
              <a:rPr dirty="0" sz="1800" spc="-9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75">
                <a:solidFill>
                  <a:srgbClr val="595959"/>
                </a:solidFill>
                <a:latin typeface="Lucida Sans Unicode"/>
                <a:cs typeface="Lucida Sans Unicode"/>
              </a:rPr>
              <a:t>workﬂows</a:t>
            </a:r>
            <a:r>
              <a:rPr dirty="0" sz="1800" spc="-9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5">
                <a:solidFill>
                  <a:srgbClr val="595959"/>
                </a:solidFill>
                <a:latin typeface="Lucida Sans Unicode"/>
                <a:cs typeface="Lucida Sans Unicode"/>
              </a:rPr>
              <a:t>by </a:t>
            </a:r>
            <a:r>
              <a:rPr dirty="0" sz="1800" spc="-65">
                <a:solidFill>
                  <a:srgbClr val="595959"/>
                </a:solidFill>
                <a:latin typeface="Lucida Sans Unicode"/>
                <a:cs typeface="Lucida Sans Unicode"/>
              </a:rPr>
              <a:t>combining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65">
                <a:solidFill>
                  <a:srgbClr val="595959"/>
                </a:solidFill>
                <a:latin typeface="Lucida Sans Unicode"/>
                <a:cs typeface="Lucida Sans Unicode"/>
              </a:rPr>
              <a:t>multiple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60">
                <a:solidFill>
                  <a:srgbClr val="595959"/>
                </a:solidFill>
                <a:latin typeface="Lucida Sans Unicode"/>
                <a:cs typeface="Lucida Sans Unicode"/>
              </a:rPr>
              <a:t>tools(e.g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Lucida Sans Unicode"/>
                <a:cs typeface="Lucida Sans Unicode"/>
              </a:rPr>
              <a:t>ChatGPT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70">
                <a:solidFill>
                  <a:srgbClr val="595959"/>
                </a:solidFill>
                <a:latin typeface="Lucida Sans Unicode"/>
                <a:cs typeface="Lucida Sans Unicode"/>
              </a:rPr>
              <a:t>for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95">
                <a:solidFill>
                  <a:srgbClr val="595959"/>
                </a:solidFill>
                <a:latin typeface="Lucida Sans Unicode"/>
                <a:cs typeface="Lucida Sans Unicode"/>
              </a:rPr>
              <a:t>outlining,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5">
                <a:solidFill>
                  <a:srgbClr val="595959"/>
                </a:solidFill>
                <a:latin typeface="Lucida Sans Unicode"/>
                <a:cs typeface="Lucida Sans Unicode"/>
              </a:rPr>
              <a:t>Gamma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5">
                <a:solidFill>
                  <a:srgbClr val="595959"/>
                </a:solidFill>
                <a:latin typeface="Lucida Sans Unicode"/>
                <a:cs typeface="Lucida Sans Unicode"/>
              </a:rPr>
              <a:t>for </a:t>
            </a:r>
            <a:r>
              <a:rPr dirty="0" sz="1800" spc="-55">
                <a:solidFill>
                  <a:srgbClr val="595959"/>
                </a:solidFill>
                <a:latin typeface="Lucida Sans Unicode"/>
                <a:cs typeface="Lucida Sans Unicode"/>
              </a:rPr>
              <a:t>slides),</a:t>
            </a:r>
            <a:r>
              <a:rPr dirty="0" sz="1800" spc="-5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0">
                <a:solidFill>
                  <a:srgbClr val="595959"/>
                </a:solidFill>
                <a:latin typeface="Lucida Sans Unicode"/>
                <a:cs typeface="Lucida Sans Unicode"/>
              </a:rPr>
              <a:t>but</a:t>
            </a:r>
            <a:r>
              <a:rPr dirty="0" sz="1800" spc="-5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595959"/>
                </a:solidFill>
                <a:latin typeface="Lucida Sans Unicode"/>
                <a:cs typeface="Lucida Sans Unicode"/>
              </a:rPr>
              <a:t>they</a:t>
            </a:r>
            <a:r>
              <a:rPr dirty="0" sz="1800" spc="-5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75">
                <a:solidFill>
                  <a:srgbClr val="595959"/>
                </a:solidFill>
                <a:latin typeface="Lucida Sans Unicode"/>
                <a:cs typeface="Lucida Sans Unicode"/>
              </a:rPr>
              <a:t>find</a:t>
            </a:r>
            <a:r>
              <a:rPr dirty="0" sz="1800" spc="-45">
                <a:solidFill>
                  <a:srgbClr val="595959"/>
                </a:solidFill>
                <a:latin typeface="Lucida Sans Unicode"/>
                <a:cs typeface="Lucida Sans Unicode"/>
              </a:rPr>
              <a:t> this</a:t>
            </a:r>
            <a:r>
              <a:rPr dirty="0" sz="1800" spc="-5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Lucida Sans Unicode"/>
                <a:cs typeface="Lucida Sans Unicode"/>
              </a:rPr>
              <a:t>process</a:t>
            </a:r>
            <a:r>
              <a:rPr dirty="0" sz="1800" spc="-5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confusing,</a:t>
            </a:r>
            <a:r>
              <a:rPr dirty="0" sz="1800" spc="-3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frustrating,</a:t>
            </a:r>
            <a:r>
              <a:rPr dirty="0" sz="1800" spc="-4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595959"/>
                </a:solidFill>
                <a:latin typeface="Arial"/>
                <a:cs typeface="Arial"/>
              </a:rPr>
              <a:t>and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inefficient</a:t>
            </a:r>
            <a:r>
              <a:rPr dirty="0" sz="1800" spc="3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80">
                <a:solidFill>
                  <a:srgbClr val="595959"/>
                </a:solidFill>
                <a:latin typeface="Lucida Sans Unicode"/>
                <a:cs typeface="Lucida Sans Unicode"/>
              </a:rPr>
              <a:t>having</a:t>
            </a:r>
            <a:r>
              <a:rPr dirty="0" sz="1800" spc="-3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595959"/>
                </a:solidFill>
                <a:latin typeface="Lucida Sans Unicode"/>
                <a:cs typeface="Lucida Sans Unicode"/>
              </a:rPr>
              <a:t>to</a:t>
            </a:r>
            <a:r>
              <a:rPr dirty="0" sz="1800" spc="-3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0">
                <a:solidFill>
                  <a:srgbClr val="595959"/>
                </a:solidFill>
                <a:latin typeface="Lucida Sans Unicode"/>
                <a:cs typeface="Lucida Sans Unicode"/>
              </a:rPr>
              <a:t>switch</a:t>
            </a:r>
            <a:r>
              <a:rPr dirty="0" sz="1800" spc="-3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0">
                <a:solidFill>
                  <a:srgbClr val="595959"/>
                </a:solidFill>
                <a:latin typeface="Lucida Sans Unicode"/>
                <a:cs typeface="Lucida Sans Unicode"/>
              </a:rPr>
              <a:t>between</a:t>
            </a:r>
            <a:r>
              <a:rPr dirty="0" sz="1800" spc="-3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595959"/>
                </a:solidFill>
                <a:latin typeface="Lucida Sans Unicode"/>
                <a:cs typeface="Lucida Sans Unicode"/>
              </a:rPr>
              <a:t>tabs</a:t>
            </a:r>
            <a:r>
              <a:rPr dirty="0" sz="1800" spc="-3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595959"/>
                </a:solidFill>
                <a:latin typeface="Lucida Sans Unicode"/>
                <a:cs typeface="Lucida Sans Unicode"/>
              </a:rPr>
              <a:t>because</a:t>
            </a:r>
            <a:r>
              <a:rPr dirty="0" sz="1800" spc="-3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30">
                <a:solidFill>
                  <a:srgbClr val="595959"/>
                </a:solidFill>
                <a:latin typeface="Lucida Sans Unicode"/>
                <a:cs typeface="Lucida Sans Unicode"/>
              </a:rPr>
              <a:t>it</a:t>
            </a:r>
            <a:r>
              <a:rPr dirty="0" sz="1800" spc="-4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Lucida Sans Unicode"/>
                <a:cs typeface="Lucida Sans Unicode"/>
              </a:rPr>
              <a:t>creates </a:t>
            </a:r>
            <a:r>
              <a:rPr dirty="0" sz="1800" spc="10" b="1">
                <a:solidFill>
                  <a:srgbClr val="595959"/>
                </a:solidFill>
                <a:latin typeface="Arial"/>
                <a:cs typeface="Arial"/>
              </a:rPr>
              <a:t>distraction</a:t>
            </a:r>
            <a:r>
              <a:rPr dirty="0" sz="1800" spc="5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10" b="1">
                <a:solidFill>
                  <a:srgbClr val="595959"/>
                </a:solidFill>
                <a:latin typeface="Arial"/>
                <a:cs typeface="Arial"/>
              </a:rPr>
              <a:t>and</a:t>
            </a:r>
            <a:r>
              <a:rPr dirty="0" sz="1800" spc="5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10" b="1">
                <a:solidFill>
                  <a:srgbClr val="595959"/>
                </a:solidFill>
                <a:latin typeface="Arial"/>
                <a:cs typeface="Arial"/>
              </a:rPr>
              <a:t>inconvenience,</a:t>
            </a:r>
            <a:r>
              <a:rPr dirty="0" sz="1800" spc="5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pulling</a:t>
            </a:r>
            <a:r>
              <a:rPr dirty="0" sz="1800" spc="5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10" b="1">
                <a:solidFill>
                  <a:srgbClr val="595959"/>
                </a:solidFill>
                <a:latin typeface="Arial"/>
                <a:cs typeface="Arial"/>
              </a:rPr>
              <a:t>away</a:t>
            </a:r>
            <a:r>
              <a:rPr dirty="0" sz="1800" spc="5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10" b="1">
                <a:solidFill>
                  <a:srgbClr val="595959"/>
                </a:solidFill>
                <a:latin typeface="Arial"/>
                <a:cs typeface="Arial"/>
              </a:rPr>
              <a:t>from</a:t>
            </a:r>
            <a:r>
              <a:rPr dirty="0" sz="1800" spc="6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90" b="1">
                <a:solidFill>
                  <a:srgbClr val="595959"/>
                </a:solidFill>
                <a:latin typeface="Arial"/>
                <a:cs typeface="Arial"/>
              </a:rPr>
              <a:t>the</a:t>
            </a:r>
            <a:r>
              <a:rPr dirty="0" sz="1800" spc="5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595959"/>
                </a:solidFill>
                <a:latin typeface="Arial"/>
                <a:cs typeface="Arial"/>
              </a:rPr>
              <a:t>main </a:t>
            </a:r>
            <a:r>
              <a:rPr dirty="0" sz="1800" spc="-10" b="1">
                <a:solidFill>
                  <a:srgbClr val="595959"/>
                </a:solidFill>
                <a:latin typeface="Arial"/>
                <a:cs typeface="Arial"/>
              </a:rPr>
              <a:t>task</a:t>
            </a:r>
            <a:r>
              <a:rPr dirty="0" sz="1800" spc="-10">
                <a:solidFill>
                  <a:srgbClr val="595959"/>
                </a:solidFill>
                <a:latin typeface="Lucida Sans Unicode"/>
                <a:cs typeface="Lucida Sans Unicode"/>
              </a:rPr>
              <a:t>.</a:t>
            </a:r>
            <a:endParaRPr sz="1800">
              <a:latin typeface="Lucida Sans Unicode"/>
              <a:cs typeface="Lucida Sans Unicode"/>
            </a:endParaRPr>
          </a:p>
          <a:p>
            <a:pPr algn="just" marL="12700" marR="388620">
              <a:lnSpc>
                <a:spcPct val="100000"/>
              </a:lnSpc>
              <a:spcBef>
                <a:spcPts val="2160"/>
              </a:spcBef>
            </a:pP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Need:</a:t>
            </a:r>
            <a:r>
              <a:rPr dirty="0" sz="1800" spc="-8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Lucida Sans Unicode"/>
                <a:cs typeface="Lucida Sans Unicode"/>
              </a:rPr>
              <a:t>She</a:t>
            </a:r>
            <a:r>
              <a:rPr dirty="0" sz="18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0">
                <a:solidFill>
                  <a:srgbClr val="595959"/>
                </a:solidFill>
                <a:latin typeface="Lucida Sans Unicode"/>
                <a:cs typeface="Lucida Sans Unicode"/>
              </a:rPr>
              <a:t>needs</a:t>
            </a:r>
            <a:r>
              <a:rPr dirty="0" sz="1800" spc="-6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30">
                <a:solidFill>
                  <a:srgbClr val="595959"/>
                </a:solidFill>
                <a:latin typeface="Lucida Sans Unicode"/>
                <a:cs typeface="Lucida Sans Unicode"/>
              </a:rPr>
              <a:t>seamless</a:t>
            </a:r>
            <a:r>
              <a:rPr dirty="0" sz="18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workﬂows</a:t>
            </a:r>
            <a:r>
              <a:rPr dirty="0" sz="1800" spc="-6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Lucida Sans Unicode"/>
                <a:cs typeface="Lucida Sans Unicode"/>
              </a:rPr>
              <a:t>across</a:t>
            </a:r>
            <a:r>
              <a:rPr dirty="0" sz="1800" spc="-6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95">
                <a:solidFill>
                  <a:srgbClr val="595959"/>
                </a:solidFill>
                <a:latin typeface="Lucida Sans Unicode"/>
                <a:cs typeface="Lucida Sans Unicode"/>
              </a:rPr>
              <a:t>AI</a:t>
            </a:r>
            <a:r>
              <a:rPr dirty="0" sz="1800" spc="-5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45">
                <a:solidFill>
                  <a:srgbClr val="595959"/>
                </a:solidFill>
                <a:latin typeface="Lucida Sans Unicode"/>
                <a:cs typeface="Lucida Sans Unicode"/>
              </a:rPr>
              <a:t>and</a:t>
            </a:r>
            <a:r>
              <a:rPr dirty="0" sz="1800" spc="-6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5">
                <a:solidFill>
                  <a:srgbClr val="595959"/>
                </a:solidFill>
                <a:latin typeface="Lucida Sans Unicode"/>
                <a:cs typeface="Lucida Sans Unicode"/>
              </a:rPr>
              <a:t>design </a:t>
            </a:r>
            <a:r>
              <a:rPr dirty="0" sz="1800" spc="-50">
                <a:solidFill>
                  <a:srgbClr val="595959"/>
                </a:solidFill>
                <a:latin typeface="Lucida Sans Unicode"/>
                <a:cs typeface="Lucida Sans Unicode"/>
              </a:rPr>
              <a:t>tools</a:t>
            </a:r>
            <a:r>
              <a:rPr dirty="0" sz="1800" spc="-9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0">
                <a:solidFill>
                  <a:srgbClr val="595959"/>
                </a:solidFill>
                <a:latin typeface="Lucida Sans Unicode"/>
                <a:cs typeface="Lucida Sans Unicode"/>
              </a:rPr>
              <a:t>so</a:t>
            </a:r>
            <a:r>
              <a:rPr dirty="0" sz="1800" spc="-114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30">
                <a:solidFill>
                  <a:srgbClr val="595959"/>
                </a:solidFill>
                <a:latin typeface="Lucida Sans Unicode"/>
                <a:cs typeface="Lucida Sans Unicode"/>
              </a:rPr>
              <a:t>she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50">
                <a:solidFill>
                  <a:srgbClr val="595959"/>
                </a:solidFill>
                <a:latin typeface="Lucida Sans Unicode"/>
                <a:cs typeface="Lucida Sans Unicode"/>
              </a:rPr>
              <a:t>doesn't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0">
                <a:solidFill>
                  <a:srgbClr val="595959"/>
                </a:solidFill>
                <a:latin typeface="Lucida Sans Unicode"/>
                <a:cs typeface="Lucida Sans Unicode"/>
              </a:rPr>
              <a:t>waste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5">
                <a:solidFill>
                  <a:srgbClr val="595959"/>
                </a:solidFill>
                <a:latin typeface="Lucida Sans Unicode"/>
                <a:cs typeface="Lucida Sans Unicode"/>
              </a:rPr>
              <a:t>time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95">
                <a:solidFill>
                  <a:srgbClr val="595959"/>
                </a:solidFill>
                <a:latin typeface="Lucida Sans Unicode"/>
                <a:cs typeface="Lucida Sans Unicode"/>
              </a:rPr>
              <a:t>jumping</a:t>
            </a:r>
            <a:r>
              <a:rPr dirty="0" sz="1800" spc="-4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0">
                <a:solidFill>
                  <a:srgbClr val="595959"/>
                </a:solidFill>
                <a:latin typeface="Lucida Sans Unicode"/>
                <a:cs typeface="Lucida Sans Unicode"/>
              </a:rPr>
              <a:t>between</a:t>
            </a:r>
            <a:r>
              <a:rPr dirty="0" sz="1800" spc="-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Lucida Sans Unicode"/>
                <a:cs typeface="Lucida Sans Unicode"/>
              </a:rPr>
              <a:t>different </a:t>
            </a:r>
            <a:r>
              <a:rPr dirty="0" sz="1800" spc="-55">
                <a:solidFill>
                  <a:srgbClr val="595959"/>
                </a:solidFill>
                <a:latin typeface="Lucida Sans Unicode"/>
                <a:cs typeface="Lucida Sans Unicode"/>
              </a:rPr>
              <a:t>platforms</a:t>
            </a:r>
            <a:r>
              <a:rPr dirty="0" sz="18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65">
                <a:solidFill>
                  <a:srgbClr val="595959"/>
                </a:solidFill>
                <a:latin typeface="Lucida Sans Unicode"/>
                <a:cs typeface="Lucida Sans Unicode"/>
              </a:rPr>
              <a:t>or</a:t>
            </a:r>
            <a:r>
              <a:rPr dirty="0" sz="1800" spc="-5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50">
                <a:solidFill>
                  <a:srgbClr val="595959"/>
                </a:solidFill>
                <a:latin typeface="Lucida Sans Unicode"/>
                <a:cs typeface="Lucida Sans Unicode"/>
              </a:rPr>
              <a:t>re-</a:t>
            </a:r>
            <a:r>
              <a:rPr dirty="0" sz="1800" spc="-100">
                <a:solidFill>
                  <a:srgbClr val="595959"/>
                </a:solidFill>
                <a:latin typeface="Lucida Sans Unicode"/>
                <a:cs typeface="Lucida Sans Unicode"/>
              </a:rPr>
              <a:t>explaining</a:t>
            </a:r>
            <a:r>
              <a:rPr dirty="0" sz="1800" spc="-5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Lucida Sans Unicode"/>
                <a:cs typeface="Lucida Sans Unicode"/>
              </a:rPr>
              <a:t>context.</a:t>
            </a:r>
            <a:endParaRPr sz="1800">
              <a:latin typeface="Lucida Sans Unicode"/>
              <a:cs typeface="Lucida Sans Unicode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86060" y="79663"/>
            <a:ext cx="1434622" cy="1404816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81" y="5143489"/>
                </a:moveTo>
                <a:lnTo>
                  <a:pt x="0" y="5143489"/>
                </a:lnTo>
                <a:lnTo>
                  <a:pt x="0" y="0"/>
                </a:lnTo>
                <a:lnTo>
                  <a:pt x="9143981" y="0"/>
                </a:lnTo>
                <a:lnTo>
                  <a:pt x="9143981" y="5143489"/>
                </a:lnTo>
                <a:close/>
              </a:path>
            </a:pathLst>
          </a:custGeom>
          <a:solidFill>
            <a:srgbClr val="00111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384724" y="3052038"/>
            <a:ext cx="4207510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0" b="1">
                <a:solidFill>
                  <a:srgbClr val="93D1BC"/>
                </a:solidFill>
                <a:latin typeface="Arial"/>
                <a:cs typeface="Arial"/>
              </a:rPr>
              <a:t>Conclusion</a:t>
            </a:r>
            <a:endParaRPr sz="60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84724" y="419218"/>
            <a:ext cx="353060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>
                <a:solidFill>
                  <a:srgbClr val="E8D8A5"/>
                </a:solidFill>
                <a:latin typeface="Lucida Sans Unicode"/>
                <a:cs typeface="Lucida Sans Unicode"/>
              </a:rPr>
              <a:t>CS</a:t>
            </a:r>
            <a:r>
              <a:rPr dirty="0" sz="850" spc="10">
                <a:solidFill>
                  <a:srgbClr val="E8D8A5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-114">
                <a:solidFill>
                  <a:srgbClr val="E8D8A5"/>
                </a:solidFill>
                <a:latin typeface="Lucida Sans Unicode"/>
                <a:cs typeface="Lucida Sans Unicode"/>
              </a:rPr>
              <a:t>147</a:t>
            </a:r>
            <a:endParaRPr sz="850">
              <a:latin typeface="Lucida Sans Unicode"/>
              <a:cs typeface="Lucida Sans Unicode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05019" y="0"/>
            <a:ext cx="6538980" cy="3339718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1901" rIns="0" bIns="0" rtlCol="0" vert="horz">
            <a:spAutoFit/>
          </a:bodyPr>
          <a:lstStyle/>
          <a:p>
            <a:pPr marL="175260">
              <a:lnSpc>
                <a:spcPct val="100000"/>
              </a:lnSpc>
              <a:spcBef>
                <a:spcPts val="120"/>
              </a:spcBef>
            </a:pPr>
            <a:r>
              <a:rPr dirty="0" spc="-10"/>
              <a:t>Key</a:t>
            </a:r>
            <a:r>
              <a:rPr dirty="0" spc="-40"/>
              <a:t> </a:t>
            </a:r>
            <a:r>
              <a:rPr dirty="0" spc="55"/>
              <a:t>Insights/</a:t>
            </a:r>
            <a:r>
              <a:rPr dirty="0" spc="-40"/>
              <a:t> </a:t>
            </a:r>
            <a:r>
              <a:rPr dirty="0"/>
              <a:t>Putting</a:t>
            </a:r>
            <a:r>
              <a:rPr dirty="0" spc="-35"/>
              <a:t> </a:t>
            </a:r>
            <a:r>
              <a:rPr dirty="0" spc="114"/>
              <a:t>it</a:t>
            </a:r>
            <a:r>
              <a:rPr dirty="0" spc="-40"/>
              <a:t> </a:t>
            </a:r>
            <a:r>
              <a:rPr dirty="0"/>
              <a:t>all</a:t>
            </a:r>
            <a:r>
              <a:rPr dirty="0" spc="-35"/>
              <a:t> </a:t>
            </a:r>
            <a:r>
              <a:rPr dirty="0" spc="60"/>
              <a:t>together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14323" y="1195121"/>
            <a:ext cx="5373370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10" b="1">
                <a:solidFill>
                  <a:srgbClr val="0A9395"/>
                </a:solidFill>
                <a:latin typeface="Arial"/>
                <a:cs typeface="Arial"/>
              </a:rPr>
              <a:t>Communication</a:t>
            </a:r>
            <a:r>
              <a:rPr dirty="0" sz="2500" spc="15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500" spc="55" b="1">
                <a:solidFill>
                  <a:srgbClr val="0A9395"/>
                </a:solidFill>
                <a:latin typeface="Arial"/>
                <a:cs typeface="Arial"/>
              </a:rPr>
              <a:t>and</a:t>
            </a:r>
            <a:r>
              <a:rPr dirty="0" sz="2500" spc="15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500" spc="-10" b="1">
                <a:solidFill>
                  <a:srgbClr val="0A9395"/>
                </a:solidFill>
                <a:latin typeface="Arial"/>
                <a:cs typeface="Arial"/>
              </a:rPr>
              <a:t>Collaboration</a:t>
            </a:r>
            <a:endParaRPr sz="25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14323" y="2175559"/>
            <a:ext cx="7457440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75">
                <a:latin typeface="Lucida Sans Unicode"/>
                <a:cs typeface="Lucida Sans Unicode"/>
              </a:rPr>
              <a:t>Long</a:t>
            </a:r>
            <a:r>
              <a:rPr dirty="0" sz="1500" spc="-65">
                <a:latin typeface="Lucida Sans Unicode"/>
                <a:cs typeface="Lucida Sans Unicode"/>
              </a:rPr>
              <a:t> </a:t>
            </a:r>
            <a:r>
              <a:rPr dirty="0" sz="1500" spc="-30">
                <a:latin typeface="Lucida Sans Unicode"/>
                <a:cs typeface="Lucida Sans Unicode"/>
              </a:rPr>
              <a:t>iterative</a:t>
            </a:r>
            <a:r>
              <a:rPr dirty="0" sz="1500" spc="-60">
                <a:latin typeface="Lucida Sans Unicode"/>
                <a:cs typeface="Lucida Sans Unicode"/>
              </a:rPr>
              <a:t> </a:t>
            </a:r>
            <a:r>
              <a:rPr dirty="0" sz="1500" spc="-10">
                <a:latin typeface="Lucida Sans Unicode"/>
                <a:cs typeface="Lucida Sans Unicode"/>
              </a:rPr>
              <a:t>process</a:t>
            </a:r>
            <a:r>
              <a:rPr dirty="0" sz="1500" spc="-60">
                <a:latin typeface="Lucida Sans Unicode"/>
                <a:cs typeface="Lucida Sans Unicode"/>
              </a:rPr>
              <a:t> </a:t>
            </a:r>
            <a:r>
              <a:rPr dirty="0" sz="1500" spc="-50">
                <a:latin typeface="Lucida Sans Unicode"/>
                <a:cs typeface="Lucida Sans Unicode"/>
              </a:rPr>
              <a:t>of</a:t>
            </a:r>
            <a:r>
              <a:rPr dirty="0" sz="1500" spc="-60">
                <a:latin typeface="Lucida Sans Unicode"/>
                <a:cs typeface="Lucida Sans Unicode"/>
              </a:rPr>
              <a:t> </a:t>
            </a:r>
            <a:r>
              <a:rPr dirty="0" sz="1500" spc="-30">
                <a:latin typeface="Lucida Sans Unicode"/>
                <a:cs typeface="Lucida Sans Unicode"/>
              </a:rPr>
              <a:t>startup</a:t>
            </a:r>
            <a:r>
              <a:rPr dirty="0" sz="1500" spc="-60">
                <a:latin typeface="Lucida Sans Unicode"/>
                <a:cs typeface="Lucida Sans Unicode"/>
              </a:rPr>
              <a:t> </a:t>
            </a:r>
            <a:r>
              <a:rPr dirty="0" sz="1500" spc="-40">
                <a:latin typeface="Lucida Sans Unicode"/>
                <a:cs typeface="Lucida Sans Unicode"/>
              </a:rPr>
              <a:t>founders</a:t>
            </a:r>
            <a:r>
              <a:rPr dirty="0" sz="1500" spc="-60">
                <a:latin typeface="Lucida Sans Unicode"/>
                <a:cs typeface="Lucida Sans Unicode"/>
              </a:rPr>
              <a:t> </a:t>
            </a:r>
            <a:r>
              <a:rPr dirty="0" sz="1500" spc="-45">
                <a:latin typeface="Lucida Sans Unicode"/>
                <a:cs typeface="Lucida Sans Unicode"/>
              </a:rPr>
              <a:t>collaborating</a:t>
            </a:r>
            <a:r>
              <a:rPr dirty="0" sz="1500" spc="-60">
                <a:latin typeface="Lucida Sans Unicode"/>
                <a:cs typeface="Lucida Sans Unicode"/>
              </a:rPr>
              <a:t> </a:t>
            </a:r>
            <a:r>
              <a:rPr dirty="0" sz="1500" spc="-30">
                <a:latin typeface="Lucida Sans Unicode"/>
                <a:cs typeface="Lucida Sans Unicode"/>
              </a:rPr>
              <a:t>with</a:t>
            </a:r>
            <a:r>
              <a:rPr dirty="0" sz="1500" spc="-60">
                <a:latin typeface="Lucida Sans Unicode"/>
                <a:cs typeface="Lucida Sans Unicode"/>
              </a:rPr>
              <a:t> </a:t>
            </a:r>
            <a:r>
              <a:rPr dirty="0" sz="1500" spc="-10">
                <a:latin typeface="Lucida Sans Unicode"/>
                <a:cs typeface="Lucida Sans Unicode"/>
              </a:rPr>
              <a:t>designers</a:t>
            </a:r>
            <a:endParaRPr sz="15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  <a:spcBef>
                <a:spcPts val="1800"/>
              </a:spcBef>
            </a:pPr>
            <a:r>
              <a:rPr dirty="0" sz="1500" spc="-35">
                <a:latin typeface="Lucida Sans Unicode"/>
                <a:cs typeface="Lucida Sans Unicode"/>
              </a:rPr>
              <a:t>Founders</a:t>
            </a:r>
            <a:r>
              <a:rPr dirty="0" sz="1500" spc="-80">
                <a:latin typeface="Lucida Sans Unicode"/>
                <a:cs typeface="Lucida Sans Unicode"/>
              </a:rPr>
              <a:t> </a:t>
            </a:r>
            <a:r>
              <a:rPr dirty="0" sz="1500" spc="-20">
                <a:latin typeface="Lucida Sans Unicode"/>
                <a:cs typeface="Lucida Sans Unicode"/>
              </a:rPr>
              <a:t>need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>
                <a:latin typeface="Lucida Sans Unicode"/>
                <a:cs typeface="Lucida Sans Unicode"/>
              </a:rPr>
              <a:t>to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 spc="-95">
                <a:latin typeface="Lucida Sans Unicode"/>
                <a:cs typeface="Lucida Sans Unicode"/>
              </a:rPr>
              <a:t>go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 spc="-65">
                <a:latin typeface="Lucida Sans Unicode"/>
                <a:cs typeface="Lucida Sans Unicode"/>
              </a:rPr>
              <a:t>through</a:t>
            </a:r>
            <a:r>
              <a:rPr dirty="0" sz="1500" spc="-80">
                <a:latin typeface="Lucida Sans Unicode"/>
                <a:cs typeface="Lucida Sans Unicode"/>
              </a:rPr>
              <a:t> </a:t>
            </a:r>
            <a:r>
              <a:rPr dirty="0" sz="1500" spc="-55">
                <a:latin typeface="Lucida Sans Unicode"/>
                <a:cs typeface="Lucida Sans Unicode"/>
              </a:rPr>
              <a:t>Figma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 spc="-40">
                <a:latin typeface="Lucida Sans Unicode"/>
                <a:cs typeface="Lucida Sans Unicode"/>
              </a:rPr>
              <a:t>and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 spc="-60">
                <a:latin typeface="Lucida Sans Unicode"/>
                <a:cs typeface="Lucida Sans Unicode"/>
              </a:rPr>
              <a:t>think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 spc="-25">
                <a:latin typeface="Lucida Sans Unicode"/>
                <a:cs typeface="Lucida Sans Unicode"/>
              </a:rPr>
              <a:t>about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 spc="-20">
                <a:latin typeface="Lucida Sans Unicode"/>
                <a:cs typeface="Lucida Sans Unicode"/>
              </a:rPr>
              <a:t>what</a:t>
            </a:r>
            <a:r>
              <a:rPr dirty="0" sz="1500" spc="-80">
                <a:latin typeface="Lucida Sans Unicode"/>
                <a:cs typeface="Lucida Sans Unicode"/>
              </a:rPr>
              <a:t> </a:t>
            </a:r>
            <a:r>
              <a:rPr dirty="0" sz="1500" spc="-20">
                <a:latin typeface="Lucida Sans Unicode"/>
                <a:cs typeface="Lucida Sans Unicode"/>
              </a:rPr>
              <a:t>needs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>
                <a:latin typeface="Lucida Sans Unicode"/>
                <a:cs typeface="Lucida Sans Unicode"/>
              </a:rPr>
              <a:t>to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>
                <a:latin typeface="Lucida Sans Unicode"/>
                <a:cs typeface="Lucida Sans Unicode"/>
              </a:rPr>
              <a:t>be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 spc="-50">
                <a:latin typeface="Lucida Sans Unicode"/>
                <a:cs typeface="Lucida Sans Unicode"/>
              </a:rPr>
              <a:t>improved</a:t>
            </a:r>
            <a:r>
              <a:rPr dirty="0" sz="1500" spc="-80">
                <a:latin typeface="Lucida Sans Unicode"/>
                <a:cs typeface="Lucida Sans Unicode"/>
              </a:rPr>
              <a:t> </a:t>
            </a:r>
            <a:r>
              <a:rPr dirty="0" sz="1500" spc="-25">
                <a:latin typeface="Lucida Sans Unicode"/>
                <a:cs typeface="Lucida Sans Unicode"/>
              </a:rPr>
              <a:t>and </a:t>
            </a:r>
            <a:r>
              <a:rPr dirty="0" sz="1500" spc="-20">
                <a:latin typeface="Lucida Sans Unicode"/>
                <a:cs typeface="Lucida Sans Unicode"/>
              </a:rPr>
              <a:t>then</a:t>
            </a:r>
            <a:r>
              <a:rPr dirty="0" sz="1500" spc="-80">
                <a:latin typeface="Lucida Sans Unicode"/>
                <a:cs typeface="Lucida Sans Unicode"/>
              </a:rPr>
              <a:t> </a:t>
            </a:r>
            <a:r>
              <a:rPr dirty="0" sz="1500" spc="-60">
                <a:latin typeface="Lucida Sans Unicode"/>
                <a:cs typeface="Lucida Sans Unicode"/>
              </a:rPr>
              <a:t>give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 spc="-20">
                <a:latin typeface="Lucida Sans Unicode"/>
                <a:cs typeface="Lucida Sans Unicode"/>
              </a:rPr>
              <a:t>those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 spc="-20">
                <a:latin typeface="Lucida Sans Unicode"/>
                <a:cs typeface="Lucida Sans Unicode"/>
              </a:rPr>
              <a:t>comments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>
                <a:latin typeface="Lucida Sans Unicode"/>
                <a:cs typeface="Lucida Sans Unicode"/>
              </a:rPr>
              <a:t>to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 spc="-40">
                <a:latin typeface="Lucida Sans Unicode"/>
                <a:cs typeface="Lucida Sans Unicode"/>
              </a:rPr>
              <a:t>designers</a:t>
            </a:r>
            <a:r>
              <a:rPr dirty="0" sz="1500" spc="-80">
                <a:latin typeface="Lucida Sans Unicode"/>
                <a:cs typeface="Lucida Sans Unicode"/>
              </a:rPr>
              <a:t> </a:t>
            </a:r>
            <a:r>
              <a:rPr dirty="0" sz="1500" spc="-60">
                <a:latin typeface="Lucida Sans Unicode"/>
                <a:cs typeface="Lucida Sans Unicode"/>
              </a:rPr>
              <a:t>on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 spc="-20">
                <a:latin typeface="Lucida Sans Unicode"/>
                <a:cs typeface="Lucida Sans Unicode"/>
              </a:rPr>
              <a:t>call</a:t>
            </a:r>
            <a:endParaRPr sz="15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14323" y="3714796"/>
            <a:ext cx="716724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500" b="1">
                <a:latin typeface="Arial"/>
                <a:cs typeface="Arial"/>
              </a:rPr>
              <a:t>Potential</a:t>
            </a:r>
            <a:r>
              <a:rPr dirty="0" sz="1500" spc="8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Example:</a:t>
            </a:r>
            <a:r>
              <a:rPr dirty="0" sz="1500" spc="90" b="1">
                <a:latin typeface="Arial"/>
                <a:cs typeface="Arial"/>
              </a:rPr>
              <a:t> </a:t>
            </a:r>
            <a:r>
              <a:rPr dirty="0" sz="1500" spc="-10" b="1">
                <a:latin typeface="Arial"/>
                <a:cs typeface="Arial"/>
              </a:rPr>
              <a:t>Sharing</a:t>
            </a:r>
            <a:r>
              <a:rPr dirty="0" sz="1500" spc="85" b="1">
                <a:latin typeface="Arial"/>
                <a:cs typeface="Arial"/>
              </a:rPr>
              <a:t> </a:t>
            </a:r>
            <a:r>
              <a:rPr dirty="0" sz="1500" spc="-35" b="1">
                <a:latin typeface="Arial"/>
                <a:cs typeface="Arial"/>
              </a:rPr>
              <a:t>GPT</a:t>
            </a:r>
            <a:r>
              <a:rPr dirty="0" sz="1500" spc="90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chats</a:t>
            </a:r>
            <a:r>
              <a:rPr dirty="0" sz="1500" spc="90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about</a:t>
            </a:r>
            <a:r>
              <a:rPr dirty="0" sz="1500" spc="8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ideas</a:t>
            </a:r>
            <a:r>
              <a:rPr dirty="0" sz="1500" spc="90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where</a:t>
            </a:r>
            <a:r>
              <a:rPr dirty="0" sz="1500" spc="90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multiple</a:t>
            </a:r>
            <a:r>
              <a:rPr dirty="0" sz="1500" spc="8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people</a:t>
            </a:r>
            <a:r>
              <a:rPr dirty="0" sz="1500" spc="90" b="1">
                <a:latin typeface="Arial"/>
                <a:cs typeface="Arial"/>
              </a:rPr>
              <a:t> </a:t>
            </a:r>
            <a:r>
              <a:rPr dirty="0" sz="1500" spc="-25" b="1">
                <a:latin typeface="Arial"/>
                <a:cs typeface="Arial"/>
              </a:rPr>
              <a:t>can </a:t>
            </a:r>
            <a:r>
              <a:rPr dirty="0" sz="1500" b="1">
                <a:latin typeface="Arial"/>
                <a:cs typeface="Arial"/>
              </a:rPr>
              <a:t>ask</a:t>
            </a:r>
            <a:r>
              <a:rPr dirty="0" sz="1500" spc="-40" b="1">
                <a:latin typeface="Arial"/>
                <a:cs typeface="Arial"/>
              </a:rPr>
              <a:t> </a:t>
            </a:r>
            <a:r>
              <a:rPr dirty="0" sz="1500" spc="-10" b="1">
                <a:latin typeface="Arial"/>
                <a:cs typeface="Arial"/>
              </a:rPr>
              <a:t>questions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1901" rIns="0" bIns="0" rtlCol="0" vert="horz">
            <a:spAutoFit/>
          </a:bodyPr>
          <a:lstStyle/>
          <a:p>
            <a:pPr marL="175260">
              <a:lnSpc>
                <a:spcPct val="100000"/>
              </a:lnSpc>
              <a:spcBef>
                <a:spcPts val="120"/>
              </a:spcBef>
            </a:pPr>
            <a:r>
              <a:rPr dirty="0" spc="-10"/>
              <a:t>Key</a:t>
            </a:r>
            <a:r>
              <a:rPr dirty="0" spc="-40"/>
              <a:t> </a:t>
            </a:r>
            <a:r>
              <a:rPr dirty="0" spc="55"/>
              <a:t>Insights/</a:t>
            </a:r>
            <a:r>
              <a:rPr dirty="0" spc="-40"/>
              <a:t> </a:t>
            </a:r>
            <a:r>
              <a:rPr dirty="0"/>
              <a:t>Putting</a:t>
            </a:r>
            <a:r>
              <a:rPr dirty="0" spc="-35"/>
              <a:t> </a:t>
            </a:r>
            <a:r>
              <a:rPr dirty="0" spc="114"/>
              <a:t>it</a:t>
            </a:r>
            <a:r>
              <a:rPr dirty="0" spc="-40"/>
              <a:t> </a:t>
            </a:r>
            <a:r>
              <a:rPr dirty="0"/>
              <a:t>all</a:t>
            </a:r>
            <a:r>
              <a:rPr dirty="0" spc="-35"/>
              <a:t> </a:t>
            </a:r>
            <a:r>
              <a:rPr dirty="0" spc="60"/>
              <a:t>together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14323" y="1195121"/>
            <a:ext cx="2286635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-10" b="1">
                <a:solidFill>
                  <a:srgbClr val="0A9395"/>
                </a:solidFill>
                <a:latin typeface="Arial"/>
                <a:cs typeface="Arial"/>
              </a:rPr>
              <a:t>Customization</a:t>
            </a:r>
            <a:endParaRPr sz="25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14323" y="2007919"/>
            <a:ext cx="7330440" cy="1854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35">
                <a:latin typeface="Lucida Sans Unicode"/>
                <a:cs typeface="Lucida Sans Unicode"/>
              </a:rPr>
              <a:t>Founders</a:t>
            </a:r>
            <a:r>
              <a:rPr dirty="0" sz="1500" spc="-80">
                <a:latin typeface="Lucida Sans Unicode"/>
                <a:cs typeface="Lucida Sans Unicode"/>
              </a:rPr>
              <a:t> </a:t>
            </a:r>
            <a:r>
              <a:rPr dirty="0" sz="1500" spc="-25">
                <a:latin typeface="Lucida Sans Unicode"/>
                <a:cs typeface="Lucida Sans Unicode"/>
              </a:rPr>
              <a:t>want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>
                <a:latin typeface="Lucida Sans Unicode"/>
                <a:cs typeface="Lucida Sans Unicode"/>
              </a:rPr>
              <a:t>the</a:t>
            </a:r>
            <a:r>
              <a:rPr dirty="0" sz="1500" spc="-80">
                <a:latin typeface="Lucida Sans Unicode"/>
                <a:cs typeface="Lucida Sans Unicode"/>
              </a:rPr>
              <a:t> </a:t>
            </a:r>
            <a:r>
              <a:rPr dirty="0" sz="1500" spc="-35">
                <a:latin typeface="Lucida Sans Unicode"/>
                <a:cs typeface="Lucida Sans Unicode"/>
              </a:rPr>
              <a:t>ability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 spc="-70">
                <a:latin typeface="Lucida Sans Unicode"/>
                <a:cs typeface="Lucida Sans Unicode"/>
              </a:rPr>
              <a:t>for</a:t>
            </a:r>
            <a:r>
              <a:rPr dirty="0" sz="1500" spc="-80">
                <a:latin typeface="Lucida Sans Unicode"/>
                <a:cs typeface="Lucida Sans Unicode"/>
              </a:rPr>
              <a:t> </a:t>
            </a:r>
            <a:r>
              <a:rPr dirty="0" sz="1500" spc="-25">
                <a:latin typeface="Lucida Sans Unicode"/>
                <a:cs typeface="Lucida Sans Unicode"/>
              </a:rPr>
              <a:t>GenAI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 spc="-50">
                <a:latin typeface="Lucida Sans Unicode"/>
                <a:cs typeface="Lucida Sans Unicode"/>
              </a:rPr>
              <a:t>tools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>
                <a:latin typeface="Lucida Sans Unicode"/>
                <a:cs typeface="Lucida Sans Unicode"/>
              </a:rPr>
              <a:t>to</a:t>
            </a:r>
            <a:r>
              <a:rPr dirty="0" sz="1500" spc="-80">
                <a:latin typeface="Lucida Sans Unicode"/>
                <a:cs typeface="Lucida Sans Unicode"/>
              </a:rPr>
              <a:t> </a:t>
            </a:r>
            <a:r>
              <a:rPr dirty="0" sz="1500" spc="-45">
                <a:latin typeface="Lucida Sans Unicode"/>
                <a:cs typeface="Lucida Sans Unicode"/>
              </a:rPr>
              <a:t>customize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 spc="-10">
                <a:latin typeface="Lucida Sans Unicode"/>
                <a:cs typeface="Lucida Sans Unicode"/>
              </a:rPr>
              <a:t>to</a:t>
            </a:r>
            <a:r>
              <a:rPr dirty="0" sz="1500" spc="-80">
                <a:latin typeface="Lucida Sans Unicode"/>
                <a:cs typeface="Lucida Sans Unicode"/>
              </a:rPr>
              <a:t> </a:t>
            </a:r>
            <a:r>
              <a:rPr dirty="0" sz="1500" spc="-35">
                <a:latin typeface="Lucida Sans Unicode"/>
                <a:cs typeface="Lucida Sans Unicode"/>
              </a:rPr>
              <a:t>their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 spc="-10">
                <a:latin typeface="Lucida Sans Unicode"/>
                <a:cs typeface="Lucida Sans Unicode"/>
              </a:rPr>
              <a:t>aesthetic</a:t>
            </a:r>
            <a:endParaRPr sz="15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  <a:spcBef>
                <a:spcPts val="1800"/>
              </a:spcBef>
            </a:pPr>
            <a:r>
              <a:rPr dirty="0" sz="1500" spc="-60">
                <a:latin typeface="Lucida Sans Unicode"/>
                <a:cs typeface="Lucida Sans Unicode"/>
              </a:rPr>
              <a:t>Design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 spc="-50">
                <a:latin typeface="Lucida Sans Unicode"/>
                <a:cs typeface="Lucida Sans Unicode"/>
              </a:rPr>
              <a:t>tools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 spc="-20">
                <a:latin typeface="Lucida Sans Unicode"/>
                <a:cs typeface="Lucida Sans Unicode"/>
              </a:rPr>
              <a:t>do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 spc="-45">
                <a:latin typeface="Lucida Sans Unicode"/>
                <a:cs typeface="Lucida Sans Unicode"/>
              </a:rPr>
              <a:t>not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 spc="-70">
                <a:latin typeface="Lucida Sans Unicode"/>
                <a:cs typeface="Lucida Sans Unicode"/>
              </a:rPr>
              <a:t>allow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 spc="-70">
                <a:latin typeface="Lucida Sans Unicode"/>
                <a:cs typeface="Lucida Sans Unicode"/>
              </a:rPr>
              <a:t>for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>
                <a:latin typeface="Lucida Sans Unicode"/>
                <a:cs typeface="Lucida Sans Unicode"/>
              </a:rPr>
              <a:t>easy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 spc="-45">
                <a:latin typeface="Lucida Sans Unicode"/>
                <a:cs typeface="Lucida Sans Unicode"/>
              </a:rPr>
              <a:t>editing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 spc="-10">
                <a:latin typeface="Lucida Sans Unicode"/>
                <a:cs typeface="Lucida Sans Unicode"/>
              </a:rPr>
              <a:t>by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 spc="-60">
                <a:latin typeface="Lucida Sans Unicode"/>
                <a:cs typeface="Lucida Sans Unicode"/>
              </a:rPr>
              <a:t>founders.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 spc="-20">
                <a:latin typeface="Lucida Sans Unicode"/>
                <a:cs typeface="Lucida Sans Unicode"/>
              </a:rPr>
              <a:t>As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>
                <a:latin typeface="Lucida Sans Unicode"/>
                <a:cs typeface="Lucida Sans Unicode"/>
              </a:rPr>
              <a:t>a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 spc="-55">
                <a:latin typeface="Lucida Sans Unicode"/>
                <a:cs typeface="Lucida Sans Unicode"/>
              </a:rPr>
              <a:t>result,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>
                <a:latin typeface="Lucida Sans Unicode"/>
                <a:cs typeface="Lucida Sans Unicode"/>
              </a:rPr>
              <a:t>they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 spc="-20">
                <a:latin typeface="Lucida Sans Unicode"/>
                <a:cs typeface="Lucida Sans Unicode"/>
              </a:rPr>
              <a:t>need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 spc="-10">
                <a:latin typeface="Lucida Sans Unicode"/>
                <a:cs typeface="Lucida Sans Unicode"/>
              </a:rPr>
              <a:t>to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 spc="-25">
                <a:latin typeface="Lucida Sans Unicode"/>
                <a:cs typeface="Lucida Sans Unicode"/>
              </a:rPr>
              <a:t>ask </a:t>
            </a:r>
            <a:r>
              <a:rPr dirty="0" sz="1500" spc="-40">
                <a:latin typeface="Lucida Sans Unicode"/>
                <a:cs typeface="Lucida Sans Unicode"/>
              </a:rPr>
              <a:t>designers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>
                <a:latin typeface="Lucida Sans Unicode"/>
                <a:cs typeface="Lucida Sans Unicode"/>
              </a:rPr>
              <a:t>to</a:t>
            </a:r>
            <a:r>
              <a:rPr dirty="0" sz="1500" spc="-70">
                <a:latin typeface="Lucida Sans Unicode"/>
                <a:cs typeface="Lucida Sans Unicode"/>
              </a:rPr>
              <a:t> </a:t>
            </a:r>
            <a:r>
              <a:rPr dirty="0" sz="1500" spc="-75">
                <a:latin typeface="Lucida Sans Unicode"/>
                <a:cs typeface="Lucida Sans Unicode"/>
              </a:rPr>
              <a:t>make</a:t>
            </a:r>
            <a:r>
              <a:rPr dirty="0" sz="1500" spc="-70">
                <a:latin typeface="Lucida Sans Unicode"/>
                <a:cs typeface="Lucida Sans Unicode"/>
              </a:rPr>
              <a:t> </a:t>
            </a:r>
            <a:r>
              <a:rPr dirty="0" sz="1500" spc="-30">
                <a:latin typeface="Lucida Sans Unicode"/>
                <a:cs typeface="Lucida Sans Unicode"/>
              </a:rPr>
              <a:t>changed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 spc="-70">
                <a:latin typeface="Lucida Sans Unicode"/>
                <a:cs typeface="Lucida Sans Unicode"/>
              </a:rPr>
              <a:t>for </a:t>
            </a:r>
            <a:r>
              <a:rPr dirty="0" sz="1500" spc="-10">
                <a:latin typeface="Lucida Sans Unicode"/>
                <a:cs typeface="Lucida Sans Unicode"/>
              </a:rPr>
              <a:t>them.</a:t>
            </a:r>
            <a:endParaRPr sz="15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295"/>
              </a:spcBef>
            </a:pPr>
            <a:endParaRPr sz="1500">
              <a:latin typeface="Lucida Sans Unicode"/>
              <a:cs typeface="Lucida Sans Unicode"/>
            </a:endParaRPr>
          </a:p>
          <a:p>
            <a:pPr marL="12700" marR="671195">
              <a:lnSpc>
                <a:spcPct val="100000"/>
              </a:lnSpc>
            </a:pPr>
            <a:r>
              <a:rPr dirty="0" sz="1500" b="1">
                <a:latin typeface="Arial"/>
                <a:cs typeface="Arial"/>
              </a:rPr>
              <a:t>Potential</a:t>
            </a:r>
            <a:r>
              <a:rPr dirty="0" sz="1500" spc="1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Example:</a:t>
            </a:r>
            <a:r>
              <a:rPr dirty="0" sz="1500" spc="1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Quizzes</a:t>
            </a:r>
            <a:r>
              <a:rPr dirty="0" sz="1500" spc="1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for</a:t>
            </a:r>
            <a:r>
              <a:rPr dirty="0" sz="1500" spc="1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GenAI</a:t>
            </a:r>
            <a:r>
              <a:rPr dirty="0" sz="1500" spc="1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tools</a:t>
            </a:r>
            <a:r>
              <a:rPr dirty="0" sz="1500" spc="20" b="1">
                <a:latin typeface="Arial"/>
                <a:cs typeface="Arial"/>
              </a:rPr>
              <a:t> </a:t>
            </a:r>
            <a:r>
              <a:rPr dirty="0" sz="1500" spc="60" b="1">
                <a:latin typeface="Arial"/>
                <a:cs typeface="Arial"/>
              </a:rPr>
              <a:t>to</a:t>
            </a:r>
            <a:r>
              <a:rPr dirty="0" sz="1500" spc="1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learn</a:t>
            </a:r>
            <a:r>
              <a:rPr dirty="0" sz="1500" spc="1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more</a:t>
            </a:r>
            <a:r>
              <a:rPr dirty="0" sz="1500" spc="1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about</a:t>
            </a:r>
            <a:r>
              <a:rPr dirty="0" sz="1500" spc="15" b="1">
                <a:latin typeface="Arial"/>
                <a:cs typeface="Arial"/>
              </a:rPr>
              <a:t> </a:t>
            </a:r>
            <a:r>
              <a:rPr dirty="0" sz="1500" spc="-10" b="1">
                <a:latin typeface="Arial"/>
                <a:cs typeface="Arial"/>
              </a:rPr>
              <a:t>people’s </a:t>
            </a:r>
            <a:r>
              <a:rPr dirty="0" sz="1500" spc="10" b="1">
                <a:latin typeface="Arial"/>
                <a:cs typeface="Arial"/>
              </a:rPr>
              <a:t>preferences</a:t>
            </a:r>
            <a:r>
              <a:rPr dirty="0" sz="1500" spc="80" b="1">
                <a:latin typeface="Arial"/>
                <a:cs typeface="Arial"/>
              </a:rPr>
              <a:t> </a:t>
            </a:r>
            <a:r>
              <a:rPr dirty="0" sz="1500" spc="10" b="1">
                <a:latin typeface="Arial"/>
                <a:cs typeface="Arial"/>
              </a:rPr>
              <a:t>ask</a:t>
            </a:r>
            <a:r>
              <a:rPr dirty="0" sz="1500" spc="80" b="1">
                <a:latin typeface="Arial"/>
                <a:cs typeface="Arial"/>
              </a:rPr>
              <a:t> </a:t>
            </a:r>
            <a:r>
              <a:rPr dirty="0" sz="1500" spc="-10" b="1">
                <a:latin typeface="Arial"/>
                <a:cs typeface="Arial"/>
              </a:rPr>
              <a:t>questions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1901" rIns="0" bIns="0" rtlCol="0" vert="horz">
            <a:spAutoFit/>
          </a:bodyPr>
          <a:lstStyle/>
          <a:p>
            <a:pPr marL="175260">
              <a:lnSpc>
                <a:spcPct val="100000"/>
              </a:lnSpc>
              <a:spcBef>
                <a:spcPts val="120"/>
              </a:spcBef>
            </a:pPr>
            <a:r>
              <a:rPr dirty="0" spc="-10"/>
              <a:t>Key</a:t>
            </a:r>
            <a:r>
              <a:rPr dirty="0" spc="-40"/>
              <a:t> </a:t>
            </a:r>
            <a:r>
              <a:rPr dirty="0" spc="55"/>
              <a:t>Insights/</a:t>
            </a:r>
            <a:r>
              <a:rPr dirty="0" spc="-40"/>
              <a:t> </a:t>
            </a:r>
            <a:r>
              <a:rPr dirty="0"/>
              <a:t>Putting</a:t>
            </a:r>
            <a:r>
              <a:rPr dirty="0" spc="-35"/>
              <a:t> </a:t>
            </a:r>
            <a:r>
              <a:rPr dirty="0" spc="114"/>
              <a:t>it</a:t>
            </a:r>
            <a:r>
              <a:rPr dirty="0" spc="-40"/>
              <a:t> </a:t>
            </a:r>
            <a:r>
              <a:rPr dirty="0"/>
              <a:t>all</a:t>
            </a:r>
            <a:r>
              <a:rPr dirty="0" spc="-35"/>
              <a:t> </a:t>
            </a:r>
            <a:r>
              <a:rPr dirty="0" spc="60"/>
              <a:t>together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14323" y="1195121"/>
            <a:ext cx="2481580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b="1">
                <a:solidFill>
                  <a:srgbClr val="0A9395"/>
                </a:solidFill>
                <a:latin typeface="Arial"/>
                <a:cs typeface="Arial"/>
              </a:rPr>
              <a:t>Lack</a:t>
            </a:r>
            <a:r>
              <a:rPr dirty="0" sz="2500" spc="-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500" b="1">
                <a:solidFill>
                  <a:srgbClr val="0A9395"/>
                </a:solidFill>
                <a:latin typeface="Arial"/>
                <a:cs typeface="Arial"/>
              </a:rPr>
              <a:t>of</a:t>
            </a:r>
            <a:r>
              <a:rPr dirty="0" sz="2500" spc="-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500" spc="65" b="1">
                <a:solidFill>
                  <a:srgbClr val="0A9395"/>
                </a:solidFill>
                <a:latin typeface="Arial"/>
                <a:cs typeface="Arial"/>
              </a:rPr>
              <a:t>Context</a:t>
            </a:r>
            <a:endParaRPr sz="25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14323" y="2007919"/>
            <a:ext cx="7461250" cy="1854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500" spc="-10">
                <a:latin typeface="Lucida Sans Unicode"/>
                <a:cs typeface="Lucida Sans Unicode"/>
              </a:rPr>
              <a:t>Chats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 spc="-35">
                <a:latin typeface="Lucida Sans Unicode"/>
                <a:cs typeface="Lucida Sans Unicode"/>
              </a:rPr>
              <a:t>are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 spc="-45">
                <a:latin typeface="Lucida Sans Unicode"/>
                <a:cs typeface="Lucida Sans Unicode"/>
              </a:rPr>
              <a:t>not</a:t>
            </a:r>
            <a:r>
              <a:rPr dirty="0" sz="1500" spc="-70">
                <a:latin typeface="Lucida Sans Unicode"/>
                <a:cs typeface="Lucida Sans Unicode"/>
              </a:rPr>
              <a:t> infinite.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 spc="-20">
                <a:latin typeface="Lucida Sans Unicode"/>
                <a:cs typeface="Lucida Sans Unicode"/>
              </a:rPr>
              <a:t>As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>
                <a:latin typeface="Lucida Sans Unicode"/>
                <a:cs typeface="Lucida Sans Unicode"/>
              </a:rPr>
              <a:t>a</a:t>
            </a:r>
            <a:r>
              <a:rPr dirty="0" sz="1500" spc="-70">
                <a:latin typeface="Lucida Sans Unicode"/>
                <a:cs typeface="Lucida Sans Unicode"/>
              </a:rPr>
              <a:t> </a:t>
            </a:r>
            <a:r>
              <a:rPr dirty="0" sz="1500" spc="-55">
                <a:latin typeface="Lucida Sans Unicode"/>
                <a:cs typeface="Lucida Sans Unicode"/>
              </a:rPr>
              <a:t>result,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>
                <a:latin typeface="Lucida Sans Unicode"/>
                <a:cs typeface="Lucida Sans Unicode"/>
              </a:rPr>
              <a:t>the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 spc="-30">
                <a:latin typeface="Lucida Sans Unicode"/>
                <a:cs typeface="Lucida Sans Unicode"/>
              </a:rPr>
              <a:t>context</a:t>
            </a:r>
            <a:r>
              <a:rPr dirty="0" sz="1500" spc="-70">
                <a:latin typeface="Lucida Sans Unicode"/>
                <a:cs typeface="Lucida Sans Unicode"/>
              </a:rPr>
              <a:t> </a:t>
            </a:r>
            <a:r>
              <a:rPr dirty="0" sz="1500" spc="-50">
                <a:latin typeface="Lucida Sans Unicode"/>
                <a:cs typeface="Lucida Sans Unicode"/>
              </a:rPr>
              <a:t>of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 spc="-25">
                <a:latin typeface="Lucida Sans Unicode"/>
                <a:cs typeface="Lucida Sans Unicode"/>
              </a:rPr>
              <a:t>GenAI</a:t>
            </a:r>
            <a:r>
              <a:rPr dirty="0" sz="1500" spc="-70">
                <a:latin typeface="Lucida Sans Unicode"/>
                <a:cs typeface="Lucida Sans Unicode"/>
              </a:rPr>
              <a:t> </a:t>
            </a:r>
            <a:r>
              <a:rPr dirty="0" sz="1500" spc="-50">
                <a:latin typeface="Lucida Sans Unicode"/>
                <a:cs typeface="Lucida Sans Unicode"/>
              </a:rPr>
              <a:t>tools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 spc="-35">
                <a:latin typeface="Lucida Sans Unicode"/>
                <a:cs typeface="Lucida Sans Unicode"/>
              </a:rPr>
              <a:t>are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>
                <a:latin typeface="Lucida Sans Unicode"/>
                <a:cs typeface="Lucida Sans Unicode"/>
              </a:rPr>
              <a:t>very</a:t>
            </a:r>
            <a:r>
              <a:rPr dirty="0" sz="1500" spc="-70">
                <a:latin typeface="Lucida Sans Unicode"/>
                <a:cs typeface="Lucida Sans Unicode"/>
              </a:rPr>
              <a:t> </a:t>
            </a:r>
            <a:r>
              <a:rPr dirty="0" sz="1500" spc="-60">
                <a:latin typeface="Lucida Sans Unicode"/>
                <a:cs typeface="Lucida Sans Unicode"/>
              </a:rPr>
              <a:t>limited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 spc="-40">
                <a:latin typeface="Lucida Sans Unicode"/>
                <a:cs typeface="Lucida Sans Unicode"/>
              </a:rPr>
              <a:t>and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 spc="-25">
                <a:latin typeface="Lucida Sans Unicode"/>
                <a:cs typeface="Lucida Sans Unicode"/>
              </a:rPr>
              <a:t>can </a:t>
            </a:r>
            <a:r>
              <a:rPr dirty="0" sz="1500" spc="-45">
                <a:latin typeface="Lucida Sans Unicode"/>
                <a:cs typeface="Lucida Sans Unicode"/>
              </a:rPr>
              <a:t>not</a:t>
            </a:r>
            <a:r>
              <a:rPr dirty="0" sz="1500" spc="-60">
                <a:latin typeface="Lucida Sans Unicode"/>
                <a:cs typeface="Lucida Sans Unicode"/>
              </a:rPr>
              <a:t> </a:t>
            </a:r>
            <a:r>
              <a:rPr dirty="0" sz="1500" spc="-20">
                <a:latin typeface="Lucida Sans Unicode"/>
                <a:cs typeface="Lucida Sans Unicode"/>
              </a:rPr>
              <a:t>match</a:t>
            </a:r>
            <a:r>
              <a:rPr dirty="0" sz="1500" spc="-60">
                <a:latin typeface="Lucida Sans Unicode"/>
                <a:cs typeface="Lucida Sans Unicode"/>
              </a:rPr>
              <a:t> </a:t>
            </a:r>
            <a:r>
              <a:rPr dirty="0" sz="1500" spc="-65">
                <a:latin typeface="Lucida Sans Unicode"/>
                <a:cs typeface="Lucida Sans Unicode"/>
              </a:rPr>
              <a:t>founder’s</a:t>
            </a:r>
            <a:r>
              <a:rPr dirty="0" sz="1500" spc="-60">
                <a:latin typeface="Lucida Sans Unicode"/>
                <a:cs typeface="Lucida Sans Unicode"/>
              </a:rPr>
              <a:t> </a:t>
            </a:r>
            <a:r>
              <a:rPr dirty="0" sz="1500" spc="-10">
                <a:latin typeface="Lucida Sans Unicode"/>
                <a:cs typeface="Lucida Sans Unicode"/>
              </a:rPr>
              <a:t>tastes.</a:t>
            </a:r>
            <a:endParaRPr sz="1500">
              <a:latin typeface="Lucida Sans Unicode"/>
              <a:cs typeface="Lucida Sans Unicode"/>
            </a:endParaRPr>
          </a:p>
          <a:p>
            <a:pPr marL="12700" marR="248920">
              <a:lnSpc>
                <a:spcPct val="100000"/>
              </a:lnSpc>
              <a:spcBef>
                <a:spcPts val="1800"/>
              </a:spcBef>
            </a:pPr>
            <a:r>
              <a:rPr dirty="0" sz="1500" spc="-70">
                <a:latin typeface="Lucida Sans Unicode"/>
                <a:cs typeface="Lucida Sans Unicode"/>
              </a:rPr>
              <a:t>No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 spc="-50">
                <a:latin typeface="Lucida Sans Unicode"/>
                <a:cs typeface="Lucida Sans Unicode"/>
              </a:rPr>
              <a:t>integration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 spc="-10">
                <a:latin typeface="Lucida Sans Unicode"/>
                <a:cs typeface="Lucida Sans Unicode"/>
              </a:rPr>
              <a:t>between</a:t>
            </a:r>
            <a:r>
              <a:rPr dirty="0" sz="1500" spc="-70">
                <a:latin typeface="Lucida Sans Unicode"/>
                <a:cs typeface="Lucida Sans Unicode"/>
              </a:rPr>
              <a:t> </a:t>
            </a:r>
            <a:r>
              <a:rPr dirty="0" sz="1500" spc="-50">
                <a:latin typeface="Lucida Sans Unicode"/>
                <a:cs typeface="Lucida Sans Unicode"/>
              </a:rPr>
              <a:t>design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 spc="-65">
                <a:latin typeface="Lucida Sans Unicode"/>
                <a:cs typeface="Lucida Sans Unicode"/>
              </a:rPr>
              <a:t>tools,</a:t>
            </a:r>
            <a:r>
              <a:rPr dirty="0" sz="1500" spc="-70">
                <a:latin typeface="Lucida Sans Unicode"/>
                <a:cs typeface="Lucida Sans Unicode"/>
              </a:rPr>
              <a:t> </a:t>
            </a:r>
            <a:r>
              <a:rPr dirty="0" sz="1500" spc="-25">
                <a:latin typeface="Lucida Sans Unicode"/>
                <a:cs typeface="Lucida Sans Unicode"/>
              </a:rPr>
              <a:t>GenAI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 spc="-10">
                <a:latin typeface="Lucida Sans Unicode"/>
                <a:cs typeface="Lucida Sans Unicode"/>
              </a:rPr>
              <a:t>chatbots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 spc="-60">
                <a:latin typeface="Lucida Sans Unicode"/>
                <a:cs typeface="Lucida Sans Unicode"/>
              </a:rPr>
              <a:t>(like</a:t>
            </a:r>
            <a:r>
              <a:rPr dirty="0" sz="1500" spc="-70">
                <a:latin typeface="Lucida Sans Unicode"/>
                <a:cs typeface="Lucida Sans Unicode"/>
              </a:rPr>
              <a:t> </a:t>
            </a:r>
            <a:r>
              <a:rPr dirty="0" sz="1500" spc="-25">
                <a:latin typeface="Lucida Sans Unicode"/>
                <a:cs typeface="Lucida Sans Unicode"/>
              </a:rPr>
              <a:t>ChatGPT),</a:t>
            </a:r>
            <a:r>
              <a:rPr dirty="0" sz="1500" spc="-75">
                <a:latin typeface="Lucida Sans Unicode"/>
                <a:cs typeface="Lucida Sans Unicode"/>
              </a:rPr>
              <a:t> </a:t>
            </a:r>
            <a:r>
              <a:rPr dirty="0" sz="1500" spc="-40">
                <a:latin typeface="Lucida Sans Unicode"/>
                <a:cs typeface="Lucida Sans Unicode"/>
              </a:rPr>
              <a:t>and</a:t>
            </a:r>
            <a:r>
              <a:rPr dirty="0" sz="1500" spc="-70">
                <a:latin typeface="Lucida Sans Unicode"/>
                <a:cs typeface="Lucida Sans Unicode"/>
              </a:rPr>
              <a:t> </a:t>
            </a:r>
            <a:r>
              <a:rPr dirty="0" sz="1500" spc="-10">
                <a:latin typeface="Lucida Sans Unicode"/>
                <a:cs typeface="Lucida Sans Unicode"/>
              </a:rPr>
              <a:t>backend tools</a:t>
            </a:r>
            <a:endParaRPr sz="15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295"/>
              </a:spcBef>
            </a:pPr>
            <a:endParaRPr sz="15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dirty="0" sz="1500" b="1">
                <a:latin typeface="Arial"/>
                <a:cs typeface="Arial"/>
              </a:rPr>
              <a:t>Potential</a:t>
            </a:r>
            <a:r>
              <a:rPr dirty="0" sz="1500" spc="-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example:</a:t>
            </a:r>
            <a:r>
              <a:rPr dirty="0" sz="1500" spc="-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A</a:t>
            </a:r>
            <a:r>
              <a:rPr dirty="0" sz="1500" spc="-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GenAI</a:t>
            </a:r>
            <a:r>
              <a:rPr dirty="0" sz="1500" spc="-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tool</a:t>
            </a:r>
            <a:r>
              <a:rPr dirty="0" sz="1500" spc="-5" b="1">
                <a:latin typeface="Arial"/>
                <a:cs typeface="Arial"/>
              </a:rPr>
              <a:t> </a:t>
            </a:r>
            <a:r>
              <a:rPr dirty="0" sz="1500" spc="80" b="1">
                <a:latin typeface="Arial"/>
                <a:cs typeface="Arial"/>
              </a:rPr>
              <a:t>that</a:t>
            </a:r>
            <a:r>
              <a:rPr dirty="0" sz="1500" spc="-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can</a:t>
            </a:r>
            <a:r>
              <a:rPr dirty="0" sz="1500" spc="-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“clone</a:t>
            </a:r>
            <a:r>
              <a:rPr dirty="0" sz="1500" spc="-5" b="1">
                <a:latin typeface="Arial"/>
                <a:cs typeface="Arial"/>
              </a:rPr>
              <a:t> </a:t>
            </a:r>
            <a:r>
              <a:rPr dirty="0" sz="1500" spc="75" b="1">
                <a:latin typeface="Arial"/>
                <a:cs typeface="Arial"/>
              </a:rPr>
              <a:t>the</a:t>
            </a:r>
            <a:r>
              <a:rPr dirty="0" sz="1500" spc="-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founder’s</a:t>
            </a:r>
            <a:r>
              <a:rPr dirty="0" sz="1500" spc="-5" b="1">
                <a:latin typeface="Arial"/>
                <a:cs typeface="Arial"/>
              </a:rPr>
              <a:t> </a:t>
            </a:r>
            <a:r>
              <a:rPr dirty="0" sz="1500" spc="-10" b="1">
                <a:latin typeface="Arial"/>
                <a:cs typeface="Arial"/>
              </a:rPr>
              <a:t>brain”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1901" rIns="0" bIns="0" rtlCol="0" vert="horz">
            <a:spAutoFit/>
          </a:bodyPr>
          <a:lstStyle/>
          <a:p>
            <a:pPr marL="175260">
              <a:lnSpc>
                <a:spcPct val="100000"/>
              </a:lnSpc>
              <a:spcBef>
                <a:spcPts val="120"/>
              </a:spcBef>
            </a:pPr>
            <a:r>
              <a:rPr dirty="0" spc="-10"/>
              <a:t>Key</a:t>
            </a:r>
            <a:r>
              <a:rPr dirty="0" spc="-40"/>
              <a:t> </a:t>
            </a:r>
            <a:r>
              <a:rPr dirty="0" spc="55"/>
              <a:t>Insights/</a:t>
            </a:r>
            <a:r>
              <a:rPr dirty="0" spc="-40"/>
              <a:t> </a:t>
            </a:r>
            <a:r>
              <a:rPr dirty="0"/>
              <a:t>Putting</a:t>
            </a:r>
            <a:r>
              <a:rPr dirty="0" spc="-35"/>
              <a:t> </a:t>
            </a:r>
            <a:r>
              <a:rPr dirty="0" spc="114"/>
              <a:t>it</a:t>
            </a:r>
            <a:r>
              <a:rPr dirty="0" spc="-40"/>
              <a:t> </a:t>
            </a:r>
            <a:r>
              <a:rPr dirty="0"/>
              <a:t>all</a:t>
            </a:r>
            <a:r>
              <a:rPr dirty="0" spc="-35"/>
              <a:t> </a:t>
            </a:r>
            <a:r>
              <a:rPr dirty="0" spc="60"/>
              <a:t>together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Opinions</a:t>
            </a:r>
            <a:r>
              <a:rPr dirty="0" spc="-105"/>
              <a:t> </a:t>
            </a:r>
            <a:r>
              <a:rPr dirty="0"/>
              <a:t>of</a:t>
            </a:r>
            <a:r>
              <a:rPr dirty="0" spc="-105"/>
              <a:t> </a:t>
            </a:r>
            <a:r>
              <a:rPr dirty="0"/>
              <a:t>AI</a:t>
            </a:r>
            <a:r>
              <a:rPr dirty="0" spc="-105"/>
              <a:t> </a:t>
            </a:r>
            <a:r>
              <a:rPr dirty="0"/>
              <a:t>on</a:t>
            </a:r>
            <a:r>
              <a:rPr dirty="0" spc="-105"/>
              <a:t> </a:t>
            </a:r>
            <a:r>
              <a:rPr dirty="0" spc="70"/>
              <a:t>Creativity</a:t>
            </a:r>
          </a:p>
          <a:p>
            <a:pPr marL="12700" marR="1524000">
              <a:lnSpc>
                <a:spcPts val="3600"/>
              </a:lnSpc>
              <a:spcBef>
                <a:spcPts val="340"/>
              </a:spcBef>
            </a:pPr>
            <a:r>
              <a:rPr dirty="0" sz="1500" spc="-10" b="0">
                <a:solidFill>
                  <a:srgbClr val="000000"/>
                </a:solidFill>
                <a:latin typeface="Lucida Sans Unicode"/>
                <a:cs typeface="Lucida Sans Unicode"/>
              </a:rPr>
              <a:t>Some</a:t>
            </a:r>
            <a:r>
              <a:rPr dirty="0" sz="1500" spc="-7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40" b="0">
                <a:solidFill>
                  <a:srgbClr val="000000"/>
                </a:solidFill>
                <a:latin typeface="Lucida Sans Unicode"/>
                <a:cs typeface="Lucida Sans Unicode"/>
              </a:rPr>
              <a:t>founders</a:t>
            </a:r>
            <a:r>
              <a:rPr dirty="0" sz="1500" spc="-7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0" b="0">
                <a:solidFill>
                  <a:srgbClr val="000000"/>
                </a:solidFill>
                <a:latin typeface="Lucida Sans Unicode"/>
                <a:cs typeface="Lucida Sans Unicode"/>
              </a:rPr>
              <a:t>hated</a:t>
            </a:r>
            <a:r>
              <a:rPr dirty="0" sz="1500" spc="-75" b="0">
                <a:solidFill>
                  <a:srgbClr val="000000"/>
                </a:solidFill>
                <a:latin typeface="Lucida Sans Unicode"/>
                <a:cs typeface="Lucida Sans Unicode"/>
              </a:rPr>
              <a:t> AI</a:t>
            </a:r>
            <a:r>
              <a:rPr dirty="0" sz="1500" spc="-70" b="0">
                <a:solidFill>
                  <a:srgbClr val="000000"/>
                </a:solidFill>
                <a:latin typeface="Lucida Sans Unicode"/>
                <a:cs typeface="Lucida Sans Unicode"/>
              </a:rPr>
              <a:t> for </a:t>
            </a:r>
            <a:r>
              <a:rPr dirty="0" sz="1500" spc="-10" b="0">
                <a:solidFill>
                  <a:srgbClr val="000000"/>
                </a:solidFill>
                <a:latin typeface="Lucida Sans Unicode"/>
                <a:cs typeface="Lucida Sans Unicode"/>
              </a:rPr>
              <a:t>creativity</a:t>
            </a:r>
            <a:r>
              <a:rPr dirty="0" sz="1500" spc="-7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65" b="0">
                <a:solidFill>
                  <a:srgbClr val="000000"/>
                </a:solidFill>
                <a:latin typeface="Lucida Sans Unicode"/>
                <a:cs typeface="Lucida Sans Unicode"/>
              </a:rPr>
              <a:t>work</a:t>
            </a:r>
            <a:r>
              <a:rPr dirty="0" sz="1500" spc="-7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40" b="0">
                <a:solidFill>
                  <a:srgbClr val="000000"/>
                </a:solidFill>
                <a:latin typeface="Lucida Sans Unicode"/>
                <a:cs typeface="Lucida Sans Unicode"/>
              </a:rPr>
              <a:t>and</a:t>
            </a:r>
            <a:r>
              <a:rPr dirty="0" sz="1500" spc="-7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45" b="0">
                <a:solidFill>
                  <a:srgbClr val="000000"/>
                </a:solidFill>
                <a:latin typeface="Lucida Sans Unicode"/>
                <a:cs typeface="Lucida Sans Unicode"/>
              </a:rPr>
              <a:t>relied</a:t>
            </a:r>
            <a:r>
              <a:rPr dirty="0" sz="1500" spc="-7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60" b="0">
                <a:solidFill>
                  <a:srgbClr val="000000"/>
                </a:solidFill>
                <a:latin typeface="Lucida Sans Unicode"/>
                <a:cs typeface="Lucida Sans Unicode"/>
              </a:rPr>
              <a:t>on</a:t>
            </a:r>
            <a:r>
              <a:rPr dirty="0" sz="1500" spc="-7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0" b="0">
                <a:solidFill>
                  <a:srgbClr val="000000"/>
                </a:solidFill>
                <a:latin typeface="Lucida Sans Unicode"/>
                <a:cs typeface="Lucida Sans Unicode"/>
              </a:rPr>
              <a:t>designers </a:t>
            </a:r>
            <a:r>
              <a:rPr dirty="0" sz="1500" spc="-10" b="0">
                <a:solidFill>
                  <a:srgbClr val="000000"/>
                </a:solidFill>
                <a:latin typeface="Lucida Sans Unicode"/>
                <a:cs typeface="Lucida Sans Unicode"/>
              </a:rPr>
              <a:t>Some</a:t>
            </a:r>
            <a:r>
              <a:rPr dirty="0" sz="1500" spc="-7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40" b="0">
                <a:solidFill>
                  <a:srgbClr val="000000"/>
                </a:solidFill>
                <a:latin typeface="Lucida Sans Unicode"/>
                <a:cs typeface="Lucida Sans Unicode"/>
              </a:rPr>
              <a:t>founders</a:t>
            </a:r>
            <a:r>
              <a:rPr dirty="0" sz="1500" spc="-7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0" b="0">
                <a:solidFill>
                  <a:srgbClr val="000000"/>
                </a:solidFill>
                <a:latin typeface="Lucida Sans Unicode"/>
                <a:cs typeface="Lucida Sans Unicode"/>
              </a:rPr>
              <a:t>use</a:t>
            </a:r>
            <a:r>
              <a:rPr dirty="0" sz="1500" spc="-75" b="0">
                <a:solidFill>
                  <a:srgbClr val="000000"/>
                </a:solidFill>
                <a:latin typeface="Lucida Sans Unicode"/>
                <a:cs typeface="Lucida Sans Unicode"/>
              </a:rPr>
              <a:t> genAI </a:t>
            </a:r>
            <a:r>
              <a:rPr dirty="0" sz="1500" b="0">
                <a:solidFill>
                  <a:srgbClr val="000000"/>
                </a:solidFill>
                <a:latin typeface="Lucida Sans Unicode"/>
                <a:cs typeface="Lucida Sans Unicode"/>
              </a:rPr>
              <a:t>to</a:t>
            </a:r>
            <a:r>
              <a:rPr dirty="0" sz="1500" spc="-7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1500" b="0">
                <a:solidFill>
                  <a:srgbClr val="000000"/>
                </a:solidFill>
                <a:latin typeface="Lucida Sans Unicode"/>
                <a:cs typeface="Lucida Sans Unicode"/>
              </a:rPr>
              <a:t>create</a:t>
            </a:r>
            <a:r>
              <a:rPr dirty="0" sz="1500" spc="-7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45" b="0">
                <a:solidFill>
                  <a:srgbClr val="000000"/>
                </a:solidFill>
                <a:latin typeface="Lucida Sans Unicode"/>
                <a:cs typeface="Lucida Sans Unicode"/>
              </a:rPr>
              <a:t>visuals</a:t>
            </a:r>
            <a:r>
              <a:rPr dirty="0" sz="1500" spc="-7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70" b="0">
                <a:solidFill>
                  <a:srgbClr val="000000"/>
                </a:solidFill>
                <a:latin typeface="Lucida Sans Unicode"/>
                <a:cs typeface="Lucida Sans Unicode"/>
              </a:rPr>
              <a:t>for</a:t>
            </a:r>
            <a:r>
              <a:rPr dirty="0" sz="1500" spc="-7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35" b="0">
                <a:solidFill>
                  <a:srgbClr val="000000"/>
                </a:solidFill>
                <a:latin typeface="Lucida Sans Unicode"/>
                <a:cs typeface="Lucida Sans Unicode"/>
              </a:rPr>
              <a:t>their</a:t>
            </a:r>
            <a:r>
              <a:rPr dirty="0" sz="1500" spc="-7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0" b="0">
                <a:solidFill>
                  <a:srgbClr val="000000"/>
                </a:solidFill>
                <a:latin typeface="Lucida Sans Unicode"/>
                <a:cs typeface="Lucida Sans Unicode"/>
              </a:rPr>
              <a:t>work</a:t>
            </a:r>
            <a:endParaRPr sz="15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  <a:spcBef>
                <a:spcPts val="1380"/>
              </a:spcBef>
            </a:pPr>
            <a:r>
              <a:rPr dirty="0" sz="1500" spc="-10" b="0">
                <a:solidFill>
                  <a:srgbClr val="000000"/>
                </a:solidFill>
                <a:latin typeface="Lucida Sans Unicode"/>
                <a:cs typeface="Lucida Sans Unicode"/>
              </a:rPr>
              <a:t>Some</a:t>
            </a:r>
            <a:r>
              <a:rPr dirty="0" sz="1500" spc="-70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40" b="0">
                <a:solidFill>
                  <a:srgbClr val="000000"/>
                </a:solidFill>
                <a:latin typeface="Lucida Sans Unicode"/>
                <a:cs typeface="Lucida Sans Unicode"/>
              </a:rPr>
              <a:t>founders</a:t>
            </a:r>
            <a:r>
              <a:rPr dirty="0" sz="1500" spc="-6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0" b="0">
                <a:solidFill>
                  <a:srgbClr val="000000"/>
                </a:solidFill>
                <a:latin typeface="Lucida Sans Unicode"/>
                <a:cs typeface="Lucida Sans Unicode"/>
              </a:rPr>
              <a:t>use</a:t>
            </a:r>
            <a:r>
              <a:rPr dirty="0" sz="1500" spc="-6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5" b="0">
                <a:solidFill>
                  <a:srgbClr val="000000"/>
                </a:solidFill>
                <a:latin typeface="Lucida Sans Unicode"/>
                <a:cs typeface="Lucida Sans Unicode"/>
              </a:rPr>
              <a:t>GenAI</a:t>
            </a:r>
            <a:r>
              <a:rPr dirty="0" sz="1500" spc="-6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70" b="0">
                <a:solidFill>
                  <a:srgbClr val="000000"/>
                </a:solidFill>
                <a:latin typeface="Lucida Sans Unicode"/>
                <a:cs typeface="Lucida Sans Unicode"/>
              </a:rPr>
              <a:t>for</a:t>
            </a:r>
            <a:r>
              <a:rPr dirty="0" sz="1500" spc="-6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70" b="0">
                <a:solidFill>
                  <a:srgbClr val="000000"/>
                </a:solidFill>
                <a:latin typeface="Lucida Sans Unicode"/>
                <a:cs typeface="Lucida Sans Unicode"/>
              </a:rPr>
              <a:t>small</a:t>
            </a:r>
            <a:r>
              <a:rPr dirty="0" sz="1500" spc="-6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50" b="0">
                <a:solidFill>
                  <a:srgbClr val="000000"/>
                </a:solidFill>
                <a:latin typeface="Lucida Sans Unicode"/>
                <a:cs typeface="Lucida Sans Unicode"/>
              </a:rPr>
              <a:t>design</a:t>
            </a:r>
            <a:r>
              <a:rPr dirty="0" sz="1500" spc="-6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45" b="0">
                <a:solidFill>
                  <a:srgbClr val="000000"/>
                </a:solidFill>
                <a:latin typeface="Lucida Sans Unicode"/>
                <a:cs typeface="Lucida Sans Unicode"/>
              </a:rPr>
              <a:t>tasks</a:t>
            </a:r>
            <a:r>
              <a:rPr dirty="0" sz="1500" spc="-6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40" b="0">
                <a:solidFill>
                  <a:srgbClr val="000000"/>
                </a:solidFill>
                <a:latin typeface="Lucida Sans Unicode"/>
                <a:cs typeface="Lucida Sans Unicode"/>
              </a:rPr>
              <a:t>and</a:t>
            </a:r>
            <a:r>
              <a:rPr dirty="0" sz="1500" spc="-6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45" b="0">
                <a:solidFill>
                  <a:srgbClr val="000000"/>
                </a:solidFill>
                <a:latin typeface="Lucida Sans Unicode"/>
                <a:cs typeface="Lucida Sans Unicode"/>
              </a:rPr>
              <a:t>rely</a:t>
            </a:r>
            <a:r>
              <a:rPr dirty="0" sz="1500" spc="-6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60" b="0">
                <a:solidFill>
                  <a:srgbClr val="000000"/>
                </a:solidFill>
                <a:latin typeface="Lucida Sans Unicode"/>
                <a:cs typeface="Lucida Sans Unicode"/>
              </a:rPr>
              <a:t>on</a:t>
            </a:r>
            <a:r>
              <a:rPr dirty="0" sz="1500" spc="-6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40" b="0">
                <a:solidFill>
                  <a:srgbClr val="000000"/>
                </a:solidFill>
                <a:latin typeface="Lucida Sans Unicode"/>
                <a:cs typeface="Lucida Sans Unicode"/>
              </a:rPr>
              <a:t>designers</a:t>
            </a:r>
            <a:r>
              <a:rPr dirty="0" sz="1500" spc="-6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70" b="0">
                <a:solidFill>
                  <a:srgbClr val="000000"/>
                </a:solidFill>
                <a:latin typeface="Lucida Sans Unicode"/>
                <a:cs typeface="Lucida Sans Unicode"/>
              </a:rPr>
              <a:t>for</a:t>
            </a:r>
            <a:r>
              <a:rPr dirty="0" sz="1500" spc="-65" b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0" b="0">
                <a:solidFill>
                  <a:srgbClr val="000000"/>
                </a:solidFill>
                <a:latin typeface="Lucida Sans Unicode"/>
                <a:cs typeface="Lucida Sans Unicode"/>
              </a:rPr>
              <a:t>important visuals</a:t>
            </a:r>
            <a:endParaRPr sz="15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dirty="0" sz="1500" spc="10">
                <a:solidFill>
                  <a:srgbClr val="000000"/>
                </a:solidFill>
              </a:rPr>
              <a:t>In</a:t>
            </a:r>
            <a:r>
              <a:rPr dirty="0" sz="1500">
                <a:solidFill>
                  <a:srgbClr val="000000"/>
                </a:solidFill>
              </a:rPr>
              <a:t> general:</a:t>
            </a:r>
            <a:r>
              <a:rPr dirty="0" sz="1500" spc="5">
                <a:solidFill>
                  <a:srgbClr val="000000"/>
                </a:solidFill>
              </a:rPr>
              <a:t> </a:t>
            </a:r>
            <a:r>
              <a:rPr dirty="0" sz="1500" spc="10">
                <a:solidFill>
                  <a:srgbClr val="000000"/>
                </a:solidFill>
              </a:rPr>
              <a:t>Creative</a:t>
            </a:r>
            <a:r>
              <a:rPr dirty="0" sz="1500">
                <a:solidFill>
                  <a:srgbClr val="000000"/>
                </a:solidFill>
              </a:rPr>
              <a:t> </a:t>
            </a:r>
            <a:r>
              <a:rPr dirty="0" sz="1500" spc="10">
                <a:solidFill>
                  <a:srgbClr val="000000"/>
                </a:solidFill>
              </a:rPr>
              <a:t>potential</a:t>
            </a:r>
            <a:r>
              <a:rPr dirty="0" sz="1500" spc="5">
                <a:solidFill>
                  <a:srgbClr val="000000"/>
                </a:solidFill>
              </a:rPr>
              <a:t> </a:t>
            </a:r>
            <a:r>
              <a:rPr dirty="0" sz="1500" spc="10">
                <a:solidFill>
                  <a:srgbClr val="000000"/>
                </a:solidFill>
              </a:rPr>
              <a:t>of</a:t>
            </a:r>
            <a:r>
              <a:rPr dirty="0" sz="1500">
                <a:solidFill>
                  <a:srgbClr val="000000"/>
                </a:solidFill>
              </a:rPr>
              <a:t> AI</a:t>
            </a:r>
            <a:r>
              <a:rPr dirty="0" sz="1500" spc="5">
                <a:solidFill>
                  <a:srgbClr val="000000"/>
                </a:solidFill>
              </a:rPr>
              <a:t> </a:t>
            </a:r>
            <a:r>
              <a:rPr dirty="0" sz="1500" spc="10">
                <a:solidFill>
                  <a:srgbClr val="000000"/>
                </a:solidFill>
              </a:rPr>
              <a:t>does</a:t>
            </a:r>
            <a:r>
              <a:rPr dirty="0" sz="1500">
                <a:solidFill>
                  <a:srgbClr val="000000"/>
                </a:solidFill>
              </a:rPr>
              <a:t> </a:t>
            </a:r>
            <a:r>
              <a:rPr dirty="0" sz="1500" spc="10">
                <a:solidFill>
                  <a:srgbClr val="000000"/>
                </a:solidFill>
              </a:rPr>
              <a:t>not</a:t>
            </a:r>
            <a:r>
              <a:rPr dirty="0" sz="1500" spc="5">
                <a:solidFill>
                  <a:srgbClr val="000000"/>
                </a:solidFill>
              </a:rPr>
              <a:t> </a:t>
            </a:r>
            <a:r>
              <a:rPr dirty="0" sz="1500" spc="60">
                <a:solidFill>
                  <a:srgbClr val="000000"/>
                </a:solidFill>
              </a:rPr>
              <a:t>match</a:t>
            </a:r>
            <a:r>
              <a:rPr dirty="0" sz="1500">
                <a:solidFill>
                  <a:srgbClr val="000000"/>
                </a:solidFill>
              </a:rPr>
              <a:t> </a:t>
            </a:r>
            <a:r>
              <a:rPr dirty="0" sz="1500" spc="-10">
                <a:solidFill>
                  <a:srgbClr val="000000"/>
                </a:solidFill>
              </a:rPr>
              <a:t>designers</a:t>
            </a:r>
            <a:endParaRPr sz="150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43515" y="607572"/>
            <a:ext cx="2028189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100"/>
              <a:t>Whats</a:t>
            </a:r>
            <a:r>
              <a:rPr dirty="0" spc="-105"/>
              <a:t> </a:t>
            </a:r>
            <a:r>
              <a:rPr dirty="0" spc="-10"/>
              <a:t>Next?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485180" y="1294670"/>
            <a:ext cx="21742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60270" algn="l"/>
              </a:tabLst>
            </a:pPr>
            <a:r>
              <a:rPr dirty="0" u="heavy" sz="1800" spc="20" b="1">
                <a:solidFill>
                  <a:srgbClr val="0A9395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</a:rPr>
              <a:t>  </a:t>
            </a:r>
            <a:r>
              <a:rPr dirty="0" u="heavy" sz="1800" spc="55" b="1">
                <a:solidFill>
                  <a:srgbClr val="0A9395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</a:rPr>
              <a:t>Identify</a:t>
            </a:r>
            <a:r>
              <a:rPr dirty="0" u="heavy" sz="1800" spc="-75" b="1">
                <a:solidFill>
                  <a:srgbClr val="0A9395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800" spc="-10" b="1">
                <a:solidFill>
                  <a:srgbClr val="0A9395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</a:rPr>
              <a:t>Patterns</a:t>
            </a:r>
            <a:r>
              <a:rPr dirty="0" u="heavy" sz="1800" b="1">
                <a:solidFill>
                  <a:srgbClr val="0A9395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</a:rPr>
              <a:t>	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81511" y="1294670"/>
            <a:ext cx="21742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7645" algn="l"/>
                <a:tab pos="2160270" algn="l"/>
              </a:tabLst>
            </a:pPr>
            <a:r>
              <a:rPr dirty="0" u="heavy" sz="1800" b="1">
                <a:solidFill>
                  <a:srgbClr val="0A9395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</a:rPr>
              <a:t>	More</a:t>
            </a:r>
            <a:r>
              <a:rPr dirty="0" u="heavy" sz="1800" spc="90" b="1">
                <a:solidFill>
                  <a:srgbClr val="0A9395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800" spc="-10" b="1">
                <a:solidFill>
                  <a:srgbClr val="0A9395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</a:rPr>
              <a:t>Interviews</a:t>
            </a:r>
            <a:r>
              <a:rPr dirty="0" u="heavy" sz="1800" b="1">
                <a:solidFill>
                  <a:srgbClr val="0A9395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</a:rPr>
              <a:t>	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141875" y="1335770"/>
            <a:ext cx="21742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52755" algn="l"/>
                <a:tab pos="2160270" algn="l"/>
              </a:tabLst>
            </a:pPr>
            <a:r>
              <a:rPr dirty="0" u="heavy" sz="1800">
                <a:solidFill>
                  <a:srgbClr val="0A9395"/>
                </a:solidFill>
                <a:uFill>
                  <a:solidFill>
                    <a:srgbClr val="0097A7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heavy" sz="1800" b="1">
                <a:solidFill>
                  <a:srgbClr val="0A9395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</a:rPr>
              <a:t>Narrow</a:t>
            </a:r>
            <a:r>
              <a:rPr dirty="0" u="heavy" sz="1800" spc="45" b="1">
                <a:solidFill>
                  <a:srgbClr val="0A9395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800" spc="-10" b="1">
                <a:solidFill>
                  <a:srgbClr val="0A9395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</a:rPr>
              <a:t>Scope</a:t>
            </a:r>
            <a:r>
              <a:rPr dirty="0" u="heavy" sz="1800" b="1">
                <a:solidFill>
                  <a:srgbClr val="0A9395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</a:rPr>
              <a:t>	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92199" y="2068130"/>
            <a:ext cx="2411730" cy="2372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solidFill>
                  <a:srgbClr val="595959"/>
                </a:solidFill>
                <a:latin typeface="Lucida Sans Unicode"/>
                <a:cs typeface="Lucida Sans Unicode"/>
              </a:rPr>
              <a:t>We</a:t>
            </a:r>
            <a:r>
              <a:rPr dirty="0" sz="1400" spc="-5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5">
                <a:solidFill>
                  <a:srgbClr val="595959"/>
                </a:solidFill>
                <a:latin typeface="Lucida Sans Unicode"/>
                <a:cs typeface="Lucida Sans Unicode"/>
              </a:rPr>
              <a:t>plan</a:t>
            </a:r>
            <a:r>
              <a:rPr dirty="0" sz="1400" spc="-5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595959"/>
                </a:solidFill>
                <a:latin typeface="Lucida Sans Unicode"/>
                <a:cs typeface="Lucida Sans Unicode"/>
              </a:rPr>
              <a:t>to</a:t>
            </a:r>
            <a:r>
              <a:rPr dirty="0" sz="1400" spc="-5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Lucida Sans Unicode"/>
                <a:cs typeface="Lucida Sans Unicode"/>
              </a:rPr>
              <a:t>conduct </a:t>
            </a:r>
            <a:r>
              <a:rPr dirty="0" sz="1400" spc="-40">
                <a:solidFill>
                  <a:srgbClr val="595959"/>
                </a:solidFill>
                <a:latin typeface="Lucida Sans Unicode"/>
                <a:cs typeface="Lucida Sans Unicode"/>
              </a:rPr>
              <a:t>additional</a:t>
            </a:r>
            <a:r>
              <a:rPr dirty="0" sz="1400" spc="-1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595959"/>
                </a:solidFill>
                <a:latin typeface="Lucida Sans Unicode"/>
                <a:cs typeface="Lucida Sans Unicode"/>
              </a:rPr>
              <a:t>interviews</a:t>
            </a:r>
            <a:r>
              <a:rPr dirty="0" sz="1400" spc="-1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595959"/>
                </a:solidFill>
                <a:latin typeface="Lucida Sans Unicode"/>
                <a:cs typeface="Lucida Sans Unicode"/>
              </a:rPr>
              <a:t>with </a:t>
            </a:r>
            <a:r>
              <a:rPr dirty="0" sz="1400" spc="-25">
                <a:solidFill>
                  <a:srgbClr val="595959"/>
                </a:solidFill>
                <a:latin typeface="Lucida Sans Unicode"/>
                <a:cs typeface="Lucida Sans Unicode"/>
              </a:rPr>
              <a:t>startup</a:t>
            </a:r>
            <a:r>
              <a:rPr dirty="0" sz="1400" spc="-6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0">
                <a:solidFill>
                  <a:srgbClr val="595959"/>
                </a:solidFill>
                <a:latin typeface="Lucida Sans Unicode"/>
                <a:cs typeface="Lucida Sans Unicode"/>
              </a:rPr>
              <a:t>founders</a:t>
            </a:r>
            <a:r>
              <a:rPr dirty="0" sz="1400" spc="-6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0">
                <a:solidFill>
                  <a:srgbClr val="595959"/>
                </a:solidFill>
                <a:latin typeface="Lucida Sans Unicode"/>
                <a:cs typeface="Lucida Sans Unicode"/>
              </a:rPr>
              <a:t>and</a:t>
            </a:r>
            <a:r>
              <a:rPr dirty="0" sz="1400" spc="-5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Lucida Sans Unicode"/>
                <a:cs typeface="Lucida Sans Unicode"/>
              </a:rPr>
              <a:t>users </a:t>
            </a:r>
            <a:r>
              <a:rPr dirty="0" sz="1400" spc="-45">
                <a:solidFill>
                  <a:srgbClr val="595959"/>
                </a:solidFill>
                <a:latin typeface="Lucida Sans Unicode"/>
                <a:cs typeface="Lucida Sans Unicode"/>
              </a:rPr>
              <a:t>who</a:t>
            </a:r>
            <a:r>
              <a:rPr dirty="0" sz="1400" spc="-6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595959"/>
                </a:solidFill>
                <a:latin typeface="Lucida Sans Unicode"/>
                <a:cs typeface="Lucida Sans Unicode"/>
              </a:rPr>
              <a:t>can</a:t>
            </a:r>
            <a:r>
              <a:rPr dirty="0" sz="1400" spc="-6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0">
                <a:solidFill>
                  <a:srgbClr val="595959"/>
                </a:solidFill>
                <a:latin typeface="Lucida Sans Unicode"/>
                <a:cs typeface="Lucida Sans Unicode"/>
              </a:rPr>
              <a:t>offer</a:t>
            </a:r>
            <a:r>
              <a:rPr dirty="0" sz="14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 b="1">
                <a:solidFill>
                  <a:srgbClr val="595959"/>
                </a:solidFill>
                <a:latin typeface="Arial"/>
                <a:cs typeface="Arial"/>
              </a:rPr>
              <a:t>unique </a:t>
            </a: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perspectives</a:t>
            </a:r>
            <a:r>
              <a:rPr dirty="0" sz="1400" spc="15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spc="-55">
                <a:solidFill>
                  <a:srgbClr val="595959"/>
                </a:solidFill>
                <a:latin typeface="Lucida Sans Unicode"/>
                <a:cs typeface="Lucida Sans Unicode"/>
              </a:rPr>
              <a:t>on</a:t>
            </a:r>
            <a:r>
              <a:rPr dirty="0" sz="1400" spc="10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design</a:t>
            </a:r>
            <a:r>
              <a:rPr dirty="0" sz="1400" spc="16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595959"/>
                </a:solidFill>
                <a:latin typeface="Lucida Sans Unicode"/>
                <a:cs typeface="Lucida Sans Unicode"/>
              </a:rPr>
              <a:t>and </a:t>
            </a:r>
            <a:r>
              <a:rPr dirty="0" sz="1400" spc="10" b="1">
                <a:solidFill>
                  <a:srgbClr val="595959"/>
                </a:solidFill>
                <a:latin typeface="Arial"/>
                <a:cs typeface="Arial"/>
              </a:rPr>
              <a:t>social</a:t>
            </a:r>
            <a:r>
              <a:rPr dirty="0" sz="1400" spc="8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595959"/>
                </a:solidFill>
                <a:latin typeface="Arial"/>
                <a:cs typeface="Arial"/>
              </a:rPr>
              <a:t>accountability</a:t>
            </a:r>
            <a:r>
              <a:rPr dirty="0" sz="1400" spc="10">
                <a:solidFill>
                  <a:srgbClr val="595959"/>
                </a:solidFill>
                <a:latin typeface="Lucida Sans Unicode"/>
                <a:cs typeface="Lucida Sans Unicode"/>
              </a:rPr>
              <a:t>.</a:t>
            </a:r>
            <a:r>
              <a:rPr dirty="0" sz="1400" spc="9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595959"/>
                </a:solidFill>
                <a:latin typeface="Lucida Sans Unicode"/>
                <a:cs typeface="Lucida Sans Unicode"/>
              </a:rPr>
              <a:t>Our </a:t>
            </a:r>
            <a:r>
              <a:rPr dirty="0" sz="1400" spc="-75">
                <a:solidFill>
                  <a:srgbClr val="595959"/>
                </a:solidFill>
                <a:latin typeface="Lucida Sans Unicode"/>
                <a:cs typeface="Lucida Sans Unicode"/>
              </a:rPr>
              <a:t>goal</a:t>
            </a:r>
            <a:r>
              <a:rPr dirty="0" sz="14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0">
                <a:solidFill>
                  <a:srgbClr val="595959"/>
                </a:solidFill>
                <a:latin typeface="Lucida Sans Unicode"/>
                <a:cs typeface="Lucida Sans Unicode"/>
              </a:rPr>
              <a:t>is</a:t>
            </a:r>
            <a:r>
              <a:rPr dirty="0" sz="14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595959"/>
                </a:solidFill>
                <a:latin typeface="Lucida Sans Unicode"/>
                <a:cs typeface="Lucida Sans Unicode"/>
              </a:rPr>
              <a:t>to</a:t>
            </a:r>
            <a:r>
              <a:rPr dirty="0" sz="14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5">
                <a:solidFill>
                  <a:srgbClr val="595959"/>
                </a:solidFill>
                <a:latin typeface="Lucida Sans Unicode"/>
                <a:cs typeface="Lucida Sans Unicode"/>
              </a:rPr>
              <a:t>engage</a:t>
            </a:r>
            <a:r>
              <a:rPr dirty="0" sz="14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595959"/>
                </a:solidFill>
                <a:latin typeface="Lucida Sans Unicode"/>
                <a:cs typeface="Lucida Sans Unicode"/>
              </a:rPr>
              <a:t>with </a:t>
            </a:r>
            <a:r>
              <a:rPr dirty="0" sz="1400" spc="-45">
                <a:solidFill>
                  <a:srgbClr val="595959"/>
                </a:solidFill>
                <a:latin typeface="Lucida Sans Unicode"/>
                <a:cs typeface="Lucida Sans Unicode"/>
              </a:rPr>
              <a:t>individuals </a:t>
            </a:r>
            <a:r>
              <a:rPr dirty="0" sz="1400" spc="-60">
                <a:solidFill>
                  <a:srgbClr val="595959"/>
                </a:solidFill>
                <a:latin typeface="Lucida Sans Unicode"/>
                <a:cs typeface="Lucida Sans Unicode"/>
              </a:rPr>
              <a:t>from</a:t>
            </a:r>
            <a:r>
              <a:rPr dirty="0" sz="1400" spc="-5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 b="1">
                <a:solidFill>
                  <a:srgbClr val="595959"/>
                </a:solidFill>
                <a:latin typeface="Arial"/>
                <a:cs typeface="Arial"/>
              </a:rPr>
              <a:t>diverse </a:t>
            </a: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backgrounds</a:t>
            </a:r>
            <a:r>
              <a:rPr dirty="0" sz="1400" spc="10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and</a:t>
            </a:r>
            <a:r>
              <a:rPr dirty="0" sz="1400" spc="10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595959"/>
                </a:solidFill>
                <a:latin typeface="Arial"/>
                <a:cs typeface="Arial"/>
              </a:rPr>
              <a:t>lifestyles </a:t>
            </a:r>
            <a:r>
              <a:rPr dirty="0" sz="1400">
                <a:solidFill>
                  <a:srgbClr val="595959"/>
                </a:solidFill>
                <a:latin typeface="Lucida Sans Unicode"/>
                <a:cs typeface="Lucida Sans Unicode"/>
              </a:rPr>
              <a:t>to</a:t>
            </a:r>
            <a:r>
              <a:rPr dirty="0" sz="1400" spc="-3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Lucida Sans Unicode"/>
                <a:cs typeface="Lucida Sans Unicode"/>
              </a:rPr>
              <a:t>capture</a:t>
            </a:r>
            <a:r>
              <a:rPr dirty="0" sz="1400" spc="-3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595959"/>
                </a:solidFill>
                <a:latin typeface="Lucida Sans Unicode"/>
                <a:cs typeface="Lucida Sans Unicode"/>
              </a:rPr>
              <a:t>a</a:t>
            </a:r>
            <a:r>
              <a:rPr dirty="0" sz="1400" spc="-4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wider</a:t>
            </a:r>
            <a:r>
              <a:rPr dirty="0" sz="1400" spc="-2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range</a:t>
            </a:r>
            <a:r>
              <a:rPr dirty="0" sz="1400" spc="-25" b="1">
                <a:solidFill>
                  <a:srgbClr val="595959"/>
                </a:solidFill>
                <a:latin typeface="Arial"/>
                <a:cs typeface="Arial"/>
              </a:rPr>
              <a:t> of </a:t>
            </a:r>
            <a:r>
              <a:rPr dirty="0" sz="1400" spc="-10" b="1">
                <a:solidFill>
                  <a:srgbClr val="595959"/>
                </a:solidFill>
                <a:latin typeface="Arial"/>
                <a:cs typeface="Arial"/>
              </a:rPr>
              <a:t>insights</a:t>
            </a:r>
            <a:r>
              <a:rPr dirty="0" sz="1400" spc="-10">
                <a:solidFill>
                  <a:srgbClr val="595959"/>
                </a:solidFill>
                <a:latin typeface="Lucida Sans Unicode"/>
                <a:cs typeface="Lucida Sans Unicode"/>
              </a:rPr>
              <a:t>.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351113" y="2068130"/>
            <a:ext cx="2426335" cy="19456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solidFill>
                  <a:srgbClr val="595959"/>
                </a:solidFill>
                <a:latin typeface="Lucida Sans Unicode"/>
                <a:cs typeface="Lucida Sans Unicode"/>
              </a:rPr>
              <a:t>We</a:t>
            </a:r>
            <a:r>
              <a:rPr dirty="0" sz="1400" spc="-5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5">
                <a:solidFill>
                  <a:srgbClr val="595959"/>
                </a:solidFill>
                <a:latin typeface="Lucida Sans Unicode"/>
                <a:cs typeface="Lucida Sans Unicode"/>
              </a:rPr>
              <a:t>plan</a:t>
            </a:r>
            <a:r>
              <a:rPr dirty="0" sz="1400" spc="-5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595959"/>
                </a:solidFill>
                <a:latin typeface="Lucida Sans Unicode"/>
                <a:cs typeface="Lucida Sans Unicode"/>
              </a:rPr>
              <a:t>to</a:t>
            </a:r>
            <a:r>
              <a:rPr dirty="0" sz="1400" spc="-5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5">
                <a:solidFill>
                  <a:srgbClr val="595959"/>
                </a:solidFill>
                <a:latin typeface="Lucida Sans Unicode"/>
                <a:cs typeface="Lucida Sans Unicode"/>
              </a:rPr>
              <a:t>further</a:t>
            </a:r>
            <a:r>
              <a:rPr dirty="0" sz="1400" spc="-5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 b="1">
                <a:solidFill>
                  <a:srgbClr val="595959"/>
                </a:solidFill>
                <a:latin typeface="Arial"/>
                <a:cs typeface="Arial"/>
              </a:rPr>
              <a:t>develop </a:t>
            </a:r>
            <a:r>
              <a:rPr dirty="0" sz="1400" spc="-45">
                <a:solidFill>
                  <a:srgbClr val="595959"/>
                </a:solidFill>
                <a:latin typeface="Lucida Sans Unicode"/>
                <a:cs typeface="Lucida Sans Unicode"/>
              </a:rPr>
              <a:t>more </a:t>
            </a:r>
            <a:r>
              <a:rPr dirty="0" sz="1400" spc="-50">
                <a:solidFill>
                  <a:srgbClr val="595959"/>
                </a:solidFill>
                <a:latin typeface="Lucida Sans Unicode"/>
                <a:cs typeface="Lucida Sans Unicode"/>
              </a:rPr>
              <a:t>of</a:t>
            </a:r>
            <a:r>
              <a:rPr dirty="0" sz="1400" spc="-4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70">
                <a:solidFill>
                  <a:srgbClr val="595959"/>
                </a:solidFill>
                <a:latin typeface="Lucida Sans Unicode"/>
                <a:cs typeface="Lucida Sans Unicode"/>
              </a:rPr>
              <a:t>our</a:t>
            </a:r>
            <a:r>
              <a:rPr dirty="0" sz="1400" spc="-4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key</a:t>
            </a:r>
            <a:r>
              <a:rPr dirty="0" sz="1400" spc="-3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insights</a:t>
            </a:r>
            <a:r>
              <a:rPr dirty="0" sz="1400" spc="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595959"/>
                </a:solidFill>
                <a:latin typeface="Lucida Sans Unicode"/>
                <a:cs typeface="Lucida Sans Unicode"/>
              </a:rPr>
              <a:t>and </a:t>
            </a: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see</a:t>
            </a:r>
            <a:r>
              <a:rPr dirty="0" sz="1400" spc="-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if </a:t>
            </a:r>
            <a:r>
              <a:rPr dirty="0" sz="1400" spc="65" b="1">
                <a:solidFill>
                  <a:srgbClr val="595959"/>
                </a:solidFill>
                <a:latin typeface="Arial"/>
                <a:cs typeface="Arial"/>
              </a:rPr>
              <a:t>the</a:t>
            </a: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 conclusions </a:t>
            </a:r>
            <a:r>
              <a:rPr dirty="0" sz="1400" spc="-20" b="1">
                <a:solidFill>
                  <a:srgbClr val="595959"/>
                </a:solidFill>
                <a:latin typeface="Arial"/>
                <a:cs typeface="Arial"/>
              </a:rPr>
              <a:t>hold </a:t>
            </a:r>
            <a:r>
              <a:rPr dirty="0" sz="1400" spc="-80">
                <a:solidFill>
                  <a:srgbClr val="595959"/>
                </a:solidFill>
                <a:latin typeface="Lucida Sans Unicode"/>
                <a:cs typeface="Lucida Sans Unicode"/>
              </a:rPr>
              <a:t>in</a:t>
            </a:r>
            <a:r>
              <a:rPr dirty="0" sz="1400" spc="-5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Lucida Sans Unicode"/>
                <a:cs typeface="Lucida Sans Unicode"/>
              </a:rPr>
              <a:t>the</a:t>
            </a:r>
            <a:r>
              <a:rPr dirty="0" sz="1400" spc="-5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0">
                <a:solidFill>
                  <a:srgbClr val="595959"/>
                </a:solidFill>
                <a:latin typeface="Lucida Sans Unicode"/>
                <a:cs typeface="Lucida Sans Unicode"/>
              </a:rPr>
              <a:t>additional</a:t>
            </a:r>
            <a:r>
              <a:rPr dirty="0" sz="1400" spc="-5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Lucida Sans Unicode"/>
                <a:cs typeface="Lucida Sans Unicode"/>
              </a:rPr>
              <a:t>interviews.</a:t>
            </a:r>
            <a:endParaRPr sz="1400">
              <a:latin typeface="Lucida Sans Unicode"/>
              <a:cs typeface="Lucida Sans Unicode"/>
            </a:endParaRPr>
          </a:p>
          <a:p>
            <a:pPr marL="12700" marR="25400">
              <a:lnSpc>
                <a:spcPct val="100000"/>
              </a:lnSpc>
            </a:pPr>
            <a:r>
              <a:rPr dirty="0" sz="1400">
                <a:solidFill>
                  <a:srgbClr val="595959"/>
                </a:solidFill>
                <a:latin typeface="Lucida Sans Unicode"/>
                <a:cs typeface="Lucida Sans Unicode"/>
              </a:rPr>
              <a:t>By</a:t>
            </a:r>
            <a:r>
              <a:rPr dirty="0" sz="1400" spc="-6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5">
                <a:solidFill>
                  <a:srgbClr val="595959"/>
                </a:solidFill>
                <a:latin typeface="Lucida Sans Unicode"/>
                <a:cs typeface="Lucida Sans Unicode"/>
              </a:rPr>
              <a:t>doing</a:t>
            </a:r>
            <a:r>
              <a:rPr dirty="0" sz="1400" spc="-6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90">
                <a:solidFill>
                  <a:srgbClr val="595959"/>
                </a:solidFill>
                <a:latin typeface="Lucida Sans Unicode"/>
                <a:cs typeface="Lucida Sans Unicode"/>
              </a:rPr>
              <a:t>so,</a:t>
            </a:r>
            <a:r>
              <a:rPr dirty="0" sz="1400" spc="-6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595959"/>
                </a:solidFill>
                <a:latin typeface="Lucida Sans Unicode"/>
                <a:cs typeface="Lucida Sans Unicode"/>
              </a:rPr>
              <a:t>we</a:t>
            </a:r>
            <a:r>
              <a:rPr dirty="0" sz="1400" spc="-5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595959"/>
                </a:solidFill>
                <a:latin typeface="Lucida Sans Unicode"/>
                <a:cs typeface="Lucida Sans Unicode"/>
              </a:rPr>
              <a:t>hope</a:t>
            </a:r>
            <a:r>
              <a:rPr dirty="0" sz="1400" spc="-6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595959"/>
                </a:solidFill>
                <a:latin typeface="Lucida Sans Unicode"/>
                <a:cs typeface="Lucida Sans Unicode"/>
              </a:rPr>
              <a:t>to </a:t>
            </a:r>
            <a:r>
              <a:rPr dirty="0" sz="1400" spc="-30">
                <a:solidFill>
                  <a:srgbClr val="595959"/>
                </a:solidFill>
                <a:latin typeface="Lucida Sans Unicode"/>
                <a:cs typeface="Lucida Sans Unicode"/>
              </a:rPr>
              <a:t>uncover</a:t>
            </a:r>
            <a:r>
              <a:rPr dirty="0" sz="14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5">
                <a:solidFill>
                  <a:srgbClr val="595959"/>
                </a:solidFill>
                <a:latin typeface="Lucida Sans Unicode"/>
                <a:cs typeface="Lucida Sans Unicode"/>
              </a:rPr>
              <a:t>more</a:t>
            </a:r>
            <a:r>
              <a:rPr dirty="0" sz="14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Lucida Sans Unicode"/>
                <a:cs typeface="Lucida Sans Unicode"/>
              </a:rPr>
              <a:t>insights, </a:t>
            </a:r>
            <a:r>
              <a:rPr dirty="0" sz="1400" spc="-40">
                <a:solidFill>
                  <a:srgbClr val="595959"/>
                </a:solidFill>
                <a:latin typeface="Lucida Sans Unicode"/>
                <a:cs typeface="Lucida Sans Unicode"/>
              </a:rPr>
              <a:t>needs,</a:t>
            </a:r>
            <a:r>
              <a:rPr dirty="0" sz="1400" spc="-5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0">
                <a:solidFill>
                  <a:srgbClr val="595959"/>
                </a:solidFill>
                <a:latin typeface="Lucida Sans Unicode"/>
                <a:cs typeface="Lucida Sans Unicode"/>
              </a:rPr>
              <a:t>and</a:t>
            </a:r>
            <a:r>
              <a:rPr dirty="0" sz="1400" spc="-4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0">
                <a:solidFill>
                  <a:srgbClr val="595959"/>
                </a:solidFill>
                <a:latin typeface="Lucida Sans Unicode"/>
                <a:cs typeface="Lucida Sans Unicode"/>
              </a:rPr>
              <a:t>surprises</a:t>
            </a:r>
            <a:r>
              <a:rPr dirty="0" sz="1400" spc="-4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595959"/>
                </a:solidFill>
                <a:latin typeface="Lucida Sans Unicode"/>
                <a:cs typeface="Lucida Sans Unicode"/>
              </a:rPr>
              <a:t>and </a:t>
            </a: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develop</a:t>
            </a:r>
            <a:r>
              <a:rPr dirty="0" sz="1400" spc="3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spc="-50" b="1">
                <a:solidFill>
                  <a:srgbClr val="595959"/>
                </a:solidFill>
                <a:latin typeface="Arial"/>
                <a:cs typeface="Arial"/>
              </a:rPr>
              <a:t>POVs</a:t>
            </a:r>
            <a:r>
              <a:rPr dirty="0" sz="1400" spc="4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and</a:t>
            </a:r>
            <a:r>
              <a:rPr dirty="0" sz="1400" spc="4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HMWs</a:t>
            </a:r>
            <a:r>
              <a:rPr dirty="0" sz="1400" spc="8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595959"/>
                </a:solidFill>
                <a:latin typeface="Lucida Sans Unicode"/>
                <a:cs typeface="Lucida Sans Unicode"/>
              </a:rPr>
              <a:t>to </a:t>
            </a:r>
            <a:r>
              <a:rPr dirty="0" sz="1400">
                <a:solidFill>
                  <a:srgbClr val="595959"/>
                </a:solidFill>
                <a:latin typeface="Lucida Sans Unicode"/>
                <a:cs typeface="Lucida Sans Unicode"/>
              </a:rPr>
              <a:t>better</a:t>
            </a:r>
            <a:r>
              <a:rPr dirty="0" sz="14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595959"/>
                </a:solidFill>
                <a:latin typeface="Lucida Sans Unicode"/>
                <a:cs typeface="Lucida Sans Unicode"/>
              </a:rPr>
              <a:t>define</a:t>
            </a:r>
            <a:r>
              <a:rPr dirty="0" sz="1400" spc="-70">
                <a:solidFill>
                  <a:srgbClr val="595959"/>
                </a:solidFill>
                <a:latin typeface="Lucida Sans Unicode"/>
                <a:cs typeface="Lucida Sans Unicode"/>
              </a:rPr>
              <a:t> our</a:t>
            </a:r>
            <a:r>
              <a:rPr dirty="0" sz="1400" spc="-7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Lucida Sans Unicode"/>
                <a:cs typeface="Lucida Sans Unicode"/>
              </a:rPr>
              <a:t>project.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309515" y="2068130"/>
            <a:ext cx="2359660" cy="1518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solidFill>
                  <a:srgbClr val="595959"/>
                </a:solidFill>
                <a:latin typeface="Lucida Sans Unicode"/>
                <a:cs typeface="Lucida Sans Unicode"/>
              </a:rPr>
              <a:t>We</a:t>
            </a:r>
            <a:r>
              <a:rPr dirty="0" sz="1400" spc="-3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70">
                <a:solidFill>
                  <a:srgbClr val="595959"/>
                </a:solidFill>
                <a:latin typeface="Lucida Sans Unicode"/>
                <a:cs typeface="Lucida Sans Unicode"/>
              </a:rPr>
              <a:t>will</a:t>
            </a:r>
            <a:r>
              <a:rPr dirty="0" sz="1400" spc="-3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595959"/>
                </a:solidFill>
                <a:latin typeface="Lucida Sans Unicode"/>
                <a:cs typeface="Lucida Sans Unicode"/>
              </a:rPr>
              <a:t>develop</a:t>
            </a:r>
            <a:r>
              <a:rPr dirty="0" sz="1400" spc="-3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Lucida Sans Unicode"/>
                <a:cs typeface="Lucida Sans Unicode"/>
              </a:rPr>
              <a:t>potential </a:t>
            </a:r>
            <a:r>
              <a:rPr dirty="0" sz="1400" spc="-45">
                <a:solidFill>
                  <a:srgbClr val="595959"/>
                </a:solidFill>
                <a:latin typeface="Lucida Sans Unicode"/>
                <a:cs typeface="Lucida Sans Unicode"/>
              </a:rPr>
              <a:t>solutions</a:t>
            </a:r>
            <a:r>
              <a:rPr dirty="0" sz="1400" spc="-5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65">
                <a:solidFill>
                  <a:srgbClr val="595959"/>
                </a:solidFill>
                <a:latin typeface="Lucida Sans Unicode"/>
                <a:cs typeface="Lucida Sans Unicode"/>
              </a:rPr>
              <a:t>for</a:t>
            </a:r>
            <a:r>
              <a:rPr dirty="0" sz="1400" spc="-5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70">
                <a:solidFill>
                  <a:srgbClr val="595959"/>
                </a:solidFill>
                <a:latin typeface="Lucida Sans Unicode"/>
                <a:cs typeface="Lucida Sans Unicode"/>
              </a:rPr>
              <a:t>our</a:t>
            </a:r>
            <a:r>
              <a:rPr dirty="0" sz="1400" spc="-5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0">
                <a:solidFill>
                  <a:srgbClr val="595959"/>
                </a:solidFill>
                <a:latin typeface="Lucida Sans Unicode"/>
                <a:cs typeface="Lucida Sans Unicode"/>
              </a:rPr>
              <a:t>HMWs.</a:t>
            </a:r>
            <a:r>
              <a:rPr dirty="0" sz="1400" spc="-5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595959"/>
                </a:solidFill>
                <a:latin typeface="Lucida Sans Unicode"/>
                <a:cs typeface="Lucida Sans Unicode"/>
              </a:rPr>
              <a:t>By </a:t>
            </a:r>
            <a:r>
              <a:rPr dirty="0" sz="1400" spc="-55">
                <a:solidFill>
                  <a:srgbClr val="595959"/>
                </a:solidFill>
                <a:latin typeface="Lucida Sans Unicode"/>
                <a:cs typeface="Lucida Sans Unicode"/>
              </a:rPr>
              <a:t>doing </a:t>
            </a:r>
            <a:r>
              <a:rPr dirty="0" sz="1400" spc="-90">
                <a:solidFill>
                  <a:srgbClr val="595959"/>
                </a:solidFill>
                <a:latin typeface="Lucida Sans Unicode"/>
                <a:cs typeface="Lucida Sans Unicode"/>
              </a:rPr>
              <a:t>so,</a:t>
            </a:r>
            <a:r>
              <a:rPr dirty="0" sz="1400" spc="-5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595959"/>
                </a:solidFill>
                <a:latin typeface="Lucida Sans Unicode"/>
                <a:cs typeface="Lucida Sans Unicode"/>
              </a:rPr>
              <a:t>we</a:t>
            </a:r>
            <a:r>
              <a:rPr dirty="0" sz="1400" spc="-5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65">
                <a:solidFill>
                  <a:srgbClr val="595959"/>
                </a:solidFill>
                <a:latin typeface="Lucida Sans Unicode"/>
                <a:cs typeface="Lucida Sans Unicode"/>
              </a:rPr>
              <a:t>will</a:t>
            </a:r>
            <a:r>
              <a:rPr dirty="0" sz="1400" spc="-5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narrow</a:t>
            </a:r>
            <a:r>
              <a:rPr dirty="0" sz="1400" spc="-4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spc="40" b="1">
                <a:solidFill>
                  <a:srgbClr val="595959"/>
                </a:solidFill>
                <a:latin typeface="Arial"/>
                <a:cs typeface="Arial"/>
              </a:rPr>
              <a:t>the </a:t>
            </a: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area</a:t>
            </a:r>
            <a:r>
              <a:rPr dirty="0" sz="1400" spc="-2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spc="-50">
                <a:solidFill>
                  <a:srgbClr val="595959"/>
                </a:solidFill>
                <a:latin typeface="Lucida Sans Unicode"/>
                <a:cs typeface="Lucida Sans Unicode"/>
              </a:rPr>
              <a:t>of</a:t>
            </a:r>
            <a:r>
              <a:rPr dirty="0" sz="1400" spc="-2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Lucida Sans Unicode"/>
                <a:cs typeface="Lucida Sans Unicode"/>
              </a:rPr>
              <a:t>creative</a:t>
            </a:r>
            <a:r>
              <a:rPr dirty="0" sz="1400" spc="-3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595959"/>
                </a:solidFill>
                <a:latin typeface="Lucida Sans Unicode"/>
                <a:cs typeface="Lucida Sans Unicode"/>
              </a:rPr>
              <a:t>tools</a:t>
            </a:r>
            <a:r>
              <a:rPr dirty="0" sz="1400" spc="-25">
                <a:solidFill>
                  <a:srgbClr val="595959"/>
                </a:solidFill>
                <a:latin typeface="Lucida Sans Unicode"/>
                <a:cs typeface="Lucida Sans Unicode"/>
              </a:rPr>
              <a:t> and </a:t>
            </a:r>
            <a:r>
              <a:rPr dirty="0" sz="1400" spc="-40">
                <a:solidFill>
                  <a:srgbClr val="595959"/>
                </a:solidFill>
                <a:latin typeface="Lucida Sans Unicode"/>
                <a:cs typeface="Lucida Sans Unicode"/>
              </a:rPr>
              <a:t>founders</a:t>
            </a:r>
            <a:r>
              <a:rPr dirty="0" sz="1400" spc="-6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0">
                <a:solidFill>
                  <a:srgbClr val="595959"/>
                </a:solidFill>
                <a:latin typeface="Lucida Sans Unicode"/>
                <a:cs typeface="Lucida Sans Unicode"/>
              </a:rPr>
              <a:t>down</a:t>
            </a:r>
            <a:r>
              <a:rPr dirty="0" sz="1400" spc="-6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5">
                <a:solidFill>
                  <a:srgbClr val="595959"/>
                </a:solidFill>
                <a:latin typeface="Lucida Sans Unicode"/>
                <a:cs typeface="Lucida Sans Unicode"/>
              </a:rPr>
              <a:t>further</a:t>
            </a:r>
            <a:r>
              <a:rPr dirty="0" sz="1400" spc="-6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595959"/>
                </a:solidFill>
                <a:latin typeface="Lucida Sans Unicode"/>
                <a:cs typeface="Lucida Sans Unicode"/>
              </a:rPr>
              <a:t>to</a:t>
            </a:r>
            <a:r>
              <a:rPr dirty="0" sz="1400" spc="-6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595959"/>
                </a:solidFill>
                <a:latin typeface="Lucida Sans Unicode"/>
                <a:cs typeface="Lucida Sans Unicode"/>
              </a:rPr>
              <a:t>an </a:t>
            </a:r>
            <a:r>
              <a:rPr dirty="0" sz="1400" spc="10" b="1">
                <a:solidFill>
                  <a:srgbClr val="595959"/>
                </a:solidFill>
                <a:latin typeface="Arial"/>
                <a:cs typeface="Arial"/>
              </a:rPr>
              <a:t>actionable</a:t>
            </a:r>
            <a:r>
              <a:rPr dirty="0" sz="1400" spc="8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595959"/>
                </a:solidFill>
                <a:latin typeface="Arial"/>
                <a:cs typeface="Arial"/>
              </a:rPr>
              <a:t>problem</a:t>
            </a:r>
            <a:r>
              <a:rPr dirty="0" sz="1400" spc="12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595959"/>
                </a:solidFill>
                <a:latin typeface="Lucida Sans Unicode"/>
                <a:cs typeface="Lucida Sans Unicode"/>
              </a:rPr>
              <a:t>we</a:t>
            </a:r>
            <a:r>
              <a:rPr dirty="0" sz="1400" spc="8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595959"/>
                </a:solidFill>
                <a:latin typeface="Lucida Sans Unicode"/>
                <a:cs typeface="Lucida Sans Unicode"/>
              </a:rPr>
              <a:t>can </a:t>
            </a:r>
            <a:r>
              <a:rPr dirty="0" sz="1400">
                <a:solidFill>
                  <a:srgbClr val="595959"/>
                </a:solidFill>
                <a:latin typeface="Lucida Sans Unicode"/>
                <a:cs typeface="Lucida Sans Unicode"/>
              </a:rPr>
              <a:t>try</a:t>
            </a:r>
            <a:r>
              <a:rPr dirty="0" sz="1400" spc="-9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595959"/>
                </a:solidFill>
                <a:latin typeface="Lucida Sans Unicode"/>
                <a:cs typeface="Lucida Sans Unicode"/>
              </a:rPr>
              <a:t>to</a:t>
            </a:r>
            <a:r>
              <a:rPr dirty="0" sz="1400" spc="-9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Lucida Sans Unicode"/>
                <a:cs typeface="Lucida Sans Unicode"/>
              </a:rPr>
              <a:t>solve.</a:t>
            </a:r>
            <a:endParaRPr sz="14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81" y="5143489"/>
                </a:moveTo>
                <a:lnTo>
                  <a:pt x="0" y="5143489"/>
                </a:lnTo>
                <a:lnTo>
                  <a:pt x="0" y="0"/>
                </a:lnTo>
                <a:lnTo>
                  <a:pt x="9143981" y="0"/>
                </a:lnTo>
                <a:lnTo>
                  <a:pt x="9143981" y="5143489"/>
                </a:lnTo>
                <a:close/>
              </a:path>
            </a:pathLst>
          </a:custGeom>
          <a:solidFill>
            <a:srgbClr val="00111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384724" y="3052038"/>
            <a:ext cx="3636010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125" b="1">
                <a:solidFill>
                  <a:srgbClr val="93D1BC"/>
                </a:solidFill>
                <a:latin typeface="Arial"/>
                <a:cs typeface="Arial"/>
              </a:rPr>
              <a:t>Appendix</a:t>
            </a:r>
            <a:endParaRPr sz="60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84724" y="419218"/>
            <a:ext cx="353060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>
                <a:solidFill>
                  <a:srgbClr val="E8D8A5"/>
                </a:solidFill>
                <a:latin typeface="Lucida Sans Unicode"/>
                <a:cs typeface="Lucida Sans Unicode"/>
              </a:rPr>
              <a:t>CS</a:t>
            </a:r>
            <a:r>
              <a:rPr dirty="0" sz="850" spc="10">
                <a:solidFill>
                  <a:srgbClr val="E8D8A5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-114">
                <a:solidFill>
                  <a:srgbClr val="E8D8A5"/>
                </a:solidFill>
                <a:latin typeface="Lucida Sans Unicode"/>
                <a:cs typeface="Lucida Sans Unicode"/>
              </a:rPr>
              <a:t>147</a:t>
            </a:r>
            <a:endParaRPr sz="850">
              <a:latin typeface="Lucida Sans Unicode"/>
              <a:cs typeface="Lucida Sans Unicode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05019" y="0"/>
            <a:ext cx="6538980" cy="3339718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85700" rIns="0" bIns="0" rtlCol="0" vert="horz">
            <a:spAutoFit/>
          </a:bodyPr>
          <a:lstStyle/>
          <a:p>
            <a:pPr marL="175260">
              <a:lnSpc>
                <a:spcPct val="100000"/>
              </a:lnSpc>
              <a:spcBef>
                <a:spcPts val="120"/>
              </a:spcBef>
            </a:pPr>
            <a:r>
              <a:rPr dirty="0" spc="50"/>
              <a:t>Major</a:t>
            </a:r>
            <a:r>
              <a:rPr dirty="0" spc="-90"/>
              <a:t> </a:t>
            </a:r>
            <a:r>
              <a:rPr dirty="0" spc="50"/>
              <a:t>Documents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63149" y="1552099"/>
            <a:ext cx="5945505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2500" spc="-10" b="1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  <a:hlinkClick r:id="rId2"/>
              </a:rPr>
              <a:t>Brainstorming</a:t>
            </a:r>
            <a:r>
              <a:rPr dirty="0" u="heavy" sz="2500" spc="-90" b="1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dirty="0" u="heavy" sz="2500" b="1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  <a:hlinkClick r:id="rId2"/>
              </a:rPr>
              <a:t>and</a:t>
            </a:r>
            <a:r>
              <a:rPr dirty="0" u="heavy" sz="2500" spc="-85" b="1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dirty="0" u="heavy" sz="2500" b="1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  <a:hlinkClick r:id="rId2"/>
              </a:rPr>
              <a:t>Interview</a:t>
            </a:r>
            <a:r>
              <a:rPr dirty="0" u="heavy" sz="2500" spc="-85" b="1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dirty="0" u="heavy" sz="2500" spc="-10" b="1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  <a:hlinkClick r:id="rId2"/>
              </a:rPr>
              <a:t>Questions</a:t>
            </a:r>
            <a:endParaRPr sz="25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63149" y="3076096"/>
            <a:ext cx="4855210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2500" b="1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  <a:hlinkClick r:id="rId3"/>
              </a:rPr>
              <a:t>Interview</a:t>
            </a:r>
            <a:r>
              <a:rPr dirty="0" u="heavy" sz="2500" spc="-65" b="1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dirty="0" u="heavy" sz="2500" b="1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  <a:hlinkClick r:id="rId3"/>
              </a:rPr>
              <a:t>Notes</a:t>
            </a:r>
            <a:r>
              <a:rPr dirty="0" u="heavy" sz="2500" spc="-65" b="1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dirty="0" u="heavy" sz="2500" b="1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  <a:hlinkClick r:id="rId3"/>
              </a:rPr>
              <a:t>and</a:t>
            </a:r>
            <a:r>
              <a:rPr dirty="0" u="heavy" sz="2500" spc="-65" b="1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dirty="0" u="heavy" sz="2500" spc="-10" b="1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  <a:hlinkClick r:id="rId3"/>
              </a:rPr>
              <a:t>Recordings</a:t>
            </a:r>
            <a:endParaRPr sz="2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7A7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A1 Needfinding Slide Deck</dc:title>
  <dcterms:created xsi:type="dcterms:W3CDTF">2025-10-27T19:31:22Z</dcterms:created>
  <dcterms:modified xsi:type="dcterms:W3CDTF">2025-10-27T19:31:22Z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Created" pid="2">
    <vt:filetime>2025-10-27T00:00:00Z</vt:filetime>
  </property>
  <property fmtid="{D5CDD505-2E9C-101B-9397-08002B2CF9AE}" name="Creator" pid="3">
    <vt:lpwstr>Google</vt:lpwstr>
  </property>
  <property fmtid="{D5CDD505-2E9C-101B-9397-08002B2CF9AE}" name="LastSaved" pid="4">
    <vt:filetime>2025-10-27T00:00:00Z</vt:filetime>
  </property>
  <property fmtid="{D5CDD505-2E9C-101B-9397-08002B2CF9AE}" name="NXPowerLiteLastOptimized" pid="5">
    <vt:lpwstr>4680292</vt:lpwstr>
  </property>
  <property fmtid="{D5CDD505-2E9C-101B-9397-08002B2CF9AE}" name="NXPowerLiteSettings" pid="6">
    <vt:lpwstr>F7000400038000</vt:lpwstr>
  </property>
  <property fmtid="{D5CDD505-2E9C-101B-9397-08002B2CF9AE}" name="NXPowerLiteVersion" pid="7">
    <vt:lpwstr>S10.9.4</vt:lpwstr>
  </property>
  <property fmtid="{D5CDD505-2E9C-101B-9397-08002B2CF9AE}" name="Producer" pid="8">
    <vt:lpwstr>iLovePDF</vt:lpwstr>
  </property>
</Properties>
</file>