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jpg" ContentType="image/jpg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</p:sldIdLst>
  <p:sldSz cx="9144000" cy="5143500"/>
  <p:notesSz cx="9144000" cy="51435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19149" y="294344"/>
            <a:ext cx="1582420" cy="2724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rgbClr val="BA3D02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BA3D02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BA3D02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5349" y="1315596"/>
            <a:ext cx="3704590" cy="299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00111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7498" y="1773746"/>
            <a:ext cx="6956501" cy="336975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BA3D02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FBF4E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4724" y="227572"/>
            <a:ext cx="6193790" cy="10610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rgbClr val="BA3D02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98260" y="1677488"/>
            <a:ext cx="5932805" cy="290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0" Type="http://schemas.openxmlformats.org/officeDocument/2006/relationships/image" Target="../media/image16.png"/><Relationship Id="rId11" Type="http://schemas.openxmlformats.org/officeDocument/2006/relationships/image" Target="../media/image17.png"/><Relationship Id="rId12" Type="http://schemas.openxmlformats.org/officeDocument/2006/relationships/image" Target="../media/image18.png"/><Relationship Id="rId13" Type="http://schemas.openxmlformats.org/officeDocument/2006/relationships/image" Target="../media/image19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21.png"/><Relationship Id="rId4" Type="http://schemas.openxmlformats.org/officeDocument/2006/relationships/image" Target="../media/image11.png"/><Relationship Id="rId5" Type="http://schemas.openxmlformats.org/officeDocument/2006/relationships/image" Target="../media/image22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9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9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png"/><Relationship Id="rId3" Type="http://schemas.openxmlformats.org/officeDocument/2006/relationships/image" Target="../media/image23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png"/><Relationship Id="rId3" Type="http://schemas.openxmlformats.org/officeDocument/2006/relationships/image" Target="../media/image24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5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Relationship Id="rId3" Type="http://schemas.openxmlformats.org/officeDocument/2006/relationships/image" Target="../media/image22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Relationship Id="rId3" Type="http://schemas.openxmlformats.org/officeDocument/2006/relationships/image" Target="../media/image27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22.png"/><Relationship Id="rId6" Type="http://schemas.openxmlformats.org/officeDocument/2006/relationships/image" Target="../media/image29.png"/><Relationship Id="rId7" Type="http://schemas.openxmlformats.org/officeDocument/2006/relationships/image" Target="../media/image19.png"/><Relationship Id="rId8" Type="http://schemas.openxmlformats.org/officeDocument/2006/relationships/image" Target="../media/image8.png"/><Relationship Id="rId9" Type="http://schemas.openxmlformats.org/officeDocument/2006/relationships/image" Target="../media/image17.png"/><Relationship Id="rId10" Type="http://schemas.openxmlformats.org/officeDocument/2006/relationships/image" Target="../media/image15.png"/><Relationship Id="rId11" Type="http://schemas.openxmlformats.org/officeDocument/2006/relationships/image" Target="../media/image13.png"/><Relationship Id="rId12" Type="http://schemas.openxmlformats.org/officeDocument/2006/relationships/image" Target="../media/image12.png"/><Relationship Id="rId13" Type="http://schemas.openxmlformats.org/officeDocument/2006/relationships/image" Target="../media/image14.png"/><Relationship Id="rId14" Type="http://schemas.openxmlformats.org/officeDocument/2006/relationships/image" Target="../media/image16.png"/><Relationship Id="rId15" Type="http://schemas.openxmlformats.org/officeDocument/2006/relationships/image" Target="../media/image21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22.pn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22.pn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22.pn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22.pn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19.pn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19.pn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19.pn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19.pn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0.pn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9.png"/><Relationship Id="rId4" Type="http://schemas.openxmlformats.org/officeDocument/2006/relationships/image" Target="../media/image22.pn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pn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4.pn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pn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jp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37.pn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jpg"/><Relationship Id="rId4" Type="http://schemas.openxmlformats.org/officeDocument/2006/relationships/image" Target="../media/image40.png"/><Relationship Id="rId5" Type="http://schemas.openxmlformats.org/officeDocument/2006/relationships/image" Target="../media/image41.jpg"/><Relationship Id="rId6" Type="http://schemas.openxmlformats.org/officeDocument/2006/relationships/image" Target="../media/image42.png"/><Relationship Id="rId7" Type="http://schemas.openxmlformats.org/officeDocument/2006/relationships/image" Target="../media/image43.jpg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Relationship Id="rId3" Type="http://schemas.openxmlformats.org/officeDocument/2006/relationships/image" Target="../media/image45.jpg"/><Relationship Id="rId4" Type="http://schemas.openxmlformats.org/officeDocument/2006/relationships/image" Target="../media/image46.jpg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g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g"/><Relationship Id="rId3" Type="http://schemas.openxmlformats.org/officeDocument/2006/relationships/image" Target="../media/image42.png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/Relationships>
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9.png"/></Relationships>
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jpg"/><Relationship Id="rId3" Type="http://schemas.openxmlformats.org/officeDocument/2006/relationships/image" Target="../media/image50.jpg"/></Relationships>
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51.png"/></Relationships>
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52.png"/><Relationship Id="rId4" Type="http://schemas.openxmlformats.org/officeDocument/2006/relationships/image" Target="../media/image53.jpg"/><Relationship Id="rId5" Type="http://schemas.openxmlformats.org/officeDocument/2006/relationships/image" Target="../media/image54.png"/><Relationship Id="rId6" Type="http://schemas.openxmlformats.org/officeDocument/2006/relationships/image" Target="../media/image55.jpg"/><Relationship Id="rId7" Type="http://schemas.openxmlformats.org/officeDocument/2006/relationships/image" Target="../media/image56.jpg"/></Relationships>
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7.jpg"/><Relationship Id="rId3" Type="http://schemas.openxmlformats.org/officeDocument/2006/relationships/image" Target="../media/image58.jpg"/><Relationship Id="rId4" Type="http://schemas.openxmlformats.org/officeDocument/2006/relationships/image" Target="../media/image59.jpg"/></Relationships>
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jpg"/><Relationship Id="rId3" Type="http://schemas.openxmlformats.org/officeDocument/2006/relationships/image" Target="../media/image61.jpg"/><Relationship Id="rId4" Type="http://schemas.openxmlformats.org/officeDocument/2006/relationships/image" Target="../media/image52.png"/></Relationships>
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/Relationships>
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2.png"/></Relationships>
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jpg"/><Relationship Id="rId3" Type="http://schemas.openxmlformats.org/officeDocument/2006/relationships/image" Target="../media/image63.jpg"/></Relationships>
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64.png"/><Relationship Id="rId4" Type="http://schemas.openxmlformats.org/officeDocument/2006/relationships/image" Target="../media/image65.png"/></Relationships>
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.png"/><Relationship Id="rId3" Type="http://schemas.openxmlformats.org/officeDocument/2006/relationships/image" Target="../media/image66.jpg"/></Relationships>
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7.jpg"/><Relationship Id="rId3" Type="http://schemas.openxmlformats.org/officeDocument/2006/relationships/image" Target="../media/image68.jpg"/></Relationships>
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jpg"/><Relationship Id="rId3" Type="http://schemas.openxmlformats.org/officeDocument/2006/relationships/image" Target="../media/image64.png"/><Relationship Id="rId4" Type="http://schemas.openxmlformats.org/officeDocument/2006/relationships/image" Target="../media/image65.png"/></Relationships>
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0.png"/></Relationships>
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png"/></Relationships>
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0.png"/></Relationships>
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0.png"/></Relationships>
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drive.google.com/drive/folders/1Zz4K1r70hxFYYQQ6pjenH-xG3cJ4tstD?usp=drive_link" TargetMode="External"/><Relationship Id="rId3" Type="http://schemas.openxmlformats.org/officeDocument/2006/relationships/hyperlink" Target="https://drive.google.com/drive/folders/1piTJ3KmwxrRrstkTtA2ytW8PiCg3nT2N?usp=drive_link" TargetMode="External"/><Relationship Id="rId4" Type="http://schemas.openxmlformats.org/officeDocument/2006/relationships/hyperlink" Target="https://drive.google.com/drive/folders/1NTsLfunsVsiKZFDh0vGP8bkA9ixQbFK_?usp=drive_link" TargetMode="External"/><Relationship Id="rId5" Type="http://schemas.openxmlformats.org/officeDocument/2006/relationships/hyperlink" Target="https://drive.google.com/drive/folders/1uRGYU6rK_joBS14cEN7UZdWSGqEaH-tq?usp=drive_link" TargetMode="External"/><Relationship Id="rId6" Type="http://schemas.openxmlformats.org/officeDocument/2006/relationships/hyperlink" Target="https://docs.google.com/document/d/16tNHo4TUnoX8VFs7geJJnJiN5y5M3DZhQemvmBOwJag/edit?usp=drive_link" TargetMode="External"/><Relationship Id="rId7" Type="http://schemas.openxmlformats.org/officeDocument/2006/relationships/hyperlink" Target="https://docs.google.com/document/d/1ELHge5B-DF6irpMTR24ff6ZZNpCS8eGyH4WLj99mJtY/edit?usp=drive_link" TargetMode="External"/></Relationships>
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g"/><Relationship Id="rId3" Type="http://schemas.openxmlformats.org/officeDocument/2006/relationships/image" Target="../media/image72.png"/></Relationships>

</file>

<file path=ppt/slides/_rels/slide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0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00111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6385" y="644848"/>
            <a:ext cx="6851186" cy="3853792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84724" y="423694"/>
            <a:ext cx="413384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45">
                <a:solidFill>
                  <a:srgbClr val="E8D8A5"/>
                </a:solidFill>
                <a:latin typeface="Arial MT"/>
                <a:cs typeface="Arial MT"/>
              </a:rPr>
              <a:t>CS</a:t>
            </a:r>
            <a:r>
              <a:rPr dirty="0" sz="1000" spc="-20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1000" spc="-40">
                <a:solidFill>
                  <a:srgbClr val="E8D8A5"/>
                </a:solidFill>
                <a:latin typeface="Arial MT"/>
                <a:cs typeface="Arial MT"/>
              </a:rPr>
              <a:t>147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631047" y="417598"/>
            <a:ext cx="11290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50">
                <a:solidFill>
                  <a:srgbClr val="E8D8A5"/>
                </a:solidFill>
                <a:latin typeface="Arial MT"/>
                <a:cs typeface="Arial MT"/>
              </a:rPr>
              <a:t>October</a:t>
            </a:r>
            <a:r>
              <a:rPr dirty="0" sz="1000" spc="20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1000">
                <a:solidFill>
                  <a:srgbClr val="E8D8A5"/>
                </a:solidFill>
                <a:latin typeface="Arial MT"/>
                <a:cs typeface="Arial MT"/>
              </a:rPr>
              <a:t>3rd,</a:t>
            </a:r>
            <a:r>
              <a:rPr dirty="0" sz="1000" spc="25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1000" spc="35">
                <a:solidFill>
                  <a:srgbClr val="E8D8A5"/>
                </a:solidFill>
                <a:latin typeface="Arial MT"/>
                <a:cs typeface="Arial MT"/>
              </a:rPr>
              <a:t>2025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16174" y="1008632"/>
            <a:ext cx="8445500" cy="32505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6050">
              <a:lnSpc>
                <a:spcPts val="4680"/>
              </a:lnSpc>
              <a:spcBef>
                <a:spcPts val="100"/>
              </a:spcBef>
            </a:pPr>
            <a:r>
              <a:rPr dirty="0" sz="4000" spc="-25" b="1">
                <a:solidFill>
                  <a:srgbClr val="EFE8DB"/>
                </a:solidFill>
                <a:latin typeface="Arial"/>
                <a:cs typeface="Arial"/>
              </a:rPr>
              <a:t>A2:</a:t>
            </a:r>
            <a:endParaRPr sz="4000">
              <a:latin typeface="Arial"/>
              <a:cs typeface="Arial"/>
            </a:endParaRPr>
          </a:p>
          <a:p>
            <a:pPr marL="12700" marR="432434">
              <a:lnSpc>
                <a:spcPts val="8880"/>
              </a:lnSpc>
              <a:spcBef>
                <a:spcPts val="175"/>
              </a:spcBef>
            </a:pPr>
            <a:r>
              <a:rPr dirty="0" sz="7400" spc="-225" b="1">
                <a:solidFill>
                  <a:srgbClr val="93D1BC"/>
                </a:solidFill>
                <a:latin typeface="Arial"/>
                <a:cs typeface="Arial"/>
              </a:rPr>
              <a:t>POVs,</a:t>
            </a:r>
            <a:r>
              <a:rPr dirty="0" sz="7400" spc="-310" b="1">
                <a:solidFill>
                  <a:srgbClr val="93D1BC"/>
                </a:solidFill>
                <a:latin typeface="Arial"/>
                <a:cs typeface="Arial"/>
              </a:rPr>
              <a:t> </a:t>
            </a:r>
            <a:r>
              <a:rPr dirty="0" sz="7400" b="1">
                <a:solidFill>
                  <a:srgbClr val="93D1BC"/>
                </a:solidFill>
                <a:latin typeface="Arial"/>
                <a:cs typeface="Arial"/>
              </a:rPr>
              <a:t>HMWs,</a:t>
            </a:r>
            <a:r>
              <a:rPr dirty="0" sz="7400" spc="-305" b="1">
                <a:solidFill>
                  <a:srgbClr val="93D1BC"/>
                </a:solidFill>
                <a:latin typeface="Arial"/>
                <a:cs typeface="Arial"/>
              </a:rPr>
              <a:t> </a:t>
            </a:r>
            <a:r>
              <a:rPr dirty="0" sz="7400" spc="150" b="1">
                <a:solidFill>
                  <a:srgbClr val="93D1BC"/>
                </a:solidFill>
                <a:latin typeface="Arial"/>
                <a:cs typeface="Arial"/>
              </a:rPr>
              <a:t>and </a:t>
            </a:r>
            <a:r>
              <a:rPr dirty="0" sz="7400" spc="-10" b="1">
                <a:solidFill>
                  <a:srgbClr val="93D1BC"/>
                </a:solidFill>
                <a:latin typeface="Arial"/>
                <a:cs typeface="Arial"/>
              </a:rPr>
              <a:t>Solutions</a:t>
            </a:r>
            <a:endParaRPr sz="7400">
              <a:latin typeface="Arial"/>
              <a:cs typeface="Arial"/>
            </a:endParaRPr>
          </a:p>
          <a:p>
            <a:pPr marL="3020060">
              <a:lnSpc>
                <a:spcPct val="100000"/>
              </a:lnSpc>
              <a:spcBef>
                <a:spcPts val="860"/>
              </a:spcBef>
            </a:pPr>
            <a:r>
              <a:rPr dirty="0" sz="1600">
                <a:solidFill>
                  <a:srgbClr val="E8D8A5"/>
                </a:solidFill>
                <a:latin typeface="Microsoft Sans Serif"/>
                <a:cs typeface="Microsoft Sans Serif"/>
              </a:rPr>
              <a:t>Avey</a:t>
            </a:r>
            <a:r>
              <a:rPr dirty="0" sz="1600" spc="-1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E8D8A5"/>
                </a:solidFill>
                <a:latin typeface="Microsoft Sans Serif"/>
                <a:cs typeface="Microsoft Sans Serif"/>
              </a:rPr>
              <a:t>Etaghene,</a:t>
            </a:r>
            <a:r>
              <a:rPr dirty="0" sz="1600" spc="-1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E8D8A5"/>
                </a:solidFill>
                <a:latin typeface="Microsoft Sans Serif"/>
                <a:cs typeface="Microsoft Sans Serif"/>
              </a:rPr>
              <a:t>Candace</a:t>
            </a:r>
            <a:r>
              <a:rPr dirty="0" sz="1600" spc="-1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20">
                <a:solidFill>
                  <a:srgbClr val="E8D8A5"/>
                </a:solidFill>
                <a:latin typeface="Microsoft Sans Serif"/>
                <a:cs typeface="Microsoft Sans Serif"/>
              </a:rPr>
              <a:t>Cang,</a:t>
            </a:r>
            <a:r>
              <a:rPr dirty="0" sz="1600" spc="-1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10">
                <a:solidFill>
                  <a:srgbClr val="E8D8A5"/>
                </a:solidFill>
                <a:latin typeface="Microsoft Sans Serif"/>
                <a:cs typeface="Microsoft Sans Serif"/>
              </a:rPr>
              <a:t>Siya</a:t>
            </a:r>
            <a:r>
              <a:rPr dirty="0" sz="1600" spc="-1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20">
                <a:solidFill>
                  <a:srgbClr val="E8D8A5"/>
                </a:solidFill>
                <a:latin typeface="Microsoft Sans Serif"/>
                <a:cs typeface="Microsoft Sans Serif"/>
              </a:rPr>
              <a:t>Goel,</a:t>
            </a:r>
            <a:r>
              <a:rPr dirty="0" sz="1600" spc="-1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E8D8A5"/>
                </a:solidFill>
                <a:latin typeface="Microsoft Sans Serif"/>
                <a:cs typeface="Microsoft Sans Serif"/>
              </a:rPr>
              <a:t>Tyler</a:t>
            </a:r>
            <a:r>
              <a:rPr dirty="0" sz="1600" spc="-1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35">
                <a:solidFill>
                  <a:srgbClr val="E8D8A5"/>
                </a:solidFill>
                <a:latin typeface="Microsoft Sans Serif"/>
                <a:cs typeface="Microsoft Sans Serif"/>
              </a:rPr>
              <a:t>Abernethy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29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Team</a:t>
            </a:r>
            <a:r>
              <a:rPr dirty="0" spc="-25"/>
              <a:t> </a:t>
            </a:r>
            <a:r>
              <a:rPr dirty="0" spc="80"/>
              <a:t>Members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59861" y="1238212"/>
            <a:ext cx="1915421" cy="1875631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9290" y="1238222"/>
            <a:ext cx="1946371" cy="1875621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69669" y="1238212"/>
            <a:ext cx="1915421" cy="1875606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0024" y="1238230"/>
            <a:ext cx="1915421" cy="1875588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860062" y="3245541"/>
            <a:ext cx="1176655" cy="9112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1A3A4B"/>
                </a:solidFill>
                <a:latin typeface="Arial"/>
                <a:cs typeface="Arial"/>
              </a:rPr>
              <a:t>Siya</a:t>
            </a:r>
            <a:r>
              <a:rPr dirty="0" sz="1400" spc="-85" b="1">
                <a:solidFill>
                  <a:srgbClr val="1A3A4B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1A3A4B"/>
                </a:solidFill>
                <a:latin typeface="Arial"/>
                <a:cs typeface="Arial"/>
              </a:rPr>
              <a:t>Goel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dirty="0" sz="1100" spc="-10" i="1">
                <a:solidFill>
                  <a:srgbClr val="1A3A4B"/>
                </a:solidFill>
                <a:latin typeface="Arial"/>
                <a:cs typeface="Arial"/>
              </a:rPr>
              <a:t>she/her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Arial"/>
              <a:cs typeface="Arial"/>
            </a:endParaRPr>
          </a:p>
          <a:p>
            <a:pPr algn="ctr" marL="12700" marR="5080">
              <a:lnSpc>
                <a:spcPct val="100000"/>
              </a:lnSpc>
            </a:pPr>
            <a:r>
              <a:rPr dirty="0" sz="1100" spc="-55">
                <a:solidFill>
                  <a:srgbClr val="1A3A4B"/>
                </a:solidFill>
                <a:latin typeface="Microsoft Sans Serif"/>
                <a:cs typeface="Microsoft Sans Serif"/>
              </a:rPr>
              <a:t>CS</a:t>
            </a:r>
            <a:r>
              <a:rPr dirty="0" sz="1100" spc="-15">
                <a:solidFill>
                  <a:srgbClr val="1A3A4B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1A3A4B"/>
                </a:solidFill>
                <a:latin typeface="Microsoft Sans Serif"/>
                <a:cs typeface="Microsoft Sans Serif"/>
              </a:rPr>
              <a:t>(AI)</a:t>
            </a:r>
            <a:r>
              <a:rPr dirty="0" sz="1100" spc="-15">
                <a:solidFill>
                  <a:srgbClr val="1A3A4B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1A3A4B"/>
                </a:solidFill>
                <a:latin typeface="Microsoft Sans Serif"/>
                <a:cs typeface="Microsoft Sans Serif"/>
              </a:rPr>
              <a:t>+</a:t>
            </a:r>
            <a:r>
              <a:rPr dirty="0" sz="1100" spc="-15">
                <a:solidFill>
                  <a:srgbClr val="1A3A4B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1A3A4B"/>
                </a:solidFill>
                <a:latin typeface="Microsoft Sans Serif"/>
                <a:cs typeface="Microsoft Sans Serif"/>
              </a:rPr>
              <a:t>Econ</a:t>
            </a:r>
            <a:r>
              <a:rPr dirty="0" sz="1100" spc="-15">
                <a:solidFill>
                  <a:srgbClr val="1A3A4B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25">
                <a:solidFill>
                  <a:srgbClr val="1A3A4B"/>
                </a:solidFill>
                <a:latin typeface="Microsoft Sans Serif"/>
                <a:cs typeface="Microsoft Sans Serif"/>
              </a:rPr>
              <a:t>‘26 </a:t>
            </a:r>
            <a:r>
              <a:rPr dirty="0" sz="1100" spc="-55">
                <a:solidFill>
                  <a:srgbClr val="1A3A4B"/>
                </a:solidFill>
                <a:latin typeface="Microsoft Sans Serif"/>
                <a:cs typeface="Microsoft Sans Serif"/>
              </a:rPr>
              <a:t>CS</a:t>
            </a:r>
            <a:r>
              <a:rPr dirty="0" sz="1100" spc="-20">
                <a:solidFill>
                  <a:srgbClr val="1A3A4B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1A3A4B"/>
                </a:solidFill>
                <a:latin typeface="Microsoft Sans Serif"/>
                <a:cs typeface="Microsoft Sans Serif"/>
              </a:rPr>
              <a:t>(HCI)</a:t>
            </a:r>
            <a:r>
              <a:rPr dirty="0" sz="1100" spc="-20">
                <a:solidFill>
                  <a:srgbClr val="1A3A4B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25">
                <a:solidFill>
                  <a:srgbClr val="1A3A4B"/>
                </a:solidFill>
                <a:latin typeface="Microsoft Sans Serif"/>
                <a:cs typeface="Microsoft Sans Serif"/>
              </a:rPr>
              <a:t>‘27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870687" y="3245541"/>
            <a:ext cx="1314450" cy="9112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1A3A4B"/>
                </a:solidFill>
                <a:latin typeface="Arial"/>
                <a:cs typeface="Arial"/>
              </a:rPr>
              <a:t>Avey</a:t>
            </a:r>
            <a:r>
              <a:rPr dirty="0" sz="1400" spc="-85" b="1">
                <a:solidFill>
                  <a:srgbClr val="1A3A4B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1A3A4B"/>
                </a:solidFill>
                <a:latin typeface="Arial"/>
                <a:cs typeface="Arial"/>
              </a:rPr>
              <a:t>Etaghene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dirty="0" sz="1100" spc="-10" i="1">
                <a:solidFill>
                  <a:srgbClr val="1A3A4B"/>
                </a:solidFill>
                <a:latin typeface="Arial"/>
                <a:cs typeface="Arial"/>
              </a:rPr>
              <a:t>she/her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100">
                <a:solidFill>
                  <a:srgbClr val="1A3A4B"/>
                </a:solidFill>
                <a:latin typeface="Microsoft Sans Serif"/>
                <a:cs typeface="Microsoft Sans Serif"/>
              </a:rPr>
              <a:t>Symsys</a:t>
            </a:r>
            <a:r>
              <a:rPr dirty="0" sz="1100" spc="25">
                <a:solidFill>
                  <a:srgbClr val="1A3A4B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25">
                <a:solidFill>
                  <a:srgbClr val="1A3A4B"/>
                </a:solidFill>
                <a:latin typeface="Microsoft Sans Serif"/>
                <a:cs typeface="Microsoft Sans Serif"/>
              </a:rPr>
              <a:t>‘27</a:t>
            </a:r>
            <a:endParaRPr sz="11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dirty="0" sz="1100" spc="-55">
                <a:solidFill>
                  <a:srgbClr val="1A3A4B"/>
                </a:solidFill>
                <a:latin typeface="Microsoft Sans Serif"/>
                <a:cs typeface="Microsoft Sans Serif"/>
              </a:rPr>
              <a:t>CS</a:t>
            </a:r>
            <a:r>
              <a:rPr dirty="0" sz="1100" spc="-20">
                <a:solidFill>
                  <a:srgbClr val="1A3A4B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1A3A4B"/>
                </a:solidFill>
                <a:latin typeface="Microsoft Sans Serif"/>
                <a:cs typeface="Microsoft Sans Serif"/>
              </a:rPr>
              <a:t>(HCI)</a:t>
            </a:r>
            <a:r>
              <a:rPr dirty="0" sz="1100" spc="-20">
                <a:solidFill>
                  <a:srgbClr val="1A3A4B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25">
                <a:solidFill>
                  <a:srgbClr val="1A3A4B"/>
                </a:solidFill>
                <a:latin typeface="Microsoft Sans Serif"/>
                <a:cs typeface="Microsoft Sans Serif"/>
              </a:rPr>
              <a:t>‘27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973339" y="3245541"/>
            <a:ext cx="1299210" cy="9112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Candace</a:t>
            </a:r>
            <a:r>
              <a:rPr dirty="0" sz="1400" spc="229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Cang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dirty="0" sz="1100" spc="-10" i="1">
                <a:latin typeface="Arial"/>
                <a:cs typeface="Arial"/>
              </a:rPr>
              <a:t>she/her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Arial"/>
              <a:cs typeface="Arial"/>
            </a:endParaRPr>
          </a:p>
          <a:p>
            <a:pPr algn="ctr" marL="245745" marR="238125" indent="-635">
              <a:lnSpc>
                <a:spcPct val="100000"/>
              </a:lnSpc>
            </a:pPr>
            <a:r>
              <a:rPr dirty="0" sz="1100">
                <a:latin typeface="Microsoft Sans Serif"/>
                <a:cs typeface="Microsoft Sans Serif"/>
              </a:rPr>
              <a:t>Design </a:t>
            </a:r>
            <a:r>
              <a:rPr dirty="0" sz="1100" spc="-25">
                <a:latin typeface="Microsoft Sans Serif"/>
                <a:cs typeface="Microsoft Sans Serif"/>
              </a:rPr>
              <a:t>‘26 </a:t>
            </a:r>
            <a:r>
              <a:rPr dirty="0" sz="1100" spc="-55">
                <a:latin typeface="Microsoft Sans Serif"/>
                <a:cs typeface="Microsoft Sans Serif"/>
              </a:rPr>
              <a:t>CS</a:t>
            </a:r>
            <a:r>
              <a:rPr dirty="0" sz="1100" spc="-20">
                <a:latin typeface="Microsoft Sans Serif"/>
                <a:cs typeface="Microsoft Sans Serif"/>
              </a:rPr>
              <a:t> </a:t>
            </a:r>
            <a:r>
              <a:rPr dirty="0" sz="1100">
                <a:latin typeface="Microsoft Sans Serif"/>
                <a:cs typeface="Microsoft Sans Serif"/>
              </a:rPr>
              <a:t>(HCI)</a:t>
            </a:r>
            <a:r>
              <a:rPr dirty="0" sz="1100" spc="-20">
                <a:latin typeface="Microsoft Sans Serif"/>
                <a:cs typeface="Microsoft Sans Serif"/>
              </a:rPr>
              <a:t> </a:t>
            </a:r>
            <a:r>
              <a:rPr dirty="0" sz="1100">
                <a:latin typeface="Microsoft Sans Serif"/>
                <a:cs typeface="Microsoft Sans Serif"/>
              </a:rPr>
              <a:t>‘</a:t>
            </a:r>
            <a:r>
              <a:rPr dirty="0" sz="1100" spc="-20">
                <a:latin typeface="Microsoft Sans Serif"/>
                <a:cs typeface="Microsoft Sans Serif"/>
              </a:rPr>
              <a:t> </a:t>
            </a:r>
            <a:r>
              <a:rPr dirty="0" sz="1100" spc="-25">
                <a:latin typeface="Microsoft Sans Serif"/>
                <a:cs typeface="Microsoft Sans Serif"/>
              </a:rPr>
              <a:t>27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346992" y="3245541"/>
            <a:ext cx="62547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Tyler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50" b="1"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262082" y="3795704"/>
            <a:ext cx="795655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02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Microsoft Sans Serif"/>
                <a:cs typeface="Microsoft Sans Serif"/>
              </a:rPr>
              <a:t>Symsys</a:t>
            </a:r>
            <a:r>
              <a:rPr dirty="0" sz="1100" spc="25">
                <a:latin typeface="Microsoft Sans Serif"/>
                <a:cs typeface="Microsoft Sans Serif"/>
              </a:rPr>
              <a:t> </a:t>
            </a:r>
            <a:r>
              <a:rPr dirty="0" sz="1100" spc="-25">
                <a:latin typeface="Microsoft Sans Serif"/>
                <a:cs typeface="Microsoft Sans Serif"/>
              </a:rPr>
              <a:t>‘26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1100" spc="-55">
                <a:latin typeface="Microsoft Sans Serif"/>
                <a:cs typeface="Microsoft Sans Serif"/>
              </a:rPr>
              <a:t>CS</a:t>
            </a:r>
            <a:r>
              <a:rPr dirty="0" sz="1100" spc="-20">
                <a:latin typeface="Microsoft Sans Serif"/>
                <a:cs typeface="Microsoft Sans Serif"/>
              </a:rPr>
              <a:t> </a:t>
            </a:r>
            <a:r>
              <a:rPr dirty="0" sz="1100">
                <a:latin typeface="Microsoft Sans Serif"/>
                <a:cs typeface="Microsoft Sans Serif"/>
              </a:rPr>
              <a:t>(HCI)</a:t>
            </a:r>
            <a:r>
              <a:rPr dirty="0" sz="1100" spc="-20">
                <a:latin typeface="Microsoft Sans Serif"/>
                <a:cs typeface="Microsoft Sans Serif"/>
              </a:rPr>
              <a:t> </a:t>
            </a:r>
            <a:r>
              <a:rPr dirty="0" sz="1100" spc="-25">
                <a:latin typeface="Microsoft Sans Serif"/>
                <a:cs typeface="Microsoft Sans Serif"/>
              </a:rPr>
              <a:t>‘27</a:t>
            </a:r>
            <a:endParaRPr sz="1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16911" y="1933396"/>
            <a:ext cx="3113405" cy="1414145"/>
          </a:xfrm>
          <a:custGeom>
            <a:avLst/>
            <a:gdLst/>
            <a:ahLst/>
            <a:cxnLst/>
            <a:rect l="l" t="t" r="r" b="b"/>
            <a:pathLst>
              <a:path w="3113404" h="1414145">
                <a:moveTo>
                  <a:pt x="0" y="130657"/>
                </a:moveTo>
                <a:lnTo>
                  <a:pt x="10267" y="79799"/>
                </a:lnTo>
                <a:lnTo>
                  <a:pt x="38268" y="38268"/>
                </a:lnTo>
                <a:lnTo>
                  <a:pt x="79799" y="10267"/>
                </a:lnTo>
                <a:lnTo>
                  <a:pt x="130657" y="0"/>
                </a:lnTo>
                <a:lnTo>
                  <a:pt x="2982431" y="0"/>
                </a:lnTo>
                <a:lnTo>
                  <a:pt x="3032437" y="9945"/>
                </a:lnTo>
                <a:lnTo>
                  <a:pt x="3074831" y="38269"/>
                </a:lnTo>
                <a:lnTo>
                  <a:pt x="3103143" y="80657"/>
                </a:lnTo>
                <a:lnTo>
                  <a:pt x="3113081" y="130657"/>
                </a:lnTo>
                <a:lnTo>
                  <a:pt x="3113081" y="1283247"/>
                </a:lnTo>
                <a:lnTo>
                  <a:pt x="3102816" y="1334099"/>
                </a:lnTo>
                <a:lnTo>
                  <a:pt x="3074821" y="1375628"/>
                </a:lnTo>
                <a:lnTo>
                  <a:pt x="3033294" y="1403629"/>
                </a:lnTo>
                <a:lnTo>
                  <a:pt x="2982431" y="1413897"/>
                </a:lnTo>
                <a:lnTo>
                  <a:pt x="130657" y="1413897"/>
                </a:lnTo>
                <a:lnTo>
                  <a:pt x="79799" y="1403629"/>
                </a:lnTo>
                <a:lnTo>
                  <a:pt x="38268" y="1375628"/>
                </a:lnTo>
                <a:lnTo>
                  <a:pt x="10267" y="1334099"/>
                </a:lnTo>
                <a:lnTo>
                  <a:pt x="0" y="1283247"/>
                </a:lnTo>
                <a:lnTo>
                  <a:pt x="0" y="130657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5528488" y="1614546"/>
            <a:ext cx="3199130" cy="2060575"/>
          </a:xfrm>
          <a:custGeom>
            <a:avLst/>
            <a:gdLst/>
            <a:ahLst/>
            <a:cxnLst/>
            <a:rect l="l" t="t" r="r" b="b"/>
            <a:pathLst>
              <a:path w="3199129" h="2060575">
                <a:moveTo>
                  <a:pt x="0" y="190402"/>
                </a:moveTo>
                <a:lnTo>
                  <a:pt x="5028" y="146744"/>
                </a:lnTo>
                <a:lnTo>
                  <a:pt x="19353" y="106667"/>
                </a:lnTo>
                <a:lnTo>
                  <a:pt x="41832" y="71314"/>
                </a:lnTo>
                <a:lnTo>
                  <a:pt x="71321" y="41828"/>
                </a:lnTo>
                <a:lnTo>
                  <a:pt x="106677" y="19352"/>
                </a:lnTo>
                <a:lnTo>
                  <a:pt x="146760" y="5028"/>
                </a:lnTo>
                <a:lnTo>
                  <a:pt x="190424" y="0"/>
                </a:lnTo>
                <a:lnTo>
                  <a:pt x="3008193" y="0"/>
                </a:lnTo>
                <a:lnTo>
                  <a:pt x="3081068" y="14493"/>
                </a:lnTo>
                <a:lnTo>
                  <a:pt x="3142843" y="55767"/>
                </a:lnTo>
                <a:lnTo>
                  <a:pt x="3184118" y="117538"/>
                </a:lnTo>
                <a:lnTo>
                  <a:pt x="3198618" y="190402"/>
                </a:lnTo>
                <a:lnTo>
                  <a:pt x="3198618" y="1869996"/>
                </a:lnTo>
                <a:lnTo>
                  <a:pt x="3193589" y="1913651"/>
                </a:lnTo>
                <a:lnTo>
                  <a:pt x="3179264" y="1953726"/>
                </a:lnTo>
                <a:lnTo>
                  <a:pt x="3156786" y="1989079"/>
                </a:lnTo>
                <a:lnTo>
                  <a:pt x="3127297" y="2018565"/>
                </a:lnTo>
                <a:lnTo>
                  <a:pt x="3091940" y="2041042"/>
                </a:lnTo>
                <a:lnTo>
                  <a:pt x="3051858" y="2055366"/>
                </a:lnTo>
                <a:lnTo>
                  <a:pt x="3008193" y="2060395"/>
                </a:lnTo>
                <a:lnTo>
                  <a:pt x="190424" y="2060395"/>
                </a:lnTo>
                <a:lnTo>
                  <a:pt x="146760" y="2055366"/>
                </a:lnTo>
                <a:lnTo>
                  <a:pt x="106677" y="2041042"/>
                </a:lnTo>
                <a:lnTo>
                  <a:pt x="71321" y="2018565"/>
                </a:lnTo>
                <a:lnTo>
                  <a:pt x="41832" y="1989079"/>
                </a:lnTo>
                <a:lnTo>
                  <a:pt x="19353" y="1953726"/>
                </a:lnTo>
                <a:lnTo>
                  <a:pt x="5028" y="1913651"/>
                </a:lnTo>
                <a:lnTo>
                  <a:pt x="0" y="1869996"/>
                </a:lnTo>
                <a:lnTo>
                  <a:pt x="0" y="190402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697996" y="2267940"/>
            <a:ext cx="2278380" cy="7283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85"/>
              </a:spcBef>
            </a:pPr>
            <a:r>
              <a:rPr dirty="0" sz="2300" b="1">
                <a:solidFill>
                  <a:srgbClr val="0A9395"/>
                </a:solidFill>
                <a:latin typeface="Arial"/>
                <a:cs typeface="Arial"/>
              </a:rPr>
              <a:t>Intelligent</a:t>
            </a:r>
            <a:r>
              <a:rPr dirty="0" sz="2300" spc="39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300" spc="-60" b="1">
                <a:solidFill>
                  <a:srgbClr val="0A9395"/>
                </a:solidFill>
                <a:latin typeface="Arial"/>
                <a:cs typeface="Arial"/>
              </a:rPr>
              <a:t>Tools </a:t>
            </a:r>
            <a:r>
              <a:rPr dirty="0" sz="2300" b="1">
                <a:solidFill>
                  <a:srgbClr val="0A9395"/>
                </a:solidFill>
                <a:latin typeface="Arial"/>
                <a:cs typeface="Arial"/>
              </a:rPr>
              <a:t>for</a:t>
            </a:r>
            <a:r>
              <a:rPr dirty="0" sz="2300" spc="-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300" spc="-10" b="1">
                <a:solidFill>
                  <a:srgbClr val="0A9395"/>
                </a:solidFill>
                <a:latin typeface="Arial"/>
                <a:cs typeface="Arial"/>
              </a:rPr>
              <a:t>Design</a:t>
            </a:r>
            <a:endParaRPr sz="23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29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Scope</a:t>
            </a:r>
            <a:r>
              <a:rPr dirty="0" spc="50"/>
              <a:t> </a:t>
            </a:r>
            <a:r>
              <a:rPr dirty="0"/>
              <a:t>of</a:t>
            </a:r>
            <a:r>
              <a:rPr dirty="0" spc="55"/>
              <a:t> </a:t>
            </a:r>
            <a:r>
              <a:rPr dirty="0" spc="45"/>
              <a:t>Project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5944241" y="1931690"/>
            <a:ext cx="2368550" cy="1397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7470" marR="6985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Microsoft Sans Serif"/>
                <a:cs typeface="Microsoft Sans Serif"/>
              </a:rPr>
              <a:t>Intelligent</a:t>
            </a:r>
            <a:r>
              <a:rPr dirty="0" sz="2000" spc="14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Tools</a:t>
            </a:r>
            <a:r>
              <a:rPr dirty="0" sz="2000" spc="150">
                <a:latin typeface="Microsoft Sans Serif"/>
                <a:cs typeface="Microsoft Sans Serif"/>
              </a:rPr>
              <a:t> </a:t>
            </a:r>
            <a:r>
              <a:rPr dirty="0" sz="2000" spc="50">
                <a:latin typeface="Microsoft Sans Serif"/>
                <a:cs typeface="Microsoft Sans Serif"/>
              </a:rPr>
              <a:t>for </a:t>
            </a:r>
            <a:r>
              <a:rPr dirty="0" sz="2000" spc="-10">
                <a:latin typeface="Microsoft Sans Serif"/>
                <a:cs typeface="Microsoft Sans Serif"/>
              </a:rPr>
              <a:t>Design</a:t>
            </a:r>
            <a:endParaRPr sz="2000">
              <a:latin typeface="Microsoft Sans Serif"/>
              <a:cs typeface="Microsoft Sans Serif"/>
            </a:endParaRPr>
          </a:p>
          <a:p>
            <a:pPr algn="ctr" marL="12700" marR="5080">
              <a:lnSpc>
                <a:spcPct val="100000"/>
              </a:lnSpc>
              <a:spcBef>
                <a:spcPts val="1200"/>
              </a:spcBef>
            </a:pPr>
            <a:r>
              <a:rPr dirty="0" sz="2000" spc="80" b="1">
                <a:solidFill>
                  <a:srgbClr val="0A9395"/>
                </a:solidFill>
                <a:latin typeface="Arial"/>
                <a:cs typeface="Arial"/>
              </a:rPr>
              <a:t>to</a:t>
            </a:r>
            <a:r>
              <a:rPr dirty="0" sz="2000" spc="-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A9395"/>
                </a:solidFill>
                <a:latin typeface="Arial"/>
                <a:cs typeface="Arial"/>
              </a:rPr>
              <a:t>Help</a:t>
            </a:r>
            <a:r>
              <a:rPr dirty="0" sz="2000" spc="-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A9395"/>
                </a:solidFill>
                <a:latin typeface="Arial"/>
                <a:cs typeface="Arial"/>
              </a:rPr>
              <a:t>Early</a:t>
            </a:r>
            <a:r>
              <a:rPr dirty="0" sz="2000" spc="-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-20" b="1">
                <a:solidFill>
                  <a:srgbClr val="0A9395"/>
                </a:solidFill>
                <a:latin typeface="Arial"/>
                <a:cs typeface="Arial"/>
              </a:rPr>
              <a:t>Stage </a:t>
            </a:r>
            <a:r>
              <a:rPr dirty="0" sz="2000" spc="-10" b="1">
                <a:solidFill>
                  <a:srgbClr val="0A9395"/>
                </a:solidFill>
                <a:latin typeface="Arial"/>
                <a:cs typeface="Arial"/>
              </a:rPr>
              <a:t>Founders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4118829" y="2579032"/>
            <a:ext cx="779145" cy="123189"/>
            <a:chOff x="4118829" y="2579032"/>
            <a:chExt cx="779145" cy="123189"/>
          </a:xfrm>
        </p:grpSpPr>
        <p:sp>
          <p:nvSpPr>
            <p:cNvPr id="8" name="object 8" descr=""/>
            <p:cNvSpPr/>
            <p:nvPr/>
          </p:nvSpPr>
          <p:spPr>
            <a:xfrm>
              <a:off x="4133116" y="2640044"/>
              <a:ext cx="621030" cy="635"/>
            </a:xfrm>
            <a:custGeom>
              <a:avLst/>
              <a:gdLst/>
              <a:ahLst/>
              <a:cxnLst/>
              <a:rect l="l" t="t" r="r" b="b"/>
              <a:pathLst>
                <a:path w="621029" h="635">
                  <a:moveTo>
                    <a:pt x="0" y="0"/>
                  </a:moveTo>
                  <a:lnTo>
                    <a:pt x="620848" y="474"/>
                  </a:lnTo>
                </a:path>
              </a:pathLst>
            </a:custGeom>
            <a:ln w="2857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39652" y="2579032"/>
              <a:ext cx="158274" cy="1229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7448" y="591873"/>
            <a:ext cx="1359837" cy="1331572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049972" y="840239"/>
            <a:ext cx="3505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595959"/>
                </a:solidFill>
                <a:latin typeface="Arial"/>
                <a:cs typeface="Arial"/>
              </a:rPr>
              <a:t>Sam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049972" y="1024134"/>
            <a:ext cx="1231900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Recent</a:t>
            </a:r>
            <a:r>
              <a:rPr dirty="0" sz="1000" spc="5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College</a:t>
            </a:r>
            <a:r>
              <a:rPr dirty="0" sz="1000" spc="6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 spc="-20">
                <a:solidFill>
                  <a:srgbClr val="595959"/>
                </a:solidFill>
                <a:latin typeface="Microsoft Sans Serif"/>
                <a:cs typeface="Microsoft Sans Serif"/>
              </a:rPr>
              <a:t>Grad </a:t>
            </a:r>
            <a:r>
              <a:rPr dirty="0" sz="1000" spc="-10">
                <a:solidFill>
                  <a:srgbClr val="595959"/>
                </a:solidFill>
                <a:latin typeface="Microsoft Sans Serif"/>
                <a:cs typeface="Microsoft Sans Serif"/>
              </a:rPr>
              <a:t>Technical</a:t>
            </a:r>
            <a:endParaRPr sz="1000">
              <a:latin typeface="Microsoft Sans Serif"/>
              <a:cs typeface="Microsoft Sans Serif"/>
            </a:endParaRPr>
          </a:p>
          <a:p>
            <a:pPr marL="12700" marR="299085">
              <a:lnSpc>
                <a:spcPct val="100000"/>
              </a:lnSpc>
            </a:pP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Legal</a:t>
            </a:r>
            <a:r>
              <a:rPr dirty="0" sz="1000" spc="-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Tech</a:t>
            </a:r>
            <a:r>
              <a:rPr dirty="0" sz="1000" spc="-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+</a:t>
            </a:r>
            <a:r>
              <a:rPr dirty="0" sz="1000" spc="-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 spc="-80">
                <a:solidFill>
                  <a:srgbClr val="595959"/>
                </a:solidFill>
                <a:latin typeface="Microsoft Sans Serif"/>
                <a:cs typeface="Microsoft Sans Serif"/>
              </a:rPr>
              <a:t>YC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 Seed</a:t>
            </a:r>
            <a:r>
              <a:rPr dirty="0" sz="10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 spc="-10">
                <a:solidFill>
                  <a:srgbClr val="595959"/>
                </a:solidFill>
                <a:latin typeface="Microsoft Sans Serif"/>
                <a:cs typeface="Microsoft Sans Serif"/>
              </a:rPr>
              <a:t>Startup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049972" y="2339522"/>
            <a:ext cx="1475740" cy="819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 b="1">
                <a:solidFill>
                  <a:srgbClr val="595959"/>
                </a:solidFill>
                <a:latin typeface="Arial"/>
                <a:cs typeface="Arial"/>
              </a:rPr>
              <a:t>Alex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20+</a:t>
            </a:r>
            <a:r>
              <a:rPr dirty="0" sz="1000" spc="5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years</a:t>
            </a:r>
            <a:r>
              <a:rPr dirty="0" sz="1000" spc="50">
                <a:solidFill>
                  <a:srgbClr val="595959"/>
                </a:solidFill>
                <a:latin typeface="Microsoft Sans Serif"/>
                <a:cs typeface="Microsoft Sans Serif"/>
              </a:rPr>
              <a:t> of </a:t>
            </a:r>
            <a:r>
              <a:rPr dirty="0" sz="1000" spc="-10">
                <a:solidFill>
                  <a:srgbClr val="595959"/>
                </a:solidFill>
                <a:latin typeface="Microsoft Sans Serif"/>
                <a:cs typeface="Microsoft Sans Serif"/>
              </a:rPr>
              <a:t>engineering Technical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Dev</a:t>
            </a:r>
            <a:r>
              <a:rPr dirty="0" sz="1000" spc="-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 spc="-10">
                <a:solidFill>
                  <a:srgbClr val="595959"/>
                </a:solidFill>
                <a:latin typeface="Microsoft Sans Serif"/>
                <a:cs typeface="Microsoft Sans Serif"/>
              </a:rPr>
              <a:t>Tools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Pre</a:t>
            </a:r>
            <a:r>
              <a:rPr dirty="0" sz="1000" spc="-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Seed</a:t>
            </a:r>
            <a:r>
              <a:rPr dirty="0" sz="1000" spc="-1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 spc="-10">
                <a:solidFill>
                  <a:srgbClr val="595959"/>
                </a:solidFill>
                <a:latin typeface="Microsoft Sans Serif"/>
                <a:cs typeface="Microsoft Sans Serif"/>
              </a:rPr>
              <a:t>Startup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045086" y="3855785"/>
            <a:ext cx="1120140" cy="819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 b="1">
                <a:solidFill>
                  <a:srgbClr val="595959"/>
                </a:solidFill>
                <a:latin typeface="Arial"/>
                <a:cs typeface="Arial"/>
              </a:rPr>
              <a:t>Mike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000" spc="-50">
                <a:solidFill>
                  <a:srgbClr val="595959"/>
                </a:solidFill>
                <a:latin typeface="Microsoft Sans Serif"/>
                <a:cs typeface="Microsoft Sans Serif"/>
              </a:rPr>
              <a:t>10</a:t>
            </a:r>
            <a:r>
              <a:rPr dirty="0" sz="1000" spc="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years</a:t>
            </a:r>
            <a:r>
              <a:rPr dirty="0" sz="1000" spc="1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 spc="50">
                <a:solidFill>
                  <a:srgbClr val="595959"/>
                </a:solidFill>
                <a:latin typeface="Microsoft Sans Serif"/>
                <a:cs typeface="Microsoft Sans Serif"/>
              </a:rPr>
              <a:t>of</a:t>
            </a:r>
            <a:r>
              <a:rPr dirty="0" sz="1000" spc="1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 spc="-10">
                <a:solidFill>
                  <a:srgbClr val="595959"/>
                </a:solidFill>
                <a:latin typeface="Microsoft Sans Serif"/>
                <a:cs typeface="Microsoft Sans Serif"/>
              </a:rPr>
              <a:t>finance Nontechnical Consumer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Series </a:t>
            </a:r>
            <a:r>
              <a:rPr dirty="0" sz="1000" spc="-50">
                <a:solidFill>
                  <a:srgbClr val="595959"/>
                </a:solidFill>
                <a:latin typeface="Microsoft Sans Serif"/>
                <a:cs typeface="Microsoft Sans Serif"/>
              </a:rPr>
              <a:t>A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939546" y="2291183"/>
            <a:ext cx="884555" cy="819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595959"/>
                </a:solidFill>
                <a:latin typeface="Arial"/>
                <a:cs typeface="Arial"/>
              </a:rPr>
              <a:t>Steven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2x</a:t>
            </a:r>
            <a:r>
              <a:rPr dirty="0" sz="1000" spc="3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Ex-</a:t>
            </a:r>
            <a:r>
              <a:rPr dirty="0" sz="1000" spc="-10">
                <a:solidFill>
                  <a:srgbClr val="595959"/>
                </a:solidFill>
                <a:latin typeface="Microsoft Sans Serif"/>
                <a:cs typeface="Microsoft Sans Serif"/>
              </a:rPr>
              <a:t>Founder Nontechnical Consumer 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Seed</a:t>
            </a:r>
            <a:r>
              <a:rPr dirty="0" sz="10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 spc="-10">
                <a:solidFill>
                  <a:srgbClr val="595959"/>
                </a:solidFill>
                <a:latin typeface="Microsoft Sans Serif"/>
                <a:cs typeface="Microsoft Sans Serif"/>
              </a:rPr>
              <a:t>Startups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939498" y="840224"/>
            <a:ext cx="2653665" cy="819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595959"/>
                </a:solidFill>
                <a:latin typeface="Arial"/>
                <a:cs typeface="Arial"/>
              </a:rPr>
              <a:t>Silus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000" spc="55">
                <a:solidFill>
                  <a:srgbClr val="595959"/>
                </a:solidFill>
                <a:latin typeface="Microsoft Sans Serif"/>
                <a:cs typeface="Microsoft Sans Serif"/>
              </a:rPr>
              <a:t>8</a:t>
            </a:r>
            <a:r>
              <a:rPr dirty="0" sz="1000" spc="9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years</a:t>
            </a:r>
            <a:r>
              <a:rPr dirty="0" sz="1000" spc="9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finance,</a:t>
            </a:r>
            <a:r>
              <a:rPr dirty="0" sz="1000" spc="9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consulting,</a:t>
            </a:r>
            <a:r>
              <a:rPr dirty="0" sz="1000" spc="9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and</a:t>
            </a:r>
            <a:r>
              <a:rPr dirty="0" sz="1000" spc="9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data</a:t>
            </a:r>
            <a:r>
              <a:rPr dirty="0" sz="1000" spc="9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 spc="-10">
                <a:solidFill>
                  <a:srgbClr val="595959"/>
                </a:solidFill>
                <a:latin typeface="Microsoft Sans Serif"/>
                <a:cs typeface="Microsoft Sans Serif"/>
              </a:rPr>
              <a:t>science Technical</a:t>
            </a:r>
            <a:endParaRPr sz="1000">
              <a:latin typeface="Microsoft Sans Serif"/>
              <a:cs typeface="Microsoft Sans Serif"/>
            </a:endParaRPr>
          </a:p>
          <a:p>
            <a:pPr marL="12700" marR="1899285">
              <a:lnSpc>
                <a:spcPct val="100000"/>
              </a:lnSpc>
            </a:pP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Fintech</a:t>
            </a:r>
            <a:r>
              <a:rPr dirty="0" sz="1000" spc="6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+</a:t>
            </a:r>
            <a:r>
              <a:rPr dirty="0" sz="1000" spc="6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 spc="-80">
                <a:solidFill>
                  <a:srgbClr val="595959"/>
                </a:solidFill>
                <a:latin typeface="Microsoft Sans Serif"/>
                <a:cs typeface="Microsoft Sans Serif"/>
              </a:rPr>
              <a:t>YC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 Series </a:t>
            </a:r>
            <a:r>
              <a:rPr dirty="0" sz="1000" spc="-50">
                <a:solidFill>
                  <a:srgbClr val="595959"/>
                </a:solidFill>
                <a:latin typeface="Microsoft Sans Serif"/>
                <a:cs typeface="Microsoft Sans Serif"/>
              </a:rPr>
              <a:t>A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70099" y="134799"/>
            <a:ext cx="3454400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Previous</a:t>
            </a:r>
            <a:r>
              <a:rPr dirty="0" spc="-130"/>
              <a:t> </a:t>
            </a:r>
            <a:r>
              <a:rPr dirty="0" spc="45"/>
              <a:t>Interviewees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5926873" y="294157"/>
            <a:ext cx="264350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0A9395"/>
                </a:solidFill>
                <a:latin typeface="Arial"/>
                <a:cs typeface="Arial"/>
              </a:rPr>
              <a:t>Diversity</a:t>
            </a:r>
            <a:r>
              <a:rPr dirty="0" sz="1000" spc="8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A9395"/>
                </a:solidFill>
                <a:latin typeface="Arial"/>
                <a:cs typeface="Arial"/>
              </a:rPr>
              <a:t>in</a:t>
            </a:r>
            <a:r>
              <a:rPr dirty="0" sz="1000" spc="8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A9395"/>
                </a:solidFill>
                <a:latin typeface="Arial"/>
                <a:cs typeface="Arial"/>
              </a:rPr>
              <a:t>Experience</a:t>
            </a:r>
            <a:r>
              <a:rPr dirty="0" sz="1000" spc="8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000" spc="8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A9395"/>
                </a:solidFill>
                <a:latin typeface="Arial"/>
                <a:cs typeface="Arial"/>
              </a:rPr>
              <a:t>Startup</a:t>
            </a:r>
            <a:r>
              <a:rPr dirty="0" sz="1000" spc="8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A9395"/>
                </a:solidFill>
                <a:latin typeface="Arial"/>
                <a:cs typeface="Arial"/>
              </a:rPr>
              <a:t>Space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522869" y="593859"/>
            <a:ext cx="1653539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FF0000"/>
                </a:solidFill>
                <a:latin typeface="Microsoft Sans Serif"/>
                <a:cs typeface="Microsoft Sans Serif"/>
              </a:rPr>
              <a:t>Extreme</a:t>
            </a:r>
            <a:r>
              <a:rPr dirty="0" sz="1000" spc="2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FF0000"/>
                </a:solidFill>
                <a:latin typeface="Microsoft Sans Serif"/>
                <a:cs typeface="Microsoft Sans Serif"/>
              </a:rPr>
              <a:t>user:</a:t>
            </a:r>
            <a:r>
              <a:rPr dirty="0" sz="1000" spc="3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FF0000"/>
                </a:solidFill>
                <a:latin typeface="Microsoft Sans Serif"/>
                <a:cs typeface="Microsoft Sans Serif"/>
              </a:rPr>
              <a:t>Youngest</a:t>
            </a:r>
            <a:r>
              <a:rPr dirty="0" sz="1000" spc="2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1000" spc="-25">
                <a:solidFill>
                  <a:srgbClr val="FF0000"/>
                </a:solidFill>
                <a:latin typeface="Microsoft Sans Serif"/>
                <a:cs typeface="Microsoft Sans Serif"/>
              </a:rPr>
              <a:t>and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522869" y="746258"/>
            <a:ext cx="168719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10">
                <a:solidFill>
                  <a:srgbClr val="FF0000"/>
                </a:solidFill>
                <a:latin typeface="Microsoft Sans Serif"/>
                <a:cs typeface="Microsoft Sans Serif"/>
              </a:rPr>
              <a:t>most</a:t>
            </a:r>
            <a:r>
              <a:rPr dirty="0" sz="1000" spc="19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1000" spc="10">
                <a:solidFill>
                  <a:srgbClr val="FF0000"/>
                </a:solidFill>
                <a:latin typeface="Microsoft Sans Serif"/>
                <a:cs typeface="Microsoft Sans Serif"/>
              </a:rPr>
              <a:t>inexperienced</a:t>
            </a:r>
            <a:r>
              <a:rPr dirty="0" sz="1000" spc="19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1000" spc="-10">
                <a:solidFill>
                  <a:srgbClr val="FF0000"/>
                </a:solidFill>
                <a:latin typeface="Microsoft Sans Serif"/>
                <a:cs typeface="Microsoft Sans Serif"/>
              </a:rPr>
              <a:t>founder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939536" y="3406126"/>
            <a:ext cx="1924050" cy="1308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2080" marR="19431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FF0000"/>
                </a:solidFill>
                <a:latin typeface="Microsoft Sans Serif"/>
                <a:cs typeface="Microsoft Sans Serif"/>
              </a:rPr>
              <a:t>Extreme</a:t>
            </a:r>
            <a:r>
              <a:rPr dirty="0" sz="1000" spc="5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FF0000"/>
                </a:solidFill>
                <a:latin typeface="Microsoft Sans Serif"/>
                <a:cs typeface="Microsoft Sans Serif"/>
              </a:rPr>
              <a:t>user:</a:t>
            </a:r>
            <a:r>
              <a:rPr dirty="0" sz="1000" spc="5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FF0000"/>
                </a:solidFill>
                <a:latin typeface="Microsoft Sans Serif"/>
                <a:cs typeface="Microsoft Sans Serif"/>
              </a:rPr>
              <a:t>Only</a:t>
            </a:r>
            <a:r>
              <a:rPr dirty="0" sz="1000" spc="5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1000" spc="-10">
                <a:solidFill>
                  <a:srgbClr val="FF0000"/>
                </a:solidFill>
                <a:latin typeface="Microsoft Sans Serif"/>
                <a:cs typeface="Microsoft Sans Serif"/>
              </a:rPr>
              <a:t>woman, </a:t>
            </a:r>
            <a:r>
              <a:rPr dirty="0" sz="1000">
                <a:solidFill>
                  <a:srgbClr val="FF0000"/>
                </a:solidFill>
                <a:latin typeface="Microsoft Sans Serif"/>
                <a:cs typeface="Microsoft Sans Serif"/>
              </a:rPr>
              <a:t>medical</a:t>
            </a:r>
            <a:r>
              <a:rPr dirty="0" sz="1000" spc="204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FF0000"/>
                </a:solidFill>
                <a:latin typeface="Microsoft Sans Serif"/>
                <a:cs typeface="Microsoft Sans Serif"/>
              </a:rPr>
              <a:t>background,</a:t>
            </a:r>
            <a:r>
              <a:rPr dirty="0" sz="1000" spc="21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1000" spc="-25">
                <a:solidFill>
                  <a:srgbClr val="FF0000"/>
                </a:solidFill>
                <a:latin typeface="Microsoft Sans Serif"/>
                <a:cs typeface="Microsoft Sans Serif"/>
              </a:rPr>
              <a:t>2x </a:t>
            </a:r>
            <a:r>
              <a:rPr dirty="0" sz="1000" spc="-10">
                <a:solidFill>
                  <a:srgbClr val="FF0000"/>
                </a:solidFill>
                <a:latin typeface="Microsoft Sans Serif"/>
                <a:cs typeface="Microsoft Sans Serif"/>
              </a:rPr>
              <a:t>Founder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ts val="1215"/>
              </a:lnSpc>
            </a:pPr>
            <a:r>
              <a:rPr dirty="0" sz="1200" spc="-10" b="1">
                <a:solidFill>
                  <a:srgbClr val="595959"/>
                </a:solidFill>
                <a:latin typeface="Arial"/>
                <a:cs typeface="Arial"/>
              </a:rPr>
              <a:t>Samantha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100" spc="-35">
                <a:solidFill>
                  <a:srgbClr val="595959"/>
                </a:solidFill>
                <a:latin typeface="Microsoft Sans Serif"/>
                <a:cs typeface="Microsoft Sans Serif"/>
              </a:rPr>
              <a:t>PhD</a:t>
            </a:r>
            <a:r>
              <a:rPr dirty="0" sz="1100" spc="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595959"/>
                </a:solidFill>
                <a:latin typeface="Microsoft Sans Serif"/>
                <a:cs typeface="Microsoft Sans Serif"/>
              </a:rPr>
              <a:t>in</a:t>
            </a:r>
            <a:r>
              <a:rPr dirty="0" sz="11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595959"/>
                </a:solidFill>
                <a:latin typeface="Microsoft Sans Serif"/>
                <a:cs typeface="Microsoft Sans Serif"/>
              </a:rPr>
              <a:t>Genetics</a:t>
            </a:r>
            <a:r>
              <a:rPr dirty="0" sz="11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595959"/>
                </a:solidFill>
                <a:latin typeface="Microsoft Sans Serif"/>
                <a:cs typeface="Microsoft Sans Serif"/>
              </a:rPr>
              <a:t>+</a:t>
            </a:r>
            <a:r>
              <a:rPr dirty="0" sz="11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595959"/>
                </a:solidFill>
                <a:latin typeface="Microsoft Sans Serif"/>
                <a:cs typeface="Microsoft Sans Serif"/>
              </a:rPr>
              <a:t>2x</a:t>
            </a:r>
            <a:r>
              <a:rPr dirty="0" sz="11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10">
                <a:solidFill>
                  <a:srgbClr val="595959"/>
                </a:solidFill>
                <a:latin typeface="Microsoft Sans Serif"/>
                <a:cs typeface="Microsoft Sans Serif"/>
              </a:rPr>
              <a:t>Founder Technical</a:t>
            </a:r>
            <a:endParaRPr sz="1100">
              <a:latin typeface="Microsoft Sans Serif"/>
              <a:cs typeface="Microsoft Sans Serif"/>
            </a:endParaRPr>
          </a:p>
          <a:p>
            <a:pPr marL="12700" marR="982980">
              <a:lnSpc>
                <a:spcPct val="100000"/>
              </a:lnSpc>
            </a:pPr>
            <a:r>
              <a:rPr dirty="0" sz="1100" spc="-10">
                <a:solidFill>
                  <a:srgbClr val="595959"/>
                </a:solidFill>
                <a:latin typeface="Microsoft Sans Serif"/>
                <a:cs typeface="Microsoft Sans Serif"/>
              </a:rPr>
              <a:t>Medtech</a:t>
            </a:r>
            <a:r>
              <a:rPr dirty="0" sz="1100" spc="50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595959"/>
                </a:solidFill>
                <a:latin typeface="Microsoft Sans Serif"/>
                <a:cs typeface="Microsoft Sans Serif"/>
              </a:rPr>
              <a:t>Seed </a:t>
            </a:r>
            <a:r>
              <a:rPr dirty="0" sz="1100" spc="-10">
                <a:solidFill>
                  <a:srgbClr val="595959"/>
                </a:solidFill>
                <a:latin typeface="Microsoft Sans Serif"/>
                <a:cs typeface="Microsoft Sans Serif"/>
              </a:rPr>
              <a:t>Startups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537448" y="2139608"/>
            <a:ext cx="1360170" cy="1331595"/>
            <a:chOff x="537448" y="2139608"/>
            <a:chExt cx="1360170" cy="1331595"/>
          </a:xfrm>
        </p:grpSpPr>
        <p:pic>
          <p:nvPicPr>
            <p:cNvPr id="15" name="object 1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448" y="2139608"/>
              <a:ext cx="1359837" cy="1331559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5448" y="2268505"/>
              <a:ext cx="1223850" cy="1197537"/>
            </a:xfrm>
            <a:prstGeom prst="rect">
              <a:avLst/>
            </a:prstGeom>
          </p:spPr>
        </p:pic>
      </p:grpSp>
      <p:grpSp>
        <p:nvGrpSpPr>
          <p:cNvPr id="17" name="object 17" descr=""/>
          <p:cNvGrpSpPr/>
          <p:nvPr/>
        </p:nvGrpSpPr>
        <p:grpSpPr>
          <a:xfrm>
            <a:off x="537448" y="3588842"/>
            <a:ext cx="1360170" cy="1346200"/>
            <a:chOff x="537448" y="3588842"/>
            <a:chExt cx="1360170" cy="1346200"/>
          </a:xfrm>
        </p:grpSpPr>
        <p:pic>
          <p:nvPicPr>
            <p:cNvPr id="18" name="object 1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7448" y="3602867"/>
              <a:ext cx="1359837" cy="1331572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5898" y="3588842"/>
              <a:ext cx="1223850" cy="1331572"/>
            </a:xfrm>
            <a:prstGeom prst="rect">
              <a:avLst/>
            </a:prstGeom>
          </p:spPr>
        </p:pic>
      </p:grpSp>
      <p:grpSp>
        <p:nvGrpSpPr>
          <p:cNvPr id="20" name="object 20" descr=""/>
          <p:cNvGrpSpPr/>
          <p:nvPr/>
        </p:nvGrpSpPr>
        <p:grpSpPr>
          <a:xfrm>
            <a:off x="4469291" y="640311"/>
            <a:ext cx="1360170" cy="1331595"/>
            <a:chOff x="4469291" y="640311"/>
            <a:chExt cx="1360170" cy="1331595"/>
          </a:xfrm>
        </p:grpSpPr>
        <p:pic>
          <p:nvPicPr>
            <p:cNvPr id="21" name="object 2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69291" y="640311"/>
              <a:ext cx="1359837" cy="1331572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69291" y="672098"/>
              <a:ext cx="1291847" cy="1268022"/>
            </a:xfrm>
            <a:prstGeom prst="rect">
              <a:avLst/>
            </a:prstGeom>
          </p:spPr>
        </p:pic>
      </p:grpSp>
      <p:grpSp>
        <p:nvGrpSpPr>
          <p:cNvPr id="23" name="object 23" descr=""/>
          <p:cNvGrpSpPr/>
          <p:nvPr/>
        </p:nvGrpSpPr>
        <p:grpSpPr>
          <a:xfrm>
            <a:off x="4469291" y="2091270"/>
            <a:ext cx="1381760" cy="1348740"/>
            <a:chOff x="4469291" y="2091270"/>
            <a:chExt cx="1381760" cy="1348740"/>
          </a:xfrm>
        </p:grpSpPr>
        <p:pic>
          <p:nvPicPr>
            <p:cNvPr id="24" name="object 2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69291" y="2091270"/>
              <a:ext cx="1359837" cy="1331572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90766" y="2171395"/>
              <a:ext cx="1359847" cy="1268022"/>
            </a:xfrm>
            <a:prstGeom prst="rect">
              <a:avLst/>
            </a:prstGeom>
          </p:spPr>
        </p:pic>
      </p:grpSp>
      <p:grpSp>
        <p:nvGrpSpPr>
          <p:cNvPr id="26" name="object 26" descr=""/>
          <p:cNvGrpSpPr/>
          <p:nvPr/>
        </p:nvGrpSpPr>
        <p:grpSpPr>
          <a:xfrm>
            <a:off x="503586" y="577511"/>
            <a:ext cx="1388745" cy="1360805"/>
            <a:chOff x="503586" y="577511"/>
            <a:chExt cx="1388745" cy="1360805"/>
          </a:xfrm>
        </p:grpSpPr>
        <p:pic>
          <p:nvPicPr>
            <p:cNvPr id="27" name="object 27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37448" y="623636"/>
              <a:ext cx="1223847" cy="1268022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517873" y="591798"/>
              <a:ext cx="1360170" cy="1332230"/>
            </a:xfrm>
            <a:custGeom>
              <a:avLst/>
              <a:gdLst/>
              <a:ahLst/>
              <a:cxnLst/>
              <a:rect l="l" t="t" r="r" b="b"/>
              <a:pathLst>
                <a:path w="1360170" h="1332230">
                  <a:moveTo>
                    <a:pt x="0" y="123062"/>
                  </a:moveTo>
                  <a:lnTo>
                    <a:pt x="9670" y="75161"/>
                  </a:lnTo>
                  <a:lnTo>
                    <a:pt x="36044" y="36044"/>
                  </a:lnTo>
                  <a:lnTo>
                    <a:pt x="75161" y="9670"/>
                  </a:lnTo>
                  <a:lnTo>
                    <a:pt x="123062" y="0"/>
                  </a:lnTo>
                  <a:lnTo>
                    <a:pt x="1236835" y="0"/>
                  </a:lnTo>
                  <a:lnTo>
                    <a:pt x="1283928" y="9367"/>
                  </a:lnTo>
                  <a:lnTo>
                    <a:pt x="1323852" y="36044"/>
                  </a:lnTo>
                  <a:lnTo>
                    <a:pt x="1350529" y="75968"/>
                  </a:lnTo>
                  <a:lnTo>
                    <a:pt x="1359897" y="123062"/>
                  </a:lnTo>
                  <a:lnTo>
                    <a:pt x="1359897" y="1208635"/>
                  </a:lnTo>
                  <a:lnTo>
                    <a:pt x="1350226" y="1256536"/>
                  </a:lnTo>
                  <a:lnTo>
                    <a:pt x="1323852" y="1295653"/>
                  </a:lnTo>
                  <a:lnTo>
                    <a:pt x="1284736" y="1322026"/>
                  </a:lnTo>
                  <a:lnTo>
                    <a:pt x="1236835" y="1331697"/>
                  </a:lnTo>
                  <a:lnTo>
                    <a:pt x="123062" y="1331697"/>
                  </a:lnTo>
                  <a:lnTo>
                    <a:pt x="75161" y="1322026"/>
                  </a:lnTo>
                  <a:lnTo>
                    <a:pt x="36044" y="1295653"/>
                  </a:lnTo>
                  <a:lnTo>
                    <a:pt x="9670" y="1256536"/>
                  </a:lnTo>
                  <a:lnTo>
                    <a:pt x="0" y="1208635"/>
                  </a:lnTo>
                  <a:lnTo>
                    <a:pt x="0" y="123062"/>
                  </a:lnTo>
                  <a:close/>
                </a:path>
              </a:pathLst>
            </a:custGeom>
            <a:ln w="285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9" name="object 29" descr=""/>
          <p:cNvGrpSpPr/>
          <p:nvPr/>
        </p:nvGrpSpPr>
        <p:grpSpPr>
          <a:xfrm>
            <a:off x="4435290" y="3527930"/>
            <a:ext cx="1408430" cy="1360805"/>
            <a:chOff x="4435290" y="3527930"/>
            <a:chExt cx="1408430" cy="1360805"/>
          </a:xfrm>
        </p:grpSpPr>
        <p:pic>
          <p:nvPicPr>
            <p:cNvPr id="30" name="object 30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469290" y="3542217"/>
              <a:ext cx="1359837" cy="1331572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35290" y="3542217"/>
              <a:ext cx="1359847" cy="1331572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4469265" y="3542217"/>
              <a:ext cx="1360170" cy="1332230"/>
            </a:xfrm>
            <a:custGeom>
              <a:avLst/>
              <a:gdLst/>
              <a:ahLst/>
              <a:cxnLst/>
              <a:rect l="l" t="t" r="r" b="b"/>
              <a:pathLst>
                <a:path w="1360170" h="1332229">
                  <a:moveTo>
                    <a:pt x="0" y="123074"/>
                  </a:moveTo>
                  <a:lnTo>
                    <a:pt x="9671" y="75167"/>
                  </a:lnTo>
                  <a:lnTo>
                    <a:pt x="36046" y="36046"/>
                  </a:lnTo>
                  <a:lnTo>
                    <a:pt x="75167" y="9671"/>
                  </a:lnTo>
                  <a:lnTo>
                    <a:pt x="123074" y="0"/>
                  </a:lnTo>
                  <a:lnTo>
                    <a:pt x="1236822" y="0"/>
                  </a:lnTo>
                  <a:lnTo>
                    <a:pt x="1283925" y="9371"/>
                  </a:lnTo>
                  <a:lnTo>
                    <a:pt x="1323847" y="36049"/>
                  </a:lnTo>
                  <a:lnTo>
                    <a:pt x="1350525" y="75971"/>
                  </a:lnTo>
                  <a:lnTo>
                    <a:pt x="1359897" y="123074"/>
                  </a:lnTo>
                  <a:lnTo>
                    <a:pt x="1359897" y="1208622"/>
                  </a:lnTo>
                  <a:lnTo>
                    <a:pt x="1350225" y="1256529"/>
                  </a:lnTo>
                  <a:lnTo>
                    <a:pt x="1323850" y="1295650"/>
                  </a:lnTo>
                  <a:lnTo>
                    <a:pt x="1284729" y="1322025"/>
                  </a:lnTo>
                  <a:lnTo>
                    <a:pt x="1236822" y="1331697"/>
                  </a:lnTo>
                  <a:lnTo>
                    <a:pt x="123074" y="1331697"/>
                  </a:lnTo>
                  <a:lnTo>
                    <a:pt x="75167" y="1322025"/>
                  </a:lnTo>
                  <a:lnTo>
                    <a:pt x="36046" y="1295650"/>
                  </a:lnTo>
                  <a:lnTo>
                    <a:pt x="9671" y="1256529"/>
                  </a:lnTo>
                  <a:lnTo>
                    <a:pt x="0" y="1208622"/>
                  </a:lnTo>
                  <a:lnTo>
                    <a:pt x="0" y="123074"/>
                  </a:lnTo>
                  <a:close/>
                </a:path>
              </a:pathLst>
            </a:custGeom>
            <a:ln w="285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181560" y="3054643"/>
            <a:ext cx="3113405" cy="1414145"/>
          </a:xfrm>
          <a:custGeom>
            <a:avLst/>
            <a:gdLst/>
            <a:ahLst/>
            <a:cxnLst/>
            <a:rect l="l" t="t" r="r" b="b"/>
            <a:pathLst>
              <a:path w="3113404" h="1414145">
                <a:moveTo>
                  <a:pt x="0" y="130649"/>
                </a:moveTo>
                <a:lnTo>
                  <a:pt x="10267" y="79797"/>
                </a:lnTo>
                <a:lnTo>
                  <a:pt x="38268" y="38268"/>
                </a:lnTo>
                <a:lnTo>
                  <a:pt x="79799" y="10267"/>
                </a:lnTo>
                <a:lnTo>
                  <a:pt x="130657" y="0"/>
                </a:lnTo>
                <a:lnTo>
                  <a:pt x="2982431" y="0"/>
                </a:lnTo>
                <a:lnTo>
                  <a:pt x="3032437" y="9949"/>
                </a:lnTo>
                <a:lnTo>
                  <a:pt x="3074831" y="38274"/>
                </a:lnTo>
                <a:lnTo>
                  <a:pt x="3103156" y="80656"/>
                </a:lnTo>
                <a:lnTo>
                  <a:pt x="3113106" y="130649"/>
                </a:lnTo>
                <a:lnTo>
                  <a:pt x="3113106" y="1283247"/>
                </a:lnTo>
                <a:lnTo>
                  <a:pt x="3102837" y="1334099"/>
                </a:lnTo>
                <a:lnTo>
                  <a:pt x="3074834" y="1375628"/>
                </a:lnTo>
                <a:lnTo>
                  <a:pt x="3033298" y="1403629"/>
                </a:lnTo>
                <a:lnTo>
                  <a:pt x="2982431" y="1413897"/>
                </a:lnTo>
                <a:lnTo>
                  <a:pt x="130657" y="1413897"/>
                </a:lnTo>
                <a:lnTo>
                  <a:pt x="79799" y="1403629"/>
                </a:lnTo>
                <a:lnTo>
                  <a:pt x="38268" y="1375628"/>
                </a:lnTo>
                <a:lnTo>
                  <a:pt x="10267" y="1334099"/>
                </a:lnTo>
                <a:lnTo>
                  <a:pt x="0" y="1283247"/>
                </a:lnTo>
                <a:lnTo>
                  <a:pt x="0" y="130649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849290" y="3054643"/>
            <a:ext cx="3113405" cy="1414145"/>
          </a:xfrm>
          <a:custGeom>
            <a:avLst/>
            <a:gdLst/>
            <a:ahLst/>
            <a:cxnLst/>
            <a:rect l="l" t="t" r="r" b="b"/>
            <a:pathLst>
              <a:path w="3113404" h="1414145">
                <a:moveTo>
                  <a:pt x="0" y="130649"/>
                </a:moveTo>
                <a:lnTo>
                  <a:pt x="10268" y="79797"/>
                </a:lnTo>
                <a:lnTo>
                  <a:pt x="38271" y="38268"/>
                </a:lnTo>
                <a:lnTo>
                  <a:pt x="79808" y="10267"/>
                </a:lnTo>
                <a:lnTo>
                  <a:pt x="130674" y="0"/>
                </a:lnTo>
                <a:lnTo>
                  <a:pt x="2982443" y="0"/>
                </a:lnTo>
                <a:lnTo>
                  <a:pt x="3032450" y="9949"/>
                </a:lnTo>
                <a:lnTo>
                  <a:pt x="3074843" y="38274"/>
                </a:lnTo>
                <a:lnTo>
                  <a:pt x="3103156" y="80656"/>
                </a:lnTo>
                <a:lnTo>
                  <a:pt x="3113093" y="130649"/>
                </a:lnTo>
                <a:lnTo>
                  <a:pt x="3113093" y="1283247"/>
                </a:lnTo>
                <a:lnTo>
                  <a:pt x="3102829" y="1334099"/>
                </a:lnTo>
                <a:lnTo>
                  <a:pt x="3074834" y="1375628"/>
                </a:lnTo>
                <a:lnTo>
                  <a:pt x="3033306" y="1403629"/>
                </a:lnTo>
                <a:lnTo>
                  <a:pt x="2982443" y="1413897"/>
                </a:lnTo>
                <a:lnTo>
                  <a:pt x="130674" y="1413897"/>
                </a:lnTo>
                <a:lnTo>
                  <a:pt x="79808" y="1403629"/>
                </a:lnTo>
                <a:lnTo>
                  <a:pt x="38271" y="1375628"/>
                </a:lnTo>
                <a:lnTo>
                  <a:pt x="10268" y="1334099"/>
                </a:lnTo>
                <a:lnTo>
                  <a:pt x="0" y="1283247"/>
                </a:lnTo>
                <a:lnTo>
                  <a:pt x="0" y="130649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1171235" y="1058972"/>
            <a:ext cx="3113405" cy="1414145"/>
          </a:xfrm>
          <a:custGeom>
            <a:avLst/>
            <a:gdLst/>
            <a:ahLst/>
            <a:cxnLst/>
            <a:rect l="l" t="t" r="r" b="b"/>
            <a:pathLst>
              <a:path w="3113404" h="1414145">
                <a:moveTo>
                  <a:pt x="0" y="130657"/>
                </a:moveTo>
                <a:lnTo>
                  <a:pt x="10267" y="79799"/>
                </a:lnTo>
                <a:lnTo>
                  <a:pt x="38268" y="38268"/>
                </a:lnTo>
                <a:lnTo>
                  <a:pt x="79799" y="10267"/>
                </a:lnTo>
                <a:lnTo>
                  <a:pt x="130657" y="0"/>
                </a:lnTo>
                <a:lnTo>
                  <a:pt x="2982431" y="0"/>
                </a:lnTo>
                <a:lnTo>
                  <a:pt x="3032437" y="9945"/>
                </a:lnTo>
                <a:lnTo>
                  <a:pt x="3074831" y="38269"/>
                </a:lnTo>
                <a:lnTo>
                  <a:pt x="3103156" y="80657"/>
                </a:lnTo>
                <a:lnTo>
                  <a:pt x="3113106" y="130657"/>
                </a:lnTo>
                <a:lnTo>
                  <a:pt x="3113106" y="1283239"/>
                </a:lnTo>
                <a:lnTo>
                  <a:pt x="3102837" y="1334097"/>
                </a:lnTo>
                <a:lnTo>
                  <a:pt x="3074834" y="1375628"/>
                </a:lnTo>
                <a:lnTo>
                  <a:pt x="3033298" y="1403629"/>
                </a:lnTo>
                <a:lnTo>
                  <a:pt x="2982431" y="1413897"/>
                </a:lnTo>
                <a:lnTo>
                  <a:pt x="130657" y="1413897"/>
                </a:lnTo>
                <a:lnTo>
                  <a:pt x="79799" y="1403629"/>
                </a:lnTo>
                <a:lnTo>
                  <a:pt x="38268" y="1375628"/>
                </a:lnTo>
                <a:lnTo>
                  <a:pt x="10267" y="1334097"/>
                </a:lnTo>
                <a:lnTo>
                  <a:pt x="0" y="1283239"/>
                </a:lnTo>
                <a:lnTo>
                  <a:pt x="0" y="130657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9849" y="379997"/>
            <a:ext cx="278574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Recap</a:t>
            </a:r>
            <a:r>
              <a:rPr dirty="0" spc="20"/>
              <a:t> </a:t>
            </a:r>
            <a:r>
              <a:rPr dirty="0"/>
              <a:t>of</a:t>
            </a:r>
            <a:r>
              <a:rPr dirty="0" spc="25"/>
              <a:t> </a:t>
            </a:r>
            <a:r>
              <a:rPr dirty="0" spc="-10"/>
              <a:t>Findings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1704316" y="1492263"/>
            <a:ext cx="2047875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47345" marR="5080" indent="-335280">
              <a:lnSpc>
                <a:spcPct val="100000"/>
              </a:lnSpc>
              <a:spcBef>
                <a:spcPts val="100"/>
              </a:spcBef>
            </a:pPr>
            <a:r>
              <a:rPr dirty="0" sz="1600" spc="10" b="1">
                <a:solidFill>
                  <a:srgbClr val="0A9395"/>
                </a:solidFill>
                <a:latin typeface="Arial"/>
                <a:cs typeface="Arial"/>
              </a:rPr>
              <a:t>Communication</a:t>
            </a:r>
            <a:r>
              <a:rPr dirty="0" sz="1600" spc="2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0A9395"/>
                </a:solidFill>
                <a:latin typeface="Arial"/>
                <a:cs typeface="Arial"/>
              </a:rPr>
              <a:t>and </a:t>
            </a:r>
            <a:r>
              <a:rPr dirty="0" sz="1600" spc="-10" b="1">
                <a:solidFill>
                  <a:srgbClr val="0A9395"/>
                </a:solidFill>
                <a:latin typeface="Arial"/>
                <a:cs typeface="Arial"/>
              </a:rPr>
              <a:t>Collaboration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669943" y="3610942"/>
            <a:ext cx="147256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0" b="1">
                <a:solidFill>
                  <a:srgbClr val="0A9395"/>
                </a:solidFill>
                <a:latin typeface="Arial"/>
                <a:cs typeface="Arial"/>
              </a:rPr>
              <a:t>Customization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929309" y="3610933"/>
            <a:ext cx="159766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Lack</a:t>
            </a:r>
            <a:r>
              <a:rPr dirty="0" sz="1600" spc="-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of</a:t>
            </a:r>
            <a:r>
              <a:rPr dirty="0" sz="1600" spc="-10" b="1">
                <a:solidFill>
                  <a:srgbClr val="0A9395"/>
                </a:solidFill>
                <a:latin typeface="Arial"/>
                <a:cs typeface="Arial"/>
              </a:rPr>
              <a:t> Context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544134" y="1492263"/>
            <a:ext cx="1703705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3060" marR="5080" indent="-340995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Opinions</a:t>
            </a:r>
            <a:r>
              <a:rPr dirty="0" sz="1600" spc="-7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of</a:t>
            </a:r>
            <a:r>
              <a:rPr dirty="0" sz="1600" spc="-6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AI</a:t>
            </a:r>
            <a:r>
              <a:rPr dirty="0" sz="1600" spc="-6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0A9395"/>
                </a:solidFill>
                <a:latin typeface="Arial"/>
                <a:cs typeface="Arial"/>
              </a:rPr>
              <a:t>on </a:t>
            </a:r>
            <a:r>
              <a:rPr dirty="0" sz="1600" spc="40" b="1">
                <a:solidFill>
                  <a:srgbClr val="0A9395"/>
                </a:solidFill>
                <a:latin typeface="Arial"/>
                <a:cs typeface="Arial"/>
              </a:rPr>
              <a:t>Creativity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4838965" y="1058972"/>
            <a:ext cx="3113405" cy="1414145"/>
          </a:xfrm>
          <a:custGeom>
            <a:avLst/>
            <a:gdLst/>
            <a:ahLst/>
            <a:cxnLst/>
            <a:rect l="l" t="t" r="r" b="b"/>
            <a:pathLst>
              <a:path w="3113404" h="1414145">
                <a:moveTo>
                  <a:pt x="0" y="130657"/>
                </a:moveTo>
                <a:lnTo>
                  <a:pt x="10268" y="79799"/>
                </a:lnTo>
                <a:lnTo>
                  <a:pt x="38271" y="38268"/>
                </a:lnTo>
                <a:lnTo>
                  <a:pt x="79808" y="10267"/>
                </a:lnTo>
                <a:lnTo>
                  <a:pt x="130674" y="0"/>
                </a:lnTo>
                <a:lnTo>
                  <a:pt x="2982443" y="0"/>
                </a:lnTo>
                <a:lnTo>
                  <a:pt x="3032450" y="9945"/>
                </a:lnTo>
                <a:lnTo>
                  <a:pt x="3074843" y="38269"/>
                </a:lnTo>
                <a:lnTo>
                  <a:pt x="3103156" y="80657"/>
                </a:lnTo>
                <a:lnTo>
                  <a:pt x="3113093" y="130657"/>
                </a:lnTo>
                <a:lnTo>
                  <a:pt x="3113093" y="1283239"/>
                </a:lnTo>
                <a:lnTo>
                  <a:pt x="3102829" y="1334097"/>
                </a:lnTo>
                <a:lnTo>
                  <a:pt x="3074834" y="1375628"/>
                </a:lnTo>
                <a:lnTo>
                  <a:pt x="3033306" y="1403629"/>
                </a:lnTo>
                <a:lnTo>
                  <a:pt x="2982443" y="1413897"/>
                </a:lnTo>
                <a:lnTo>
                  <a:pt x="130674" y="1413897"/>
                </a:lnTo>
                <a:lnTo>
                  <a:pt x="79808" y="1403629"/>
                </a:lnTo>
                <a:lnTo>
                  <a:pt x="38271" y="1375628"/>
                </a:lnTo>
                <a:lnTo>
                  <a:pt x="10268" y="1334097"/>
                </a:lnTo>
                <a:lnTo>
                  <a:pt x="0" y="1283239"/>
                </a:lnTo>
                <a:lnTo>
                  <a:pt x="0" y="130657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849" y="379997"/>
            <a:ext cx="278574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Recap</a:t>
            </a:r>
            <a:r>
              <a:rPr dirty="0" spc="20"/>
              <a:t> </a:t>
            </a:r>
            <a:r>
              <a:rPr dirty="0"/>
              <a:t>of</a:t>
            </a:r>
            <a:r>
              <a:rPr dirty="0" spc="25"/>
              <a:t> </a:t>
            </a:r>
            <a:r>
              <a:rPr dirty="0" spc="-10"/>
              <a:t>Findings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79973" y="1738264"/>
            <a:ext cx="2047875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600" spc="10" b="1">
                <a:solidFill>
                  <a:srgbClr val="0A9395"/>
                </a:solidFill>
                <a:latin typeface="Arial"/>
                <a:cs typeface="Arial"/>
              </a:rPr>
              <a:t>Communication</a:t>
            </a:r>
            <a:r>
              <a:rPr dirty="0" sz="1600" spc="2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0A9395"/>
                </a:solidFill>
                <a:latin typeface="Arial"/>
                <a:cs typeface="Arial"/>
              </a:rPr>
              <a:t>and </a:t>
            </a:r>
            <a:r>
              <a:rPr dirty="0" sz="1600" spc="-10" b="1">
                <a:solidFill>
                  <a:srgbClr val="0A9395"/>
                </a:solidFill>
                <a:latin typeface="Arial"/>
                <a:cs typeface="Arial"/>
              </a:rPr>
              <a:t>Collaboration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429390" y="1738264"/>
            <a:ext cx="147256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0" b="1">
                <a:solidFill>
                  <a:srgbClr val="0A9395"/>
                </a:solidFill>
                <a:latin typeface="Arial"/>
                <a:cs typeface="Arial"/>
              </a:rPr>
              <a:t>Customization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739950" y="1738264"/>
            <a:ext cx="159766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Lack</a:t>
            </a:r>
            <a:r>
              <a:rPr dirty="0" sz="1600" spc="-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of</a:t>
            </a:r>
            <a:r>
              <a:rPr dirty="0" sz="1600" spc="-10" b="1">
                <a:solidFill>
                  <a:srgbClr val="0A9395"/>
                </a:solidFill>
                <a:latin typeface="Arial"/>
                <a:cs typeface="Arial"/>
              </a:rPr>
              <a:t> Context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933707" y="1738264"/>
            <a:ext cx="1703705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Opinions</a:t>
            </a:r>
            <a:r>
              <a:rPr dirty="0" sz="1600" spc="-7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of</a:t>
            </a:r>
            <a:r>
              <a:rPr dirty="0" sz="1600" spc="-6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AI</a:t>
            </a:r>
            <a:r>
              <a:rPr dirty="0" sz="1600" spc="-6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0A9395"/>
                </a:solidFill>
                <a:latin typeface="Arial"/>
                <a:cs typeface="Arial"/>
              </a:rPr>
              <a:t>on </a:t>
            </a:r>
            <a:r>
              <a:rPr dirty="0" sz="1600" spc="40" b="1">
                <a:solidFill>
                  <a:srgbClr val="0A9395"/>
                </a:solidFill>
                <a:latin typeface="Arial"/>
                <a:cs typeface="Arial"/>
              </a:rPr>
              <a:t>Creativity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82999" y="2366649"/>
            <a:ext cx="207708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latin typeface="Microsoft Sans Serif"/>
                <a:cs typeface="Microsoft Sans Serif"/>
              </a:rPr>
              <a:t>Working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with</a:t>
            </a:r>
            <a:r>
              <a:rPr dirty="0" sz="1500" spc="40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designers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82999" y="2823848"/>
            <a:ext cx="2052955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500" spc="65">
                <a:latin typeface="Microsoft Sans Serif"/>
                <a:cs typeface="Microsoft Sans Serif"/>
              </a:rPr>
              <a:t>of</a:t>
            </a:r>
            <a:r>
              <a:rPr dirty="0" sz="1500" spc="-2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Figma</a:t>
            </a:r>
            <a:r>
              <a:rPr dirty="0" sz="1500" spc="-1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comments, </a:t>
            </a:r>
            <a:r>
              <a:rPr dirty="0" sz="1500">
                <a:latin typeface="Microsoft Sans Serif"/>
                <a:cs typeface="Microsoft Sans Serif"/>
              </a:rPr>
              <a:t>long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meetings,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and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 spc="-20">
                <a:latin typeface="Microsoft Sans Serif"/>
                <a:cs typeface="Microsoft Sans Serif"/>
              </a:rPr>
              <a:t>lots </a:t>
            </a:r>
            <a:r>
              <a:rPr dirty="0" sz="1500" spc="65">
                <a:latin typeface="Microsoft Sans Serif"/>
                <a:cs typeface="Microsoft Sans Serif"/>
              </a:rPr>
              <a:t>of</a:t>
            </a:r>
            <a:r>
              <a:rPr dirty="0" sz="1500" spc="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waiting.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429390" y="2388566"/>
            <a:ext cx="182308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latin typeface="Microsoft Sans Serif"/>
                <a:cs typeface="Microsoft Sans Serif"/>
              </a:rPr>
              <a:t>Current</a:t>
            </a:r>
            <a:r>
              <a:rPr dirty="0" sz="1500" spc="21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design</a:t>
            </a:r>
            <a:r>
              <a:rPr dirty="0" sz="1500" spc="21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tools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57599" y="2595249"/>
            <a:ext cx="421830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latin typeface="Microsoft Sans Serif"/>
                <a:cs typeface="Microsoft Sans Serif"/>
              </a:rPr>
              <a:t>is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an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b="1">
                <a:latin typeface="Arial"/>
                <a:cs typeface="Arial"/>
              </a:rPr>
              <a:t>extensive</a:t>
            </a:r>
            <a:r>
              <a:rPr dirty="0" sz="1500" spc="-3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process</a:t>
            </a:r>
            <a:r>
              <a:rPr dirty="0" sz="1500" spc="380" b="1">
                <a:latin typeface="Arial"/>
                <a:cs typeface="Arial"/>
              </a:rPr>
              <a:t> </a:t>
            </a:r>
            <a:r>
              <a:rPr dirty="0" baseline="-5555" sz="2250">
                <a:latin typeface="Microsoft Sans Serif"/>
                <a:cs typeface="Microsoft Sans Serif"/>
              </a:rPr>
              <a:t>are</a:t>
            </a:r>
            <a:r>
              <a:rPr dirty="0" baseline="-5555" sz="2250" spc="52">
                <a:latin typeface="Microsoft Sans Serif"/>
                <a:cs typeface="Microsoft Sans Serif"/>
              </a:rPr>
              <a:t> </a:t>
            </a:r>
            <a:r>
              <a:rPr dirty="0" baseline="-5555" sz="2250" spc="97">
                <a:latin typeface="Microsoft Sans Serif"/>
                <a:cs typeface="Microsoft Sans Serif"/>
              </a:rPr>
              <a:t>difficult</a:t>
            </a:r>
            <a:r>
              <a:rPr dirty="0" baseline="-5555" sz="2250" spc="52">
                <a:latin typeface="Microsoft Sans Serif"/>
                <a:cs typeface="Microsoft Sans Serif"/>
              </a:rPr>
              <a:t> </a:t>
            </a:r>
            <a:r>
              <a:rPr dirty="0" baseline="-5555" sz="2250" spc="150">
                <a:latin typeface="Microsoft Sans Serif"/>
                <a:cs typeface="Microsoft Sans Serif"/>
              </a:rPr>
              <a:t>to</a:t>
            </a:r>
            <a:r>
              <a:rPr dirty="0" baseline="-5555" sz="2250" spc="52">
                <a:latin typeface="Microsoft Sans Serif"/>
                <a:cs typeface="Microsoft Sans Serif"/>
              </a:rPr>
              <a:t> </a:t>
            </a:r>
            <a:r>
              <a:rPr dirty="0" baseline="-5555" sz="2250" spc="-15">
                <a:latin typeface="Microsoft Sans Serif"/>
                <a:cs typeface="Microsoft Sans Serif"/>
              </a:rPr>
              <a:t>use,</a:t>
            </a:r>
            <a:r>
              <a:rPr dirty="0" baseline="-5555" sz="2250" spc="52">
                <a:latin typeface="Microsoft Sans Serif"/>
                <a:cs typeface="Microsoft Sans Serif"/>
              </a:rPr>
              <a:t> </a:t>
            </a:r>
            <a:r>
              <a:rPr dirty="0" baseline="-5555" sz="2250" spc="-37">
                <a:latin typeface="Microsoft Sans Serif"/>
                <a:cs typeface="Microsoft Sans Serif"/>
              </a:rPr>
              <a:t>so</a:t>
            </a:r>
            <a:endParaRPr baseline="-5555" sz="2250">
              <a:latin typeface="Microsoft Sans Serif"/>
              <a:cs typeface="Microsoft Sans Serif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429390" y="2845765"/>
            <a:ext cx="1977389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500" spc="65">
                <a:latin typeface="Microsoft Sans Serif"/>
                <a:cs typeface="Microsoft Sans Serif"/>
              </a:rPr>
              <a:t>they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rely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on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designers </a:t>
            </a:r>
            <a:r>
              <a:rPr dirty="0" sz="1500">
                <a:latin typeface="Microsoft Sans Serif"/>
                <a:cs typeface="Microsoft Sans Serif"/>
              </a:rPr>
              <a:t>when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they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want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 spc="-20">
                <a:latin typeface="Microsoft Sans Serif"/>
                <a:cs typeface="Microsoft Sans Serif"/>
              </a:rPr>
              <a:t>more </a:t>
            </a:r>
            <a:r>
              <a:rPr dirty="0" sz="1500" spc="-10" b="1">
                <a:latin typeface="Arial"/>
                <a:cs typeface="Arial"/>
              </a:rPr>
              <a:t>customization.</a:t>
            </a:r>
            <a:endParaRPr sz="15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723472" y="2482149"/>
            <a:ext cx="1949450" cy="2082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latin typeface="Microsoft Sans Serif"/>
                <a:cs typeface="Microsoft Sans Serif"/>
              </a:rPr>
              <a:t>Chats</a:t>
            </a:r>
            <a:r>
              <a:rPr dirty="0" sz="1500" spc="4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are</a:t>
            </a:r>
            <a:r>
              <a:rPr dirty="0" sz="1500" spc="45">
                <a:latin typeface="Microsoft Sans Serif"/>
                <a:cs typeface="Microsoft Sans Serif"/>
              </a:rPr>
              <a:t> </a:t>
            </a:r>
            <a:r>
              <a:rPr dirty="0" sz="1500" spc="70">
                <a:latin typeface="Microsoft Sans Serif"/>
                <a:cs typeface="Microsoft Sans Serif"/>
              </a:rPr>
              <a:t>not</a:t>
            </a:r>
            <a:r>
              <a:rPr dirty="0" sz="1500" spc="4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infinite </a:t>
            </a:r>
            <a:r>
              <a:rPr dirty="0" sz="1500">
                <a:latin typeface="Microsoft Sans Serif"/>
                <a:cs typeface="Microsoft Sans Serif"/>
              </a:rPr>
              <a:t>so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GenAI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tools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25">
                <a:latin typeface="Microsoft Sans Serif"/>
                <a:cs typeface="Microsoft Sans Serif"/>
              </a:rPr>
              <a:t>are </a:t>
            </a:r>
            <a:r>
              <a:rPr dirty="0" sz="1500" spc="55">
                <a:latin typeface="Microsoft Sans Serif"/>
                <a:cs typeface="Microsoft Sans Serif"/>
              </a:rPr>
              <a:t>limited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and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can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45">
                <a:latin typeface="Microsoft Sans Serif"/>
                <a:cs typeface="Microsoft Sans Serif"/>
              </a:rPr>
              <a:t>not </a:t>
            </a:r>
            <a:r>
              <a:rPr dirty="0" sz="1500" spc="60">
                <a:latin typeface="Microsoft Sans Serif"/>
                <a:cs typeface="Microsoft Sans Serif"/>
              </a:rPr>
              <a:t>match</a:t>
            </a:r>
            <a:r>
              <a:rPr dirty="0" sz="1500" spc="20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founder’s </a:t>
            </a:r>
            <a:r>
              <a:rPr dirty="0" sz="1500">
                <a:latin typeface="Microsoft Sans Serif"/>
                <a:cs typeface="Microsoft Sans Serif"/>
              </a:rPr>
              <a:t>tastes.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They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 spc="-20">
                <a:latin typeface="Microsoft Sans Serif"/>
                <a:cs typeface="Microsoft Sans Serif"/>
              </a:rPr>
              <a:t>need </a:t>
            </a:r>
            <a:r>
              <a:rPr dirty="0" sz="1500">
                <a:latin typeface="Microsoft Sans Serif"/>
                <a:cs typeface="Microsoft Sans Serif"/>
              </a:rPr>
              <a:t>more</a:t>
            </a:r>
            <a:r>
              <a:rPr dirty="0" sz="1500" spc="155">
                <a:latin typeface="Microsoft Sans Serif"/>
                <a:cs typeface="Microsoft Sans Serif"/>
              </a:rPr>
              <a:t> </a:t>
            </a:r>
            <a:r>
              <a:rPr dirty="0" sz="1500" spc="-10" b="1">
                <a:latin typeface="Arial"/>
                <a:cs typeface="Arial"/>
              </a:rPr>
              <a:t>integration </a:t>
            </a:r>
            <a:r>
              <a:rPr dirty="0" sz="1500" spc="45">
                <a:latin typeface="Microsoft Sans Serif"/>
                <a:cs typeface="Microsoft Sans Serif"/>
              </a:rPr>
              <a:t>between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design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tools, </a:t>
            </a:r>
            <a:r>
              <a:rPr dirty="0" sz="1500" spc="-30">
                <a:latin typeface="Microsoft Sans Serif"/>
                <a:cs typeface="Microsoft Sans Serif"/>
              </a:rPr>
              <a:t>GenAI,</a:t>
            </a:r>
            <a:r>
              <a:rPr dirty="0" sz="1500" spc="2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and</a:t>
            </a:r>
            <a:r>
              <a:rPr dirty="0" sz="1500" spc="2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backend tools.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933707" y="2481642"/>
            <a:ext cx="1909445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latin typeface="Microsoft Sans Serif"/>
                <a:cs typeface="Microsoft Sans Serif"/>
              </a:rPr>
              <a:t>Founders</a:t>
            </a:r>
            <a:r>
              <a:rPr dirty="0" sz="1600" spc="125">
                <a:latin typeface="Microsoft Sans Serif"/>
                <a:cs typeface="Microsoft Sans Serif"/>
              </a:rPr>
              <a:t> </a:t>
            </a:r>
            <a:r>
              <a:rPr dirty="0" sz="1600" spc="40">
                <a:latin typeface="Microsoft Sans Serif"/>
                <a:cs typeface="Microsoft Sans Serif"/>
              </a:rPr>
              <a:t>either </a:t>
            </a:r>
            <a:r>
              <a:rPr dirty="0" sz="1600" spc="50">
                <a:latin typeface="Microsoft Sans Serif"/>
                <a:cs typeface="Microsoft Sans Serif"/>
              </a:rPr>
              <a:t>hated</a:t>
            </a:r>
            <a:r>
              <a:rPr dirty="0" sz="1600" spc="-30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AI</a:t>
            </a:r>
            <a:r>
              <a:rPr dirty="0" sz="1600" spc="-30">
                <a:latin typeface="Microsoft Sans Serif"/>
                <a:cs typeface="Microsoft Sans Serif"/>
              </a:rPr>
              <a:t> </a:t>
            </a:r>
            <a:r>
              <a:rPr dirty="0" sz="1600" spc="55">
                <a:latin typeface="Microsoft Sans Serif"/>
                <a:cs typeface="Microsoft Sans Serif"/>
              </a:rPr>
              <a:t>or</a:t>
            </a:r>
            <a:r>
              <a:rPr dirty="0" sz="1600" spc="-30">
                <a:latin typeface="Microsoft Sans Serif"/>
                <a:cs typeface="Microsoft Sans Serif"/>
              </a:rPr>
              <a:t> </a:t>
            </a:r>
            <a:r>
              <a:rPr dirty="0" sz="1600" spc="-10">
                <a:latin typeface="Microsoft Sans Serif"/>
                <a:cs typeface="Microsoft Sans Serif"/>
              </a:rPr>
              <a:t>heavily </a:t>
            </a:r>
            <a:r>
              <a:rPr dirty="0" sz="1600">
                <a:latin typeface="Microsoft Sans Serif"/>
                <a:cs typeface="Microsoft Sans Serif"/>
              </a:rPr>
              <a:t>relied</a:t>
            </a:r>
            <a:r>
              <a:rPr dirty="0" sz="1600" spc="85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on</a:t>
            </a:r>
            <a:r>
              <a:rPr dirty="0" sz="1600" spc="75">
                <a:latin typeface="Microsoft Sans Serif"/>
                <a:cs typeface="Microsoft Sans Serif"/>
              </a:rPr>
              <a:t> </a:t>
            </a:r>
            <a:r>
              <a:rPr dirty="0" sz="1600" b="1">
                <a:latin typeface="Arial"/>
                <a:cs typeface="Arial"/>
              </a:rPr>
              <a:t>AI</a:t>
            </a:r>
            <a:r>
              <a:rPr dirty="0" sz="1600" spc="5" b="1">
                <a:latin typeface="Arial"/>
                <a:cs typeface="Arial"/>
              </a:rPr>
              <a:t> </a:t>
            </a:r>
            <a:r>
              <a:rPr dirty="0" sz="1600" spc="-25" b="1">
                <a:latin typeface="Arial"/>
                <a:cs typeface="Arial"/>
              </a:rPr>
              <a:t>for </a:t>
            </a:r>
            <a:r>
              <a:rPr dirty="0" sz="1600" spc="55" b="1">
                <a:latin typeface="Arial"/>
                <a:cs typeface="Arial"/>
              </a:rPr>
              <a:t>creativity</a:t>
            </a:r>
            <a:r>
              <a:rPr dirty="0" sz="1600" spc="-60" b="1">
                <a:latin typeface="Arial"/>
                <a:cs typeface="Arial"/>
              </a:rPr>
              <a:t> </a:t>
            </a:r>
            <a:r>
              <a:rPr dirty="0" sz="1600" spc="55">
                <a:latin typeface="Microsoft Sans Serif"/>
                <a:cs typeface="Microsoft Sans Serif"/>
              </a:rPr>
              <a:t>for</a:t>
            </a:r>
            <a:r>
              <a:rPr dirty="0" sz="1600" spc="15">
                <a:latin typeface="Microsoft Sans Serif"/>
                <a:cs typeface="Microsoft Sans Serif"/>
              </a:rPr>
              <a:t> </a:t>
            </a:r>
            <a:r>
              <a:rPr dirty="0" sz="1600" spc="40">
                <a:latin typeface="Microsoft Sans Serif"/>
                <a:cs typeface="Microsoft Sans Serif"/>
              </a:rPr>
              <a:t>either </a:t>
            </a:r>
            <a:r>
              <a:rPr dirty="0" sz="1600" spc="60">
                <a:latin typeface="Microsoft Sans Serif"/>
                <a:cs typeface="Microsoft Sans Serif"/>
              </a:rPr>
              <a:t>impactful</a:t>
            </a:r>
            <a:r>
              <a:rPr dirty="0" sz="1600" spc="5">
                <a:latin typeface="Microsoft Sans Serif"/>
                <a:cs typeface="Microsoft Sans Serif"/>
              </a:rPr>
              <a:t> </a:t>
            </a:r>
            <a:r>
              <a:rPr dirty="0" sz="1600" spc="55">
                <a:latin typeface="Microsoft Sans Serif"/>
                <a:cs typeface="Microsoft Sans Serif"/>
              </a:rPr>
              <a:t>or</a:t>
            </a:r>
            <a:r>
              <a:rPr dirty="0" sz="1600" spc="10">
                <a:latin typeface="Microsoft Sans Serif"/>
                <a:cs typeface="Microsoft Sans Serif"/>
              </a:rPr>
              <a:t> </a:t>
            </a:r>
            <a:r>
              <a:rPr dirty="0" sz="1600" spc="-10">
                <a:latin typeface="Microsoft Sans Serif"/>
                <a:cs typeface="Microsoft Sans Serif"/>
              </a:rPr>
              <a:t>smaller visuals.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68934" cy="257174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20">
                <a:solidFill>
                  <a:srgbClr val="E8D8A5"/>
                </a:solidFill>
                <a:latin typeface="Microsoft Sans Serif"/>
                <a:cs typeface="Microsoft Sans Serif"/>
              </a:rPr>
              <a:t>CS</a:t>
            </a:r>
            <a:r>
              <a:rPr dirty="0" sz="850" spc="-3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850" spc="-50">
                <a:solidFill>
                  <a:srgbClr val="E8D8A5"/>
                </a:solidFill>
                <a:latin typeface="Microsoft Sans Serif"/>
                <a:cs typeface="Microsoft Sans Serif"/>
              </a:rPr>
              <a:t>147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27797" y="1625772"/>
            <a:ext cx="4490720" cy="21285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 indent="15240">
              <a:lnSpc>
                <a:spcPct val="100000"/>
              </a:lnSpc>
              <a:spcBef>
                <a:spcPts val="100"/>
              </a:spcBef>
            </a:pPr>
            <a:r>
              <a:rPr dirty="0" sz="6900" spc="90">
                <a:solidFill>
                  <a:srgbClr val="93D1BC"/>
                </a:solidFill>
              </a:rPr>
              <a:t>Additional </a:t>
            </a:r>
            <a:r>
              <a:rPr dirty="0" sz="6900" spc="110">
                <a:solidFill>
                  <a:srgbClr val="93D1BC"/>
                </a:solidFill>
              </a:rPr>
              <a:t>Interviews</a:t>
            </a:r>
            <a:endParaRPr sz="6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3491" rIns="0" bIns="0" rtlCol="0" vert="horz">
            <a:spAutoFit/>
          </a:bodyPr>
          <a:lstStyle/>
          <a:p>
            <a:pPr marL="2803525">
              <a:lnSpc>
                <a:spcPct val="100000"/>
              </a:lnSpc>
              <a:spcBef>
                <a:spcPts val="120"/>
              </a:spcBef>
            </a:pPr>
            <a:r>
              <a:rPr dirty="0" spc="65"/>
              <a:t>New</a:t>
            </a:r>
            <a:r>
              <a:rPr dirty="0" spc="-95"/>
              <a:t> </a:t>
            </a:r>
            <a:r>
              <a:rPr dirty="0" spc="45"/>
              <a:t>Interviewees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840594" y="3695572"/>
            <a:ext cx="1657350" cy="1016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 b="1">
                <a:solidFill>
                  <a:srgbClr val="595959"/>
                </a:solidFill>
                <a:latin typeface="Arial"/>
                <a:cs typeface="Arial"/>
              </a:rPr>
              <a:t>Alan</a:t>
            </a:r>
            <a:endParaRPr sz="13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2</a:t>
            </a:r>
            <a:r>
              <a:rPr dirty="0" sz="1300" spc="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years</a:t>
            </a:r>
            <a:r>
              <a:rPr dirty="0" sz="1300" spc="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55">
                <a:solidFill>
                  <a:srgbClr val="595959"/>
                </a:solidFill>
                <a:latin typeface="Microsoft Sans Serif"/>
                <a:cs typeface="Microsoft Sans Serif"/>
              </a:rPr>
              <a:t>of</a:t>
            </a:r>
            <a:r>
              <a:rPr dirty="0" sz="1300" spc="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0">
                <a:solidFill>
                  <a:srgbClr val="595959"/>
                </a:solidFill>
                <a:latin typeface="Microsoft Sans Serif"/>
                <a:cs typeface="Microsoft Sans Serif"/>
              </a:rPr>
              <a:t>Real</a:t>
            </a:r>
            <a:r>
              <a:rPr dirty="0" sz="1300" spc="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Estate Nontechnical Consumer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Pre</a:t>
            </a:r>
            <a:r>
              <a:rPr dirty="0" sz="1300" spc="-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Seed</a:t>
            </a:r>
            <a:r>
              <a:rPr dirty="0" sz="1300" spc="-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Startup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821942" y="3705506"/>
            <a:ext cx="2255520" cy="1214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 b="1">
                <a:solidFill>
                  <a:srgbClr val="595959"/>
                </a:solidFill>
                <a:latin typeface="Arial"/>
                <a:cs typeface="Arial"/>
              </a:rPr>
              <a:t>Dave</a:t>
            </a:r>
            <a:endParaRPr sz="13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2x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Founder,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 Stanford</a:t>
            </a:r>
            <a:r>
              <a:rPr dirty="0" sz="1300" spc="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30">
                <a:solidFill>
                  <a:srgbClr val="595959"/>
                </a:solidFill>
                <a:latin typeface="Microsoft Sans Serif"/>
                <a:cs typeface="Microsoft Sans Serif"/>
              </a:rPr>
              <a:t>PhD,</a:t>
            </a:r>
            <a:r>
              <a:rPr dirty="0" sz="1300" spc="35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25">
                <a:solidFill>
                  <a:srgbClr val="595959"/>
                </a:solidFill>
                <a:latin typeface="Microsoft Sans Serif"/>
                <a:cs typeface="Microsoft Sans Serif"/>
              </a:rPr>
              <a:t>5+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years</a:t>
            </a:r>
            <a:r>
              <a:rPr dirty="0" sz="13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55">
                <a:solidFill>
                  <a:srgbClr val="595959"/>
                </a:solidFill>
                <a:latin typeface="Microsoft Sans Serif"/>
                <a:cs typeface="Microsoft Sans Serif"/>
              </a:rPr>
              <a:t>of</a:t>
            </a:r>
            <a:r>
              <a:rPr dirty="0" sz="13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engineering</a:t>
            </a:r>
            <a:r>
              <a:rPr dirty="0" sz="1300" spc="50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Technical</a:t>
            </a:r>
            <a:endParaRPr sz="1300">
              <a:latin typeface="Microsoft Sans Serif"/>
              <a:cs typeface="Microsoft Sans Serif"/>
            </a:endParaRPr>
          </a:p>
          <a:p>
            <a:pPr marL="12700" marR="730885">
              <a:lnSpc>
                <a:spcPct val="100000"/>
              </a:lnSpc>
            </a:pP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Dev/Research</a:t>
            </a:r>
            <a:r>
              <a:rPr dirty="0" sz="1300" spc="9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25">
                <a:solidFill>
                  <a:srgbClr val="595959"/>
                </a:solidFill>
                <a:latin typeface="Microsoft Sans Serif"/>
                <a:cs typeface="Microsoft Sans Serif"/>
              </a:rPr>
              <a:t>Tools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Seed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Startup</a:t>
            </a:r>
            <a:endParaRPr sz="1300">
              <a:latin typeface="Microsoft Sans Serif"/>
              <a:cs typeface="Microsoft Sans Serif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1767571" y="1066435"/>
            <a:ext cx="2575560" cy="2548890"/>
            <a:chOff x="1767571" y="1066435"/>
            <a:chExt cx="2575560" cy="2548890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67571" y="1093010"/>
              <a:ext cx="2575394" cy="2521857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7571" y="1066435"/>
              <a:ext cx="2319270" cy="2548432"/>
            </a:xfrm>
            <a:prstGeom prst="rect">
              <a:avLst/>
            </a:prstGeom>
          </p:spPr>
        </p:pic>
      </p:grpSp>
      <p:grpSp>
        <p:nvGrpSpPr>
          <p:cNvPr id="8" name="object 8" descr=""/>
          <p:cNvGrpSpPr/>
          <p:nvPr/>
        </p:nvGrpSpPr>
        <p:grpSpPr>
          <a:xfrm>
            <a:off x="4748890" y="1018217"/>
            <a:ext cx="2575560" cy="2571750"/>
            <a:chOff x="4748890" y="1018217"/>
            <a:chExt cx="2575560" cy="2571750"/>
          </a:xfrm>
        </p:grpSpPr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48890" y="1068072"/>
              <a:ext cx="2575419" cy="2521894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27064" y="1018217"/>
              <a:ext cx="2141120" cy="25484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541524"/>
            <a:ext cx="9144000" cy="1646555"/>
            <a:chOff x="0" y="1541524"/>
            <a:chExt cx="9144000" cy="1646555"/>
          </a:xfrm>
        </p:grpSpPr>
        <p:sp>
          <p:nvSpPr>
            <p:cNvPr id="3" name="object 3" descr=""/>
            <p:cNvSpPr/>
            <p:nvPr/>
          </p:nvSpPr>
          <p:spPr>
            <a:xfrm>
              <a:off x="0" y="2343495"/>
              <a:ext cx="9144000" cy="19050"/>
            </a:xfrm>
            <a:custGeom>
              <a:avLst/>
              <a:gdLst/>
              <a:ahLst/>
              <a:cxnLst/>
              <a:rect l="l" t="t" r="r" b="b"/>
              <a:pathLst>
                <a:path w="9144000" h="19050">
                  <a:moveTo>
                    <a:pt x="0" y="19049"/>
                  </a:moveTo>
                  <a:lnTo>
                    <a:pt x="0" y="0"/>
                  </a:lnTo>
                  <a:lnTo>
                    <a:pt x="9143999" y="0"/>
                  </a:lnTo>
                  <a:lnTo>
                    <a:pt x="9143999" y="19049"/>
                  </a:lnTo>
                  <a:lnTo>
                    <a:pt x="0" y="19049"/>
                  </a:lnTo>
                  <a:close/>
                </a:path>
              </a:pathLst>
            </a:custGeom>
            <a:solidFill>
              <a:srgbClr val="BA3D0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14338" y="1589971"/>
              <a:ext cx="1631771" cy="1597871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68084" y="1558361"/>
              <a:ext cx="1631771" cy="1597856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68084" y="1541524"/>
              <a:ext cx="1469509" cy="1614694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27212" y="1558371"/>
              <a:ext cx="1356622" cy="1614696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176028" y="355823"/>
            <a:ext cx="2794000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65"/>
              <a:t>New</a:t>
            </a:r>
            <a:r>
              <a:rPr dirty="0" spc="-95"/>
              <a:t> </a:t>
            </a:r>
            <a:r>
              <a:rPr dirty="0" spc="45"/>
              <a:t>Interviewees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1513192" y="3239497"/>
            <a:ext cx="1657350" cy="1016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 b="1">
                <a:solidFill>
                  <a:srgbClr val="595959"/>
                </a:solidFill>
                <a:latin typeface="Arial"/>
                <a:cs typeface="Arial"/>
              </a:rPr>
              <a:t>Alan</a:t>
            </a:r>
            <a:endParaRPr sz="13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2</a:t>
            </a:r>
            <a:r>
              <a:rPr dirty="0" sz="1300" spc="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years</a:t>
            </a:r>
            <a:r>
              <a:rPr dirty="0" sz="1300" spc="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55">
                <a:solidFill>
                  <a:srgbClr val="595959"/>
                </a:solidFill>
                <a:latin typeface="Microsoft Sans Serif"/>
                <a:cs typeface="Microsoft Sans Serif"/>
              </a:rPr>
              <a:t>of</a:t>
            </a:r>
            <a:r>
              <a:rPr dirty="0" sz="1300" spc="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0">
                <a:solidFill>
                  <a:srgbClr val="595959"/>
                </a:solidFill>
                <a:latin typeface="Microsoft Sans Serif"/>
                <a:cs typeface="Microsoft Sans Serif"/>
              </a:rPr>
              <a:t>Real</a:t>
            </a:r>
            <a:r>
              <a:rPr dirty="0" sz="1300" spc="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Estate Nontechnical Consumer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Pre</a:t>
            </a:r>
            <a:r>
              <a:rPr dirty="0" sz="1300" spc="-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Seed</a:t>
            </a:r>
            <a:r>
              <a:rPr dirty="0" sz="1300" spc="-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Startup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987361" y="3239487"/>
            <a:ext cx="2255520" cy="1214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 b="1">
                <a:solidFill>
                  <a:srgbClr val="595959"/>
                </a:solidFill>
                <a:latin typeface="Arial"/>
                <a:cs typeface="Arial"/>
              </a:rPr>
              <a:t>Dave</a:t>
            </a:r>
            <a:endParaRPr sz="13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2x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Founder,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 Stanford</a:t>
            </a:r>
            <a:r>
              <a:rPr dirty="0" sz="1300" spc="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30">
                <a:solidFill>
                  <a:srgbClr val="595959"/>
                </a:solidFill>
                <a:latin typeface="Microsoft Sans Serif"/>
                <a:cs typeface="Microsoft Sans Serif"/>
              </a:rPr>
              <a:t>PhD,</a:t>
            </a:r>
            <a:r>
              <a:rPr dirty="0" sz="1300" spc="35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25">
                <a:solidFill>
                  <a:srgbClr val="595959"/>
                </a:solidFill>
                <a:latin typeface="Microsoft Sans Serif"/>
                <a:cs typeface="Microsoft Sans Serif"/>
              </a:rPr>
              <a:t>5+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years</a:t>
            </a:r>
            <a:r>
              <a:rPr dirty="0" sz="13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55">
                <a:solidFill>
                  <a:srgbClr val="595959"/>
                </a:solidFill>
                <a:latin typeface="Microsoft Sans Serif"/>
                <a:cs typeface="Microsoft Sans Serif"/>
              </a:rPr>
              <a:t>of</a:t>
            </a:r>
            <a:r>
              <a:rPr dirty="0" sz="13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engineering</a:t>
            </a:r>
            <a:r>
              <a:rPr dirty="0" sz="1300" spc="50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Technical</a:t>
            </a:r>
            <a:endParaRPr sz="1300">
              <a:latin typeface="Microsoft Sans Serif"/>
              <a:cs typeface="Microsoft Sans Serif"/>
            </a:endParaRPr>
          </a:p>
          <a:p>
            <a:pPr marL="12700" marR="730885">
              <a:lnSpc>
                <a:spcPct val="100000"/>
              </a:lnSpc>
            </a:pP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Dev/Research</a:t>
            </a:r>
            <a:r>
              <a:rPr dirty="0" sz="1300" spc="9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25">
                <a:solidFill>
                  <a:srgbClr val="595959"/>
                </a:solidFill>
                <a:latin typeface="Microsoft Sans Serif"/>
                <a:cs typeface="Microsoft Sans Serif"/>
              </a:rPr>
              <a:t>Tools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Seed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Startup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63874" y="768953"/>
            <a:ext cx="2193925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FF0000"/>
                </a:solidFill>
                <a:latin typeface="Microsoft Sans Serif"/>
                <a:cs typeface="Microsoft Sans Serif"/>
              </a:rPr>
              <a:t>Extreme</a:t>
            </a:r>
            <a:r>
              <a:rPr dirty="0" sz="1500" spc="5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FF0000"/>
                </a:solidFill>
                <a:latin typeface="Microsoft Sans Serif"/>
                <a:cs typeface="Microsoft Sans Serif"/>
              </a:rPr>
              <a:t>user:</a:t>
            </a:r>
            <a:r>
              <a:rPr dirty="0" sz="1500" spc="5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>
                <a:solidFill>
                  <a:srgbClr val="FF0000"/>
                </a:solidFill>
                <a:latin typeface="Microsoft Sans Serif"/>
                <a:cs typeface="Microsoft Sans Serif"/>
              </a:rPr>
              <a:t>Younger </a:t>
            </a:r>
            <a:r>
              <a:rPr dirty="0" sz="1500">
                <a:solidFill>
                  <a:srgbClr val="FF0000"/>
                </a:solidFill>
                <a:latin typeface="Microsoft Sans Serif"/>
                <a:cs typeface="Microsoft Sans Serif"/>
              </a:rPr>
              <a:t>and</a:t>
            </a:r>
            <a:r>
              <a:rPr dirty="0" sz="1500" spc="4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FF0000"/>
                </a:solidFill>
                <a:latin typeface="Microsoft Sans Serif"/>
                <a:cs typeface="Microsoft Sans Serif"/>
              </a:rPr>
              <a:t>one</a:t>
            </a:r>
            <a:r>
              <a:rPr dirty="0" sz="1500" spc="5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>
                <a:solidFill>
                  <a:srgbClr val="FF0000"/>
                </a:solidFill>
                <a:latin typeface="Microsoft Sans Serif"/>
                <a:cs typeface="Microsoft Sans Serif"/>
              </a:rPr>
              <a:t>of</a:t>
            </a:r>
            <a:r>
              <a:rPr dirty="0" sz="1500" spc="5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>
                <a:solidFill>
                  <a:srgbClr val="FF0000"/>
                </a:solidFill>
                <a:latin typeface="Microsoft Sans Serif"/>
                <a:cs typeface="Microsoft Sans Serif"/>
              </a:rPr>
              <a:t>the</a:t>
            </a:r>
            <a:r>
              <a:rPr dirty="0" sz="1500" spc="5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40">
                <a:solidFill>
                  <a:srgbClr val="FF0000"/>
                </a:solidFill>
                <a:latin typeface="Microsoft Sans Serif"/>
                <a:cs typeface="Microsoft Sans Serif"/>
              </a:rPr>
              <a:t>most </a:t>
            </a:r>
            <a:r>
              <a:rPr dirty="0" sz="1500" spc="110" b="1">
                <a:solidFill>
                  <a:srgbClr val="FF0000"/>
                </a:solidFill>
                <a:latin typeface="Arial"/>
                <a:cs typeface="Arial"/>
              </a:rPr>
              <a:t>non-</a:t>
            </a:r>
            <a:r>
              <a:rPr dirty="0" sz="1500" b="1">
                <a:solidFill>
                  <a:srgbClr val="FF0000"/>
                </a:solidFill>
                <a:latin typeface="Arial"/>
                <a:cs typeface="Arial"/>
              </a:rPr>
              <a:t>technical</a:t>
            </a:r>
            <a:r>
              <a:rPr dirty="0" sz="1500" spc="229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FF0000"/>
                </a:solidFill>
                <a:latin typeface="Microsoft Sans Serif"/>
                <a:cs typeface="Microsoft Sans Serif"/>
              </a:rPr>
              <a:t>founders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3024" y="2451650"/>
            <a:ext cx="136271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110" b="1">
                <a:solidFill>
                  <a:srgbClr val="BA3D02"/>
                </a:solidFill>
                <a:latin typeface="Arial"/>
                <a:cs typeface="Arial"/>
              </a:rPr>
              <a:t>non-</a:t>
            </a:r>
            <a:r>
              <a:rPr dirty="0" sz="1500" spc="-10" b="1">
                <a:solidFill>
                  <a:srgbClr val="BA3D02"/>
                </a:solidFill>
                <a:latin typeface="Arial"/>
                <a:cs typeface="Arial"/>
              </a:rPr>
              <a:t>technical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541524"/>
            <a:ext cx="9144000" cy="1646555"/>
            <a:chOff x="0" y="1541524"/>
            <a:chExt cx="9144000" cy="1646555"/>
          </a:xfrm>
        </p:grpSpPr>
        <p:sp>
          <p:nvSpPr>
            <p:cNvPr id="3" name="object 3" descr=""/>
            <p:cNvSpPr/>
            <p:nvPr/>
          </p:nvSpPr>
          <p:spPr>
            <a:xfrm>
              <a:off x="0" y="2343495"/>
              <a:ext cx="9144000" cy="19050"/>
            </a:xfrm>
            <a:custGeom>
              <a:avLst/>
              <a:gdLst/>
              <a:ahLst/>
              <a:cxnLst/>
              <a:rect l="l" t="t" r="r" b="b"/>
              <a:pathLst>
                <a:path w="9144000" h="19050">
                  <a:moveTo>
                    <a:pt x="0" y="19049"/>
                  </a:moveTo>
                  <a:lnTo>
                    <a:pt x="0" y="0"/>
                  </a:lnTo>
                  <a:lnTo>
                    <a:pt x="9143999" y="0"/>
                  </a:lnTo>
                  <a:lnTo>
                    <a:pt x="9143999" y="19049"/>
                  </a:lnTo>
                  <a:lnTo>
                    <a:pt x="0" y="19049"/>
                  </a:lnTo>
                  <a:close/>
                </a:path>
              </a:pathLst>
            </a:custGeom>
            <a:solidFill>
              <a:srgbClr val="BA3D0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14338" y="1589971"/>
              <a:ext cx="1631771" cy="1597871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68084" y="1558361"/>
              <a:ext cx="1631771" cy="1597856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68084" y="1541524"/>
              <a:ext cx="1469509" cy="1614694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27212" y="1558371"/>
              <a:ext cx="1356622" cy="1614696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176028" y="355823"/>
            <a:ext cx="2794000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65"/>
              <a:t>New</a:t>
            </a:r>
            <a:r>
              <a:rPr dirty="0" spc="-95"/>
              <a:t> </a:t>
            </a:r>
            <a:r>
              <a:rPr dirty="0" spc="45"/>
              <a:t>Interviewees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1513192" y="3239497"/>
            <a:ext cx="1657350" cy="1016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 b="1">
                <a:solidFill>
                  <a:srgbClr val="595959"/>
                </a:solidFill>
                <a:latin typeface="Arial"/>
                <a:cs typeface="Arial"/>
              </a:rPr>
              <a:t>Alan</a:t>
            </a:r>
            <a:endParaRPr sz="13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2</a:t>
            </a:r>
            <a:r>
              <a:rPr dirty="0" sz="1300" spc="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years</a:t>
            </a:r>
            <a:r>
              <a:rPr dirty="0" sz="1300" spc="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55">
                <a:solidFill>
                  <a:srgbClr val="595959"/>
                </a:solidFill>
                <a:latin typeface="Microsoft Sans Serif"/>
                <a:cs typeface="Microsoft Sans Serif"/>
              </a:rPr>
              <a:t>of</a:t>
            </a:r>
            <a:r>
              <a:rPr dirty="0" sz="1300" spc="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0">
                <a:solidFill>
                  <a:srgbClr val="595959"/>
                </a:solidFill>
                <a:latin typeface="Microsoft Sans Serif"/>
                <a:cs typeface="Microsoft Sans Serif"/>
              </a:rPr>
              <a:t>Real</a:t>
            </a:r>
            <a:r>
              <a:rPr dirty="0" sz="1300" spc="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Estate Nontechnical Consumer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Pre</a:t>
            </a:r>
            <a:r>
              <a:rPr dirty="0" sz="1300" spc="-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Seed</a:t>
            </a:r>
            <a:r>
              <a:rPr dirty="0" sz="1300" spc="-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Startup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987361" y="3239487"/>
            <a:ext cx="2255520" cy="1214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 b="1">
                <a:solidFill>
                  <a:srgbClr val="595959"/>
                </a:solidFill>
                <a:latin typeface="Arial"/>
                <a:cs typeface="Arial"/>
              </a:rPr>
              <a:t>Dave</a:t>
            </a:r>
            <a:endParaRPr sz="13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2x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Founder,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 Stanford</a:t>
            </a:r>
            <a:r>
              <a:rPr dirty="0" sz="1300" spc="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30">
                <a:solidFill>
                  <a:srgbClr val="595959"/>
                </a:solidFill>
                <a:latin typeface="Microsoft Sans Serif"/>
                <a:cs typeface="Microsoft Sans Serif"/>
              </a:rPr>
              <a:t>PhD,</a:t>
            </a:r>
            <a:r>
              <a:rPr dirty="0" sz="1300" spc="35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25">
                <a:solidFill>
                  <a:srgbClr val="595959"/>
                </a:solidFill>
                <a:latin typeface="Microsoft Sans Serif"/>
                <a:cs typeface="Microsoft Sans Serif"/>
              </a:rPr>
              <a:t>5+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years</a:t>
            </a:r>
            <a:r>
              <a:rPr dirty="0" sz="13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55">
                <a:solidFill>
                  <a:srgbClr val="595959"/>
                </a:solidFill>
                <a:latin typeface="Microsoft Sans Serif"/>
                <a:cs typeface="Microsoft Sans Serif"/>
              </a:rPr>
              <a:t>of</a:t>
            </a:r>
            <a:r>
              <a:rPr dirty="0" sz="13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engineering</a:t>
            </a:r>
            <a:r>
              <a:rPr dirty="0" sz="1300" spc="50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Technical</a:t>
            </a:r>
            <a:endParaRPr sz="1300">
              <a:latin typeface="Microsoft Sans Serif"/>
              <a:cs typeface="Microsoft Sans Serif"/>
            </a:endParaRPr>
          </a:p>
          <a:p>
            <a:pPr marL="12700" marR="730885">
              <a:lnSpc>
                <a:spcPct val="100000"/>
              </a:lnSpc>
            </a:pP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Dev/Research</a:t>
            </a:r>
            <a:r>
              <a:rPr dirty="0" sz="1300" spc="9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25">
                <a:solidFill>
                  <a:srgbClr val="595959"/>
                </a:solidFill>
                <a:latin typeface="Microsoft Sans Serif"/>
                <a:cs typeface="Microsoft Sans Serif"/>
              </a:rPr>
              <a:t>Tools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Seed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Startup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63874" y="768953"/>
            <a:ext cx="2193925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FF0000"/>
                </a:solidFill>
                <a:latin typeface="Microsoft Sans Serif"/>
                <a:cs typeface="Microsoft Sans Serif"/>
              </a:rPr>
              <a:t>Extreme</a:t>
            </a:r>
            <a:r>
              <a:rPr dirty="0" sz="1500" spc="5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FF0000"/>
                </a:solidFill>
                <a:latin typeface="Microsoft Sans Serif"/>
                <a:cs typeface="Microsoft Sans Serif"/>
              </a:rPr>
              <a:t>user:</a:t>
            </a:r>
            <a:r>
              <a:rPr dirty="0" sz="1500" spc="5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>
                <a:solidFill>
                  <a:srgbClr val="FF0000"/>
                </a:solidFill>
                <a:latin typeface="Microsoft Sans Serif"/>
                <a:cs typeface="Microsoft Sans Serif"/>
              </a:rPr>
              <a:t>Younger </a:t>
            </a:r>
            <a:r>
              <a:rPr dirty="0" sz="1500">
                <a:solidFill>
                  <a:srgbClr val="FF0000"/>
                </a:solidFill>
                <a:latin typeface="Microsoft Sans Serif"/>
                <a:cs typeface="Microsoft Sans Serif"/>
              </a:rPr>
              <a:t>and</a:t>
            </a:r>
            <a:r>
              <a:rPr dirty="0" sz="1500" spc="4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FF0000"/>
                </a:solidFill>
                <a:latin typeface="Microsoft Sans Serif"/>
                <a:cs typeface="Microsoft Sans Serif"/>
              </a:rPr>
              <a:t>one</a:t>
            </a:r>
            <a:r>
              <a:rPr dirty="0" sz="1500" spc="5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>
                <a:solidFill>
                  <a:srgbClr val="FF0000"/>
                </a:solidFill>
                <a:latin typeface="Microsoft Sans Serif"/>
                <a:cs typeface="Microsoft Sans Serif"/>
              </a:rPr>
              <a:t>of</a:t>
            </a:r>
            <a:r>
              <a:rPr dirty="0" sz="1500" spc="5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>
                <a:solidFill>
                  <a:srgbClr val="FF0000"/>
                </a:solidFill>
                <a:latin typeface="Microsoft Sans Serif"/>
                <a:cs typeface="Microsoft Sans Serif"/>
              </a:rPr>
              <a:t>the</a:t>
            </a:r>
            <a:r>
              <a:rPr dirty="0" sz="1500" spc="5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20" b="1">
                <a:solidFill>
                  <a:srgbClr val="FF0000"/>
                </a:solidFill>
                <a:latin typeface="Arial"/>
                <a:cs typeface="Arial"/>
              </a:rPr>
              <a:t>most </a:t>
            </a:r>
            <a:r>
              <a:rPr dirty="0" sz="1500" spc="110" b="1">
                <a:solidFill>
                  <a:srgbClr val="FF0000"/>
                </a:solidFill>
                <a:latin typeface="Arial"/>
                <a:cs typeface="Arial"/>
              </a:rPr>
              <a:t>non-</a:t>
            </a:r>
            <a:r>
              <a:rPr dirty="0" sz="1500" b="1">
                <a:solidFill>
                  <a:srgbClr val="FF0000"/>
                </a:solidFill>
                <a:latin typeface="Arial"/>
                <a:cs typeface="Arial"/>
              </a:rPr>
              <a:t>technical</a:t>
            </a:r>
            <a:r>
              <a:rPr dirty="0" sz="1500" spc="229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FF0000"/>
                </a:solidFill>
                <a:latin typeface="Microsoft Sans Serif"/>
                <a:cs typeface="Microsoft Sans Serif"/>
              </a:rPr>
              <a:t>founders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987361" y="878302"/>
            <a:ext cx="298132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FF0000"/>
                </a:solidFill>
                <a:latin typeface="Microsoft Sans Serif"/>
                <a:cs typeface="Microsoft Sans Serif"/>
              </a:rPr>
              <a:t>Extreme</a:t>
            </a:r>
            <a:r>
              <a:rPr dirty="0" sz="1500" spc="4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FF0000"/>
                </a:solidFill>
                <a:latin typeface="Microsoft Sans Serif"/>
                <a:cs typeface="Microsoft Sans Serif"/>
              </a:rPr>
              <a:t>user:</a:t>
            </a:r>
            <a:r>
              <a:rPr dirty="0" sz="1500" spc="4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>
                <a:solidFill>
                  <a:srgbClr val="FF0000"/>
                </a:solidFill>
                <a:latin typeface="Microsoft Sans Serif"/>
                <a:cs typeface="Microsoft Sans Serif"/>
              </a:rPr>
              <a:t>Younger</a:t>
            </a:r>
            <a:r>
              <a:rPr dirty="0" sz="1500" spc="4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FF0000"/>
                </a:solidFill>
                <a:latin typeface="Microsoft Sans Serif"/>
                <a:cs typeface="Microsoft Sans Serif"/>
              </a:rPr>
              <a:t>and</a:t>
            </a:r>
            <a:r>
              <a:rPr dirty="0" sz="1500" spc="4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FF0000"/>
                </a:solidFill>
                <a:latin typeface="Microsoft Sans Serif"/>
                <a:cs typeface="Microsoft Sans Serif"/>
              </a:rPr>
              <a:t>one</a:t>
            </a:r>
            <a:r>
              <a:rPr dirty="0" sz="1500" spc="40">
                <a:solidFill>
                  <a:srgbClr val="FF0000"/>
                </a:solidFill>
                <a:latin typeface="Microsoft Sans Serif"/>
                <a:cs typeface="Microsoft Sans Serif"/>
              </a:rPr>
              <a:t> of </a:t>
            </a:r>
            <a:r>
              <a:rPr dirty="0" sz="1500" spc="65">
                <a:solidFill>
                  <a:srgbClr val="FF0000"/>
                </a:solidFill>
                <a:latin typeface="Microsoft Sans Serif"/>
                <a:cs typeface="Microsoft Sans Serif"/>
              </a:rPr>
              <a:t>the</a:t>
            </a:r>
            <a:r>
              <a:rPr dirty="0" sz="1500" spc="14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 b="1">
                <a:solidFill>
                  <a:srgbClr val="FF0000"/>
                </a:solidFill>
                <a:latin typeface="Arial"/>
                <a:cs typeface="Arial"/>
              </a:rPr>
              <a:t>most</a:t>
            </a:r>
            <a:r>
              <a:rPr dirty="0" sz="1500" spc="6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500" spc="10" b="1">
                <a:solidFill>
                  <a:srgbClr val="FF0000"/>
                </a:solidFill>
                <a:latin typeface="Arial"/>
                <a:cs typeface="Arial"/>
              </a:rPr>
              <a:t>technical</a:t>
            </a:r>
            <a:r>
              <a:rPr dirty="0" sz="1500" spc="5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FF0000"/>
                </a:solidFill>
                <a:latin typeface="Microsoft Sans Serif"/>
                <a:cs typeface="Microsoft Sans Serif"/>
              </a:rPr>
              <a:t>founders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3024" y="2451650"/>
            <a:ext cx="136271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110" b="1">
                <a:solidFill>
                  <a:srgbClr val="BA3D02"/>
                </a:solidFill>
                <a:latin typeface="Arial"/>
                <a:cs typeface="Arial"/>
              </a:rPr>
              <a:t>non-</a:t>
            </a:r>
            <a:r>
              <a:rPr dirty="0" sz="1500" spc="-10" b="1">
                <a:solidFill>
                  <a:srgbClr val="BA3D02"/>
                </a:solidFill>
                <a:latin typeface="Arial"/>
                <a:cs typeface="Arial"/>
              </a:rPr>
              <a:t>technical</a:t>
            </a:r>
            <a:endParaRPr sz="15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8036146" y="2403530"/>
            <a:ext cx="90170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 b="1">
                <a:solidFill>
                  <a:srgbClr val="BA3D02"/>
                </a:solidFill>
                <a:latin typeface="Arial"/>
                <a:cs typeface="Arial"/>
              </a:rPr>
              <a:t>technical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51709" y="3723517"/>
            <a:ext cx="1292272" cy="1419972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1599" y="528023"/>
            <a:ext cx="7408885" cy="4186841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6506587" y="4780270"/>
            <a:ext cx="126936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125">
                <a:solidFill>
                  <a:srgbClr val="BA3D02"/>
                </a:solidFill>
                <a:latin typeface="Microsoft Sans Serif"/>
                <a:cs typeface="Microsoft Sans Serif"/>
              </a:rPr>
              <a:t>non-</a:t>
            </a:r>
            <a:r>
              <a:rPr dirty="0" sz="1500" spc="-10">
                <a:solidFill>
                  <a:srgbClr val="BA3D02"/>
                </a:solidFill>
                <a:latin typeface="Microsoft Sans Serif"/>
                <a:cs typeface="Microsoft Sans Serif"/>
              </a:rPr>
              <a:t>technical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14624" y="199437"/>
            <a:ext cx="192786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BA3D02"/>
                </a:solidFill>
                <a:latin typeface="Arial"/>
                <a:cs typeface="Arial"/>
              </a:rPr>
              <a:t>Empathy</a:t>
            </a:r>
            <a:r>
              <a:rPr dirty="0" sz="1500" spc="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500" spc="60" b="1">
                <a:solidFill>
                  <a:srgbClr val="BA3D02"/>
                </a:solidFill>
                <a:latin typeface="Arial"/>
                <a:cs typeface="Arial"/>
              </a:rPr>
              <a:t>Map</a:t>
            </a:r>
            <a:r>
              <a:rPr dirty="0" sz="1500" spc="1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500" spc="360" b="1">
                <a:solidFill>
                  <a:srgbClr val="BA3D02"/>
                </a:solidFill>
                <a:latin typeface="Arial"/>
                <a:cs typeface="Arial"/>
              </a:rPr>
              <a:t>-</a:t>
            </a:r>
            <a:r>
              <a:rPr dirty="0" sz="1500" spc="1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500" spc="-20" b="1">
                <a:solidFill>
                  <a:srgbClr val="BA3D02"/>
                </a:solidFill>
                <a:latin typeface="Arial"/>
                <a:cs typeface="Arial"/>
              </a:rPr>
              <a:t>Alan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51709" y="3723517"/>
            <a:ext cx="1292272" cy="1419972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4724" y="465274"/>
            <a:ext cx="7485109" cy="4155316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6506587" y="4780270"/>
            <a:ext cx="126936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125">
                <a:solidFill>
                  <a:srgbClr val="BA3D02"/>
                </a:solidFill>
                <a:latin typeface="Microsoft Sans Serif"/>
                <a:cs typeface="Microsoft Sans Serif"/>
              </a:rPr>
              <a:t>non-</a:t>
            </a:r>
            <a:r>
              <a:rPr dirty="0" sz="1500" spc="-10">
                <a:solidFill>
                  <a:srgbClr val="BA3D02"/>
                </a:solidFill>
                <a:latin typeface="Microsoft Sans Serif"/>
                <a:cs typeface="Microsoft Sans Serif"/>
              </a:rPr>
              <a:t>technical</a:t>
            </a:r>
            <a:endParaRPr sz="1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51709" y="3723517"/>
            <a:ext cx="1292272" cy="1419972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03749" y="910029"/>
            <a:ext cx="8071484" cy="2494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13384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595959"/>
                </a:solidFill>
                <a:latin typeface="Arial"/>
                <a:cs typeface="Arial"/>
              </a:rPr>
              <a:t>Surprise:</a:t>
            </a:r>
            <a:r>
              <a:rPr dirty="0" sz="1800" spc="-6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Alan</a:t>
            </a:r>
            <a:r>
              <a:rPr dirty="0" sz="18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“has</a:t>
            </a:r>
            <a:r>
              <a:rPr dirty="0" sz="1800" spc="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never</a:t>
            </a:r>
            <a:r>
              <a:rPr dirty="0" sz="1800" spc="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80">
                <a:solidFill>
                  <a:srgbClr val="595959"/>
                </a:solidFill>
                <a:latin typeface="Microsoft Sans Serif"/>
                <a:cs typeface="Microsoft Sans Serif"/>
              </a:rPr>
              <a:t>written</a:t>
            </a:r>
            <a:r>
              <a:rPr dirty="0" sz="18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a</a:t>
            </a:r>
            <a:r>
              <a:rPr dirty="0" sz="1800" spc="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single</a:t>
            </a:r>
            <a:r>
              <a:rPr dirty="0" sz="18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line</a:t>
            </a:r>
            <a:r>
              <a:rPr dirty="0" sz="1800" spc="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80">
                <a:solidFill>
                  <a:srgbClr val="595959"/>
                </a:solidFill>
                <a:latin typeface="Microsoft Sans Serif"/>
                <a:cs typeface="Microsoft Sans Serif"/>
              </a:rPr>
              <a:t>of</a:t>
            </a:r>
            <a:r>
              <a:rPr dirty="0" sz="1800" spc="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80">
                <a:solidFill>
                  <a:srgbClr val="595959"/>
                </a:solidFill>
                <a:latin typeface="Microsoft Sans Serif"/>
                <a:cs typeface="Microsoft Sans Serif"/>
              </a:rPr>
              <a:t>code”</a:t>
            </a:r>
            <a:r>
              <a:rPr dirty="0" sz="18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400">
                <a:solidFill>
                  <a:srgbClr val="595959"/>
                </a:solidFill>
                <a:latin typeface="Microsoft Sans Serif"/>
                <a:cs typeface="Microsoft Sans Serif"/>
              </a:rPr>
              <a:t>→</a:t>
            </a:r>
            <a:r>
              <a:rPr dirty="0" sz="1800" spc="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he</a:t>
            </a:r>
            <a:r>
              <a:rPr dirty="0" sz="1800" spc="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0">
                <a:solidFill>
                  <a:srgbClr val="595959"/>
                </a:solidFill>
                <a:latin typeface="Microsoft Sans Serif"/>
                <a:cs typeface="Microsoft Sans Serif"/>
              </a:rPr>
              <a:t>consistently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relies </a:t>
            </a:r>
            <a:r>
              <a:rPr dirty="0" sz="1800" spc="50">
                <a:solidFill>
                  <a:srgbClr val="595959"/>
                </a:solidFill>
                <a:latin typeface="Microsoft Sans Serif"/>
                <a:cs typeface="Microsoft Sans Serif"/>
              </a:rPr>
              <a:t>on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 AI </a:t>
            </a:r>
            <a:r>
              <a:rPr dirty="0" sz="1800" spc="55">
                <a:solidFill>
                  <a:srgbClr val="595959"/>
                </a:solidFill>
                <a:latin typeface="Microsoft Sans Serif"/>
                <a:cs typeface="Microsoft Sans Serif"/>
              </a:rPr>
              <a:t>tools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120">
                <a:solidFill>
                  <a:srgbClr val="595959"/>
                </a:solidFill>
                <a:latin typeface="Microsoft Sans Serif"/>
                <a:cs typeface="Microsoft Sans Serif"/>
              </a:rPr>
              <a:t>to</a:t>
            </a:r>
            <a:r>
              <a:rPr dirty="0" sz="1800" spc="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90">
                <a:solidFill>
                  <a:srgbClr val="595959"/>
                </a:solidFill>
                <a:latin typeface="Microsoft Sans Serif"/>
                <a:cs typeface="Microsoft Sans Serif"/>
              </a:rPr>
              <a:t>do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60">
                <a:solidFill>
                  <a:srgbClr val="595959"/>
                </a:solidFill>
                <a:latin typeface="Microsoft Sans Serif"/>
                <a:cs typeface="Microsoft Sans Serif"/>
              </a:rPr>
              <a:t>this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65">
                <a:solidFill>
                  <a:srgbClr val="595959"/>
                </a:solidFill>
                <a:latin typeface="Microsoft Sans Serif"/>
                <a:cs typeface="Microsoft Sans Serif"/>
              </a:rPr>
              <a:t>for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Microsoft Sans Serif"/>
                <a:cs typeface="Microsoft Sans Serif"/>
              </a:rPr>
              <a:t>him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dirty="0" sz="1800" spc="-10" b="1">
                <a:solidFill>
                  <a:srgbClr val="595959"/>
                </a:solidFill>
                <a:latin typeface="Arial"/>
                <a:cs typeface="Arial"/>
              </a:rPr>
              <a:t>Insight:</a:t>
            </a:r>
            <a:r>
              <a:rPr dirty="0" sz="1800" spc="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135">
                <a:solidFill>
                  <a:srgbClr val="595959"/>
                </a:solidFill>
                <a:latin typeface="Microsoft Sans Serif"/>
                <a:cs typeface="Microsoft Sans Serif"/>
              </a:rPr>
              <a:t>Non-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technical</a:t>
            </a:r>
            <a:r>
              <a:rPr dirty="0" sz="1800" spc="13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0">
                <a:solidFill>
                  <a:srgbClr val="595959"/>
                </a:solidFill>
                <a:latin typeface="Microsoft Sans Serif"/>
                <a:cs typeface="Microsoft Sans Serif"/>
              </a:rPr>
              <a:t>founders</a:t>
            </a:r>
            <a:r>
              <a:rPr dirty="0" sz="1800" spc="13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know</a:t>
            </a:r>
            <a:r>
              <a:rPr dirty="0" sz="1800" spc="13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60">
                <a:solidFill>
                  <a:srgbClr val="595959"/>
                </a:solidFill>
                <a:latin typeface="Microsoft Sans Serif"/>
                <a:cs typeface="Microsoft Sans Serif"/>
              </a:rPr>
              <a:t>their</a:t>
            </a:r>
            <a:r>
              <a:rPr dirty="0" sz="1800" spc="1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backgrounds</a:t>
            </a:r>
            <a:r>
              <a:rPr dirty="0" sz="1800" spc="13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114">
                <a:solidFill>
                  <a:srgbClr val="595959"/>
                </a:solidFill>
                <a:latin typeface="Microsoft Sans Serif"/>
                <a:cs typeface="Microsoft Sans Serif"/>
              </a:rPr>
              <a:t>put</a:t>
            </a:r>
            <a:r>
              <a:rPr dirty="0" sz="1800" spc="13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90">
                <a:solidFill>
                  <a:srgbClr val="595959"/>
                </a:solidFill>
                <a:latin typeface="Microsoft Sans Serif"/>
                <a:cs typeface="Microsoft Sans Serif"/>
              </a:rPr>
              <a:t>them</a:t>
            </a:r>
            <a:r>
              <a:rPr dirty="0" sz="1800" spc="13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Microsoft Sans Serif"/>
                <a:cs typeface="Microsoft Sans Serif"/>
              </a:rPr>
              <a:t>“behind,” </a:t>
            </a:r>
            <a:r>
              <a:rPr dirty="0" sz="1800" spc="114">
                <a:solidFill>
                  <a:srgbClr val="595959"/>
                </a:solidFill>
                <a:latin typeface="Microsoft Sans Serif"/>
                <a:cs typeface="Microsoft Sans Serif"/>
              </a:rPr>
              <a:t>but</a:t>
            </a:r>
            <a:r>
              <a:rPr dirty="0" sz="18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75">
                <a:solidFill>
                  <a:srgbClr val="595959"/>
                </a:solidFill>
                <a:latin typeface="Microsoft Sans Serif"/>
                <a:cs typeface="Microsoft Sans Serif"/>
              </a:rPr>
              <a:t>they</a:t>
            </a:r>
            <a:r>
              <a:rPr dirty="0" sz="1800" spc="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feel</a:t>
            </a:r>
            <a:r>
              <a:rPr dirty="0" sz="1800" spc="1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0" b="1">
                <a:solidFill>
                  <a:srgbClr val="595959"/>
                </a:solidFill>
                <a:latin typeface="Arial"/>
                <a:cs typeface="Arial"/>
              </a:rPr>
              <a:t>empowered</a:t>
            </a:r>
            <a:r>
              <a:rPr dirty="0" sz="1800" spc="-6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by</a:t>
            </a:r>
            <a:r>
              <a:rPr dirty="0" sz="1800" spc="-5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AI</a:t>
            </a:r>
            <a:r>
              <a:rPr dirty="0" sz="1800" spc="-6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tools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.</a:t>
            </a:r>
            <a:r>
              <a:rPr dirty="0" sz="18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0">
                <a:solidFill>
                  <a:srgbClr val="595959"/>
                </a:solidFill>
                <a:latin typeface="Microsoft Sans Serif"/>
                <a:cs typeface="Microsoft Sans Serif"/>
              </a:rPr>
              <a:t>However,</a:t>
            </a:r>
            <a:r>
              <a:rPr dirty="0" sz="1800" spc="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75">
                <a:solidFill>
                  <a:srgbClr val="595959"/>
                </a:solidFill>
                <a:latin typeface="Microsoft Sans Serif"/>
                <a:cs typeface="Microsoft Sans Serif"/>
              </a:rPr>
              <a:t>they</a:t>
            </a:r>
            <a:r>
              <a:rPr dirty="0" sz="1800" spc="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rely</a:t>
            </a:r>
            <a:r>
              <a:rPr dirty="0" sz="1800" spc="-5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on</a:t>
            </a:r>
            <a:r>
              <a:rPr dirty="0" sz="1800" spc="-6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AI</a:t>
            </a:r>
            <a:r>
              <a:rPr dirty="0" sz="1800" spc="-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so</a:t>
            </a:r>
            <a:r>
              <a:rPr dirty="0" sz="1800" spc="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Microsoft Sans Serif"/>
                <a:cs typeface="Microsoft Sans Serif"/>
              </a:rPr>
              <a:t>much,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when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AI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5">
                <a:solidFill>
                  <a:srgbClr val="595959"/>
                </a:solidFill>
                <a:latin typeface="Microsoft Sans Serif"/>
                <a:cs typeface="Microsoft Sans Serif"/>
              </a:rPr>
              <a:t>tools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fail,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75">
                <a:solidFill>
                  <a:srgbClr val="595959"/>
                </a:solidFill>
                <a:latin typeface="Microsoft Sans Serif"/>
                <a:cs typeface="Microsoft Sans Serif"/>
              </a:rPr>
              <a:t>they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0">
                <a:solidFill>
                  <a:srgbClr val="595959"/>
                </a:solidFill>
                <a:latin typeface="Microsoft Sans Serif"/>
                <a:cs typeface="Microsoft Sans Serif"/>
              </a:rPr>
              <a:t>lost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60">
                <a:solidFill>
                  <a:srgbClr val="595959"/>
                </a:solidFill>
                <a:latin typeface="Microsoft Sans Serif"/>
                <a:cs typeface="Microsoft Sans Serif"/>
              </a:rPr>
              <a:t>confidence</a:t>
            </a:r>
            <a:r>
              <a:rPr dirty="0" sz="1800" spc="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in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building,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almost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as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60">
                <a:solidFill>
                  <a:srgbClr val="595959"/>
                </a:solidFill>
                <a:latin typeface="Microsoft Sans Serif"/>
                <a:cs typeface="Microsoft Sans Serif"/>
              </a:rPr>
              <a:t>if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60">
                <a:solidFill>
                  <a:srgbClr val="595959"/>
                </a:solidFill>
                <a:latin typeface="Microsoft Sans Serif"/>
                <a:cs typeface="Microsoft Sans Serif"/>
              </a:rPr>
              <a:t>their</a:t>
            </a:r>
            <a:r>
              <a:rPr dirty="0" sz="1800" spc="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work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Microsoft Sans Serif"/>
                <a:cs typeface="Microsoft Sans Serif"/>
              </a:rPr>
              <a:t>is </a:t>
            </a:r>
            <a:r>
              <a:rPr dirty="0" sz="1800" spc="65">
                <a:solidFill>
                  <a:srgbClr val="595959"/>
                </a:solidFill>
                <a:latin typeface="Microsoft Sans Serif"/>
                <a:cs typeface="Microsoft Sans Serif"/>
              </a:rPr>
              <a:t>determined</a:t>
            </a:r>
            <a:r>
              <a:rPr dirty="0" sz="1800" spc="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70">
                <a:solidFill>
                  <a:srgbClr val="595959"/>
                </a:solidFill>
                <a:latin typeface="Microsoft Sans Serif"/>
                <a:cs typeface="Microsoft Sans Serif"/>
              </a:rPr>
              <a:t>by</a:t>
            </a:r>
            <a:r>
              <a:rPr dirty="0" sz="1800" spc="1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80">
                <a:solidFill>
                  <a:srgbClr val="595959"/>
                </a:solidFill>
                <a:latin typeface="Microsoft Sans Serif"/>
                <a:cs typeface="Microsoft Sans Serif"/>
              </a:rPr>
              <a:t>the</a:t>
            </a:r>
            <a:r>
              <a:rPr dirty="0" sz="1800" spc="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5">
                <a:solidFill>
                  <a:srgbClr val="595959"/>
                </a:solidFill>
                <a:latin typeface="Microsoft Sans Serif"/>
                <a:cs typeface="Microsoft Sans Serif"/>
              </a:rPr>
              <a:t>quality</a:t>
            </a:r>
            <a:r>
              <a:rPr dirty="0" sz="1800" spc="1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80">
                <a:solidFill>
                  <a:srgbClr val="595959"/>
                </a:solidFill>
                <a:latin typeface="Microsoft Sans Serif"/>
                <a:cs typeface="Microsoft Sans Serif"/>
              </a:rPr>
              <a:t>of</a:t>
            </a:r>
            <a:r>
              <a:rPr dirty="0" sz="1800" spc="1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5">
                <a:solidFill>
                  <a:srgbClr val="595959"/>
                </a:solidFill>
                <a:latin typeface="Microsoft Sans Serif"/>
                <a:cs typeface="Microsoft Sans Serif"/>
              </a:rPr>
              <a:t>tools</a:t>
            </a:r>
            <a:r>
              <a:rPr dirty="0" sz="1800" spc="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75">
                <a:solidFill>
                  <a:srgbClr val="595959"/>
                </a:solidFill>
                <a:latin typeface="Microsoft Sans Serif"/>
                <a:cs typeface="Microsoft Sans Serif"/>
              </a:rPr>
              <a:t>they</a:t>
            </a:r>
            <a:r>
              <a:rPr dirty="0" sz="1800" spc="1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0">
                <a:solidFill>
                  <a:srgbClr val="595959"/>
                </a:solidFill>
                <a:latin typeface="Microsoft Sans Serif"/>
                <a:cs typeface="Microsoft Sans Serif"/>
              </a:rPr>
              <a:t>use.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Need:</a:t>
            </a:r>
            <a:r>
              <a:rPr dirty="0" sz="1800" spc="-6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A</a:t>
            </a:r>
            <a:r>
              <a:rPr dirty="0" sz="1800" spc="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way</a:t>
            </a:r>
            <a:r>
              <a:rPr dirty="0" sz="18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120">
                <a:solidFill>
                  <a:srgbClr val="595959"/>
                </a:solidFill>
                <a:latin typeface="Microsoft Sans Serif"/>
                <a:cs typeface="Microsoft Sans Serif"/>
              </a:rPr>
              <a:t>to</a:t>
            </a:r>
            <a:r>
              <a:rPr dirty="0" sz="18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learn</a:t>
            </a:r>
            <a:r>
              <a:rPr dirty="0" sz="18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70">
                <a:solidFill>
                  <a:srgbClr val="595959"/>
                </a:solidFill>
                <a:latin typeface="Microsoft Sans Serif"/>
                <a:cs typeface="Microsoft Sans Serif"/>
              </a:rPr>
              <a:t>from</a:t>
            </a:r>
            <a:r>
              <a:rPr dirty="0" sz="1800" spc="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80">
                <a:solidFill>
                  <a:srgbClr val="595959"/>
                </a:solidFill>
                <a:latin typeface="Microsoft Sans Serif"/>
                <a:cs typeface="Microsoft Sans Serif"/>
              </a:rPr>
              <a:t>about</a:t>
            </a:r>
            <a:r>
              <a:rPr dirty="0" sz="18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80">
                <a:solidFill>
                  <a:srgbClr val="595959"/>
                </a:solidFill>
                <a:latin typeface="Microsoft Sans Serif"/>
                <a:cs typeface="Microsoft Sans Serif"/>
              </a:rPr>
              <a:t>the</a:t>
            </a:r>
            <a:r>
              <a:rPr dirty="0" sz="18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75">
                <a:solidFill>
                  <a:srgbClr val="595959"/>
                </a:solidFill>
                <a:latin typeface="Microsoft Sans Serif"/>
                <a:cs typeface="Microsoft Sans Serif"/>
              </a:rPr>
              <a:t>best</a:t>
            </a:r>
            <a:r>
              <a:rPr dirty="0" sz="18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5">
                <a:solidFill>
                  <a:srgbClr val="595959"/>
                </a:solidFill>
                <a:latin typeface="Microsoft Sans Serif"/>
                <a:cs typeface="Microsoft Sans Serif"/>
              </a:rPr>
              <a:t>tools</a:t>
            </a:r>
            <a:r>
              <a:rPr dirty="0" sz="1800" spc="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95">
                <a:solidFill>
                  <a:srgbClr val="595959"/>
                </a:solidFill>
                <a:latin typeface="Microsoft Sans Serif"/>
                <a:cs typeface="Microsoft Sans Serif"/>
              </a:rPr>
              <a:t>that</a:t>
            </a:r>
            <a:r>
              <a:rPr dirty="0" sz="18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align</a:t>
            </a:r>
            <a:r>
              <a:rPr dirty="0" sz="18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80">
                <a:solidFill>
                  <a:srgbClr val="595959"/>
                </a:solidFill>
                <a:latin typeface="Microsoft Sans Serif"/>
                <a:cs typeface="Microsoft Sans Serif"/>
              </a:rPr>
              <a:t>with</a:t>
            </a:r>
            <a:r>
              <a:rPr dirty="0" sz="18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60">
                <a:solidFill>
                  <a:srgbClr val="595959"/>
                </a:solidFill>
                <a:latin typeface="Microsoft Sans Serif"/>
                <a:cs typeface="Microsoft Sans Serif"/>
              </a:rPr>
              <a:t>their</a:t>
            </a:r>
            <a:r>
              <a:rPr dirty="0" sz="1800" spc="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Microsoft Sans Serif"/>
                <a:cs typeface="Microsoft Sans Serif"/>
              </a:rPr>
              <a:t>goals.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21609" y="294344"/>
            <a:ext cx="1532255" cy="27241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/>
              <a:t>Analysis</a:t>
            </a:r>
            <a:r>
              <a:rPr dirty="0" sz="1600" spc="-55"/>
              <a:t> </a:t>
            </a:r>
            <a:r>
              <a:rPr dirty="0" sz="1600" spc="390"/>
              <a:t>-</a:t>
            </a:r>
            <a:r>
              <a:rPr dirty="0" sz="1600" spc="-50"/>
              <a:t> </a:t>
            </a:r>
            <a:r>
              <a:rPr dirty="0" sz="1600" spc="-20"/>
              <a:t>Alan</a:t>
            </a:r>
            <a:endParaRPr sz="1600"/>
          </a:p>
        </p:txBody>
      </p:sp>
      <p:sp>
        <p:nvSpPr>
          <p:cNvPr id="5" name="object 5" descr=""/>
          <p:cNvSpPr txBox="1"/>
          <p:nvPr/>
        </p:nvSpPr>
        <p:spPr>
          <a:xfrm>
            <a:off x="6506587" y="4780270"/>
            <a:ext cx="126936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125">
                <a:solidFill>
                  <a:srgbClr val="BA3D02"/>
                </a:solidFill>
                <a:latin typeface="Microsoft Sans Serif"/>
                <a:cs typeface="Microsoft Sans Serif"/>
              </a:rPr>
              <a:t>non-</a:t>
            </a:r>
            <a:r>
              <a:rPr dirty="0" sz="1500" spc="-10">
                <a:solidFill>
                  <a:srgbClr val="BA3D02"/>
                </a:solidFill>
                <a:latin typeface="Microsoft Sans Serif"/>
                <a:cs typeface="Microsoft Sans Serif"/>
              </a:rPr>
              <a:t>technical</a:t>
            </a:r>
            <a:endParaRPr sz="1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71349" y="3084512"/>
            <a:ext cx="6442075" cy="1076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100"/>
              </a:spcBef>
            </a:pPr>
            <a:r>
              <a:rPr dirty="0" sz="2300" spc="50" b="1">
                <a:solidFill>
                  <a:srgbClr val="0A9395"/>
                </a:solidFill>
                <a:latin typeface="Arial"/>
                <a:cs typeface="Arial"/>
              </a:rPr>
              <a:t>New</a:t>
            </a:r>
            <a:r>
              <a:rPr dirty="0" sz="2300" spc="-8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300" spc="-10" b="1">
                <a:solidFill>
                  <a:srgbClr val="0A9395"/>
                </a:solidFill>
                <a:latin typeface="Arial"/>
                <a:cs typeface="Arial"/>
              </a:rPr>
              <a:t>Insight:</a:t>
            </a:r>
            <a:r>
              <a:rPr dirty="0" sz="2300" spc="-9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0A9395"/>
                </a:solidFill>
                <a:latin typeface="Microsoft Sans Serif"/>
                <a:cs typeface="Microsoft Sans Serif"/>
              </a:rPr>
              <a:t>AI</a:t>
            </a:r>
            <a:r>
              <a:rPr dirty="0" sz="2300" spc="2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2300" spc="75">
                <a:solidFill>
                  <a:srgbClr val="0A9395"/>
                </a:solidFill>
                <a:latin typeface="Microsoft Sans Serif"/>
                <a:cs typeface="Microsoft Sans Serif"/>
              </a:rPr>
              <a:t>tools</a:t>
            </a:r>
            <a:r>
              <a:rPr dirty="0" sz="2300" spc="2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2300" spc="50">
                <a:solidFill>
                  <a:srgbClr val="0A9395"/>
                </a:solidFill>
                <a:latin typeface="Microsoft Sans Serif"/>
                <a:cs typeface="Microsoft Sans Serif"/>
              </a:rPr>
              <a:t>aren’t</a:t>
            </a:r>
            <a:r>
              <a:rPr dirty="0" sz="2300" spc="2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2300" spc="65">
                <a:solidFill>
                  <a:srgbClr val="0A9395"/>
                </a:solidFill>
                <a:latin typeface="Microsoft Sans Serif"/>
                <a:cs typeface="Microsoft Sans Serif"/>
              </a:rPr>
              <a:t>just</a:t>
            </a:r>
            <a:r>
              <a:rPr dirty="0" sz="2300" spc="2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2300">
                <a:solidFill>
                  <a:srgbClr val="0A9395"/>
                </a:solidFill>
                <a:latin typeface="Microsoft Sans Serif"/>
                <a:cs typeface="Microsoft Sans Serif"/>
              </a:rPr>
              <a:t>assistants,</a:t>
            </a:r>
            <a:r>
              <a:rPr dirty="0" sz="2300" spc="2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2300" spc="80">
                <a:solidFill>
                  <a:srgbClr val="0A9395"/>
                </a:solidFill>
                <a:latin typeface="Microsoft Sans Serif"/>
                <a:cs typeface="Microsoft Sans Serif"/>
              </a:rPr>
              <a:t>they </a:t>
            </a:r>
            <a:r>
              <a:rPr dirty="0" sz="2300" spc="65">
                <a:solidFill>
                  <a:srgbClr val="0A9395"/>
                </a:solidFill>
                <a:latin typeface="Microsoft Sans Serif"/>
                <a:cs typeface="Microsoft Sans Serif"/>
              </a:rPr>
              <a:t>represent</a:t>
            </a:r>
            <a:r>
              <a:rPr dirty="0" sz="2300" spc="1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2300" spc="60">
                <a:solidFill>
                  <a:srgbClr val="0A9395"/>
                </a:solidFill>
                <a:latin typeface="Microsoft Sans Serif"/>
                <a:cs typeface="Microsoft Sans Serif"/>
              </a:rPr>
              <a:t>creative</a:t>
            </a:r>
            <a:r>
              <a:rPr dirty="0" sz="2300" spc="1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2300" spc="50">
                <a:solidFill>
                  <a:srgbClr val="0A9395"/>
                </a:solidFill>
                <a:latin typeface="Microsoft Sans Serif"/>
                <a:cs typeface="Microsoft Sans Serif"/>
              </a:rPr>
              <a:t>and</a:t>
            </a:r>
            <a:r>
              <a:rPr dirty="0" sz="2300" spc="1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2300" spc="70">
                <a:solidFill>
                  <a:srgbClr val="0A9395"/>
                </a:solidFill>
                <a:latin typeface="Microsoft Sans Serif"/>
                <a:cs typeface="Microsoft Sans Serif"/>
              </a:rPr>
              <a:t>technical</a:t>
            </a:r>
            <a:r>
              <a:rPr dirty="0" sz="2300" spc="1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2300" spc="80">
                <a:solidFill>
                  <a:srgbClr val="0A9395"/>
                </a:solidFill>
                <a:latin typeface="Microsoft Sans Serif"/>
                <a:cs typeface="Microsoft Sans Serif"/>
              </a:rPr>
              <a:t>identities</a:t>
            </a:r>
            <a:r>
              <a:rPr dirty="0" sz="2300" spc="1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2300" spc="125">
                <a:solidFill>
                  <a:srgbClr val="0A9395"/>
                </a:solidFill>
                <a:latin typeface="Microsoft Sans Serif"/>
                <a:cs typeface="Microsoft Sans Serif"/>
              </a:rPr>
              <a:t>to </a:t>
            </a:r>
            <a:r>
              <a:rPr dirty="0" sz="2300" spc="185">
                <a:solidFill>
                  <a:srgbClr val="0A9395"/>
                </a:solidFill>
                <a:latin typeface="Microsoft Sans Serif"/>
                <a:cs typeface="Microsoft Sans Serif"/>
              </a:rPr>
              <a:t>non-</a:t>
            </a:r>
            <a:r>
              <a:rPr dirty="0" sz="2300" spc="70">
                <a:solidFill>
                  <a:srgbClr val="0A9395"/>
                </a:solidFill>
                <a:latin typeface="Microsoft Sans Serif"/>
                <a:cs typeface="Microsoft Sans Serif"/>
              </a:rPr>
              <a:t>tech</a:t>
            </a:r>
            <a:r>
              <a:rPr dirty="0" sz="2300" spc="5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2300" spc="50">
                <a:solidFill>
                  <a:srgbClr val="0A9395"/>
                </a:solidFill>
                <a:latin typeface="Microsoft Sans Serif"/>
                <a:cs typeface="Microsoft Sans Serif"/>
              </a:rPr>
              <a:t>founders</a:t>
            </a:r>
            <a:endParaRPr sz="2300">
              <a:latin typeface="Microsoft Sans Serif"/>
              <a:cs typeface="Microsoft Sans Serif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51709" y="3723517"/>
            <a:ext cx="1292272" cy="1419972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19149" y="294344"/>
            <a:ext cx="1863725" cy="2724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New</a:t>
            </a:r>
            <a:r>
              <a:rPr dirty="0" sz="1600" spc="3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Insight</a:t>
            </a:r>
            <a:r>
              <a:rPr dirty="0" sz="1600" spc="3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390" b="1">
                <a:solidFill>
                  <a:srgbClr val="BA3D02"/>
                </a:solidFill>
                <a:latin typeface="Arial"/>
                <a:cs typeface="Arial"/>
              </a:rPr>
              <a:t>-</a:t>
            </a:r>
            <a:r>
              <a:rPr dirty="0" sz="1600" spc="3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BA3D02"/>
                </a:solidFill>
                <a:latin typeface="Arial"/>
                <a:cs typeface="Arial"/>
              </a:rPr>
              <a:t>Alan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506587" y="4780270"/>
            <a:ext cx="126936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125">
                <a:solidFill>
                  <a:srgbClr val="BA3D02"/>
                </a:solidFill>
                <a:latin typeface="Microsoft Sans Serif"/>
                <a:cs typeface="Microsoft Sans Serif"/>
              </a:rPr>
              <a:t>non-</a:t>
            </a:r>
            <a:r>
              <a:rPr dirty="0" sz="1500" spc="-10">
                <a:solidFill>
                  <a:srgbClr val="BA3D02"/>
                </a:solidFill>
                <a:latin typeface="Microsoft Sans Serif"/>
                <a:cs typeface="Microsoft Sans Serif"/>
              </a:rPr>
              <a:t>technical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416886" y="1121097"/>
            <a:ext cx="3113405" cy="1414145"/>
          </a:xfrm>
          <a:custGeom>
            <a:avLst/>
            <a:gdLst/>
            <a:ahLst/>
            <a:cxnLst/>
            <a:rect l="l" t="t" r="r" b="b"/>
            <a:pathLst>
              <a:path w="3113404" h="1414145">
                <a:moveTo>
                  <a:pt x="0" y="130657"/>
                </a:moveTo>
                <a:lnTo>
                  <a:pt x="10267" y="79799"/>
                </a:lnTo>
                <a:lnTo>
                  <a:pt x="38268" y="38268"/>
                </a:lnTo>
                <a:lnTo>
                  <a:pt x="79799" y="10267"/>
                </a:lnTo>
                <a:lnTo>
                  <a:pt x="130657" y="0"/>
                </a:lnTo>
                <a:lnTo>
                  <a:pt x="2982431" y="0"/>
                </a:lnTo>
                <a:lnTo>
                  <a:pt x="3032437" y="9945"/>
                </a:lnTo>
                <a:lnTo>
                  <a:pt x="3074831" y="38269"/>
                </a:lnTo>
                <a:lnTo>
                  <a:pt x="3103143" y="80657"/>
                </a:lnTo>
                <a:lnTo>
                  <a:pt x="3113081" y="130657"/>
                </a:lnTo>
                <a:lnTo>
                  <a:pt x="3113081" y="1283239"/>
                </a:lnTo>
                <a:lnTo>
                  <a:pt x="3102816" y="1334097"/>
                </a:lnTo>
                <a:lnTo>
                  <a:pt x="3074821" y="1375628"/>
                </a:lnTo>
                <a:lnTo>
                  <a:pt x="3033294" y="1403629"/>
                </a:lnTo>
                <a:lnTo>
                  <a:pt x="2982431" y="1413897"/>
                </a:lnTo>
                <a:lnTo>
                  <a:pt x="130657" y="1413897"/>
                </a:lnTo>
                <a:lnTo>
                  <a:pt x="79799" y="1403629"/>
                </a:lnTo>
                <a:lnTo>
                  <a:pt x="38268" y="1375628"/>
                </a:lnTo>
                <a:lnTo>
                  <a:pt x="10267" y="1334097"/>
                </a:lnTo>
                <a:lnTo>
                  <a:pt x="0" y="1283239"/>
                </a:lnTo>
                <a:lnTo>
                  <a:pt x="0" y="130657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5528463" y="802248"/>
            <a:ext cx="3199130" cy="2060575"/>
          </a:xfrm>
          <a:custGeom>
            <a:avLst/>
            <a:gdLst/>
            <a:ahLst/>
            <a:cxnLst/>
            <a:rect l="l" t="t" r="r" b="b"/>
            <a:pathLst>
              <a:path w="3199129" h="2060575">
                <a:moveTo>
                  <a:pt x="0" y="190402"/>
                </a:moveTo>
                <a:lnTo>
                  <a:pt x="5028" y="146744"/>
                </a:lnTo>
                <a:lnTo>
                  <a:pt x="19353" y="106667"/>
                </a:lnTo>
                <a:lnTo>
                  <a:pt x="41832" y="71314"/>
                </a:lnTo>
                <a:lnTo>
                  <a:pt x="71321" y="41828"/>
                </a:lnTo>
                <a:lnTo>
                  <a:pt x="106677" y="19352"/>
                </a:lnTo>
                <a:lnTo>
                  <a:pt x="146760" y="5028"/>
                </a:lnTo>
                <a:lnTo>
                  <a:pt x="190424" y="0"/>
                </a:lnTo>
                <a:lnTo>
                  <a:pt x="3008193" y="0"/>
                </a:lnTo>
                <a:lnTo>
                  <a:pt x="3081068" y="14493"/>
                </a:lnTo>
                <a:lnTo>
                  <a:pt x="3142843" y="55767"/>
                </a:lnTo>
                <a:lnTo>
                  <a:pt x="3184106" y="117538"/>
                </a:lnTo>
                <a:lnTo>
                  <a:pt x="3198593" y="190402"/>
                </a:lnTo>
                <a:lnTo>
                  <a:pt x="3198593" y="1869996"/>
                </a:lnTo>
                <a:lnTo>
                  <a:pt x="3193566" y="1913651"/>
                </a:lnTo>
                <a:lnTo>
                  <a:pt x="3179244" y="1953726"/>
                </a:lnTo>
                <a:lnTo>
                  <a:pt x="3156771" y="1989079"/>
                </a:lnTo>
                <a:lnTo>
                  <a:pt x="3127287" y="2018565"/>
                </a:lnTo>
                <a:lnTo>
                  <a:pt x="3091935" y="2041042"/>
                </a:lnTo>
                <a:lnTo>
                  <a:pt x="3051857" y="2055366"/>
                </a:lnTo>
                <a:lnTo>
                  <a:pt x="3008193" y="2060395"/>
                </a:lnTo>
                <a:lnTo>
                  <a:pt x="190424" y="2060395"/>
                </a:lnTo>
                <a:lnTo>
                  <a:pt x="146760" y="2055366"/>
                </a:lnTo>
                <a:lnTo>
                  <a:pt x="106677" y="2041042"/>
                </a:lnTo>
                <a:lnTo>
                  <a:pt x="71321" y="2018565"/>
                </a:lnTo>
                <a:lnTo>
                  <a:pt x="41832" y="1989079"/>
                </a:lnTo>
                <a:lnTo>
                  <a:pt x="19353" y="1953726"/>
                </a:lnTo>
                <a:lnTo>
                  <a:pt x="5028" y="1913651"/>
                </a:lnTo>
                <a:lnTo>
                  <a:pt x="0" y="1869996"/>
                </a:lnTo>
                <a:lnTo>
                  <a:pt x="0" y="190402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97972" y="1279428"/>
            <a:ext cx="2222500" cy="1080770"/>
          </a:xfrm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85"/>
              </a:spcBef>
            </a:pPr>
            <a:r>
              <a:rPr dirty="0" sz="2300" spc="-20">
                <a:solidFill>
                  <a:srgbClr val="0A9395"/>
                </a:solidFill>
              </a:rPr>
              <a:t>“Has</a:t>
            </a:r>
            <a:r>
              <a:rPr dirty="0" sz="2300" spc="-130">
                <a:solidFill>
                  <a:srgbClr val="0A9395"/>
                </a:solidFill>
              </a:rPr>
              <a:t> </a:t>
            </a:r>
            <a:r>
              <a:rPr dirty="0" sz="2300" spc="-20">
                <a:solidFill>
                  <a:srgbClr val="0A9395"/>
                </a:solidFill>
              </a:rPr>
              <a:t>never </a:t>
            </a:r>
            <a:r>
              <a:rPr dirty="0" sz="2300" spc="90">
                <a:solidFill>
                  <a:srgbClr val="0A9395"/>
                </a:solidFill>
              </a:rPr>
              <a:t>written</a:t>
            </a:r>
            <a:r>
              <a:rPr dirty="0" sz="2300" spc="-85">
                <a:solidFill>
                  <a:srgbClr val="0A9395"/>
                </a:solidFill>
              </a:rPr>
              <a:t> </a:t>
            </a:r>
            <a:r>
              <a:rPr dirty="0" sz="2300" spc="60">
                <a:solidFill>
                  <a:srgbClr val="0A9395"/>
                </a:solidFill>
              </a:rPr>
              <a:t>a</a:t>
            </a:r>
            <a:r>
              <a:rPr dirty="0" sz="2300" spc="-85">
                <a:solidFill>
                  <a:srgbClr val="0A9395"/>
                </a:solidFill>
              </a:rPr>
              <a:t> </a:t>
            </a:r>
            <a:r>
              <a:rPr dirty="0" sz="2300" spc="-10">
                <a:solidFill>
                  <a:srgbClr val="0A9395"/>
                </a:solidFill>
              </a:rPr>
              <a:t>single </a:t>
            </a:r>
            <a:r>
              <a:rPr dirty="0" sz="2300">
                <a:solidFill>
                  <a:srgbClr val="0A9395"/>
                </a:solidFill>
              </a:rPr>
              <a:t>line</a:t>
            </a:r>
            <a:r>
              <a:rPr dirty="0" sz="2300" spc="-20">
                <a:solidFill>
                  <a:srgbClr val="0A9395"/>
                </a:solidFill>
              </a:rPr>
              <a:t> </a:t>
            </a:r>
            <a:r>
              <a:rPr dirty="0" sz="2300">
                <a:solidFill>
                  <a:srgbClr val="0A9395"/>
                </a:solidFill>
              </a:rPr>
              <a:t>of</a:t>
            </a:r>
            <a:r>
              <a:rPr dirty="0" sz="2300" spc="-15">
                <a:solidFill>
                  <a:srgbClr val="0A9395"/>
                </a:solidFill>
              </a:rPr>
              <a:t> </a:t>
            </a:r>
            <a:r>
              <a:rPr dirty="0" sz="2300" spc="-10">
                <a:solidFill>
                  <a:srgbClr val="0A9395"/>
                </a:solidFill>
              </a:rPr>
              <a:t>code”</a:t>
            </a:r>
            <a:endParaRPr sz="2300"/>
          </a:p>
        </p:txBody>
      </p:sp>
      <p:sp>
        <p:nvSpPr>
          <p:cNvPr id="9" name="object 9" descr=""/>
          <p:cNvSpPr txBox="1"/>
          <p:nvPr/>
        </p:nvSpPr>
        <p:spPr>
          <a:xfrm>
            <a:off x="5732342" y="1500386"/>
            <a:ext cx="279209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06450" marR="5080" indent="-794385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Microsoft Sans Serif"/>
                <a:cs typeface="Microsoft Sans Serif"/>
              </a:rPr>
              <a:t>Builds</a:t>
            </a:r>
            <a:r>
              <a:rPr dirty="0" sz="2000" spc="7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full</a:t>
            </a:r>
            <a:r>
              <a:rPr dirty="0" sz="2000" spc="70">
                <a:latin typeface="Microsoft Sans Serif"/>
                <a:cs typeface="Microsoft Sans Serif"/>
              </a:rPr>
              <a:t> </a:t>
            </a:r>
            <a:r>
              <a:rPr dirty="0" sz="2000" spc="95">
                <a:latin typeface="Microsoft Sans Serif"/>
                <a:cs typeface="Microsoft Sans Serif"/>
              </a:rPr>
              <a:t>products</a:t>
            </a:r>
            <a:r>
              <a:rPr dirty="0" sz="2000" spc="70">
                <a:latin typeface="Microsoft Sans Serif"/>
                <a:cs typeface="Microsoft Sans Serif"/>
              </a:rPr>
              <a:t> </a:t>
            </a:r>
            <a:r>
              <a:rPr dirty="0" sz="2000" spc="-25">
                <a:latin typeface="Microsoft Sans Serif"/>
                <a:cs typeface="Microsoft Sans Serif"/>
              </a:rPr>
              <a:t>and </a:t>
            </a:r>
            <a:r>
              <a:rPr dirty="0" sz="2000" spc="45">
                <a:latin typeface="Microsoft Sans Serif"/>
                <a:cs typeface="Microsoft Sans Serif"/>
              </a:rPr>
              <a:t>interfaces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4169504" y="1768246"/>
            <a:ext cx="678180" cy="123189"/>
            <a:chOff x="4169504" y="1768246"/>
            <a:chExt cx="678180" cy="123189"/>
          </a:xfrm>
        </p:grpSpPr>
        <p:sp>
          <p:nvSpPr>
            <p:cNvPr id="11" name="object 11" descr=""/>
            <p:cNvSpPr/>
            <p:nvPr/>
          </p:nvSpPr>
          <p:spPr>
            <a:xfrm>
              <a:off x="4183791" y="1829726"/>
              <a:ext cx="520065" cy="8255"/>
            </a:xfrm>
            <a:custGeom>
              <a:avLst/>
              <a:gdLst/>
              <a:ahLst/>
              <a:cxnLst/>
              <a:rect l="l" t="t" r="r" b="b"/>
              <a:pathLst>
                <a:path w="520064" h="8255">
                  <a:moveTo>
                    <a:pt x="0" y="8119"/>
                  </a:moveTo>
                  <a:lnTo>
                    <a:pt x="519473" y="0"/>
                  </a:lnTo>
                </a:path>
              </a:pathLst>
            </a:custGeom>
            <a:ln w="2857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88227" y="1768246"/>
              <a:ext cx="158974" cy="12295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49" y="469161"/>
            <a:ext cx="7485909" cy="4205179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50983" y="3723517"/>
            <a:ext cx="1192997" cy="1419972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7027822" y="4780270"/>
            <a:ext cx="83502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>
                <a:solidFill>
                  <a:srgbClr val="BA3D02"/>
                </a:solidFill>
                <a:latin typeface="Microsoft Sans Serif"/>
                <a:cs typeface="Microsoft Sans Serif"/>
              </a:rPr>
              <a:t>technical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14624" y="199437"/>
            <a:ext cx="1974214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BA3D02"/>
                </a:solidFill>
                <a:latin typeface="Arial"/>
                <a:cs typeface="Arial"/>
              </a:rPr>
              <a:t>Empathy</a:t>
            </a:r>
            <a:r>
              <a:rPr dirty="0" sz="1500" spc="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500" spc="60" b="1">
                <a:solidFill>
                  <a:srgbClr val="BA3D02"/>
                </a:solidFill>
                <a:latin typeface="Arial"/>
                <a:cs typeface="Arial"/>
              </a:rPr>
              <a:t>Map</a:t>
            </a:r>
            <a:r>
              <a:rPr dirty="0" sz="1500" spc="1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500" spc="360" b="1">
                <a:solidFill>
                  <a:srgbClr val="BA3D02"/>
                </a:solidFill>
                <a:latin typeface="Arial"/>
                <a:cs typeface="Arial"/>
              </a:rPr>
              <a:t>-</a:t>
            </a:r>
            <a:r>
              <a:rPr dirty="0" sz="1500" spc="1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500" spc="-20" b="1">
                <a:solidFill>
                  <a:srgbClr val="BA3D02"/>
                </a:solidFill>
                <a:latin typeface="Arial"/>
                <a:cs typeface="Arial"/>
              </a:rPr>
              <a:t>Dave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7674" y="300049"/>
            <a:ext cx="9066530" cy="4843780"/>
            <a:chOff x="77674" y="300049"/>
            <a:chExt cx="9066530" cy="484378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50984" y="3723517"/>
              <a:ext cx="1192997" cy="1419972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674" y="300049"/>
              <a:ext cx="7873309" cy="4371966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7027822" y="4780270"/>
            <a:ext cx="83502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>
                <a:solidFill>
                  <a:srgbClr val="BA3D02"/>
                </a:solidFill>
                <a:latin typeface="Microsoft Sans Serif"/>
                <a:cs typeface="Microsoft Sans Serif"/>
              </a:rPr>
              <a:t>technical</a:t>
            </a:r>
            <a:endParaRPr sz="1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9149" y="294344"/>
            <a:ext cx="1582420" cy="27241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/>
              <a:t>Analysis</a:t>
            </a:r>
            <a:r>
              <a:rPr dirty="0" sz="1600" spc="-55"/>
              <a:t> </a:t>
            </a:r>
            <a:r>
              <a:rPr dirty="0" sz="1600" spc="390"/>
              <a:t>-</a:t>
            </a:r>
            <a:r>
              <a:rPr dirty="0" sz="1600" spc="-50"/>
              <a:t> </a:t>
            </a:r>
            <a:r>
              <a:rPr dirty="0" sz="1600" spc="-20"/>
              <a:t>Dave</a:t>
            </a:r>
            <a:endParaRPr sz="1600"/>
          </a:p>
        </p:txBody>
      </p:sp>
      <p:sp>
        <p:nvSpPr>
          <p:cNvPr id="3" name="object 3" descr=""/>
          <p:cNvSpPr txBox="1"/>
          <p:nvPr/>
        </p:nvSpPr>
        <p:spPr>
          <a:xfrm>
            <a:off x="393148" y="866129"/>
            <a:ext cx="7157720" cy="2768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08585">
              <a:lnSpc>
                <a:spcPct val="100000"/>
              </a:lnSpc>
              <a:spcBef>
                <a:spcPts val="100"/>
              </a:spcBef>
            </a:pPr>
            <a:r>
              <a:rPr dirty="0" sz="1800" spc="10" b="1">
                <a:solidFill>
                  <a:srgbClr val="595959"/>
                </a:solidFill>
                <a:latin typeface="Arial"/>
                <a:cs typeface="Arial"/>
              </a:rPr>
              <a:t>Quote:</a:t>
            </a:r>
            <a:r>
              <a:rPr dirty="0" sz="1800" spc="-5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10">
                <a:solidFill>
                  <a:srgbClr val="595959"/>
                </a:solidFill>
                <a:latin typeface="Microsoft Sans Serif"/>
                <a:cs typeface="Microsoft Sans Serif"/>
              </a:rPr>
              <a:t>“AI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10">
                <a:solidFill>
                  <a:srgbClr val="595959"/>
                </a:solidFill>
                <a:latin typeface="Microsoft Sans Serif"/>
                <a:cs typeface="Microsoft Sans Serif"/>
              </a:rPr>
              <a:t>is</a:t>
            </a:r>
            <a:r>
              <a:rPr dirty="0" sz="1800" spc="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0">
                <a:solidFill>
                  <a:srgbClr val="595959"/>
                </a:solidFill>
                <a:latin typeface="Microsoft Sans Serif"/>
                <a:cs typeface="Microsoft Sans Serif"/>
              </a:rPr>
              <a:t>regimented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114">
                <a:solidFill>
                  <a:srgbClr val="595959"/>
                </a:solidFill>
                <a:latin typeface="Microsoft Sans Serif"/>
                <a:cs typeface="Microsoft Sans Serif"/>
              </a:rPr>
              <a:t>but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60">
                <a:solidFill>
                  <a:srgbClr val="595959"/>
                </a:solidFill>
                <a:latin typeface="Microsoft Sans Serif"/>
                <a:cs typeface="Microsoft Sans Serif"/>
              </a:rPr>
              <a:t>if</a:t>
            </a:r>
            <a:r>
              <a:rPr dirty="0" sz="1800" spc="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105">
                <a:solidFill>
                  <a:srgbClr val="595959"/>
                </a:solidFill>
                <a:latin typeface="Microsoft Sans Serif"/>
                <a:cs typeface="Microsoft Sans Serif"/>
              </a:rPr>
              <a:t>it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10">
                <a:solidFill>
                  <a:srgbClr val="595959"/>
                </a:solidFill>
                <a:latin typeface="Microsoft Sans Serif"/>
                <a:cs typeface="Microsoft Sans Serif"/>
              </a:rPr>
              <a:t>learns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10">
                <a:solidFill>
                  <a:srgbClr val="595959"/>
                </a:solidFill>
                <a:latin typeface="Microsoft Sans Serif"/>
                <a:cs typeface="Microsoft Sans Serif"/>
              </a:rPr>
              <a:t>your</a:t>
            </a:r>
            <a:r>
              <a:rPr dirty="0" sz="1800" spc="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10">
                <a:solidFill>
                  <a:srgbClr val="595959"/>
                </a:solidFill>
                <a:latin typeface="Microsoft Sans Serif"/>
                <a:cs typeface="Microsoft Sans Serif"/>
              </a:rPr>
              <a:t>preferences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105">
                <a:solidFill>
                  <a:srgbClr val="595959"/>
                </a:solidFill>
                <a:latin typeface="Microsoft Sans Serif"/>
                <a:cs typeface="Microsoft Sans Serif"/>
              </a:rPr>
              <a:t>it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10">
                <a:solidFill>
                  <a:srgbClr val="595959"/>
                </a:solidFill>
                <a:latin typeface="Microsoft Sans Serif"/>
                <a:cs typeface="Microsoft Sans Serif"/>
              </a:rPr>
              <a:t>has</a:t>
            </a:r>
            <a:r>
              <a:rPr dirty="0" sz="1800" spc="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5">
                <a:solidFill>
                  <a:srgbClr val="595959"/>
                </a:solidFill>
                <a:latin typeface="Microsoft Sans Serif"/>
                <a:cs typeface="Microsoft Sans Serif"/>
              </a:rPr>
              <a:t>the ability</a:t>
            </a:r>
            <a:r>
              <a:rPr dirty="0" sz="1800" spc="8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120">
                <a:solidFill>
                  <a:srgbClr val="595959"/>
                </a:solidFill>
                <a:latin typeface="Microsoft Sans Serif"/>
                <a:cs typeface="Microsoft Sans Serif"/>
              </a:rPr>
              <a:t>to</a:t>
            </a:r>
            <a:r>
              <a:rPr dirty="0" sz="1800" spc="8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70">
                <a:solidFill>
                  <a:srgbClr val="595959"/>
                </a:solidFill>
                <a:latin typeface="Microsoft Sans Serif"/>
                <a:cs typeface="Microsoft Sans Serif"/>
              </a:rPr>
              <a:t>become</a:t>
            </a:r>
            <a:r>
              <a:rPr dirty="0" sz="1800" spc="9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0">
                <a:solidFill>
                  <a:srgbClr val="595959"/>
                </a:solidFill>
                <a:latin typeface="Microsoft Sans Serif"/>
                <a:cs typeface="Microsoft Sans Serif"/>
              </a:rPr>
              <a:t>more</a:t>
            </a:r>
            <a:r>
              <a:rPr dirty="0" sz="1800" spc="8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personalized</a:t>
            </a:r>
            <a:r>
              <a:rPr dirty="0" sz="1800" spc="9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120">
                <a:solidFill>
                  <a:srgbClr val="595959"/>
                </a:solidFill>
                <a:latin typeface="Microsoft Sans Serif"/>
                <a:cs typeface="Microsoft Sans Serif"/>
              </a:rPr>
              <a:t>to</a:t>
            </a:r>
            <a:r>
              <a:rPr dirty="0" sz="1800" spc="8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your</a:t>
            </a:r>
            <a:r>
              <a:rPr dirty="0" sz="1800" spc="9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design</a:t>
            </a:r>
            <a:r>
              <a:rPr dirty="0" sz="1800" spc="8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45">
                <a:solidFill>
                  <a:srgbClr val="595959"/>
                </a:solidFill>
                <a:latin typeface="Microsoft Sans Serif"/>
                <a:cs typeface="Microsoft Sans Serif"/>
              </a:rPr>
              <a:t>style”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dirty="0" sz="1800" spc="-10" b="1">
                <a:solidFill>
                  <a:srgbClr val="595959"/>
                </a:solidFill>
                <a:latin typeface="Arial"/>
                <a:cs typeface="Arial"/>
              </a:rPr>
              <a:t>Insight: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Founders</a:t>
            </a:r>
            <a:r>
              <a:rPr dirty="0" sz="1800" spc="9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5">
                <a:solidFill>
                  <a:srgbClr val="595959"/>
                </a:solidFill>
                <a:latin typeface="Microsoft Sans Serif"/>
                <a:cs typeface="Microsoft Sans Serif"/>
              </a:rPr>
              <a:t>want</a:t>
            </a:r>
            <a:r>
              <a:rPr dirty="0" sz="1800" spc="9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AI</a:t>
            </a:r>
            <a:r>
              <a:rPr dirty="0" sz="1800" spc="9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120">
                <a:solidFill>
                  <a:srgbClr val="595959"/>
                </a:solidFill>
                <a:latin typeface="Microsoft Sans Serif"/>
                <a:cs typeface="Microsoft Sans Serif"/>
              </a:rPr>
              <a:t>to</a:t>
            </a:r>
            <a:r>
              <a:rPr dirty="0" sz="1800" spc="9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“see”</a:t>
            </a:r>
            <a:r>
              <a:rPr dirty="0" sz="1800" spc="9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90">
                <a:solidFill>
                  <a:srgbClr val="595959"/>
                </a:solidFill>
                <a:latin typeface="Microsoft Sans Serif"/>
                <a:cs typeface="Microsoft Sans Serif"/>
              </a:rPr>
              <a:t>them</a:t>
            </a:r>
            <a:r>
              <a:rPr dirty="0" sz="1800" spc="9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70">
                <a:solidFill>
                  <a:srgbClr val="595959"/>
                </a:solidFill>
                <a:latin typeface="Microsoft Sans Serif"/>
                <a:cs typeface="Microsoft Sans Serif"/>
              </a:rPr>
              <a:t>by</a:t>
            </a:r>
            <a:r>
              <a:rPr dirty="0" sz="1800" spc="9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understanding</a:t>
            </a:r>
            <a:r>
              <a:rPr dirty="0" sz="1800" spc="9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what </a:t>
            </a:r>
            <a:r>
              <a:rPr dirty="0" sz="1800" spc="75">
                <a:solidFill>
                  <a:srgbClr val="595959"/>
                </a:solidFill>
                <a:latin typeface="Microsoft Sans Serif"/>
                <a:cs typeface="Microsoft Sans Serif"/>
              </a:rPr>
              <a:t>they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5">
                <a:solidFill>
                  <a:srgbClr val="595959"/>
                </a:solidFill>
                <a:latin typeface="Microsoft Sans Serif"/>
                <a:cs typeface="Microsoft Sans Serif"/>
              </a:rPr>
              <a:t>want</a:t>
            </a:r>
            <a:r>
              <a:rPr dirty="0" sz="1800" spc="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and</a:t>
            </a:r>
            <a:r>
              <a:rPr dirty="0" sz="1800" spc="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and</a:t>
            </a:r>
            <a:r>
              <a:rPr dirty="0" sz="1800" spc="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how</a:t>
            </a:r>
            <a:r>
              <a:rPr dirty="0" sz="1800" spc="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75">
                <a:solidFill>
                  <a:srgbClr val="595959"/>
                </a:solidFill>
                <a:latin typeface="Microsoft Sans Serif"/>
                <a:cs typeface="Microsoft Sans Serif"/>
              </a:rPr>
              <a:t>they</a:t>
            </a:r>
            <a:r>
              <a:rPr dirty="0" sz="1800" spc="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visual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60">
                <a:solidFill>
                  <a:srgbClr val="595959"/>
                </a:solidFill>
                <a:latin typeface="Microsoft Sans Serif"/>
                <a:cs typeface="Microsoft Sans Serif"/>
              </a:rPr>
              <a:t>products.</a:t>
            </a:r>
            <a:r>
              <a:rPr dirty="0" sz="1800" spc="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They</a:t>
            </a:r>
            <a:r>
              <a:rPr dirty="0" sz="1800" spc="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5">
                <a:solidFill>
                  <a:srgbClr val="595959"/>
                </a:solidFill>
                <a:latin typeface="Microsoft Sans Serif"/>
                <a:cs typeface="Microsoft Sans Serif"/>
              </a:rPr>
              <a:t>want</a:t>
            </a:r>
            <a:r>
              <a:rPr dirty="0" sz="1800" spc="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0">
                <a:solidFill>
                  <a:srgbClr val="595959"/>
                </a:solidFill>
                <a:latin typeface="Microsoft Sans Serif"/>
                <a:cs typeface="Microsoft Sans Serif"/>
              </a:rPr>
              <a:t>people</a:t>
            </a:r>
            <a:r>
              <a:rPr dirty="0" sz="1800" spc="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Microsoft Sans Serif"/>
                <a:cs typeface="Microsoft Sans Serif"/>
              </a:rPr>
              <a:t>and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tools</a:t>
            </a:r>
            <a:r>
              <a:rPr dirty="0" sz="1800" spc="-4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100" b="1">
                <a:solidFill>
                  <a:srgbClr val="595959"/>
                </a:solidFill>
                <a:latin typeface="Arial"/>
                <a:cs typeface="Arial"/>
              </a:rPr>
              <a:t>that</a:t>
            </a:r>
            <a:r>
              <a:rPr dirty="0" sz="1800" spc="-4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50" b="1">
                <a:solidFill>
                  <a:srgbClr val="595959"/>
                </a:solidFill>
                <a:latin typeface="Arial"/>
                <a:cs typeface="Arial"/>
              </a:rPr>
              <a:t>can</a:t>
            </a:r>
            <a:r>
              <a:rPr dirty="0" sz="1800" spc="-4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50" b="1">
                <a:solidFill>
                  <a:srgbClr val="595959"/>
                </a:solidFill>
                <a:latin typeface="Arial"/>
                <a:cs typeface="Arial"/>
              </a:rPr>
              <a:t>translate</a:t>
            </a:r>
            <a:r>
              <a:rPr dirty="0" sz="1800" spc="-4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50" b="1">
                <a:solidFill>
                  <a:srgbClr val="595959"/>
                </a:solidFill>
                <a:latin typeface="Arial"/>
                <a:cs typeface="Arial"/>
              </a:rPr>
              <a:t>their</a:t>
            </a:r>
            <a:r>
              <a:rPr dirty="0" sz="1800" spc="-4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95959"/>
                </a:solidFill>
                <a:latin typeface="Arial"/>
                <a:cs typeface="Arial"/>
              </a:rPr>
              <a:t>visions</a:t>
            </a:r>
            <a:r>
              <a:rPr dirty="0" sz="1800" spc="1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and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0">
                <a:solidFill>
                  <a:srgbClr val="595959"/>
                </a:solidFill>
                <a:latin typeface="Microsoft Sans Serif"/>
                <a:cs typeface="Microsoft Sans Serif"/>
              </a:rPr>
              <a:t>think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AI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can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reach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45">
                <a:solidFill>
                  <a:srgbClr val="595959"/>
                </a:solidFill>
                <a:latin typeface="Microsoft Sans Serif"/>
                <a:cs typeface="Microsoft Sans Serif"/>
              </a:rPr>
              <a:t>its</a:t>
            </a:r>
            <a:r>
              <a:rPr dirty="0" sz="1800" spc="500">
                <a:solidFill>
                  <a:srgbClr val="595959"/>
                </a:solidFill>
                <a:latin typeface="Microsoft Sans Serif"/>
                <a:cs typeface="Microsoft Sans Serif"/>
              </a:rPr>
              <a:t> 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full</a:t>
            </a:r>
            <a:r>
              <a:rPr dirty="0" sz="1800" spc="114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Microsoft Sans Serif"/>
                <a:cs typeface="Microsoft Sans Serif"/>
              </a:rPr>
              <a:t>potential.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12700" marR="295275">
              <a:lnSpc>
                <a:spcPct val="100000"/>
              </a:lnSpc>
            </a:pP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Need:</a:t>
            </a:r>
            <a:r>
              <a:rPr dirty="0" sz="1800" spc="-5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An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AI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design</a:t>
            </a:r>
            <a:r>
              <a:rPr dirty="0" sz="1800" spc="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75">
                <a:solidFill>
                  <a:srgbClr val="595959"/>
                </a:solidFill>
                <a:latin typeface="Microsoft Sans Serif"/>
                <a:cs typeface="Microsoft Sans Serif"/>
              </a:rPr>
              <a:t>tool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95">
                <a:solidFill>
                  <a:srgbClr val="595959"/>
                </a:solidFill>
                <a:latin typeface="Microsoft Sans Serif"/>
                <a:cs typeface="Microsoft Sans Serif"/>
              </a:rPr>
              <a:t>that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can</a:t>
            </a:r>
            <a:r>
              <a:rPr dirty="0" sz="1800" spc="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0">
                <a:solidFill>
                  <a:srgbClr val="595959"/>
                </a:solidFill>
                <a:latin typeface="Microsoft Sans Serif"/>
                <a:cs typeface="Microsoft Sans Serif"/>
              </a:rPr>
              <a:t>accurately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595959"/>
                </a:solidFill>
                <a:latin typeface="Microsoft Sans Serif"/>
                <a:cs typeface="Microsoft Sans Serif"/>
              </a:rPr>
              <a:t>learn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0">
                <a:solidFill>
                  <a:srgbClr val="595959"/>
                </a:solidFill>
                <a:latin typeface="Microsoft Sans Serif"/>
                <a:cs typeface="Microsoft Sans Serif"/>
              </a:rPr>
              <a:t>more</a:t>
            </a:r>
            <a:r>
              <a:rPr dirty="0" sz="1800" spc="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80">
                <a:solidFill>
                  <a:srgbClr val="595959"/>
                </a:solidFill>
                <a:latin typeface="Microsoft Sans Serif"/>
                <a:cs typeface="Microsoft Sans Serif"/>
              </a:rPr>
              <a:t>about</a:t>
            </a:r>
            <a:r>
              <a:rPr dirty="0" sz="18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Microsoft Sans Serif"/>
                <a:cs typeface="Microsoft Sans Serif"/>
              </a:rPr>
              <a:t>his </a:t>
            </a:r>
            <a:r>
              <a:rPr dirty="0" sz="1800" spc="10">
                <a:solidFill>
                  <a:srgbClr val="595959"/>
                </a:solidFill>
                <a:latin typeface="Microsoft Sans Serif"/>
                <a:cs typeface="Microsoft Sans Serif"/>
              </a:rPr>
              <a:t>preferences</a:t>
            </a:r>
            <a:r>
              <a:rPr dirty="0" sz="1800" spc="2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10">
                <a:solidFill>
                  <a:srgbClr val="595959"/>
                </a:solidFill>
                <a:latin typeface="Microsoft Sans Serif"/>
                <a:cs typeface="Microsoft Sans Serif"/>
              </a:rPr>
              <a:t>and</a:t>
            </a:r>
            <a:r>
              <a:rPr dirty="0" sz="1800" spc="229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Microsoft Sans Serif"/>
                <a:cs typeface="Microsoft Sans Serif"/>
              </a:rPr>
              <a:t>aesthetic.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50983" y="3723517"/>
            <a:ext cx="1192997" cy="1419972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027822" y="4780270"/>
            <a:ext cx="83502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>
                <a:solidFill>
                  <a:srgbClr val="BA3D02"/>
                </a:solidFill>
                <a:latin typeface="Microsoft Sans Serif"/>
                <a:cs typeface="Microsoft Sans Serif"/>
              </a:rPr>
              <a:t>technical</a:t>
            </a:r>
            <a:endParaRPr sz="1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/>
              <a:t>Analysis</a:t>
            </a:r>
            <a:r>
              <a:rPr dirty="0" sz="1600" spc="-55"/>
              <a:t> </a:t>
            </a:r>
            <a:r>
              <a:rPr dirty="0" sz="1600" spc="390"/>
              <a:t>-</a:t>
            </a:r>
            <a:r>
              <a:rPr dirty="0" sz="1600" spc="-50"/>
              <a:t> </a:t>
            </a:r>
            <a:r>
              <a:rPr dirty="0" sz="1600" spc="-20"/>
              <a:t>Dave</a:t>
            </a:r>
            <a:endParaRPr sz="16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50983" y="3723517"/>
            <a:ext cx="1192997" cy="1419972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7027822" y="4780270"/>
            <a:ext cx="83502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>
                <a:solidFill>
                  <a:srgbClr val="BA3D02"/>
                </a:solidFill>
                <a:latin typeface="Microsoft Sans Serif"/>
                <a:cs typeface="Microsoft Sans Serif"/>
              </a:rPr>
              <a:t>technical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267693" y="2018390"/>
            <a:ext cx="6479540" cy="1076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300" spc="50" b="1">
                <a:solidFill>
                  <a:srgbClr val="0A9395"/>
                </a:solidFill>
                <a:latin typeface="Arial"/>
                <a:cs typeface="Arial"/>
              </a:rPr>
              <a:t>New</a:t>
            </a:r>
            <a:r>
              <a:rPr dirty="0" sz="2300" spc="-6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300" spc="-10" b="1">
                <a:solidFill>
                  <a:srgbClr val="0A9395"/>
                </a:solidFill>
                <a:latin typeface="Arial"/>
                <a:cs typeface="Arial"/>
              </a:rPr>
              <a:t>Insight:</a:t>
            </a:r>
            <a:r>
              <a:rPr dirty="0" sz="2300" spc="-7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0A9395"/>
                </a:solidFill>
                <a:latin typeface="Microsoft Sans Serif"/>
                <a:cs typeface="Microsoft Sans Serif"/>
              </a:rPr>
              <a:t>Founders</a:t>
            </a:r>
            <a:r>
              <a:rPr dirty="0" sz="2300" spc="4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2300" spc="70">
                <a:solidFill>
                  <a:srgbClr val="0A9395"/>
                </a:solidFill>
                <a:latin typeface="Microsoft Sans Serif"/>
                <a:cs typeface="Microsoft Sans Serif"/>
              </a:rPr>
              <a:t>want</a:t>
            </a:r>
            <a:r>
              <a:rPr dirty="0" sz="2300" spc="4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2300" spc="75">
                <a:solidFill>
                  <a:srgbClr val="0A9395"/>
                </a:solidFill>
                <a:latin typeface="Microsoft Sans Serif"/>
                <a:cs typeface="Microsoft Sans Serif"/>
              </a:rPr>
              <a:t>tools</a:t>
            </a:r>
            <a:r>
              <a:rPr dirty="0" sz="2300" spc="4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2300" spc="125">
                <a:solidFill>
                  <a:srgbClr val="0A9395"/>
                </a:solidFill>
                <a:latin typeface="Microsoft Sans Serif"/>
                <a:cs typeface="Microsoft Sans Serif"/>
              </a:rPr>
              <a:t>that</a:t>
            </a:r>
            <a:r>
              <a:rPr dirty="0" sz="2300" spc="40">
                <a:solidFill>
                  <a:srgbClr val="0A9395"/>
                </a:solidFill>
                <a:latin typeface="Microsoft Sans Serif"/>
                <a:cs typeface="Microsoft Sans Serif"/>
              </a:rPr>
              <a:t> translate </a:t>
            </a:r>
            <a:r>
              <a:rPr dirty="0" sz="2300" spc="85">
                <a:solidFill>
                  <a:srgbClr val="0A9395"/>
                </a:solidFill>
                <a:latin typeface="Microsoft Sans Serif"/>
                <a:cs typeface="Microsoft Sans Serif"/>
              </a:rPr>
              <a:t>their</a:t>
            </a:r>
            <a:r>
              <a:rPr dirty="0" sz="2300" spc="5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2300">
                <a:solidFill>
                  <a:srgbClr val="0A9395"/>
                </a:solidFill>
                <a:latin typeface="Microsoft Sans Serif"/>
                <a:cs typeface="Microsoft Sans Serif"/>
              </a:rPr>
              <a:t>visions</a:t>
            </a:r>
            <a:r>
              <a:rPr dirty="0" sz="2300" spc="5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2300" spc="50">
                <a:solidFill>
                  <a:srgbClr val="0A9395"/>
                </a:solidFill>
                <a:latin typeface="Microsoft Sans Serif"/>
                <a:cs typeface="Microsoft Sans Serif"/>
              </a:rPr>
              <a:t>and </a:t>
            </a:r>
            <a:r>
              <a:rPr dirty="0" sz="2300" spc="70">
                <a:solidFill>
                  <a:srgbClr val="0A9395"/>
                </a:solidFill>
                <a:latin typeface="Microsoft Sans Serif"/>
                <a:cs typeface="Microsoft Sans Serif"/>
              </a:rPr>
              <a:t>understand</a:t>
            </a:r>
            <a:r>
              <a:rPr dirty="0" sz="2300" spc="55">
                <a:solidFill>
                  <a:srgbClr val="0A9395"/>
                </a:solidFill>
                <a:latin typeface="Microsoft Sans Serif"/>
                <a:cs typeface="Microsoft Sans Serif"/>
              </a:rPr>
              <a:t> exactly </a:t>
            </a:r>
            <a:r>
              <a:rPr dirty="0" sz="2300" spc="75">
                <a:solidFill>
                  <a:srgbClr val="0A9395"/>
                </a:solidFill>
                <a:latin typeface="Microsoft Sans Serif"/>
                <a:cs typeface="Microsoft Sans Serif"/>
              </a:rPr>
              <a:t>what</a:t>
            </a:r>
            <a:r>
              <a:rPr dirty="0" sz="2300" spc="5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2300" spc="75">
                <a:solidFill>
                  <a:srgbClr val="0A9395"/>
                </a:solidFill>
                <a:latin typeface="Microsoft Sans Serif"/>
                <a:cs typeface="Microsoft Sans Serif"/>
              </a:rPr>
              <a:t>they </a:t>
            </a:r>
            <a:r>
              <a:rPr dirty="0" sz="2300" spc="50">
                <a:solidFill>
                  <a:srgbClr val="0A9395"/>
                </a:solidFill>
                <a:latin typeface="Microsoft Sans Serif"/>
                <a:cs typeface="Microsoft Sans Serif"/>
              </a:rPr>
              <a:t>want</a:t>
            </a:r>
            <a:endParaRPr sz="23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20">
                <a:solidFill>
                  <a:srgbClr val="E8D8A5"/>
                </a:solidFill>
                <a:latin typeface="Microsoft Sans Serif"/>
                <a:cs typeface="Microsoft Sans Serif"/>
              </a:rPr>
              <a:t>CS</a:t>
            </a:r>
            <a:r>
              <a:rPr dirty="0" sz="850" spc="-3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850" spc="-50">
                <a:solidFill>
                  <a:srgbClr val="E8D8A5"/>
                </a:solidFill>
                <a:latin typeface="Microsoft Sans Serif"/>
                <a:cs typeface="Microsoft Sans Serif"/>
              </a:rPr>
              <a:t>147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53660" y="1926106"/>
            <a:ext cx="2439035" cy="1153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400" spc="-180">
                <a:solidFill>
                  <a:srgbClr val="93D1BC"/>
                </a:solidFill>
              </a:rPr>
              <a:t>POVs</a:t>
            </a:r>
            <a:endParaRPr sz="7400"/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361360" cy="257174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5799" y="237172"/>
            <a:ext cx="2251710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Focused</a:t>
            </a:r>
            <a:r>
              <a:rPr dirty="0" spc="40"/>
              <a:t> </a:t>
            </a:r>
            <a:r>
              <a:rPr dirty="0" spc="-30"/>
              <a:t>POVs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592546" y="2792968"/>
            <a:ext cx="1724025" cy="66294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90"/>
              </a:spcBef>
            </a:pPr>
            <a:r>
              <a:rPr dirty="0" sz="1400" spc="-10" b="1">
                <a:solidFill>
                  <a:srgbClr val="CA6702"/>
                </a:solidFill>
                <a:latin typeface="Arial"/>
                <a:cs typeface="Arial"/>
              </a:rPr>
              <a:t>Communication</a:t>
            </a:r>
            <a:r>
              <a:rPr dirty="0" sz="1400" spc="-4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CA6702"/>
                </a:solidFill>
                <a:latin typeface="Arial"/>
                <a:cs typeface="Arial"/>
              </a:rPr>
              <a:t>and </a:t>
            </a:r>
            <a:r>
              <a:rPr dirty="0" sz="1400" spc="-10" b="1">
                <a:solidFill>
                  <a:srgbClr val="CA6702"/>
                </a:solidFill>
                <a:latin typeface="Arial"/>
                <a:cs typeface="Arial"/>
              </a:rPr>
              <a:t>Collaboration</a:t>
            </a:r>
            <a:r>
              <a:rPr dirty="0" sz="1400" spc="-2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CA6702"/>
                </a:solidFill>
                <a:latin typeface="Arial"/>
                <a:cs typeface="Arial"/>
              </a:rPr>
              <a:t>With </a:t>
            </a:r>
            <a:r>
              <a:rPr dirty="0" sz="1400" spc="-10" b="1">
                <a:solidFill>
                  <a:srgbClr val="CA6702"/>
                </a:solidFill>
                <a:latin typeface="Arial"/>
                <a:cs typeface="Arial"/>
              </a:rPr>
              <a:t>Designers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549571" y="898575"/>
            <a:ext cx="1811020" cy="1773555"/>
            <a:chOff x="1549571" y="898575"/>
            <a:chExt cx="1811020" cy="177355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9571" y="898575"/>
              <a:ext cx="1810671" cy="1773043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40116" y="1070207"/>
              <a:ext cx="1629626" cy="1594586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3777431" y="2755953"/>
            <a:ext cx="1695450" cy="66294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90"/>
              </a:spcBef>
            </a:pPr>
            <a:r>
              <a:rPr dirty="0" sz="1400" spc="-10" b="1">
                <a:solidFill>
                  <a:srgbClr val="CA6702"/>
                </a:solidFill>
                <a:latin typeface="Arial"/>
                <a:cs typeface="Arial"/>
              </a:rPr>
              <a:t>Founders</a:t>
            </a:r>
            <a:r>
              <a:rPr dirty="0" sz="1400" spc="-3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CA6702"/>
                </a:solidFill>
                <a:latin typeface="Arial"/>
                <a:cs typeface="Arial"/>
              </a:rPr>
              <a:t>want</a:t>
            </a:r>
            <a:r>
              <a:rPr dirty="0" sz="1400" spc="-3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CA6702"/>
                </a:solidFill>
                <a:latin typeface="Arial"/>
                <a:cs typeface="Arial"/>
              </a:rPr>
              <a:t>help </a:t>
            </a:r>
            <a:r>
              <a:rPr dirty="0" sz="1400" b="1">
                <a:solidFill>
                  <a:srgbClr val="CA6702"/>
                </a:solidFill>
                <a:latin typeface="Arial"/>
                <a:cs typeface="Arial"/>
              </a:rPr>
              <a:t>with</a:t>
            </a:r>
            <a:r>
              <a:rPr dirty="0" sz="1400" spc="-5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CA6702"/>
                </a:solidFill>
                <a:latin typeface="Arial"/>
                <a:cs typeface="Arial"/>
              </a:rPr>
              <a:t>Customization </a:t>
            </a:r>
            <a:r>
              <a:rPr dirty="0" sz="1400" b="1">
                <a:solidFill>
                  <a:srgbClr val="CA6702"/>
                </a:solidFill>
                <a:latin typeface="Arial"/>
                <a:cs typeface="Arial"/>
              </a:rPr>
              <a:t>and</a:t>
            </a:r>
            <a:r>
              <a:rPr dirty="0" sz="1400" spc="-1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CA6702"/>
                </a:solidFill>
                <a:latin typeface="Arial"/>
                <a:cs typeface="Arial"/>
              </a:rPr>
              <a:t>Creativity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3747267" y="903915"/>
            <a:ext cx="1755775" cy="1753235"/>
            <a:chOff x="3747267" y="903915"/>
            <a:chExt cx="1755775" cy="1753235"/>
          </a:xfrm>
        </p:grpSpPr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47267" y="937910"/>
              <a:ext cx="1755573" cy="1719084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68717" y="903915"/>
              <a:ext cx="1459547" cy="1737204"/>
            </a:xfrm>
            <a:prstGeom prst="rect">
              <a:avLst/>
            </a:prstGeom>
          </p:spPr>
        </p:pic>
      </p:grpSp>
      <p:grpSp>
        <p:nvGrpSpPr>
          <p:cNvPr id="11" name="object 11" descr=""/>
          <p:cNvGrpSpPr/>
          <p:nvPr/>
        </p:nvGrpSpPr>
        <p:grpSpPr>
          <a:xfrm>
            <a:off x="6084187" y="975028"/>
            <a:ext cx="1630045" cy="1649095"/>
            <a:chOff x="6084187" y="975028"/>
            <a:chExt cx="1630045" cy="1649095"/>
          </a:xfrm>
        </p:grpSpPr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84187" y="975028"/>
              <a:ext cx="1629631" cy="1595741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95687" y="1077980"/>
              <a:ext cx="1578721" cy="1545914"/>
            </a:xfrm>
            <a:prstGeom prst="rect">
              <a:avLst/>
            </a:prstGeom>
          </p:spPr>
        </p:pic>
      </p:grpSp>
      <p:sp>
        <p:nvSpPr>
          <p:cNvPr id="14" name="object 14" descr=""/>
          <p:cNvSpPr txBox="1"/>
          <p:nvPr/>
        </p:nvSpPr>
        <p:spPr>
          <a:xfrm>
            <a:off x="5988311" y="2718587"/>
            <a:ext cx="1814195" cy="8750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90"/>
              </a:spcBef>
            </a:pPr>
            <a:r>
              <a:rPr dirty="0" sz="1400" spc="-10" b="1">
                <a:solidFill>
                  <a:srgbClr val="CA6702"/>
                </a:solidFill>
                <a:latin typeface="Arial"/>
                <a:cs typeface="Arial"/>
              </a:rPr>
              <a:t>Founders</a:t>
            </a:r>
            <a:r>
              <a:rPr dirty="0" sz="1400" spc="-2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CA6702"/>
                </a:solidFill>
                <a:latin typeface="Arial"/>
                <a:cs typeface="Arial"/>
              </a:rPr>
              <a:t>want</a:t>
            </a:r>
            <a:r>
              <a:rPr dirty="0" sz="1400" spc="-2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CA6702"/>
                </a:solidFill>
                <a:latin typeface="Arial"/>
                <a:cs typeface="Arial"/>
              </a:rPr>
              <a:t>a</a:t>
            </a:r>
            <a:r>
              <a:rPr dirty="0" sz="1400" spc="-25" b="1">
                <a:solidFill>
                  <a:srgbClr val="CA6702"/>
                </a:solidFill>
                <a:latin typeface="Arial"/>
                <a:cs typeface="Arial"/>
              </a:rPr>
              <a:t> way </a:t>
            </a:r>
            <a:r>
              <a:rPr dirty="0" sz="1400" b="1">
                <a:solidFill>
                  <a:srgbClr val="CA6702"/>
                </a:solidFill>
                <a:latin typeface="Arial"/>
                <a:cs typeface="Arial"/>
              </a:rPr>
              <a:t>for</a:t>
            </a:r>
            <a:r>
              <a:rPr dirty="0" sz="1400" spc="-3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CA6702"/>
                </a:solidFill>
                <a:latin typeface="Arial"/>
                <a:cs typeface="Arial"/>
              </a:rPr>
              <a:t>design</a:t>
            </a:r>
            <a:r>
              <a:rPr dirty="0" sz="1400" spc="-3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CA6702"/>
                </a:solidFill>
                <a:latin typeface="Arial"/>
                <a:cs typeface="Arial"/>
              </a:rPr>
              <a:t>tools</a:t>
            </a:r>
            <a:r>
              <a:rPr dirty="0" sz="1400" spc="-3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CA6702"/>
                </a:solidFill>
                <a:latin typeface="Arial"/>
                <a:cs typeface="Arial"/>
              </a:rPr>
              <a:t>to </a:t>
            </a:r>
            <a:r>
              <a:rPr dirty="0" sz="1400" spc="-10" b="1">
                <a:solidFill>
                  <a:srgbClr val="CA6702"/>
                </a:solidFill>
                <a:latin typeface="Arial"/>
                <a:cs typeface="Arial"/>
              </a:rPr>
              <a:t>integrate</a:t>
            </a:r>
            <a:r>
              <a:rPr dirty="0" sz="1400" spc="-2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CA6702"/>
                </a:solidFill>
                <a:latin typeface="Arial"/>
                <a:cs typeface="Arial"/>
              </a:rPr>
              <a:t>tools</a:t>
            </a:r>
            <a:r>
              <a:rPr dirty="0" sz="1400" spc="-20" b="1">
                <a:solidFill>
                  <a:srgbClr val="CA6702"/>
                </a:solidFill>
                <a:latin typeface="Arial"/>
                <a:cs typeface="Arial"/>
              </a:rPr>
              <a:t> from </a:t>
            </a:r>
            <a:r>
              <a:rPr dirty="0" sz="1400" b="1">
                <a:solidFill>
                  <a:srgbClr val="CA6702"/>
                </a:solidFill>
                <a:latin typeface="Arial"/>
                <a:cs typeface="Arial"/>
              </a:rPr>
              <a:t>different</a:t>
            </a:r>
            <a:r>
              <a:rPr dirty="0" sz="1400" spc="-6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CA6702"/>
                </a:solidFill>
                <a:latin typeface="Arial"/>
                <a:cs typeface="Arial"/>
              </a:rPr>
              <a:t>workflows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1925478" y="3850557"/>
            <a:ext cx="1033780" cy="1012190"/>
            <a:chOff x="1925478" y="3850557"/>
            <a:chExt cx="1033780" cy="1012190"/>
          </a:xfrm>
        </p:grpSpPr>
        <p:pic>
          <p:nvPicPr>
            <p:cNvPr id="16" name="object 1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25478" y="3850557"/>
              <a:ext cx="1033540" cy="1012057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62303" y="3887792"/>
              <a:ext cx="930190" cy="963773"/>
            </a:xfrm>
            <a:prstGeom prst="rect">
              <a:avLst/>
            </a:prstGeom>
          </p:spPr>
        </p:pic>
      </p:grpSp>
      <p:grpSp>
        <p:nvGrpSpPr>
          <p:cNvPr id="18" name="object 18" descr=""/>
          <p:cNvGrpSpPr/>
          <p:nvPr/>
        </p:nvGrpSpPr>
        <p:grpSpPr>
          <a:xfrm>
            <a:off x="3015844" y="3838992"/>
            <a:ext cx="4255770" cy="1036955"/>
            <a:chOff x="3015844" y="3838992"/>
            <a:chExt cx="4255770" cy="1036955"/>
          </a:xfrm>
        </p:grpSpPr>
        <p:pic>
          <p:nvPicPr>
            <p:cNvPr id="19" name="object 1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37962" y="3849667"/>
              <a:ext cx="1033522" cy="1012047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89866" y="3851117"/>
              <a:ext cx="1033540" cy="1012047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15844" y="3857417"/>
              <a:ext cx="1033540" cy="1012047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274787" y="3838992"/>
              <a:ext cx="930173" cy="1012072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015844" y="3881567"/>
              <a:ext cx="981848" cy="963773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106216" y="3912017"/>
              <a:ext cx="1033547" cy="963773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63914" y="3855874"/>
              <a:ext cx="1033547" cy="1012065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163914" y="3845217"/>
              <a:ext cx="930773" cy="102274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369489"/>
            <a:ext cx="5187950" cy="1380490"/>
          </a:xfrm>
          <a:prstGeom prst="rect"/>
        </p:spPr>
        <p:txBody>
          <a:bodyPr wrap="square" lIns="0" tIns="1504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dirty="0" spc="-85"/>
              <a:t>POV:</a:t>
            </a:r>
            <a:r>
              <a:rPr dirty="0" spc="-95"/>
              <a:t> </a:t>
            </a:r>
            <a:r>
              <a:rPr dirty="0" spc="-20"/>
              <a:t>Alex</a:t>
            </a:r>
          </a:p>
          <a:p>
            <a:pPr marL="133350" marR="5080">
              <a:lnSpc>
                <a:spcPct val="114999"/>
              </a:lnSpc>
              <a:spcBef>
                <a:spcPts val="375"/>
              </a:spcBef>
            </a:pPr>
            <a:r>
              <a:rPr dirty="0" sz="1500">
                <a:solidFill>
                  <a:srgbClr val="0A9395"/>
                </a:solidFill>
              </a:rPr>
              <a:t>We</a:t>
            </a:r>
            <a:r>
              <a:rPr dirty="0" sz="1500" spc="-30">
                <a:solidFill>
                  <a:srgbClr val="0A9395"/>
                </a:solidFill>
              </a:rPr>
              <a:t> </a:t>
            </a:r>
            <a:r>
              <a:rPr dirty="0" sz="1500" spc="85">
                <a:solidFill>
                  <a:srgbClr val="0A9395"/>
                </a:solidFill>
              </a:rPr>
              <a:t>met</a:t>
            </a:r>
            <a:r>
              <a:rPr dirty="0" sz="1500" spc="-40">
                <a:solidFill>
                  <a:srgbClr val="0A9395"/>
                </a:solidFill>
              </a:rPr>
              <a:t> </a:t>
            </a:r>
            <a:r>
              <a:rPr dirty="0" sz="1500" spc="-25" b="0">
                <a:solidFill>
                  <a:srgbClr val="0A9395"/>
                </a:solidFill>
                <a:latin typeface="Microsoft Sans Serif"/>
                <a:cs typeface="Microsoft Sans Serif"/>
              </a:rPr>
              <a:t>Alex,</a:t>
            </a:r>
            <a:r>
              <a:rPr dirty="0" sz="1500" spc="45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A9395"/>
                </a:solidFill>
                <a:latin typeface="Microsoft Sans Serif"/>
                <a:cs typeface="Microsoft Sans Serif"/>
              </a:rPr>
              <a:t>an</a:t>
            </a:r>
            <a:r>
              <a:rPr dirty="0" sz="1500" spc="40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A9395"/>
                </a:solidFill>
                <a:latin typeface="Microsoft Sans Serif"/>
                <a:cs typeface="Microsoft Sans Serif"/>
              </a:rPr>
              <a:t>engineer</a:t>
            </a:r>
            <a:r>
              <a:rPr dirty="0" sz="1500" spc="40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 b="0">
                <a:solidFill>
                  <a:srgbClr val="0A9395"/>
                </a:solidFill>
                <a:latin typeface="Microsoft Sans Serif"/>
                <a:cs typeface="Microsoft Sans Serif"/>
              </a:rPr>
              <a:t>with</a:t>
            </a:r>
            <a:r>
              <a:rPr dirty="0" sz="1500" spc="40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CA6702"/>
                </a:solidFill>
                <a:latin typeface="Microsoft Sans Serif"/>
                <a:cs typeface="Microsoft Sans Serif"/>
              </a:rPr>
              <a:t>20+</a:t>
            </a:r>
            <a:r>
              <a:rPr dirty="0" sz="1500" spc="40" b="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CA6702"/>
                </a:solidFill>
                <a:latin typeface="Microsoft Sans Serif"/>
                <a:cs typeface="Microsoft Sans Serif"/>
              </a:rPr>
              <a:t>years</a:t>
            </a:r>
            <a:r>
              <a:rPr dirty="0" sz="1500" spc="40" b="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 b="0">
                <a:solidFill>
                  <a:srgbClr val="CA6702"/>
                </a:solidFill>
                <a:latin typeface="Microsoft Sans Serif"/>
                <a:cs typeface="Microsoft Sans Serif"/>
              </a:rPr>
              <a:t>of</a:t>
            </a:r>
            <a:r>
              <a:rPr dirty="0" sz="1500" spc="40" b="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 b="0">
                <a:solidFill>
                  <a:srgbClr val="CA6702"/>
                </a:solidFill>
                <a:latin typeface="Microsoft Sans Serif"/>
                <a:cs typeface="Microsoft Sans Serif"/>
              </a:rPr>
              <a:t>engineering </a:t>
            </a:r>
            <a:r>
              <a:rPr dirty="0" sz="1500" b="0">
                <a:solidFill>
                  <a:srgbClr val="0A9395"/>
                </a:solidFill>
                <a:latin typeface="Microsoft Sans Serif"/>
                <a:cs typeface="Microsoft Sans Serif"/>
              </a:rPr>
              <a:t>experience,</a:t>
            </a:r>
            <a:r>
              <a:rPr dirty="0" sz="1500" spc="105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A9395"/>
                </a:solidFill>
                <a:latin typeface="Microsoft Sans Serif"/>
                <a:cs typeface="Microsoft Sans Serif"/>
              </a:rPr>
              <a:t>founding</a:t>
            </a:r>
            <a:r>
              <a:rPr dirty="0" sz="1500" spc="110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A9395"/>
                </a:solidFill>
                <a:latin typeface="Microsoft Sans Serif"/>
                <a:cs typeface="Microsoft Sans Serif"/>
              </a:rPr>
              <a:t>his</a:t>
            </a:r>
            <a:r>
              <a:rPr dirty="0" sz="1500" spc="105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5" b="0">
                <a:solidFill>
                  <a:srgbClr val="0A9395"/>
                </a:solidFill>
                <a:latin typeface="Microsoft Sans Serif"/>
                <a:cs typeface="Microsoft Sans Serif"/>
              </a:rPr>
              <a:t>first</a:t>
            </a:r>
            <a:r>
              <a:rPr dirty="0" sz="1500" spc="110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A9395"/>
                </a:solidFill>
                <a:latin typeface="Microsoft Sans Serif"/>
                <a:cs typeface="Microsoft Sans Serif"/>
              </a:rPr>
              <a:t>preseed</a:t>
            </a:r>
            <a:r>
              <a:rPr dirty="0" sz="1500" spc="110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 b="0">
                <a:solidFill>
                  <a:srgbClr val="0A9395"/>
                </a:solidFill>
                <a:latin typeface="Microsoft Sans Serif"/>
                <a:cs typeface="Microsoft Sans Serif"/>
              </a:rPr>
              <a:t>startup</a:t>
            </a:r>
            <a:r>
              <a:rPr dirty="0" sz="1500" spc="105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0" b="0">
                <a:solidFill>
                  <a:srgbClr val="0A9395"/>
                </a:solidFill>
                <a:latin typeface="Microsoft Sans Serif"/>
                <a:cs typeface="Microsoft Sans Serif"/>
              </a:rPr>
              <a:t>focused</a:t>
            </a:r>
            <a:r>
              <a:rPr dirty="0" sz="1500" spc="110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25" b="0">
                <a:solidFill>
                  <a:srgbClr val="0A9395"/>
                </a:solidFill>
                <a:latin typeface="Microsoft Sans Serif"/>
                <a:cs typeface="Microsoft Sans Serif"/>
              </a:rPr>
              <a:t>on </a:t>
            </a:r>
            <a:r>
              <a:rPr dirty="0" sz="1500" spc="20" b="0">
                <a:solidFill>
                  <a:srgbClr val="0A9395"/>
                </a:solidFill>
                <a:latin typeface="Microsoft Sans Serif"/>
                <a:cs typeface="Microsoft Sans Serif"/>
              </a:rPr>
              <a:t>development</a:t>
            </a:r>
            <a:r>
              <a:rPr dirty="0" sz="1500" spc="295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 b="0">
                <a:solidFill>
                  <a:srgbClr val="0A9395"/>
                </a:solidFill>
                <a:latin typeface="Microsoft Sans Serif"/>
                <a:cs typeface="Microsoft Sans Serif"/>
              </a:rPr>
              <a:t>tools.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625511" y="3836125"/>
            <a:ext cx="221932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Communication</a:t>
            </a:r>
            <a:r>
              <a:rPr dirty="0" sz="1800" spc="-6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CA6702"/>
                </a:solidFill>
                <a:latin typeface="Arial"/>
                <a:cs typeface="Arial"/>
              </a:rPr>
              <a:t>and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Collaboration</a:t>
            </a:r>
            <a:r>
              <a:rPr dirty="0" sz="1800" spc="-6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CA6702"/>
                </a:solidFill>
                <a:latin typeface="Arial"/>
                <a:cs typeface="Arial"/>
              </a:rPr>
              <a:t>With </a:t>
            </a:r>
            <a:r>
              <a:rPr dirty="0" sz="1800" spc="-10" b="1">
                <a:solidFill>
                  <a:srgbClr val="CA6702"/>
                </a:solidFill>
                <a:latin typeface="Arial"/>
                <a:cs typeface="Arial"/>
              </a:rPr>
              <a:t>Designers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6567086" y="1249622"/>
            <a:ext cx="2339340" cy="2291080"/>
            <a:chOff x="6567086" y="1249622"/>
            <a:chExt cx="2339340" cy="229108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67086" y="1249622"/>
              <a:ext cx="2339345" cy="229072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84061" y="1471369"/>
              <a:ext cx="2105445" cy="206017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369489"/>
            <a:ext cx="5187950" cy="1380490"/>
          </a:xfrm>
          <a:prstGeom prst="rect"/>
        </p:spPr>
        <p:txBody>
          <a:bodyPr wrap="square" lIns="0" tIns="1504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dirty="0" spc="-85"/>
              <a:t>POV:</a:t>
            </a:r>
            <a:r>
              <a:rPr dirty="0" spc="-95"/>
              <a:t> </a:t>
            </a:r>
            <a:r>
              <a:rPr dirty="0" spc="-20"/>
              <a:t>Alex</a:t>
            </a:r>
          </a:p>
          <a:p>
            <a:pPr marL="133350" marR="5080">
              <a:lnSpc>
                <a:spcPct val="114999"/>
              </a:lnSpc>
              <a:spcBef>
                <a:spcPts val="375"/>
              </a:spcBef>
            </a:pPr>
            <a:r>
              <a:rPr dirty="0" sz="1500">
                <a:solidFill>
                  <a:srgbClr val="000000"/>
                </a:solidFill>
              </a:rPr>
              <a:t>We</a:t>
            </a:r>
            <a:r>
              <a:rPr dirty="0" sz="1500" spc="-30">
                <a:solidFill>
                  <a:srgbClr val="000000"/>
                </a:solidFill>
              </a:rPr>
              <a:t> </a:t>
            </a:r>
            <a:r>
              <a:rPr dirty="0" sz="1500" spc="85">
                <a:solidFill>
                  <a:srgbClr val="000000"/>
                </a:solidFill>
              </a:rPr>
              <a:t>met</a:t>
            </a:r>
            <a:r>
              <a:rPr dirty="0" sz="1500" spc="-40">
                <a:solidFill>
                  <a:srgbClr val="000000"/>
                </a:solidFill>
              </a:rPr>
              <a:t> </a:t>
            </a:r>
            <a:r>
              <a:rPr dirty="0" sz="1500" spc="-25" b="0">
                <a:solidFill>
                  <a:srgbClr val="000000"/>
                </a:solidFill>
                <a:latin typeface="Microsoft Sans Serif"/>
                <a:cs typeface="Microsoft Sans Serif"/>
              </a:rPr>
              <a:t>Alex,</a:t>
            </a:r>
            <a:r>
              <a:rPr dirty="0" sz="1500" spc="4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an</a:t>
            </a:r>
            <a:r>
              <a:rPr dirty="0" sz="1500" spc="4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engineer</a:t>
            </a:r>
            <a:r>
              <a:rPr dirty="0" sz="1500" spc="4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 b="0">
                <a:solidFill>
                  <a:srgbClr val="000000"/>
                </a:solidFill>
                <a:latin typeface="Microsoft Sans Serif"/>
                <a:cs typeface="Microsoft Sans Serif"/>
              </a:rPr>
              <a:t>with</a:t>
            </a:r>
            <a:r>
              <a:rPr dirty="0" sz="1500" spc="4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20+</a:t>
            </a:r>
            <a:r>
              <a:rPr dirty="0" sz="1500" spc="4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years</a:t>
            </a:r>
            <a:r>
              <a:rPr dirty="0" sz="1500" spc="4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 b="0">
                <a:solidFill>
                  <a:srgbClr val="000000"/>
                </a:solidFill>
                <a:latin typeface="Microsoft Sans Serif"/>
                <a:cs typeface="Microsoft Sans Serif"/>
              </a:rPr>
              <a:t>of</a:t>
            </a:r>
            <a:r>
              <a:rPr dirty="0" sz="1500" spc="4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 b="0">
                <a:solidFill>
                  <a:srgbClr val="000000"/>
                </a:solidFill>
                <a:latin typeface="Microsoft Sans Serif"/>
                <a:cs typeface="Microsoft Sans Serif"/>
              </a:rPr>
              <a:t>engineering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experience,</a:t>
            </a:r>
            <a:r>
              <a:rPr dirty="0" sz="1500" spc="10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founding</a:t>
            </a:r>
            <a:r>
              <a:rPr dirty="0" sz="1500" spc="11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his</a:t>
            </a:r>
            <a:r>
              <a:rPr dirty="0" sz="1500" spc="10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first</a:t>
            </a:r>
            <a:r>
              <a:rPr dirty="0" sz="1500" spc="11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preseed</a:t>
            </a:r>
            <a:r>
              <a:rPr dirty="0" sz="1500" spc="11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 b="0">
                <a:solidFill>
                  <a:srgbClr val="000000"/>
                </a:solidFill>
                <a:latin typeface="Microsoft Sans Serif"/>
                <a:cs typeface="Microsoft Sans Serif"/>
              </a:rPr>
              <a:t>startup</a:t>
            </a:r>
            <a:r>
              <a:rPr dirty="0" sz="1500" spc="10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0" b="0">
                <a:solidFill>
                  <a:srgbClr val="000000"/>
                </a:solidFill>
                <a:latin typeface="Microsoft Sans Serif"/>
                <a:cs typeface="Microsoft Sans Serif"/>
              </a:rPr>
              <a:t>focused</a:t>
            </a:r>
            <a:r>
              <a:rPr dirty="0" sz="1500" spc="11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25" b="0">
                <a:solidFill>
                  <a:srgbClr val="000000"/>
                </a:solidFill>
                <a:latin typeface="Microsoft Sans Serif"/>
                <a:cs typeface="Microsoft Sans Serif"/>
              </a:rPr>
              <a:t>on </a:t>
            </a:r>
            <a:r>
              <a:rPr dirty="0" sz="1500" spc="20" b="0">
                <a:solidFill>
                  <a:srgbClr val="000000"/>
                </a:solidFill>
                <a:latin typeface="Microsoft Sans Serif"/>
                <a:cs typeface="Microsoft Sans Serif"/>
              </a:rPr>
              <a:t>development</a:t>
            </a:r>
            <a:r>
              <a:rPr dirty="0" sz="1500" spc="29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 b="0">
                <a:solidFill>
                  <a:srgbClr val="000000"/>
                </a:solidFill>
                <a:latin typeface="Microsoft Sans Serif"/>
                <a:cs typeface="Microsoft Sans Serif"/>
              </a:rPr>
              <a:t>tools.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05974" y="1987370"/>
            <a:ext cx="5619115" cy="8140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We</a:t>
            </a:r>
            <a:r>
              <a:rPr dirty="0" sz="1500" spc="-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were</a:t>
            </a:r>
            <a:r>
              <a:rPr dirty="0" sz="1500" spc="-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surprised</a:t>
            </a:r>
            <a:r>
              <a:rPr dirty="0" sz="1500" spc="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100">
                <a:solidFill>
                  <a:srgbClr val="0A9395"/>
                </a:solidFill>
                <a:latin typeface="Microsoft Sans Serif"/>
                <a:cs typeface="Microsoft Sans Serif"/>
              </a:rPr>
              <a:t>to</a:t>
            </a:r>
            <a:r>
              <a:rPr dirty="0" sz="1500" spc="55">
                <a:solidFill>
                  <a:srgbClr val="0A9395"/>
                </a:solidFill>
                <a:latin typeface="Microsoft Sans Serif"/>
                <a:cs typeface="Microsoft Sans Serif"/>
              </a:rPr>
              <a:t> notice </a:t>
            </a:r>
            <a:r>
              <a:rPr dirty="0" sz="1500" spc="80">
                <a:solidFill>
                  <a:srgbClr val="0A9395"/>
                </a:solidFill>
                <a:latin typeface="Microsoft Sans Serif"/>
                <a:cs typeface="Microsoft Sans Serif"/>
              </a:rPr>
              <a:t>that</a:t>
            </a:r>
            <a:r>
              <a:rPr dirty="0" sz="1500" spc="5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Alex</a:t>
            </a:r>
            <a:r>
              <a:rPr dirty="0" sz="1500" spc="5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feels</a:t>
            </a:r>
            <a:r>
              <a:rPr dirty="0" sz="1500" spc="5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like</a:t>
            </a:r>
            <a:r>
              <a:rPr dirty="0" sz="1500" spc="5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he</a:t>
            </a:r>
            <a:r>
              <a:rPr dirty="0" sz="1500" spc="4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wastes</a:t>
            </a:r>
            <a:r>
              <a:rPr dirty="0" sz="1500" spc="5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0">
                <a:solidFill>
                  <a:srgbClr val="CA6702"/>
                </a:solidFill>
                <a:latin typeface="Microsoft Sans Serif"/>
                <a:cs typeface="Microsoft Sans Serif"/>
              </a:rPr>
              <a:t>time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talking</a:t>
            </a:r>
            <a:r>
              <a:rPr dirty="0" sz="1500" spc="9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0">
                <a:solidFill>
                  <a:srgbClr val="CA6702"/>
                </a:solidFill>
                <a:latin typeface="Microsoft Sans Serif"/>
                <a:cs typeface="Microsoft Sans Serif"/>
              </a:rPr>
              <a:t>to</a:t>
            </a:r>
            <a:r>
              <a:rPr dirty="0" sz="1500" spc="9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designers</a:t>
            </a:r>
            <a:r>
              <a:rPr dirty="0" sz="1500" spc="8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5">
                <a:solidFill>
                  <a:srgbClr val="0A9395"/>
                </a:solidFill>
                <a:latin typeface="Microsoft Sans Serif"/>
                <a:cs typeface="Microsoft Sans Serif"/>
              </a:rPr>
              <a:t>for</a:t>
            </a:r>
            <a:r>
              <a:rPr dirty="0" sz="1500" spc="9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so</a:t>
            </a:r>
            <a:r>
              <a:rPr dirty="0" sz="1500" spc="9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long</a:t>
            </a:r>
            <a:r>
              <a:rPr dirty="0" sz="1500" spc="9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and</a:t>
            </a:r>
            <a:r>
              <a:rPr dirty="0" sz="1500" spc="9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feels</a:t>
            </a:r>
            <a:r>
              <a:rPr dirty="0" sz="1500" spc="8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stressed</a:t>
            </a:r>
            <a:r>
              <a:rPr dirty="0" sz="1500" spc="9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80">
                <a:solidFill>
                  <a:srgbClr val="CA6702"/>
                </a:solidFill>
                <a:latin typeface="Microsoft Sans Serif"/>
                <a:cs typeface="Microsoft Sans Serif"/>
              </a:rPr>
              <a:t>that</a:t>
            </a:r>
            <a:r>
              <a:rPr dirty="0" sz="1500" spc="9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he</a:t>
            </a:r>
            <a:r>
              <a:rPr dirty="0" sz="1500" spc="9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>
                <a:solidFill>
                  <a:srgbClr val="CA6702"/>
                </a:solidFill>
                <a:latin typeface="Microsoft Sans Serif"/>
                <a:cs typeface="Microsoft Sans Serif"/>
              </a:rPr>
              <a:t>relies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on</a:t>
            </a:r>
            <a:r>
              <a:rPr dirty="0" sz="1500" spc="7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designers</a:t>
            </a:r>
            <a:r>
              <a:rPr dirty="0" sz="1500" spc="7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so</a:t>
            </a:r>
            <a:r>
              <a:rPr dirty="0" sz="15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5">
                <a:solidFill>
                  <a:srgbClr val="0A9395"/>
                </a:solidFill>
                <a:latin typeface="Microsoft Sans Serif"/>
                <a:cs typeface="Microsoft Sans Serif"/>
              </a:rPr>
              <a:t>much</a:t>
            </a:r>
            <a:r>
              <a:rPr dirty="0" sz="1500" spc="8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5">
                <a:solidFill>
                  <a:srgbClr val="0A9395"/>
                </a:solidFill>
                <a:latin typeface="Microsoft Sans Serif"/>
                <a:cs typeface="Microsoft Sans Serif"/>
              </a:rPr>
              <a:t>for</a:t>
            </a:r>
            <a:r>
              <a:rPr dirty="0" sz="15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all</a:t>
            </a:r>
            <a:r>
              <a:rPr dirty="0" sz="15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visualization</a:t>
            </a:r>
            <a:r>
              <a:rPr dirty="0" sz="15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>
                <a:solidFill>
                  <a:srgbClr val="0A9395"/>
                </a:solidFill>
                <a:latin typeface="Microsoft Sans Serif"/>
                <a:cs typeface="Microsoft Sans Serif"/>
              </a:rPr>
              <a:t>needs.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625483" y="3836125"/>
            <a:ext cx="221932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Communication</a:t>
            </a:r>
            <a:r>
              <a:rPr dirty="0" sz="1800" spc="-6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CA6702"/>
                </a:solidFill>
                <a:latin typeface="Arial"/>
                <a:cs typeface="Arial"/>
              </a:rPr>
              <a:t>and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Collaboration</a:t>
            </a:r>
            <a:r>
              <a:rPr dirty="0" sz="1800" spc="-6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CA6702"/>
                </a:solidFill>
                <a:latin typeface="Arial"/>
                <a:cs typeface="Arial"/>
              </a:rPr>
              <a:t>With </a:t>
            </a:r>
            <a:r>
              <a:rPr dirty="0" sz="1800" spc="-10" b="1">
                <a:solidFill>
                  <a:srgbClr val="CA6702"/>
                </a:solidFill>
                <a:latin typeface="Arial"/>
                <a:cs typeface="Arial"/>
              </a:rPr>
              <a:t>Designers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6567086" y="1249622"/>
            <a:ext cx="2339340" cy="2291080"/>
            <a:chOff x="6567086" y="1249622"/>
            <a:chExt cx="2339340" cy="2291080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67086" y="1249622"/>
              <a:ext cx="2339345" cy="229072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84061" y="1471369"/>
              <a:ext cx="2105445" cy="206017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369489"/>
            <a:ext cx="5187950" cy="1380490"/>
          </a:xfrm>
          <a:prstGeom prst="rect"/>
        </p:spPr>
        <p:txBody>
          <a:bodyPr wrap="square" lIns="0" tIns="1504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dirty="0" spc="-85"/>
              <a:t>POV:</a:t>
            </a:r>
            <a:r>
              <a:rPr dirty="0" spc="-95"/>
              <a:t> </a:t>
            </a:r>
            <a:r>
              <a:rPr dirty="0" spc="-20"/>
              <a:t>Alex</a:t>
            </a:r>
          </a:p>
          <a:p>
            <a:pPr marL="133350" marR="5080">
              <a:lnSpc>
                <a:spcPct val="114999"/>
              </a:lnSpc>
              <a:spcBef>
                <a:spcPts val="375"/>
              </a:spcBef>
            </a:pPr>
            <a:r>
              <a:rPr dirty="0" sz="1500">
                <a:solidFill>
                  <a:srgbClr val="000000"/>
                </a:solidFill>
              </a:rPr>
              <a:t>We</a:t>
            </a:r>
            <a:r>
              <a:rPr dirty="0" sz="1500" spc="-30">
                <a:solidFill>
                  <a:srgbClr val="000000"/>
                </a:solidFill>
              </a:rPr>
              <a:t> </a:t>
            </a:r>
            <a:r>
              <a:rPr dirty="0" sz="1500" spc="85">
                <a:solidFill>
                  <a:srgbClr val="000000"/>
                </a:solidFill>
              </a:rPr>
              <a:t>met</a:t>
            </a:r>
            <a:r>
              <a:rPr dirty="0" sz="1500" spc="-40">
                <a:solidFill>
                  <a:srgbClr val="000000"/>
                </a:solidFill>
              </a:rPr>
              <a:t> </a:t>
            </a:r>
            <a:r>
              <a:rPr dirty="0" sz="1500" spc="-25" b="0">
                <a:solidFill>
                  <a:srgbClr val="000000"/>
                </a:solidFill>
                <a:latin typeface="Microsoft Sans Serif"/>
                <a:cs typeface="Microsoft Sans Serif"/>
              </a:rPr>
              <a:t>Alex,</a:t>
            </a:r>
            <a:r>
              <a:rPr dirty="0" sz="1500" spc="4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an</a:t>
            </a:r>
            <a:r>
              <a:rPr dirty="0" sz="1500" spc="4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engineer</a:t>
            </a:r>
            <a:r>
              <a:rPr dirty="0" sz="1500" spc="4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 b="0">
                <a:solidFill>
                  <a:srgbClr val="000000"/>
                </a:solidFill>
                <a:latin typeface="Microsoft Sans Serif"/>
                <a:cs typeface="Microsoft Sans Serif"/>
              </a:rPr>
              <a:t>with</a:t>
            </a:r>
            <a:r>
              <a:rPr dirty="0" sz="1500" spc="4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20+</a:t>
            </a:r>
            <a:r>
              <a:rPr dirty="0" sz="1500" spc="4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years</a:t>
            </a:r>
            <a:r>
              <a:rPr dirty="0" sz="1500" spc="4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 b="0">
                <a:solidFill>
                  <a:srgbClr val="000000"/>
                </a:solidFill>
                <a:latin typeface="Microsoft Sans Serif"/>
                <a:cs typeface="Microsoft Sans Serif"/>
              </a:rPr>
              <a:t>of</a:t>
            </a:r>
            <a:r>
              <a:rPr dirty="0" sz="1500" spc="4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 b="0">
                <a:solidFill>
                  <a:srgbClr val="000000"/>
                </a:solidFill>
                <a:latin typeface="Microsoft Sans Serif"/>
                <a:cs typeface="Microsoft Sans Serif"/>
              </a:rPr>
              <a:t>engineering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experience,</a:t>
            </a:r>
            <a:r>
              <a:rPr dirty="0" sz="1500" spc="10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founding</a:t>
            </a:r>
            <a:r>
              <a:rPr dirty="0" sz="1500" spc="11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his</a:t>
            </a:r>
            <a:r>
              <a:rPr dirty="0" sz="1500" spc="10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first</a:t>
            </a:r>
            <a:r>
              <a:rPr dirty="0" sz="1500" spc="11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preseed</a:t>
            </a:r>
            <a:r>
              <a:rPr dirty="0" sz="1500" spc="11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 b="0">
                <a:solidFill>
                  <a:srgbClr val="000000"/>
                </a:solidFill>
                <a:latin typeface="Microsoft Sans Serif"/>
                <a:cs typeface="Microsoft Sans Serif"/>
              </a:rPr>
              <a:t>startup</a:t>
            </a:r>
            <a:r>
              <a:rPr dirty="0" sz="1500" spc="10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0" b="0">
                <a:solidFill>
                  <a:srgbClr val="000000"/>
                </a:solidFill>
                <a:latin typeface="Microsoft Sans Serif"/>
                <a:cs typeface="Microsoft Sans Serif"/>
              </a:rPr>
              <a:t>focused</a:t>
            </a:r>
            <a:r>
              <a:rPr dirty="0" sz="1500" spc="11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25" b="0">
                <a:solidFill>
                  <a:srgbClr val="000000"/>
                </a:solidFill>
                <a:latin typeface="Microsoft Sans Serif"/>
                <a:cs typeface="Microsoft Sans Serif"/>
              </a:rPr>
              <a:t>on </a:t>
            </a:r>
            <a:r>
              <a:rPr dirty="0" sz="1500" spc="20" b="0">
                <a:solidFill>
                  <a:srgbClr val="000000"/>
                </a:solidFill>
                <a:latin typeface="Microsoft Sans Serif"/>
                <a:cs typeface="Microsoft Sans Serif"/>
              </a:rPr>
              <a:t>development</a:t>
            </a:r>
            <a:r>
              <a:rPr dirty="0" sz="1500" spc="29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 b="0">
                <a:solidFill>
                  <a:srgbClr val="000000"/>
                </a:solidFill>
                <a:latin typeface="Microsoft Sans Serif"/>
                <a:cs typeface="Microsoft Sans Serif"/>
              </a:rPr>
              <a:t>tools.</a:t>
            </a:r>
            <a:endParaRPr sz="1500">
              <a:latin typeface="Microsoft Sans Serif"/>
              <a:cs typeface="Microsoft Sans Serif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6567086" y="1249622"/>
            <a:ext cx="2339340" cy="2291080"/>
            <a:chOff x="6567086" y="1249622"/>
            <a:chExt cx="2339340" cy="229108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67086" y="1249622"/>
              <a:ext cx="2339345" cy="229072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84061" y="1471369"/>
              <a:ext cx="2105445" cy="2060173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505974" y="1987370"/>
            <a:ext cx="8338820" cy="2697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2724150">
              <a:lnSpc>
                <a:spcPct val="114999"/>
              </a:lnSpc>
              <a:spcBef>
                <a:spcPts val="100"/>
              </a:spcBef>
            </a:pPr>
            <a:r>
              <a:rPr dirty="0" sz="1500" b="1">
                <a:latin typeface="Arial"/>
                <a:cs typeface="Arial"/>
              </a:rPr>
              <a:t>We</a:t>
            </a:r>
            <a:r>
              <a:rPr dirty="0" sz="1500" spc="-2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were</a:t>
            </a:r>
            <a:r>
              <a:rPr dirty="0" sz="1500" spc="-2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surprised</a:t>
            </a:r>
            <a:r>
              <a:rPr dirty="0" sz="1500" spc="35" b="1">
                <a:latin typeface="Arial"/>
                <a:cs typeface="Arial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to</a:t>
            </a:r>
            <a:r>
              <a:rPr dirty="0" sz="1500" spc="55">
                <a:latin typeface="Microsoft Sans Serif"/>
                <a:cs typeface="Microsoft Sans Serif"/>
              </a:rPr>
              <a:t> notice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80">
                <a:latin typeface="Microsoft Sans Serif"/>
                <a:cs typeface="Microsoft Sans Serif"/>
              </a:rPr>
              <a:t>that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Alex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feels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like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he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wastes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 spc="50">
                <a:latin typeface="Microsoft Sans Serif"/>
                <a:cs typeface="Microsoft Sans Serif"/>
              </a:rPr>
              <a:t>time </a:t>
            </a:r>
            <a:r>
              <a:rPr dirty="0" sz="1500">
                <a:latin typeface="Microsoft Sans Serif"/>
                <a:cs typeface="Microsoft Sans Serif"/>
              </a:rPr>
              <a:t>talking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to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designers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 spc="55">
                <a:latin typeface="Microsoft Sans Serif"/>
                <a:cs typeface="Microsoft Sans Serif"/>
              </a:rPr>
              <a:t>for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so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long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and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feels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stressed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 spc="75">
                <a:latin typeface="Microsoft Sans Serif"/>
                <a:cs typeface="Microsoft Sans Serif"/>
              </a:rPr>
              <a:t>that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he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relies </a:t>
            </a:r>
            <a:r>
              <a:rPr dirty="0" sz="1500">
                <a:latin typeface="Microsoft Sans Serif"/>
                <a:cs typeface="Microsoft Sans Serif"/>
              </a:rPr>
              <a:t>on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designers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so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55">
                <a:latin typeface="Microsoft Sans Serif"/>
                <a:cs typeface="Microsoft Sans Serif"/>
              </a:rPr>
              <a:t>much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55">
                <a:latin typeface="Microsoft Sans Serif"/>
                <a:cs typeface="Microsoft Sans Serif"/>
              </a:rPr>
              <a:t>for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all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visualization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needs.</a:t>
            </a: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70"/>
              </a:spcBef>
            </a:pPr>
            <a:endParaRPr sz="1500">
              <a:latin typeface="Microsoft Sans Serif"/>
              <a:cs typeface="Microsoft Sans Serif"/>
            </a:endParaRPr>
          </a:p>
          <a:p>
            <a:pPr marL="12700" marR="2797810">
              <a:lnSpc>
                <a:spcPct val="114999"/>
              </a:lnSpc>
            </a:pP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We</a:t>
            </a:r>
            <a:r>
              <a:rPr dirty="0" sz="1500" spc="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wonder</a:t>
            </a:r>
            <a:r>
              <a:rPr dirty="0" sz="1500" spc="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60">
                <a:solidFill>
                  <a:srgbClr val="0A9395"/>
                </a:solidFill>
                <a:latin typeface="Microsoft Sans Serif"/>
                <a:cs typeface="Microsoft Sans Serif"/>
              </a:rPr>
              <a:t>if</a:t>
            </a:r>
            <a:r>
              <a:rPr dirty="0" sz="1500" spc="10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0">
                <a:solidFill>
                  <a:srgbClr val="0A9395"/>
                </a:solidFill>
                <a:latin typeface="Microsoft Sans Serif"/>
                <a:cs typeface="Microsoft Sans Serif"/>
              </a:rPr>
              <a:t>this</a:t>
            </a:r>
            <a:r>
              <a:rPr dirty="0" sz="1500" spc="10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means</a:t>
            </a:r>
            <a:r>
              <a:rPr dirty="0" sz="1500" spc="10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Alex</a:t>
            </a:r>
            <a:r>
              <a:rPr dirty="0" sz="1500" spc="10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dreads</a:t>
            </a:r>
            <a:r>
              <a:rPr dirty="0" sz="1500" spc="10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>
                <a:solidFill>
                  <a:srgbClr val="CA6702"/>
                </a:solidFill>
                <a:latin typeface="Microsoft Sans Serif"/>
                <a:cs typeface="Microsoft Sans Serif"/>
              </a:rPr>
              <a:t>important</a:t>
            </a:r>
            <a:r>
              <a:rPr dirty="0" sz="1500" spc="10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meetings</a:t>
            </a:r>
            <a:r>
              <a:rPr dirty="0" sz="1500" spc="9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45">
                <a:solidFill>
                  <a:srgbClr val="0A9395"/>
                </a:solidFill>
                <a:latin typeface="Microsoft Sans Serif"/>
                <a:cs typeface="Microsoft Sans Serif"/>
              </a:rPr>
              <a:t>with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designers</a:t>
            </a:r>
            <a:r>
              <a:rPr dirty="0" sz="1500" spc="5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and</a:t>
            </a:r>
            <a:r>
              <a:rPr dirty="0" sz="1500" spc="5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0">
                <a:solidFill>
                  <a:srgbClr val="0A9395"/>
                </a:solidFill>
                <a:latin typeface="Microsoft Sans Serif"/>
                <a:cs typeface="Microsoft Sans Serif"/>
              </a:rPr>
              <a:t>if</a:t>
            </a:r>
            <a:r>
              <a:rPr dirty="0" sz="1500" spc="5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95">
                <a:solidFill>
                  <a:srgbClr val="0A9395"/>
                </a:solidFill>
                <a:latin typeface="Microsoft Sans Serif"/>
                <a:cs typeface="Microsoft Sans Serif"/>
              </a:rPr>
              <a:t>it</a:t>
            </a:r>
            <a:r>
              <a:rPr dirty="0" sz="1500" spc="6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5">
                <a:solidFill>
                  <a:srgbClr val="CA6702"/>
                </a:solidFill>
                <a:latin typeface="Microsoft Sans Serif"/>
                <a:cs typeface="Microsoft Sans Serif"/>
              </a:rPr>
              <a:t>interrupts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how</a:t>
            </a:r>
            <a:r>
              <a:rPr dirty="0" sz="1500" spc="5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he</a:t>
            </a:r>
            <a:r>
              <a:rPr dirty="0" sz="1500" spc="6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shows</a:t>
            </a:r>
            <a:r>
              <a:rPr dirty="0" sz="1500" spc="55">
                <a:solidFill>
                  <a:srgbClr val="CA6702"/>
                </a:solidFill>
                <a:latin typeface="Microsoft Sans Serif"/>
                <a:cs typeface="Microsoft Sans Serif"/>
              </a:rPr>
              <a:t> up</a:t>
            </a:r>
            <a:r>
              <a:rPr dirty="0" sz="1500" spc="5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5">
                <a:solidFill>
                  <a:srgbClr val="0A9395"/>
                </a:solidFill>
                <a:latin typeface="Microsoft Sans Serif"/>
                <a:cs typeface="Microsoft Sans Serif"/>
              </a:rPr>
              <a:t>for project </a:t>
            </a:r>
            <a:r>
              <a:rPr dirty="0" sz="1500" spc="-10">
                <a:solidFill>
                  <a:srgbClr val="0A9395"/>
                </a:solidFill>
                <a:latin typeface="Microsoft Sans Serif"/>
                <a:cs typeface="Microsoft Sans Serif"/>
              </a:rPr>
              <a:t>needs.</a:t>
            </a:r>
            <a:endParaRPr sz="1500">
              <a:latin typeface="Microsoft Sans Serif"/>
              <a:cs typeface="Microsoft Sans Serif"/>
            </a:endParaRPr>
          </a:p>
          <a:p>
            <a:pPr algn="ctr" marL="6132195" marR="5080">
              <a:lnSpc>
                <a:spcPct val="100000"/>
              </a:lnSpc>
              <a:spcBef>
                <a:spcPts val="70"/>
              </a:spcBef>
            </a:pP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Communication</a:t>
            </a:r>
            <a:r>
              <a:rPr dirty="0" sz="1800" spc="-6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CA6702"/>
                </a:solidFill>
                <a:latin typeface="Arial"/>
                <a:cs typeface="Arial"/>
              </a:rPr>
              <a:t>and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Collaboration</a:t>
            </a:r>
            <a:r>
              <a:rPr dirty="0" sz="1800" spc="-6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CA6702"/>
                </a:solidFill>
                <a:latin typeface="Arial"/>
                <a:cs typeface="Arial"/>
              </a:rPr>
              <a:t>With </a:t>
            </a:r>
            <a:r>
              <a:rPr dirty="0" sz="1800" spc="-10" b="1">
                <a:solidFill>
                  <a:srgbClr val="CA6702"/>
                </a:solidFill>
                <a:latin typeface="Arial"/>
                <a:cs typeface="Arial"/>
              </a:rPr>
              <a:t>Designers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369489"/>
            <a:ext cx="5187950" cy="1380490"/>
          </a:xfrm>
          <a:prstGeom prst="rect"/>
        </p:spPr>
        <p:txBody>
          <a:bodyPr wrap="square" lIns="0" tIns="1504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dirty="0" spc="-85"/>
              <a:t>POV:</a:t>
            </a:r>
            <a:r>
              <a:rPr dirty="0" spc="-95"/>
              <a:t> </a:t>
            </a:r>
            <a:r>
              <a:rPr dirty="0" spc="-20"/>
              <a:t>Alex</a:t>
            </a:r>
          </a:p>
          <a:p>
            <a:pPr marL="133350" marR="5080">
              <a:lnSpc>
                <a:spcPct val="114999"/>
              </a:lnSpc>
              <a:spcBef>
                <a:spcPts val="375"/>
              </a:spcBef>
            </a:pPr>
            <a:r>
              <a:rPr dirty="0" sz="1500">
                <a:solidFill>
                  <a:srgbClr val="000000"/>
                </a:solidFill>
              </a:rPr>
              <a:t>We</a:t>
            </a:r>
            <a:r>
              <a:rPr dirty="0" sz="1500" spc="-30">
                <a:solidFill>
                  <a:srgbClr val="000000"/>
                </a:solidFill>
              </a:rPr>
              <a:t> </a:t>
            </a:r>
            <a:r>
              <a:rPr dirty="0" sz="1500" spc="85">
                <a:solidFill>
                  <a:srgbClr val="000000"/>
                </a:solidFill>
              </a:rPr>
              <a:t>met</a:t>
            </a:r>
            <a:r>
              <a:rPr dirty="0" sz="1500" spc="-40">
                <a:solidFill>
                  <a:srgbClr val="000000"/>
                </a:solidFill>
              </a:rPr>
              <a:t> </a:t>
            </a:r>
            <a:r>
              <a:rPr dirty="0" sz="1500" spc="-25" b="0">
                <a:solidFill>
                  <a:srgbClr val="000000"/>
                </a:solidFill>
                <a:latin typeface="Microsoft Sans Serif"/>
                <a:cs typeface="Microsoft Sans Serif"/>
              </a:rPr>
              <a:t>Alex,</a:t>
            </a:r>
            <a:r>
              <a:rPr dirty="0" sz="1500" spc="4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an</a:t>
            </a:r>
            <a:r>
              <a:rPr dirty="0" sz="1500" spc="4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engineer</a:t>
            </a:r>
            <a:r>
              <a:rPr dirty="0" sz="1500" spc="4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 b="0">
                <a:solidFill>
                  <a:srgbClr val="000000"/>
                </a:solidFill>
                <a:latin typeface="Microsoft Sans Serif"/>
                <a:cs typeface="Microsoft Sans Serif"/>
              </a:rPr>
              <a:t>with</a:t>
            </a:r>
            <a:r>
              <a:rPr dirty="0" sz="1500" spc="4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20+</a:t>
            </a:r>
            <a:r>
              <a:rPr dirty="0" sz="1500" spc="4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years</a:t>
            </a:r>
            <a:r>
              <a:rPr dirty="0" sz="1500" spc="4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 b="0">
                <a:solidFill>
                  <a:srgbClr val="000000"/>
                </a:solidFill>
                <a:latin typeface="Microsoft Sans Serif"/>
                <a:cs typeface="Microsoft Sans Serif"/>
              </a:rPr>
              <a:t>of</a:t>
            </a:r>
            <a:r>
              <a:rPr dirty="0" sz="1500" spc="4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 b="0">
                <a:solidFill>
                  <a:srgbClr val="000000"/>
                </a:solidFill>
                <a:latin typeface="Microsoft Sans Serif"/>
                <a:cs typeface="Microsoft Sans Serif"/>
              </a:rPr>
              <a:t>engineering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experience,</a:t>
            </a:r>
            <a:r>
              <a:rPr dirty="0" sz="1500" spc="10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founding</a:t>
            </a:r>
            <a:r>
              <a:rPr dirty="0" sz="1500" spc="11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his</a:t>
            </a:r>
            <a:r>
              <a:rPr dirty="0" sz="1500" spc="10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first</a:t>
            </a:r>
            <a:r>
              <a:rPr dirty="0" sz="1500" spc="11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preseed</a:t>
            </a:r>
            <a:r>
              <a:rPr dirty="0" sz="1500" spc="11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 b="0">
                <a:solidFill>
                  <a:srgbClr val="000000"/>
                </a:solidFill>
                <a:latin typeface="Microsoft Sans Serif"/>
                <a:cs typeface="Microsoft Sans Serif"/>
              </a:rPr>
              <a:t>startup</a:t>
            </a:r>
            <a:r>
              <a:rPr dirty="0" sz="1500" spc="10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0" b="0">
                <a:solidFill>
                  <a:srgbClr val="000000"/>
                </a:solidFill>
                <a:latin typeface="Microsoft Sans Serif"/>
                <a:cs typeface="Microsoft Sans Serif"/>
              </a:rPr>
              <a:t>focused</a:t>
            </a:r>
            <a:r>
              <a:rPr dirty="0" sz="1500" spc="11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25" b="0">
                <a:solidFill>
                  <a:srgbClr val="000000"/>
                </a:solidFill>
                <a:latin typeface="Microsoft Sans Serif"/>
                <a:cs typeface="Microsoft Sans Serif"/>
              </a:rPr>
              <a:t>on </a:t>
            </a:r>
            <a:r>
              <a:rPr dirty="0" sz="1500" spc="20" b="0">
                <a:solidFill>
                  <a:srgbClr val="000000"/>
                </a:solidFill>
                <a:latin typeface="Microsoft Sans Serif"/>
                <a:cs typeface="Microsoft Sans Serif"/>
              </a:rPr>
              <a:t>development</a:t>
            </a:r>
            <a:r>
              <a:rPr dirty="0" sz="1500" spc="29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 b="0">
                <a:solidFill>
                  <a:srgbClr val="000000"/>
                </a:solidFill>
                <a:latin typeface="Microsoft Sans Serif"/>
                <a:cs typeface="Microsoft Sans Serif"/>
              </a:rPr>
              <a:t>tools.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05974" y="1987370"/>
            <a:ext cx="5619750" cy="18656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500" b="1">
                <a:latin typeface="Arial"/>
                <a:cs typeface="Arial"/>
              </a:rPr>
              <a:t>We</a:t>
            </a:r>
            <a:r>
              <a:rPr dirty="0" sz="1500" spc="-2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were</a:t>
            </a:r>
            <a:r>
              <a:rPr dirty="0" sz="1500" spc="-2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surprised</a:t>
            </a:r>
            <a:r>
              <a:rPr dirty="0" sz="1500" spc="35" b="1">
                <a:latin typeface="Arial"/>
                <a:cs typeface="Arial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to</a:t>
            </a:r>
            <a:r>
              <a:rPr dirty="0" sz="1500" spc="55">
                <a:latin typeface="Microsoft Sans Serif"/>
                <a:cs typeface="Microsoft Sans Serif"/>
              </a:rPr>
              <a:t> notice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80">
                <a:latin typeface="Microsoft Sans Serif"/>
                <a:cs typeface="Microsoft Sans Serif"/>
              </a:rPr>
              <a:t>that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Alex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feels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like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he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wastes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 spc="50">
                <a:latin typeface="Microsoft Sans Serif"/>
                <a:cs typeface="Microsoft Sans Serif"/>
              </a:rPr>
              <a:t>time </a:t>
            </a:r>
            <a:r>
              <a:rPr dirty="0" sz="1500">
                <a:latin typeface="Microsoft Sans Serif"/>
                <a:cs typeface="Microsoft Sans Serif"/>
              </a:rPr>
              <a:t>talking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to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designers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 spc="55">
                <a:latin typeface="Microsoft Sans Serif"/>
                <a:cs typeface="Microsoft Sans Serif"/>
              </a:rPr>
              <a:t>for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so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long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and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feels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stressed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 spc="75">
                <a:latin typeface="Microsoft Sans Serif"/>
                <a:cs typeface="Microsoft Sans Serif"/>
              </a:rPr>
              <a:t>that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he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relies </a:t>
            </a:r>
            <a:r>
              <a:rPr dirty="0" sz="1500">
                <a:latin typeface="Microsoft Sans Serif"/>
                <a:cs typeface="Microsoft Sans Serif"/>
              </a:rPr>
              <a:t>on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designers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so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55">
                <a:latin typeface="Microsoft Sans Serif"/>
                <a:cs typeface="Microsoft Sans Serif"/>
              </a:rPr>
              <a:t>much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55">
                <a:latin typeface="Microsoft Sans Serif"/>
                <a:cs typeface="Microsoft Sans Serif"/>
              </a:rPr>
              <a:t>for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all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visualization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needs.</a:t>
            </a: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70"/>
              </a:spcBef>
            </a:pPr>
            <a:endParaRPr sz="1500">
              <a:latin typeface="Microsoft Sans Serif"/>
              <a:cs typeface="Microsoft Sans Serif"/>
            </a:endParaRPr>
          </a:p>
          <a:p>
            <a:pPr marL="12700" marR="78740">
              <a:lnSpc>
                <a:spcPct val="114999"/>
              </a:lnSpc>
            </a:pPr>
            <a:r>
              <a:rPr dirty="0" sz="1500" b="1">
                <a:latin typeface="Arial"/>
                <a:cs typeface="Arial"/>
              </a:rPr>
              <a:t>We</a:t>
            </a:r>
            <a:r>
              <a:rPr dirty="0" sz="1500" spc="2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wonder</a:t>
            </a:r>
            <a:r>
              <a:rPr dirty="0" sz="1500" spc="20" b="1">
                <a:latin typeface="Arial"/>
                <a:cs typeface="Arial"/>
              </a:rPr>
              <a:t> </a:t>
            </a:r>
            <a:r>
              <a:rPr dirty="0" sz="1500" spc="60">
                <a:latin typeface="Microsoft Sans Serif"/>
                <a:cs typeface="Microsoft Sans Serif"/>
              </a:rPr>
              <a:t>if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 spc="50">
                <a:latin typeface="Microsoft Sans Serif"/>
                <a:cs typeface="Microsoft Sans Serif"/>
              </a:rPr>
              <a:t>this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means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Alex</a:t>
            </a:r>
            <a:r>
              <a:rPr dirty="0" sz="1500" spc="10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dreads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important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meetings</a:t>
            </a:r>
            <a:r>
              <a:rPr dirty="0" sz="1500" spc="105">
                <a:latin typeface="Microsoft Sans Serif"/>
                <a:cs typeface="Microsoft Sans Serif"/>
              </a:rPr>
              <a:t> </a:t>
            </a:r>
            <a:r>
              <a:rPr dirty="0" sz="1500" spc="45">
                <a:latin typeface="Microsoft Sans Serif"/>
                <a:cs typeface="Microsoft Sans Serif"/>
              </a:rPr>
              <a:t>with </a:t>
            </a:r>
            <a:r>
              <a:rPr dirty="0" sz="1500">
                <a:latin typeface="Microsoft Sans Serif"/>
                <a:cs typeface="Microsoft Sans Serif"/>
              </a:rPr>
              <a:t>designers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and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 spc="60">
                <a:latin typeface="Microsoft Sans Serif"/>
                <a:cs typeface="Microsoft Sans Serif"/>
              </a:rPr>
              <a:t>if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 spc="95">
                <a:latin typeface="Microsoft Sans Serif"/>
                <a:cs typeface="Microsoft Sans Serif"/>
              </a:rPr>
              <a:t>it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 spc="55">
                <a:latin typeface="Microsoft Sans Serif"/>
                <a:cs typeface="Microsoft Sans Serif"/>
              </a:rPr>
              <a:t>interrupts </a:t>
            </a:r>
            <a:r>
              <a:rPr dirty="0" sz="1500">
                <a:latin typeface="Microsoft Sans Serif"/>
                <a:cs typeface="Microsoft Sans Serif"/>
              </a:rPr>
              <a:t>how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he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shows</a:t>
            </a:r>
            <a:r>
              <a:rPr dirty="0" sz="1500" spc="55">
                <a:latin typeface="Microsoft Sans Serif"/>
                <a:cs typeface="Microsoft Sans Serif"/>
              </a:rPr>
              <a:t> up for project </a:t>
            </a:r>
            <a:r>
              <a:rPr dirty="0" sz="1500" spc="-10">
                <a:latin typeface="Microsoft Sans Serif"/>
                <a:cs typeface="Microsoft Sans Serif"/>
              </a:rPr>
              <a:t>needs.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05974" y="4090486"/>
            <a:ext cx="5545455" cy="8140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500" spc="65" b="1">
                <a:solidFill>
                  <a:srgbClr val="0A9395"/>
                </a:solidFill>
                <a:latin typeface="Arial"/>
                <a:cs typeface="Arial"/>
              </a:rPr>
              <a:t>It</a:t>
            </a:r>
            <a:r>
              <a:rPr dirty="0" sz="15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would</a:t>
            </a:r>
            <a:r>
              <a:rPr dirty="0" sz="1500" spc="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60" b="1">
                <a:solidFill>
                  <a:srgbClr val="0A9395"/>
                </a:solidFill>
                <a:latin typeface="Arial"/>
                <a:cs typeface="Arial"/>
              </a:rPr>
              <a:t>be</a:t>
            </a:r>
            <a:r>
              <a:rPr dirty="0" sz="1500" spc="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game-changing</a:t>
            </a:r>
            <a:r>
              <a:rPr dirty="0" sz="1500" spc="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60" b="1">
                <a:solidFill>
                  <a:srgbClr val="0A9395"/>
                </a:solidFill>
                <a:latin typeface="Arial"/>
                <a:cs typeface="Arial"/>
              </a:rPr>
              <a:t>to</a:t>
            </a:r>
            <a:r>
              <a:rPr dirty="0" sz="1500" spc="8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make</a:t>
            </a:r>
            <a:r>
              <a:rPr dirty="0" sz="1500" spc="11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0">
                <a:solidFill>
                  <a:srgbClr val="0A9395"/>
                </a:solidFill>
                <a:latin typeface="Microsoft Sans Serif"/>
                <a:cs typeface="Microsoft Sans Serif"/>
              </a:rPr>
              <a:t>communication</a:t>
            </a:r>
            <a:r>
              <a:rPr dirty="0" sz="1500" spc="114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45">
                <a:solidFill>
                  <a:srgbClr val="0A9395"/>
                </a:solidFill>
                <a:latin typeface="Microsoft Sans Serif"/>
                <a:cs typeface="Microsoft Sans Serif"/>
              </a:rPr>
              <a:t>with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designers</a:t>
            </a:r>
            <a:r>
              <a:rPr dirty="0" sz="1500" spc="13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seamless</a:t>
            </a:r>
            <a:r>
              <a:rPr dirty="0" sz="1500" spc="13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and</a:t>
            </a:r>
            <a:r>
              <a:rPr dirty="0" sz="1500" spc="13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fun,</a:t>
            </a:r>
            <a:r>
              <a:rPr dirty="0" sz="1500" spc="13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creating</a:t>
            </a:r>
            <a:r>
              <a:rPr dirty="0" sz="1500" spc="13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an</a:t>
            </a:r>
            <a:r>
              <a:rPr dirty="0" sz="1500" spc="13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exciting</a:t>
            </a:r>
            <a:r>
              <a:rPr dirty="0" sz="1500" spc="13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and</a:t>
            </a:r>
            <a:r>
              <a:rPr dirty="0" sz="1500" spc="12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>
                <a:solidFill>
                  <a:srgbClr val="CA6702"/>
                </a:solidFill>
                <a:latin typeface="Microsoft Sans Serif"/>
                <a:cs typeface="Microsoft Sans Serif"/>
              </a:rPr>
              <a:t>effortless </a:t>
            </a:r>
            <a:r>
              <a:rPr dirty="0" sz="1500" spc="50">
                <a:solidFill>
                  <a:srgbClr val="CA6702"/>
                </a:solidFill>
                <a:latin typeface="Microsoft Sans Serif"/>
                <a:cs typeface="Microsoft Sans Serif"/>
              </a:rPr>
              <a:t>communication </a:t>
            </a:r>
            <a:r>
              <a:rPr dirty="0" sz="1500" spc="-10">
                <a:solidFill>
                  <a:srgbClr val="0A9395"/>
                </a:solidFill>
                <a:latin typeface="Microsoft Sans Serif"/>
                <a:cs typeface="Microsoft Sans Serif"/>
              </a:rPr>
              <a:t>experience.</a:t>
            </a:r>
            <a:endParaRPr sz="1500">
              <a:latin typeface="Microsoft Sans Serif"/>
              <a:cs typeface="Microsoft Sans Serif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6567086" y="1249622"/>
            <a:ext cx="2339340" cy="2291080"/>
            <a:chOff x="6567086" y="1249622"/>
            <a:chExt cx="2339340" cy="2291080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67086" y="1249622"/>
              <a:ext cx="2339345" cy="229072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84061" y="1471369"/>
              <a:ext cx="2105445" cy="2060173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6625511" y="3836125"/>
            <a:ext cx="221932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Communication</a:t>
            </a:r>
            <a:r>
              <a:rPr dirty="0" sz="1800" spc="-6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CA6702"/>
                </a:solidFill>
                <a:latin typeface="Arial"/>
                <a:cs typeface="Arial"/>
              </a:rPr>
              <a:t>and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Collaboration</a:t>
            </a:r>
            <a:r>
              <a:rPr dirty="0" sz="1800" spc="-6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CA6702"/>
                </a:solidFill>
                <a:latin typeface="Arial"/>
                <a:cs typeface="Arial"/>
              </a:rPr>
              <a:t>With </a:t>
            </a:r>
            <a:r>
              <a:rPr dirty="0" sz="1800" spc="-10" b="1">
                <a:solidFill>
                  <a:srgbClr val="CA6702"/>
                </a:solidFill>
                <a:latin typeface="Arial"/>
                <a:cs typeface="Arial"/>
              </a:rPr>
              <a:t>Designers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505247"/>
            <a:ext cx="293814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10"/>
              <a:t>Key</a:t>
            </a:r>
            <a:r>
              <a:rPr dirty="0" spc="-40"/>
              <a:t> </a:t>
            </a:r>
            <a:r>
              <a:rPr dirty="0"/>
              <a:t>HMWs</a:t>
            </a:r>
            <a:r>
              <a:rPr dirty="0" spc="-35"/>
              <a:t> </a:t>
            </a:r>
            <a:r>
              <a:rPr dirty="0"/>
              <a:t>for</a:t>
            </a:r>
            <a:r>
              <a:rPr dirty="0" spc="-35"/>
              <a:t> </a:t>
            </a:r>
            <a:r>
              <a:rPr dirty="0" spc="-20"/>
              <a:t>Alex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489299" y="1630471"/>
            <a:ext cx="2072639" cy="966469"/>
          </a:xfrm>
          <a:custGeom>
            <a:avLst/>
            <a:gdLst/>
            <a:ahLst/>
            <a:cxnLst/>
            <a:rect l="l" t="t" r="r" b="b"/>
            <a:pathLst>
              <a:path w="2072639" h="966469">
                <a:moveTo>
                  <a:pt x="0" y="161052"/>
                </a:moveTo>
                <a:lnTo>
                  <a:pt x="5752" y="118237"/>
                </a:lnTo>
                <a:lnTo>
                  <a:pt x="21988" y="79765"/>
                </a:lnTo>
                <a:lnTo>
                  <a:pt x="47170" y="47170"/>
                </a:lnTo>
                <a:lnTo>
                  <a:pt x="79765" y="21988"/>
                </a:lnTo>
                <a:lnTo>
                  <a:pt x="118237" y="5752"/>
                </a:lnTo>
                <a:lnTo>
                  <a:pt x="161052" y="0"/>
                </a:lnTo>
                <a:lnTo>
                  <a:pt x="1911043" y="0"/>
                </a:lnTo>
                <a:lnTo>
                  <a:pt x="1972674" y="12259"/>
                </a:lnTo>
                <a:lnTo>
                  <a:pt x="2024920" y="47172"/>
                </a:lnTo>
                <a:lnTo>
                  <a:pt x="2059833" y="99421"/>
                </a:lnTo>
                <a:lnTo>
                  <a:pt x="2072095" y="161052"/>
                </a:lnTo>
                <a:lnTo>
                  <a:pt x="2072095" y="805245"/>
                </a:lnTo>
                <a:lnTo>
                  <a:pt x="2066342" y="848061"/>
                </a:lnTo>
                <a:lnTo>
                  <a:pt x="2050107" y="886534"/>
                </a:lnTo>
                <a:lnTo>
                  <a:pt x="2024924" y="919129"/>
                </a:lnTo>
                <a:lnTo>
                  <a:pt x="1992330" y="944310"/>
                </a:lnTo>
                <a:lnTo>
                  <a:pt x="1953857" y="960545"/>
                </a:lnTo>
                <a:lnTo>
                  <a:pt x="1911043" y="966298"/>
                </a:lnTo>
                <a:lnTo>
                  <a:pt x="161052" y="966298"/>
                </a:lnTo>
                <a:lnTo>
                  <a:pt x="118237" y="960545"/>
                </a:lnTo>
                <a:lnTo>
                  <a:pt x="79765" y="944310"/>
                </a:lnTo>
                <a:lnTo>
                  <a:pt x="47170" y="919129"/>
                </a:lnTo>
                <a:lnTo>
                  <a:pt x="21988" y="886534"/>
                </a:lnTo>
                <a:lnTo>
                  <a:pt x="5752" y="848061"/>
                </a:lnTo>
                <a:lnTo>
                  <a:pt x="0" y="805245"/>
                </a:lnTo>
                <a:lnTo>
                  <a:pt x="0" y="161052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3185668" y="2426632"/>
            <a:ext cx="4435475" cy="2717165"/>
            <a:chOff x="3185668" y="2426632"/>
            <a:chExt cx="4435475" cy="271716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85668" y="2430447"/>
              <a:ext cx="2772644" cy="2713042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763513" y="2436157"/>
              <a:ext cx="1848485" cy="1241425"/>
            </a:xfrm>
            <a:custGeom>
              <a:avLst/>
              <a:gdLst/>
              <a:ahLst/>
              <a:cxnLst/>
              <a:rect l="l" t="t" r="r" b="b"/>
              <a:pathLst>
                <a:path w="1848484" h="1241425">
                  <a:moveTo>
                    <a:pt x="0" y="206812"/>
                  </a:moveTo>
                  <a:lnTo>
                    <a:pt x="5462" y="159390"/>
                  </a:lnTo>
                  <a:lnTo>
                    <a:pt x="21021" y="115858"/>
                  </a:lnTo>
                  <a:lnTo>
                    <a:pt x="45435" y="77459"/>
                  </a:lnTo>
                  <a:lnTo>
                    <a:pt x="77462" y="45432"/>
                  </a:lnTo>
                  <a:lnTo>
                    <a:pt x="115859" y="21019"/>
                  </a:lnTo>
                  <a:lnTo>
                    <a:pt x="159386" y="5461"/>
                  </a:lnTo>
                  <a:lnTo>
                    <a:pt x="206799" y="0"/>
                  </a:lnTo>
                  <a:lnTo>
                    <a:pt x="1641196" y="0"/>
                  </a:lnTo>
                  <a:lnTo>
                    <a:pt x="1681731" y="4010"/>
                  </a:lnTo>
                  <a:lnTo>
                    <a:pt x="1720337" y="15741"/>
                  </a:lnTo>
                  <a:lnTo>
                    <a:pt x="1755928" y="34745"/>
                  </a:lnTo>
                  <a:lnTo>
                    <a:pt x="1787421" y="60572"/>
                  </a:lnTo>
                  <a:lnTo>
                    <a:pt x="1813244" y="92073"/>
                  </a:lnTo>
                  <a:lnTo>
                    <a:pt x="1832249" y="127669"/>
                  </a:lnTo>
                  <a:lnTo>
                    <a:pt x="1843984" y="166277"/>
                  </a:lnTo>
                  <a:lnTo>
                    <a:pt x="1847996" y="206812"/>
                  </a:lnTo>
                  <a:lnTo>
                    <a:pt x="1847996" y="1033985"/>
                  </a:lnTo>
                  <a:lnTo>
                    <a:pt x="1842533" y="1081407"/>
                  </a:lnTo>
                  <a:lnTo>
                    <a:pt x="1826974" y="1124941"/>
                  </a:lnTo>
                  <a:lnTo>
                    <a:pt x="1802560" y="1163343"/>
                  </a:lnTo>
                  <a:lnTo>
                    <a:pt x="1770534" y="1195372"/>
                  </a:lnTo>
                  <a:lnTo>
                    <a:pt x="1732136" y="1219787"/>
                  </a:lnTo>
                  <a:lnTo>
                    <a:pt x="1688610" y="1235347"/>
                  </a:lnTo>
                  <a:lnTo>
                    <a:pt x="1641196" y="1240810"/>
                  </a:lnTo>
                  <a:lnTo>
                    <a:pt x="206799" y="1240810"/>
                  </a:lnTo>
                  <a:lnTo>
                    <a:pt x="159386" y="1235347"/>
                  </a:lnTo>
                  <a:lnTo>
                    <a:pt x="115859" y="1219787"/>
                  </a:lnTo>
                  <a:lnTo>
                    <a:pt x="77462" y="1195372"/>
                  </a:lnTo>
                  <a:lnTo>
                    <a:pt x="45435" y="1163343"/>
                  </a:lnTo>
                  <a:lnTo>
                    <a:pt x="21021" y="1124941"/>
                  </a:lnTo>
                  <a:lnTo>
                    <a:pt x="5462" y="1081407"/>
                  </a:lnTo>
                  <a:lnTo>
                    <a:pt x="0" y="1033985"/>
                  </a:lnTo>
                  <a:lnTo>
                    <a:pt x="0" y="206812"/>
                  </a:lnTo>
                  <a:close/>
                </a:path>
              </a:pathLst>
            </a:custGeom>
            <a:ln w="19049">
              <a:solidFill>
                <a:srgbClr val="BA3D0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06527" y="1785540"/>
            <a:ext cx="1637664" cy="6038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 marR="5080" indent="120650">
              <a:lnSpc>
                <a:spcPct val="113199"/>
              </a:lnSpc>
              <a:spcBef>
                <a:spcPts val="60"/>
              </a:spcBef>
            </a:pPr>
            <a:r>
              <a:rPr dirty="0" sz="1000" i="1">
                <a:latin typeface="Arial"/>
                <a:cs typeface="Arial"/>
              </a:rPr>
              <a:t>Change</a:t>
            </a:r>
            <a:r>
              <a:rPr dirty="0" sz="1000" spc="80" i="1">
                <a:latin typeface="Arial"/>
                <a:cs typeface="Arial"/>
              </a:rPr>
              <a:t> </a:t>
            </a:r>
            <a:r>
              <a:rPr dirty="0" sz="1000" spc="50" i="1">
                <a:latin typeface="Arial"/>
                <a:cs typeface="Arial"/>
              </a:rPr>
              <a:t>the</a:t>
            </a:r>
            <a:r>
              <a:rPr dirty="0" sz="1000" spc="85" i="1">
                <a:latin typeface="Arial"/>
                <a:cs typeface="Arial"/>
              </a:rPr>
              <a:t> </a:t>
            </a:r>
            <a:r>
              <a:rPr dirty="0" sz="1000" i="1">
                <a:latin typeface="Arial"/>
                <a:cs typeface="Arial"/>
              </a:rPr>
              <a:t>status</a:t>
            </a:r>
            <a:r>
              <a:rPr dirty="0" sz="1000" spc="85" i="1">
                <a:latin typeface="Arial"/>
                <a:cs typeface="Arial"/>
              </a:rPr>
              <a:t> </a:t>
            </a:r>
            <a:r>
              <a:rPr dirty="0" sz="1000" spc="-20" i="1">
                <a:latin typeface="Arial"/>
                <a:cs typeface="Arial"/>
              </a:rPr>
              <a:t>quo: </a:t>
            </a:r>
            <a:r>
              <a:rPr dirty="0" sz="1200">
                <a:latin typeface="Microsoft Sans Serif"/>
                <a:cs typeface="Microsoft Sans Serif"/>
              </a:rPr>
              <a:t>HMW</a:t>
            </a:r>
            <a:r>
              <a:rPr dirty="0" sz="1200" spc="7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reduce</a:t>
            </a:r>
            <a:r>
              <a:rPr dirty="0" sz="1200" spc="75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the</a:t>
            </a:r>
            <a:r>
              <a:rPr dirty="0" sz="1200" spc="7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need </a:t>
            </a:r>
            <a:r>
              <a:rPr dirty="0" sz="1200" spc="10">
                <a:latin typeface="Microsoft Sans Serif"/>
                <a:cs typeface="Microsoft Sans Serif"/>
              </a:rPr>
              <a:t>for</a:t>
            </a:r>
            <a:r>
              <a:rPr dirty="0" sz="1200" spc="19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frequent</a:t>
            </a:r>
            <a:r>
              <a:rPr dirty="0" sz="1200" spc="20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meetings?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905499" y="2518922"/>
            <a:ext cx="1564640" cy="102298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algn="ctr" marL="12700" marR="5080">
              <a:lnSpc>
                <a:spcPct val="113900"/>
              </a:lnSpc>
              <a:spcBef>
                <a:spcPts val="50"/>
              </a:spcBef>
            </a:pPr>
            <a:r>
              <a:rPr dirty="0" sz="1000" i="1">
                <a:latin typeface="Arial"/>
                <a:cs typeface="Arial"/>
              </a:rPr>
              <a:t>Explore </a:t>
            </a:r>
            <a:r>
              <a:rPr dirty="0" sz="1000" spc="50" i="1">
                <a:latin typeface="Arial"/>
                <a:cs typeface="Arial"/>
              </a:rPr>
              <a:t>the</a:t>
            </a:r>
            <a:r>
              <a:rPr dirty="0" sz="1000" i="1">
                <a:latin typeface="Arial"/>
                <a:cs typeface="Arial"/>
              </a:rPr>
              <a:t> </a:t>
            </a:r>
            <a:r>
              <a:rPr dirty="0" sz="1000" spc="-10" i="1">
                <a:latin typeface="Arial"/>
                <a:cs typeface="Arial"/>
              </a:rPr>
              <a:t>opposite: </a:t>
            </a:r>
            <a:r>
              <a:rPr dirty="0" sz="1200">
                <a:latin typeface="Microsoft Sans Serif"/>
                <a:cs typeface="Microsoft Sans Serif"/>
              </a:rPr>
              <a:t>HMW</a:t>
            </a:r>
            <a:r>
              <a:rPr dirty="0" sz="1200" spc="-4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transform </a:t>
            </a:r>
            <a:r>
              <a:rPr dirty="0" sz="1200" spc="20">
                <a:latin typeface="Microsoft Sans Serif"/>
                <a:cs typeface="Microsoft Sans Serif"/>
              </a:rPr>
              <a:t>traditional</a:t>
            </a:r>
            <a:r>
              <a:rPr dirty="0" sz="1200" spc="24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verbal </a:t>
            </a:r>
            <a:r>
              <a:rPr dirty="0" sz="1200" spc="20">
                <a:latin typeface="Microsoft Sans Serif"/>
                <a:cs typeface="Microsoft Sans Serif"/>
              </a:rPr>
              <a:t>communication</a:t>
            </a:r>
            <a:r>
              <a:rPr dirty="0" sz="1200" spc="204">
                <a:latin typeface="Microsoft Sans Serif"/>
                <a:cs typeface="Microsoft Sans Serif"/>
              </a:rPr>
              <a:t> </a:t>
            </a:r>
            <a:r>
              <a:rPr dirty="0" sz="1200" spc="20">
                <a:latin typeface="Microsoft Sans Serif"/>
                <a:cs typeface="Microsoft Sans Serif"/>
              </a:rPr>
              <a:t>into</a:t>
            </a:r>
            <a:r>
              <a:rPr dirty="0" sz="1200" spc="204">
                <a:latin typeface="Microsoft Sans Serif"/>
                <a:cs typeface="Microsoft Sans Serif"/>
              </a:rPr>
              <a:t> </a:t>
            </a:r>
            <a:r>
              <a:rPr dirty="0" sz="1200" spc="-50">
                <a:latin typeface="Microsoft Sans Serif"/>
                <a:cs typeface="Microsoft Sans Serif"/>
              </a:rPr>
              <a:t>a </a:t>
            </a:r>
            <a:r>
              <a:rPr dirty="0" sz="1200">
                <a:latin typeface="Microsoft Sans Serif"/>
                <a:cs typeface="Microsoft Sans Serif"/>
              </a:rPr>
              <a:t>visual</a:t>
            </a:r>
            <a:r>
              <a:rPr dirty="0" sz="1200" spc="3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experience?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5958313" y="3814242"/>
            <a:ext cx="2844800" cy="966469"/>
          </a:xfrm>
          <a:custGeom>
            <a:avLst/>
            <a:gdLst/>
            <a:ahLst/>
            <a:cxnLst/>
            <a:rect l="l" t="t" r="r" b="b"/>
            <a:pathLst>
              <a:path w="2844800" h="966470">
                <a:moveTo>
                  <a:pt x="0" y="161049"/>
                </a:moveTo>
                <a:lnTo>
                  <a:pt x="5752" y="118234"/>
                </a:lnTo>
                <a:lnTo>
                  <a:pt x="21986" y="79762"/>
                </a:lnTo>
                <a:lnTo>
                  <a:pt x="47168" y="47168"/>
                </a:lnTo>
                <a:lnTo>
                  <a:pt x="79762" y="21986"/>
                </a:lnTo>
                <a:lnTo>
                  <a:pt x="118234" y="5752"/>
                </a:lnTo>
                <a:lnTo>
                  <a:pt x="161049" y="0"/>
                </a:lnTo>
                <a:lnTo>
                  <a:pt x="2683244" y="0"/>
                </a:lnTo>
                <a:lnTo>
                  <a:pt x="2744869" y="12249"/>
                </a:lnTo>
                <a:lnTo>
                  <a:pt x="2797119" y="47149"/>
                </a:lnTo>
                <a:lnTo>
                  <a:pt x="2832031" y="99402"/>
                </a:lnTo>
                <a:lnTo>
                  <a:pt x="2844294" y="161049"/>
                </a:lnTo>
                <a:lnTo>
                  <a:pt x="2844294" y="805223"/>
                </a:lnTo>
                <a:lnTo>
                  <a:pt x="2838541" y="848038"/>
                </a:lnTo>
                <a:lnTo>
                  <a:pt x="2822307" y="886510"/>
                </a:lnTo>
                <a:lnTo>
                  <a:pt x="2797125" y="919104"/>
                </a:lnTo>
                <a:lnTo>
                  <a:pt x="2764531" y="944286"/>
                </a:lnTo>
                <a:lnTo>
                  <a:pt x="2726059" y="960520"/>
                </a:lnTo>
                <a:lnTo>
                  <a:pt x="2683244" y="966273"/>
                </a:lnTo>
                <a:lnTo>
                  <a:pt x="161049" y="966273"/>
                </a:lnTo>
                <a:lnTo>
                  <a:pt x="118234" y="960520"/>
                </a:lnTo>
                <a:lnTo>
                  <a:pt x="79762" y="944286"/>
                </a:lnTo>
                <a:lnTo>
                  <a:pt x="47168" y="919104"/>
                </a:lnTo>
                <a:lnTo>
                  <a:pt x="21986" y="886510"/>
                </a:lnTo>
                <a:lnTo>
                  <a:pt x="5752" y="848038"/>
                </a:lnTo>
                <a:lnTo>
                  <a:pt x="0" y="805223"/>
                </a:lnTo>
                <a:lnTo>
                  <a:pt x="0" y="161049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6197706" y="3864519"/>
            <a:ext cx="2366010" cy="81343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 marR="5080" indent="254635">
              <a:lnSpc>
                <a:spcPct val="113700"/>
              </a:lnSpc>
              <a:spcBef>
                <a:spcPts val="50"/>
              </a:spcBef>
            </a:pPr>
            <a:r>
              <a:rPr dirty="0" sz="1000" spc="20" i="1">
                <a:latin typeface="Arial"/>
                <a:cs typeface="Arial"/>
              </a:rPr>
              <a:t>Identify</a:t>
            </a:r>
            <a:r>
              <a:rPr dirty="0" sz="1000" spc="175" i="1">
                <a:latin typeface="Arial"/>
                <a:cs typeface="Arial"/>
              </a:rPr>
              <a:t> </a:t>
            </a:r>
            <a:r>
              <a:rPr dirty="0" sz="1000" spc="20" i="1">
                <a:latin typeface="Arial"/>
                <a:cs typeface="Arial"/>
              </a:rPr>
              <a:t>unexpected</a:t>
            </a:r>
            <a:r>
              <a:rPr dirty="0" sz="1000" spc="175" i="1">
                <a:latin typeface="Arial"/>
                <a:cs typeface="Arial"/>
              </a:rPr>
              <a:t> </a:t>
            </a:r>
            <a:r>
              <a:rPr dirty="0" sz="1000" spc="-10" i="1">
                <a:latin typeface="Arial"/>
                <a:cs typeface="Arial"/>
              </a:rPr>
              <a:t>resources: </a:t>
            </a:r>
            <a:r>
              <a:rPr dirty="0" sz="1200">
                <a:latin typeface="Microsoft Sans Serif"/>
                <a:cs typeface="Microsoft Sans Serif"/>
              </a:rPr>
              <a:t>HMW</a:t>
            </a:r>
            <a:r>
              <a:rPr dirty="0" sz="1200" spc="3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leverage</a:t>
            </a:r>
            <a:r>
              <a:rPr dirty="0" sz="1200" spc="3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engineers'</a:t>
            </a:r>
            <a:r>
              <a:rPr dirty="0" sz="1200" spc="3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existing </a:t>
            </a:r>
            <a:r>
              <a:rPr dirty="0" sz="1200">
                <a:latin typeface="Microsoft Sans Serif"/>
                <a:cs typeface="Microsoft Sans Serif"/>
              </a:rPr>
              <a:t>tools</a:t>
            </a:r>
            <a:r>
              <a:rPr dirty="0" sz="1200" spc="13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and</a:t>
            </a:r>
            <a:r>
              <a:rPr dirty="0" sz="1200" spc="14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workﬂows</a:t>
            </a:r>
            <a:r>
              <a:rPr dirty="0" sz="1200" spc="140">
                <a:latin typeface="Microsoft Sans Serif"/>
                <a:cs typeface="Microsoft Sans Serif"/>
              </a:rPr>
              <a:t> </a:t>
            </a:r>
            <a:r>
              <a:rPr dirty="0" sz="1200" spc="75">
                <a:latin typeface="Microsoft Sans Serif"/>
                <a:cs typeface="Microsoft Sans Serif"/>
              </a:rPr>
              <a:t>to</a:t>
            </a:r>
            <a:r>
              <a:rPr dirty="0" sz="1200" spc="14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integrate </a:t>
            </a:r>
            <a:r>
              <a:rPr dirty="0" sz="1200" spc="10">
                <a:latin typeface="Microsoft Sans Serif"/>
                <a:cs typeface="Microsoft Sans Serif"/>
              </a:rPr>
              <a:t>design</a:t>
            </a:r>
            <a:r>
              <a:rPr dirty="0" sz="1200" spc="19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collaboration</a:t>
            </a:r>
            <a:r>
              <a:rPr dirty="0" sz="1200" spc="19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seamlessly?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714898" y="2722344"/>
            <a:ext cx="2695575" cy="966469"/>
          </a:xfrm>
          <a:custGeom>
            <a:avLst/>
            <a:gdLst/>
            <a:ahLst/>
            <a:cxnLst/>
            <a:rect l="l" t="t" r="r" b="b"/>
            <a:pathLst>
              <a:path w="2695575" h="966470">
                <a:moveTo>
                  <a:pt x="0" y="161049"/>
                </a:moveTo>
                <a:lnTo>
                  <a:pt x="5752" y="118234"/>
                </a:lnTo>
                <a:lnTo>
                  <a:pt x="21988" y="79762"/>
                </a:lnTo>
                <a:lnTo>
                  <a:pt x="47170" y="47168"/>
                </a:lnTo>
                <a:lnTo>
                  <a:pt x="79765" y="21986"/>
                </a:lnTo>
                <a:lnTo>
                  <a:pt x="118237" y="5752"/>
                </a:lnTo>
                <a:lnTo>
                  <a:pt x="161052" y="0"/>
                </a:lnTo>
                <a:lnTo>
                  <a:pt x="2534444" y="0"/>
                </a:lnTo>
                <a:lnTo>
                  <a:pt x="2596069" y="12262"/>
                </a:lnTo>
                <a:lnTo>
                  <a:pt x="2648319" y="47174"/>
                </a:lnTo>
                <a:lnTo>
                  <a:pt x="2683232" y="99424"/>
                </a:lnTo>
                <a:lnTo>
                  <a:pt x="2695494" y="161049"/>
                </a:lnTo>
                <a:lnTo>
                  <a:pt x="2695494" y="805248"/>
                </a:lnTo>
                <a:lnTo>
                  <a:pt x="2689742" y="848063"/>
                </a:lnTo>
                <a:lnTo>
                  <a:pt x="2673507" y="886535"/>
                </a:lnTo>
                <a:lnTo>
                  <a:pt x="2648325" y="919129"/>
                </a:lnTo>
                <a:lnTo>
                  <a:pt x="2615731" y="944311"/>
                </a:lnTo>
                <a:lnTo>
                  <a:pt x="2577259" y="960545"/>
                </a:lnTo>
                <a:lnTo>
                  <a:pt x="2534444" y="966298"/>
                </a:lnTo>
                <a:lnTo>
                  <a:pt x="161052" y="966298"/>
                </a:lnTo>
                <a:lnTo>
                  <a:pt x="118237" y="960545"/>
                </a:lnTo>
                <a:lnTo>
                  <a:pt x="79765" y="944311"/>
                </a:lnTo>
                <a:lnTo>
                  <a:pt x="47170" y="919129"/>
                </a:lnTo>
                <a:lnTo>
                  <a:pt x="21988" y="886535"/>
                </a:lnTo>
                <a:lnTo>
                  <a:pt x="5752" y="848063"/>
                </a:lnTo>
                <a:lnTo>
                  <a:pt x="0" y="805248"/>
                </a:lnTo>
                <a:lnTo>
                  <a:pt x="0" y="161049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1032827" y="2772633"/>
            <a:ext cx="2059939" cy="81343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215"/>
              </a:spcBef>
            </a:pPr>
            <a:r>
              <a:rPr dirty="0" sz="1000" i="1">
                <a:latin typeface="Arial"/>
                <a:cs typeface="Arial"/>
              </a:rPr>
              <a:t>Create</a:t>
            </a:r>
            <a:r>
              <a:rPr dirty="0" sz="1000" spc="75" i="1">
                <a:latin typeface="Arial"/>
                <a:cs typeface="Arial"/>
              </a:rPr>
              <a:t> </a:t>
            </a:r>
            <a:r>
              <a:rPr dirty="0" sz="1000" i="1">
                <a:latin typeface="Arial"/>
                <a:cs typeface="Arial"/>
              </a:rPr>
              <a:t>an</a:t>
            </a:r>
            <a:r>
              <a:rPr dirty="0" sz="1000" spc="75" i="1">
                <a:latin typeface="Arial"/>
                <a:cs typeface="Arial"/>
              </a:rPr>
              <a:t> </a:t>
            </a:r>
            <a:r>
              <a:rPr dirty="0" sz="1000" spc="-10" i="1">
                <a:latin typeface="Arial"/>
                <a:cs typeface="Arial"/>
              </a:rPr>
              <a:t>analogy:</a:t>
            </a:r>
            <a:endParaRPr sz="1000">
              <a:latin typeface="Arial"/>
              <a:cs typeface="Arial"/>
            </a:endParaRPr>
          </a:p>
          <a:p>
            <a:pPr algn="ctr" marL="12065" marR="5080">
              <a:lnSpc>
                <a:spcPts val="1650"/>
              </a:lnSpc>
              <a:spcBef>
                <a:spcPts val="25"/>
              </a:spcBef>
            </a:pPr>
            <a:r>
              <a:rPr dirty="0" sz="1200" spc="10">
                <a:latin typeface="Microsoft Sans Serif"/>
                <a:cs typeface="Microsoft Sans Serif"/>
              </a:rPr>
              <a:t>HMW</a:t>
            </a:r>
            <a:r>
              <a:rPr dirty="0" sz="1200" spc="5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templatize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the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design </a:t>
            </a:r>
            <a:r>
              <a:rPr dirty="0" sz="1200">
                <a:latin typeface="Microsoft Sans Serif"/>
                <a:cs typeface="Microsoft Sans Serif"/>
              </a:rPr>
              <a:t>experience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and</a:t>
            </a:r>
            <a:r>
              <a:rPr dirty="0" sz="1200" spc="6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make</a:t>
            </a:r>
            <a:r>
              <a:rPr dirty="0" sz="1200" spc="65">
                <a:latin typeface="Microsoft Sans Serif"/>
                <a:cs typeface="Microsoft Sans Serif"/>
              </a:rPr>
              <a:t> </a:t>
            </a:r>
            <a:r>
              <a:rPr dirty="0" sz="1200" spc="70">
                <a:latin typeface="Microsoft Sans Serif"/>
                <a:cs typeface="Microsoft Sans Serif"/>
              </a:rPr>
              <a:t>it</a:t>
            </a:r>
            <a:r>
              <a:rPr dirty="0" sz="1200" spc="6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like</a:t>
            </a:r>
            <a:r>
              <a:rPr dirty="0" sz="1200" spc="65">
                <a:latin typeface="Microsoft Sans Serif"/>
                <a:cs typeface="Microsoft Sans Serif"/>
              </a:rPr>
              <a:t> </a:t>
            </a:r>
            <a:r>
              <a:rPr dirty="0" sz="1200" spc="-50">
                <a:latin typeface="Microsoft Sans Serif"/>
                <a:cs typeface="Microsoft Sans Serif"/>
              </a:rPr>
              <a:t>a </a:t>
            </a:r>
            <a:r>
              <a:rPr dirty="0" sz="1200">
                <a:latin typeface="Microsoft Sans Serif"/>
                <a:cs typeface="Microsoft Sans Serif"/>
              </a:rPr>
              <a:t>coloring</a:t>
            </a:r>
            <a:r>
              <a:rPr dirty="0" sz="1200" spc="25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book?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489299" y="3814217"/>
            <a:ext cx="2695575" cy="966469"/>
          </a:xfrm>
          <a:custGeom>
            <a:avLst/>
            <a:gdLst/>
            <a:ahLst/>
            <a:cxnLst/>
            <a:rect l="l" t="t" r="r" b="b"/>
            <a:pathLst>
              <a:path w="2695575" h="966470">
                <a:moveTo>
                  <a:pt x="0" y="161049"/>
                </a:moveTo>
                <a:lnTo>
                  <a:pt x="5752" y="118234"/>
                </a:lnTo>
                <a:lnTo>
                  <a:pt x="21988" y="79762"/>
                </a:lnTo>
                <a:lnTo>
                  <a:pt x="47170" y="47168"/>
                </a:lnTo>
                <a:lnTo>
                  <a:pt x="79765" y="21986"/>
                </a:lnTo>
                <a:lnTo>
                  <a:pt x="118237" y="5752"/>
                </a:lnTo>
                <a:lnTo>
                  <a:pt x="161052" y="0"/>
                </a:lnTo>
                <a:lnTo>
                  <a:pt x="2534444" y="0"/>
                </a:lnTo>
                <a:lnTo>
                  <a:pt x="2596069" y="12262"/>
                </a:lnTo>
                <a:lnTo>
                  <a:pt x="2648319" y="47174"/>
                </a:lnTo>
                <a:lnTo>
                  <a:pt x="2683232" y="99424"/>
                </a:lnTo>
                <a:lnTo>
                  <a:pt x="2695494" y="161049"/>
                </a:lnTo>
                <a:lnTo>
                  <a:pt x="2695494" y="805248"/>
                </a:lnTo>
                <a:lnTo>
                  <a:pt x="2689742" y="848063"/>
                </a:lnTo>
                <a:lnTo>
                  <a:pt x="2673507" y="886535"/>
                </a:lnTo>
                <a:lnTo>
                  <a:pt x="2648325" y="919129"/>
                </a:lnTo>
                <a:lnTo>
                  <a:pt x="2615731" y="944311"/>
                </a:lnTo>
                <a:lnTo>
                  <a:pt x="2577259" y="960545"/>
                </a:lnTo>
                <a:lnTo>
                  <a:pt x="2534444" y="966298"/>
                </a:lnTo>
                <a:lnTo>
                  <a:pt x="161052" y="966298"/>
                </a:lnTo>
                <a:lnTo>
                  <a:pt x="118237" y="960545"/>
                </a:lnTo>
                <a:lnTo>
                  <a:pt x="79765" y="944311"/>
                </a:lnTo>
                <a:lnTo>
                  <a:pt x="47170" y="919129"/>
                </a:lnTo>
                <a:lnTo>
                  <a:pt x="21988" y="886535"/>
                </a:lnTo>
                <a:lnTo>
                  <a:pt x="5752" y="848063"/>
                </a:lnTo>
                <a:lnTo>
                  <a:pt x="0" y="805248"/>
                </a:lnTo>
                <a:lnTo>
                  <a:pt x="0" y="161049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669992" y="3864510"/>
            <a:ext cx="2334260" cy="81343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15"/>
              </a:spcBef>
            </a:pPr>
            <a:r>
              <a:rPr dirty="0" sz="1000" i="1">
                <a:latin typeface="Arial"/>
                <a:cs typeface="Arial"/>
              </a:rPr>
              <a:t>Remove</a:t>
            </a:r>
            <a:r>
              <a:rPr dirty="0" sz="1000" spc="-20" i="1">
                <a:latin typeface="Arial"/>
                <a:cs typeface="Arial"/>
              </a:rPr>
              <a:t> </a:t>
            </a:r>
            <a:r>
              <a:rPr dirty="0" sz="1000" spc="50" i="1">
                <a:latin typeface="Arial"/>
                <a:cs typeface="Arial"/>
              </a:rPr>
              <a:t>the</a:t>
            </a:r>
            <a:r>
              <a:rPr dirty="0" sz="1000" spc="-20" i="1">
                <a:latin typeface="Arial"/>
                <a:cs typeface="Arial"/>
              </a:rPr>
              <a:t> bad:</a:t>
            </a:r>
            <a:endParaRPr sz="1000">
              <a:latin typeface="Arial"/>
              <a:cs typeface="Arial"/>
            </a:endParaRPr>
          </a:p>
          <a:p>
            <a:pPr algn="ctr" marL="12065" marR="5080">
              <a:lnSpc>
                <a:spcPts val="1650"/>
              </a:lnSpc>
              <a:spcBef>
                <a:spcPts val="25"/>
              </a:spcBef>
            </a:pPr>
            <a:r>
              <a:rPr dirty="0" sz="1200">
                <a:latin typeface="Microsoft Sans Serif"/>
                <a:cs typeface="Microsoft Sans Serif"/>
              </a:rPr>
              <a:t>HMW</a:t>
            </a:r>
            <a:r>
              <a:rPr dirty="0" sz="1200" spc="10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reduce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miscommunication </a:t>
            </a:r>
            <a:r>
              <a:rPr dirty="0" sz="1200">
                <a:latin typeface="Microsoft Sans Serif"/>
                <a:cs typeface="Microsoft Sans Serif"/>
              </a:rPr>
              <a:t>between</a:t>
            </a:r>
            <a:r>
              <a:rPr dirty="0" sz="1200" spc="22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engineers</a:t>
            </a:r>
            <a:r>
              <a:rPr dirty="0" sz="1200" spc="225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and </a:t>
            </a:r>
            <a:r>
              <a:rPr dirty="0" sz="1200" spc="-10">
                <a:latin typeface="Microsoft Sans Serif"/>
                <a:cs typeface="Microsoft Sans Serif"/>
              </a:rPr>
              <a:t>designers?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2814144" y="1058122"/>
            <a:ext cx="5496560" cy="1241425"/>
          </a:xfrm>
          <a:custGeom>
            <a:avLst/>
            <a:gdLst/>
            <a:ahLst/>
            <a:cxnLst/>
            <a:rect l="l" t="t" r="r" b="b"/>
            <a:pathLst>
              <a:path w="5496559" h="1241425">
                <a:moveTo>
                  <a:pt x="0" y="206804"/>
                </a:moveTo>
                <a:lnTo>
                  <a:pt x="5462" y="159386"/>
                </a:lnTo>
                <a:lnTo>
                  <a:pt x="21021" y="115857"/>
                </a:lnTo>
                <a:lnTo>
                  <a:pt x="45435" y="77458"/>
                </a:lnTo>
                <a:lnTo>
                  <a:pt x="77462" y="45432"/>
                </a:lnTo>
                <a:lnTo>
                  <a:pt x="115859" y="21019"/>
                </a:lnTo>
                <a:lnTo>
                  <a:pt x="159386" y="5461"/>
                </a:lnTo>
                <a:lnTo>
                  <a:pt x="206799" y="0"/>
                </a:lnTo>
                <a:lnTo>
                  <a:pt x="5289189" y="0"/>
                </a:lnTo>
                <a:lnTo>
                  <a:pt x="5329724" y="4010"/>
                </a:lnTo>
                <a:lnTo>
                  <a:pt x="5368329" y="15741"/>
                </a:lnTo>
                <a:lnTo>
                  <a:pt x="5403921" y="34745"/>
                </a:lnTo>
                <a:lnTo>
                  <a:pt x="5435414" y="60572"/>
                </a:lnTo>
                <a:lnTo>
                  <a:pt x="5461237" y="92069"/>
                </a:lnTo>
                <a:lnTo>
                  <a:pt x="5480242" y="127663"/>
                </a:lnTo>
                <a:lnTo>
                  <a:pt x="5491976" y="166269"/>
                </a:lnTo>
                <a:lnTo>
                  <a:pt x="5495988" y="206804"/>
                </a:lnTo>
                <a:lnTo>
                  <a:pt x="5495988" y="1033992"/>
                </a:lnTo>
                <a:lnTo>
                  <a:pt x="5490526" y="1081411"/>
                </a:lnTo>
                <a:lnTo>
                  <a:pt x="5474967" y="1124940"/>
                </a:lnTo>
                <a:lnTo>
                  <a:pt x="5450553" y="1163338"/>
                </a:lnTo>
                <a:lnTo>
                  <a:pt x="5418526" y="1195364"/>
                </a:lnTo>
                <a:lnTo>
                  <a:pt x="5380129" y="1219777"/>
                </a:lnTo>
                <a:lnTo>
                  <a:pt x="5336602" y="1235335"/>
                </a:lnTo>
                <a:lnTo>
                  <a:pt x="5289189" y="1240797"/>
                </a:lnTo>
                <a:lnTo>
                  <a:pt x="206799" y="1240797"/>
                </a:lnTo>
                <a:lnTo>
                  <a:pt x="159386" y="1235335"/>
                </a:lnTo>
                <a:lnTo>
                  <a:pt x="115859" y="1219777"/>
                </a:lnTo>
                <a:lnTo>
                  <a:pt x="77462" y="1195364"/>
                </a:lnTo>
                <a:lnTo>
                  <a:pt x="45435" y="1163338"/>
                </a:lnTo>
                <a:lnTo>
                  <a:pt x="21021" y="1124940"/>
                </a:lnTo>
                <a:lnTo>
                  <a:pt x="5462" y="1081411"/>
                </a:lnTo>
                <a:lnTo>
                  <a:pt x="0" y="1033992"/>
                </a:lnTo>
                <a:lnTo>
                  <a:pt x="0" y="206804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3057460" y="1252941"/>
            <a:ext cx="5013325" cy="768350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70"/>
              </a:spcBef>
            </a:pPr>
            <a:r>
              <a:rPr dirty="0" sz="1400" i="1">
                <a:solidFill>
                  <a:srgbClr val="0A9395"/>
                </a:solidFill>
                <a:latin typeface="Arial"/>
                <a:cs typeface="Arial"/>
              </a:rPr>
              <a:t>Amp</a:t>
            </a:r>
            <a:r>
              <a:rPr dirty="0" sz="1400" spc="55" i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60" i="1">
                <a:solidFill>
                  <a:srgbClr val="0A9395"/>
                </a:solidFill>
                <a:latin typeface="Arial"/>
                <a:cs typeface="Arial"/>
              </a:rPr>
              <a:t>up the </a:t>
            </a:r>
            <a:r>
              <a:rPr dirty="0" sz="1400" spc="-10" i="1">
                <a:solidFill>
                  <a:srgbClr val="0A9395"/>
                </a:solidFill>
                <a:latin typeface="Arial"/>
                <a:cs typeface="Arial"/>
              </a:rPr>
              <a:t>good:</a:t>
            </a:r>
            <a:endParaRPr sz="1400">
              <a:latin typeface="Arial"/>
              <a:cs typeface="Arial"/>
            </a:endParaRPr>
          </a:p>
          <a:p>
            <a:pPr algn="ctr" marL="12700" marR="5080">
              <a:lnSpc>
                <a:spcPct val="116100"/>
              </a:lnSpc>
            </a:pP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HMW</a:t>
            </a:r>
            <a:r>
              <a:rPr dirty="0" sz="14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60" b="1">
                <a:solidFill>
                  <a:srgbClr val="0A9395"/>
                </a:solidFill>
                <a:latin typeface="Arial"/>
                <a:cs typeface="Arial"/>
              </a:rPr>
              <a:t>create</a:t>
            </a:r>
            <a:r>
              <a:rPr dirty="0" sz="14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collaborative</a:t>
            </a:r>
            <a:r>
              <a:rPr dirty="0" sz="1400" spc="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spaces</a:t>
            </a:r>
            <a:r>
              <a:rPr dirty="0" sz="14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4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tools</a:t>
            </a:r>
            <a:r>
              <a:rPr dirty="0" sz="14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where</a:t>
            </a:r>
            <a:r>
              <a:rPr dirty="0" sz="14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design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decisions</a:t>
            </a:r>
            <a:r>
              <a:rPr dirty="0" sz="14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feel</a:t>
            </a:r>
            <a:r>
              <a:rPr dirty="0" sz="14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like</a:t>
            </a:r>
            <a:r>
              <a:rPr dirty="0" sz="14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100" b="1">
                <a:solidFill>
                  <a:srgbClr val="0A9395"/>
                </a:solidFill>
                <a:latin typeface="Arial"/>
                <a:cs typeface="Arial"/>
              </a:rPr>
              <a:t>co-</a:t>
            </a:r>
            <a:r>
              <a:rPr dirty="0" sz="1400" spc="50" b="1">
                <a:solidFill>
                  <a:srgbClr val="0A9395"/>
                </a:solidFill>
                <a:latin typeface="Arial"/>
                <a:cs typeface="Arial"/>
              </a:rPr>
              <a:t>creation</a:t>
            </a:r>
            <a:r>
              <a:rPr dirty="0" sz="14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rather</a:t>
            </a:r>
            <a:r>
              <a:rPr dirty="0" sz="14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50" b="1">
                <a:solidFill>
                  <a:srgbClr val="0A9395"/>
                </a:solidFill>
                <a:latin typeface="Arial"/>
                <a:cs typeface="Arial"/>
              </a:rPr>
              <a:t>than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dependency?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999" y="83993"/>
            <a:ext cx="5532120" cy="1161415"/>
          </a:xfrm>
          <a:prstGeom prst="rect"/>
        </p:spPr>
        <p:txBody>
          <a:bodyPr wrap="square" lIns="0" tIns="1778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0"/>
              </a:spcBef>
            </a:pPr>
            <a:r>
              <a:rPr dirty="0" spc="-85"/>
              <a:t>POV:</a:t>
            </a:r>
            <a:r>
              <a:rPr dirty="0" spc="-95"/>
              <a:t> </a:t>
            </a:r>
            <a:r>
              <a:rPr dirty="0" spc="-20"/>
              <a:t>Dave</a:t>
            </a:r>
          </a:p>
          <a:p>
            <a:pPr marL="161290" marR="5080">
              <a:lnSpc>
                <a:spcPct val="114999"/>
              </a:lnSpc>
              <a:spcBef>
                <a:spcPts val="500"/>
              </a:spcBef>
            </a:pPr>
            <a:r>
              <a:rPr dirty="0" sz="1500">
                <a:solidFill>
                  <a:srgbClr val="0A9395"/>
                </a:solidFill>
              </a:rPr>
              <a:t>We</a:t>
            </a:r>
            <a:r>
              <a:rPr dirty="0" sz="1500" spc="5">
                <a:solidFill>
                  <a:srgbClr val="0A9395"/>
                </a:solidFill>
              </a:rPr>
              <a:t> </a:t>
            </a:r>
            <a:r>
              <a:rPr dirty="0" sz="1500" spc="85">
                <a:solidFill>
                  <a:srgbClr val="0A9395"/>
                </a:solidFill>
              </a:rPr>
              <a:t>met</a:t>
            </a:r>
            <a:r>
              <a:rPr dirty="0" sz="1500" spc="60">
                <a:solidFill>
                  <a:srgbClr val="0A9395"/>
                </a:solidFill>
              </a:rPr>
              <a:t> </a:t>
            </a:r>
            <a:r>
              <a:rPr dirty="0" sz="1500" spc="-35" b="0">
                <a:solidFill>
                  <a:srgbClr val="0A9395"/>
                </a:solidFill>
                <a:latin typeface="Microsoft Sans Serif"/>
                <a:cs typeface="Microsoft Sans Serif"/>
              </a:rPr>
              <a:t>Dave,</a:t>
            </a:r>
            <a:r>
              <a:rPr dirty="0" sz="1500" spc="80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A9395"/>
                </a:solidFill>
                <a:latin typeface="Microsoft Sans Serif"/>
                <a:cs typeface="Microsoft Sans Serif"/>
              </a:rPr>
              <a:t>a</a:t>
            </a:r>
            <a:r>
              <a:rPr dirty="0" sz="1500" spc="80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CA6702"/>
                </a:solidFill>
                <a:latin typeface="Microsoft Sans Serif"/>
                <a:cs typeface="Microsoft Sans Serif"/>
              </a:rPr>
              <a:t>2x</a:t>
            </a:r>
            <a:r>
              <a:rPr dirty="0" sz="1500" spc="80" b="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CA6702"/>
                </a:solidFill>
                <a:latin typeface="Microsoft Sans Serif"/>
                <a:cs typeface="Microsoft Sans Serif"/>
              </a:rPr>
              <a:t>founder</a:t>
            </a:r>
            <a:r>
              <a:rPr dirty="0" sz="1500" spc="85" b="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 b="0">
                <a:solidFill>
                  <a:srgbClr val="0A9395"/>
                </a:solidFill>
                <a:latin typeface="Microsoft Sans Serif"/>
                <a:cs typeface="Microsoft Sans Serif"/>
              </a:rPr>
              <a:t>of</a:t>
            </a:r>
            <a:r>
              <a:rPr dirty="0" sz="1500" spc="80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A9395"/>
                </a:solidFill>
                <a:latin typeface="Microsoft Sans Serif"/>
                <a:cs typeface="Microsoft Sans Serif"/>
              </a:rPr>
              <a:t>research-</a:t>
            </a:r>
            <a:r>
              <a:rPr dirty="0" sz="1500" spc="80" b="0">
                <a:solidFill>
                  <a:srgbClr val="0A9395"/>
                </a:solidFill>
                <a:latin typeface="Microsoft Sans Serif"/>
                <a:cs typeface="Microsoft Sans Serif"/>
              </a:rPr>
              <a:t>based </a:t>
            </a:r>
            <a:r>
              <a:rPr dirty="0" sz="1500" b="0">
                <a:solidFill>
                  <a:srgbClr val="0A9395"/>
                </a:solidFill>
                <a:latin typeface="Microsoft Sans Serif"/>
                <a:cs typeface="Microsoft Sans Serif"/>
              </a:rPr>
              <a:t>seed</a:t>
            </a:r>
            <a:r>
              <a:rPr dirty="0" sz="1500" spc="80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45" b="0">
                <a:solidFill>
                  <a:srgbClr val="0A9395"/>
                </a:solidFill>
                <a:latin typeface="Microsoft Sans Serif"/>
                <a:cs typeface="Microsoft Sans Serif"/>
              </a:rPr>
              <a:t>startups </a:t>
            </a:r>
            <a:r>
              <a:rPr dirty="0" sz="1500" spc="65" b="0">
                <a:solidFill>
                  <a:srgbClr val="0A9395"/>
                </a:solidFill>
                <a:latin typeface="Microsoft Sans Serif"/>
                <a:cs typeface="Microsoft Sans Serif"/>
              </a:rPr>
              <a:t>with</a:t>
            </a:r>
            <a:r>
              <a:rPr dirty="0" sz="1500" spc="100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 b="0">
                <a:solidFill>
                  <a:srgbClr val="0A9395"/>
                </a:solidFill>
                <a:latin typeface="Microsoft Sans Serif"/>
                <a:cs typeface="Microsoft Sans Serif"/>
              </a:rPr>
              <a:t>a</a:t>
            </a:r>
            <a:r>
              <a:rPr dirty="0" sz="1500" spc="105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 b="0">
                <a:solidFill>
                  <a:srgbClr val="0A9395"/>
                </a:solidFill>
                <a:latin typeface="Microsoft Sans Serif"/>
                <a:cs typeface="Microsoft Sans Serif"/>
              </a:rPr>
              <a:t>technical</a:t>
            </a:r>
            <a:r>
              <a:rPr dirty="0" sz="1500" spc="105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 b="0">
                <a:solidFill>
                  <a:srgbClr val="0A9395"/>
                </a:solidFill>
                <a:latin typeface="Microsoft Sans Serif"/>
                <a:cs typeface="Microsoft Sans Serif"/>
              </a:rPr>
              <a:t>background.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630676" y="3682573"/>
            <a:ext cx="218313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Founders</a:t>
            </a:r>
            <a:r>
              <a:rPr dirty="0" sz="1800" spc="-2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want</a:t>
            </a:r>
            <a:r>
              <a:rPr dirty="0" sz="1800" spc="-20" b="1">
                <a:solidFill>
                  <a:srgbClr val="CA6702"/>
                </a:solidFill>
                <a:latin typeface="Arial"/>
                <a:cs typeface="Arial"/>
              </a:rPr>
              <a:t> help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with</a:t>
            </a:r>
            <a:r>
              <a:rPr dirty="0" sz="1800" spc="-6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CA6702"/>
                </a:solidFill>
                <a:latin typeface="Arial"/>
                <a:cs typeface="Arial"/>
              </a:rPr>
              <a:t>Customization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and</a:t>
            </a:r>
            <a:r>
              <a:rPr dirty="0" sz="1800" spc="-1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CA6702"/>
                </a:solidFill>
                <a:latin typeface="Arial"/>
                <a:cs typeface="Arial"/>
              </a:rPr>
              <a:t>Creativity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6588836" y="1286497"/>
            <a:ext cx="2268220" cy="2265045"/>
            <a:chOff x="6588836" y="1286497"/>
            <a:chExt cx="2268220" cy="226504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88836" y="1330402"/>
              <a:ext cx="2268160" cy="2221015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45736" y="1286497"/>
              <a:ext cx="1885696" cy="22444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999" y="83993"/>
            <a:ext cx="5532120" cy="1161415"/>
          </a:xfrm>
          <a:prstGeom prst="rect"/>
        </p:spPr>
        <p:txBody>
          <a:bodyPr wrap="square" lIns="0" tIns="1778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0"/>
              </a:spcBef>
            </a:pPr>
            <a:r>
              <a:rPr dirty="0" spc="-85"/>
              <a:t>POV:</a:t>
            </a:r>
            <a:r>
              <a:rPr dirty="0" spc="-95"/>
              <a:t> </a:t>
            </a:r>
            <a:r>
              <a:rPr dirty="0" spc="-20"/>
              <a:t>Dave</a:t>
            </a:r>
          </a:p>
          <a:p>
            <a:pPr marL="161290" marR="5080">
              <a:lnSpc>
                <a:spcPct val="114999"/>
              </a:lnSpc>
              <a:spcBef>
                <a:spcPts val="500"/>
              </a:spcBef>
            </a:pPr>
            <a:r>
              <a:rPr dirty="0" sz="1500">
                <a:solidFill>
                  <a:srgbClr val="000000"/>
                </a:solidFill>
              </a:rPr>
              <a:t>We</a:t>
            </a:r>
            <a:r>
              <a:rPr dirty="0" sz="1500" spc="5">
                <a:solidFill>
                  <a:srgbClr val="000000"/>
                </a:solidFill>
              </a:rPr>
              <a:t> </a:t>
            </a:r>
            <a:r>
              <a:rPr dirty="0" sz="1500" spc="85">
                <a:solidFill>
                  <a:srgbClr val="000000"/>
                </a:solidFill>
              </a:rPr>
              <a:t>met</a:t>
            </a:r>
            <a:r>
              <a:rPr dirty="0" sz="1500" spc="60">
                <a:solidFill>
                  <a:srgbClr val="000000"/>
                </a:solidFill>
              </a:rPr>
              <a:t> </a:t>
            </a:r>
            <a:r>
              <a:rPr dirty="0" sz="1500" spc="-35" b="0">
                <a:solidFill>
                  <a:srgbClr val="000000"/>
                </a:solidFill>
                <a:latin typeface="Microsoft Sans Serif"/>
                <a:cs typeface="Microsoft Sans Serif"/>
              </a:rPr>
              <a:t>Dave,</a:t>
            </a:r>
            <a:r>
              <a:rPr dirty="0" sz="1500" spc="8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a</a:t>
            </a:r>
            <a:r>
              <a:rPr dirty="0" sz="1500" spc="8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2x</a:t>
            </a:r>
            <a:r>
              <a:rPr dirty="0" sz="1500" spc="8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founder</a:t>
            </a:r>
            <a:r>
              <a:rPr dirty="0" sz="1500" spc="8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 b="0">
                <a:solidFill>
                  <a:srgbClr val="000000"/>
                </a:solidFill>
                <a:latin typeface="Microsoft Sans Serif"/>
                <a:cs typeface="Microsoft Sans Serif"/>
              </a:rPr>
              <a:t>of</a:t>
            </a:r>
            <a:r>
              <a:rPr dirty="0" sz="1500" spc="8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research-</a:t>
            </a:r>
            <a:r>
              <a:rPr dirty="0" sz="1500" spc="80" b="0">
                <a:solidFill>
                  <a:srgbClr val="000000"/>
                </a:solidFill>
                <a:latin typeface="Microsoft Sans Serif"/>
                <a:cs typeface="Microsoft Sans Serif"/>
              </a:rPr>
              <a:t>based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seed</a:t>
            </a:r>
            <a:r>
              <a:rPr dirty="0" sz="1500" spc="8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45" b="0">
                <a:solidFill>
                  <a:srgbClr val="000000"/>
                </a:solidFill>
                <a:latin typeface="Microsoft Sans Serif"/>
                <a:cs typeface="Microsoft Sans Serif"/>
              </a:rPr>
              <a:t>startups </a:t>
            </a:r>
            <a:r>
              <a:rPr dirty="0" sz="1500" spc="65" b="0">
                <a:solidFill>
                  <a:srgbClr val="000000"/>
                </a:solidFill>
                <a:latin typeface="Microsoft Sans Serif"/>
                <a:cs typeface="Microsoft Sans Serif"/>
              </a:rPr>
              <a:t>with</a:t>
            </a:r>
            <a:r>
              <a:rPr dirty="0" sz="1500" spc="10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 b="0">
                <a:solidFill>
                  <a:srgbClr val="000000"/>
                </a:solidFill>
                <a:latin typeface="Microsoft Sans Serif"/>
                <a:cs typeface="Microsoft Sans Serif"/>
              </a:rPr>
              <a:t>a</a:t>
            </a:r>
            <a:r>
              <a:rPr dirty="0" sz="1500" spc="10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 b="0">
                <a:solidFill>
                  <a:srgbClr val="000000"/>
                </a:solidFill>
                <a:latin typeface="Microsoft Sans Serif"/>
                <a:cs typeface="Microsoft Sans Serif"/>
              </a:rPr>
              <a:t>technical</a:t>
            </a:r>
            <a:r>
              <a:rPr dirty="0" sz="1500" spc="10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 b="0">
                <a:solidFill>
                  <a:srgbClr val="000000"/>
                </a:solidFill>
                <a:latin typeface="Microsoft Sans Serif"/>
                <a:cs typeface="Microsoft Sans Serif"/>
              </a:rPr>
              <a:t>background.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74074" y="1482331"/>
            <a:ext cx="5612130" cy="8140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We</a:t>
            </a:r>
            <a:r>
              <a:rPr dirty="0" sz="1500" spc="-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were</a:t>
            </a:r>
            <a:r>
              <a:rPr dirty="0" sz="1500" spc="-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surprised</a:t>
            </a:r>
            <a:r>
              <a:rPr dirty="0" sz="15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100">
                <a:solidFill>
                  <a:srgbClr val="0A9395"/>
                </a:solidFill>
                <a:latin typeface="Microsoft Sans Serif"/>
                <a:cs typeface="Microsoft Sans Serif"/>
              </a:rPr>
              <a:t>to</a:t>
            </a:r>
            <a:r>
              <a:rPr dirty="0" sz="1500" spc="55">
                <a:solidFill>
                  <a:srgbClr val="0A9395"/>
                </a:solidFill>
                <a:latin typeface="Microsoft Sans Serif"/>
                <a:cs typeface="Microsoft Sans Serif"/>
              </a:rPr>
              <a:t> notice </a:t>
            </a:r>
            <a:r>
              <a:rPr dirty="0" sz="1500" spc="80">
                <a:solidFill>
                  <a:srgbClr val="0A9395"/>
                </a:solidFill>
                <a:latin typeface="Microsoft Sans Serif"/>
                <a:cs typeface="Microsoft Sans Serif"/>
              </a:rPr>
              <a:t>that</a:t>
            </a:r>
            <a:r>
              <a:rPr dirty="0" sz="1500" spc="5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>
                <a:solidFill>
                  <a:srgbClr val="0A9395"/>
                </a:solidFill>
                <a:latin typeface="Microsoft Sans Serif"/>
                <a:cs typeface="Microsoft Sans Serif"/>
              </a:rPr>
              <a:t>Dave</a:t>
            </a:r>
            <a:r>
              <a:rPr dirty="0" sz="1500" spc="5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believes</a:t>
            </a:r>
            <a:r>
              <a:rPr dirty="0" sz="1500" spc="5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AI</a:t>
            </a:r>
            <a:r>
              <a:rPr dirty="0" sz="1500" spc="5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design</a:t>
            </a:r>
            <a:r>
              <a:rPr dirty="0" sz="1500" spc="5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>
                <a:solidFill>
                  <a:srgbClr val="0A9395"/>
                </a:solidFill>
                <a:latin typeface="Microsoft Sans Serif"/>
                <a:cs typeface="Microsoft Sans Serif"/>
              </a:rPr>
              <a:t>tools </a:t>
            </a:r>
            <a:r>
              <a:rPr dirty="0" sz="1500" spc="10">
                <a:solidFill>
                  <a:srgbClr val="0A9395"/>
                </a:solidFill>
                <a:latin typeface="Microsoft Sans Serif"/>
                <a:cs typeface="Microsoft Sans Serif"/>
              </a:rPr>
              <a:t>have</a:t>
            </a:r>
            <a:r>
              <a:rPr dirty="0" sz="1500" spc="3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>
                <a:solidFill>
                  <a:srgbClr val="0A9395"/>
                </a:solidFill>
                <a:latin typeface="Microsoft Sans Serif"/>
                <a:cs typeface="Microsoft Sans Serif"/>
              </a:rPr>
              <a:t>a</a:t>
            </a:r>
            <a:r>
              <a:rPr dirty="0" sz="1500" spc="3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>
                <a:solidFill>
                  <a:srgbClr val="CA6702"/>
                </a:solidFill>
                <a:latin typeface="Microsoft Sans Serif"/>
                <a:cs typeface="Microsoft Sans Serif"/>
              </a:rPr>
              <a:t>regimented</a:t>
            </a:r>
            <a:r>
              <a:rPr dirty="0" sz="1500" spc="3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45">
                <a:solidFill>
                  <a:srgbClr val="CA6702"/>
                </a:solidFill>
                <a:latin typeface="Microsoft Sans Serif"/>
                <a:cs typeface="Microsoft Sans Serif"/>
              </a:rPr>
              <a:t>aesthetic</a:t>
            </a:r>
            <a:r>
              <a:rPr dirty="0" sz="1500" spc="2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80">
                <a:solidFill>
                  <a:srgbClr val="0A9395"/>
                </a:solidFill>
                <a:latin typeface="Microsoft Sans Serif"/>
                <a:cs typeface="Microsoft Sans Serif"/>
              </a:rPr>
              <a:t>that</a:t>
            </a:r>
            <a:r>
              <a:rPr dirty="0" sz="1500" spc="3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0">
                <a:solidFill>
                  <a:srgbClr val="0A9395"/>
                </a:solidFill>
                <a:latin typeface="Microsoft Sans Serif"/>
                <a:cs typeface="Microsoft Sans Serif"/>
              </a:rPr>
              <a:t>can’t</a:t>
            </a:r>
            <a:r>
              <a:rPr dirty="0" sz="1500" spc="3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5">
                <a:solidFill>
                  <a:srgbClr val="0A9395"/>
                </a:solidFill>
                <a:latin typeface="Microsoft Sans Serif"/>
                <a:cs typeface="Microsoft Sans Serif"/>
              </a:rPr>
              <a:t>adapt</a:t>
            </a:r>
            <a:r>
              <a:rPr dirty="0" sz="1500" spc="3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0">
                <a:solidFill>
                  <a:srgbClr val="0A9395"/>
                </a:solidFill>
                <a:latin typeface="Microsoft Sans Serif"/>
                <a:cs typeface="Microsoft Sans Serif"/>
              </a:rPr>
              <a:t>to</a:t>
            </a:r>
            <a:r>
              <a:rPr dirty="0" sz="1500" spc="3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0">
                <a:solidFill>
                  <a:srgbClr val="0A9395"/>
                </a:solidFill>
                <a:latin typeface="Microsoft Sans Serif"/>
                <a:cs typeface="Microsoft Sans Serif"/>
              </a:rPr>
              <a:t>what</a:t>
            </a:r>
            <a:r>
              <a:rPr dirty="0" sz="1500" spc="3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>
                <a:solidFill>
                  <a:srgbClr val="0A9395"/>
                </a:solidFill>
                <a:latin typeface="Microsoft Sans Serif"/>
                <a:cs typeface="Microsoft Sans Serif"/>
              </a:rPr>
              <a:t>founders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want,</a:t>
            </a:r>
            <a:r>
              <a:rPr dirty="0" sz="1500" spc="9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leading</a:t>
            </a:r>
            <a:r>
              <a:rPr dirty="0" sz="1500" spc="9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him</a:t>
            </a:r>
            <a:r>
              <a:rPr dirty="0" sz="1500" spc="9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0">
                <a:solidFill>
                  <a:srgbClr val="0A9395"/>
                </a:solidFill>
                <a:latin typeface="Microsoft Sans Serif"/>
                <a:cs typeface="Microsoft Sans Serif"/>
              </a:rPr>
              <a:t>to</a:t>
            </a:r>
            <a:r>
              <a:rPr dirty="0" sz="1500" spc="9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rely</a:t>
            </a:r>
            <a:r>
              <a:rPr dirty="0" sz="1500" spc="9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on</a:t>
            </a:r>
            <a:r>
              <a:rPr dirty="0" sz="1500" spc="9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designers</a:t>
            </a:r>
            <a:r>
              <a:rPr dirty="0" sz="1500" spc="9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0">
                <a:solidFill>
                  <a:srgbClr val="CA6702"/>
                </a:solidFill>
                <a:latin typeface="Microsoft Sans Serif"/>
                <a:cs typeface="Microsoft Sans Serif"/>
              </a:rPr>
              <a:t>to</a:t>
            </a:r>
            <a:r>
              <a:rPr dirty="0" sz="1500" spc="9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refine</a:t>
            </a:r>
            <a:r>
              <a:rPr dirty="0" sz="1500" spc="9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his</a:t>
            </a:r>
            <a:r>
              <a:rPr dirty="0" sz="1500" spc="9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>
                <a:solidFill>
                  <a:srgbClr val="CA6702"/>
                </a:solidFill>
                <a:latin typeface="Microsoft Sans Serif"/>
                <a:cs typeface="Microsoft Sans Serif"/>
              </a:rPr>
              <a:t>vision.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630676" y="3682573"/>
            <a:ext cx="218313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Founders</a:t>
            </a:r>
            <a:r>
              <a:rPr dirty="0" sz="1800" spc="-2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want</a:t>
            </a:r>
            <a:r>
              <a:rPr dirty="0" sz="1800" spc="-20" b="1">
                <a:solidFill>
                  <a:srgbClr val="CA6702"/>
                </a:solidFill>
                <a:latin typeface="Arial"/>
                <a:cs typeface="Arial"/>
              </a:rPr>
              <a:t> help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with</a:t>
            </a:r>
            <a:r>
              <a:rPr dirty="0" sz="1800" spc="-6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CA6702"/>
                </a:solidFill>
                <a:latin typeface="Arial"/>
                <a:cs typeface="Arial"/>
              </a:rPr>
              <a:t>Customization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and</a:t>
            </a:r>
            <a:r>
              <a:rPr dirty="0" sz="1800" spc="-1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CA6702"/>
                </a:solidFill>
                <a:latin typeface="Arial"/>
                <a:cs typeface="Arial"/>
              </a:rPr>
              <a:t>Creativity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6588836" y="1286497"/>
            <a:ext cx="2268220" cy="2265045"/>
            <a:chOff x="6588836" y="1286497"/>
            <a:chExt cx="2268220" cy="2265045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88836" y="1330402"/>
              <a:ext cx="2268160" cy="222101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45736" y="1286497"/>
              <a:ext cx="1885696" cy="22444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999" y="83993"/>
            <a:ext cx="5532120" cy="1161415"/>
          </a:xfrm>
          <a:prstGeom prst="rect"/>
        </p:spPr>
        <p:txBody>
          <a:bodyPr wrap="square" lIns="0" tIns="1778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0"/>
              </a:spcBef>
            </a:pPr>
            <a:r>
              <a:rPr dirty="0" spc="-85"/>
              <a:t>POV:</a:t>
            </a:r>
            <a:r>
              <a:rPr dirty="0" spc="-95"/>
              <a:t> </a:t>
            </a:r>
            <a:r>
              <a:rPr dirty="0" spc="-20"/>
              <a:t>Dave</a:t>
            </a:r>
          </a:p>
          <a:p>
            <a:pPr marL="161290" marR="5080">
              <a:lnSpc>
                <a:spcPct val="114999"/>
              </a:lnSpc>
              <a:spcBef>
                <a:spcPts val="500"/>
              </a:spcBef>
            </a:pPr>
            <a:r>
              <a:rPr dirty="0" sz="1500">
                <a:solidFill>
                  <a:srgbClr val="000000"/>
                </a:solidFill>
              </a:rPr>
              <a:t>We</a:t>
            </a:r>
            <a:r>
              <a:rPr dirty="0" sz="1500" spc="5">
                <a:solidFill>
                  <a:srgbClr val="000000"/>
                </a:solidFill>
              </a:rPr>
              <a:t> </a:t>
            </a:r>
            <a:r>
              <a:rPr dirty="0" sz="1500" spc="85">
                <a:solidFill>
                  <a:srgbClr val="000000"/>
                </a:solidFill>
              </a:rPr>
              <a:t>met</a:t>
            </a:r>
            <a:r>
              <a:rPr dirty="0" sz="1500" spc="60">
                <a:solidFill>
                  <a:srgbClr val="000000"/>
                </a:solidFill>
              </a:rPr>
              <a:t> </a:t>
            </a:r>
            <a:r>
              <a:rPr dirty="0" sz="1500" spc="-35" b="0">
                <a:solidFill>
                  <a:srgbClr val="000000"/>
                </a:solidFill>
                <a:latin typeface="Microsoft Sans Serif"/>
                <a:cs typeface="Microsoft Sans Serif"/>
              </a:rPr>
              <a:t>Dave,</a:t>
            </a:r>
            <a:r>
              <a:rPr dirty="0" sz="1500" spc="8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a</a:t>
            </a:r>
            <a:r>
              <a:rPr dirty="0" sz="1500" spc="8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2x</a:t>
            </a:r>
            <a:r>
              <a:rPr dirty="0" sz="1500" spc="8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founder</a:t>
            </a:r>
            <a:r>
              <a:rPr dirty="0" sz="1500" spc="8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 b="0">
                <a:solidFill>
                  <a:srgbClr val="000000"/>
                </a:solidFill>
                <a:latin typeface="Microsoft Sans Serif"/>
                <a:cs typeface="Microsoft Sans Serif"/>
              </a:rPr>
              <a:t>of</a:t>
            </a:r>
            <a:r>
              <a:rPr dirty="0" sz="1500" spc="8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research-</a:t>
            </a:r>
            <a:r>
              <a:rPr dirty="0" sz="1500" spc="80" b="0">
                <a:solidFill>
                  <a:srgbClr val="000000"/>
                </a:solidFill>
                <a:latin typeface="Microsoft Sans Serif"/>
                <a:cs typeface="Microsoft Sans Serif"/>
              </a:rPr>
              <a:t>based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seed</a:t>
            </a:r>
            <a:r>
              <a:rPr dirty="0" sz="1500" spc="8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45" b="0">
                <a:solidFill>
                  <a:srgbClr val="000000"/>
                </a:solidFill>
                <a:latin typeface="Microsoft Sans Serif"/>
                <a:cs typeface="Microsoft Sans Serif"/>
              </a:rPr>
              <a:t>startups </a:t>
            </a:r>
            <a:r>
              <a:rPr dirty="0" sz="1500" spc="65" b="0">
                <a:solidFill>
                  <a:srgbClr val="000000"/>
                </a:solidFill>
                <a:latin typeface="Microsoft Sans Serif"/>
                <a:cs typeface="Microsoft Sans Serif"/>
              </a:rPr>
              <a:t>with</a:t>
            </a:r>
            <a:r>
              <a:rPr dirty="0" sz="1500" spc="10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 b="0">
                <a:solidFill>
                  <a:srgbClr val="000000"/>
                </a:solidFill>
                <a:latin typeface="Microsoft Sans Serif"/>
                <a:cs typeface="Microsoft Sans Serif"/>
              </a:rPr>
              <a:t>a</a:t>
            </a:r>
            <a:r>
              <a:rPr dirty="0" sz="1500" spc="10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 b="0">
                <a:solidFill>
                  <a:srgbClr val="000000"/>
                </a:solidFill>
                <a:latin typeface="Microsoft Sans Serif"/>
                <a:cs typeface="Microsoft Sans Serif"/>
              </a:rPr>
              <a:t>technical</a:t>
            </a:r>
            <a:r>
              <a:rPr dirty="0" sz="1500" spc="10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 b="0">
                <a:solidFill>
                  <a:srgbClr val="000000"/>
                </a:solidFill>
                <a:latin typeface="Microsoft Sans Serif"/>
                <a:cs typeface="Microsoft Sans Serif"/>
              </a:rPr>
              <a:t>background.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74074" y="1482331"/>
            <a:ext cx="8340090" cy="3048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732405">
              <a:lnSpc>
                <a:spcPct val="114999"/>
              </a:lnSpc>
              <a:spcBef>
                <a:spcPts val="100"/>
              </a:spcBef>
            </a:pPr>
            <a:r>
              <a:rPr dirty="0" sz="1500" b="1">
                <a:latin typeface="Arial"/>
                <a:cs typeface="Arial"/>
              </a:rPr>
              <a:t>We</a:t>
            </a:r>
            <a:r>
              <a:rPr dirty="0" sz="1500" spc="-2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were</a:t>
            </a:r>
            <a:r>
              <a:rPr dirty="0" sz="1500" spc="-2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surprised</a:t>
            </a:r>
            <a:r>
              <a:rPr dirty="0" sz="1500" spc="-25" b="1">
                <a:latin typeface="Arial"/>
                <a:cs typeface="Arial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to</a:t>
            </a:r>
            <a:r>
              <a:rPr dirty="0" sz="1500" spc="55">
                <a:latin typeface="Microsoft Sans Serif"/>
                <a:cs typeface="Microsoft Sans Serif"/>
              </a:rPr>
              <a:t> notice </a:t>
            </a:r>
            <a:r>
              <a:rPr dirty="0" sz="1500" spc="80">
                <a:latin typeface="Microsoft Sans Serif"/>
                <a:cs typeface="Microsoft Sans Serif"/>
              </a:rPr>
              <a:t>that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Dave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believes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AI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design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tools </a:t>
            </a:r>
            <a:r>
              <a:rPr dirty="0" sz="1500" spc="10">
                <a:latin typeface="Microsoft Sans Serif"/>
                <a:cs typeface="Microsoft Sans Serif"/>
              </a:rPr>
              <a:t>have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a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regimented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45">
                <a:latin typeface="Microsoft Sans Serif"/>
                <a:cs typeface="Microsoft Sans Serif"/>
              </a:rPr>
              <a:t>aesthetic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75">
                <a:latin typeface="Microsoft Sans Serif"/>
                <a:cs typeface="Microsoft Sans Serif"/>
              </a:rPr>
              <a:t>that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50">
                <a:latin typeface="Microsoft Sans Serif"/>
                <a:cs typeface="Microsoft Sans Serif"/>
              </a:rPr>
              <a:t>can’t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55">
                <a:latin typeface="Microsoft Sans Serif"/>
                <a:cs typeface="Microsoft Sans Serif"/>
              </a:rPr>
              <a:t>adapt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to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50">
                <a:latin typeface="Microsoft Sans Serif"/>
                <a:cs typeface="Microsoft Sans Serif"/>
              </a:rPr>
              <a:t>what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founders </a:t>
            </a:r>
            <a:r>
              <a:rPr dirty="0" sz="1500">
                <a:latin typeface="Microsoft Sans Serif"/>
                <a:cs typeface="Microsoft Sans Serif"/>
              </a:rPr>
              <a:t>want,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leading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him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to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rely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on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designers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to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refine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his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vision.</a:t>
            </a: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70"/>
              </a:spcBef>
            </a:pPr>
            <a:endParaRPr sz="1500">
              <a:latin typeface="Microsoft Sans Serif"/>
              <a:cs typeface="Microsoft Sans Serif"/>
            </a:endParaRPr>
          </a:p>
          <a:p>
            <a:pPr marL="12700" marR="2623820">
              <a:lnSpc>
                <a:spcPct val="114999"/>
              </a:lnSpc>
            </a:pP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We</a:t>
            </a:r>
            <a:r>
              <a:rPr dirty="0" sz="15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wonder</a:t>
            </a:r>
            <a:r>
              <a:rPr dirty="0" sz="1500" spc="8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60">
                <a:solidFill>
                  <a:srgbClr val="0A9395"/>
                </a:solidFill>
                <a:latin typeface="Microsoft Sans Serif"/>
                <a:cs typeface="Microsoft Sans Serif"/>
              </a:rPr>
              <a:t>if</a:t>
            </a:r>
            <a:r>
              <a:rPr dirty="0" sz="1500" spc="11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>
                <a:solidFill>
                  <a:srgbClr val="0A9395"/>
                </a:solidFill>
                <a:latin typeface="Microsoft Sans Serif"/>
                <a:cs typeface="Microsoft Sans Serif"/>
              </a:rPr>
              <a:t>Dave</a:t>
            </a:r>
            <a:r>
              <a:rPr dirty="0" sz="1500" spc="11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would</a:t>
            </a:r>
            <a:r>
              <a:rPr dirty="0" sz="1500" spc="10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0">
                <a:solidFill>
                  <a:srgbClr val="CA6702"/>
                </a:solidFill>
                <a:latin typeface="Microsoft Sans Serif"/>
                <a:cs typeface="Microsoft Sans Serif"/>
              </a:rPr>
              <a:t>be</a:t>
            </a:r>
            <a:r>
              <a:rPr dirty="0" sz="1500" spc="11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more</a:t>
            </a:r>
            <a:r>
              <a:rPr dirty="0" sz="1500" spc="10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creatively</a:t>
            </a:r>
            <a:r>
              <a:rPr dirty="0" sz="1500" spc="11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engaged</a:t>
            </a:r>
            <a:r>
              <a:rPr dirty="0" sz="1500" spc="10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in</a:t>
            </a:r>
            <a:r>
              <a:rPr dirty="0" sz="1500" spc="11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40">
                <a:solidFill>
                  <a:srgbClr val="0A9395"/>
                </a:solidFill>
                <a:latin typeface="Microsoft Sans Serif"/>
                <a:cs typeface="Microsoft Sans Serif"/>
              </a:rPr>
              <a:t>the </a:t>
            </a:r>
            <a:r>
              <a:rPr dirty="0" sz="1500" spc="10">
                <a:solidFill>
                  <a:srgbClr val="0A9395"/>
                </a:solidFill>
                <a:latin typeface="Microsoft Sans Serif"/>
                <a:cs typeface="Microsoft Sans Serif"/>
              </a:rPr>
              <a:t>design</a:t>
            </a:r>
            <a:r>
              <a:rPr dirty="0" sz="1500" spc="6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>
                <a:solidFill>
                  <a:srgbClr val="0A9395"/>
                </a:solidFill>
                <a:latin typeface="Microsoft Sans Serif"/>
                <a:cs typeface="Microsoft Sans Serif"/>
              </a:rPr>
              <a:t>process</a:t>
            </a:r>
            <a:r>
              <a:rPr dirty="0" sz="1500" spc="7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0">
                <a:solidFill>
                  <a:srgbClr val="CA6702"/>
                </a:solidFill>
                <a:latin typeface="Microsoft Sans Serif"/>
                <a:cs typeface="Microsoft Sans Serif"/>
              </a:rPr>
              <a:t>if</a:t>
            </a:r>
            <a:r>
              <a:rPr dirty="0" sz="1500" spc="7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>
                <a:solidFill>
                  <a:srgbClr val="CA6702"/>
                </a:solidFill>
                <a:latin typeface="Microsoft Sans Serif"/>
                <a:cs typeface="Microsoft Sans Serif"/>
              </a:rPr>
              <a:t>he</a:t>
            </a:r>
            <a:r>
              <a:rPr dirty="0" sz="1500" spc="6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0">
                <a:solidFill>
                  <a:srgbClr val="CA6702"/>
                </a:solidFill>
                <a:latin typeface="Microsoft Sans Serif"/>
                <a:cs typeface="Microsoft Sans Serif"/>
              </a:rPr>
              <a:t>could</a:t>
            </a:r>
            <a:r>
              <a:rPr dirty="0" sz="1500" spc="7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>
                <a:solidFill>
                  <a:srgbClr val="CA6702"/>
                </a:solidFill>
                <a:latin typeface="Microsoft Sans Serif"/>
                <a:cs typeface="Microsoft Sans Serif"/>
              </a:rPr>
              <a:t>see</a:t>
            </a:r>
            <a:r>
              <a:rPr dirty="0" sz="1500" spc="7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>
                <a:solidFill>
                  <a:srgbClr val="CA6702"/>
                </a:solidFill>
                <a:latin typeface="Microsoft Sans Serif"/>
                <a:cs typeface="Microsoft Sans Serif"/>
              </a:rPr>
              <a:t>his</a:t>
            </a:r>
            <a:r>
              <a:rPr dirty="0" sz="1500" spc="7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>
                <a:solidFill>
                  <a:srgbClr val="CA6702"/>
                </a:solidFill>
                <a:latin typeface="Microsoft Sans Serif"/>
                <a:cs typeface="Microsoft Sans Serif"/>
              </a:rPr>
              <a:t>unique</a:t>
            </a:r>
            <a:r>
              <a:rPr dirty="0" sz="1500" spc="6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>
                <a:solidFill>
                  <a:srgbClr val="CA6702"/>
                </a:solidFill>
                <a:latin typeface="Microsoft Sans Serif"/>
                <a:cs typeface="Microsoft Sans Serif"/>
              </a:rPr>
              <a:t>aesthetics</a:t>
            </a:r>
            <a:r>
              <a:rPr dirty="0" sz="1500" spc="7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0">
                <a:solidFill>
                  <a:srgbClr val="CA6702"/>
                </a:solidFill>
                <a:latin typeface="Microsoft Sans Serif"/>
                <a:cs typeface="Microsoft Sans Serif"/>
              </a:rPr>
              <a:t>come</a:t>
            </a:r>
            <a:r>
              <a:rPr dirty="0" sz="1500" spc="7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0">
                <a:solidFill>
                  <a:srgbClr val="CA6702"/>
                </a:solidFill>
                <a:latin typeface="Microsoft Sans Serif"/>
                <a:cs typeface="Microsoft Sans Serif"/>
              </a:rPr>
              <a:t>to</a:t>
            </a:r>
            <a:r>
              <a:rPr dirty="0" sz="1500" spc="6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20">
                <a:solidFill>
                  <a:srgbClr val="CA6702"/>
                </a:solidFill>
                <a:latin typeface="Microsoft Sans Serif"/>
                <a:cs typeface="Microsoft Sans Serif"/>
              </a:rPr>
              <a:t>life </a:t>
            </a:r>
            <a:r>
              <a:rPr dirty="0" sz="1500" spc="10">
                <a:solidFill>
                  <a:srgbClr val="0A9395"/>
                </a:solidFill>
                <a:latin typeface="Microsoft Sans Serif"/>
                <a:cs typeface="Microsoft Sans Serif"/>
              </a:rPr>
              <a:t>through</a:t>
            </a:r>
            <a:r>
              <a:rPr dirty="0" sz="1500" spc="7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>
                <a:solidFill>
                  <a:srgbClr val="0A9395"/>
                </a:solidFill>
                <a:latin typeface="Microsoft Sans Serif"/>
                <a:cs typeface="Microsoft Sans Serif"/>
              </a:rPr>
              <a:t>AI</a:t>
            </a:r>
            <a:r>
              <a:rPr dirty="0" sz="15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>
                <a:solidFill>
                  <a:srgbClr val="0A9395"/>
                </a:solidFill>
                <a:latin typeface="Microsoft Sans Serif"/>
                <a:cs typeface="Microsoft Sans Serif"/>
              </a:rPr>
              <a:t>in</a:t>
            </a:r>
            <a:r>
              <a:rPr dirty="0" sz="15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>
                <a:solidFill>
                  <a:srgbClr val="0A9395"/>
                </a:solidFill>
                <a:latin typeface="Microsoft Sans Serif"/>
                <a:cs typeface="Microsoft Sans Serif"/>
              </a:rPr>
              <a:t>a</a:t>
            </a:r>
            <a:r>
              <a:rPr dirty="0" sz="15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>
                <a:solidFill>
                  <a:srgbClr val="0A9395"/>
                </a:solidFill>
                <a:latin typeface="Microsoft Sans Serif"/>
                <a:cs typeface="Microsoft Sans Serif"/>
              </a:rPr>
              <a:t>more</a:t>
            </a:r>
            <a:r>
              <a:rPr dirty="0" sz="15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>
                <a:solidFill>
                  <a:srgbClr val="0A9395"/>
                </a:solidFill>
                <a:latin typeface="Microsoft Sans Serif"/>
                <a:cs typeface="Microsoft Sans Serif"/>
              </a:rPr>
              <a:t>visual</a:t>
            </a:r>
            <a:r>
              <a:rPr dirty="0" sz="15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>
                <a:solidFill>
                  <a:srgbClr val="0A9395"/>
                </a:solidFill>
                <a:latin typeface="Microsoft Sans Serif"/>
                <a:cs typeface="Microsoft Sans Serif"/>
              </a:rPr>
              <a:t>and</a:t>
            </a:r>
            <a:r>
              <a:rPr dirty="0" sz="15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>
                <a:solidFill>
                  <a:srgbClr val="0A9395"/>
                </a:solidFill>
                <a:latin typeface="Microsoft Sans Serif"/>
                <a:cs typeface="Microsoft Sans Serif"/>
              </a:rPr>
              <a:t>customized</a:t>
            </a:r>
            <a:r>
              <a:rPr dirty="0" sz="15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>
                <a:solidFill>
                  <a:srgbClr val="0A9395"/>
                </a:solidFill>
                <a:latin typeface="Microsoft Sans Serif"/>
                <a:cs typeface="Microsoft Sans Serif"/>
              </a:rPr>
              <a:t>manner.</a:t>
            </a: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135"/>
              </a:spcBef>
            </a:pPr>
            <a:endParaRPr sz="1500">
              <a:latin typeface="Microsoft Sans Serif"/>
              <a:cs typeface="Microsoft Sans Serif"/>
            </a:endParaRPr>
          </a:p>
          <a:p>
            <a:pPr algn="ctr" marL="6169025" marR="5080">
              <a:lnSpc>
                <a:spcPct val="100000"/>
              </a:lnSpc>
              <a:spcBef>
                <a:spcPts val="5"/>
              </a:spcBef>
            </a:pP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Founders</a:t>
            </a:r>
            <a:r>
              <a:rPr dirty="0" sz="1800" spc="-2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want</a:t>
            </a:r>
            <a:r>
              <a:rPr dirty="0" sz="1800" spc="-20" b="1">
                <a:solidFill>
                  <a:srgbClr val="CA6702"/>
                </a:solidFill>
                <a:latin typeface="Arial"/>
                <a:cs typeface="Arial"/>
              </a:rPr>
              <a:t> help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with</a:t>
            </a:r>
            <a:r>
              <a:rPr dirty="0" sz="1800" spc="-6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CA6702"/>
                </a:solidFill>
                <a:latin typeface="Arial"/>
                <a:cs typeface="Arial"/>
              </a:rPr>
              <a:t>Customization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and</a:t>
            </a:r>
            <a:r>
              <a:rPr dirty="0" sz="1800" spc="-1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CA6702"/>
                </a:solidFill>
                <a:latin typeface="Arial"/>
                <a:cs typeface="Arial"/>
              </a:rPr>
              <a:t>Creativity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6588836" y="1286497"/>
            <a:ext cx="2268220" cy="2265045"/>
            <a:chOff x="6588836" y="1286497"/>
            <a:chExt cx="2268220" cy="226504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88836" y="1330402"/>
              <a:ext cx="2268160" cy="2221015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45736" y="1286497"/>
              <a:ext cx="1885696" cy="22444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999" y="83993"/>
            <a:ext cx="5532120" cy="1161415"/>
          </a:xfrm>
          <a:prstGeom prst="rect"/>
        </p:spPr>
        <p:txBody>
          <a:bodyPr wrap="square" lIns="0" tIns="1778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0"/>
              </a:spcBef>
            </a:pPr>
            <a:r>
              <a:rPr dirty="0" spc="-85"/>
              <a:t>POV:</a:t>
            </a:r>
            <a:r>
              <a:rPr dirty="0" spc="-95"/>
              <a:t> </a:t>
            </a:r>
            <a:r>
              <a:rPr dirty="0" spc="-20"/>
              <a:t>Dave</a:t>
            </a:r>
          </a:p>
          <a:p>
            <a:pPr marL="161290" marR="5080">
              <a:lnSpc>
                <a:spcPct val="114999"/>
              </a:lnSpc>
              <a:spcBef>
                <a:spcPts val="500"/>
              </a:spcBef>
            </a:pPr>
            <a:r>
              <a:rPr dirty="0" sz="1500">
                <a:solidFill>
                  <a:srgbClr val="000000"/>
                </a:solidFill>
              </a:rPr>
              <a:t>We</a:t>
            </a:r>
            <a:r>
              <a:rPr dirty="0" sz="1500" spc="5">
                <a:solidFill>
                  <a:srgbClr val="000000"/>
                </a:solidFill>
              </a:rPr>
              <a:t> </a:t>
            </a:r>
            <a:r>
              <a:rPr dirty="0" sz="1500" spc="85">
                <a:solidFill>
                  <a:srgbClr val="000000"/>
                </a:solidFill>
              </a:rPr>
              <a:t>met</a:t>
            </a:r>
            <a:r>
              <a:rPr dirty="0" sz="1500" spc="60">
                <a:solidFill>
                  <a:srgbClr val="000000"/>
                </a:solidFill>
              </a:rPr>
              <a:t> </a:t>
            </a:r>
            <a:r>
              <a:rPr dirty="0" sz="1500" spc="-35" b="0">
                <a:solidFill>
                  <a:srgbClr val="000000"/>
                </a:solidFill>
                <a:latin typeface="Microsoft Sans Serif"/>
                <a:cs typeface="Microsoft Sans Serif"/>
              </a:rPr>
              <a:t>Dave,</a:t>
            </a:r>
            <a:r>
              <a:rPr dirty="0" sz="1500" spc="8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a</a:t>
            </a:r>
            <a:r>
              <a:rPr dirty="0" sz="1500" spc="8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2x</a:t>
            </a:r>
            <a:r>
              <a:rPr dirty="0" sz="1500" spc="8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founder</a:t>
            </a:r>
            <a:r>
              <a:rPr dirty="0" sz="1500" spc="8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 b="0">
                <a:solidFill>
                  <a:srgbClr val="000000"/>
                </a:solidFill>
                <a:latin typeface="Microsoft Sans Serif"/>
                <a:cs typeface="Microsoft Sans Serif"/>
              </a:rPr>
              <a:t>of</a:t>
            </a:r>
            <a:r>
              <a:rPr dirty="0" sz="1500" spc="8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research-</a:t>
            </a:r>
            <a:r>
              <a:rPr dirty="0" sz="1500" spc="80" b="0">
                <a:solidFill>
                  <a:srgbClr val="000000"/>
                </a:solidFill>
                <a:latin typeface="Microsoft Sans Serif"/>
                <a:cs typeface="Microsoft Sans Serif"/>
              </a:rPr>
              <a:t>based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seed</a:t>
            </a:r>
            <a:r>
              <a:rPr dirty="0" sz="1500" spc="8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45" b="0">
                <a:solidFill>
                  <a:srgbClr val="000000"/>
                </a:solidFill>
                <a:latin typeface="Microsoft Sans Serif"/>
                <a:cs typeface="Microsoft Sans Serif"/>
              </a:rPr>
              <a:t>startups </a:t>
            </a:r>
            <a:r>
              <a:rPr dirty="0" sz="1500" spc="65" b="0">
                <a:solidFill>
                  <a:srgbClr val="000000"/>
                </a:solidFill>
                <a:latin typeface="Microsoft Sans Serif"/>
                <a:cs typeface="Microsoft Sans Serif"/>
              </a:rPr>
              <a:t>with</a:t>
            </a:r>
            <a:r>
              <a:rPr dirty="0" sz="1500" spc="10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 b="0">
                <a:solidFill>
                  <a:srgbClr val="000000"/>
                </a:solidFill>
                <a:latin typeface="Microsoft Sans Serif"/>
                <a:cs typeface="Microsoft Sans Serif"/>
              </a:rPr>
              <a:t>a</a:t>
            </a:r>
            <a:r>
              <a:rPr dirty="0" sz="1500" spc="10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 b="0">
                <a:solidFill>
                  <a:srgbClr val="000000"/>
                </a:solidFill>
                <a:latin typeface="Microsoft Sans Serif"/>
                <a:cs typeface="Microsoft Sans Serif"/>
              </a:rPr>
              <a:t>technical</a:t>
            </a:r>
            <a:r>
              <a:rPr dirty="0" sz="1500" spc="10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 b="0">
                <a:solidFill>
                  <a:srgbClr val="000000"/>
                </a:solidFill>
                <a:latin typeface="Microsoft Sans Serif"/>
                <a:cs typeface="Microsoft Sans Serif"/>
              </a:rPr>
              <a:t>background.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74074" y="1482331"/>
            <a:ext cx="5720080" cy="18656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13030">
              <a:lnSpc>
                <a:spcPct val="114999"/>
              </a:lnSpc>
              <a:spcBef>
                <a:spcPts val="100"/>
              </a:spcBef>
            </a:pPr>
            <a:r>
              <a:rPr dirty="0" sz="1500" b="1">
                <a:latin typeface="Arial"/>
                <a:cs typeface="Arial"/>
              </a:rPr>
              <a:t>We</a:t>
            </a:r>
            <a:r>
              <a:rPr dirty="0" sz="1500" spc="-2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were</a:t>
            </a:r>
            <a:r>
              <a:rPr dirty="0" sz="1500" spc="-2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surprised</a:t>
            </a:r>
            <a:r>
              <a:rPr dirty="0" sz="1500" spc="-25" b="1">
                <a:latin typeface="Arial"/>
                <a:cs typeface="Arial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to</a:t>
            </a:r>
            <a:r>
              <a:rPr dirty="0" sz="1500" spc="55">
                <a:latin typeface="Microsoft Sans Serif"/>
                <a:cs typeface="Microsoft Sans Serif"/>
              </a:rPr>
              <a:t> notice </a:t>
            </a:r>
            <a:r>
              <a:rPr dirty="0" sz="1500" spc="80">
                <a:latin typeface="Microsoft Sans Serif"/>
                <a:cs typeface="Microsoft Sans Serif"/>
              </a:rPr>
              <a:t>that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Dave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believes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AI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design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tools </a:t>
            </a:r>
            <a:r>
              <a:rPr dirty="0" sz="1500" spc="10">
                <a:latin typeface="Microsoft Sans Serif"/>
                <a:cs typeface="Microsoft Sans Serif"/>
              </a:rPr>
              <a:t>have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a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regimented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45">
                <a:latin typeface="Microsoft Sans Serif"/>
                <a:cs typeface="Microsoft Sans Serif"/>
              </a:rPr>
              <a:t>aesthetic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75">
                <a:latin typeface="Microsoft Sans Serif"/>
                <a:cs typeface="Microsoft Sans Serif"/>
              </a:rPr>
              <a:t>that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50">
                <a:latin typeface="Microsoft Sans Serif"/>
                <a:cs typeface="Microsoft Sans Serif"/>
              </a:rPr>
              <a:t>can’t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55">
                <a:latin typeface="Microsoft Sans Serif"/>
                <a:cs typeface="Microsoft Sans Serif"/>
              </a:rPr>
              <a:t>adapt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to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50">
                <a:latin typeface="Microsoft Sans Serif"/>
                <a:cs typeface="Microsoft Sans Serif"/>
              </a:rPr>
              <a:t>what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founders </a:t>
            </a:r>
            <a:r>
              <a:rPr dirty="0" sz="1500">
                <a:latin typeface="Microsoft Sans Serif"/>
                <a:cs typeface="Microsoft Sans Serif"/>
              </a:rPr>
              <a:t>want,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leading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him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to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rely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on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designers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to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refine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his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vision.</a:t>
            </a: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70"/>
              </a:spcBef>
            </a:pPr>
            <a:endParaRPr sz="1500">
              <a:latin typeface="Microsoft Sans Serif"/>
              <a:cs typeface="Microsoft Sans Serif"/>
            </a:endParaRPr>
          </a:p>
          <a:p>
            <a:pPr marL="12700" marR="5080">
              <a:lnSpc>
                <a:spcPct val="114999"/>
              </a:lnSpc>
            </a:pPr>
            <a:r>
              <a:rPr dirty="0" sz="1500" b="1">
                <a:latin typeface="Arial"/>
                <a:cs typeface="Arial"/>
              </a:rPr>
              <a:t>We</a:t>
            </a:r>
            <a:r>
              <a:rPr dirty="0" sz="1500" spc="2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wonder</a:t>
            </a:r>
            <a:r>
              <a:rPr dirty="0" sz="1500" spc="85" b="1">
                <a:latin typeface="Arial"/>
                <a:cs typeface="Arial"/>
              </a:rPr>
              <a:t> </a:t>
            </a:r>
            <a:r>
              <a:rPr dirty="0" sz="1500" spc="60">
                <a:latin typeface="Microsoft Sans Serif"/>
                <a:cs typeface="Microsoft Sans Serif"/>
              </a:rPr>
              <a:t>if</a:t>
            </a:r>
            <a:r>
              <a:rPr dirty="0" sz="1500" spc="110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Dave</a:t>
            </a:r>
            <a:r>
              <a:rPr dirty="0" sz="1500" spc="10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would</a:t>
            </a:r>
            <a:r>
              <a:rPr dirty="0" sz="1500" spc="105">
                <a:latin typeface="Microsoft Sans Serif"/>
                <a:cs typeface="Microsoft Sans Serif"/>
              </a:rPr>
              <a:t> </a:t>
            </a:r>
            <a:r>
              <a:rPr dirty="0" sz="1500" spc="50">
                <a:latin typeface="Microsoft Sans Serif"/>
                <a:cs typeface="Microsoft Sans Serif"/>
              </a:rPr>
              <a:t>be</a:t>
            </a:r>
            <a:r>
              <a:rPr dirty="0" sz="1500" spc="11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more</a:t>
            </a:r>
            <a:r>
              <a:rPr dirty="0" sz="1500" spc="10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creatively</a:t>
            </a:r>
            <a:r>
              <a:rPr dirty="0" sz="1500" spc="11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engaged</a:t>
            </a:r>
            <a:r>
              <a:rPr dirty="0" sz="1500" spc="10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in</a:t>
            </a:r>
            <a:r>
              <a:rPr dirty="0" sz="1500" spc="110">
                <a:latin typeface="Microsoft Sans Serif"/>
                <a:cs typeface="Microsoft Sans Serif"/>
              </a:rPr>
              <a:t> </a:t>
            </a:r>
            <a:r>
              <a:rPr dirty="0" sz="1500" spc="40">
                <a:latin typeface="Microsoft Sans Serif"/>
                <a:cs typeface="Microsoft Sans Serif"/>
              </a:rPr>
              <a:t>the </a:t>
            </a:r>
            <a:r>
              <a:rPr dirty="0" sz="1500" spc="10">
                <a:latin typeface="Microsoft Sans Serif"/>
                <a:cs typeface="Microsoft Sans Serif"/>
              </a:rPr>
              <a:t>design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process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60">
                <a:latin typeface="Microsoft Sans Serif"/>
                <a:cs typeface="Microsoft Sans Serif"/>
              </a:rPr>
              <a:t>if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he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50">
                <a:latin typeface="Microsoft Sans Serif"/>
                <a:cs typeface="Microsoft Sans Serif"/>
              </a:rPr>
              <a:t>could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see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his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unique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aesthetics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60">
                <a:latin typeface="Microsoft Sans Serif"/>
                <a:cs typeface="Microsoft Sans Serif"/>
              </a:rPr>
              <a:t>come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95">
                <a:latin typeface="Microsoft Sans Serif"/>
                <a:cs typeface="Microsoft Sans Serif"/>
              </a:rPr>
              <a:t>to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20">
                <a:latin typeface="Microsoft Sans Serif"/>
                <a:cs typeface="Microsoft Sans Serif"/>
              </a:rPr>
              <a:t>life </a:t>
            </a:r>
            <a:r>
              <a:rPr dirty="0" sz="1500" spc="10">
                <a:latin typeface="Microsoft Sans Serif"/>
                <a:cs typeface="Microsoft Sans Serif"/>
              </a:rPr>
              <a:t>through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AI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in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a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more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visual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and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customized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manner.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74074" y="3585447"/>
            <a:ext cx="5553075" cy="1076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500" spc="65" b="1">
                <a:solidFill>
                  <a:srgbClr val="0A9395"/>
                </a:solidFill>
                <a:latin typeface="Arial"/>
                <a:cs typeface="Arial"/>
              </a:rPr>
              <a:t>It</a:t>
            </a:r>
            <a:r>
              <a:rPr dirty="0" sz="15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would</a:t>
            </a:r>
            <a:r>
              <a:rPr dirty="0" sz="15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60" b="1">
                <a:solidFill>
                  <a:srgbClr val="0A9395"/>
                </a:solidFill>
                <a:latin typeface="Arial"/>
                <a:cs typeface="Arial"/>
              </a:rPr>
              <a:t>be</a:t>
            </a:r>
            <a:r>
              <a:rPr dirty="0" sz="1500" spc="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game-changing</a:t>
            </a:r>
            <a:r>
              <a:rPr dirty="0" sz="15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60" b="1">
                <a:solidFill>
                  <a:srgbClr val="0A9395"/>
                </a:solidFill>
                <a:latin typeface="Arial"/>
                <a:cs typeface="Arial"/>
              </a:rPr>
              <a:t>to</a:t>
            </a:r>
            <a:r>
              <a:rPr dirty="0" sz="15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create</a:t>
            </a:r>
            <a:r>
              <a:rPr dirty="0" sz="1500" spc="114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a</a:t>
            </a:r>
            <a:r>
              <a:rPr dirty="0" sz="1500" spc="11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design</a:t>
            </a:r>
            <a:r>
              <a:rPr dirty="0" sz="1500" spc="114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0">
                <a:solidFill>
                  <a:srgbClr val="0A9395"/>
                </a:solidFill>
                <a:latin typeface="Microsoft Sans Serif"/>
                <a:cs typeface="Microsoft Sans Serif"/>
              </a:rPr>
              <a:t>tool</a:t>
            </a:r>
            <a:r>
              <a:rPr dirty="0" sz="1500" spc="11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80">
                <a:solidFill>
                  <a:srgbClr val="0A9395"/>
                </a:solidFill>
                <a:latin typeface="Microsoft Sans Serif"/>
                <a:cs typeface="Microsoft Sans Serif"/>
              </a:rPr>
              <a:t>that</a:t>
            </a:r>
            <a:r>
              <a:rPr dirty="0" sz="1500" spc="11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>
                <a:solidFill>
                  <a:srgbClr val="0A9395"/>
                </a:solidFill>
                <a:latin typeface="Microsoft Sans Serif"/>
                <a:cs typeface="Microsoft Sans Serif"/>
              </a:rPr>
              <a:t>helps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founders</a:t>
            </a:r>
            <a:r>
              <a:rPr dirty="0" sz="1500" spc="13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customize</a:t>
            </a:r>
            <a:r>
              <a:rPr dirty="0" sz="1500" spc="14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and</a:t>
            </a:r>
            <a:r>
              <a:rPr dirty="0" sz="1500" spc="14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evolve</a:t>
            </a:r>
            <a:r>
              <a:rPr dirty="0" sz="1500" spc="14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5">
                <a:solidFill>
                  <a:srgbClr val="CA6702"/>
                </a:solidFill>
                <a:latin typeface="Microsoft Sans Serif"/>
                <a:cs typeface="Microsoft Sans Serif"/>
              </a:rPr>
              <a:t>their</a:t>
            </a:r>
            <a:r>
              <a:rPr dirty="0" sz="1500" spc="14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visual</a:t>
            </a:r>
            <a:r>
              <a:rPr dirty="0" sz="1500" spc="14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styles</a:t>
            </a:r>
            <a:r>
              <a:rPr dirty="0" sz="1500" spc="13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and</a:t>
            </a:r>
            <a:r>
              <a:rPr dirty="0" sz="1500" spc="14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>
                <a:solidFill>
                  <a:srgbClr val="0A9395"/>
                </a:solidFill>
                <a:latin typeface="Microsoft Sans Serif"/>
                <a:cs typeface="Microsoft Sans Serif"/>
              </a:rPr>
              <a:t>needs </a:t>
            </a:r>
            <a:r>
              <a:rPr dirty="0" sz="1500" spc="70">
                <a:solidFill>
                  <a:srgbClr val="0A9395"/>
                </a:solidFill>
                <a:latin typeface="Microsoft Sans Serif"/>
                <a:cs typeface="Microsoft Sans Serif"/>
              </a:rPr>
              <a:t>without</a:t>
            </a:r>
            <a:r>
              <a:rPr dirty="0" sz="1500" spc="10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5">
                <a:solidFill>
                  <a:srgbClr val="0A9395"/>
                </a:solidFill>
                <a:latin typeface="Microsoft Sans Serif"/>
                <a:cs typeface="Microsoft Sans Serif"/>
              </a:rPr>
              <a:t>complete</a:t>
            </a:r>
            <a:r>
              <a:rPr dirty="0" sz="1500" spc="10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reliance</a:t>
            </a:r>
            <a:r>
              <a:rPr dirty="0" sz="1500" spc="10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on</a:t>
            </a:r>
            <a:r>
              <a:rPr dirty="0" sz="1500" spc="10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designers,</a:t>
            </a:r>
            <a:r>
              <a:rPr dirty="0" sz="1500" spc="10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bridging</a:t>
            </a:r>
            <a:r>
              <a:rPr dirty="0" sz="1500" spc="10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>
                <a:solidFill>
                  <a:srgbClr val="0A9395"/>
                </a:solidFill>
                <a:latin typeface="Microsoft Sans Serif"/>
                <a:cs typeface="Microsoft Sans Serif"/>
              </a:rPr>
              <a:t>the</a:t>
            </a:r>
            <a:r>
              <a:rPr dirty="0" sz="1500" spc="10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25">
                <a:solidFill>
                  <a:srgbClr val="0A9395"/>
                </a:solidFill>
                <a:latin typeface="Microsoft Sans Serif"/>
                <a:cs typeface="Microsoft Sans Serif"/>
              </a:rPr>
              <a:t>gap </a:t>
            </a:r>
            <a:r>
              <a:rPr dirty="0" sz="1500" spc="45">
                <a:solidFill>
                  <a:srgbClr val="0A9395"/>
                </a:solidFill>
                <a:latin typeface="Microsoft Sans Serif"/>
                <a:cs typeface="Microsoft Sans Serif"/>
              </a:rPr>
              <a:t>between</a:t>
            </a:r>
            <a:r>
              <a:rPr dirty="0" sz="1500" spc="8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creative</a:t>
            </a:r>
            <a:r>
              <a:rPr dirty="0" sz="1500" spc="8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and</a:t>
            </a:r>
            <a:r>
              <a:rPr dirty="0" sz="1500" spc="8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AI</a:t>
            </a:r>
            <a:r>
              <a:rPr dirty="0" sz="1500" spc="8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40">
                <a:solidFill>
                  <a:srgbClr val="0A9395"/>
                </a:solidFill>
                <a:latin typeface="Microsoft Sans Serif"/>
                <a:cs typeface="Microsoft Sans Serif"/>
              </a:rPr>
              <a:t>outputs.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630676" y="3682573"/>
            <a:ext cx="218313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Founders</a:t>
            </a:r>
            <a:r>
              <a:rPr dirty="0" sz="1800" spc="-2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want</a:t>
            </a:r>
            <a:r>
              <a:rPr dirty="0" sz="1800" spc="-20" b="1">
                <a:solidFill>
                  <a:srgbClr val="CA6702"/>
                </a:solidFill>
                <a:latin typeface="Arial"/>
                <a:cs typeface="Arial"/>
              </a:rPr>
              <a:t> help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with</a:t>
            </a:r>
            <a:r>
              <a:rPr dirty="0" sz="1800" spc="-6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CA6702"/>
                </a:solidFill>
                <a:latin typeface="Arial"/>
                <a:cs typeface="Arial"/>
              </a:rPr>
              <a:t>Customization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and</a:t>
            </a:r>
            <a:r>
              <a:rPr dirty="0" sz="1800" spc="-1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CA6702"/>
                </a:solidFill>
                <a:latin typeface="Arial"/>
                <a:cs typeface="Arial"/>
              </a:rPr>
              <a:t>Creativity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6588836" y="1286497"/>
            <a:ext cx="2268220" cy="2265045"/>
            <a:chOff x="6588836" y="1286497"/>
            <a:chExt cx="2268220" cy="2265045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88836" y="1330402"/>
              <a:ext cx="2268160" cy="222101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45736" y="1286497"/>
              <a:ext cx="1885696" cy="22444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505247"/>
            <a:ext cx="303720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10"/>
              <a:t>Key</a:t>
            </a:r>
            <a:r>
              <a:rPr dirty="0" spc="-40"/>
              <a:t> </a:t>
            </a:r>
            <a:r>
              <a:rPr dirty="0"/>
              <a:t>HMWs</a:t>
            </a:r>
            <a:r>
              <a:rPr dirty="0" spc="-35"/>
              <a:t> </a:t>
            </a:r>
            <a:r>
              <a:rPr dirty="0"/>
              <a:t>for</a:t>
            </a:r>
            <a:r>
              <a:rPr dirty="0" spc="-35"/>
              <a:t> </a:t>
            </a:r>
            <a:r>
              <a:rPr dirty="0" spc="-20"/>
              <a:t>Dave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732948" y="1150260"/>
            <a:ext cx="5067935" cy="3993515"/>
            <a:chOff x="732948" y="1150260"/>
            <a:chExt cx="5067935" cy="399351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43343" y="2218720"/>
              <a:ext cx="2457295" cy="292476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742473" y="1159785"/>
              <a:ext cx="2854325" cy="1149985"/>
            </a:xfrm>
            <a:custGeom>
              <a:avLst/>
              <a:gdLst/>
              <a:ahLst/>
              <a:cxnLst/>
              <a:rect l="l" t="t" r="r" b="b"/>
              <a:pathLst>
                <a:path w="2854325" h="1149985">
                  <a:moveTo>
                    <a:pt x="0" y="191604"/>
                  </a:moveTo>
                  <a:lnTo>
                    <a:pt x="5060" y="147671"/>
                  </a:lnTo>
                  <a:lnTo>
                    <a:pt x="19475" y="107341"/>
                  </a:lnTo>
                  <a:lnTo>
                    <a:pt x="42093" y="71765"/>
                  </a:lnTo>
                  <a:lnTo>
                    <a:pt x="71765" y="42093"/>
                  </a:lnTo>
                  <a:lnTo>
                    <a:pt x="107341" y="19475"/>
                  </a:lnTo>
                  <a:lnTo>
                    <a:pt x="147671" y="5060"/>
                  </a:lnTo>
                  <a:lnTo>
                    <a:pt x="191604" y="0"/>
                  </a:lnTo>
                  <a:lnTo>
                    <a:pt x="2662594" y="0"/>
                  </a:lnTo>
                  <a:lnTo>
                    <a:pt x="2735919" y="14585"/>
                  </a:lnTo>
                  <a:lnTo>
                    <a:pt x="2798069" y="56119"/>
                  </a:lnTo>
                  <a:lnTo>
                    <a:pt x="2839613" y="118280"/>
                  </a:lnTo>
                  <a:lnTo>
                    <a:pt x="2854194" y="191604"/>
                  </a:lnTo>
                  <a:lnTo>
                    <a:pt x="2854194" y="957993"/>
                  </a:lnTo>
                  <a:lnTo>
                    <a:pt x="2849134" y="1001926"/>
                  </a:lnTo>
                  <a:lnTo>
                    <a:pt x="2834721" y="1042255"/>
                  </a:lnTo>
                  <a:lnTo>
                    <a:pt x="2812104" y="1077831"/>
                  </a:lnTo>
                  <a:lnTo>
                    <a:pt x="2782433" y="1107504"/>
                  </a:lnTo>
                  <a:lnTo>
                    <a:pt x="2746858" y="1130122"/>
                  </a:lnTo>
                  <a:lnTo>
                    <a:pt x="2706528" y="1144537"/>
                  </a:lnTo>
                  <a:lnTo>
                    <a:pt x="2662594" y="1149597"/>
                  </a:lnTo>
                  <a:lnTo>
                    <a:pt x="191604" y="1149597"/>
                  </a:lnTo>
                  <a:lnTo>
                    <a:pt x="147671" y="1144537"/>
                  </a:lnTo>
                  <a:lnTo>
                    <a:pt x="107341" y="1130122"/>
                  </a:lnTo>
                  <a:lnTo>
                    <a:pt x="71765" y="1107504"/>
                  </a:lnTo>
                  <a:lnTo>
                    <a:pt x="42093" y="1077831"/>
                  </a:lnTo>
                  <a:lnTo>
                    <a:pt x="19475" y="1042255"/>
                  </a:lnTo>
                  <a:lnTo>
                    <a:pt x="5060" y="1001926"/>
                  </a:lnTo>
                  <a:lnTo>
                    <a:pt x="0" y="957993"/>
                  </a:lnTo>
                  <a:lnTo>
                    <a:pt x="0" y="191604"/>
                  </a:lnTo>
                  <a:close/>
                </a:path>
              </a:pathLst>
            </a:custGeom>
            <a:ln w="19049">
              <a:solidFill>
                <a:srgbClr val="BA3D0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973941" y="1289066"/>
            <a:ext cx="2392680" cy="863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635">
              <a:lnSpc>
                <a:spcPct val="114599"/>
              </a:lnSpc>
              <a:spcBef>
                <a:spcPts val="100"/>
              </a:spcBef>
            </a:pPr>
            <a:r>
              <a:rPr dirty="0" sz="1200">
                <a:latin typeface="Microsoft Sans Serif"/>
                <a:cs typeface="Microsoft Sans Serif"/>
              </a:rPr>
              <a:t>HMW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give</a:t>
            </a:r>
            <a:r>
              <a:rPr dirty="0" sz="1200" spc="114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founders</a:t>
            </a:r>
            <a:r>
              <a:rPr dirty="0" sz="1200" spc="114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tools</a:t>
            </a:r>
            <a:r>
              <a:rPr dirty="0" sz="1200" spc="114">
                <a:latin typeface="Microsoft Sans Serif"/>
                <a:cs typeface="Microsoft Sans Serif"/>
              </a:rPr>
              <a:t> </a:t>
            </a:r>
            <a:r>
              <a:rPr dirty="0" sz="1200" spc="50">
                <a:latin typeface="Microsoft Sans Serif"/>
                <a:cs typeface="Microsoft Sans Serif"/>
              </a:rPr>
              <a:t>to </a:t>
            </a:r>
            <a:r>
              <a:rPr dirty="0" sz="1200">
                <a:latin typeface="Microsoft Sans Serif"/>
                <a:cs typeface="Microsoft Sans Serif"/>
              </a:rPr>
              <a:t>translate</a:t>
            </a:r>
            <a:r>
              <a:rPr dirty="0" sz="1200" spc="18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their</a:t>
            </a:r>
            <a:r>
              <a:rPr dirty="0" sz="1200" spc="18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creative</a:t>
            </a:r>
            <a:r>
              <a:rPr dirty="0" sz="1200" spc="180">
                <a:latin typeface="Microsoft Sans Serif"/>
                <a:cs typeface="Microsoft Sans Serif"/>
              </a:rPr>
              <a:t> </a:t>
            </a:r>
            <a:r>
              <a:rPr dirty="0" sz="1200" spc="50">
                <a:latin typeface="Microsoft Sans Serif"/>
                <a:cs typeface="Microsoft Sans Serif"/>
              </a:rPr>
              <a:t>intent</a:t>
            </a:r>
            <a:r>
              <a:rPr dirty="0" sz="1200" spc="18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into </a:t>
            </a:r>
            <a:r>
              <a:rPr dirty="0" sz="1200">
                <a:latin typeface="Microsoft Sans Serif"/>
                <a:cs typeface="Microsoft Sans Serif"/>
              </a:rPr>
              <a:t>visuals,</a:t>
            </a:r>
            <a:r>
              <a:rPr dirty="0" sz="1200" spc="-1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even</a:t>
            </a:r>
            <a:r>
              <a:rPr dirty="0" sz="1200" spc="-5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without</a:t>
            </a:r>
            <a:r>
              <a:rPr dirty="0" sz="1200" spc="-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design expertise?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206349" y="2486919"/>
            <a:ext cx="2727960" cy="1149985"/>
          </a:xfrm>
          <a:custGeom>
            <a:avLst/>
            <a:gdLst/>
            <a:ahLst/>
            <a:cxnLst/>
            <a:rect l="l" t="t" r="r" b="b"/>
            <a:pathLst>
              <a:path w="2727960" h="1149985">
                <a:moveTo>
                  <a:pt x="0" y="191599"/>
                </a:moveTo>
                <a:lnTo>
                  <a:pt x="5060" y="147665"/>
                </a:lnTo>
                <a:lnTo>
                  <a:pt x="19475" y="107335"/>
                </a:lnTo>
                <a:lnTo>
                  <a:pt x="42093" y="71760"/>
                </a:lnTo>
                <a:lnTo>
                  <a:pt x="71765" y="42090"/>
                </a:lnTo>
                <a:lnTo>
                  <a:pt x="107341" y="19473"/>
                </a:lnTo>
                <a:lnTo>
                  <a:pt x="147671" y="5059"/>
                </a:lnTo>
                <a:lnTo>
                  <a:pt x="191604" y="0"/>
                </a:lnTo>
                <a:lnTo>
                  <a:pt x="2535994" y="0"/>
                </a:lnTo>
                <a:lnTo>
                  <a:pt x="2609319" y="14581"/>
                </a:lnTo>
                <a:lnTo>
                  <a:pt x="2671469" y="56124"/>
                </a:lnTo>
                <a:lnTo>
                  <a:pt x="2713013" y="118274"/>
                </a:lnTo>
                <a:lnTo>
                  <a:pt x="2727594" y="191599"/>
                </a:lnTo>
                <a:lnTo>
                  <a:pt x="2727594" y="957998"/>
                </a:lnTo>
                <a:lnTo>
                  <a:pt x="2722534" y="1001932"/>
                </a:lnTo>
                <a:lnTo>
                  <a:pt x="2708121" y="1042261"/>
                </a:lnTo>
                <a:lnTo>
                  <a:pt x="2685504" y="1077836"/>
                </a:lnTo>
                <a:lnTo>
                  <a:pt x="2655833" y="1107507"/>
                </a:lnTo>
                <a:lnTo>
                  <a:pt x="2620258" y="1130124"/>
                </a:lnTo>
                <a:lnTo>
                  <a:pt x="2579929" y="1144537"/>
                </a:lnTo>
                <a:lnTo>
                  <a:pt x="2535994" y="1149597"/>
                </a:lnTo>
                <a:lnTo>
                  <a:pt x="191604" y="1149597"/>
                </a:lnTo>
                <a:lnTo>
                  <a:pt x="147671" y="1144537"/>
                </a:lnTo>
                <a:lnTo>
                  <a:pt x="107341" y="1130124"/>
                </a:lnTo>
                <a:lnTo>
                  <a:pt x="71765" y="1107507"/>
                </a:lnTo>
                <a:lnTo>
                  <a:pt x="42093" y="1077836"/>
                </a:lnTo>
                <a:lnTo>
                  <a:pt x="19475" y="1042261"/>
                </a:lnTo>
                <a:lnTo>
                  <a:pt x="5060" y="1001932"/>
                </a:lnTo>
                <a:lnTo>
                  <a:pt x="0" y="957998"/>
                </a:lnTo>
                <a:lnTo>
                  <a:pt x="0" y="191599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375661" y="2524084"/>
            <a:ext cx="2389505" cy="102298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15"/>
              </a:spcBef>
            </a:pPr>
            <a:r>
              <a:rPr dirty="0" sz="1000" i="1">
                <a:latin typeface="Arial"/>
                <a:cs typeface="Arial"/>
              </a:rPr>
              <a:t>Explore </a:t>
            </a:r>
            <a:r>
              <a:rPr dirty="0" sz="1000" spc="50" i="1">
                <a:latin typeface="Arial"/>
                <a:cs typeface="Arial"/>
              </a:rPr>
              <a:t>the</a:t>
            </a:r>
            <a:r>
              <a:rPr dirty="0" sz="1000" i="1">
                <a:latin typeface="Arial"/>
                <a:cs typeface="Arial"/>
              </a:rPr>
              <a:t> </a:t>
            </a:r>
            <a:r>
              <a:rPr dirty="0" sz="1000" spc="-10" i="1">
                <a:latin typeface="Arial"/>
                <a:cs typeface="Arial"/>
              </a:rPr>
              <a:t>opposite:</a:t>
            </a:r>
            <a:endParaRPr sz="1000">
              <a:latin typeface="Arial"/>
              <a:cs typeface="Arial"/>
            </a:endParaRPr>
          </a:p>
          <a:p>
            <a:pPr algn="ctr" marL="12700" marR="5080">
              <a:lnSpc>
                <a:spcPts val="1650"/>
              </a:lnSpc>
              <a:spcBef>
                <a:spcPts val="25"/>
              </a:spcBef>
            </a:pPr>
            <a:r>
              <a:rPr dirty="0" sz="1200">
                <a:latin typeface="Microsoft Sans Serif"/>
                <a:cs typeface="Microsoft Sans Serif"/>
              </a:rPr>
              <a:t>HMW</a:t>
            </a:r>
            <a:r>
              <a:rPr dirty="0" sz="1200" spc="13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create</a:t>
            </a:r>
            <a:r>
              <a:rPr dirty="0" sz="1200" spc="13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design</a:t>
            </a:r>
            <a:r>
              <a:rPr dirty="0" sz="1200" spc="13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tools</a:t>
            </a:r>
            <a:r>
              <a:rPr dirty="0" sz="1200" spc="130">
                <a:latin typeface="Microsoft Sans Serif"/>
                <a:cs typeface="Microsoft Sans Serif"/>
              </a:rPr>
              <a:t> </a:t>
            </a:r>
            <a:r>
              <a:rPr dirty="0" sz="1200" spc="45">
                <a:latin typeface="Microsoft Sans Serif"/>
                <a:cs typeface="Microsoft Sans Serif"/>
              </a:rPr>
              <a:t>that </a:t>
            </a:r>
            <a:r>
              <a:rPr dirty="0" sz="1200" spc="50">
                <a:latin typeface="Microsoft Sans Serif"/>
                <a:cs typeface="Microsoft Sans Serif"/>
              </a:rPr>
              <a:t>adapt</a:t>
            </a:r>
            <a:r>
              <a:rPr dirty="0" sz="1200" spc="55">
                <a:latin typeface="Microsoft Sans Serif"/>
                <a:cs typeface="Microsoft Sans Serif"/>
              </a:rPr>
              <a:t> </a:t>
            </a:r>
            <a:r>
              <a:rPr dirty="0" sz="1200" spc="75">
                <a:latin typeface="Microsoft Sans Serif"/>
                <a:cs typeface="Microsoft Sans Serif"/>
              </a:rPr>
              <a:t>to</a:t>
            </a:r>
            <a:r>
              <a:rPr dirty="0" sz="1200" spc="5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Dave's</a:t>
            </a:r>
            <a:r>
              <a:rPr dirty="0" sz="1200" spc="5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creative</a:t>
            </a:r>
            <a:r>
              <a:rPr dirty="0" sz="1200" spc="5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process </a:t>
            </a:r>
            <a:r>
              <a:rPr dirty="0" sz="1200">
                <a:latin typeface="Microsoft Sans Serif"/>
                <a:cs typeface="Microsoft Sans Serif"/>
              </a:rPr>
              <a:t>instead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of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forcing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him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 spc="75">
                <a:latin typeface="Microsoft Sans Serif"/>
                <a:cs typeface="Microsoft Sans Serif"/>
              </a:rPr>
              <a:t>to</a:t>
            </a:r>
            <a:r>
              <a:rPr dirty="0" sz="1200" spc="95">
                <a:latin typeface="Microsoft Sans Serif"/>
                <a:cs typeface="Microsoft Sans Serif"/>
              </a:rPr>
              <a:t> </a:t>
            </a:r>
            <a:r>
              <a:rPr dirty="0" sz="1200" spc="50">
                <a:latin typeface="Microsoft Sans Serif"/>
                <a:cs typeface="Microsoft Sans Serif"/>
              </a:rPr>
              <a:t>adapt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to </a:t>
            </a:r>
            <a:r>
              <a:rPr dirty="0" sz="1200" spc="55">
                <a:latin typeface="Microsoft Sans Serif"/>
                <a:cs typeface="Microsoft Sans Serif"/>
              </a:rPr>
              <a:t>the</a:t>
            </a:r>
            <a:r>
              <a:rPr dirty="0" sz="120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tool?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489299" y="3814042"/>
            <a:ext cx="2854325" cy="1149985"/>
          </a:xfrm>
          <a:custGeom>
            <a:avLst/>
            <a:gdLst/>
            <a:ahLst/>
            <a:cxnLst/>
            <a:rect l="l" t="t" r="r" b="b"/>
            <a:pathLst>
              <a:path w="2854325" h="1149985">
                <a:moveTo>
                  <a:pt x="0" y="191599"/>
                </a:moveTo>
                <a:lnTo>
                  <a:pt x="5060" y="147665"/>
                </a:lnTo>
                <a:lnTo>
                  <a:pt x="19475" y="107335"/>
                </a:lnTo>
                <a:lnTo>
                  <a:pt x="42093" y="71760"/>
                </a:lnTo>
                <a:lnTo>
                  <a:pt x="71765" y="42090"/>
                </a:lnTo>
                <a:lnTo>
                  <a:pt x="107341" y="19473"/>
                </a:lnTo>
                <a:lnTo>
                  <a:pt x="147671" y="5059"/>
                </a:lnTo>
                <a:lnTo>
                  <a:pt x="191604" y="0"/>
                </a:lnTo>
                <a:lnTo>
                  <a:pt x="2662594" y="0"/>
                </a:lnTo>
                <a:lnTo>
                  <a:pt x="2735919" y="14581"/>
                </a:lnTo>
                <a:lnTo>
                  <a:pt x="2798069" y="56124"/>
                </a:lnTo>
                <a:lnTo>
                  <a:pt x="2839613" y="118284"/>
                </a:lnTo>
                <a:lnTo>
                  <a:pt x="2854194" y="191599"/>
                </a:lnTo>
                <a:lnTo>
                  <a:pt x="2854194" y="957998"/>
                </a:lnTo>
                <a:lnTo>
                  <a:pt x="2849134" y="1001932"/>
                </a:lnTo>
                <a:lnTo>
                  <a:pt x="2834721" y="1042261"/>
                </a:lnTo>
                <a:lnTo>
                  <a:pt x="2812104" y="1077836"/>
                </a:lnTo>
                <a:lnTo>
                  <a:pt x="2782433" y="1107507"/>
                </a:lnTo>
                <a:lnTo>
                  <a:pt x="2746858" y="1130124"/>
                </a:lnTo>
                <a:lnTo>
                  <a:pt x="2706528" y="1144537"/>
                </a:lnTo>
                <a:lnTo>
                  <a:pt x="2662594" y="1149597"/>
                </a:lnTo>
                <a:lnTo>
                  <a:pt x="191604" y="1149597"/>
                </a:lnTo>
                <a:lnTo>
                  <a:pt x="147671" y="1144537"/>
                </a:lnTo>
                <a:lnTo>
                  <a:pt x="107341" y="1130124"/>
                </a:lnTo>
                <a:lnTo>
                  <a:pt x="71765" y="1107507"/>
                </a:lnTo>
                <a:lnTo>
                  <a:pt x="42093" y="1077836"/>
                </a:lnTo>
                <a:lnTo>
                  <a:pt x="19475" y="1042261"/>
                </a:lnTo>
                <a:lnTo>
                  <a:pt x="5060" y="1001932"/>
                </a:lnTo>
                <a:lnTo>
                  <a:pt x="0" y="957998"/>
                </a:lnTo>
                <a:lnTo>
                  <a:pt x="0" y="191599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668875" y="3851209"/>
            <a:ext cx="2495550" cy="102298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215"/>
              </a:spcBef>
            </a:pPr>
            <a:r>
              <a:rPr dirty="0" sz="1000" i="1">
                <a:latin typeface="Arial"/>
                <a:cs typeface="Arial"/>
              </a:rPr>
              <a:t>Change</a:t>
            </a:r>
            <a:r>
              <a:rPr dirty="0" sz="1000" spc="80" i="1">
                <a:latin typeface="Arial"/>
                <a:cs typeface="Arial"/>
              </a:rPr>
              <a:t> </a:t>
            </a:r>
            <a:r>
              <a:rPr dirty="0" sz="1000" spc="50" i="1">
                <a:latin typeface="Arial"/>
                <a:cs typeface="Arial"/>
              </a:rPr>
              <a:t>the</a:t>
            </a:r>
            <a:r>
              <a:rPr dirty="0" sz="1000" spc="85" i="1">
                <a:latin typeface="Arial"/>
                <a:cs typeface="Arial"/>
              </a:rPr>
              <a:t> </a:t>
            </a:r>
            <a:r>
              <a:rPr dirty="0" sz="1000" i="1">
                <a:latin typeface="Arial"/>
                <a:cs typeface="Arial"/>
              </a:rPr>
              <a:t>status</a:t>
            </a:r>
            <a:r>
              <a:rPr dirty="0" sz="1000" spc="85" i="1">
                <a:latin typeface="Arial"/>
                <a:cs typeface="Arial"/>
              </a:rPr>
              <a:t> </a:t>
            </a:r>
            <a:r>
              <a:rPr dirty="0" sz="1000" spc="-20" i="1">
                <a:latin typeface="Arial"/>
                <a:cs typeface="Arial"/>
              </a:rPr>
              <a:t>quo:</a:t>
            </a:r>
            <a:endParaRPr sz="1000">
              <a:latin typeface="Arial"/>
              <a:cs typeface="Arial"/>
            </a:endParaRPr>
          </a:p>
          <a:p>
            <a:pPr algn="ctr" marL="12700" marR="5080">
              <a:lnSpc>
                <a:spcPts val="1650"/>
              </a:lnSpc>
              <a:spcBef>
                <a:spcPts val="25"/>
              </a:spcBef>
            </a:pPr>
            <a:r>
              <a:rPr dirty="0" sz="1200">
                <a:latin typeface="Microsoft Sans Serif"/>
                <a:cs typeface="Microsoft Sans Serif"/>
              </a:rPr>
              <a:t>HMW</a:t>
            </a:r>
            <a:r>
              <a:rPr dirty="0" sz="1200" spc="3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make</a:t>
            </a:r>
            <a:r>
              <a:rPr dirty="0" sz="1200" spc="3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design</a:t>
            </a:r>
            <a:r>
              <a:rPr dirty="0" sz="1200" spc="3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skills</a:t>
            </a:r>
            <a:r>
              <a:rPr dirty="0" sz="1200" spc="3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accessible </a:t>
            </a:r>
            <a:r>
              <a:rPr dirty="0" sz="1200">
                <a:latin typeface="Microsoft Sans Serif"/>
                <a:cs typeface="Microsoft Sans Serif"/>
              </a:rPr>
              <a:t>so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 spc="65">
                <a:latin typeface="Microsoft Sans Serif"/>
                <a:cs typeface="Microsoft Sans Serif"/>
              </a:rPr>
              <a:t>that</a:t>
            </a:r>
            <a:r>
              <a:rPr dirty="0" sz="1200" spc="9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any</a:t>
            </a:r>
            <a:r>
              <a:rPr dirty="0" sz="1200" spc="9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founder</a:t>
            </a:r>
            <a:r>
              <a:rPr dirty="0" sz="1200" spc="9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can</a:t>
            </a:r>
            <a:r>
              <a:rPr dirty="0" sz="1200" spc="9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achieve </a:t>
            </a:r>
            <a:r>
              <a:rPr dirty="0" sz="1200">
                <a:latin typeface="Microsoft Sans Serif"/>
                <a:cs typeface="Microsoft Sans Serif"/>
              </a:rPr>
              <a:t>visual</a:t>
            </a:r>
            <a:r>
              <a:rPr dirty="0" sz="1200" spc="40">
                <a:latin typeface="Microsoft Sans Serif"/>
                <a:cs typeface="Microsoft Sans Serif"/>
              </a:rPr>
              <a:t> </a:t>
            </a:r>
            <a:r>
              <a:rPr dirty="0" sz="1200" spc="70">
                <a:latin typeface="Microsoft Sans Serif"/>
                <a:cs typeface="Microsoft Sans Serif"/>
              </a:rPr>
              <a:t>output</a:t>
            </a:r>
            <a:r>
              <a:rPr dirty="0" sz="1200" spc="4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regardless</a:t>
            </a:r>
            <a:r>
              <a:rPr dirty="0" sz="1200" spc="40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of</a:t>
            </a:r>
            <a:r>
              <a:rPr dirty="0" sz="1200" spc="4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design experience?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5942088" y="3784392"/>
            <a:ext cx="2976880" cy="1149985"/>
          </a:xfrm>
          <a:custGeom>
            <a:avLst/>
            <a:gdLst/>
            <a:ahLst/>
            <a:cxnLst/>
            <a:rect l="l" t="t" r="r" b="b"/>
            <a:pathLst>
              <a:path w="2976879" h="1149985">
                <a:moveTo>
                  <a:pt x="0" y="191599"/>
                </a:moveTo>
                <a:lnTo>
                  <a:pt x="5061" y="147665"/>
                </a:lnTo>
                <a:lnTo>
                  <a:pt x="19477" y="107335"/>
                </a:lnTo>
                <a:lnTo>
                  <a:pt x="42097" y="71760"/>
                </a:lnTo>
                <a:lnTo>
                  <a:pt x="71771" y="42090"/>
                </a:lnTo>
                <a:lnTo>
                  <a:pt x="107346" y="19473"/>
                </a:lnTo>
                <a:lnTo>
                  <a:pt x="147673" y="5059"/>
                </a:lnTo>
                <a:lnTo>
                  <a:pt x="191599" y="0"/>
                </a:lnTo>
                <a:lnTo>
                  <a:pt x="2784694" y="0"/>
                </a:lnTo>
                <a:lnTo>
                  <a:pt x="2858022" y="14578"/>
                </a:lnTo>
                <a:lnTo>
                  <a:pt x="2920194" y="56099"/>
                </a:lnTo>
                <a:lnTo>
                  <a:pt x="2961715" y="118271"/>
                </a:lnTo>
                <a:lnTo>
                  <a:pt x="2976294" y="191599"/>
                </a:lnTo>
                <a:lnTo>
                  <a:pt x="2976294" y="957973"/>
                </a:lnTo>
                <a:lnTo>
                  <a:pt x="2971234" y="1001908"/>
                </a:lnTo>
                <a:lnTo>
                  <a:pt x="2956820" y="1042241"/>
                </a:lnTo>
                <a:lnTo>
                  <a:pt x="2934204" y="1077821"/>
                </a:lnTo>
                <a:lnTo>
                  <a:pt x="2904533" y="1107497"/>
                </a:lnTo>
                <a:lnTo>
                  <a:pt x="2868958" y="1130119"/>
                </a:lnTo>
                <a:lnTo>
                  <a:pt x="2828628" y="1144536"/>
                </a:lnTo>
                <a:lnTo>
                  <a:pt x="2784694" y="1149597"/>
                </a:lnTo>
                <a:lnTo>
                  <a:pt x="191599" y="1149597"/>
                </a:lnTo>
                <a:lnTo>
                  <a:pt x="147673" y="1144536"/>
                </a:lnTo>
                <a:lnTo>
                  <a:pt x="107346" y="1130119"/>
                </a:lnTo>
                <a:lnTo>
                  <a:pt x="71771" y="1107497"/>
                </a:lnTo>
                <a:lnTo>
                  <a:pt x="42097" y="1077821"/>
                </a:lnTo>
                <a:lnTo>
                  <a:pt x="19477" y="1042241"/>
                </a:lnTo>
                <a:lnTo>
                  <a:pt x="5061" y="1001908"/>
                </a:lnTo>
                <a:lnTo>
                  <a:pt x="0" y="957973"/>
                </a:lnTo>
                <a:lnTo>
                  <a:pt x="0" y="191599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6112159" y="3821548"/>
            <a:ext cx="2636520" cy="102298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215"/>
              </a:spcBef>
            </a:pPr>
            <a:r>
              <a:rPr dirty="0" sz="1000" spc="10" i="1">
                <a:latin typeface="Arial"/>
                <a:cs typeface="Arial"/>
              </a:rPr>
              <a:t>Unexpected</a:t>
            </a:r>
            <a:r>
              <a:rPr dirty="0" sz="1000" spc="185" i="1">
                <a:latin typeface="Arial"/>
                <a:cs typeface="Arial"/>
              </a:rPr>
              <a:t> </a:t>
            </a:r>
            <a:r>
              <a:rPr dirty="0" sz="1000" spc="-10" i="1">
                <a:latin typeface="Arial"/>
                <a:cs typeface="Arial"/>
              </a:rPr>
              <a:t>resources:</a:t>
            </a:r>
            <a:endParaRPr sz="1000">
              <a:latin typeface="Arial"/>
              <a:cs typeface="Arial"/>
            </a:endParaRPr>
          </a:p>
          <a:p>
            <a:pPr algn="ctr" marL="12065" marR="5080" indent="-635">
              <a:lnSpc>
                <a:spcPts val="1650"/>
              </a:lnSpc>
              <a:spcBef>
                <a:spcPts val="25"/>
              </a:spcBef>
            </a:pPr>
            <a:r>
              <a:rPr dirty="0" sz="1200">
                <a:latin typeface="Microsoft Sans Serif"/>
                <a:cs typeface="Microsoft Sans Serif"/>
              </a:rPr>
              <a:t>HMW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understand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Dave’s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design </a:t>
            </a:r>
            <a:r>
              <a:rPr dirty="0" sz="1200">
                <a:latin typeface="Microsoft Sans Serif"/>
                <a:cs typeface="Microsoft Sans Serif"/>
              </a:rPr>
              <a:t>choices</a:t>
            </a:r>
            <a:r>
              <a:rPr dirty="0" sz="1200" spc="19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through</a:t>
            </a:r>
            <a:r>
              <a:rPr dirty="0" sz="1200" spc="200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the</a:t>
            </a:r>
            <a:r>
              <a:rPr dirty="0" sz="1200" spc="20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websites</a:t>
            </a:r>
            <a:r>
              <a:rPr dirty="0" sz="1200" spc="200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and </a:t>
            </a:r>
            <a:r>
              <a:rPr dirty="0" sz="1200" spc="10">
                <a:latin typeface="Microsoft Sans Serif"/>
                <a:cs typeface="Microsoft Sans Serif"/>
              </a:rPr>
              <a:t>aesthetics</a:t>
            </a:r>
            <a:r>
              <a:rPr dirty="0" sz="1200" spc="114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he</a:t>
            </a:r>
            <a:r>
              <a:rPr dirty="0" sz="1200" spc="12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likes</a:t>
            </a:r>
            <a:r>
              <a:rPr dirty="0" sz="1200" spc="12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and</a:t>
            </a:r>
            <a:r>
              <a:rPr dirty="0" sz="1200" spc="114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interacts</a:t>
            </a:r>
            <a:r>
              <a:rPr dirty="0" sz="1200" spc="120">
                <a:latin typeface="Microsoft Sans Serif"/>
                <a:cs typeface="Microsoft Sans Serif"/>
              </a:rPr>
              <a:t> </a:t>
            </a:r>
            <a:r>
              <a:rPr dirty="0" sz="1200" spc="30">
                <a:latin typeface="Microsoft Sans Serif"/>
                <a:cs typeface="Microsoft Sans Serif"/>
              </a:rPr>
              <a:t>with </a:t>
            </a:r>
            <a:r>
              <a:rPr dirty="0" sz="1200" spc="-10">
                <a:latin typeface="Microsoft Sans Serif"/>
                <a:cs typeface="Microsoft Sans Serif"/>
              </a:rPr>
              <a:t>daily?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6046212" y="2382770"/>
            <a:ext cx="2622550" cy="1149985"/>
          </a:xfrm>
          <a:custGeom>
            <a:avLst/>
            <a:gdLst/>
            <a:ahLst/>
            <a:cxnLst/>
            <a:rect l="l" t="t" r="r" b="b"/>
            <a:pathLst>
              <a:path w="2622550" h="1149985">
                <a:moveTo>
                  <a:pt x="0" y="191599"/>
                </a:moveTo>
                <a:lnTo>
                  <a:pt x="5059" y="147668"/>
                </a:lnTo>
                <a:lnTo>
                  <a:pt x="19473" y="107340"/>
                </a:lnTo>
                <a:lnTo>
                  <a:pt x="42090" y="71764"/>
                </a:lnTo>
                <a:lnTo>
                  <a:pt x="71760" y="42093"/>
                </a:lnTo>
                <a:lnTo>
                  <a:pt x="107335" y="19474"/>
                </a:lnTo>
                <a:lnTo>
                  <a:pt x="147665" y="5060"/>
                </a:lnTo>
                <a:lnTo>
                  <a:pt x="191599" y="0"/>
                </a:lnTo>
                <a:lnTo>
                  <a:pt x="2430695" y="0"/>
                </a:lnTo>
                <a:lnTo>
                  <a:pt x="2504010" y="14585"/>
                </a:lnTo>
                <a:lnTo>
                  <a:pt x="2566169" y="56119"/>
                </a:lnTo>
                <a:lnTo>
                  <a:pt x="2607713" y="118275"/>
                </a:lnTo>
                <a:lnTo>
                  <a:pt x="2622294" y="191599"/>
                </a:lnTo>
                <a:lnTo>
                  <a:pt x="2622294" y="957998"/>
                </a:lnTo>
                <a:lnTo>
                  <a:pt x="2617234" y="1001932"/>
                </a:lnTo>
                <a:lnTo>
                  <a:pt x="2602821" y="1042261"/>
                </a:lnTo>
                <a:lnTo>
                  <a:pt x="2580204" y="1077836"/>
                </a:lnTo>
                <a:lnTo>
                  <a:pt x="2550533" y="1107507"/>
                </a:lnTo>
                <a:lnTo>
                  <a:pt x="2514958" y="1130124"/>
                </a:lnTo>
                <a:lnTo>
                  <a:pt x="2474629" y="1144537"/>
                </a:lnTo>
                <a:lnTo>
                  <a:pt x="2430695" y="1149597"/>
                </a:lnTo>
                <a:lnTo>
                  <a:pt x="191599" y="1149597"/>
                </a:lnTo>
                <a:lnTo>
                  <a:pt x="147665" y="1144537"/>
                </a:lnTo>
                <a:lnTo>
                  <a:pt x="107335" y="1130124"/>
                </a:lnTo>
                <a:lnTo>
                  <a:pt x="71760" y="1107507"/>
                </a:lnTo>
                <a:lnTo>
                  <a:pt x="42090" y="1077836"/>
                </a:lnTo>
                <a:lnTo>
                  <a:pt x="19473" y="1042261"/>
                </a:lnTo>
                <a:lnTo>
                  <a:pt x="5059" y="1001932"/>
                </a:lnTo>
                <a:lnTo>
                  <a:pt x="0" y="957998"/>
                </a:lnTo>
                <a:lnTo>
                  <a:pt x="0" y="191599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6202117" y="2616830"/>
            <a:ext cx="2310765" cy="6540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4450">
              <a:lnSpc>
                <a:spcPct val="114599"/>
              </a:lnSpc>
              <a:spcBef>
                <a:spcPts val="100"/>
              </a:spcBef>
            </a:pPr>
            <a:r>
              <a:rPr dirty="0" sz="1200">
                <a:latin typeface="Microsoft Sans Serif"/>
                <a:cs typeface="Microsoft Sans Serif"/>
              </a:rPr>
              <a:t>HMW</a:t>
            </a:r>
            <a:r>
              <a:rPr dirty="0" sz="1200" spc="-1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allow</a:t>
            </a:r>
            <a:r>
              <a:rPr dirty="0" sz="1200" spc="-1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Dave</a:t>
            </a:r>
            <a:r>
              <a:rPr dirty="0" sz="1200" spc="-15">
                <a:latin typeface="Microsoft Sans Serif"/>
                <a:cs typeface="Microsoft Sans Serif"/>
              </a:rPr>
              <a:t> </a:t>
            </a:r>
            <a:r>
              <a:rPr dirty="0" sz="1200" spc="75">
                <a:latin typeface="Microsoft Sans Serif"/>
                <a:cs typeface="Microsoft Sans Serif"/>
              </a:rPr>
              <a:t>to</a:t>
            </a:r>
            <a:r>
              <a:rPr dirty="0" sz="1200" spc="-10">
                <a:latin typeface="Microsoft Sans Serif"/>
                <a:cs typeface="Microsoft Sans Serif"/>
              </a:rPr>
              <a:t> experiment </a:t>
            </a:r>
            <a:r>
              <a:rPr dirty="0" sz="1200" spc="10">
                <a:latin typeface="Microsoft Sans Serif"/>
                <a:cs typeface="Microsoft Sans Serif"/>
              </a:rPr>
              <a:t>and</a:t>
            </a:r>
            <a:r>
              <a:rPr dirty="0" sz="1200" spc="114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develop</a:t>
            </a:r>
            <a:r>
              <a:rPr dirty="0" sz="1200" spc="114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his</a:t>
            </a:r>
            <a:r>
              <a:rPr dirty="0" sz="1200" spc="12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aesthetic</a:t>
            </a:r>
            <a:r>
              <a:rPr dirty="0" sz="1200" spc="114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based </a:t>
            </a:r>
            <a:r>
              <a:rPr dirty="0" sz="1200" spc="20">
                <a:latin typeface="Microsoft Sans Serif"/>
                <a:cs typeface="Microsoft Sans Serif"/>
              </a:rPr>
              <a:t>on</a:t>
            </a:r>
            <a:r>
              <a:rPr dirty="0" sz="1200" spc="100">
                <a:latin typeface="Microsoft Sans Serif"/>
                <a:cs typeface="Microsoft Sans Serif"/>
              </a:rPr>
              <a:t> </a:t>
            </a:r>
            <a:r>
              <a:rPr dirty="0" sz="1200" spc="20">
                <a:latin typeface="Microsoft Sans Serif"/>
                <a:cs typeface="Microsoft Sans Serif"/>
              </a:rPr>
              <a:t>descriptions</a:t>
            </a:r>
            <a:r>
              <a:rPr dirty="0" sz="1200" spc="105">
                <a:latin typeface="Microsoft Sans Serif"/>
                <a:cs typeface="Microsoft Sans Serif"/>
              </a:rPr>
              <a:t> </a:t>
            </a:r>
            <a:r>
              <a:rPr dirty="0" sz="1200" spc="20">
                <a:latin typeface="Microsoft Sans Serif"/>
                <a:cs typeface="Microsoft Sans Serif"/>
              </a:rPr>
              <a:t>and</a:t>
            </a:r>
            <a:r>
              <a:rPr dirty="0" sz="1200" spc="10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examples?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3827367" y="685048"/>
            <a:ext cx="4691380" cy="1445895"/>
          </a:xfrm>
          <a:custGeom>
            <a:avLst/>
            <a:gdLst/>
            <a:ahLst/>
            <a:cxnLst/>
            <a:rect l="l" t="t" r="r" b="b"/>
            <a:pathLst>
              <a:path w="4691380" h="1445895">
                <a:moveTo>
                  <a:pt x="0" y="240954"/>
                </a:moveTo>
                <a:lnTo>
                  <a:pt x="4895" y="192393"/>
                </a:lnTo>
                <a:lnTo>
                  <a:pt x="18934" y="147164"/>
                </a:lnTo>
                <a:lnTo>
                  <a:pt x="41149" y="106234"/>
                </a:lnTo>
                <a:lnTo>
                  <a:pt x="70571" y="70574"/>
                </a:lnTo>
                <a:lnTo>
                  <a:pt x="106231" y="41151"/>
                </a:lnTo>
                <a:lnTo>
                  <a:pt x="147160" y="18935"/>
                </a:lnTo>
                <a:lnTo>
                  <a:pt x="192389" y="4895"/>
                </a:lnTo>
                <a:lnTo>
                  <a:pt x="240949" y="0"/>
                </a:lnTo>
                <a:lnTo>
                  <a:pt x="4450141" y="0"/>
                </a:lnTo>
                <a:lnTo>
                  <a:pt x="4497367" y="4672"/>
                </a:lnTo>
                <a:lnTo>
                  <a:pt x="4542350" y="18341"/>
                </a:lnTo>
                <a:lnTo>
                  <a:pt x="4583822" y="40483"/>
                </a:lnTo>
                <a:lnTo>
                  <a:pt x="4620515" y="70574"/>
                </a:lnTo>
                <a:lnTo>
                  <a:pt x="4650611" y="107273"/>
                </a:lnTo>
                <a:lnTo>
                  <a:pt x="4672753" y="148745"/>
                </a:lnTo>
                <a:lnTo>
                  <a:pt x="4686419" y="193727"/>
                </a:lnTo>
                <a:lnTo>
                  <a:pt x="4691090" y="240954"/>
                </a:lnTo>
                <a:lnTo>
                  <a:pt x="4691090" y="1204742"/>
                </a:lnTo>
                <a:lnTo>
                  <a:pt x="4686195" y="1253303"/>
                </a:lnTo>
                <a:lnTo>
                  <a:pt x="4672155" y="1298532"/>
                </a:lnTo>
                <a:lnTo>
                  <a:pt x="4649940" y="1339462"/>
                </a:lnTo>
                <a:lnTo>
                  <a:pt x="4620518" y="1375122"/>
                </a:lnTo>
                <a:lnTo>
                  <a:pt x="4584859" y="1404545"/>
                </a:lnTo>
                <a:lnTo>
                  <a:pt x="4543930" y="1426761"/>
                </a:lnTo>
                <a:lnTo>
                  <a:pt x="4498701" y="1440801"/>
                </a:lnTo>
                <a:lnTo>
                  <a:pt x="4450141" y="1445697"/>
                </a:lnTo>
                <a:lnTo>
                  <a:pt x="240949" y="1445697"/>
                </a:lnTo>
                <a:lnTo>
                  <a:pt x="192389" y="1440801"/>
                </a:lnTo>
                <a:lnTo>
                  <a:pt x="147160" y="1426761"/>
                </a:lnTo>
                <a:lnTo>
                  <a:pt x="106231" y="1404545"/>
                </a:lnTo>
                <a:lnTo>
                  <a:pt x="70571" y="1375122"/>
                </a:lnTo>
                <a:lnTo>
                  <a:pt x="41149" y="1339462"/>
                </a:lnTo>
                <a:lnTo>
                  <a:pt x="18934" y="1298532"/>
                </a:lnTo>
                <a:lnTo>
                  <a:pt x="4895" y="1253303"/>
                </a:lnTo>
                <a:lnTo>
                  <a:pt x="0" y="1204742"/>
                </a:lnTo>
                <a:lnTo>
                  <a:pt x="0" y="240954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4282540" y="1020421"/>
            <a:ext cx="3783965" cy="768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635">
              <a:lnSpc>
                <a:spcPct val="116100"/>
              </a:lnSpc>
              <a:spcBef>
                <a:spcPts val="100"/>
              </a:spcBef>
            </a:pP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HMW</a:t>
            </a:r>
            <a:r>
              <a:rPr dirty="0" sz="14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50" b="1">
                <a:solidFill>
                  <a:srgbClr val="0A9395"/>
                </a:solidFill>
                <a:latin typeface="Arial"/>
                <a:cs typeface="Arial"/>
              </a:rPr>
              <a:t>capture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65" b="1">
                <a:solidFill>
                  <a:srgbClr val="0A9395"/>
                </a:solidFill>
                <a:latin typeface="Arial"/>
                <a:cs typeface="Arial"/>
              </a:rPr>
              <a:t>the</a:t>
            </a:r>
            <a:r>
              <a:rPr dirty="0" sz="14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feeling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visions</a:t>
            </a:r>
            <a:r>
              <a:rPr dirty="0" sz="14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60" b="1">
                <a:solidFill>
                  <a:srgbClr val="0A9395"/>
                </a:solidFill>
                <a:latin typeface="Arial"/>
                <a:cs typeface="Arial"/>
              </a:rPr>
              <a:t>that 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founders</a:t>
            </a:r>
            <a:r>
              <a:rPr dirty="0" sz="1400" spc="50" b="1">
                <a:solidFill>
                  <a:srgbClr val="0A9395"/>
                </a:solidFill>
                <a:latin typeface="Arial"/>
                <a:cs typeface="Arial"/>
              </a:rPr>
              <a:t> want 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400" spc="5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translate</a:t>
            </a:r>
            <a:r>
              <a:rPr dirty="0" sz="1400" spc="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imagination</a:t>
            </a:r>
            <a:r>
              <a:rPr dirty="0" sz="1400" spc="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35" b="1">
                <a:solidFill>
                  <a:srgbClr val="0A9395"/>
                </a:solidFill>
                <a:latin typeface="Arial"/>
                <a:cs typeface="Arial"/>
              </a:rPr>
              <a:t>to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tangible</a:t>
            </a:r>
            <a:r>
              <a:rPr dirty="0" sz="1400" spc="204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designs?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9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5"/>
              </a:spcBef>
            </a:pPr>
            <a:r>
              <a:rPr dirty="0" spc="-85"/>
              <a:t>POV:</a:t>
            </a:r>
            <a:r>
              <a:rPr dirty="0" spc="-95"/>
              <a:t> </a:t>
            </a:r>
            <a:r>
              <a:rPr dirty="0" spc="45"/>
              <a:t>Samantha</a:t>
            </a:r>
          </a:p>
          <a:p>
            <a:pPr marL="12700" marR="5080">
              <a:lnSpc>
                <a:spcPct val="114999"/>
              </a:lnSpc>
              <a:spcBef>
                <a:spcPts val="204"/>
              </a:spcBef>
            </a:pPr>
            <a:r>
              <a:rPr dirty="0" sz="1500">
                <a:solidFill>
                  <a:srgbClr val="0A9395"/>
                </a:solidFill>
              </a:rPr>
              <a:t>We</a:t>
            </a:r>
            <a:r>
              <a:rPr dirty="0" sz="1500" spc="-30">
                <a:solidFill>
                  <a:srgbClr val="0A9395"/>
                </a:solidFill>
              </a:rPr>
              <a:t> </a:t>
            </a:r>
            <a:r>
              <a:rPr dirty="0" sz="1500" spc="85">
                <a:solidFill>
                  <a:srgbClr val="0A9395"/>
                </a:solidFill>
              </a:rPr>
              <a:t>met</a:t>
            </a:r>
            <a:r>
              <a:rPr dirty="0" sz="1500" spc="-35">
                <a:solidFill>
                  <a:srgbClr val="0A9395"/>
                </a:solidFill>
              </a:rPr>
              <a:t> </a:t>
            </a:r>
            <a:r>
              <a:rPr dirty="0" sz="1500" b="0">
                <a:solidFill>
                  <a:srgbClr val="0A9395"/>
                </a:solidFill>
                <a:latin typeface="Microsoft Sans Serif"/>
                <a:cs typeface="Microsoft Sans Serif"/>
              </a:rPr>
              <a:t>Samantha,</a:t>
            </a:r>
            <a:r>
              <a:rPr dirty="0" sz="1500" spc="45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CA6702"/>
                </a:solidFill>
                <a:latin typeface="Microsoft Sans Serif"/>
                <a:cs typeface="Microsoft Sans Serif"/>
              </a:rPr>
              <a:t>a</a:t>
            </a:r>
            <a:r>
              <a:rPr dirty="0" sz="1500" spc="45" b="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CA6702"/>
                </a:solidFill>
                <a:latin typeface="Microsoft Sans Serif"/>
                <a:cs typeface="Microsoft Sans Serif"/>
              </a:rPr>
              <a:t>woman</a:t>
            </a:r>
            <a:r>
              <a:rPr dirty="0" sz="1500" spc="40" b="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CA6702"/>
                </a:solidFill>
                <a:latin typeface="Microsoft Sans Serif"/>
                <a:cs typeface="Microsoft Sans Serif"/>
              </a:rPr>
              <a:t>and</a:t>
            </a:r>
            <a:r>
              <a:rPr dirty="0" sz="1500" spc="45" b="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CA6702"/>
                </a:solidFill>
                <a:latin typeface="Microsoft Sans Serif"/>
                <a:cs typeface="Microsoft Sans Serif"/>
              </a:rPr>
              <a:t>2x</a:t>
            </a:r>
            <a:r>
              <a:rPr dirty="0" sz="1500" spc="40" b="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 b="0">
                <a:solidFill>
                  <a:srgbClr val="CA6702"/>
                </a:solidFill>
                <a:latin typeface="Microsoft Sans Serif"/>
                <a:cs typeface="Microsoft Sans Serif"/>
              </a:rPr>
              <a:t>startup</a:t>
            </a:r>
            <a:r>
              <a:rPr dirty="0" sz="1500" spc="45" b="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CA6702"/>
                </a:solidFill>
                <a:latin typeface="Microsoft Sans Serif"/>
                <a:cs typeface="Microsoft Sans Serif"/>
              </a:rPr>
              <a:t>founder</a:t>
            </a:r>
            <a:r>
              <a:rPr dirty="0" sz="1500" spc="45" b="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 b="0">
                <a:solidFill>
                  <a:srgbClr val="0A9395"/>
                </a:solidFill>
                <a:latin typeface="Microsoft Sans Serif"/>
                <a:cs typeface="Microsoft Sans Serif"/>
              </a:rPr>
              <a:t>with</a:t>
            </a:r>
            <a:r>
              <a:rPr dirty="0" sz="1500" spc="40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A9395"/>
                </a:solidFill>
                <a:latin typeface="Microsoft Sans Serif"/>
                <a:cs typeface="Microsoft Sans Serif"/>
              </a:rPr>
              <a:t>a</a:t>
            </a:r>
            <a:r>
              <a:rPr dirty="0" sz="1500" spc="45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45" b="0">
                <a:solidFill>
                  <a:srgbClr val="0A9395"/>
                </a:solidFill>
                <a:latin typeface="Microsoft Sans Serif"/>
                <a:cs typeface="Microsoft Sans Serif"/>
              </a:rPr>
              <a:t>PhD</a:t>
            </a:r>
            <a:r>
              <a:rPr dirty="0" sz="1500" spc="40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25" b="0">
                <a:solidFill>
                  <a:srgbClr val="0A9395"/>
                </a:solidFill>
                <a:latin typeface="Microsoft Sans Serif"/>
                <a:cs typeface="Microsoft Sans Serif"/>
              </a:rPr>
              <a:t>in </a:t>
            </a:r>
            <a:r>
              <a:rPr dirty="0" sz="1500" b="0">
                <a:solidFill>
                  <a:srgbClr val="0A9395"/>
                </a:solidFill>
                <a:latin typeface="Microsoft Sans Serif"/>
                <a:cs typeface="Microsoft Sans Serif"/>
              </a:rPr>
              <a:t>Genetics</a:t>
            </a:r>
            <a:r>
              <a:rPr dirty="0" sz="1500" spc="105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A9395"/>
                </a:solidFill>
                <a:latin typeface="Microsoft Sans Serif"/>
                <a:cs typeface="Microsoft Sans Serif"/>
              </a:rPr>
              <a:t>who</a:t>
            </a:r>
            <a:r>
              <a:rPr dirty="0" sz="1500" spc="105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A9395"/>
                </a:solidFill>
                <a:latin typeface="Microsoft Sans Serif"/>
                <a:cs typeface="Microsoft Sans Serif"/>
              </a:rPr>
              <a:t>is</a:t>
            </a:r>
            <a:r>
              <a:rPr dirty="0" sz="1500" spc="105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A9395"/>
                </a:solidFill>
                <a:latin typeface="Microsoft Sans Serif"/>
                <a:cs typeface="Microsoft Sans Serif"/>
              </a:rPr>
              <a:t>building</a:t>
            </a:r>
            <a:r>
              <a:rPr dirty="0" sz="1500" spc="105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A9395"/>
                </a:solidFill>
                <a:latin typeface="Microsoft Sans Serif"/>
                <a:cs typeface="Microsoft Sans Serif"/>
              </a:rPr>
              <a:t>a</a:t>
            </a:r>
            <a:r>
              <a:rPr dirty="0" sz="1500" spc="110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70" b="0">
                <a:solidFill>
                  <a:srgbClr val="0A9395"/>
                </a:solidFill>
                <a:latin typeface="Microsoft Sans Serif"/>
                <a:cs typeface="Microsoft Sans Serif"/>
              </a:rPr>
              <a:t>medtech</a:t>
            </a:r>
            <a:r>
              <a:rPr dirty="0" sz="1500" spc="105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 b="0">
                <a:solidFill>
                  <a:srgbClr val="0A9395"/>
                </a:solidFill>
                <a:latin typeface="Microsoft Sans Serif"/>
                <a:cs typeface="Microsoft Sans Serif"/>
              </a:rPr>
              <a:t>startup.</a:t>
            </a:r>
            <a:endParaRPr sz="1500">
              <a:latin typeface="Microsoft Sans Serif"/>
              <a:cs typeface="Microsoft Sans Serif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6619111" y="1280572"/>
            <a:ext cx="2052320" cy="1952625"/>
            <a:chOff x="6619111" y="1280572"/>
            <a:chExt cx="2052320" cy="195262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24361" y="1303737"/>
              <a:ext cx="1946495" cy="1906031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19111" y="1280572"/>
              <a:ext cx="1993770" cy="1952346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6878185" y="3341122"/>
            <a:ext cx="1878964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Founders</a:t>
            </a:r>
            <a:r>
              <a:rPr dirty="0" sz="1800" spc="-2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want</a:t>
            </a:r>
            <a:r>
              <a:rPr dirty="0" sz="1800" spc="-2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50" b="1">
                <a:solidFill>
                  <a:srgbClr val="CA6702"/>
                </a:solidFill>
                <a:latin typeface="Arial"/>
                <a:cs typeface="Arial"/>
              </a:rPr>
              <a:t>a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way</a:t>
            </a:r>
            <a:r>
              <a:rPr dirty="0" sz="1800" spc="-3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for</a:t>
            </a:r>
            <a:r>
              <a:rPr dirty="0" sz="1800" spc="-2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CA6702"/>
                </a:solidFill>
                <a:latin typeface="Arial"/>
                <a:cs typeface="Arial"/>
              </a:rPr>
              <a:t>design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tools</a:t>
            </a:r>
            <a:r>
              <a:rPr dirty="0" sz="1800" spc="-5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to</a:t>
            </a:r>
            <a:r>
              <a:rPr dirty="0" sz="1800" spc="-4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CA6702"/>
                </a:solidFill>
                <a:latin typeface="Arial"/>
                <a:cs typeface="Arial"/>
              </a:rPr>
              <a:t>integrate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tools</a:t>
            </a:r>
            <a:r>
              <a:rPr dirty="0" sz="1800" spc="-7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CA6702"/>
                </a:solidFill>
                <a:latin typeface="Arial"/>
                <a:cs typeface="Arial"/>
              </a:rPr>
              <a:t>from </a:t>
            </a:r>
            <a:r>
              <a:rPr dirty="0" sz="1800" spc="-10" b="1">
                <a:solidFill>
                  <a:srgbClr val="CA6702"/>
                </a:solidFill>
                <a:latin typeface="Arial"/>
                <a:cs typeface="Arial"/>
              </a:rPr>
              <a:t>different workflows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65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dirty="0" spc="-85"/>
              <a:t>POV:</a:t>
            </a:r>
            <a:r>
              <a:rPr dirty="0" spc="-95"/>
              <a:t> </a:t>
            </a:r>
            <a:r>
              <a:rPr dirty="0" spc="45"/>
              <a:t>Samantha</a:t>
            </a:r>
          </a:p>
          <a:p>
            <a:pPr marL="12700" marR="5080">
              <a:lnSpc>
                <a:spcPct val="114999"/>
              </a:lnSpc>
              <a:spcBef>
                <a:spcPts val="114"/>
              </a:spcBef>
            </a:pPr>
            <a:r>
              <a:rPr dirty="0" sz="1500">
                <a:solidFill>
                  <a:srgbClr val="000000"/>
                </a:solidFill>
              </a:rPr>
              <a:t>We</a:t>
            </a:r>
            <a:r>
              <a:rPr dirty="0" sz="1500" spc="-20">
                <a:solidFill>
                  <a:srgbClr val="000000"/>
                </a:solidFill>
              </a:rPr>
              <a:t> </a:t>
            </a:r>
            <a:r>
              <a:rPr dirty="0" sz="1500" spc="85">
                <a:solidFill>
                  <a:srgbClr val="000000"/>
                </a:solidFill>
              </a:rPr>
              <a:t>met</a:t>
            </a:r>
            <a:r>
              <a:rPr dirty="0" sz="1500" spc="-25">
                <a:solidFill>
                  <a:srgbClr val="000000"/>
                </a:solidFill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Samantha,</a:t>
            </a:r>
            <a:r>
              <a:rPr dirty="0" sz="15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a</a:t>
            </a:r>
            <a:r>
              <a:rPr dirty="0" sz="1500" spc="5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2x</a:t>
            </a:r>
            <a:r>
              <a:rPr dirty="0" sz="15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 b="0">
                <a:solidFill>
                  <a:srgbClr val="000000"/>
                </a:solidFill>
                <a:latin typeface="Microsoft Sans Serif"/>
                <a:cs typeface="Microsoft Sans Serif"/>
              </a:rPr>
              <a:t>startup</a:t>
            </a:r>
            <a:r>
              <a:rPr dirty="0" sz="15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founder</a:t>
            </a:r>
            <a:r>
              <a:rPr dirty="0" sz="1500" spc="5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 b="0">
                <a:solidFill>
                  <a:srgbClr val="000000"/>
                </a:solidFill>
                <a:latin typeface="Microsoft Sans Serif"/>
                <a:cs typeface="Microsoft Sans Serif"/>
              </a:rPr>
              <a:t>with</a:t>
            </a:r>
            <a:r>
              <a:rPr dirty="0" sz="15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a</a:t>
            </a:r>
            <a:r>
              <a:rPr dirty="0" sz="15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45" b="0">
                <a:solidFill>
                  <a:srgbClr val="000000"/>
                </a:solidFill>
                <a:latin typeface="Microsoft Sans Serif"/>
                <a:cs typeface="Microsoft Sans Serif"/>
              </a:rPr>
              <a:t>PhD</a:t>
            </a:r>
            <a:r>
              <a:rPr dirty="0" sz="1500" spc="5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in</a:t>
            </a:r>
            <a:r>
              <a:rPr dirty="0" sz="15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Genetics</a:t>
            </a:r>
            <a:r>
              <a:rPr dirty="0" sz="15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who</a:t>
            </a:r>
            <a:r>
              <a:rPr dirty="0" sz="15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25" b="0">
                <a:solidFill>
                  <a:srgbClr val="000000"/>
                </a:solidFill>
                <a:latin typeface="Microsoft Sans Serif"/>
                <a:cs typeface="Microsoft Sans Serif"/>
              </a:rPr>
              <a:t>is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building</a:t>
            </a:r>
            <a:r>
              <a:rPr dirty="0" sz="1500" spc="7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a</a:t>
            </a:r>
            <a:r>
              <a:rPr dirty="0" sz="1500" spc="8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70" b="0">
                <a:solidFill>
                  <a:srgbClr val="000000"/>
                </a:solidFill>
                <a:latin typeface="Microsoft Sans Serif"/>
                <a:cs typeface="Microsoft Sans Serif"/>
              </a:rPr>
              <a:t>medtech</a:t>
            </a:r>
            <a:r>
              <a:rPr dirty="0" sz="1500" spc="8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startup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84724" y="1514631"/>
            <a:ext cx="6142990" cy="8140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We</a:t>
            </a:r>
            <a:r>
              <a:rPr dirty="0" sz="1500" spc="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were</a:t>
            </a:r>
            <a:r>
              <a:rPr dirty="0" sz="1500" spc="5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surprised</a:t>
            </a:r>
            <a:r>
              <a:rPr dirty="0" sz="1500" spc="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100">
                <a:solidFill>
                  <a:srgbClr val="0A9395"/>
                </a:solidFill>
                <a:latin typeface="Microsoft Sans Serif"/>
                <a:cs typeface="Microsoft Sans Serif"/>
              </a:rPr>
              <a:t>to</a:t>
            </a:r>
            <a:r>
              <a:rPr dirty="0" sz="1500" spc="14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0">
                <a:solidFill>
                  <a:srgbClr val="0A9395"/>
                </a:solidFill>
                <a:latin typeface="Microsoft Sans Serif"/>
                <a:cs typeface="Microsoft Sans Serif"/>
              </a:rPr>
              <a:t>find</a:t>
            </a:r>
            <a:r>
              <a:rPr dirty="0" sz="1500" spc="13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80">
                <a:solidFill>
                  <a:srgbClr val="0A9395"/>
                </a:solidFill>
                <a:latin typeface="Microsoft Sans Serif"/>
                <a:cs typeface="Microsoft Sans Serif"/>
              </a:rPr>
              <a:t>that</a:t>
            </a:r>
            <a:r>
              <a:rPr dirty="0" sz="1500" spc="14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Samantha</a:t>
            </a:r>
            <a:r>
              <a:rPr dirty="0" sz="1500" spc="13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actively</a:t>
            </a:r>
            <a:r>
              <a:rPr dirty="0" sz="1500" spc="13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combines</a:t>
            </a:r>
            <a:r>
              <a:rPr dirty="0" sz="1500" spc="13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40">
                <a:solidFill>
                  <a:srgbClr val="CA6702"/>
                </a:solidFill>
                <a:latin typeface="Microsoft Sans Serif"/>
                <a:cs typeface="Microsoft Sans Serif"/>
              </a:rPr>
              <a:t>multiple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AI</a:t>
            </a:r>
            <a:r>
              <a:rPr dirty="0" sz="1500" spc="6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tools</a:t>
            </a:r>
            <a:r>
              <a:rPr dirty="0" sz="1500" spc="6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in</a:t>
            </a:r>
            <a:r>
              <a:rPr dirty="0" sz="1500" spc="7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her</a:t>
            </a:r>
            <a:r>
              <a:rPr dirty="0" sz="1500" spc="7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design</a:t>
            </a:r>
            <a:r>
              <a:rPr dirty="0" sz="1500" spc="7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process,</a:t>
            </a:r>
            <a:r>
              <a:rPr dirty="0" sz="1500" spc="7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using</a:t>
            </a:r>
            <a:r>
              <a:rPr dirty="0" sz="1500" spc="7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Chat</a:t>
            </a:r>
            <a:r>
              <a:rPr dirty="0" sz="1500" spc="7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80">
                <a:solidFill>
                  <a:srgbClr val="0A9395"/>
                </a:solidFill>
                <a:latin typeface="Microsoft Sans Serif"/>
                <a:cs typeface="Microsoft Sans Serif"/>
              </a:rPr>
              <a:t>GPT</a:t>
            </a:r>
            <a:r>
              <a:rPr dirty="0" sz="1500" spc="7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5">
                <a:solidFill>
                  <a:srgbClr val="0A9395"/>
                </a:solidFill>
                <a:latin typeface="Microsoft Sans Serif"/>
                <a:cs typeface="Microsoft Sans Serif"/>
              </a:rPr>
              <a:t>for</a:t>
            </a:r>
            <a:r>
              <a:rPr dirty="0" sz="1500" spc="7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>
                <a:solidFill>
                  <a:srgbClr val="0A9395"/>
                </a:solidFill>
                <a:latin typeface="Microsoft Sans Serif"/>
                <a:cs typeface="Microsoft Sans Serif"/>
              </a:rPr>
              <a:t>outlining </a:t>
            </a:r>
            <a:r>
              <a:rPr dirty="0" sz="1500" spc="20">
                <a:solidFill>
                  <a:srgbClr val="0A9395"/>
                </a:solidFill>
                <a:latin typeface="Microsoft Sans Serif"/>
                <a:cs typeface="Microsoft Sans Serif"/>
              </a:rPr>
              <a:t>presentations</a:t>
            </a:r>
            <a:r>
              <a:rPr dirty="0" sz="1500" spc="2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20">
                <a:solidFill>
                  <a:srgbClr val="0A9395"/>
                </a:solidFill>
                <a:latin typeface="Microsoft Sans Serif"/>
                <a:cs typeface="Microsoft Sans Serif"/>
              </a:rPr>
              <a:t>and</a:t>
            </a:r>
            <a:r>
              <a:rPr dirty="0" sz="1500" spc="3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20">
                <a:solidFill>
                  <a:srgbClr val="0A9395"/>
                </a:solidFill>
                <a:latin typeface="Microsoft Sans Serif"/>
                <a:cs typeface="Microsoft Sans Serif"/>
              </a:rPr>
              <a:t>feeding</a:t>
            </a:r>
            <a:r>
              <a:rPr dirty="0" sz="1500" spc="3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95">
                <a:solidFill>
                  <a:srgbClr val="0A9395"/>
                </a:solidFill>
                <a:latin typeface="Microsoft Sans Serif"/>
                <a:cs typeface="Microsoft Sans Serif"/>
              </a:rPr>
              <a:t>it</a:t>
            </a:r>
            <a:r>
              <a:rPr dirty="0" sz="1500" spc="3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0">
                <a:solidFill>
                  <a:srgbClr val="0A9395"/>
                </a:solidFill>
                <a:latin typeface="Microsoft Sans Serif"/>
                <a:cs typeface="Microsoft Sans Serif"/>
              </a:rPr>
              <a:t>to</a:t>
            </a:r>
            <a:r>
              <a:rPr dirty="0" sz="1500" spc="3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20">
                <a:solidFill>
                  <a:srgbClr val="0A9395"/>
                </a:solidFill>
                <a:latin typeface="Microsoft Sans Serif"/>
                <a:cs typeface="Microsoft Sans Serif"/>
              </a:rPr>
              <a:t>Gamma</a:t>
            </a:r>
            <a:r>
              <a:rPr dirty="0" sz="1500" spc="3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>
                <a:solidFill>
                  <a:srgbClr val="0A9395"/>
                </a:solidFill>
                <a:latin typeface="Microsoft Sans Serif"/>
                <a:cs typeface="Microsoft Sans Serif"/>
              </a:rPr>
              <a:t>AI</a:t>
            </a:r>
            <a:r>
              <a:rPr dirty="0" sz="1500" spc="3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0">
                <a:solidFill>
                  <a:srgbClr val="0A9395"/>
                </a:solidFill>
                <a:latin typeface="Microsoft Sans Serif"/>
                <a:cs typeface="Microsoft Sans Serif"/>
              </a:rPr>
              <a:t>to</a:t>
            </a:r>
            <a:r>
              <a:rPr dirty="0" sz="1500" spc="3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20">
                <a:solidFill>
                  <a:srgbClr val="0A9395"/>
                </a:solidFill>
                <a:latin typeface="Microsoft Sans Serif"/>
                <a:cs typeface="Microsoft Sans Serif"/>
              </a:rPr>
              <a:t>generate</a:t>
            </a:r>
            <a:r>
              <a:rPr dirty="0" sz="1500" spc="3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>
                <a:solidFill>
                  <a:srgbClr val="0A9395"/>
                </a:solidFill>
                <a:latin typeface="Microsoft Sans Serif"/>
                <a:cs typeface="Microsoft Sans Serif"/>
              </a:rPr>
              <a:t>slides.</a:t>
            </a:r>
            <a:endParaRPr sz="1500">
              <a:latin typeface="Microsoft Sans Serif"/>
              <a:cs typeface="Microsoft Sans Serif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6619111" y="1280572"/>
            <a:ext cx="2052320" cy="1952625"/>
            <a:chOff x="6619111" y="1280572"/>
            <a:chExt cx="2052320" cy="195262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24361" y="1303737"/>
              <a:ext cx="1946495" cy="1906031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19111" y="1280572"/>
              <a:ext cx="1993770" cy="1952346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6878185" y="3341122"/>
            <a:ext cx="1878964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Founders</a:t>
            </a:r>
            <a:r>
              <a:rPr dirty="0" sz="1800" spc="-2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want</a:t>
            </a:r>
            <a:r>
              <a:rPr dirty="0" sz="1800" spc="-2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50" b="1">
                <a:solidFill>
                  <a:srgbClr val="CA6702"/>
                </a:solidFill>
                <a:latin typeface="Arial"/>
                <a:cs typeface="Arial"/>
              </a:rPr>
              <a:t>a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way</a:t>
            </a:r>
            <a:r>
              <a:rPr dirty="0" sz="1800" spc="-3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for</a:t>
            </a:r>
            <a:r>
              <a:rPr dirty="0" sz="1800" spc="-2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CA6702"/>
                </a:solidFill>
                <a:latin typeface="Arial"/>
                <a:cs typeface="Arial"/>
              </a:rPr>
              <a:t>design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tools</a:t>
            </a:r>
            <a:r>
              <a:rPr dirty="0" sz="1800" spc="-5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to</a:t>
            </a:r>
            <a:r>
              <a:rPr dirty="0" sz="1800" spc="-4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CA6702"/>
                </a:solidFill>
                <a:latin typeface="Arial"/>
                <a:cs typeface="Arial"/>
              </a:rPr>
              <a:t>integrate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tools</a:t>
            </a:r>
            <a:r>
              <a:rPr dirty="0" sz="1800" spc="-7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CA6702"/>
                </a:solidFill>
                <a:latin typeface="Arial"/>
                <a:cs typeface="Arial"/>
              </a:rPr>
              <a:t>from </a:t>
            </a:r>
            <a:r>
              <a:rPr dirty="0" sz="1800" spc="-10" b="1">
                <a:solidFill>
                  <a:srgbClr val="CA6702"/>
                </a:solidFill>
                <a:latin typeface="Arial"/>
                <a:cs typeface="Arial"/>
              </a:rPr>
              <a:t>different workflows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65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dirty="0" spc="-85"/>
              <a:t>POV:</a:t>
            </a:r>
            <a:r>
              <a:rPr dirty="0" spc="-95"/>
              <a:t> </a:t>
            </a:r>
            <a:r>
              <a:rPr dirty="0" spc="45"/>
              <a:t>Samantha</a:t>
            </a:r>
          </a:p>
          <a:p>
            <a:pPr marL="12700" marR="5080">
              <a:lnSpc>
                <a:spcPct val="114999"/>
              </a:lnSpc>
              <a:spcBef>
                <a:spcPts val="114"/>
              </a:spcBef>
            </a:pPr>
            <a:r>
              <a:rPr dirty="0" sz="1500">
                <a:solidFill>
                  <a:srgbClr val="000000"/>
                </a:solidFill>
              </a:rPr>
              <a:t>We</a:t>
            </a:r>
            <a:r>
              <a:rPr dirty="0" sz="1500" spc="-20">
                <a:solidFill>
                  <a:srgbClr val="000000"/>
                </a:solidFill>
              </a:rPr>
              <a:t> </a:t>
            </a:r>
            <a:r>
              <a:rPr dirty="0" sz="1500" spc="85">
                <a:solidFill>
                  <a:srgbClr val="000000"/>
                </a:solidFill>
              </a:rPr>
              <a:t>met</a:t>
            </a:r>
            <a:r>
              <a:rPr dirty="0" sz="1500" spc="-25">
                <a:solidFill>
                  <a:srgbClr val="000000"/>
                </a:solidFill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Samantha,</a:t>
            </a:r>
            <a:r>
              <a:rPr dirty="0" sz="15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a</a:t>
            </a:r>
            <a:r>
              <a:rPr dirty="0" sz="1500" spc="5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2x</a:t>
            </a:r>
            <a:r>
              <a:rPr dirty="0" sz="15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 b="0">
                <a:solidFill>
                  <a:srgbClr val="000000"/>
                </a:solidFill>
                <a:latin typeface="Microsoft Sans Serif"/>
                <a:cs typeface="Microsoft Sans Serif"/>
              </a:rPr>
              <a:t>startup</a:t>
            </a:r>
            <a:r>
              <a:rPr dirty="0" sz="15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founder</a:t>
            </a:r>
            <a:r>
              <a:rPr dirty="0" sz="1500" spc="5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 b="0">
                <a:solidFill>
                  <a:srgbClr val="000000"/>
                </a:solidFill>
                <a:latin typeface="Microsoft Sans Serif"/>
                <a:cs typeface="Microsoft Sans Serif"/>
              </a:rPr>
              <a:t>with</a:t>
            </a:r>
            <a:r>
              <a:rPr dirty="0" sz="15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a</a:t>
            </a:r>
            <a:r>
              <a:rPr dirty="0" sz="15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45" b="0">
                <a:solidFill>
                  <a:srgbClr val="000000"/>
                </a:solidFill>
                <a:latin typeface="Microsoft Sans Serif"/>
                <a:cs typeface="Microsoft Sans Serif"/>
              </a:rPr>
              <a:t>PhD</a:t>
            </a:r>
            <a:r>
              <a:rPr dirty="0" sz="1500" spc="5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in</a:t>
            </a:r>
            <a:r>
              <a:rPr dirty="0" sz="15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Genetics</a:t>
            </a:r>
            <a:r>
              <a:rPr dirty="0" sz="15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who</a:t>
            </a:r>
            <a:r>
              <a:rPr dirty="0" sz="15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25" b="0">
                <a:solidFill>
                  <a:srgbClr val="000000"/>
                </a:solidFill>
                <a:latin typeface="Microsoft Sans Serif"/>
                <a:cs typeface="Microsoft Sans Serif"/>
              </a:rPr>
              <a:t>is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building</a:t>
            </a:r>
            <a:r>
              <a:rPr dirty="0" sz="1500" spc="7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a</a:t>
            </a:r>
            <a:r>
              <a:rPr dirty="0" sz="1500" spc="8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70" b="0">
                <a:solidFill>
                  <a:srgbClr val="000000"/>
                </a:solidFill>
                <a:latin typeface="Microsoft Sans Serif"/>
                <a:cs typeface="Microsoft Sans Serif"/>
              </a:rPr>
              <a:t>medtech</a:t>
            </a:r>
            <a:r>
              <a:rPr dirty="0" sz="1500" spc="8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startup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84724" y="1514631"/>
            <a:ext cx="6143625" cy="8140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500" b="1">
                <a:latin typeface="Arial"/>
                <a:cs typeface="Arial"/>
              </a:rPr>
              <a:t>We</a:t>
            </a:r>
            <a:r>
              <a:rPr dirty="0" sz="1500" spc="5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were</a:t>
            </a:r>
            <a:r>
              <a:rPr dirty="0" sz="1500" spc="5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surprised</a:t>
            </a:r>
            <a:r>
              <a:rPr dirty="0" sz="1500" spc="50" b="1">
                <a:latin typeface="Arial"/>
                <a:cs typeface="Arial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to</a:t>
            </a:r>
            <a:r>
              <a:rPr dirty="0" sz="1500" spc="140">
                <a:latin typeface="Microsoft Sans Serif"/>
                <a:cs typeface="Microsoft Sans Serif"/>
              </a:rPr>
              <a:t> </a:t>
            </a:r>
            <a:r>
              <a:rPr dirty="0" sz="1500" spc="50">
                <a:latin typeface="Microsoft Sans Serif"/>
                <a:cs typeface="Microsoft Sans Serif"/>
              </a:rPr>
              <a:t>find</a:t>
            </a:r>
            <a:r>
              <a:rPr dirty="0" sz="1500" spc="135">
                <a:latin typeface="Microsoft Sans Serif"/>
                <a:cs typeface="Microsoft Sans Serif"/>
              </a:rPr>
              <a:t> </a:t>
            </a:r>
            <a:r>
              <a:rPr dirty="0" sz="1500" spc="80">
                <a:latin typeface="Microsoft Sans Serif"/>
                <a:cs typeface="Microsoft Sans Serif"/>
              </a:rPr>
              <a:t>that</a:t>
            </a:r>
            <a:r>
              <a:rPr dirty="0" sz="1500" spc="14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Samantha</a:t>
            </a:r>
            <a:r>
              <a:rPr dirty="0" sz="1500" spc="13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actively</a:t>
            </a:r>
            <a:r>
              <a:rPr dirty="0" sz="1500" spc="14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combines</a:t>
            </a:r>
            <a:r>
              <a:rPr dirty="0" sz="1500" spc="135">
                <a:latin typeface="Microsoft Sans Serif"/>
                <a:cs typeface="Microsoft Sans Serif"/>
              </a:rPr>
              <a:t> </a:t>
            </a:r>
            <a:r>
              <a:rPr dirty="0" sz="1500" spc="40">
                <a:latin typeface="Microsoft Sans Serif"/>
                <a:cs typeface="Microsoft Sans Serif"/>
              </a:rPr>
              <a:t>multiple </a:t>
            </a:r>
            <a:r>
              <a:rPr dirty="0" sz="1500">
                <a:latin typeface="Microsoft Sans Serif"/>
                <a:cs typeface="Microsoft Sans Serif"/>
              </a:rPr>
              <a:t>AI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tools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in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her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design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process,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using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Chat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-80">
                <a:latin typeface="Microsoft Sans Serif"/>
                <a:cs typeface="Microsoft Sans Serif"/>
              </a:rPr>
              <a:t>GPT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55">
                <a:latin typeface="Microsoft Sans Serif"/>
                <a:cs typeface="Microsoft Sans Serif"/>
              </a:rPr>
              <a:t>for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outlining </a:t>
            </a:r>
            <a:r>
              <a:rPr dirty="0" sz="1500" spc="20">
                <a:latin typeface="Microsoft Sans Serif"/>
                <a:cs typeface="Microsoft Sans Serif"/>
              </a:rPr>
              <a:t>presentations</a:t>
            </a:r>
            <a:r>
              <a:rPr dirty="0" sz="1500" spc="25">
                <a:latin typeface="Microsoft Sans Serif"/>
                <a:cs typeface="Microsoft Sans Serif"/>
              </a:rPr>
              <a:t> </a:t>
            </a:r>
            <a:r>
              <a:rPr dirty="0" sz="1500" spc="20">
                <a:latin typeface="Microsoft Sans Serif"/>
                <a:cs typeface="Microsoft Sans Serif"/>
              </a:rPr>
              <a:t>and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20">
                <a:latin typeface="Microsoft Sans Serif"/>
                <a:cs typeface="Microsoft Sans Serif"/>
              </a:rPr>
              <a:t>feeding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95">
                <a:latin typeface="Microsoft Sans Serif"/>
                <a:cs typeface="Microsoft Sans Serif"/>
              </a:rPr>
              <a:t>it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to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20">
                <a:latin typeface="Microsoft Sans Serif"/>
                <a:cs typeface="Microsoft Sans Serif"/>
              </a:rPr>
              <a:t>Gamma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AI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to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20">
                <a:latin typeface="Microsoft Sans Serif"/>
                <a:cs typeface="Microsoft Sans Serif"/>
              </a:rPr>
              <a:t>generate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slides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84724" y="2566189"/>
            <a:ext cx="6109970" cy="1076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We</a:t>
            </a:r>
            <a:r>
              <a:rPr dirty="0" sz="1500" spc="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wonder</a:t>
            </a:r>
            <a:r>
              <a:rPr dirty="0" sz="15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60">
                <a:solidFill>
                  <a:srgbClr val="0A9395"/>
                </a:solidFill>
                <a:latin typeface="Microsoft Sans Serif"/>
                <a:cs typeface="Microsoft Sans Serif"/>
              </a:rPr>
              <a:t>if</a:t>
            </a:r>
            <a:r>
              <a:rPr dirty="0" sz="1500" spc="8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founders</a:t>
            </a:r>
            <a:r>
              <a:rPr dirty="0" sz="1500" spc="9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like</a:t>
            </a:r>
            <a:r>
              <a:rPr dirty="0" sz="1500" spc="8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Samantha</a:t>
            </a:r>
            <a:r>
              <a:rPr dirty="0" sz="1500" spc="9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feel</a:t>
            </a:r>
            <a:r>
              <a:rPr dirty="0" sz="1500" spc="8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75">
                <a:solidFill>
                  <a:srgbClr val="0A9395"/>
                </a:solidFill>
                <a:latin typeface="Microsoft Sans Serif"/>
                <a:cs typeface="Microsoft Sans Serif"/>
              </a:rPr>
              <a:t>that</a:t>
            </a:r>
            <a:r>
              <a:rPr dirty="0" sz="1500" spc="9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5">
                <a:solidFill>
                  <a:srgbClr val="0A9395"/>
                </a:solidFill>
                <a:latin typeface="Microsoft Sans Serif"/>
                <a:cs typeface="Microsoft Sans Serif"/>
              </a:rPr>
              <a:t>constantly</a:t>
            </a:r>
            <a:r>
              <a:rPr dirty="0" sz="1500" spc="8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>
                <a:solidFill>
                  <a:srgbClr val="0A9395"/>
                </a:solidFill>
                <a:latin typeface="Microsoft Sans Serif"/>
                <a:cs typeface="Microsoft Sans Serif"/>
              </a:rPr>
              <a:t>switching </a:t>
            </a:r>
            <a:r>
              <a:rPr dirty="0" sz="1500" spc="45">
                <a:solidFill>
                  <a:srgbClr val="0A9395"/>
                </a:solidFill>
                <a:latin typeface="Microsoft Sans Serif"/>
                <a:cs typeface="Microsoft Sans Serif"/>
              </a:rPr>
              <a:t>between </a:t>
            </a:r>
            <a:r>
              <a:rPr dirty="0" sz="1500" spc="10">
                <a:solidFill>
                  <a:srgbClr val="0A9395"/>
                </a:solidFill>
                <a:latin typeface="Microsoft Sans Serif"/>
                <a:cs typeface="Microsoft Sans Serif"/>
              </a:rPr>
              <a:t>AI</a:t>
            </a:r>
            <a:r>
              <a:rPr dirty="0" sz="1500" spc="5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>
                <a:solidFill>
                  <a:srgbClr val="0A9395"/>
                </a:solidFill>
                <a:latin typeface="Microsoft Sans Serif"/>
                <a:cs typeface="Microsoft Sans Serif"/>
              </a:rPr>
              <a:t>platforms</a:t>
            </a:r>
            <a:r>
              <a:rPr dirty="0" sz="1500" spc="4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0">
                <a:solidFill>
                  <a:srgbClr val="CA6702"/>
                </a:solidFill>
                <a:latin typeface="Microsoft Sans Serif"/>
                <a:cs typeface="Microsoft Sans Serif"/>
              </a:rPr>
              <a:t>turns </a:t>
            </a:r>
            <a:r>
              <a:rPr dirty="0" sz="1500" spc="60">
                <a:solidFill>
                  <a:srgbClr val="CA6702"/>
                </a:solidFill>
                <a:latin typeface="Microsoft Sans Serif"/>
                <a:cs typeface="Microsoft Sans Serif"/>
              </a:rPr>
              <a:t>creativity</a:t>
            </a:r>
            <a:r>
              <a:rPr dirty="0" sz="1500" spc="4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5">
                <a:solidFill>
                  <a:srgbClr val="CA6702"/>
                </a:solidFill>
                <a:latin typeface="Microsoft Sans Serif"/>
                <a:cs typeface="Microsoft Sans Serif"/>
              </a:rPr>
              <a:t>into</a:t>
            </a:r>
            <a:r>
              <a:rPr dirty="0" sz="1500" spc="5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>
                <a:solidFill>
                  <a:srgbClr val="CA6702"/>
                </a:solidFill>
                <a:latin typeface="Microsoft Sans Serif"/>
                <a:cs typeface="Microsoft Sans Serif"/>
              </a:rPr>
              <a:t>extra</a:t>
            </a:r>
            <a:r>
              <a:rPr dirty="0" sz="1500" spc="5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>
                <a:solidFill>
                  <a:srgbClr val="CA6702"/>
                </a:solidFill>
                <a:latin typeface="Microsoft Sans Serif"/>
                <a:cs typeface="Microsoft Sans Serif"/>
              </a:rPr>
              <a:t>work,</a:t>
            </a:r>
            <a:r>
              <a:rPr dirty="0" sz="1500" spc="4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>
                <a:solidFill>
                  <a:srgbClr val="0A9395"/>
                </a:solidFill>
                <a:latin typeface="Microsoft Sans Serif"/>
                <a:cs typeface="Microsoft Sans Serif"/>
              </a:rPr>
              <a:t>suggesting</a:t>
            </a:r>
            <a:r>
              <a:rPr dirty="0" sz="1500" spc="5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0">
                <a:solidFill>
                  <a:srgbClr val="0A9395"/>
                </a:solidFill>
                <a:latin typeface="Microsoft Sans Serif"/>
                <a:cs typeface="Microsoft Sans Serif"/>
              </a:rPr>
              <a:t>that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they’re</a:t>
            </a:r>
            <a:r>
              <a:rPr dirty="0" sz="1500" spc="10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being</a:t>
            </a:r>
            <a:r>
              <a:rPr dirty="0" sz="1500" spc="9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held</a:t>
            </a:r>
            <a:r>
              <a:rPr dirty="0" sz="1500" spc="10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back</a:t>
            </a:r>
            <a:r>
              <a:rPr dirty="0" sz="1500" spc="10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70">
                <a:solidFill>
                  <a:srgbClr val="0A9395"/>
                </a:solidFill>
                <a:latin typeface="Microsoft Sans Serif"/>
                <a:cs typeface="Microsoft Sans Serif"/>
              </a:rPr>
              <a:t>not</a:t>
            </a:r>
            <a:r>
              <a:rPr dirty="0" sz="1500" spc="10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0">
                <a:solidFill>
                  <a:srgbClr val="0A9395"/>
                </a:solidFill>
                <a:latin typeface="Microsoft Sans Serif"/>
                <a:cs typeface="Microsoft Sans Serif"/>
              </a:rPr>
              <a:t>by</a:t>
            </a:r>
            <a:r>
              <a:rPr dirty="0" sz="1500" spc="10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>
                <a:solidFill>
                  <a:srgbClr val="0A9395"/>
                </a:solidFill>
                <a:latin typeface="Microsoft Sans Serif"/>
                <a:cs typeface="Microsoft Sans Serif"/>
              </a:rPr>
              <a:t>the</a:t>
            </a:r>
            <a:r>
              <a:rPr dirty="0" sz="1500" spc="10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tools</a:t>
            </a:r>
            <a:r>
              <a:rPr dirty="0" sz="1500" spc="10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themselves,</a:t>
            </a:r>
            <a:r>
              <a:rPr dirty="0" sz="1500" spc="10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95">
                <a:solidFill>
                  <a:srgbClr val="0A9395"/>
                </a:solidFill>
                <a:latin typeface="Microsoft Sans Serif"/>
                <a:cs typeface="Microsoft Sans Serif"/>
              </a:rPr>
              <a:t>but</a:t>
            </a:r>
            <a:r>
              <a:rPr dirty="0" sz="1500" spc="10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0">
                <a:solidFill>
                  <a:srgbClr val="0A9395"/>
                </a:solidFill>
                <a:latin typeface="Microsoft Sans Serif"/>
                <a:cs typeface="Microsoft Sans Serif"/>
              </a:rPr>
              <a:t>by</a:t>
            </a:r>
            <a:r>
              <a:rPr dirty="0" sz="1500" spc="10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40">
                <a:solidFill>
                  <a:srgbClr val="0A9395"/>
                </a:solidFill>
                <a:latin typeface="Microsoft Sans Serif"/>
                <a:cs typeface="Microsoft Sans Serif"/>
              </a:rPr>
              <a:t>the </a:t>
            </a:r>
            <a:r>
              <a:rPr dirty="0" sz="1500" spc="50">
                <a:solidFill>
                  <a:srgbClr val="0A9395"/>
                </a:solidFill>
                <a:latin typeface="Microsoft Sans Serif"/>
                <a:cs typeface="Microsoft Sans Serif"/>
              </a:rPr>
              <a:t>fragmented</a:t>
            </a:r>
            <a:r>
              <a:rPr dirty="0" sz="1500" spc="3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nature</a:t>
            </a:r>
            <a:r>
              <a:rPr dirty="0" sz="1500" spc="3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>
                <a:solidFill>
                  <a:srgbClr val="0A9395"/>
                </a:solidFill>
                <a:latin typeface="Microsoft Sans Serif"/>
                <a:cs typeface="Microsoft Sans Serif"/>
              </a:rPr>
              <a:t>of</a:t>
            </a:r>
            <a:r>
              <a:rPr dirty="0" sz="1500" spc="3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>
                <a:solidFill>
                  <a:srgbClr val="0A9395"/>
                </a:solidFill>
                <a:latin typeface="Microsoft Sans Serif"/>
                <a:cs typeface="Microsoft Sans Serif"/>
              </a:rPr>
              <a:t>the</a:t>
            </a:r>
            <a:r>
              <a:rPr dirty="0" sz="1500" spc="3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AI</a:t>
            </a:r>
            <a:r>
              <a:rPr dirty="0" sz="1500" spc="3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>
                <a:solidFill>
                  <a:srgbClr val="0A9395"/>
                </a:solidFill>
                <a:latin typeface="Microsoft Sans Serif"/>
                <a:cs typeface="Microsoft Sans Serif"/>
              </a:rPr>
              <a:t>ecosystem.</a:t>
            </a:r>
            <a:endParaRPr sz="1500">
              <a:latin typeface="Microsoft Sans Serif"/>
              <a:cs typeface="Microsoft Sans Serif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6619111" y="1280572"/>
            <a:ext cx="2052320" cy="1952625"/>
            <a:chOff x="6619111" y="1280572"/>
            <a:chExt cx="2052320" cy="1952625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24361" y="1303737"/>
              <a:ext cx="1946495" cy="1906031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19111" y="1280572"/>
              <a:ext cx="1993770" cy="1952346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6878185" y="3341122"/>
            <a:ext cx="1878964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Founders</a:t>
            </a:r>
            <a:r>
              <a:rPr dirty="0" sz="1800" spc="-2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want</a:t>
            </a:r>
            <a:r>
              <a:rPr dirty="0" sz="1800" spc="-2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50" b="1">
                <a:solidFill>
                  <a:srgbClr val="CA6702"/>
                </a:solidFill>
                <a:latin typeface="Arial"/>
                <a:cs typeface="Arial"/>
              </a:rPr>
              <a:t>a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way</a:t>
            </a:r>
            <a:r>
              <a:rPr dirty="0" sz="1800" spc="-3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for</a:t>
            </a:r>
            <a:r>
              <a:rPr dirty="0" sz="1800" spc="-2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CA6702"/>
                </a:solidFill>
                <a:latin typeface="Arial"/>
                <a:cs typeface="Arial"/>
              </a:rPr>
              <a:t>design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tools</a:t>
            </a:r>
            <a:r>
              <a:rPr dirty="0" sz="1800" spc="-5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to</a:t>
            </a:r>
            <a:r>
              <a:rPr dirty="0" sz="1800" spc="-4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CA6702"/>
                </a:solidFill>
                <a:latin typeface="Arial"/>
                <a:cs typeface="Arial"/>
              </a:rPr>
              <a:t>integrate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tools</a:t>
            </a:r>
            <a:r>
              <a:rPr dirty="0" sz="1800" spc="-7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CA6702"/>
                </a:solidFill>
                <a:latin typeface="Arial"/>
                <a:cs typeface="Arial"/>
              </a:rPr>
              <a:t>from </a:t>
            </a:r>
            <a:r>
              <a:rPr dirty="0" sz="1800" spc="-10" b="1">
                <a:solidFill>
                  <a:srgbClr val="CA6702"/>
                </a:solidFill>
                <a:latin typeface="Arial"/>
                <a:cs typeface="Arial"/>
              </a:rPr>
              <a:t>different workflows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9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5"/>
              </a:spcBef>
            </a:pPr>
            <a:r>
              <a:rPr dirty="0" spc="-85"/>
              <a:t>POV:</a:t>
            </a:r>
            <a:r>
              <a:rPr dirty="0" spc="-95"/>
              <a:t> </a:t>
            </a:r>
            <a:r>
              <a:rPr dirty="0" spc="45"/>
              <a:t>Samantha</a:t>
            </a:r>
          </a:p>
          <a:p>
            <a:pPr marL="12700" marR="5080">
              <a:lnSpc>
                <a:spcPct val="114999"/>
              </a:lnSpc>
              <a:spcBef>
                <a:spcPts val="204"/>
              </a:spcBef>
            </a:pPr>
            <a:r>
              <a:rPr dirty="0" sz="1500">
                <a:solidFill>
                  <a:srgbClr val="000000"/>
                </a:solidFill>
              </a:rPr>
              <a:t>We</a:t>
            </a:r>
            <a:r>
              <a:rPr dirty="0" sz="1500" spc="-20">
                <a:solidFill>
                  <a:srgbClr val="000000"/>
                </a:solidFill>
              </a:rPr>
              <a:t> </a:t>
            </a:r>
            <a:r>
              <a:rPr dirty="0" sz="1500" spc="85">
                <a:solidFill>
                  <a:srgbClr val="000000"/>
                </a:solidFill>
              </a:rPr>
              <a:t>met</a:t>
            </a:r>
            <a:r>
              <a:rPr dirty="0" sz="1500" spc="-25">
                <a:solidFill>
                  <a:srgbClr val="000000"/>
                </a:solidFill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Samantha,</a:t>
            </a:r>
            <a:r>
              <a:rPr dirty="0" sz="15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a</a:t>
            </a:r>
            <a:r>
              <a:rPr dirty="0" sz="1500" spc="5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2x</a:t>
            </a:r>
            <a:r>
              <a:rPr dirty="0" sz="15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 b="0">
                <a:solidFill>
                  <a:srgbClr val="000000"/>
                </a:solidFill>
                <a:latin typeface="Microsoft Sans Serif"/>
                <a:cs typeface="Microsoft Sans Serif"/>
              </a:rPr>
              <a:t>startup</a:t>
            </a:r>
            <a:r>
              <a:rPr dirty="0" sz="15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founder</a:t>
            </a:r>
            <a:r>
              <a:rPr dirty="0" sz="1500" spc="5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 b="0">
                <a:solidFill>
                  <a:srgbClr val="000000"/>
                </a:solidFill>
                <a:latin typeface="Microsoft Sans Serif"/>
                <a:cs typeface="Microsoft Sans Serif"/>
              </a:rPr>
              <a:t>with</a:t>
            </a:r>
            <a:r>
              <a:rPr dirty="0" sz="15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a</a:t>
            </a:r>
            <a:r>
              <a:rPr dirty="0" sz="15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45" b="0">
                <a:solidFill>
                  <a:srgbClr val="000000"/>
                </a:solidFill>
                <a:latin typeface="Microsoft Sans Serif"/>
                <a:cs typeface="Microsoft Sans Serif"/>
              </a:rPr>
              <a:t>PhD</a:t>
            </a:r>
            <a:r>
              <a:rPr dirty="0" sz="1500" spc="5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in</a:t>
            </a:r>
            <a:r>
              <a:rPr dirty="0" sz="15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Genetics</a:t>
            </a:r>
            <a:r>
              <a:rPr dirty="0" sz="15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who</a:t>
            </a:r>
            <a:r>
              <a:rPr dirty="0" sz="15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25" b="0">
                <a:solidFill>
                  <a:srgbClr val="000000"/>
                </a:solidFill>
                <a:latin typeface="Microsoft Sans Serif"/>
                <a:cs typeface="Microsoft Sans Serif"/>
              </a:rPr>
              <a:t>is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building</a:t>
            </a:r>
            <a:r>
              <a:rPr dirty="0" sz="1500" spc="7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a</a:t>
            </a:r>
            <a:r>
              <a:rPr dirty="0" sz="1500" spc="8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70" b="0">
                <a:solidFill>
                  <a:srgbClr val="000000"/>
                </a:solidFill>
                <a:latin typeface="Microsoft Sans Serif"/>
                <a:cs typeface="Microsoft Sans Serif"/>
              </a:rPr>
              <a:t>medtech</a:t>
            </a:r>
            <a:r>
              <a:rPr dirty="0" sz="1500" spc="8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startup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84724" y="1525681"/>
            <a:ext cx="6143625" cy="8140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500" b="1">
                <a:latin typeface="Arial"/>
                <a:cs typeface="Arial"/>
              </a:rPr>
              <a:t>We</a:t>
            </a:r>
            <a:r>
              <a:rPr dirty="0" sz="1500" spc="5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were</a:t>
            </a:r>
            <a:r>
              <a:rPr dirty="0" sz="1500" spc="5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surprised</a:t>
            </a:r>
            <a:r>
              <a:rPr dirty="0" sz="1500" spc="50" b="1">
                <a:latin typeface="Arial"/>
                <a:cs typeface="Arial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to</a:t>
            </a:r>
            <a:r>
              <a:rPr dirty="0" sz="1500" spc="140">
                <a:latin typeface="Microsoft Sans Serif"/>
                <a:cs typeface="Microsoft Sans Serif"/>
              </a:rPr>
              <a:t> </a:t>
            </a:r>
            <a:r>
              <a:rPr dirty="0" sz="1500" spc="50">
                <a:latin typeface="Microsoft Sans Serif"/>
                <a:cs typeface="Microsoft Sans Serif"/>
              </a:rPr>
              <a:t>find</a:t>
            </a:r>
            <a:r>
              <a:rPr dirty="0" sz="1500" spc="135">
                <a:latin typeface="Microsoft Sans Serif"/>
                <a:cs typeface="Microsoft Sans Serif"/>
              </a:rPr>
              <a:t> </a:t>
            </a:r>
            <a:r>
              <a:rPr dirty="0" sz="1500" spc="80">
                <a:latin typeface="Microsoft Sans Serif"/>
                <a:cs typeface="Microsoft Sans Serif"/>
              </a:rPr>
              <a:t>that</a:t>
            </a:r>
            <a:r>
              <a:rPr dirty="0" sz="1500" spc="14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Samantha</a:t>
            </a:r>
            <a:r>
              <a:rPr dirty="0" sz="1500" spc="13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actively</a:t>
            </a:r>
            <a:r>
              <a:rPr dirty="0" sz="1500" spc="14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combines</a:t>
            </a:r>
            <a:r>
              <a:rPr dirty="0" sz="1500" spc="135">
                <a:latin typeface="Microsoft Sans Serif"/>
                <a:cs typeface="Microsoft Sans Serif"/>
              </a:rPr>
              <a:t> </a:t>
            </a:r>
            <a:r>
              <a:rPr dirty="0" sz="1500" spc="40">
                <a:latin typeface="Microsoft Sans Serif"/>
                <a:cs typeface="Microsoft Sans Serif"/>
              </a:rPr>
              <a:t>multiple </a:t>
            </a:r>
            <a:r>
              <a:rPr dirty="0" sz="1500">
                <a:latin typeface="Microsoft Sans Serif"/>
                <a:cs typeface="Microsoft Sans Serif"/>
              </a:rPr>
              <a:t>AI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tools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in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her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design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process,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using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Chat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-80">
                <a:latin typeface="Microsoft Sans Serif"/>
                <a:cs typeface="Microsoft Sans Serif"/>
              </a:rPr>
              <a:t>GPT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55">
                <a:latin typeface="Microsoft Sans Serif"/>
                <a:cs typeface="Microsoft Sans Serif"/>
              </a:rPr>
              <a:t>for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outlining </a:t>
            </a:r>
            <a:r>
              <a:rPr dirty="0" sz="1500" spc="20">
                <a:latin typeface="Microsoft Sans Serif"/>
                <a:cs typeface="Microsoft Sans Serif"/>
              </a:rPr>
              <a:t>presentations</a:t>
            </a:r>
            <a:r>
              <a:rPr dirty="0" sz="1500" spc="25">
                <a:latin typeface="Microsoft Sans Serif"/>
                <a:cs typeface="Microsoft Sans Serif"/>
              </a:rPr>
              <a:t> </a:t>
            </a:r>
            <a:r>
              <a:rPr dirty="0" sz="1500" spc="20">
                <a:latin typeface="Microsoft Sans Serif"/>
                <a:cs typeface="Microsoft Sans Serif"/>
              </a:rPr>
              <a:t>and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20">
                <a:latin typeface="Microsoft Sans Serif"/>
                <a:cs typeface="Microsoft Sans Serif"/>
              </a:rPr>
              <a:t>feeding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95">
                <a:latin typeface="Microsoft Sans Serif"/>
                <a:cs typeface="Microsoft Sans Serif"/>
              </a:rPr>
              <a:t>it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to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20">
                <a:latin typeface="Microsoft Sans Serif"/>
                <a:cs typeface="Microsoft Sans Serif"/>
              </a:rPr>
              <a:t>Gamma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AI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to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20">
                <a:latin typeface="Microsoft Sans Serif"/>
                <a:cs typeface="Microsoft Sans Serif"/>
              </a:rPr>
              <a:t>generate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slides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84724" y="2577239"/>
            <a:ext cx="6111240" cy="1076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500" b="1">
                <a:latin typeface="Arial"/>
                <a:cs typeface="Arial"/>
              </a:rPr>
              <a:t>We</a:t>
            </a:r>
            <a:r>
              <a:rPr dirty="0" sz="1500" spc="1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wonder</a:t>
            </a:r>
            <a:r>
              <a:rPr dirty="0" sz="1500" spc="5" b="1">
                <a:latin typeface="Arial"/>
                <a:cs typeface="Arial"/>
              </a:rPr>
              <a:t> </a:t>
            </a:r>
            <a:r>
              <a:rPr dirty="0" sz="1500" spc="60">
                <a:latin typeface="Microsoft Sans Serif"/>
                <a:cs typeface="Microsoft Sans Serif"/>
              </a:rPr>
              <a:t>if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founders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like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Samantha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feel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 spc="75">
                <a:latin typeface="Microsoft Sans Serif"/>
                <a:cs typeface="Microsoft Sans Serif"/>
              </a:rPr>
              <a:t>that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 spc="55">
                <a:latin typeface="Microsoft Sans Serif"/>
                <a:cs typeface="Microsoft Sans Serif"/>
              </a:rPr>
              <a:t>constantly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switching </a:t>
            </a:r>
            <a:r>
              <a:rPr dirty="0" sz="1500" spc="45">
                <a:latin typeface="Microsoft Sans Serif"/>
                <a:cs typeface="Microsoft Sans Serif"/>
              </a:rPr>
              <a:t>between </a:t>
            </a:r>
            <a:r>
              <a:rPr dirty="0" sz="1500" spc="10">
                <a:latin typeface="Microsoft Sans Serif"/>
                <a:cs typeface="Microsoft Sans Serif"/>
              </a:rPr>
              <a:t>AI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platforms</a:t>
            </a:r>
            <a:r>
              <a:rPr dirty="0" sz="1500" spc="45">
                <a:latin typeface="Microsoft Sans Serif"/>
                <a:cs typeface="Microsoft Sans Serif"/>
              </a:rPr>
              <a:t> </a:t>
            </a:r>
            <a:r>
              <a:rPr dirty="0" sz="1500" spc="50">
                <a:latin typeface="Microsoft Sans Serif"/>
                <a:cs typeface="Microsoft Sans Serif"/>
              </a:rPr>
              <a:t>turns </a:t>
            </a:r>
            <a:r>
              <a:rPr dirty="0" sz="1500" spc="60">
                <a:latin typeface="Microsoft Sans Serif"/>
                <a:cs typeface="Microsoft Sans Serif"/>
              </a:rPr>
              <a:t>creativity</a:t>
            </a:r>
            <a:r>
              <a:rPr dirty="0" sz="1500" spc="45">
                <a:latin typeface="Microsoft Sans Serif"/>
                <a:cs typeface="Microsoft Sans Serif"/>
              </a:rPr>
              <a:t> </a:t>
            </a:r>
            <a:r>
              <a:rPr dirty="0" sz="1500" spc="55">
                <a:latin typeface="Microsoft Sans Serif"/>
                <a:cs typeface="Microsoft Sans Serif"/>
              </a:rPr>
              <a:t>into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extra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work,</a:t>
            </a:r>
            <a:r>
              <a:rPr dirty="0" sz="1500" spc="45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suggesting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55">
                <a:latin typeface="Microsoft Sans Serif"/>
                <a:cs typeface="Microsoft Sans Serif"/>
              </a:rPr>
              <a:t>that </a:t>
            </a:r>
            <a:r>
              <a:rPr dirty="0" sz="1500">
                <a:latin typeface="Microsoft Sans Serif"/>
                <a:cs typeface="Microsoft Sans Serif"/>
              </a:rPr>
              <a:t>they’re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being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held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back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 spc="70">
                <a:latin typeface="Microsoft Sans Serif"/>
                <a:cs typeface="Microsoft Sans Serif"/>
              </a:rPr>
              <a:t>not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 spc="60">
                <a:latin typeface="Microsoft Sans Serif"/>
                <a:cs typeface="Microsoft Sans Serif"/>
              </a:rPr>
              <a:t>by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the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tools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themselves,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 spc="95">
                <a:latin typeface="Microsoft Sans Serif"/>
                <a:cs typeface="Microsoft Sans Serif"/>
              </a:rPr>
              <a:t>but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 spc="60">
                <a:latin typeface="Microsoft Sans Serif"/>
                <a:cs typeface="Microsoft Sans Serif"/>
              </a:rPr>
              <a:t>by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 spc="40">
                <a:latin typeface="Microsoft Sans Serif"/>
                <a:cs typeface="Microsoft Sans Serif"/>
              </a:rPr>
              <a:t>the </a:t>
            </a:r>
            <a:r>
              <a:rPr dirty="0" sz="1500" spc="50">
                <a:latin typeface="Microsoft Sans Serif"/>
                <a:cs typeface="Microsoft Sans Serif"/>
              </a:rPr>
              <a:t>fragmented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nature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of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the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AI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ecosystem.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84724" y="3891686"/>
            <a:ext cx="6007100" cy="1076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500" spc="65" b="1">
                <a:solidFill>
                  <a:srgbClr val="0A9395"/>
                </a:solidFill>
                <a:latin typeface="Arial"/>
                <a:cs typeface="Arial"/>
              </a:rPr>
              <a:t>It</a:t>
            </a:r>
            <a:r>
              <a:rPr dirty="0" sz="1500" spc="8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would</a:t>
            </a:r>
            <a:r>
              <a:rPr dirty="0" sz="1500" spc="8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60" b="1">
                <a:solidFill>
                  <a:srgbClr val="0A9395"/>
                </a:solidFill>
                <a:latin typeface="Arial"/>
                <a:cs typeface="Arial"/>
              </a:rPr>
              <a:t>be</a:t>
            </a:r>
            <a:r>
              <a:rPr dirty="0" sz="1500" spc="8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game-changing</a:t>
            </a:r>
            <a:r>
              <a:rPr dirty="0" sz="1500" spc="8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60" b="1">
                <a:solidFill>
                  <a:srgbClr val="0A9395"/>
                </a:solidFill>
                <a:latin typeface="Arial"/>
                <a:cs typeface="Arial"/>
              </a:rPr>
              <a:t>to</a:t>
            </a:r>
            <a:r>
              <a:rPr dirty="0" sz="1500" spc="1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create</a:t>
            </a:r>
            <a:r>
              <a:rPr dirty="0" sz="1500" spc="17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a</a:t>
            </a:r>
            <a:r>
              <a:rPr dirty="0" sz="1500" spc="16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unified</a:t>
            </a:r>
            <a:r>
              <a:rPr dirty="0" sz="1500" spc="17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creative</a:t>
            </a:r>
            <a:r>
              <a:rPr dirty="0" sz="1500" spc="17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>
                <a:solidFill>
                  <a:srgbClr val="CA6702"/>
                </a:solidFill>
                <a:latin typeface="Microsoft Sans Serif"/>
                <a:cs typeface="Microsoft Sans Serif"/>
              </a:rPr>
              <a:t>workspace </a:t>
            </a:r>
            <a:r>
              <a:rPr dirty="0" sz="1500" spc="80">
                <a:solidFill>
                  <a:srgbClr val="0A9395"/>
                </a:solidFill>
                <a:latin typeface="Microsoft Sans Serif"/>
                <a:cs typeface="Microsoft Sans Serif"/>
              </a:rPr>
              <a:t>that</a:t>
            </a:r>
            <a:r>
              <a:rPr dirty="0" sz="15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>
                <a:solidFill>
                  <a:srgbClr val="0A9395"/>
                </a:solidFill>
                <a:latin typeface="Microsoft Sans Serif"/>
                <a:cs typeface="Microsoft Sans Serif"/>
              </a:rPr>
              <a:t>maintains</a:t>
            </a:r>
            <a:r>
              <a:rPr dirty="0" sz="15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>
                <a:solidFill>
                  <a:srgbClr val="0A9395"/>
                </a:solidFill>
                <a:latin typeface="Microsoft Sans Serif"/>
                <a:cs typeface="Microsoft Sans Serif"/>
              </a:rPr>
              <a:t>persistent</a:t>
            </a:r>
            <a:r>
              <a:rPr dirty="0" sz="15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>
                <a:solidFill>
                  <a:srgbClr val="0A9395"/>
                </a:solidFill>
                <a:latin typeface="Microsoft Sans Serif"/>
                <a:cs typeface="Microsoft Sans Serif"/>
              </a:rPr>
              <a:t>context</a:t>
            </a:r>
            <a:r>
              <a:rPr dirty="0" sz="15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0">
                <a:solidFill>
                  <a:srgbClr val="0A9395"/>
                </a:solidFill>
                <a:latin typeface="Microsoft Sans Serif"/>
                <a:cs typeface="Microsoft Sans Serif"/>
              </a:rPr>
              <a:t>about</a:t>
            </a:r>
            <a:r>
              <a:rPr dirty="0" sz="15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>
                <a:solidFill>
                  <a:srgbClr val="0A9395"/>
                </a:solidFill>
                <a:latin typeface="Microsoft Sans Serif"/>
                <a:cs typeface="Microsoft Sans Serif"/>
              </a:rPr>
              <a:t>a</a:t>
            </a:r>
            <a:r>
              <a:rPr dirty="0" sz="15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>
                <a:solidFill>
                  <a:srgbClr val="0A9395"/>
                </a:solidFill>
                <a:latin typeface="Microsoft Sans Serif"/>
                <a:cs typeface="Microsoft Sans Serif"/>
              </a:rPr>
              <a:t>founder's</a:t>
            </a:r>
            <a:r>
              <a:rPr dirty="0" sz="15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>
                <a:solidFill>
                  <a:srgbClr val="0A9395"/>
                </a:solidFill>
                <a:latin typeface="Microsoft Sans Serif"/>
                <a:cs typeface="Microsoft Sans Serif"/>
              </a:rPr>
              <a:t>vision</a:t>
            </a:r>
            <a:r>
              <a:rPr dirty="0" sz="1500" spc="10">
                <a:solidFill>
                  <a:srgbClr val="CA6702"/>
                </a:solidFill>
                <a:latin typeface="Microsoft Sans Serif"/>
                <a:cs typeface="Microsoft Sans Serif"/>
              </a:rPr>
              <a:t>,</a:t>
            </a:r>
            <a:r>
              <a:rPr dirty="0" sz="1500" spc="7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>
                <a:solidFill>
                  <a:srgbClr val="0A9395"/>
                </a:solidFill>
                <a:latin typeface="Microsoft Sans Serif"/>
                <a:cs typeface="Microsoft Sans Serif"/>
              </a:rPr>
              <a:t>brand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identity,</a:t>
            </a:r>
            <a:r>
              <a:rPr dirty="0" sz="1500" spc="15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and</a:t>
            </a:r>
            <a:r>
              <a:rPr dirty="0" sz="1500" spc="15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preferences</a:t>
            </a:r>
            <a:r>
              <a:rPr dirty="0" sz="1500" spc="15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0A9395"/>
                </a:solidFill>
                <a:latin typeface="Microsoft Sans Serif"/>
                <a:cs typeface="Microsoft Sans Serif"/>
              </a:rPr>
              <a:t>across</a:t>
            </a:r>
            <a:r>
              <a:rPr dirty="0" sz="1500" spc="14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all</a:t>
            </a:r>
            <a:r>
              <a:rPr dirty="0" sz="1500" spc="15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creative</a:t>
            </a:r>
            <a:r>
              <a:rPr dirty="0" sz="1500" spc="15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tasks,</a:t>
            </a:r>
            <a:r>
              <a:rPr dirty="0" sz="1500" spc="15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0">
                <a:solidFill>
                  <a:srgbClr val="0A9395"/>
                </a:solidFill>
                <a:latin typeface="Microsoft Sans Serif"/>
                <a:cs typeface="Microsoft Sans Serif"/>
              </a:rPr>
              <a:t>from</a:t>
            </a:r>
            <a:r>
              <a:rPr dirty="0" sz="1500" spc="15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>
                <a:solidFill>
                  <a:srgbClr val="0A9395"/>
                </a:solidFill>
                <a:latin typeface="Microsoft Sans Serif"/>
                <a:cs typeface="Microsoft Sans Serif"/>
              </a:rPr>
              <a:t>initial </a:t>
            </a:r>
            <a:r>
              <a:rPr dirty="0" sz="1500" spc="10">
                <a:solidFill>
                  <a:srgbClr val="0A9395"/>
                </a:solidFill>
                <a:latin typeface="Microsoft Sans Serif"/>
                <a:cs typeface="Microsoft Sans Serif"/>
              </a:rPr>
              <a:t>brainstorming</a:t>
            </a:r>
            <a:r>
              <a:rPr dirty="0" sz="1500" spc="12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0">
                <a:solidFill>
                  <a:srgbClr val="0A9395"/>
                </a:solidFill>
                <a:latin typeface="Microsoft Sans Serif"/>
                <a:cs typeface="Microsoft Sans Serif"/>
              </a:rPr>
              <a:t>to</a:t>
            </a:r>
            <a:r>
              <a:rPr dirty="0" sz="1500" spc="12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>
                <a:solidFill>
                  <a:srgbClr val="0A9395"/>
                </a:solidFill>
                <a:latin typeface="Microsoft Sans Serif"/>
                <a:cs typeface="Microsoft Sans Serif"/>
              </a:rPr>
              <a:t>final</a:t>
            </a:r>
            <a:r>
              <a:rPr dirty="0" sz="1500" spc="12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>
                <a:solidFill>
                  <a:srgbClr val="0A9395"/>
                </a:solidFill>
                <a:latin typeface="Microsoft Sans Serif"/>
                <a:cs typeface="Microsoft Sans Serif"/>
              </a:rPr>
              <a:t>slide</a:t>
            </a:r>
            <a:r>
              <a:rPr dirty="0" sz="1500" spc="12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>
                <a:solidFill>
                  <a:srgbClr val="0A9395"/>
                </a:solidFill>
                <a:latin typeface="Microsoft Sans Serif"/>
                <a:cs typeface="Microsoft Sans Serif"/>
              </a:rPr>
              <a:t>design.</a:t>
            </a:r>
            <a:endParaRPr sz="1500">
              <a:latin typeface="Microsoft Sans Serif"/>
              <a:cs typeface="Microsoft Sans Serif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6619111" y="1280572"/>
            <a:ext cx="2052320" cy="1952625"/>
            <a:chOff x="6619111" y="1280572"/>
            <a:chExt cx="2052320" cy="1952625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24361" y="1303737"/>
              <a:ext cx="1946495" cy="1906031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19111" y="1280572"/>
              <a:ext cx="1993770" cy="1952346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6878185" y="3341122"/>
            <a:ext cx="1878964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Founders</a:t>
            </a:r>
            <a:r>
              <a:rPr dirty="0" sz="1800" spc="-2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want</a:t>
            </a:r>
            <a:r>
              <a:rPr dirty="0" sz="1800" spc="-2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50" b="1">
                <a:solidFill>
                  <a:srgbClr val="CA6702"/>
                </a:solidFill>
                <a:latin typeface="Arial"/>
                <a:cs typeface="Arial"/>
              </a:rPr>
              <a:t>a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way</a:t>
            </a:r>
            <a:r>
              <a:rPr dirty="0" sz="1800" spc="-3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for</a:t>
            </a:r>
            <a:r>
              <a:rPr dirty="0" sz="1800" spc="-2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CA6702"/>
                </a:solidFill>
                <a:latin typeface="Arial"/>
                <a:cs typeface="Arial"/>
              </a:rPr>
              <a:t>design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tools</a:t>
            </a:r>
            <a:r>
              <a:rPr dirty="0" sz="1800" spc="-5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to</a:t>
            </a:r>
            <a:r>
              <a:rPr dirty="0" sz="1800" spc="-4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CA6702"/>
                </a:solidFill>
                <a:latin typeface="Arial"/>
                <a:cs typeface="Arial"/>
              </a:rPr>
              <a:t>integrate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tools</a:t>
            </a:r>
            <a:r>
              <a:rPr dirty="0" sz="1800" spc="-7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CA6702"/>
                </a:solidFill>
                <a:latin typeface="Arial"/>
                <a:cs typeface="Arial"/>
              </a:rPr>
              <a:t>from </a:t>
            </a:r>
            <a:r>
              <a:rPr dirty="0" sz="1800" spc="-10" b="1">
                <a:solidFill>
                  <a:srgbClr val="CA6702"/>
                </a:solidFill>
                <a:latin typeface="Arial"/>
                <a:cs typeface="Arial"/>
              </a:rPr>
              <a:t>different workflows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505247"/>
            <a:ext cx="385254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10"/>
              <a:t>Key</a:t>
            </a:r>
            <a:r>
              <a:rPr dirty="0" spc="-40"/>
              <a:t> </a:t>
            </a:r>
            <a:r>
              <a:rPr dirty="0"/>
              <a:t>HMWs</a:t>
            </a:r>
            <a:r>
              <a:rPr dirty="0" spc="-35"/>
              <a:t> </a:t>
            </a:r>
            <a:r>
              <a:rPr dirty="0"/>
              <a:t>for</a:t>
            </a:r>
            <a:r>
              <a:rPr dirty="0" spc="-35"/>
              <a:t> </a:t>
            </a:r>
            <a:r>
              <a:rPr dirty="0" spc="45"/>
              <a:t>Samantha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4471765" y="445024"/>
            <a:ext cx="4394835" cy="1387475"/>
          </a:xfrm>
          <a:custGeom>
            <a:avLst/>
            <a:gdLst/>
            <a:ahLst/>
            <a:cxnLst/>
            <a:rect l="l" t="t" r="r" b="b"/>
            <a:pathLst>
              <a:path w="4394834" h="1387475">
                <a:moveTo>
                  <a:pt x="0" y="231154"/>
                </a:moveTo>
                <a:lnTo>
                  <a:pt x="4696" y="184569"/>
                </a:lnTo>
                <a:lnTo>
                  <a:pt x="18166" y="141179"/>
                </a:lnTo>
                <a:lnTo>
                  <a:pt x="39479" y="101914"/>
                </a:lnTo>
                <a:lnTo>
                  <a:pt x="67706" y="67703"/>
                </a:lnTo>
                <a:lnTo>
                  <a:pt x="101916" y="39477"/>
                </a:lnTo>
                <a:lnTo>
                  <a:pt x="141180" y="18165"/>
                </a:lnTo>
                <a:lnTo>
                  <a:pt x="184567" y="4696"/>
                </a:lnTo>
                <a:lnTo>
                  <a:pt x="231149" y="0"/>
                </a:lnTo>
                <a:lnTo>
                  <a:pt x="4163241" y="0"/>
                </a:lnTo>
                <a:lnTo>
                  <a:pt x="4208545" y="4482"/>
                </a:lnTo>
                <a:lnTo>
                  <a:pt x="4251697" y="17594"/>
                </a:lnTo>
                <a:lnTo>
                  <a:pt x="4291484" y="38835"/>
                </a:lnTo>
                <a:lnTo>
                  <a:pt x="4326691" y="67702"/>
                </a:lnTo>
                <a:lnTo>
                  <a:pt x="4355557" y="102908"/>
                </a:lnTo>
                <a:lnTo>
                  <a:pt x="4376797" y="142694"/>
                </a:lnTo>
                <a:lnTo>
                  <a:pt x="4389909" y="185847"/>
                </a:lnTo>
                <a:lnTo>
                  <a:pt x="4394391" y="231154"/>
                </a:lnTo>
                <a:lnTo>
                  <a:pt x="4394391" y="1155742"/>
                </a:lnTo>
                <a:lnTo>
                  <a:pt x="4389694" y="1202328"/>
                </a:lnTo>
                <a:lnTo>
                  <a:pt x="4376224" y="1245718"/>
                </a:lnTo>
                <a:lnTo>
                  <a:pt x="4354911" y="1284982"/>
                </a:lnTo>
                <a:lnTo>
                  <a:pt x="4326685" y="1319193"/>
                </a:lnTo>
                <a:lnTo>
                  <a:pt x="4292474" y="1347419"/>
                </a:lnTo>
                <a:lnTo>
                  <a:pt x="4253210" y="1368731"/>
                </a:lnTo>
                <a:lnTo>
                  <a:pt x="4209823" y="1382200"/>
                </a:lnTo>
                <a:lnTo>
                  <a:pt x="4163241" y="1386897"/>
                </a:lnTo>
                <a:lnTo>
                  <a:pt x="231149" y="1386897"/>
                </a:lnTo>
                <a:lnTo>
                  <a:pt x="184567" y="1382200"/>
                </a:lnTo>
                <a:lnTo>
                  <a:pt x="141180" y="1368731"/>
                </a:lnTo>
                <a:lnTo>
                  <a:pt x="101916" y="1347419"/>
                </a:lnTo>
                <a:lnTo>
                  <a:pt x="67706" y="1319193"/>
                </a:lnTo>
                <a:lnTo>
                  <a:pt x="39479" y="1284982"/>
                </a:lnTo>
                <a:lnTo>
                  <a:pt x="18166" y="1245718"/>
                </a:lnTo>
                <a:lnTo>
                  <a:pt x="4696" y="1202328"/>
                </a:lnTo>
                <a:lnTo>
                  <a:pt x="0" y="1155742"/>
                </a:lnTo>
                <a:lnTo>
                  <a:pt x="0" y="231154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137474" y="2441920"/>
            <a:ext cx="5816600" cy="2701925"/>
            <a:chOff x="137474" y="2441920"/>
            <a:chExt cx="5816600" cy="270192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90418" y="2467530"/>
              <a:ext cx="2763144" cy="267596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46999" y="2451445"/>
              <a:ext cx="3442335" cy="1149985"/>
            </a:xfrm>
            <a:custGeom>
              <a:avLst/>
              <a:gdLst/>
              <a:ahLst/>
              <a:cxnLst/>
              <a:rect l="l" t="t" r="r" b="b"/>
              <a:pathLst>
                <a:path w="3442335" h="1149985">
                  <a:moveTo>
                    <a:pt x="0" y="191599"/>
                  </a:moveTo>
                  <a:lnTo>
                    <a:pt x="5060" y="147665"/>
                  </a:lnTo>
                  <a:lnTo>
                    <a:pt x="19474" y="107335"/>
                  </a:lnTo>
                  <a:lnTo>
                    <a:pt x="42093" y="71760"/>
                  </a:lnTo>
                  <a:lnTo>
                    <a:pt x="71765" y="42090"/>
                  </a:lnTo>
                  <a:lnTo>
                    <a:pt x="107341" y="19473"/>
                  </a:lnTo>
                  <a:lnTo>
                    <a:pt x="147671" y="5059"/>
                  </a:lnTo>
                  <a:lnTo>
                    <a:pt x="191604" y="0"/>
                  </a:lnTo>
                  <a:lnTo>
                    <a:pt x="3250593" y="0"/>
                  </a:lnTo>
                  <a:lnTo>
                    <a:pt x="3323908" y="14585"/>
                  </a:lnTo>
                  <a:lnTo>
                    <a:pt x="3386068" y="56124"/>
                  </a:lnTo>
                  <a:lnTo>
                    <a:pt x="3427611" y="118274"/>
                  </a:lnTo>
                  <a:lnTo>
                    <a:pt x="3442193" y="191599"/>
                  </a:lnTo>
                  <a:lnTo>
                    <a:pt x="3442193" y="957998"/>
                  </a:lnTo>
                  <a:lnTo>
                    <a:pt x="3437133" y="1001932"/>
                  </a:lnTo>
                  <a:lnTo>
                    <a:pt x="3422719" y="1042261"/>
                  </a:lnTo>
                  <a:lnTo>
                    <a:pt x="3400103" y="1077836"/>
                  </a:lnTo>
                  <a:lnTo>
                    <a:pt x="3370432" y="1107507"/>
                  </a:lnTo>
                  <a:lnTo>
                    <a:pt x="3334857" y="1130124"/>
                  </a:lnTo>
                  <a:lnTo>
                    <a:pt x="3294527" y="1144537"/>
                  </a:lnTo>
                  <a:lnTo>
                    <a:pt x="3250593" y="1149597"/>
                  </a:lnTo>
                  <a:lnTo>
                    <a:pt x="191604" y="1149597"/>
                  </a:lnTo>
                  <a:lnTo>
                    <a:pt x="147671" y="1144537"/>
                  </a:lnTo>
                  <a:lnTo>
                    <a:pt x="107341" y="1130124"/>
                  </a:lnTo>
                  <a:lnTo>
                    <a:pt x="71765" y="1107507"/>
                  </a:lnTo>
                  <a:lnTo>
                    <a:pt x="42093" y="1077836"/>
                  </a:lnTo>
                  <a:lnTo>
                    <a:pt x="19474" y="1042261"/>
                  </a:lnTo>
                  <a:lnTo>
                    <a:pt x="5060" y="1001932"/>
                  </a:lnTo>
                  <a:lnTo>
                    <a:pt x="0" y="957998"/>
                  </a:lnTo>
                  <a:lnTo>
                    <a:pt x="0" y="191599"/>
                  </a:lnTo>
                  <a:close/>
                </a:path>
              </a:pathLst>
            </a:custGeom>
            <a:ln w="19049">
              <a:solidFill>
                <a:srgbClr val="BA3D0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4894195" y="712896"/>
            <a:ext cx="3552190" cy="768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16100"/>
              </a:lnSpc>
              <a:spcBef>
                <a:spcPts val="100"/>
              </a:spcBef>
            </a:pP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HMW</a:t>
            </a:r>
            <a:r>
              <a:rPr dirty="0" sz="1400" spc="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keep</a:t>
            </a:r>
            <a:r>
              <a:rPr dirty="0" sz="14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founders</a:t>
            </a:r>
            <a:r>
              <a:rPr dirty="0" sz="14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in</a:t>
            </a:r>
            <a:r>
              <a:rPr dirty="0" sz="14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a</a:t>
            </a:r>
            <a:r>
              <a:rPr dirty="0" sz="14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creative</a:t>
            </a:r>
            <a:r>
              <a:rPr dirty="0" sz="14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fiow</a:t>
            </a:r>
            <a:r>
              <a:rPr dirty="0" sz="14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0A9395"/>
                </a:solidFill>
                <a:latin typeface="Arial"/>
                <a:cs typeface="Arial"/>
              </a:rPr>
              <a:t>by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simplifying</a:t>
            </a:r>
            <a:r>
              <a:rPr dirty="0" sz="1400" spc="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how</a:t>
            </a:r>
            <a:r>
              <a:rPr dirty="0" sz="14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60" b="1">
                <a:solidFill>
                  <a:srgbClr val="0A9395"/>
                </a:solidFill>
                <a:latin typeface="Arial"/>
                <a:cs typeface="Arial"/>
              </a:rPr>
              <a:t>they</a:t>
            </a:r>
            <a:r>
              <a:rPr dirty="0" sz="14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choose</a:t>
            </a:r>
            <a:r>
              <a:rPr dirty="0" sz="1400" spc="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4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switch </a:t>
            </a:r>
            <a:r>
              <a:rPr dirty="0" sz="1400" spc="60" b="1">
                <a:solidFill>
                  <a:srgbClr val="0A9395"/>
                </a:solidFill>
                <a:latin typeface="Arial"/>
                <a:cs typeface="Arial"/>
              </a:rPr>
              <a:t>between</a:t>
            </a:r>
            <a:r>
              <a:rPr dirty="0" sz="1400" spc="-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tools?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489299" y="1088847"/>
            <a:ext cx="3442335" cy="1149985"/>
          </a:xfrm>
          <a:custGeom>
            <a:avLst/>
            <a:gdLst/>
            <a:ahLst/>
            <a:cxnLst/>
            <a:rect l="l" t="t" r="r" b="b"/>
            <a:pathLst>
              <a:path w="3442335" h="1149985">
                <a:moveTo>
                  <a:pt x="0" y="191604"/>
                </a:moveTo>
                <a:lnTo>
                  <a:pt x="5060" y="147671"/>
                </a:lnTo>
                <a:lnTo>
                  <a:pt x="19475" y="107341"/>
                </a:lnTo>
                <a:lnTo>
                  <a:pt x="42093" y="71765"/>
                </a:lnTo>
                <a:lnTo>
                  <a:pt x="71765" y="42093"/>
                </a:lnTo>
                <a:lnTo>
                  <a:pt x="107341" y="19475"/>
                </a:lnTo>
                <a:lnTo>
                  <a:pt x="147671" y="5060"/>
                </a:lnTo>
                <a:lnTo>
                  <a:pt x="191604" y="0"/>
                </a:lnTo>
                <a:lnTo>
                  <a:pt x="3250593" y="0"/>
                </a:lnTo>
                <a:lnTo>
                  <a:pt x="3323918" y="14585"/>
                </a:lnTo>
                <a:lnTo>
                  <a:pt x="3386068" y="56119"/>
                </a:lnTo>
                <a:lnTo>
                  <a:pt x="3427611" y="118280"/>
                </a:lnTo>
                <a:lnTo>
                  <a:pt x="3442193" y="191604"/>
                </a:lnTo>
                <a:lnTo>
                  <a:pt x="3442193" y="957993"/>
                </a:lnTo>
                <a:lnTo>
                  <a:pt x="3437133" y="1001926"/>
                </a:lnTo>
                <a:lnTo>
                  <a:pt x="3422719" y="1042255"/>
                </a:lnTo>
                <a:lnTo>
                  <a:pt x="3400103" y="1077831"/>
                </a:lnTo>
                <a:lnTo>
                  <a:pt x="3370432" y="1107504"/>
                </a:lnTo>
                <a:lnTo>
                  <a:pt x="3334857" y="1130122"/>
                </a:lnTo>
                <a:lnTo>
                  <a:pt x="3294527" y="1144537"/>
                </a:lnTo>
                <a:lnTo>
                  <a:pt x="3250593" y="1149597"/>
                </a:lnTo>
                <a:lnTo>
                  <a:pt x="191604" y="1149597"/>
                </a:lnTo>
                <a:lnTo>
                  <a:pt x="147671" y="1144537"/>
                </a:lnTo>
                <a:lnTo>
                  <a:pt x="107341" y="1130122"/>
                </a:lnTo>
                <a:lnTo>
                  <a:pt x="71765" y="1107504"/>
                </a:lnTo>
                <a:lnTo>
                  <a:pt x="42093" y="1077831"/>
                </a:lnTo>
                <a:lnTo>
                  <a:pt x="19475" y="1042255"/>
                </a:lnTo>
                <a:lnTo>
                  <a:pt x="5060" y="1001926"/>
                </a:lnTo>
                <a:lnTo>
                  <a:pt x="0" y="957993"/>
                </a:lnTo>
                <a:lnTo>
                  <a:pt x="0" y="191604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807121" y="1199084"/>
            <a:ext cx="2807335" cy="863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1200">
                <a:latin typeface="Microsoft Sans Serif"/>
                <a:cs typeface="Microsoft Sans Serif"/>
              </a:rPr>
              <a:t>HMW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create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an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AI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ecosystem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 spc="45">
                <a:latin typeface="Microsoft Sans Serif"/>
                <a:cs typeface="Microsoft Sans Serif"/>
              </a:rPr>
              <a:t>that </a:t>
            </a:r>
            <a:r>
              <a:rPr dirty="0" sz="1200">
                <a:latin typeface="Microsoft Sans Serif"/>
                <a:cs typeface="Microsoft Sans Serif"/>
              </a:rPr>
              <a:t>remembers</a:t>
            </a:r>
            <a:r>
              <a:rPr dirty="0" sz="1200" spc="19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Samantha's</a:t>
            </a:r>
            <a:r>
              <a:rPr dirty="0" sz="1200" spc="19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entire</a:t>
            </a:r>
            <a:r>
              <a:rPr dirty="0" sz="1200" spc="19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creative </a:t>
            </a:r>
            <a:r>
              <a:rPr dirty="0" sz="1200">
                <a:latin typeface="Microsoft Sans Serif"/>
                <a:cs typeface="Microsoft Sans Serif"/>
              </a:rPr>
              <a:t>journey</a:t>
            </a:r>
            <a:r>
              <a:rPr dirty="0" sz="1200" spc="15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instead</a:t>
            </a:r>
            <a:r>
              <a:rPr dirty="0" sz="1200" spc="150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of</a:t>
            </a:r>
            <a:r>
              <a:rPr dirty="0" sz="1200" spc="15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treating</a:t>
            </a:r>
            <a:r>
              <a:rPr dirty="0" sz="1200" spc="15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each</a:t>
            </a:r>
            <a:r>
              <a:rPr dirty="0" sz="1200" spc="15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task</a:t>
            </a:r>
            <a:r>
              <a:rPr dirty="0" sz="1200" spc="155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as </a:t>
            </a:r>
            <a:r>
              <a:rPr dirty="0" sz="1200" spc="-10">
                <a:latin typeface="Microsoft Sans Serif"/>
                <a:cs typeface="Microsoft Sans Serif"/>
              </a:rPr>
              <a:t>isolated?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08992" y="2561680"/>
            <a:ext cx="3119120" cy="863600"/>
          </a:xfrm>
          <a:prstGeom prst="rect">
            <a:avLst/>
          </a:prstGeom>
        </p:spPr>
        <p:txBody>
          <a:bodyPr wrap="square" lIns="0" tIns="39369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09"/>
              </a:spcBef>
            </a:pPr>
            <a:r>
              <a:rPr dirty="0" sz="1200" i="1">
                <a:latin typeface="Arial"/>
                <a:cs typeface="Arial"/>
              </a:rPr>
              <a:t>Reduce</a:t>
            </a:r>
            <a:r>
              <a:rPr dirty="0" sz="1200" spc="30" i="1">
                <a:latin typeface="Arial"/>
                <a:cs typeface="Arial"/>
              </a:rPr>
              <a:t> </a:t>
            </a:r>
            <a:r>
              <a:rPr dirty="0" sz="1200" spc="55" i="1">
                <a:latin typeface="Arial"/>
                <a:cs typeface="Arial"/>
              </a:rPr>
              <a:t>the</a:t>
            </a:r>
            <a:r>
              <a:rPr dirty="0" sz="1200" spc="30" i="1">
                <a:latin typeface="Arial"/>
                <a:cs typeface="Arial"/>
              </a:rPr>
              <a:t> </a:t>
            </a:r>
            <a:r>
              <a:rPr dirty="0" sz="1200" spc="-20" i="1">
                <a:latin typeface="Arial"/>
                <a:cs typeface="Arial"/>
              </a:rPr>
              <a:t>bad:</a:t>
            </a:r>
            <a:endParaRPr sz="1200">
              <a:latin typeface="Arial"/>
              <a:cs typeface="Arial"/>
            </a:endParaRPr>
          </a:p>
          <a:p>
            <a:pPr algn="ctr" marL="12065" marR="5080">
              <a:lnSpc>
                <a:spcPct val="114599"/>
              </a:lnSpc>
            </a:pPr>
            <a:r>
              <a:rPr dirty="0" sz="1200" spc="10">
                <a:latin typeface="Microsoft Sans Serif"/>
                <a:cs typeface="Microsoft Sans Serif"/>
              </a:rPr>
              <a:t>HMW</a:t>
            </a:r>
            <a:r>
              <a:rPr dirty="0" sz="1200" spc="75">
                <a:latin typeface="Microsoft Sans Serif"/>
                <a:cs typeface="Microsoft Sans Serif"/>
              </a:rPr>
              <a:t> </a:t>
            </a:r>
            <a:r>
              <a:rPr dirty="0" sz="1200" spc="20">
                <a:latin typeface="Microsoft Sans Serif"/>
                <a:cs typeface="Microsoft Sans Serif"/>
              </a:rPr>
              <a:t>communicate</a:t>
            </a:r>
            <a:r>
              <a:rPr dirty="0" sz="1200" spc="75">
                <a:latin typeface="Microsoft Sans Serif"/>
                <a:cs typeface="Microsoft Sans Serif"/>
              </a:rPr>
              <a:t> </a:t>
            </a:r>
            <a:r>
              <a:rPr dirty="0" sz="1200" spc="20">
                <a:latin typeface="Microsoft Sans Serif"/>
                <a:cs typeface="Microsoft Sans Serif"/>
              </a:rPr>
              <a:t>which</a:t>
            </a:r>
            <a:r>
              <a:rPr dirty="0" sz="1200" spc="75">
                <a:latin typeface="Microsoft Sans Serif"/>
                <a:cs typeface="Microsoft Sans Serif"/>
              </a:rPr>
              <a:t> </a:t>
            </a:r>
            <a:r>
              <a:rPr dirty="0" sz="1200" spc="20">
                <a:latin typeface="Microsoft Sans Serif"/>
                <a:cs typeface="Microsoft Sans Serif"/>
              </a:rPr>
              <a:t>tools</a:t>
            </a:r>
            <a:r>
              <a:rPr dirty="0" sz="1200" spc="75">
                <a:latin typeface="Microsoft Sans Serif"/>
                <a:cs typeface="Microsoft Sans Serif"/>
              </a:rPr>
              <a:t> </a:t>
            </a:r>
            <a:r>
              <a:rPr dirty="0" sz="1200" spc="20">
                <a:latin typeface="Microsoft Sans Serif"/>
                <a:cs typeface="Microsoft Sans Serif"/>
              </a:rPr>
              <a:t>are</a:t>
            </a:r>
            <a:r>
              <a:rPr dirty="0" sz="1200" spc="75">
                <a:latin typeface="Microsoft Sans Serif"/>
                <a:cs typeface="Microsoft Sans Serif"/>
              </a:rPr>
              <a:t> </a:t>
            </a:r>
            <a:r>
              <a:rPr dirty="0" sz="1200" spc="20">
                <a:latin typeface="Microsoft Sans Serif"/>
                <a:cs typeface="Microsoft Sans Serif"/>
              </a:rPr>
              <a:t>best</a:t>
            </a:r>
            <a:r>
              <a:rPr dirty="0" sz="1200" spc="75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for </a:t>
            </a:r>
            <a:r>
              <a:rPr dirty="0" sz="1200">
                <a:latin typeface="Microsoft Sans Serif"/>
                <a:cs typeface="Microsoft Sans Serif"/>
              </a:rPr>
              <a:t>certain</a:t>
            </a:r>
            <a:r>
              <a:rPr dirty="0" sz="1200" spc="12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tasks</a:t>
            </a:r>
            <a:r>
              <a:rPr dirty="0" sz="1200" spc="125">
                <a:latin typeface="Microsoft Sans Serif"/>
                <a:cs typeface="Microsoft Sans Serif"/>
              </a:rPr>
              <a:t> </a:t>
            </a:r>
            <a:r>
              <a:rPr dirty="0" sz="1200" spc="75">
                <a:latin typeface="Microsoft Sans Serif"/>
                <a:cs typeface="Microsoft Sans Serif"/>
              </a:rPr>
              <a:t>to</a:t>
            </a:r>
            <a:r>
              <a:rPr dirty="0" sz="1200" spc="12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reduce</a:t>
            </a:r>
            <a:r>
              <a:rPr dirty="0" sz="1200" spc="125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the</a:t>
            </a:r>
            <a:r>
              <a:rPr dirty="0" sz="1200" spc="12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cognitive </a:t>
            </a:r>
            <a:r>
              <a:rPr dirty="0" sz="1200">
                <a:latin typeface="Microsoft Sans Serif"/>
                <a:cs typeface="Microsoft Sans Serif"/>
              </a:rPr>
              <a:t>overload</a:t>
            </a:r>
            <a:r>
              <a:rPr dirty="0" sz="1200" spc="235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of</a:t>
            </a:r>
            <a:r>
              <a:rPr dirty="0" sz="1200" spc="23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decision-</a:t>
            </a:r>
            <a:r>
              <a:rPr dirty="0" sz="1200" spc="-10">
                <a:latin typeface="Microsoft Sans Serif"/>
                <a:cs typeface="Microsoft Sans Serif"/>
              </a:rPr>
              <a:t>making?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311699" y="3814042"/>
            <a:ext cx="2980055" cy="1149985"/>
          </a:xfrm>
          <a:custGeom>
            <a:avLst/>
            <a:gdLst/>
            <a:ahLst/>
            <a:cxnLst/>
            <a:rect l="l" t="t" r="r" b="b"/>
            <a:pathLst>
              <a:path w="2980054" h="1149985">
                <a:moveTo>
                  <a:pt x="0" y="191599"/>
                </a:moveTo>
                <a:lnTo>
                  <a:pt x="5060" y="147665"/>
                </a:lnTo>
                <a:lnTo>
                  <a:pt x="19475" y="107335"/>
                </a:lnTo>
                <a:lnTo>
                  <a:pt x="42093" y="71760"/>
                </a:lnTo>
                <a:lnTo>
                  <a:pt x="71765" y="42090"/>
                </a:lnTo>
                <a:lnTo>
                  <a:pt x="107341" y="19473"/>
                </a:lnTo>
                <a:lnTo>
                  <a:pt x="147671" y="5059"/>
                </a:lnTo>
                <a:lnTo>
                  <a:pt x="191604" y="0"/>
                </a:lnTo>
                <a:lnTo>
                  <a:pt x="2787994" y="0"/>
                </a:lnTo>
                <a:lnTo>
                  <a:pt x="2861319" y="14581"/>
                </a:lnTo>
                <a:lnTo>
                  <a:pt x="2923469" y="56124"/>
                </a:lnTo>
                <a:lnTo>
                  <a:pt x="2965012" y="118284"/>
                </a:lnTo>
                <a:lnTo>
                  <a:pt x="2979593" y="191599"/>
                </a:lnTo>
                <a:lnTo>
                  <a:pt x="2979593" y="957998"/>
                </a:lnTo>
                <a:lnTo>
                  <a:pt x="2974534" y="1001932"/>
                </a:lnTo>
                <a:lnTo>
                  <a:pt x="2960120" y="1042261"/>
                </a:lnTo>
                <a:lnTo>
                  <a:pt x="2937503" y="1077836"/>
                </a:lnTo>
                <a:lnTo>
                  <a:pt x="2907833" y="1107507"/>
                </a:lnTo>
                <a:lnTo>
                  <a:pt x="2872258" y="1130124"/>
                </a:lnTo>
                <a:lnTo>
                  <a:pt x="2831928" y="1144537"/>
                </a:lnTo>
                <a:lnTo>
                  <a:pt x="2787994" y="1149597"/>
                </a:lnTo>
                <a:lnTo>
                  <a:pt x="191604" y="1149597"/>
                </a:lnTo>
                <a:lnTo>
                  <a:pt x="147671" y="1144537"/>
                </a:lnTo>
                <a:lnTo>
                  <a:pt x="107341" y="1130124"/>
                </a:lnTo>
                <a:lnTo>
                  <a:pt x="71765" y="1107507"/>
                </a:lnTo>
                <a:lnTo>
                  <a:pt x="42093" y="1077836"/>
                </a:lnTo>
                <a:lnTo>
                  <a:pt x="19475" y="1042261"/>
                </a:lnTo>
                <a:lnTo>
                  <a:pt x="5060" y="1001932"/>
                </a:lnTo>
                <a:lnTo>
                  <a:pt x="0" y="957998"/>
                </a:lnTo>
                <a:lnTo>
                  <a:pt x="0" y="191599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467869" y="3857601"/>
            <a:ext cx="2708275" cy="1073150"/>
          </a:xfrm>
          <a:prstGeom prst="rect">
            <a:avLst/>
          </a:prstGeom>
        </p:spPr>
        <p:txBody>
          <a:bodyPr wrap="square" lIns="0" tIns="39369" rIns="0" bIns="0" rtlCol="0" vert="horz">
            <a:spAutoFit/>
          </a:bodyPr>
          <a:lstStyle/>
          <a:p>
            <a:pPr marL="706120">
              <a:lnSpc>
                <a:spcPct val="100000"/>
              </a:lnSpc>
              <a:spcBef>
                <a:spcPts val="309"/>
              </a:spcBef>
            </a:pPr>
            <a:r>
              <a:rPr dirty="0" sz="1200" i="1">
                <a:latin typeface="Arial"/>
                <a:cs typeface="Arial"/>
              </a:rPr>
              <a:t>Break</a:t>
            </a:r>
            <a:r>
              <a:rPr dirty="0" sz="1200" spc="-15" i="1">
                <a:latin typeface="Arial"/>
                <a:cs typeface="Arial"/>
              </a:rPr>
              <a:t> </a:t>
            </a:r>
            <a:r>
              <a:rPr dirty="0" sz="1200" spc="50" i="1">
                <a:latin typeface="Arial"/>
                <a:cs typeface="Arial"/>
              </a:rPr>
              <a:t>into</a:t>
            </a:r>
            <a:r>
              <a:rPr dirty="0" sz="1200" spc="-10" i="1">
                <a:latin typeface="Arial"/>
                <a:cs typeface="Arial"/>
              </a:rPr>
              <a:t> pieces:</a:t>
            </a:r>
            <a:endParaRPr sz="1200">
              <a:latin typeface="Arial"/>
              <a:cs typeface="Arial"/>
            </a:endParaRPr>
          </a:p>
          <a:p>
            <a:pPr algn="ctr" marL="12065" marR="5080" indent="-40005">
              <a:lnSpc>
                <a:spcPct val="114599"/>
              </a:lnSpc>
            </a:pPr>
            <a:r>
              <a:rPr dirty="0" sz="1200">
                <a:latin typeface="Microsoft Sans Serif"/>
                <a:cs typeface="Microsoft Sans Serif"/>
              </a:rPr>
              <a:t>HMW</a:t>
            </a:r>
            <a:r>
              <a:rPr dirty="0" sz="1200" spc="8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create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a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system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45">
                <a:latin typeface="Microsoft Sans Serif"/>
                <a:cs typeface="Microsoft Sans Serif"/>
              </a:rPr>
              <a:t>that </a:t>
            </a:r>
            <a:r>
              <a:rPr dirty="0" sz="1200" spc="10">
                <a:latin typeface="Microsoft Sans Serif"/>
                <a:cs typeface="Microsoft Sans Serif"/>
              </a:rPr>
              <a:t>understands</a:t>
            </a:r>
            <a:r>
              <a:rPr dirty="0" sz="1200" spc="160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the</a:t>
            </a:r>
            <a:r>
              <a:rPr dirty="0" sz="1200" spc="16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relationship</a:t>
            </a:r>
            <a:r>
              <a:rPr dirty="0" sz="1200" spc="15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between </a:t>
            </a:r>
            <a:r>
              <a:rPr dirty="0" sz="1200" spc="60">
                <a:latin typeface="Microsoft Sans Serif"/>
                <a:cs typeface="Microsoft Sans Serif"/>
              </a:rPr>
              <a:t>pitch</a:t>
            </a:r>
            <a:r>
              <a:rPr dirty="0" sz="1200" spc="6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decks,</a:t>
            </a:r>
            <a:r>
              <a:rPr dirty="0" sz="1200" spc="6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brands,</a:t>
            </a:r>
            <a:r>
              <a:rPr dirty="0" sz="1200" spc="6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and</a:t>
            </a:r>
            <a:r>
              <a:rPr dirty="0" sz="1200" spc="65">
                <a:latin typeface="Microsoft Sans Serif"/>
                <a:cs typeface="Microsoft Sans Serif"/>
              </a:rPr>
              <a:t> </a:t>
            </a:r>
            <a:r>
              <a:rPr dirty="0" sz="1200" spc="50">
                <a:latin typeface="Microsoft Sans Serif"/>
                <a:cs typeface="Microsoft Sans Serif"/>
              </a:rPr>
              <a:t>product </a:t>
            </a:r>
            <a:r>
              <a:rPr dirty="0" sz="1200" spc="-10">
                <a:latin typeface="Microsoft Sans Serif"/>
                <a:cs typeface="Microsoft Sans Serif"/>
              </a:rPr>
              <a:t>vision?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5536763" y="2123820"/>
            <a:ext cx="3329940" cy="2591435"/>
          </a:xfrm>
          <a:custGeom>
            <a:avLst/>
            <a:gdLst/>
            <a:ahLst/>
            <a:cxnLst/>
            <a:rect l="l" t="t" r="r" b="b"/>
            <a:pathLst>
              <a:path w="3329940" h="2591435">
                <a:moveTo>
                  <a:pt x="416799" y="1633246"/>
                </a:moveTo>
                <a:lnTo>
                  <a:pt x="421859" y="1589312"/>
                </a:lnTo>
                <a:lnTo>
                  <a:pt x="436272" y="1548982"/>
                </a:lnTo>
                <a:lnTo>
                  <a:pt x="458889" y="1513407"/>
                </a:lnTo>
                <a:lnTo>
                  <a:pt x="488559" y="1483737"/>
                </a:lnTo>
                <a:lnTo>
                  <a:pt x="524134" y="1461120"/>
                </a:lnTo>
                <a:lnTo>
                  <a:pt x="564464" y="1446706"/>
                </a:lnTo>
                <a:lnTo>
                  <a:pt x="608398" y="1441647"/>
                </a:lnTo>
                <a:lnTo>
                  <a:pt x="3134893" y="1441647"/>
                </a:lnTo>
                <a:lnTo>
                  <a:pt x="3208209" y="1456228"/>
                </a:lnTo>
                <a:lnTo>
                  <a:pt x="3270368" y="1497771"/>
                </a:lnTo>
                <a:lnTo>
                  <a:pt x="3311912" y="1559921"/>
                </a:lnTo>
                <a:lnTo>
                  <a:pt x="3326493" y="1633246"/>
                </a:lnTo>
                <a:lnTo>
                  <a:pt x="3326493" y="2399645"/>
                </a:lnTo>
                <a:lnTo>
                  <a:pt x="3321433" y="2443579"/>
                </a:lnTo>
                <a:lnTo>
                  <a:pt x="3307020" y="2483908"/>
                </a:lnTo>
                <a:lnTo>
                  <a:pt x="3284403" y="2519483"/>
                </a:lnTo>
                <a:lnTo>
                  <a:pt x="3254732" y="2549154"/>
                </a:lnTo>
                <a:lnTo>
                  <a:pt x="3219157" y="2571771"/>
                </a:lnTo>
                <a:lnTo>
                  <a:pt x="3178827" y="2586184"/>
                </a:lnTo>
                <a:lnTo>
                  <a:pt x="3134893" y="2591244"/>
                </a:lnTo>
                <a:lnTo>
                  <a:pt x="608398" y="2591244"/>
                </a:lnTo>
                <a:lnTo>
                  <a:pt x="564464" y="2586184"/>
                </a:lnTo>
                <a:lnTo>
                  <a:pt x="524134" y="2571771"/>
                </a:lnTo>
                <a:lnTo>
                  <a:pt x="488559" y="2549154"/>
                </a:lnTo>
                <a:lnTo>
                  <a:pt x="458889" y="2519483"/>
                </a:lnTo>
                <a:lnTo>
                  <a:pt x="436272" y="2483908"/>
                </a:lnTo>
                <a:lnTo>
                  <a:pt x="421859" y="2443579"/>
                </a:lnTo>
                <a:lnTo>
                  <a:pt x="416799" y="2399645"/>
                </a:lnTo>
                <a:lnTo>
                  <a:pt x="416799" y="1633246"/>
                </a:lnTo>
                <a:close/>
              </a:path>
              <a:path w="3329940" h="2591435">
                <a:moveTo>
                  <a:pt x="0" y="191604"/>
                </a:moveTo>
                <a:lnTo>
                  <a:pt x="5059" y="147671"/>
                </a:lnTo>
                <a:lnTo>
                  <a:pt x="19473" y="107341"/>
                </a:lnTo>
                <a:lnTo>
                  <a:pt x="42090" y="71765"/>
                </a:lnTo>
                <a:lnTo>
                  <a:pt x="71760" y="42093"/>
                </a:lnTo>
                <a:lnTo>
                  <a:pt x="107335" y="19475"/>
                </a:lnTo>
                <a:lnTo>
                  <a:pt x="147665" y="5060"/>
                </a:lnTo>
                <a:lnTo>
                  <a:pt x="191599" y="0"/>
                </a:lnTo>
                <a:lnTo>
                  <a:pt x="3137793" y="0"/>
                </a:lnTo>
                <a:lnTo>
                  <a:pt x="3211109" y="14585"/>
                </a:lnTo>
                <a:lnTo>
                  <a:pt x="3273268" y="56119"/>
                </a:lnTo>
                <a:lnTo>
                  <a:pt x="3314812" y="118280"/>
                </a:lnTo>
                <a:lnTo>
                  <a:pt x="3329393" y="191604"/>
                </a:lnTo>
                <a:lnTo>
                  <a:pt x="3329393" y="957998"/>
                </a:lnTo>
                <a:lnTo>
                  <a:pt x="3324333" y="1001932"/>
                </a:lnTo>
                <a:lnTo>
                  <a:pt x="3309920" y="1042261"/>
                </a:lnTo>
                <a:lnTo>
                  <a:pt x="3287303" y="1077836"/>
                </a:lnTo>
                <a:lnTo>
                  <a:pt x="3257632" y="1107507"/>
                </a:lnTo>
                <a:lnTo>
                  <a:pt x="3222057" y="1130124"/>
                </a:lnTo>
                <a:lnTo>
                  <a:pt x="3181727" y="1144537"/>
                </a:lnTo>
                <a:lnTo>
                  <a:pt x="3137793" y="1149597"/>
                </a:lnTo>
                <a:lnTo>
                  <a:pt x="191599" y="1149597"/>
                </a:lnTo>
                <a:lnTo>
                  <a:pt x="147665" y="1144537"/>
                </a:lnTo>
                <a:lnTo>
                  <a:pt x="107335" y="1130124"/>
                </a:lnTo>
                <a:lnTo>
                  <a:pt x="71760" y="1107507"/>
                </a:lnTo>
                <a:lnTo>
                  <a:pt x="42090" y="1077836"/>
                </a:lnTo>
                <a:lnTo>
                  <a:pt x="19473" y="1042261"/>
                </a:lnTo>
                <a:lnTo>
                  <a:pt x="5059" y="1001932"/>
                </a:lnTo>
                <a:lnTo>
                  <a:pt x="0" y="957998"/>
                </a:lnTo>
                <a:lnTo>
                  <a:pt x="0" y="191604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5784922" y="2160982"/>
            <a:ext cx="2893695" cy="246443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algn="ctr" marR="51435">
              <a:lnSpc>
                <a:spcPct val="100000"/>
              </a:lnSpc>
              <a:spcBef>
                <a:spcPts val="215"/>
              </a:spcBef>
            </a:pPr>
            <a:r>
              <a:rPr dirty="0" sz="1000" i="1">
                <a:latin typeface="Arial"/>
                <a:cs typeface="Arial"/>
              </a:rPr>
              <a:t>Amp</a:t>
            </a:r>
            <a:r>
              <a:rPr dirty="0" sz="1000" spc="60" i="1">
                <a:latin typeface="Arial"/>
                <a:cs typeface="Arial"/>
              </a:rPr>
              <a:t> </a:t>
            </a:r>
            <a:r>
              <a:rPr dirty="0" sz="1000" i="1">
                <a:latin typeface="Arial"/>
                <a:cs typeface="Arial"/>
              </a:rPr>
              <a:t>up</a:t>
            </a:r>
            <a:r>
              <a:rPr dirty="0" sz="1000" spc="65" i="1">
                <a:latin typeface="Arial"/>
                <a:cs typeface="Arial"/>
              </a:rPr>
              <a:t> </a:t>
            </a:r>
            <a:r>
              <a:rPr dirty="0" sz="1000" spc="50" i="1">
                <a:latin typeface="Arial"/>
                <a:cs typeface="Arial"/>
              </a:rPr>
              <a:t>the</a:t>
            </a:r>
            <a:r>
              <a:rPr dirty="0" sz="1000" spc="65" i="1">
                <a:latin typeface="Arial"/>
                <a:cs typeface="Arial"/>
              </a:rPr>
              <a:t> </a:t>
            </a:r>
            <a:r>
              <a:rPr dirty="0" sz="1000" spc="-10" i="1">
                <a:latin typeface="Arial"/>
                <a:cs typeface="Arial"/>
              </a:rPr>
              <a:t>good:</a:t>
            </a:r>
            <a:endParaRPr sz="1000">
              <a:latin typeface="Arial"/>
              <a:cs typeface="Arial"/>
            </a:endParaRPr>
          </a:p>
          <a:p>
            <a:pPr algn="ctr" marL="12065" marR="64135" indent="-635">
              <a:lnSpc>
                <a:spcPts val="1650"/>
              </a:lnSpc>
              <a:spcBef>
                <a:spcPts val="25"/>
              </a:spcBef>
            </a:pPr>
            <a:r>
              <a:rPr dirty="0" sz="1200">
                <a:latin typeface="Microsoft Sans Serif"/>
                <a:cs typeface="Microsoft Sans Serif"/>
              </a:rPr>
              <a:t>HMW</a:t>
            </a:r>
            <a:r>
              <a:rPr dirty="0" sz="1200" spc="10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maintain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the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creative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 spc="40">
                <a:latin typeface="Microsoft Sans Serif"/>
                <a:cs typeface="Microsoft Sans Serif"/>
              </a:rPr>
              <a:t>momentum </a:t>
            </a:r>
            <a:r>
              <a:rPr dirty="0" sz="1200">
                <a:latin typeface="Microsoft Sans Serif"/>
                <a:cs typeface="Microsoft Sans Serif"/>
              </a:rPr>
              <a:t>founders</a:t>
            </a:r>
            <a:r>
              <a:rPr dirty="0" sz="1200" spc="5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have</a:t>
            </a:r>
            <a:r>
              <a:rPr dirty="0" sz="1200" spc="5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as</a:t>
            </a:r>
            <a:r>
              <a:rPr dirty="0" sz="1200" spc="55">
                <a:latin typeface="Microsoft Sans Serif"/>
                <a:cs typeface="Microsoft Sans Serif"/>
              </a:rPr>
              <a:t> </a:t>
            </a:r>
            <a:r>
              <a:rPr dirty="0" sz="1200" spc="50">
                <a:latin typeface="Microsoft Sans Serif"/>
                <a:cs typeface="Microsoft Sans Serif"/>
              </a:rPr>
              <a:t>they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go</a:t>
            </a:r>
            <a:r>
              <a:rPr dirty="0" sz="1200" spc="55">
                <a:latin typeface="Microsoft Sans Serif"/>
                <a:cs typeface="Microsoft Sans Serif"/>
              </a:rPr>
              <a:t> </a:t>
            </a:r>
            <a:r>
              <a:rPr dirty="0" sz="1200" spc="30">
                <a:latin typeface="Microsoft Sans Serif"/>
                <a:cs typeface="Microsoft Sans Serif"/>
              </a:rPr>
              <a:t>from </a:t>
            </a:r>
            <a:r>
              <a:rPr dirty="0" sz="1200" spc="10">
                <a:latin typeface="Microsoft Sans Serif"/>
                <a:cs typeface="Microsoft Sans Serif"/>
              </a:rPr>
              <a:t>brainstorming</a:t>
            </a:r>
            <a:r>
              <a:rPr dirty="0" sz="1200" spc="95">
                <a:latin typeface="Microsoft Sans Serif"/>
                <a:cs typeface="Microsoft Sans Serif"/>
              </a:rPr>
              <a:t> </a:t>
            </a:r>
            <a:r>
              <a:rPr dirty="0" sz="1200" spc="75">
                <a:latin typeface="Microsoft Sans Serif"/>
                <a:cs typeface="Microsoft Sans Serif"/>
              </a:rPr>
              <a:t>to</a:t>
            </a:r>
            <a:r>
              <a:rPr dirty="0" sz="1200" spc="10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design</a:t>
            </a:r>
            <a:r>
              <a:rPr dirty="0" sz="1200" spc="100">
                <a:latin typeface="Microsoft Sans Serif"/>
                <a:cs typeface="Microsoft Sans Serif"/>
              </a:rPr>
              <a:t> </a:t>
            </a:r>
            <a:r>
              <a:rPr dirty="0" sz="1200" spc="75">
                <a:latin typeface="Microsoft Sans Serif"/>
                <a:cs typeface="Microsoft Sans Serif"/>
              </a:rPr>
              <a:t>to</a:t>
            </a:r>
            <a:r>
              <a:rPr dirty="0" sz="1200" spc="9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presentation creation?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1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algn="ctr" marL="354330">
              <a:lnSpc>
                <a:spcPct val="100000"/>
              </a:lnSpc>
            </a:pPr>
            <a:r>
              <a:rPr dirty="0" sz="1000" i="1">
                <a:latin typeface="Arial"/>
                <a:cs typeface="Arial"/>
              </a:rPr>
              <a:t>Change</a:t>
            </a:r>
            <a:r>
              <a:rPr dirty="0" sz="1000" spc="80" i="1">
                <a:latin typeface="Arial"/>
                <a:cs typeface="Arial"/>
              </a:rPr>
              <a:t> </a:t>
            </a:r>
            <a:r>
              <a:rPr dirty="0" sz="1000" i="1">
                <a:latin typeface="Arial"/>
                <a:cs typeface="Arial"/>
              </a:rPr>
              <a:t>a</a:t>
            </a:r>
            <a:r>
              <a:rPr dirty="0" sz="1000" spc="85" i="1">
                <a:latin typeface="Arial"/>
                <a:cs typeface="Arial"/>
              </a:rPr>
              <a:t> </a:t>
            </a:r>
            <a:r>
              <a:rPr dirty="0" sz="1000" i="1">
                <a:latin typeface="Arial"/>
                <a:cs typeface="Arial"/>
              </a:rPr>
              <a:t>status</a:t>
            </a:r>
            <a:r>
              <a:rPr dirty="0" sz="1000" spc="85" i="1">
                <a:latin typeface="Arial"/>
                <a:cs typeface="Arial"/>
              </a:rPr>
              <a:t> </a:t>
            </a:r>
            <a:r>
              <a:rPr dirty="0" sz="1000" spc="-20" i="1">
                <a:latin typeface="Arial"/>
                <a:cs typeface="Arial"/>
              </a:rPr>
              <a:t>quo:</a:t>
            </a:r>
            <a:endParaRPr sz="1000">
              <a:latin typeface="Arial"/>
              <a:cs typeface="Arial"/>
            </a:endParaRPr>
          </a:p>
          <a:p>
            <a:pPr algn="ctr" marL="366395" marR="5080" indent="-635">
              <a:lnSpc>
                <a:spcPts val="1650"/>
              </a:lnSpc>
              <a:spcBef>
                <a:spcPts val="25"/>
              </a:spcBef>
            </a:pPr>
            <a:r>
              <a:rPr dirty="0" sz="1200">
                <a:latin typeface="Microsoft Sans Serif"/>
                <a:cs typeface="Microsoft Sans Serif"/>
              </a:rPr>
              <a:t>HMW</a:t>
            </a:r>
            <a:r>
              <a:rPr dirty="0" sz="1200" spc="5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make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sure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 spc="65">
                <a:latin typeface="Microsoft Sans Serif"/>
                <a:cs typeface="Microsoft Sans Serif"/>
              </a:rPr>
              <a:t>that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founders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like </a:t>
            </a:r>
            <a:r>
              <a:rPr dirty="0" sz="1200">
                <a:latin typeface="Microsoft Sans Serif"/>
                <a:cs typeface="Microsoft Sans Serif"/>
              </a:rPr>
              <a:t>Samantha</a:t>
            </a:r>
            <a:r>
              <a:rPr dirty="0" sz="1200" spc="20">
                <a:latin typeface="Microsoft Sans Serif"/>
                <a:cs typeface="Microsoft Sans Serif"/>
              </a:rPr>
              <a:t> </a:t>
            </a:r>
            <a:r>
              <a:rPr dirty="0" sz="1200" spc="65">
                <a:latin typeface="Microsoft Sans Serif"/>
                <a:cs typeface="Microsoft Sans Serif"/>
              </a:rPr>
              <a:t>do</a:t>
            </a:r>
            <a:r>
              <a:rPr dirty="0" sz="1200" spc="25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not</a:t>
            </a:r>
            <a:r>
              <a:rPr dirty="0" sz="1200" spc="2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have</a:t>
            </a:r>
            <a:r>
              <a:rPr dirty="0" sz="1200" spc="25">
                <a:latin typeface="Microsoft Sans Serif"/>
                <a:cs typeface="Microsoft Sans Serif"/>
              </a:rPr>
              <a:t> </a:t>
            </a:r>
            <a:r>
              <a:rPr dirty="0" sz="1200" spc="75">
                <a:latin typeface="Microsoft Sans Serif"/>
                <a:cs typeface="Microsoft Sans Serif"/>
              </a:rPr>
              <a:t>to</a:t>
            </a:r>
            <a:r>
              <a:rPr dirty="0" sz="1200" spc="25">
                <a:latin typeface="Microsoft Sans Serif"/>
                <a:cs typeface="Microsoft Sans Serif"/>
              </a:rPr>
              <a:t> </a:t>
            </a:r>
            <a:r>
              <a:rPr dirty="0" sz="1200" spc="50">
                <a:latin typeface="Microsoft Sans Serif"/>
                <a:cs typeface="Microsoft Sans Serif"/>
              </a:rPr>
              <a:t>start</a:t>
            </a:r>
            <a:r>
              <a:rPr dirty="0" sz="1200" spc="2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from </a:t>
            </a:r>
            <a:r>
              <a:rPr dirty="0" sz="1200">
                <a:latin typeface="Microsoft Sans Serif"/>
                <a:cs typeface="Microsoft Sans Serif"/>
              </a:rPr>
              <a:t>scratch</a:t>
            </a:r>
            <a:r>
              <a:rPr dirty="0" sz="1200" spc="10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when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using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a</a:t>
            </a:r>
            <a:r>
              <a:rPr dirty="0" sz="1200" spc="10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new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design tool?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505247"/>
            <a:ext cx="2837180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HMWs</a:t>
            </a:r>
            <a:r>
              <a:rPr dirty="0" spc="70"/>
              <a:t> </a:t>
            </a:r>
            <a:r>
              <a:rPr dirty="0"/>
              <a:t>Chosen</a:t>
            </a:r>
            <a:r>
              <a:rPr dirty="0" spc="75"/>
              <a:t> </a:t>
            </a:r>
            <a:r>
              <a:rPr dirty="0" spc="-25"/>
              <a:t>on: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48549" y="1711742"/>
            <a:ext cx="1737360" cy="1093470"/>
          </a:xfrm>
          <a:prstGeom prst="rect">
            <a:avLst/>
          </a:prstGeom>
        </p:spPr>
        <p:txBody>
          <a:bodyPr wrap="square" lIns="0" tIns="156210" rIns="0" bIns="0" rtlCol="0" vert="horz">
            <a:spAutoFit/>
          </a:bodyPr>
          <a:lstStyle/>
          <a:p>
            <a:pPr marL="45720">
              <a:lnSpc>
                <a:spcPct val="100000"/>
              </a:lnSpc>
              <a:spcBef>
                <a:spcPts val="1230"/>
              </a:spcBef>
              <a:tabLst>
                <a:tab pos="469265" algn="l"/>
              </a:tabLst>
            </a:pPr>
            <a:r>
              <a:rPr dirty="0" sz="2500" spc="-310" b="1">
                <a:solidFill>
                  <a:srgbClr val="0A9395"/>
                </a:solidFill>
                <a:latin typeface="Arial"/>
                <a:cs typeface="Arial"/>
              </a:rPr>
              <a:t>1.</a:t>
            </a:r>
            <a:r>
              <a:rPr dirty="0" sz="2500" b="1">
                <a:solidFill>
                  <a:srgbClr val="0A9395"/>
                </a:solidFill>
                <a:latin typeface="Arial"/>
                <a:cs typeface="Arial"/>
              </a:rPr>
              <a:t>	</a:t>
            </a:r>
            <a:r>
              <a:rPr dirty="0" sz="2500" spc="80" b="1">
                <a:solidFill>
                  <a:srgbClr val="0A9395"/>
                </a:solidFill>
                <a:latin typeface="Arial"/>
                <a:cs typeface="Arial"/>
              </a:rPr>
              <a:t>breadth</a:t>
            </a:r>
            <a:endParaRPr sz="2500">
              <a:latin typeface="Arial"/>
              <a:cs typeface="Arial"/>
            </a:endParaRPr>
          </a:p>
          <a:p>
            <a:pPr marL="12700" marR="26670">
              <a:lnSpc>
                <a:spcPct val="100000"/>
              </a:lnSpc>
              <a:spcBef>
                <a:spcPts val="675"/>
              </a:spcBef>
            </a:pPr>
            <a:r>
              <a:rPr dirty="0" sz="1500" spc="50">
                <a:solidFill>
                  <a:srgbClr val="CA6702"/>
                </a:solidFill>
                <a:latin typeface="Microsoft Sans Serif"/>
                <a:cs typeface="Microsoft Sans Serif"/>
              </a:rPr>
              <a:t>could</a:t>
            </a:r>
            <a:r>
              <a:rPr dirty="0" sz="1500" spc="3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lead</a:t>
            </a:r>
            <a:r>
              <a:rPr dirty="0" sz="1500" spc="3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0">
                <a:solidFill>
                  <a:srgbClr val="CA6702"/>
                </a:solidFill>
                <a:latin typeface="Microsoft Sans Serif"/>
                <a:cs typeface="Microsoft Sans Serif"/>
              </a:rPr>
              <a:t>to</a:t>
            </a:r>
            <a:r>
              <a:rPr dirty="0" sz="1500" spc="3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20">
                <a:solidFill>
                  <a:srgbClr val="CA6702"/>
                </a:solidFill>
                <a:latin typeface="Microsoft Sans Serif"/>
                <a:cs typeface="Microsoft Sans Serif"/>
              </a:rPr>
              <a:t>many </a:t>
            </a:r>
            <a:r>
              <a:rPr dirty="0" sz="1500" spc="55">
                <a:solidFill>
                  <a:srgbClr val="CA6702"/>
                </a:solidFill>
                <a:latin typeface="Microsoft Sans Serif"/>
                <a:cs typeface="Microsoft Sans Serif"/>
              </a:rPr>
              <a:t>different</a:t>
            </a:r>
            <a:r>
              <a:rPr dirty="0" sz="1500" spc="4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>
                <a:solidFill>
                  <a:srgbClr val="CA6702"/>
                </a:solidFill>
                <a:latin typeface="Microsoft Sans Serif"/>
                <a:cs typeface="Microsoft Sans Serif"/>
              </a:rPr>
              <a:t>solutions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391651" y="2281145"/>
            <a:ext cx="2124710" cy="864869"/>
          </a:xfrm>
          <a:prstGeom prst="rect">
            <a:avLst/>
          </a:prstGeom>
        </p:spPr>
        <p:txBody>
          <a:bodyPr wrap="square" lIns="0" tIns="1562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30"/>
              </a:spcBef>
            </a:pPr>
            <a:r>
              <a:rPr dirty="0" sz="2500" b="1">
                <a:solidFill>
                  <a:srgbClr val="0A9395"/>
                </a:solidFill>
                <a:latin typeface="Arial"/>
                <a:cs typeface="Arial"/>
              </a:rPr>
              <a:t>2.</a:t>
            </a:r>
            <a:r>
              <a:rPr dirty="0" sz="2500" spc="-114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500" spc="110" b="1">
                <a:solidFill>
                  <a:srgbClr val="0A9395"/>
                </a:solidFill>
                <a:latin typeface="Arial"/>
                <a:cs typeface="Arial"/>
              </a:rPr>
              <a:t>tied</a:t>
            </a:r>
            <a:r>
              <a:rPr dirty="0" sz="2500" spc="-114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500" spc="100" b="1">
                <a:solidFill>
                  <a:srgbClr val="0A9395"/>
                </a:solidFill>
                <a:latin typeface="Arial"/>
                <a:cs typeface="Arial"/>
              </a:rPr>
              <a:t>to</a:t>
            </a:r>
            <a:r>
              <a:rPr dirty="0" sz="2500" spc="-1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500" spc="-25" b="1">
                <a:solidFill>
                  <a:srgbClr val="0A9395"/>
                </a:solidFill>
                <a:latin typeface="Arial"/>
                <a:cs typeface="Arial"/>
              </a:rPr>
              <a:t>POV</a:t>
            </a: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linked</a:t>
            </a:r>
            <a:r>
              <a:rPr dirty="0" sz="1500" spc="11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0">
                <a:solidFill>
                  <a:srgbClr val="CA6702"/>
                </a:solidFill>
                <a:latin typeface="Microsoft Sans Serif"/>
                <a:cs typeface="Microsoft Sans Serif"/>
              </a:rPr>
              <a:t>to</a:t>
            </a:r>
            <a:r>
              <a:rPr dirty="0" sz="1500" spc="11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these</a:t>
            </a:r>
            <a:r>
              <a:rPr dirty="0" sz="1500" spc="11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>
                <a:solidFill>
                  <a:srgbClr val="CA6702"/>
                </a:solidFill>
                <a:latin typeface="Microsoft Sans Serif"/>
                <a:cs typeface="Microsoft Sans Serif"/>
              </a:rPr>
              <a:t>insights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444132" y="2820268"/>
            <a:ext cx="1720214" cy="1093470"/>
          </a:xfrm>
          <a:prstGeom prst="rect">
            <a:avLst/>
          </a:prstGeom>
        </p:spPr>
        <p:txBody>
          <a:bodyPr wrap="square" lIns="0" tIns="1562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30"/>
              </a:spcBef>
            </a:pPr>
            <a:r>
              <a:rPr dirty="0" sz="2500" b="1">
                <a:solidFill>
                  <a:srgbClr val="0A9395"/>
                </a:solidFill>
                <a:latin typeface="Arial"/>
                <a:cs typeface="Arial"/>
              </a:rPr>
              <a:t>3.</a:t>
            </a:r>
            <a:r>
              <a:rPr dirty="0" sz="2500" spc="-7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500" spc="-10" b="1">
                <a:solidFill>
                  <a:srgbClr val="0A9395"/>
                </a:solidFill>
                <a:latin typeface="Arial"/>
                <a:cs typeface="Arial"/>
              </a:rPr>
              <a:t>inspiring</a:t>
            </a:r>
            <a:endParaRPr sz="2500">
              <a:latin typeface="Arial"/>
              <a:cs typeface="Arial"/>
            </a:endParaRPr>
          </a:p>
          <a:p>
            <a:pPr marL="12700" marR="158750">
              <a:lnSpc>
                <a:spcPct val="100000"/>
              </a:lnSpc>
              <a:spcBef>
                <a:spcPts val="675"/>
              </a:spcBef>
            </a:pPr>
            <a:r>
              <a:rPr dirty="0" sz="1500" spc="75">
                <a:solidFill>
                  <a:srgbClr val="CA6702"/>
                </a:solidFill>
                <a:latin typeface="Microsoft Sans Serif"/>
                <a:cs typeface="Microsoft Sans Serif"/>
              </a:rPr>
              <a:t>human-</a:t>
            </a:r>
            <a:r>
              <a:rPr dirty="0" sz="1500" spc="-10">
                <a:solidFill>
                  <a:srgbClr val="CA6702"/>
                </a:solidFill>
                <a:latin typeface="Microsoft Sans Serif"/>
                <a:cs typeface="Microsoft Sans Serif"/>
              </a:rPr>
              <a:t>centered, aspirational</a:t>
            </a:r>
            <a:endParaRPr sz="1500">
              <a:latin typeface="Microsoft Sans Serif"/>
              <a:cs typeface="Microsoft Sans Serif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507643" y="3048206"/>
            <a:ext cx="301625" cy="607695"/>
            <a:chOff x="507643" y="3048206"/>
            <a:chExt cx="301625" cy="607695"/>
          </a:xfrm>
        </p:grpSpPr>
        <p:sp>
          <p:nvSpPr>
            <p:cNvPr id="7" name="object 7" descr=""/>
            <p:cNvSpPr/>
            <p:nvPr/>
          </p:nvSpPr>
          <p:spPr>
            <a:xfrm>
              <a:off x="531361" y="3052968"/>
              <a:ext cx="273050" cy="559435"/>
            </a:xfrm>
            <a:custGeom>
              <a:avLst/>
              <a:gdLst/>
              <a:ahLst/>
              <a:cxnLst/>
              <a:rect l="l" t="t" r="r" b="b"/>
              <a:pathLst>
                <a:path w="273050" h="559435">
                  <a:moveTo>
                    <a:pt x="272836" y="0"/>
                  </a:moveTo>
                  <a:lnTo>
                    <a:pt x="0" y="559148"/>
                  </a:lnTo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12406" y="3605217"/>
              <a:ext cx="33655" cy="45720"/>
            </a:xfrm>
            <a:custGeom>
              <a:avLst/>
              <a:gdLst/>
              <a:ahLst/>
              <a:cxnLst/>
              <a:rect l="l" t="t" r="r" b="b"/>
              <a:pathLst>
                <a:path w="33654" h="45720">
                  <a:moveTo>
                    <a:pt x="0" y="45724"/>
                  </a:moveTo>
                  <a:lnTo>
                    <a:pt x="4814" y="0"/>
                  </a:lnTo>
                  <a:lnTo>
                    <a:pt x="33094" y="13799"/>
                  </a:lnTo>
                  <a:lnTo>
                    <a:pt x="0" y="45724"/>
                  </a:lnTo>
                  <a:close/>
                </a:path>
              </a:pathLst>
            </a:custGeom>
            <a:solidFill>
              <a:srgbClr val="59595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12406" y="3605217"/>
              <a:ext cx="33655" cy="45720"/>
            </a:xfrm>
            <a:custGeom>
              <a:avLst/>
              <a:gdLst/>
              <a:ahLst/>
              <a:cxnLst/>
              <a:rect l="l" t="t" r="r" b="b"/>
              <a:pathLst>
                <a:path w="33654" h="45720">
                  <a:moveTo>
                    <a:pt x="4814" y="0"/>
                  </a:moveTo>
                  <a:lnTo>
                    <a:pt x="0" y="45724"/>
                  </a:lnTo>
                  <a:lnTo>
                    <a:pt x="33094" y="13799"/>
                  </a:lnTo>
                  <a:lnTo>
                    <a:pt x="4814" y="0"/>
                  </a:lnTo>
                  <a:close/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1111517" y="3136756"/>
            <a:ext cx="41275" cy="647700"/>
            <a:chOff x="1111517" y="3136756"/>
            <a:chExt cx="41275" cy="647700"/>
          </a:xfrm>
        </p:grpSpPr>
        <p:sp>
          <p:nvSpPr>
            <p:cNvPr id="11" name="object 11" descr=""/>
            <p:cNvSpPr/>
            <p:nvPr/>
          </p:nvSpPr>
          <p:spPr>
            <a:xfrm>
              <a:off x="1132012" y="3141518"/>
              <a:ext cx="3810" cy="594995"/>
            </a:xfrm>
            <a:custGeom>
              <a:avLst/>
              <a:gdLst/>
              <a:ahLst/>
              <a:cxnLst/>
              <a:rect l="l" t="t" r="r" b="b"/>
              <a:pathLst>
                <a:path w="3809" h="594995">
                  <a:moveTo>
                    <a:pt x="3284" y="0"/>
                  </a:moveTo>
                  <a:lnTo>
                    <a:pt x="0" y="594748"/>
                  </a:lnTo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116280" y="3736192"/>
              <a:ext cx="31750" cy="43815"/>
            </a:xfrm>
            <a:custGeom>
              <a:avLst/>
              <a:gdLst/>
              <a:ahLst/>
              <a:cxnLst/>
              <a:rect l="l" t="t" r="r" b="b"/>
              <a:pathLst>
                <a:path w="31750" h="43814">
                  <a:moveTo>
                    <a:pt x="15494" y="43299"/>
                  </a:moveTo>
                  <a:lnTo>
                    <a:pt x="0" y="0"/>
                  </a:lnTo>
                  <a:lnTo>
                    <a:pt x="31464" y="174"/>
                  </a:lnTo>
                  <a:lnTo>
                    <a:pt x="15494" y="43299"/>
                  </a:lnTo>
                  <a:close/>
                </a:path>
              </a:pathLst>
            </a:custGeom>
            <a:solidFill>
              <a:srgbClr val="59595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116280" y="3736192"/>
              <a:ext cx="31750" cy="43815"/>
            </a:xfrm>
            <a:custGeom>
              <a:avLst/>
              <a:gdLst/>
              <a:ahLst/>
              <a:cxnLst/>
              <a:rect l="l" t="t" r="r" b="b"/>
              <a:pathLst>
                <a:path w="31750" h="43814">
                  <a:moveTo>
                    <a:pt x="0" y="0"/>
                  </a:moveTo>
                  <a:lnTo>
                    <a:pt x="15494" y="43299"/>
                  </a:lnTo>
                  <a:lnTo>
                    <a:pt x="31464" y="174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 descr=""/>
          <p:cNvGrpSpPr/>
          <p:nvPr/>
        </p:nvGrpSpPr>
        <p:grpSpPr>
          <a:xfrm>
            <a:off x="1631459" y="3136756"/>
            <a:ext cx="95250" cy="667385"/>
            <a:chOff x="1631459" y="3136756"/>
            <a:chExt cx="95250" cy="667385"/>
          </a:xfrm>
        </p:grpSpPr>
        <p:sp>
          <p:nvSpPr>
            <p:cNvPr id="15" name="object 15" descr=""/>
            <p:cNvSpPr/>
            <p:nvPr/>
          </p:nvSpPr>
          <p:spPr>
            <a:xfrm>
              <a:off x="1636221" y="3141518"/>
              <a:ext cx="70485" cy="614680"/>
            </a:xfrm>
            <a:custGeom>
              <a:avLst/>
              <a:gdLst/>
              <a:ahLst/>
              <a:cxnLst/>
              <a:rect l="l" t="t" r="r" b="b"/>
              <a:pathLst>
                <a:path w="70485" h="614679">
                  <a:moveTo>
                    <a:pt x="0" y="0"/>
                  </a:moveTo>
                  <a:lnTo>
                    <a:pt x="70027" y="614323"/>
                  </a:lnTo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690616" y="3754042"/>
              <a:ext cx="31750" cy="45085"/>
            </a:xfrm>
            <a:custGeom>
              <a:avLst/>
              <a:gdLst/>
              <a:ahLst/>
              <a:cxnLst/>
              <a:rect l="l" t="t" r="r" b="b"/>
              <a:pathLst>
                <a:path w="31750" h="45085">
                  <a:moveTo>
                    <a:pt x="20527" y="44749"/>
                  </a:moveTo>
                  <a:lnTo>
                    <a:pt x="0" y="3574"/>
                  </a:lnTo>
                  <a:lnTo>
                    <a:pt x="31264" y="0"/>
                  </a:lnTo>
                  <a:lnTo>
                    <a:pt x="20527" y="44749"/>
                  </a:lnTo>
                  <a:close/>
                </a:path>
              </a:pathLst>
            </a:custGeom>
            <a:solidFill>
              <a:srgbClr val="59595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690616" y="3754042"/>
              <a:ext cx="31750" cy="45085"/>
            </a:xfrm>
            <a:custGeom>
              <a:avLst/>
              <a:gdLst/>
              <a:ahLst/>
              <a:cxnLst/>
              <a:rect l="l" t="t" r="r" b="b"/>
              <a:pathLst>
                <a:path w="31750" h="45085">
                  <a:moveTo>
                    <a:pt x="0" y="3574"/>
                  </a:moveTo>
                  <a:lnTo>
                    <a:pt x="20527" y="44749"/>
                  </a:lnTo>
                  <a:lnTo>
                    <a:pt x="31264" y="0"/>
                  </a:lnTo>
                  <a:lnTo>
                    <a:pt x="0" y="3574"/>
                  </a:lnTo>
                  <a:close/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 descr=""/>
          <p:cNvGrpSpPr/>
          <p:nvPr/>
        </p:nvGrpSpPr>
        <p:grpSpPr>
          <a:xfrm>
            <a:off x="2060045" y="3136756"/>
            <a:ext cx="232410" cy="459740"/>
            <a:chOff x="2060045" y="3136756"/>
            <a:chExt cx="232410" cy="459740"/>
          </a:xfrm>
        </p:grpSpPr>
        <p:sp>
          <p:nvSpPr>
            <p:cNvPr id="19" name="object 19" descr=""/>
            <p:cNvSpPr/>
            <p:nvPr/>
          </p:nvSpPr>
          <p:spPr>
            <a:xfrm>
              <a:off x="2064808" y="3141518"/>
              <a:ext cx="203835" cy="411480"/>
            </a:xfrm>
            <a:custGeom>
              <a:avLst/>
              <a:gdLst/>
              <a:ahLst/>
              <a:cxnLst/>
              <a:rect l="l" t="t" r="r" b="b"/>
              <a:pathLst>
                <a:path w="203835" h="411479">
                  <a:moveTo>
                    <a:pt x="0" y="0"/>
                  </a:moveTo>
                  <a:lnTo>
                    <a:pt x="203279" y="411374"/>
                  </a:lnTo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2253985" y="3545917"/>
              <a:ext cx="33655" cy="45720"/>
            </a:xfrm>
            <a:custGeom>
              <a:avLst/>
              <a:gdLst/>
              <a:ahLst/>
              <a:cxnLst/>
              <a:rect l="l" t="t" r="r" b="b"/>
              <a:pathLst>
                <a:path w="33655" h="45720">
                  <a:moveTo>
                    <a:pt x="33252" y="45724"/>
                  </a:moveTo>
                  <a:lnTo>
                    <a:pt x="0" y="13924"/>
                  </a:lnTo>
                  <a:lnTo>
                    <a:pt x="28207" y="0"/>
                  </a:lnTo>
                  <a:lnTo>
                    <a:pt x="33252" y="45724"/>
                  </a:lnTo>
                  <a:close/>
                </a:path>
              </a:pathLst>
            </a:custGeom>
            <a:solidFill>
              <a:srgbClr val="59595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2253985" y="3545917"/>
              <a:ext cx="33655" cy="45720"/>
            </a:xfrm>
            <a:custGeom>
              <a:avLst/>
              <a:gdLst/>
              <a:ahLst/>
              <a:cxnLst/>
              <a:rect l="l" t="t" r="r" b="b"/>
              <a:pathLst>
                <a:path w="33655" h="45720">
                  <a:moveTo>
                    <a:pt x="0" y="13924"/>
                  </a:moveTo>
                  <a:lnTo>
                    <a:pt x="33252" y="45724"/>
                  </a:lnTo>
                  <a:lnTo>
                    <a:pt x="28207" y="0"/>
                  </a:lnTo>
                  <a:lnTo>
                    <a:pt x="0" y="13924"/>
                  </a:lnTo>
                  <a:close/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2" name="object 2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41342" y="1425847"/>
            <a:ext cx="992372" cy="992372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20261" y="1911096"/>
            <a:ext cx="992347" cy="992347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4635" rIns="0" bIns="0" rtlCol="0" vert="horz">
            <a:spAutoFit/>
          </a:bodyPr>
          <a:lstStyle/>
          <a:p>
            <a:pPr marL="3233420">
              <a:lnSpc>
                <a:spcPct val="100000"/>
              </a:lnSpc>
              <a:spcBef>
                <a:spcPts val="120"/>
              </a:spcBef>
            </a:pPr>
            <a:r>
              <a:rPr dirty="0" spc="-40"/>
              <a:t>Top</a:t>
            </a:r>
            <a:r>
              <a:rPr dirty="0" spc="-114"/>
              <a:t> </a:t>
            </a:r>
            <a:r>
              <a:rPr dirty="0" spc="120"/>
              <a:t>3</a:t>
            </a:r>
            <a:r>
              <a:rPr dirty="0" spc="-110"/>
              <a:t> </a:t>
            </a:r>
            <a:r>
              <a:rPr dirty="0" spc="-20"/>
              <a:t>HMWs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43976" y="4566053"/>
            <a:ext cx="100965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30" b="1">
                <a:solidFill>
                  <a:srgbClr val="595959"/>
                </a:solidFill>
                <a:latin typeface="Arial"/>
                <a:cs typeface="Arial"/>
              </a:rPr>
              <a:t>Alex’s</a:t>
            </a:r>
            <a:r>
              <a:rPr dirty="0" sz="1500" spc="-5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25" b="1">
                <a:solidFill>
                  <a:srgbClr val="595959"/>
                </a:solidFill>
                <a:latin typeface="Arial"/>
                <a:cs typeface="Arial"/>
              </a:rPr>
              <a:t>POV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002692" y="4566053"/>
            <a:ext cx="106807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25" b="1">
                <a:solidFill>
                  <a:srgbClr val="595959"/>
                </a:solidFill>
                <a:latin typeface="Arial"/>
                <a:cs typeface="Arial"/>
              </a:rPr>
              <a:t>Dave’s</a:t>
            </a:r>
            <a:r>
              <a:rPr dirty="0" sz="1500" spc="-6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25" b="1">
                <a:solidFill>
                  <a:srgbClr val="595959"/>
                </a:solidFill>
                <a:latin typeface="Arial"/>
                <a:cs typeface="Arial"/>
              </a:rPr>
              <a:t>POV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718741" y="4566053"/>
            <a:ext cx="155384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595959"/>
                </a:solidFill>
                <a:latin typeface="Arial"/>
                <a:cs typeface="Arial"/>
              </a:rPr>
              <a:t>Samantha’s</a:t>
            </a:r>
            <a:r>
              <a:rPr dirty="0" sz="1500" spc="4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25" b="1">
                <a:solidFill>
                  <a:srgbClr val="595959"/>
                </a:solidFill>
                <a:latin typeface="Arial"/>
                <a:cs typeface="Arial"/>
              </a:rPr>
              <a:t>POV</a:t>
            </a:r>
            <a:endParaRPr sz="1500">
              <a:latin typeface="Arial"/>
              <a:cs typeface="Arial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254599" y="2740219"/>
            <a:ext cx="2788285" cy="1723389"/>
          </a:xfrm>
          <a:custGeom>
            <a:avLst/>
            <a:gdLst/>
            <a:ahLst/>
            <a:cxnLst/>
            <a:rect l="l" t="t" r="r" b="b"/>
            <a:pathLst>
              <a:path w="2788285" h="1723389">
                <a:moveTo>
                  <a:pt x="0" y="287199"/>
                </a:moveTo>
                <a:lnTo>
                  <a:pt x="3759" y="240612"/>
                </a:lnTo>
                <a:lnTo>
                  <a:pt x="14642" y="196418"/>
                </a:lnTo>
                <a:lnTo>
                  <a:pt x="32057" y="155210"/>
                </a:lnTo>
                <a:lnTo>
                  <a:pt x="55414" y="117579"/>
                </a:lnTo>
                <a:lnTo>
                  <a:pt x="84120" y="84115"/>
                </a:lnTo>
                <a:lnTo>
                  <a:pt x="117585" y="55410"/>
                </a:lnTo>
                <a:lnTo>
                  <a:pt x="155218" y="32055"/>
                </a:lnTo>
                <a:lnTo>
                  <a:pt x="196426" y="14640"/>
                </a:lnTo>
                <a:lnTo>
                  <a:pt x="240618" y="3758"/>
                </a:lnTo>
                <a:lnTo>
                  <a:pt x="287204" y="0"/>
                </a:lnTo>
                <a:lnTo>
                  <a:pt x="2500694" y="0"/>
                </a:lnTo>
                <a:lnTo>
                  <a:pt x="2545896" y="3576"/>
                </a:lnTo>
                <a:lnTo>
                  <a:pt x="2589575" y="14095"/>
                </a:lnTo>
                <a:lnTo>
                  <a:pt x="2630962" y="31238"/>
                </a:lnTo>
                <a:lnTo>
                  <a:pt x="2669284" y="54687"/>
                </a:lnTo>
                <a:lnTo>
                  <a:pt x="2703769" y="84124"/>
                </a:lnTo>
                <a:lnTo>
                  <a:pt x="2733206" y="118610"/>
                </a:lnTo>
                <a:lnTo>
                  <a:pt x="2756655" y="156931"/>
                </a:lnTo>
                <a:lnTo>
                  <a:pt x="2773798" y="198318"/>
                </a:lnTo>
                <a:lnTo>
                  <a:pt x="2784317" y="241998"/>
                </a:lnTo>
                <a:lnTo>
                  <a:pt x="2787894" y="287199"/>
                </a:lnTo>
                <a:lnTo>
                  <a:pt x="2787894" y="1435997"/>
                </a:lnTo>
                <a:lnTo>
                  <a:pt x="2784135" y="1482584"/>
                </a:lnTo>
                <a:lnTo>
                  <a:pt x="2773253" y="1526777"/>
                </a:lnTo>
                <a:lnTo>
                  <a:pt x="2755839" y="1567985"/>
                </a:lnTo>
                <a:lnTo>
                  <a:pt x="2732484" y="1605617"/>
                </a:lnTo>
                <a:lnTo>
                  <a:pt x="2703778" y="1639081"/>
                </a:lnTo>
                <a:lnTo>
                  <a:pt x="2670315" y="1667786"/>
                </a:lnTo>
                <a:lnTo>
                  <a:pt x="2632683" y="1691141"/>
                </a:lnTo>
                <a:lnTo>
                  <a:pt x="2591475" y="1708555"/>
                </a:lnTo>
                <a:lnTo>
                  <a:pt x="2547282" y="1719437"/>
                </a:lnTo>
                <a:lnTo>
                  <a:pt x="2500694" y="1723196"/>
                </a:lnTo>
                <a:lnTo>
                  <a:pt x="287204" y="1723196"/>
                </a:lnTo>
                <a:lnTo>
                  <a:pt x="240618" y="1719437"/>
                </a:lnTo>
                <a:lnTo>
                  <a:pt x="196426" y="1708555"/>
                </a:lnTo>
                <a:lnTo>
                  <a:pt x="155218" y="1691141"/>
                </a:lnTo>
                <a:lnTo>
                  <a:pt x="117585" y="1667786"/>
                </a:lnTo>
                <a:lnTo>
                  <a:pt x="84120" y="1639081"/>
                </a:lnTo>
                <a:lnTo>
                  <a:pt x="55414" y="1605617"/>
                </a:lnTo>
                <a:lnTo>
                  <a:pt x="32057" y="1567985"/>
                </a:lnTo>
                <a:lnTo>
                  <a:pt x="14642" y="1526777"/>
                </a:lnTo>
                <a:lnTo>
                  <a:pt x="3759" y="1482584"/>
                </a:lnTo>
                <a:lnTo>
                  <a:pt x="0" y="1435997"/>
                </a:lnTo>
                <a:lnTo>
                  <a:pt x="0" y="287199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411743" y="2876647"/>
            <a:ext cx="2393950" cy="1358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dirty="0" sz="1500">
                <a:latin typeface="Microsoft Sans Serif"/>
                <a:cs typeface="Microsoft Sans Serif"/>
              </a:rPr>
              <a:t>HMW</a:t>
            </a:r>
            <a:r>
              <a:rPr dirty="0" sz="1500" spc="11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create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 spc="-10" b="1">
                <a:solidFill>
                  <a:srgbClr val="0A9395"/>
                </a:solidFill>
                <a:latin typeface="Arial"/>
                <a:cs typeface="Arial"/>
              </a:rPr>
              <a:t>collaborative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spaces</a:t>
            </a:r>
            <a:r>
              <a:rPr dirty="0" sz="1500" spc="1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and</a:t>
            </a:r>
            <a:r>
              <a:rPr dirty="0" sz="1500" spc="16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tools</a:t>
            </a:r>
            <a:r>
              <a:rPr dirty="0" sz="1500" spc="160">
                <a:latin typeface="Microsoft Sans Serif"/>
                <a:cs typeface="Microsoft Sans Serif"/>
              </a:rPr>
              <a:t> </a:t>
            </a:r>
            <a:r>
              <a:rPr dirty="0" sz="1500" spc="-20">
                <a:latin typeface="Microsoft Sans Serif"/>
                <a:cs typeface="Microsoft Sans Serif"/>
              </a:rPr>
              <a:t>where </a:t>
            </a:r>
            <a:r>
              <a:rPr dirty="0" sz="1500">
                <a:latin typeface="Microsoft Sans Serif"/>
                <a:cs typeface="Microsoft Sans Serif"/>
              </a:rPr>
              <a:t>design</a:t>
            </a:r>
            <a:r>
              <a:rPr dirty="0" sz="1500" spc="17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decisions</a:t>
            </a:r>
            <a:r>
              <a:rPr dirty="0" sz="1500" spc="17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feel</a:t>
            </a:r>
            <a:r>
              <a:rPr dirty="0" sz="1500" spc="180">
                <a:latin typeface="Microsoft Sans Serif"/>
                <a:cs typeface="Microsoft Sans Serif"/>
              </a:rPr>
              <a:t> </a:t>
            </a:r>
            <a:r>
              <a:rPr dirty="0" sz="1500" spc="-20">
                <a:latin typeface="Microsoft Sans Serif"/>
                <a:cs typeface="Microsoft Sans Serif"/>
              </a:rPr>
              <a:t>like </a:t>
            </a:r>
            <a:r>
              <a:rPr dirty="0" sz="1500" spc="130">
                <a:latin typeface="Microsoft Sans Serif"/>
                <a:cs typeface="Microsoft Sans Serif"/>
              </a:rPr>
              <a:t>co-</a:t>
            </a:r>
            <a:r>
              <a:rPr dirty="0" sz="1500" spc="50">
                <a:latin typeface="Microsoft Sans Serif"/>
                <a:cs typeface="Microsoft Sans Serif"/>
              </a:rPr>
              <a:t>creation</a:t>
            </a:r>
            <a:r>
              <a:rPr dirty="0" sz="1500" spc="15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rather</a:t>
            </a:r>
            <a:r>
              <a:rPr dirty="0" sz="1500" spc="155">
                <a:latin typeface="Microsoft Sans Serif"/>
                <a:cs typeface="Microsoft Sans Serif"/>
              </a:rPr>
              <a:t> </a:t>
            </a:r>
            <a:r>
              <a:rPr dirty="0" sz="1500" spc="-20">
                <a:latin typeface="Microsoft Sans Serif"/>
                <a:cs typeface="Microsoft Sans Serif"/>
              </a:rPr>
              <a:t>than </a:t>
            </a:r>
            <a:r>
              <a:rPr dirty="0" sz="1500" spc="-10">
                <a:latin typeface="Microsoft Sans Serif"/>
                <a:cs typeface="Microsoft Sans Serif"/>
              </a:rPr>
              <a:t>dependency?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3178043" y="2740219"/>
            <a:ext cx="2788285" cy="1723389"/>
          </a:xfrm>
          <a:custGeom>
            <a:avLst/>
            <a:gdLst/>
            <a:ahLst/>
            <a:cxnLst/>
            <a:rect l="l" t="t" r="r" b="b"/>
            <a:pathLst>
              <a:path w="2788285" h="1723389">
                <a:moveTo>
                  <a:pt x="0" y="287199"/>
                </a:moveTo>
                <a:lnTo>
                  <a:pt x="3758" y="240612"/>
                </a:lnTo>
                <a:lnTo>
                  <a:pt x="14640" y="196418"/>
                </a:lnTo>
                <a:lnTo>
                  <a:pt x="32055" y="155210"/>
                </a:lnTo>
                <a:lnTo>
                  <a:pt x="55410" y="117579"/>
                </a:lnTo>
                <a:lnTo>
                  <a:pt x="84115" y="84115"/>
                </a:lnTo>
                <a:lnTo>
                  <a:pt x="117579" y="55410"/>
                </a:lnTo>
                <a:lnTo>
                  <a:pt x="155210" y="32055"/>
                </a:lnTo>
                <a:lnTo>
                  <a:pt x="196418" y="14640"/>
                </a:lnTo>
                <a:lnTo>
                  <a:pt x="240612" y="3758"/>
                </a:lnTo>
                <a:lnTo>
                  <a:pt x="287199" y="0"/>
                </a:lnTo>
                <a:lnTo>
                  <a:pt x="2500694" y="0"/>
                </a:lnTo>
                <a:lnTo>
                  <a:pt x="2545896" y="3576"/>
                </a:lnTo>
                <a:lnTo>
                  <a:pt x="2589575" y="14095"/>
                </a:lnTo>
                <a:lnTo>
                  <a:pt x="2630962" y="31238"/>
                </a:lnTo>
                <a:lnTo>
                  <a:pt x="2669284" y="54687"/>
                </a:lnTo>
                <a:lnTo>
                  <a:pt x="2703769" y="84124"/>
                </a:lnTo>
                <a:lnTo>
                  <a:pt x="2733206" y="118610"/>
                </a:lnTo>
                <a:lnTo>
                  <a:pt x="2756655" y="156931"/>
                </a:lnTo>
                <a:lnTo>
                  <a:pt x="2773798" y="198318"/>
                </a:lnTo>
                <a:lnTo>
                  <a:pt x="2784317" y="241998"/>
                </a:lnTo>
                <a:lnTo>
                  <a:pt x="2787894" y="287199"/>
                </a:lnTo>
                <a:lnTo>
                  <a:pt x="2787894" y="1435997"/>
                </a:lnTo>
                <a:lnTo>
                  <a:pt x="2784135" y="1482584"/>
                </a:lnTo>
                <a:lnTo>
                  <a:pt x="2773253" y="1526777"/>
                </a:lnTo>
                <a:lnTo>
                  <a:pt x="2755839" y="1567985"/>
                </a:lnTo>
                <a:lnTo>
                  <a:pt x="2732484" y="1605617"/>
                </a:lnTo>
                <a:lnTo>
                  <a:pt x="2703778" y="1639081"/>
                </a:lnTo>
                <a:lnTo>
                  <a:pt x="2670315" y="1667786"/>
                </a:lnTo>
                <a:lnTo>
                  <a:pt x="2632683" y="1691141"/>
                </a:lnTo>
                <a:lnTo>
                  <a:pt x="2591475" y="1708555"/>
                </a:lnTo>
                <a:lnTo>
                  <a:pt x="2547282" y="1719437"/>
                </a:lnTo>
                <a:lnTo>
                  <a:pt x="2500694" y="1723196"/>
                </a:lnTo>
                <a:lnTo>
                  <a:pt x="287199" y="1723196"/>
                </a:lnTo>
                <a:lnTo>
                  <a:pt x="240612" y="1719437"/>
                </a:lnTo>
                <a:lnTo>
                  <a:pt x="196418" y="1708555"/>
                </a:lnTo>
                <a:lnTo>
                  <a:pt x="155210" y="1691141"/>
                </a:lnTo>
                <a:lnTo>
                  <a:pt x="117579" y="1667786"/>
                </a:lnTo>
                <a:lnTo>
                  <a:pt x="84115" y="1639081"/>
                </a:lnTo>
                <a:lnTo>
                  <a:pt x="55410" y="1605617"/>
                </a:lnTo>
                <a:lnTo>
                  <a:pt x="32055" y="1567985"/>
                </a:lnTo>
                <a:lnTo>
                  <a:pt x="14640" y="1526777"/>
                </a:lnTo>
                <a:lnTo>
                  <a:pt x="3758" y="1482584"/>
                </a:lnTo>
                <a:lnTo>
                  <a:pt x="0" y="1435997"/>
                </a:lnTo>
                <a:lnTo>
                  <a:pt x="0" y="287199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3335187" y="2876647"/>
            <a:ext cx="2261870" cy="1358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dirty="0" sz="1500">
                <a:latin typeface="Microsoft Sans Serif"/>
                <a:cs typeface="Microsoft Sans Serif"/>
              </a:rPr>
              <a:t>HMW</a:t>
            </a:r>
            <a:r>
              <a:rPr dirty="0" sz="1500" spc="-5">
                <a:latin typeface="Microsoft Sans Serif"/>
                <a:cs typeface="Microsoft Sans Serif"/>
              </a:rPr>
              <a:t> </a:t>
            </a:r>
            <a:r>
              <a:rPr dirty="0" sz="1500" spc="50">
                <a:latin typeface="Microsoft Sans Serif"/>
                <a:cs typeface="Microsoft Sans Serif"/>
              </a:rPr>
              <a:t>capture</a:t>
            </a:r>
            <a:r>
              <a:rPr dirty="0" sz="1500" spc="-5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the</a:t>
            </a:r>
            <a:r>
              <a:rPr dirty="0" sz="1500" spc="-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feeling </a:t>
            </a:r>
            <a:r>
              <a:rPr dirty="0" sz="1500">
                <a:latin typeface="Microsoft Sans Serif"/>
                <a:cs typeface="Microsoft Sans Serif"/>
              </a:rPr>
              <a:t>and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visions</a:t>
            </a:r>
            <a:r>
              <a:rPr dirty="0" sz="1500" spc="80">
                <a:latin typeface="Microsoft Sans Serif"/>
                <a:cs typeface="Microsoft Sans Serif"/>
              </a:rPr>
              <a:t> that </a:t>
            </a:r>
            <a:r>
              <a:rPr dirty="0" sz="1500" spc="-10">
                <a:latin typeface="Microsoft Sans Serif"/>
                <a:cs typeface="Microsoft Sans Serif"/>
              </a:rPr>
              <a:t>founders </a:t>
            </a:r>
            <a:r>
              <a:rPr dirty="0" sz="1500">
                <a:latin typeface="Microsoft Sans Serif"/>
                <a:cs typeface="Microsoft Sans Serif"/>
              </a:rPr>
              <a:t>want</a:t>
            </a:r>
            <a:r>
              <a:rPr dirty="0" sz="1500" spc="14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and</a:t>
            </a:r>
            <a:r>
              <a:rPr dirty="0" sz="1500" spc="14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translate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imagination</a:t>
            </a:r>
            <a:r>
              <a:rPr dirty="0" sz="1500" spc="5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60" b="1">
                <a:solidFill>
                  <a:srgbClr val="0A9395"/>
                </a:solidFill>
                <a:latin typeface="Arial"/>
                <a:cs typeface="Arial"/>
              </a:rPr>
              <a:t>to </a:t>
            </a:r>
            <a:r>
              <a:rPr dirty="0" sz="1500" spc="-10" b="1">
                <a:solidFill>
                  <a:srgbClr val="0A9395"/>
                </a:solidFill>
                <a:latin typeface="Arial"/>
                <a:cs typeface="Arial"/>
              </a:rPr>
              <a:t>tangible designs?</a:t>
            </a:r>
            <a:endParaRPr sz="1500">
              <a:latin typeface="Arial"/>
              <a:cs typeface="Arial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6101487" y="2740219"/>
            <a:ext cx="2788285" cy="1723389"/>
          </a:xfrm>
          <a:custGeom>
            <a:avLst/>
            <a:gdLst/>
            <a:ahLst/>
            <a:cxnLst/>
            <a:rect l="l" t="t" r="r" b="b"/>
            <a:pathLst>
              <a:path w="2788284" h="1723389">
                <a:moveTo>
                  <a:pt x="0" y="287199"/>
                </a:moveTo>
                <a:lnTo>
                  <a:pt x="3758" y="240612"/>
                </a:lnTo>
                <a:lnTo>
                  <a:pt x="14640" y="196418"/>
                </a:lnTo>
                <a:lnTo>
                  <a:pt x="32055" y="155210"/>
                </a:lnTo>
                <a:lnTo>
                  <a:pt x="55410" y="117579"/>
                </a:lnTo>
                <a:lnTo>
                  <a:pt x="84115" y="84115"/>
                </a:lnTo>
                <a:lnTo>
                  <a:pt x="117579" y="55410"/>
                </a:lnTo>
                <a:lnTo>
                  <a:pt x="155210" y="32055"/>
                </a:lnTo>
                <a:lnTo>
                  <a:pt x="196418" y="14640"/>
                </a:lnTo>
                <a:lnTo>
                  <a:pt x="240612" y="3758"/>
                </a:lnTo>
                <a:lnTo>
                  <a:pt x="287199" y="0"/>
                </a:lnTo>
                <a:lnTo>
                  <a:pt x="2500694" y="0"/>
                </a:lnTo>
                <a:lnTo>
                  <a:pt x="2545896" y="3576"/>
                </a:lnTo>
                <a:lnTo>
                  <a:pt x="2589575" y="14095"/>
                </a:lnTo>
                <a:lnTo>
                  <a:pt x="2630962" y="31238"/>
                </a:lnTo>
                <a:lnTo>
                  <a:pt x="2669284" y="54687"/>
                </a:lnTo>
                <a:lnTo>
                  <a:pt x="2703769" y="84124"/>
                </a:lnTo>
                <a:lnTo>
                  <a:pt x="2733206" y="118610"/>
                </a:lnTo>
                <a:lnTo>
                  <a:pt x="2756655" y="156931"/>
                </a:lnTo>
                <a:lnTo>
                  <a:pt x="2773798" y="198318"/>
                </a:lnTo>
                <a:lnTo>
                  <a:pt x="2784317" y="241998"/>
                </a:lnTo>
                <a:lnTo>
                  <a:pt x="2787894" y="287199"/>
                </a:lnTo>
                <a:lnTo>
                  <a:pt x="2787894" y="1435997"/>
                </a:lnTo>
                <a:lnTo>
                  <a:pt x="2784135" y="1482584"/>
                </a:lnTo>
                <a:lnTo>
                  <a:pt x="2773253" y="1526777"/>
                </a:lnTo>
                <a:lnTo>
                  <a:pt x="2755839" y="1567985"/>
                </a:lnTo>
                <a:lnTo>
                  <a:pt x="2732484" y="1605617"/>
                </a:lnTo>
                <a:lnTo>
                  <a:pt x="2703778" y="1639081"/>
                </a:lnTo>
                <a:lnTo>
                  <a:pt x="2670315" y="1667786"/>
                </a:lnTo>
                <a:lnTo>
                  <a:pt x="2632683" y="1691141"/>
                </a:lnTo>
                <a:lnTo>
                  <a:pt x="2591475" y="1708555"/>
                </a:lnTo>
                <a:lnTo>
                  <a:pt x="2547282" y="1719437"/>
                </a:lnTo>
                <a:lnTo>
                  <a:pt x="2500694" y="1723196"/>
                </a:lnTo>
                <a:lnTo>
                  <a:pt x="287199" y="1723196"/>
                </a:lnTo>
                <a:lnTo>
                  <a:pt x="240612" y="1719437"/>
                </a:lnTo>
                <a:lnTo>
                  <a:pt x="196418" y="1708555"/>
                </a:lnTo>
                <a:lnTo>
                  <a:pt x="155210" y="1691141"/>
                </a:lnTo>
                <a:lnTo>
                  <a:pt x="117579" y="1667786"/>
                </a:lnTo>
                <a:lnTo>
                  <a:pt x="84115" y="1639081"/>
                </a:lnTo>
                <a:lnTo>
                  <a:pt x="55410" y="1605617"/>
                </a:lnTo>
                <a:lnTo>
                  <a:pt x="32055" y="1567985"/>
                </a:lnTo>
                <a:lnTo>
                  <a:pt x="14640" y="1526777"/>
                </a:lnTo>
                <a:lnTo>
                  <a:pt x="3758" y="1482584"/>
                </a:lnTo>
                <a:lnTo>
                  <a:pt x="0" y="1435997"/>
                </a:lnTo>
                <a:lnTo>
                  <a:pt x="0" y="287199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6258633" y="3009997"/>
            <a:ext cx="2417445" cy="1092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dirty="0" sz="1500">
                <a:latin typeface="Microsoft Sans Serif"/>
                <a:cs typeface="Microsoft Sans Serif"/>
              </a:rPr>
              <a:t>HMW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keep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founders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in</a:t>
            </a:r>
            <a:r>
              <a:rPr dirty="0" sz="1500" spc="105">
                <a:latin typeface="Microsoft Sans Serif"/>
                <a:cs typeface="Microsoft Sans Serif"/>
              </a:rPr>
              <a:t> </a:t>
            </a:r>
            <a:r>
              <a:rPr dirty="0" sz="1500" spc="-50">
                <a:latin typeface="Microsoft Sans Serif"/>
                <a:cs typeface="Microsoft Sans Serif"/>
              </a:rPr>
              <a:t>a </a:t>
            </a:r>
            <a:r>
              <a:rPr dirty="0" sz="1500">
                <a:latin typeface="Microsoft Sans Serif"/>
                <a:cs typeface="Microsoft Sans Serif"/>
              </a:rPr>
              <a:t>creative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 spc="55">
                <a:latin typeface="Microsoft Sans Serif"/>
                <a:cs typeface="Microsoft Sans Serif"/>
              </a:rPr>
              <a:t>ﬂow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 spc="60">
                <a:latin typeface="Microsoft Sans Serif"/>
                <a:cs typeface="Microsoft Sans Serif"/>
              </a:rPr>
              <a:t>by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simplifying </a:t>
            </a:r>
            <a:r>
              <a:rPr dirty="0" sz="1500">
                <a:latin typeface="Microsoft Sans Serif"/>
                <a:cs typeface="Microsoft Sans Serif"/>
              </a:rPr>
              <a:t>how</a:t>
            </a:r>
            <a:r>
              <a:rPr dirty="0" sz="1500" spc="65">
                <a:latin typeface="Microsoft Sans Serif"/>
                <a:cs typeface="Microsoft Sans Serif"/>
              </a:rPr>
              <a:t> they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choose</a:t>
            </a:r>
            <a:r>
              <a:rPr dirty="0" sz="1500" spc="-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-25" b="1">
                <a:solidFill>
                  <a:srgbClr val="0A9395"/>
                </a:solidFill>
                <a:latin typeface="Arial"/>
                <a:cs typeface="Arial"/>
              </a:rPr>
              <a:t>and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switch</a:t>
            </a:r>
            <a:r>
              <a:rPr dirty="0" sz="15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60" b="1">
                <a:solidFill>
                  <a:srgbClr val="0A9395"/>
                </a:solidFill>
                <a:latin typeface="Arial"/>
                <a:cs typeface="Arial"/>
              </a:rPr>
              <a:t>between</a:t>
            </a:r>
            <a:r>
              <a:rPr dirty="0" sz="15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A9395"/>
                </a:solidFill>
                <a:latin typeface="Arial"/>
                <a:cs typeface="Arial"/>
              </a:rPr>
              <a:t>tools</a:t>
            </a:r>
            <a:r>
              <a:rPr dirty="0" sz="1500" spc="-10">
                <a:solidFill>
                  <a:srgbClr val="0A9395"/>
                </a:solidFill>
                <a:latin typeface="Microsoft Sans Serif"/>
                <a:cs typeface="Microsoft Sans Serif"/>
              </a:rPr>
              <a:t>?</a:t>
            </a:r>
            <a:endParaRPr sz="1500">
              <a:latin typeface="Microsoft Sans Serif"/>
              <a:cs typeface="Microsoft Sans Serif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5823" y="789320"/>
            <a:ext cx="1993770" cy="1950898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42686" y="808423"/>
            <a:ext cx="1993795" cy="1952346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66617" y="584991"/>
            <a:ext cx="1810746" cy="2155228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20">
                <a:solidFill>
                  <a:srgbClr val="E8D8A5"/>
                </a:solidFill>
                <a:latin typeface="Microsoft Sans Serif"/>
                <a:cs typeface="Microsoft Sans Serif"/>
              </a:rPr>
              <a:t>CS</a:t>
            </a:r>
            <a:r>
              <a:rPr dirty="0" sz="850" spc="-3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850" spc="-50">
                <a:solidFill>
                  <a:srgbClr val="E8D8A5"/>
                </a:solidFill>
                <a:latin typeface="Microsoft Sans Serif"/>
                <a:cs typeface="Microsoft Sans Serif"/>
              </a:rPr>
              <a:t>147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44799" y="1746255"/>
            <a:ext cx="4314190" cy="1153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400" spc="-10">
                <a:solidFill>
                  <a:srgbClr val="93D1BC"/>
                </a:solidFill>
              </a:rPr>
              <a:t>Solutions</a:t>
            </a:r>
            <a:endParaRPr sz="7400"/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420160" cy="1877946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29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0"/>
              <a:t>Alex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883302" y="1981776"/>
            <a:ext cx="3878579" cy="1549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3599"/>
              </a:lnSpc>
              <a:spcBef>
                <a:spcPts val="100"/>
              </a:spcBef>
            </a:pPr>
            <a:r>
              <a:rPr dirty="0" sz="2200" b="1">
                <a:solidFill>
                  <a:srgbClr val="0A9395"/>
                </a:solidFill>
                <a:latin typeface="Arial"/>
                <a:cs typeface="Arial"/>
              </a:rPr>
              <a:t>A</a:t>
            </a:r>
            <a:r>
              <a:rPr dirty="0" sz="2200" spc="-6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A9395"/>
                </a:solidFill>
                <a:latin typeface="Arial"/>
                <a:cs typeface="Arial"/>
              </a:rPr>
              <a:t>live</a:t>
            </a:r>
            <a:r>
              <a:rPr dirty="0" sz="2200" spc="-7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200" spc="-10" b="1">
                <a:solidFill>
                  <a:srgbClr val="CA6702"/>
                </a:solidFill>
                <a:latin typeface="Arial"/>
                <a:cs typeface="Arial"/>
              </a:rPr>
              <a:t>visual</a:t>
            </a:r>
            <a:r>
              <a:rPr dirty="0" sz="2200" spc="-6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CA6702"/>
                </a:solidFill>
                <a:latin typeface="Arial"/>
                <a:cs typeface="Arial"/>
              </a:rPr>
              <a:t>playground</a:t>
            </a:r>
            <a:r>
              <a:rPr dirty="0" sz="2200" spc="-7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2200" spc="95" b="1">
                <a:solidFill>
                  <a:srgbClr val="0A9395"/>
                </a:solidFill>
                <a:latin typeface="Arial"/>
                <a:cs typeface="Arial"/>
              </a:rPr>
              <a:t>that </a:t>
            </a:r>
            <a:r>
              <a:rPr dirty="0" sz="2200" b="1">
                <a:solidFill>
                  <a:srgbClr val="0A9395"/>
                </a:solidFill>
                <a:latin typeface="Arial"/>
                <a:cs typeface="Arial"/>
              </a:rPr>
              <a:t>designers</a:t>
            </a:r>
            <a:r>
              <a:rPr dirty="0" sz="22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200" spc="5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2200" spc="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A9395"/>
                </a:solidFill>
                <a:latin typeface="Arial"/>
                <a:cs typeface="Arial"/>
              </a:rPr>
              <a:t>founders</a:t>
            </a:r>
            <a:r>
              <a:rPr dirty="0" sz="2200" spc="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200" spc="25" b="1">
                <a:solidFill>
                  <a:srgbClr val="0A9395"/>
                </a:solidFill>
                <a:latin typeface="Arial"/>
                <a:cs typeface="Arial"/>
              </a:rPr>
              <a:t>can </a:t>
            </a:r>
            <a:r>
              <a:rPr dirty="0" sz="2200" b="1">
                <a:solidFill>
                  <a:srgbClr val="0A9395"/>
                </a:solidFill>
                <a:latin typeface="Arial"/>
                <a:cs typeface="Arial"/>
              </a:rPr>
              <a:t>work</a:t>
            </a:r>
            <a:r>
              <a:rPr dirty="0" sz="2200" spc="-6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A9395"/>
                </a:solidFill>
                <a:latin typeface="Arial"/>
                <a:cs typeface="Arial"/>
              </a:rPr>
              <a:t>on</a:t>
            </a:r>
            <a:r>
              <a:rPr dirty="0" sz="2200" spc="-5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200" spc="50" b="1">
                <a:solidFill>
                  <a:srgbClr val="0A9395"/>
                </a:solidFill>
                <a:latin typeface="Arial"/>
                <a:cs typeface="Arial"/>
              </a:rPr>
              <a:t>together</a:t>
            </a:r>
            <a:r>
              <a:rPr dirty="0" sz="2200" spc="-6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200" spc="-10" b="1">
                <a:solidFill>
                  <a:srgbClr val="0A9395"/>
                </a:solidFill>
                <a:latin typeface="Arial"/>
                <a:cs typeface="Arial"/>
              </a:rPr>
              <a:t>while </a:t>
            </a:r>
            <a:r>
              <a:rPr dirty="0" sz="2200" spc="10" b="1">
                <a:solidFill>
                  <a:srgbClr val="CA6702"/>
                </a:solidFill>
                <a:latin typeface="Arial"/>
                <a:cs typeface="Arial"/>
              </a:rPr>
              <a:t>communicating</a:t>
            </a:r>
            <a:r>
              <a:rPr dirty="0" sz="2200" spc="9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2200" spc="10" b="1">
                <a:solidFill>
                  <a:srgbClr val="CA6702"/>
                </a:solidFill>
                <a:latin typeface="Arial"/>
                <a:cs typeface="Arial"/>
              </a:rPr>
              <a:t>in</a:t>
            </a:r>
            <a:r>
              <a:rPr dirty="0" sz="2200" spc="9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2200" spc="10" b="1">
                <a:solidFill>
                  <a:srgbClr val="CA6702"/>
                </a:solidFill>
                <a:latin typeface="Arial"/>
                <a:cs typeface="Arial"/>
              </a:rPr>
              <a:t>real</a:t>
            </a:r>
            <a:r>
              <a:rPr dirty="0" sz="2200" spc="9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2200" spc="80" b="1">
                <a:solidFill>
                  <a:srgbClr val="CA6702"/>
                </a:solidFill>
                <a:latin typeface="Arial"/>
                <a:cs typeface="Arial"/>
              </a:rPr>
              <a:t>time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258634" y="1742421"/>
            <a:ext cx="3474720" cy="1951355"/>
          </a:xfrm>
          <a:custGeom>
            <a:avLst/>
            <a:gdLst/>
            <a:ahLst/>
            <a:cxnLst/>
            <a:rect l="l" t="t" r="r" b="b"/>
            <a:pathLst>
              <a:path w="3474720" h="1951354">
                <a:moveTo>
                  <a:pt x="0" y="325156"/>
                </a:moveTo>
                <a:lnTo>
                  <a:pt x="3525" y="277107"/>
                </a:lnTo>
                <a:lnTo>
                  <a:pt x="13766" y="231247"/>
                </a:lnTo>
                <a:lnTo>
                  <a:pt x="30220" y="188078"/>
                </a:lnTo>
                <a:lnTo>
                  <a:pt x="52384" y="148105"/>
                </a:lnTo>
                <a:lnTo>
                  <a:pt x="79755" y="111829"/>
                </a:lnTo>
                <a:lnTo>
                  <a:pt x="111829" y="79755"/>
                </a:lnTo>
                <a:lnTo>
                  <a:pt x="148105" y="52384"/>
                </a:lnTo>
                <a:lnTo>
                  <a:pt x="188078" y="30220"/>
                </a:lnTo>
                <a:lnTo>
                  <a:pt x="231247" y="13766"/>
                </a:lnTo>
                <a:lnTo>
                  <a:pt x="277107" y="3525"/>
                </a:lnTo>
                <a:lnTo>
                  <a:pt x="325156" y="0"/>
                </a:lnTo>
                <a:lnTo>
                  <a:pt x="3149133" y="0"/>
                </a:lnTo>
                <a:lnTo>
                  <a:pt x="3200312" y="4050"/>
                </a:lnTo>
                <a:lnTo>
                  <a:pt x="3249766" y="15961"/>
                </a:lnTo>
                <a:lnTo>
                  <a:pt x="3296623" y="35369"/>
                </a:lnTo>
                <a:lnTo>
                  <a:pt x="3340011" y="61915"/>
                </a:lnTo>
                <a:lnTo>
                  <a:pt x="3379058" y="95234"/>
                </a:lnTo>
                <a:lnTo>
                  <a:pt x="3412375" y="134284"/>
                </a:lnTo>
                <a:lnTo>
                  <a:pt x="3438918" y="177674"/>
                </a:lnTo>
                <a:lnTo>
                  <a:pt x="3458324" y="224531"/>
                </a:lnTo>
                <a:lnTo>
                  <a:pt x="3470233" y="273983"/>
                </a:lnTo>
                <a:lnTo>
                  <a:pt x="3474283" y="325156"/>
                </a:lnTo>
                <a:lnTo>
                  <a:pt x="3474283" y="1625746"/>
                </a:lnTo>
                <a:lnTo>
                  <a:pt x="3470757" y="1673794"/>
                </a:lnTo>
                <a:lnTo>
                  <a:pt x="3460516" y="1719654"/>
                </a:lnTo>
                <a:lnTo>
                  <a:pt x="3444062" y="1762821"/>
                </a:lnTo>
                <a:lnTo>
                  <a:pt x="3421899" y="1802793"/>
                </a:lnTo>
                <a:lnTo>
                  <a:pt x="3394529" y="1839068"/>
                </a:lnTo>
                <a:lnTo>
                  <a:pt x="3362455" y="1871142"/>
                </a:lnTo>
                <a:lnTo>
                  <a:pt x="3326180" y="1898512"/>
                </a:lnTo>
                <a:lnTo>
                  <a:pt x="3286208" y="1920675"/>
                </a:lnTo>
                <a:lnTo>
                  <a:pt x="3243040" y="1937129"/>
                </a:lnTo>
                <a:lnTo>
                  <a:pt x="3197181" y="1947370"/>
                </a:lnTo>
                <a:lnTo>
                  <a:pt x="3149133" y="1950896"/>
                </a:lnTo>
                <a:lnTo>
                  <a:pt x="325156" y="1950896"/>
                </a:lnTo>
                <a:lnTo>
                  <a:pt x="277107" y="1947370"/>
                </a:lnTo>
                <a:lnTo>
                  <a:pt x="231247" y="1937129"/>
                </a:lnTo>
                <a:lnTo>
                  <a:pt x="188078" y="1920675"/>
                </a:lnTo>
                <a:lnTo>
                  <a:pt x="148105" y="1898512"/>
                </a:lnTo>
                <a:lnTo>
                  <a:pt x="111829" y="1871142"/>
                </a:lnTo>
                <a:lnTo>
                  <a:pt x="79755" y="1839068"/>
                </a:lnTo>
                <a:lnTo>
                  <a:pt x="52384" y="1802793"/>
                </a:lnTo>
                <a:lnTo>
                  <a:pt x="30220" y="1762821"/>
                </a:lnTo>
                <a:lnTo>
                  <a:pt x="13766" y="1719654"/>
                </a:lnTo>
                <a:lnTo>
                  <a:pt x="3525" y="1673794"/>
                </a:lnTo>
                <a:lnTo>
                  <a:pt x="0" y="1625746"/>
                </a:lnTo>
                <a:lnTo>
                  <a:pt x="0" y="325156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426894" y="1992699"/>
            <a:ext cx="3116580" cy="135890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1500">
                <a:latin typeface="Microsoft Sans Serif"/>
                <a:cs typeface="Microsoft Sans Serif"/>
              </a:rPr>
              <a:t>How</a:t>
            </a:r>
            <a:r>
              <a:rPr dirty="0" sz="1500" spc="11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Might</a:t>
            </a:r>
            <a:r>
              <a:rPr dirty="0" sz="1500" spc="114">
                <a:latin typeface="Microsoft Sans Serif"/>
                <a:cs typeface="Microsoft Sans Serif"/>
              </a:rPr>
              <a:t> </a:t>
            </a:r>
            <a:r>
              <a:rPr dirty="0" sz="1500" spc="-25">
                <a:latin typeface="Microsoft Sans Serif"/>
                <a:cs typeface="Microsoft Sans Serif"/>
              </a:rPr>
              <a:t>We</a:t>
            </a:r>
            <a:endParaRPr sz="1500">
              <a:latin typeface="Microsoft Sans Serif"/>
              <a:cs typeface="Microsoft Sans Serif"/>
            </a:endParaRPr>
          </a:p>
          <a:p>
            <a:pPr marL="12700" marR="5080">
              <a:lnSpc>
                <a:spcPct val="116700"/>
              </a:lnSpc>
            </a:pPr>
            <a:r>
              <a:rPr dirty="0" sz="1500" spc="10" b="1">
                <a:latin typeface="Arial"/>
                <a:cs typeface="Arial"/>
              </a:rPr>
              <a:t>Create</a:t>
            </a:r>
            <a:r>
              <a:rPr dirty="0" sz="1500" spc="114" b="1">
                <a:latin typeface="Arial"/>
                <a:cs typeface="Arial"/>
              </a:rPr>
              <a:t> </a:t>
            </a:r>
            <a:r>
              <a:rPr dirty="0" sz="1500" spc="10" b="1">
                <a:solidFill>
                  <a:srgbClr val="BA3D02"/>
                </a:solidFill>
                <a:latin typeface="Arial"/>
                <a:cs typeface="Arial"/>
              </a:rPr>
              <a:t>collaborative</a:t>
            </a:r>
            <a:r>
              <a:rPr dirty="0" sz="1500" spc="12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500" spc="10" b="1">
                <a:solidFill>
                  <a:srgbClr val="BA3D02"/>
                </a:solidFill>
                <a:latin typeface="Arial"/>
                <a:cs typeface="Arial"/>
              </a:rPr>
              <a:t>spaces</a:t>
            </a:r>
            <a:r>
              <a:rPr dirty="0" sz="1500" spc="12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500" spc="-25" b="1">
                <a:latin typeface="Arial"/>
                <a:cs typeface="Arial"/>
              </a:rPr>
              <a:t>and </a:t>
            </a:r>
            <a:r>
              <a:rPr dirty="0" sz="1500" b="1">
                <a:latin typeface="Arial"/>
                <a:cs typeface="Arial"/>
              </a:rPr>
              <a:t>tools</a:t>
            </a:r>
            <a:r>
              <a:rPr dirty="0" sz="1500" spc="4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where</a:t>
            </a:r>
            <a:r>
              <a:rPr dirty="0" sz="1500" spc="4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design</a:t>
            </a:r>
            <a:r>
              <a:rPr dirty="0" sz="1500" spc="4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decisions</a:t>
            </a:r>
            <a:r>
              <a:rPr dirty="0" sz="1500" spc="40" b="1">
                <a:latin typeface="Arial"/>
                <a:cs typeface="Arial"/>
              </a:rPr>
              <a:t> </a:t>
            </a:r>
            <a:r>
              <a:rPr dirty="0" sz="1500" spc="-20" b="1">
                <a:latin typeface="Arial"/>
                <a:cs typeface="Arial"/>
              </a:rPr>
              <a:t>feel </a:t>
            </a:r>
            <a:r>
              <a:rPr dirty="0" sz="1500" b="1">
                <a:latin typeface="Arial"/>
                <a:cs typeface="Arial"/>
              </a:rPr>
              <a:t>like</a:t>
            </a:r>
            <a:r>
              <a:rPr dirty="0" sz="1500" spc="-65" b="1">
                <a:latin typeface="Arial"/>
                <a:cs typeface="Arial"/>
              </a:rPr>
              <a:t> </a:t>
            </a:r>
            <a:r>
              <a:rPr dirty="0" sz="1500" spc="105" b="1">
                <a:latin typeface="Arial"/>
                <a:cs typeface="Arial"/>
              </a:rPr>
              <a:t>co-</a:t>
            </a:r>
            <a:r>
              <a:rPr dirty="0" sz="1500" spc="50" b="1">
                <a:latin typeface="Arial"/>
                <a:cs typeface="Arial"/>
              </a:rPr>
              <a:t>creation</a:t>
            </a:r>
            <a:r>
              <a:rPr dirty="0" sz="1500" spc="-60" b="1">
                <a:latin typeface="Arial"/>
                <a:cs typeface="Arial"/>
              </a:rPr>
              <a:t> </a:t>
            </a:r>
            <a:r>
              <a:rPr dirty="0" sz="1500" spc="50" b="1">
                <a:latin typeface="Arial"/>
                <a:cs typeface="Arial"/>
              </a:rPr>
              <a:t>rather</a:t>
            </a:r>
            <a:r>
              <a:rPr dirty="0" sz="1500" spc="-65" b="1">
                <a:latin typeface="Arial"/>
                <a:cs typeface="Arial"/>
              </a:rPr>
              <a:t> </a:t>
            </a:r>
            <a:r>
              <a:rPr dirty="0" sz="1500" spc="-20" b="1">
                <a:latin typeface="Arial"/>
                <a:cs typeface="Arial"/>
              </a:rPr>
              <a:t>than </a:t>
            </a:r>
            <a:r>
              <a:rPr dirty="0" sz="1500" spc="-10" b="1">
                <a:latin typeface="Arial"/>
                <a:cs typeface="Arial"/>
              </a:rPr>
              <a:t>dependency?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3910329" y="2579032"/>
            <a:ext cx="779145" cy="123189"/>
            <a:chOff x="3910329" y="2579032"/>
            <a:chExt cx="779145" cy="123189"/>
          </a:xfrm>
        </p:grpSpPr>
        <p:sp>
          <p:nvSpPr>
            <p:cNvPr id="7" name="object 7" descr=""/>
            <p:cNvSpPr/>
            <p:nvPr/>
          </p:nvSpPr>
          <p:spPr>
            <a:xfrm>
              <a:off x="3924617" y="2640044"/>
              <a:ext cx="621030" cy="635"/>
            </a:xfrm>
            <a:custGeom>
              <a:avLst/>
              <a:gdLst/>
              <a:ahLst/>
              <a:cxnLst/>
              <a:rect l="l" t="t" r="r" b="b"/>
              <a:pathLst>
                <a:path w="621029" h="635">
                  <a:moveTo>
                    <a:pt x="0" y="0"/>
                  </a:moveTo>
                  <a:lnTo>
                    <a:pt x="620848" y="474"/>
                  </a:lnTo>
                </a:path>
              </a:pathLst>
            </a:custGeom>
            <a:ln w="2857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31153" y="2579032"/>
              <a:ext cx="158274" cy="1229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FBF4E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853055">
              <a:lnSpc>
                <a:spcPct val="100000"/>
              </a:lnSpc>
              <a:spcBef>
                <a:spcPts val="120"/>
              </a:spcBef>
            </a:pPr>
            <a:r>
              <a:rPr dirty="0" sz="2000"/>
              <a:t>Assumption</a:t>
            </a:r>
            <a:r>
              <a:rPr dirty="0" sz="2000" spc="170"/>
              <a:t> </a:t>
            </a:r>
            <a:r>
              <a:rPr dirty="0" sz="2000" spc="-10"/>
              <a:t>Mapping</a:t>
            </a:r>
            <a:endParaRPr sz="2000"/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548" y="589173"/>
            <a:ext cx="7853834" cy="4410141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FBF4E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853055">
              <a:lnSpc>
                <a:spcPct val="100000"/>
              </a:lnSpc>
              <a:spcBef>
                <a:spcPts val="120"/>
              </a:spcBef>
            </a:pPr>
            <a:r>
              <a:rPr dirty="0" sz="2000"/>
              <a:t>Assumption</a:t>
            </a:r>
            <a:r>
              <a:rPr dirty="0" sz="2000" spc="170"/>
              <a:t> </a:t>
            </a:r>
            <a:r>
              <a:rPr dirty="0" sz="2000" spc="-10"/>
              <a:t>Mapping</a:t>
            </a:r>
            <a:endParaRPr sz="2000"/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548" y="589186"/>
            <a:ext cx="7853834" cy="4410128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68537" y="1524009"/>
            <a:ext cx="2339975" cy="2334260"/>
            <a:chOff x="1268537" y="1524009"/>
            <a:chExt cx="2339975" cy="233426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8537" y="1524009"/>
              <a:ext cx="2339355" cy="2290732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62147" y="1670041"/>
              <a:ext cx="2069420" cy="21880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29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Solution</a:t>
            </a:r>
            <a:r>
              <a:rPr dirty="0" spc="-55"/>
              <a:t> </a:t>
            </a:r>
            <a:r>
              <a:rPr dirty="0" spc="-475"/>
              <a:t>1</a:t>
            </a:r>
            <a:r>
              <a:rPr dirty="0" spc="-55"/>
              <a:t> </a:t>
            </a:r>
            <a:r>
              <a:rPr dirty="0" spc="60"/>
              <a:t>Participant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3829343" y="1880644"/>
            <a:ext cx="4347845" cy="137414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000" spc="-10" b="1">
                <a:solidFill>
                  <a:srgbClr val="0A9395"/>
                </a:solidFill>
                <a:latin typeface="Arial"/>
                <a:cs typeface="Arial"/>
              </a:rPr>
              <a:t>Thomas</a:t>
            </a:r>
            <a:endParaRPr sz="2000">
              <a:latin typeface="Arial"/>
              <a:cs typeface="Arial"/>
            </a:endParaRPr>
          </a:p>
          <a:p>
            <a:pPr marL="560070" indent="-335915">
              <a:lnSpc>
                <a:spcPct val="100000"/>
              </a:lnSpc>
              <a:spcBef>
                <a:spcPts val="1475"/>
              </a:spcBef>
              <a:buFont typeface="Tahoma"/>
              <a:buChar char="●"/>
              <a:tabLst>
                <a:tab pos="560070" algn="l"/>
              </a:tabLst>
            </a:pP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Founder</a:t>
            </a:r>
            <a:r>
              <a:rPr dirty="0" sz="1400" spc="8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65">
                <a:solidFill>
                  <a:srgbClr val="595959"/>
                </a:solidFill>
                <a:latin typeface="Microsoft Sans Serif"/>
                <a:cs typeface="Microsoft Sans Serif"/>
              </a:rPr>
              <a:t>of</a:t>
            </a:r>
            <a:r>
              <a:rPr dirty="0" sz="1400" spc="8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myCollector,</a:t>
            </a:r>
            <a:r>
              <a:rPr dirty="0" sz="1400" spc="8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a</a:t>
            </a:r>
            <a:r>
              <a:rPr dirty="0" sz="1400" spc="9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50">
                <a:solidFill>
                  <a:srgbClr val="595959"/>
                </a:solidFill>
                <a:latin typeface="Microsoft Sans Serif"/>
                <a:cs typeface="Microsoft Sans Serif"/>
              </a:rPr>
              <a:t>fintech</a:t>
            </a:r>
            <a:r>
              <a:rPr dirty="0" sz="1400" spc="8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50">
                <a:solidFill>
                  <a:srgbClr val="595959"/>
                </a:solidFill>
                <a:latin typeface="Microsoft Sans Serif"/>
                <a:cs typeface="Microsoft Sans Serif"/>
              </a:rPr>
              <a:t>startup</a:t>
            </a:r>
            <a:endParaRPr sz="1400">
              <a:latin typeface="Microsoft Sans Serif"/>
              <a:cs typeface="Microsoft Sans Serif"/>
            </a:endParaRPr>
          </a:p>
          <a:p>
            <a:pPr marL="560070" marR="5080" indent="-336550">
              <a:lnSpc>
                <a:spcPct val="100000"/>
              </a:lnSpc>
              <a:buFont typeface="Tahoma"/>
              <a:buChar char="●"/>
              <a:tabLst>
                <a:tab pos="560070" algn="l"/>
              </a:tabLst>
            </a:pP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Stanford</a:t>
            </a:r>
            <a:r>
              <a:rPr dirty="0" sz="1400" spc="114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Senior</a:t>
            </a:r>
            <a:r>
              <a:rPr dirty="0" sz="1400" spc="1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majoring</a:t>
            </a:r>
            <a:r>
              <a:rPr dirty="0" sz="1400" spc="1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in</a:t>
            </a:r>
            <a:r>
              <a:rPr dirty="0" sz="1400" spc="1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65">
                <a:solidFill>
                  <a:srgbClr val="595959"/>
                </a:solidFill>
                <a:latin typeface="Microsoft Sans Serif"/>
                <a:cs typeface="Microsoft Sans Serif"/>
              </a:rPr>
              <a:t>computer</a:t>
            </a:r>
            <a:r>
              <a:rPr dirty="0" sz="1400" spc="1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Microsoft Sans Serif"/>
                <a:cs typeface="Microsoft Sans Serif"/>
              </a:rPr>
              <a:t>science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and</a:t>
            </a:r>
            <a:r>
              <a:rPr dirty="0" sz="1400" spc="204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public</a:t>
            </a:r>
            <a:r>
              <a:rPr dirty="0" sz="1400" spc="204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40">
                <a:solidFill>
                  <a:srgbClr val="595959"/>
                </a:solidFill>
                <a:latin typeface="Microsoft Sans Serif"/>
                <a:cs typeface="Microsoft Sans Serif"/>
              </a:rPr>
              <a:t>policy</a:t>
            </a:r>
            <a:endParaRPr sz="1400">
              <a:latin typeface="Microsoft Sans Serif"/>
              <a:cs typeface="Microsoft Sans Serif"/>
            </a:endParaRPr>
          </a:p>
          <a:p>
            <a:pPr marL="560070" indent="-335915">
              <a:lnSpc>
                <a:spcPct val="100000"/>
              </a:lnSpc>
              <a:buFont typeface="Tahoma"/>
              <a:buChar char="●"/>
              <a:tabLst>
                <a:tab pos="560070" algn="l"/>
              </a:tabLst>
            </a:pP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Technical</a:t>
            </a:r>
            <a:r>
              <a:rPr dirty="0" sz="1400" spc="8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seed</a:t>
            </a:r>
            <a:r>
              <a:rPr dirty="0" sz="1400" spc="8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stage</a:t>
            </a:r>
            <a:r>
              <a:rPr dirty="0" sz="1400" spc="8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35">
                <a:solidFill>
                  <a:srgbClr val="595959"/>
                </a:solidFill>
                <a:latin typeface="Microsoft Sans Serif"/>
                <a:cs typeface="Microsoft Sans Serif"/>
              </a:rPr>
              <a:t>founder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0152" y="377442"/>
            <a:ext cx="155574" cy="14287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9948" y="314577"/>
            <a:ext cx="3970020" cy="63627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ts val="1789"/>
              </a:lnSpc>
              <a:spcBef>
                <a:spcPts val="120"/>
              </a:spcBef>
              <a:tabLst>
                <a:tab pos="2282190" algn="l"/>
              </a:tabLst>
            </a:pPr>
            <a:r>
              <a:rPr dirty="0" sz="1500"/>
              <a:t>Experience</a:t>
            </a:r>
            <a:r>
              <a:rPr dirty="0" sz="1500" spc="260"/>
              <a:t> </a:t>
            </a:r>
            <a:r>
              <a:rPr dirty="0" sz="1500" spc="-10"/>
              <a:t>Prototype</a:t>
            </a:r>
            <a:r>
              <a:rPr dirty="0" sz="1500"/>
              <a:t>	</a:t>
            </a:r>
            <a:r>
              <a:rPr dirty="0" sz="1500" spc="-335"/>
              <a:t>1</a:t>
            </a:r>
            <a:endParaRPr sz="1500"/>
          </a:p>
          <a:p>
            <a:pPr marL="12700">
              <a:lnSpc>
                <a:spcPts val="2990"/>
              </a:lnSpc>
            </a:pPr>
            <a:r>
              <a:rPr dirty="0" spc="50"/>
              <a:t>Collaborative</a:t>
            </a:r>
            <a:r>
              <a:rPr dirty="0" spc="-100"/>
              <a:t> </a:t>
            </a:r>
            <a:r>
              <a:rPr dirty="0" spc="-10"/>
              <a:t>Playground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4645006" y="315695"/>
            <a:ext cx="4330700" cy="619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10" b="1">
                <a:solidFill>
                  <a:srgbClr val="CA6702"/>
                </a:solidFill>
                <a:latin typeface="Arial"/>
                <a:cs typeface="Arial"/>
              </a:rPr>
              <a:t>Idea:</a:t>
            </a:r>
            <a:endParaRPr sz="13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300">
                <a:solidFill>
                  <a:srgbClr val="CA6702"/>
                </a:solidFill>
                <a:latin typeface="Microsoft Sans Serif"/>
                <a:cs typeface="Microsoft Sans Serif"/>
              </a:rPr>
              <a:t>A</a:t>
            </a:r>
            <a:r>
              <a:rPr dirty="0" sz="1300" spc="10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CA6702"/>
                </a:solidFill>
                <a:latin typeface="Microsoft Sans Serif"/>
                <a:cs typeface="Microsoft Sans Serif"/>
              </a:rPr>
              <a:t>live</a:t>
            </a:r>
            <a:r>
              <a:rPr dirty="0" sz="1300" spc="10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CA6702"/>
                </a:solidFill>
                <a:latin typeface="Microsoft Sans Serif"/>
                <a:cs typeface="Microsoft Sans Serif"/>
              </a:rPr>
              <a:t>visual</a:t>
            </a:r>
            <a:r>
              <a:rPr dirty="0" sz="1300" spc="10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CA6702"/>
                </a:solidFill>
                <a:latin typeface="Microsoft Sans Serif"/>
                <a:cs typeface="Microsoft Sans Serif"/>
              </a:rPr>
              <a:t>playground</a:t>
            </a:r>
            <a:r>
              <a:rPr dirty="0" sz="1300" spc="10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65">
                <a:solidFill>
                  <a:srgbClr val="CA6702"/>
                </a:solidFill>
                <a:latin typeface="Microsoft Sans Serif"/>
                <a:cs typeface="Microsoft Sans Serif"/>
              </a:rPr>
              <a:t>that</a:t>
            </a:r>
            <a:r>
              <a:rPr dirty="0" sz="1300" spc="10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CA6702"/>
                </a:solidFill>
                <a:latin typeface="Microsoft Sans Serif"/>
                <a:cs typeface="Microsoft Sans Serif"/>
              </a:rPr>
              <a:t>designers</a:t>
            </a:r>
            <a:r>
              <a:rPr dirty="0" sz="1300" spc="10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CA6702"/>
                </a:solidFill>
                <a:latin typeface="Microsoft Sans Serif"/>
                <a:cs typeface="Microsoft Sans Serif"/>
              </a:rPr>
              <a:t>and</a:t>
            </a:r>
            <a:r>
              <a:rPr dirty="0" sz="1300" spc="10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CA6702"/>
                </a:solidFill>
                <a:latin typeface="Microsoft Sans Serif"/>
                <a:cs typeface="Microsoft Sans Serif"/>
              </a:rPr>
              <a:t>founders</a:t>
            </a:r>
            <a:r>
              <a:rPr dirty="0" sz="1300" spc="10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25">
                <a:solidFill>
                  <a:srgbClr val="CA6702"/>
                </a:solidFill>
                <a:latin typeface="Microsoft Sans Serif"/>
                <a:cs typeface="Microsoft Sans Serif"/>
              </a:rPr>
              <a:t>can </a:t>
            </a:r>
            <a:r>
              <a:rPr dirty="0" sz="1300" spc="20">
                <a:solidFill>
                  <a:srgbClr val="CA6702"/>
                </a:solidFill>
                <a:latin typeface="Microsoft Sans Serif"/>
                <a:cs typeface="Microsoft Sans Serif"/>
              </a:rPr>
              <a:t>work</a:t>
            </a:r>
            <a:r>
              <a:rPr dirty="0" sz="1300" spc="5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20">
                <a:solidFill>
                  <a:srgbClr val="CA6702"/>
                </a:solidFill>
                <a:latin typeface="Microsoft Sans Serif"/>
                <a:cs typeface="Microsoft Sans Serif"/>
              </a:rPr>
              <a:t>on</a:t>
            </a:r>
            <a:r>
              <a:rPr dirty="0" sz="1300" spc="5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20">
                <a:solidFill>
                  <a:srgbClr val="CA6702"/>
                </a:solidFill>
                <a:latin typeface="Microsoft Sans Serif"/>
                <a:cs typeface="Microsoft Sans Serif"/>
              </a:rPr>
              <a:t>together</a:t>
            </a:r>
            <a:r>
              <a:rPr dirty="0" sz="1300" spc="6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20">
                <a:solidFill>
                  <a:srgbClr val="CA6702"/>
                </a:solidFill>
                <a:latin typeface="Microsoft Sans Serif"/>
                <a:cs typeface="Microsoft Sans Serif"/>
              </a:rPr>
              <a:t>while</a:t>
            </a:r>
            <a:r>
              <a:rPr dirty="0" sz="1300" spc="5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20">
                <a:solidFill>
                  <a:srgbClr val="CA6702"/>
                </a:solidFill>
                <a:latin typeface="Microsoft Sans Serif"/>
                <a:cs typeface="Microsoft Sans Serif"/>
              </a:rPr>
              <a:t>communicating</a:t>
            </a:r>
            <a:r>
              <a:rPr dirty="0" sz="1300" spc="5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20">
                <a:solidFill>
                  <a:srgbClr val="CA6702"/>
                </a:solidFill>
                <a:latin typeface="Microsoft Sans Serif"/>
                <a:cs typeface="Microsoft Sans Serif"/>
              </a:rPr>
              <a:t>in</a:t>
            </a:r>
            <a:r>
              <a:rPr dirty="0" sz="1300" spc="6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20">
                <a:solidFill>
                  <a:srgbClr val="CA6702"/>
                </a:solidFill>
                <a:latin typeface="Microsoft Sans Serif"/>
                <a:cs typeface="Microsoft Sans Serif"/>
              </a:rPr>
              <a:t>real</a:t>
            </a:r>
            <a:r>
              <a:rPr dirty="0" sz="1300" spc="5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35">
                <a:solidFill>
                  <a:srgbClr val="CA6702"/>
                </a:solidFill>
                <a:latin typeface="Microsoft Sans Serif"/>
                <a:cs typeface="Microsoft Sans Serif"/>
              </a:rPr>
              <a:t>time</a:t>
            </a:r>
            <a:endParaRPr sz="1300">
              <a:latin typeface="Microsoft Sans Serif"/>
              <a:cs typeface="Microsoft Sans Serif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2954219" y="1964973"/>
            <a:ext cx="3235960" cy="2690495"/>
            <a:chOff x="2954219" y="1964973"/>
            <a:chExt cx="3235960" cy="2690495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54219" y="1964973"/>
              <a:ext cx="1831501" cy="2684442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85740" y="1964973"/>
              <a:ext cx="1403997" cy="269016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3859267" y="2010848"/>
              <a:ext cx="93980" cy="50165"/>
            </a:xfrm>
            <a:custGeom>
              <a:avLst/>
              <a:gdLst/>
              <a:ahLst/>
              <a:cxnLst/>
              <a:rect l="l" t="t" r="r" b="b"/>
              <a:pathLst>
                <a:path w="93979" h="50164">
                  <a:moveTo>
                    <a:pt x="93899" y="50099"/>
                  </a:moveTo>
                  <a:lnTo>
                    <a:pt x="0" y="50099"/>
                  </a:lnTo>
                  <a:lnTo>
                    <a:pt x="0" y="0"/>
                  </a:lnTo>
                  <a:lnTo>
                    <a:pt x="93899" y="0"/>
                  </a:lnTo>
                  <a:lnTo>
                    <a:pt x="93899" y="50099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859267" y="2010848"/>
              <a:ext cx="93980" cy="50165"/>
            </a:xfrm>
            <a:custGeom>
              <a:avLst/>
              <a:gdLst/>
              <a:ahLst/>
              <a:cxnLst/>
              <a:rect l="l" t="t" r="r" b="b"/>
              <a:pathLst>
                <a:path w="93979" h="50164">
                  <a:moveTo>
                    <a:pt x="0" y="0"/>
                  </a:moveTo>
                  <a:lnTo>
                    <a:pt x="93899" y="0"/>
                  </a:lnTo>
                  <a:lnTo>
                    <a:pt x="93899" y="50099"/>
                  </a:lnTo>
                  <a:lnTo>
                    <a:pt x="0" y="50099"/>
                  </a:lnTo>
                  <a:lnTo>
                    <a:pt x="0" y="0"/>
                  </a:lnTo>
                  <a:close/>
                </a:path>
              </a:pathLst>
            </a:custGeom>
            <a:ln w="60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573923" y="1901161"/>
            <a:ext cx="1644650" cy="2969260"/>
            <a:chOff x="573923" y="1901161"/>
            <a:chExt cx="1644650" cy="2969260"/>
          </a:xfrm>
        </p:grpSpPr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3923" y="1901161"/>
              <a:ext cx="1644496" cy="2969154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7810" y="1964970"/>
              <a:ext cx="936723" cy="699198"/>
            </a:xfrm>
            <a:prstGeom prst="rect">
              <a:avLst/>
            </a:prstGeom>
          </p:spPr>
        </p:pic>
      </p:grpSp>
      <p:sp>
        <p:nvSpPr>
          <p:cNvPr id="13" name="object 13" descr=""/>
          <p:cNvSpPr txBox="1"/>
          <p:nvPr/>
        </p:nvSpPr>
        <p:spPr>
          <a:xfrm>
            <a:off x="481553" y="1518186"/>
            <a:ext cx="491109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83585" algn="l"/>
              </a:tabLst>
            </a:pPr>
            <a:r>
              <a:rPr dirty="0" sz="1400" spc="-160" b="1">
                <a:solidFill>
                  <a:srgbClr val="0A9395"/>
                </a:solidFill>
                <a:latin typeface="Arial"/>
                <a:cs typeface="Arial"/>
              </a:rPr>
              <a:t>1.</a:t>
            </a:r>
            <a:r>
              <a:rPr dirty="0" sz="1400" spc="-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Voice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Description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	2.</a:t>
            </a:r>
            <a:r>
              <a:rPr dirty="0" sz="1400" spc="-5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Text</a:t>
            </a:r>
            <a:r>
              <a:rPr dirty="0" sz="1400" spc="-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Description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500117" y="1351632"/>
            <a:ext cx="2040255" cy="665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73405" marR="5080" indent="-56134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3.</a:t>
            </a:r>
            <a:r>
              <a:rPr dirty="0" sz="1400" spc="9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Collaborative</a:t>
            </a:r>
            <a:r>
              <a:rPr dirty="0" sz="1400" spc="10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Editing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with</a:t>
            </a:r>
            <a:r>
              <a:rPr dirty="0" sz="1400" spc="1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0A9395"/>
                </a:solidFill>
                <a:latin typeface="Arial"/>
                <a:cs typeface="Arial"/>
              </a:rPr>
              <a:t>voice</a:t>
            </a:r>
            <a:endParaRPr sz="1400">
              <a:latin typeface="Arial"/>
              <a:cs typeface="Arial"/>
            </a:endParaRPr>
          </a:p>
          <a:p>
            <a:pPr marL="376555">
              <a:lnSpc>
                <a:spcPct val="100000"/>
              </a:lnSpc>
            </a:pP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(“Playground”)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6637311" y="2187448"/>
            <a:ext cx="2197100" cy="2245360"/>
            <a:chOff x="6637311" y="2187448"/>
            <a:chExt cx="2197100" cy="2245360"/>
          </a:xfrm>
        </p:grpSpPr>
        <p:pic>
          <p:nvPicPr>
            <p:cNvPr id="16" name="object 1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37311" y="2187448"/>
              <a:ext cx="2196668" cy="2245217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47161" y="2290870"/>
              <a:ext cx="1208722" cy="902248"/>
            </a:xfrm>
            <a:prstGeom prst="rect">
              <a:avLst/>
            </a:prstGeom>
          </p:spPr>
        </p:pic>
      </p:grpSp>
      <p:sp>
        <p:nvSpPr>
          <p:cNvPr id="18" name="object 18" descr=""/>
          <p:cNvSpPr txBox="1"/>
          <p:nvPr/>
        </p:nvSpPr>
        <p:spPr>
          <a:xfrm>
            <a:off x="352723" y="1106353"/>
            <a:ext cx="2899410" cy="1993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100" b="1">
                <a:solidFill>
                  <a:srgbClr val="001118"/>
                </a:solidFill>
                <a:latin typeface="Arial"/>
                <a:cs typeface="Arial"/>
              </a:rPr>
              <a:t>Task</a:t>
            </a:r>
            <a:r>
              <a:rPr dirty="0" sz="1100" spc="-20" b="1">
                <a:solidFill>
                  <a:srgbClr val="001118"/>
                </a:solidFill>
                <a:latin typeface="Arial"/>
                <a:cs typeface="Arial"/>
              </a:rPr>
              <a:t> </a:t>
            </a:r>
            <a:r>
              <a:rPr dirty="0" sz="1100" spc="60" b="1">
                <a:solidFill>
                  <a:srgbClr val="001118"/>
                </a:solidFill>
                <a:latin typeface="Arial"/>
                <a:cs typeface="Arial"/>
              </a:rPr>
              <a:t>to</a:t>
            </a:r>
            <a:r>
              <a:rPr dirty="0" sz="1100" spc="-15" b="1">
                <a:solidFill>
                  <a:srgbClr val="001118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1118"/>
                </a:solidFill>
                <a:latin typeface="Arial"/>
                <a:cs typeface="Arial"/>
              </a:rPr>
              <a:t>user:</a:t>
            </a:r>
            <a:r>
              <a:rPr dirty="0" sz="1100" spc="-20" b="1">
                <a:solidFill>
                  <a:srgbClr val="001118"/>
                </a:solidFill>
                <a:latin typeface="Arial"/>
                <a:cs typeface="Arial"/>
              </a:rPr>
              <a:t> </a:t>
            </a:r>
            <a:r>
              <a:rPr dirty="0" sz="1100" spc="55" b="1">
                <a:solidFill>
                  <a:srgbClr val="001118"/>
                </a:solidFill>
                <a:latin typeface="Arial"/>
                <a:cs typeface="Arial"/>
              </a:rPr>
              <a:t>Create</a:t>
            </a:r>
            <a:r>
              <a:rPr dirty="0" sz="1100" spc="-15" b="1">
                <a:solidFill>
                  <a:srgbClr val="001118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1118"/>
                </a:solidFill>
                <a:latin typeface="Arial"/>
                <a:cs typeface="Arial"/>
              </a:rPr>
              <a:t>a</a:t>
            </a:r>
            <a:r>
              <a:rPr dirty="0" sz="1100" spc="-20" b="1">
                <a:solidFill>
                  <a:srgbClr val="001118"/>
                </a:solidFill>
                <a:latin typeface="Arial"/>
                <a:cs typeface="Arial"/>
              </a:rPr>
              <a:t> </a:t>
            </a:r>
            <a:r>
              <a:rPr dirty="0" sz="1100" spc="50" b="1">
                <a:solidFill>
                  <a:srgbClr val="001118"/>
                </a:solidFill>
                <a:latin typeface="Arial"/>
                <a:cs typeface="Arial"/>
              </a:rPr>
              <a:t>birthday</a:t>
            </a:r>
            <a:r>
              <a:rPr dirty="0" sz="1100" spc="-15" b="1">
                <a:solidFill>
                  <a:srgbClr val="001118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001118"/>
                </a:solidFill>
                <a:latin typeface="Arial"/>
                <a:cs typeface="Arial"/>
              </a:rPr>
              <a:t>invitation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505247"/>
            <a:ext cx="3115310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Solution</a:t>
            </a:r>
            <a:r>
              <a:rPr dirty="0" spc="-55"/>
              <a:t> </a:t>
            </a:r>
            <a:r>
              <a:rPr dirty="0" spc="-475"/>
              <a:t>1</a:t>
            </a:r>
            <a:r>
              <a:rPr dirty="0" spc="-55"/>
              <a:t> </a:t>
            </a:r>
            <a:r>
              <a:rPr dirty="0" spc="45"/>
              <a:t>Creations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82084" y="1082113"/>
            <a:ext cx="2022475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20" b="1">
                <a:solidFill>
                  <a:srgbClr val="595959"/>
                </a:solidFill>
                <a:latin typeface="Arial"/>
                <a:cs typeface="Arial"/>
              </a:rPr>
              <a:t>Voice</a:t>
            </a:r>
            <a:r>
              <a:rPr dirty="0" sz="1700" spc="-9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595959"/>
                </a:solidFill>
                <a:latin typeface="Arial"/>
                <a:cs typeface="Arial"/>
              </a:rPr>
              <a:t>Conversation</a:t>
            </a:r>
            <a:endParaRPr sz="17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625966" y="1082113"/>
            <a:ext cx="189103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20" b="1">
                <a:solidFill>
                  <a:srgbClr val="595959"/>
                </a:solidFill>
                <a:latin typeface="Arial"/>
                <a:cs typeface="Arial"/>
              </a:rPr>
              <a:t>Text</a:t>
            </a:r>
            <a:r>
              <a:rPr dirty="0" sz="1700" spc="-8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595959"/>
                </a:solidFill>
                <a:latin typeface="Arial"/>
                <a:cs typeface="Arial"/>
              </a:rPr>
              <a:t>Conversation</a:t>
            </a:r>
            <a:endParaRPr sz="17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398274" y="1082113"/>
            <a:ext cx="218313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10" b="1">
                <a:solidFill>
                  <a:srgbClr val="595959"/>
                </a:solidFill>
                <a:latin typeface="Arial"/>
                <a:cs typeface="Arial"/>
              </a:rPr>
              <a:t>Collaborative</a:t>
            </a:r>
            <a:r>
              <a:rPr dirty="0" sz="1700" spc="-4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595959"/>
                </a:solidFill>
                <a:latin typeface="Arial"/>
                <a:cs typeface="Arial"/>
              </a:rPr>
              <a:t>Editing</a:t>
            </a:r>
            <a:endParaRPr sz="1700">
              <a:latin typeface="Arial"/>
              <a:cs typeface="Arial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48018" y="1566471"/>
            <a:ext cx="2496994" cy="3267068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97413" y="1571621"/>
            <a:ext cx="2961193" cy="3267068"/>
          </a:xfrm>
          <a:prstGeom prst="rect">
            <a:avLst/>
          </a:prstGeom>
        </p:spPr>
      </p:pic>
      <p:grpSp>
        <p:nvGrpSpPr>
          <p:cNvPr id="8" name="object 8" descr=""/>
          <p:cNvGrpSpPr/>
          <p:nvPr/>
        </p:nvGrpSpPr>
        <p:grpSpPr>
          <a:xfrm>
            <a:off x="290924" y="1571621"/>
            <a:ext cx="2606675" cy="3256915"/>
            <a:chOff x="290924" y="1571621"/>
            <a:chExt cx="2606675" cy="3256915"/>
          </a:xfrm>
        </p:grpSpPr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0924" y="1571621"/>
              <a:ext cx="2606394" cy="3256768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272572" y="1870296"/>
              <a:ext cx="332105" cy="139065"/>
            </a:xfrm>
            <a:custGeom>
              <a:avLst/>
              <a:gdLst/>
              <a:ahLst/>
              <a:cxnLst/>
              <a:rect l="l" t="t" r="r" b="b"/>
              <a:pathLst>
                <a:path w="332105" h="139064">
                  <a:moveTo>
                    <a:pt x="331499" y="138899"/>
                  </a:moveTo>
                  <a:lnTo>
                    <a:pt x="0" y="138899"/>
                  </a:lnTo>
                  <a:lnTo>
                    <a:pt x="0" y="0"/>
                  </a:lnTo>
                  <a:lnTo>
                    <a:pt x="331499" y="0"/>
                  </a:lnTo>
                  <a:lnTo>
                    <a:pt x="331499" y="138899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272572" y="1870296"/>
              <a:ext cx="332105" cy="139065"/>
            </a:xfrm>
            <a:custGeom>
              <a:avLst/>
              <a:gdLst/>
              <a:ahLst/>
              <a:cxnLst/>
              <a:rect l="l" t="t" r="r" b="b"/>
              <a:pathLst>
                <a:path w="332105" h="139064">
                  <a:moveTo>
                    <a:pt x="0" y="0"/>
                  </a:moveTo>
                  <a:lnTo>
                    <a:pt x="331499" y="0"/>
                  </a:lnTo>
                  <a:lnTo>
                    <a:pt x="331499" y="138899"/>
                  </a:lnTo>
                  <a:lnTo>
                    <a:pt x="0" y="1388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29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135"/>
              <a:t>What</a:t>
            </a:r>
            <a:r>
              <a:rPr dirty="0" spc="-95"/>
              <a:t> </a:t>
            </a:r>
            <a:r>
              <a:rPr dirty="0" spc="40"/>
              <a:t>Worked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42928" y="1315596"/>
            <a:ext cx="6511925" cy="3225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3990" indent="-17145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173990" algn="l"/>
              </a:tabLst>
            </a:pPr>
            <a:r>
              <a:rPr dirty="0" sz="1500" b="1">
                <a:latin typeface="Arial"/>
                <a:cs typeface="Arial"/>
              </a:rPr>
              <a:t>Voice</a:t>
            </a:r>
            <a:r>
              <a:rPr dirty="0" sz="1500" spc="15" b="1">
                <a:latin typeface="Arial"/>
                <a:cs typeface="Arial"/>
              </a:rPr>
              <a:t> </a:t>
            </a:r>
            <a:r>
              <a:rPr dirty="0" sz="1500" spc="-10" b="1">
                <a:latin typeface="Arial"/>
                <a:cs typeface="Arial"/>
              </a:rPr>
              <a:t>conversation</a:t>
            </a:r>
            <a:endParaRPr sz="1500">
              <a:latin typeface="Arial"/>
              <a:cs typeface="Arial"/>
            </a:endParaRPr>
          </a:p>
          <a:p>
            <a:pPr lvl="1" marL="469265" indent="-34353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500">
                <a:latin typeface="Microsoft Sans Serif"/>
                <a:cs typeface="Microsoft Sans Serif"/>
              </a:rPr>
              <a:t>All</a:t>
            </a:r>
            <a:r>
              <a:rPr dirty="0" sz="1500" spc="1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required</a:t>
            </a:r>
            <a:r>
              <a:rPr dirty="0" sz="1500" spc="1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features</a:t>
            </a:r>
            <a:r>
              <a:rPr dirty="0" sz="1500" spc="1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were</a:t>
            </a:r>
            <a:r>
              <a:rPr dirty="0" sz="1500" spc="160">
                <a:latin typeface="Microsoft Sans Serif"/>
                <a:cs typeface="Microsoft Sans Serif"/>
              </a:rPr>
              <a:t> </a:t>
            </a:r>
            <a:r>
              <a:rPr dirty="0" sz="1500" spc="-20">
                <a:latin typeface="Microsoft Sans Serif"/>
                <a:cs typeface="Microsoft Sans Serif"/>
              </a:rPr>
              <a:t>drawn</a:t>
            </a:r>
            <a:endParaRPr sz="1500">
              <a:latin typeface="Microsoft Sans Serif"/>
              <a:cs typeface="Microsoft Sans Serif"/>
            </a:endParaRPr>
          </a:p>
          <a:p>
            <a:pPr lvl="1" marL="469265" indent="-34353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500">
                <a:latin typeface="Microsoft Sans Serif"/>
                <a:cs typeface="Microsoft Sans Serif"/>
              </a:rPr>
              <a:t>“I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saw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all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the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individual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55">
                <a:latin typeface="Microsoft Sans Serif"/>
                <a:cs typeface="Microsoft Sans Serif"/>
              </a:rPr>
              <a:t>components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I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40">
                <a:latin typeface="Microsoft Sans Serif"/>
                <a:cs typeface="Microsoft Sans Serif"/>
              </a:rPr>
              <a:t>mentioned”</a:t>
            </a:r>
            <a:endParaRPr sz="1500">
              <a:latin typeface="Microsoft Sans Serif"/>
              <a:cs typeface="Microsoft Sans Serif"/>
            </a:endParaRPr>
          </a:p>
          <a:p>
            <a:pPr lvl="1" marL="469265" indent="-34353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500">
                <a:latin typeface="Microsoft Sans Serif"/>
                <a:cs typeface="Microsoft Sans Serif"/>
              </a:rPr>
              <a:t>Felt</a:t>
            </a:r>
            <a:r>
              <a:rPr dirty="0" sz="1500" spc="2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he</a:t>
            </a:r>
            <a:r>
              <a:rPr dirty="0" sz="1500" spc="2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was</a:t>
            </a:r>
            <a:r>
              <a:rPr dirty="0" sz="1500" spc="20">
                <a:latin typeface="Microsoft Sans Serif"/>
                <a:cs typeface="Microsoft Sans Serif"/>
              </a:rPr>
              <a:t> </a:t>
            </a:r>
            <a:r>
              <a:rPr dirty="0" sz="1500" b="1">
                <a:solidFill>
                  <a:srgbClr val="CA6702"/>
                </a:solidFill>
                <a:latin typeface="Arial"/>
                <a:cs typeface="Arial"/>
              </a:rPr>
              <a:t>“being</a:t>
            </a:r>
            <a:r>
              <a:rPr dirty="0" sz="1500" spc="-4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CA6702"/>
                </a:solidFill>
                <a:latin typeface="Arial"/>
                <a:cs typeface="Arial"/>
              </a:rPr>
              <a:t>heard”</a:t>
            </a:r>
            <a:endParaRPr sz="15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75"/>
              </a:spcBef>
              <a:buFont typeface="Tahoma"/>
              <a:buChar char="●"/>
            </a:pPr>
            <a:endParaRPr sz="1500">
              <a:latin typeface="Arial"/>
              <a:cs typeface="Arial"/>
            </a:endParaRPr>
          </a:p>
          <a:p>
            <a:pPr marL="214629" indent="-201930">
              <a:lnSpc>
                <a:spcPct val="100000"/>
              </a:lnSpc>
              <a:buAutoNum type="arabicPeriod"/>
              <a:tabLst>
                <a:tab pos="214629" algn="l"/>
              </a:tabLst>
            </a:pPr>
            <a:r>
              <a:rPr dirty="0" sz="1500" b="1">
                <a:latin typeface="Arial"/>
                <a:cs typeface="Arial"/>
              </a:rPr>
              <a:t>Text</a:t>
            </a:r>
            <a:r>
              <a:rPr dirty="0" sz="1500" spc="-55" b="1">
                <a:latin typeface="Arial"/>
                <a:cs typeface="Arial"/>
              </a:rPr>
              <a:t> </a:t>
            </a:r>
            <a:r>
              <a:rPr dirty="0" sz="1500" spc="-10" b="1">
                <a:latin typeface="Arial"/>
                <a:cs typeface="Arial"/>
              </a:rPr>
              <a:t>conversation</a:t>
            </a:r>
            <a:endParaRPr sz="1500">
              <a:latin typeface="Arial"/>
              <a:cs typeface="Arial"/>
            </a:endParaRPr>
          </a:p>
          <a:p>
            <a:pPr lvl="1" marL="469265" indent="-34353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500">
                <a:latin typeface="Microsoft Sans Serif"/>
                <a:cs typeface="Microsoft Sans Serif"/>
              </a:rPr>
              <a:t>Easier</a:t>
            </a:r>
            <a:r>
              <a:rPr dirty="0" sz="1500" spc="-15">
                <a:latin typeface="Microsoft Sans Serif"/>
                <a:cs typeface="Microsoft Sans Serif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to</a:t>
            </a:r>
            <a:r>
              <a:rPr dirty="0" sz="1500" spc="-1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organize</a:t>
            </a:r>
            <a:r>
              <a:rPr dirty="0" sz="1500" spc="-10">
                <a:latin typeface="Microsoft Sans Serif"/>
                <a:cs typeface="Microsoft Sans Serif"/>
              </a:rPr>
              <a:t> </a:t>
            </a:r>
            <a:r>
              <a:rPr dirty="0" sz="1500" spc="45">
                <a:latin typeface="Microsoft Sans Serif"/>
                <a:cs typeface="Microsoft Sans Serif"/>
              </a:rPr>
              <a:t>thoughts</a:t>
            </a:r>
            <a:endParaRPr sz="1500">
              <a:latin typeface="Microsoft Sans Serif"/>
              <a:cs typeface="Microsoft Sans Serif"/>
            </a:endParaRPr>
          </a:p>
          <a:p>
            <a:pPr lvl="1">
              <a:lnSpc>
                <a:spcPct val="100000"/>
              </a:lnSpc>
              <a:spcBef>
                <a:spcPts val="100"/>
              </a:spcBef>
              <a:buFont typeface="Tahoma"/>
              <a:buChar char="●"/>
            </a:pPr>
            <a:endParaRPr sz="1500">
              <a:latin typeface="Microsoft Sans Serif"/>
              <a:cs typeface="Microsoft Sans Serif"/>
            </a:endParaRPr>
          </a:p>
          <a:p>
            <a:pPr marL="219710" indent="-207010">
              <a:lnSpc>
                <a:spcPct val="100000"/>
              </a:lnSpc>
              <a:buAutoNum type="arabicPeriod"/>
              <a:tabLst>
                <a:tab pos="219710" algn="l"/>
              </a:tabLst>
            </a:pPr>
            <a:r>
              <a:rPr dirty="0" sz="1500" b="1">
                <a:latin typeface="Arial"/>
                <a:cs typeface="Arial"/>
              </a:rPr>
              <a:t>Collaborative</a:t>
            </a:r>
            <a:r>
              <a:rPr dirty="0" sz="1500" spc="240" b="1">
                <a:latin typeface="Arial"/>
                <a:cs typeface="Arial"/>
              </a:rPr>
              <a:t> </a:t>
            </a:r>
            <a:r>
              <a:rPr dirty="0" sz="1500" spc="-10" b="1">
                <a:latin typeface="Arial"/>
                <a:cs typeface="Arial"/>
              </a:rPr>
              <a:t>editing</a:t>
            </a:r>
            <a:endParaRPr sz="1500">
              <a:latin typeface="Arial"/>
              <a:cs typeface="Arial"/>
            </a:endParaRPr>
          </a:p>
          <a:p>
            <a:pPr lvl="1" marL="469265" indent="-34353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500">
                <a:latin typeface="Microsoft Sans Serif"/>
                <a:cs typeface="Microsoft Sans Serif"/>
              </a:rPr>
              <a:t>Was</a:t>
            </a:r>
            <a:r>
              <a:rPr dirty="0" sz="1500" spc="-10">
                <a:latin typeface="Microsoft Sans Serif"/>
                <a:cs typeface="Microsoft Sans Serif"/>
              </a:rPr>
              <a:t> </a:t>
            </a:r>
            <a:r>
              <a:rPr dirty="0" sz="1500" b="1">
                <a:solidFill>
                  <a:srgbClr val="CA6702"/>
                </a:solidFill>
                <a:latin typeface="Arial"/>
                <a:cs typeface="Arial"/>
              </a:rPr>
              <a:t>“fun”</a:t>
            </a:r>
            <a:r>
              <a:rPr dirty="0" sz="1500" spc="-2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and</a:t>
            </a:r>
            <a:r>
              <a:rPr dirty="0" sz="1500" spc="-5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the</a:t>
            </a:r>
            <a:r>
              <a:rPr dirty="0" sz="1500" spc="-5">
                <a:latin typeface="Microsoft Sans Serif"/>
                <a:cs typeface="Microsoft Sans Serif"/>
              </a:rPr>
              <a:t> </a:t>
            </a:r>
            <a:r>
              <a:rPr dirty="0" sz="1500" spc="60">
                <a:latin typeface="Microsoft Sans Serif"/>
                <a:cs typeface="Microsoft Sans Serif"/>
              </a:rPr>
              <a:t>participant</a:t>
            </a:r>
            <a:r>
              <a:rPr dirty="0" sz="1500" spc="-5">
                <a:latin typeface="Microsoft Sans Serif"/>
                <a:cs typeface="Microsoft Sans Serif"/>
              </a:rPr>
              <a:t> </a:t>
            </a:r>
            <a:r>
              <a:rPr dirty="0" sz="1500" b="1">
                <a:solidFill>
                  <a:srgbClr val="CA6702"/>
                </a:solidFill>
                <a:latin typeface="Arial"/>
                <a:cs typeface="Arial"/>
              </a:rPr>
              <a:t>“loved</a:t>
            </a:r>
            <a:r>
              <a:rPr dirty="0" sz="1500" spc="-7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500" spc="-25" b="1">
                <a:solidFill>
                  <a:srgbClr val="CA6702"/>
                </a:solidFill>
                <a:latin typeface="Arial"/>
                <a:cs typeface="Arial"/>
              </a:rPr>
              <a:t>it”</a:t>
            </a:r>
            <a:endParaRPr sz="1500">
              <a:latin typeface="Arial"/>
              <a:cs typeface="Arial"/>
            </a:endParaRPr>
          </a:p>
          <a:p>
            <a:pPr lvl="1" marL="469265" marR="238760" indent="-344170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500">
                <a:latin typeface="Microsoft Sans Serif"/>
                <a:cs typeface="Microsoft Sans Serif"/>
              </a:rPr>
              <a:t>“I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liked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 spc="70">
                <a:latin typeface="Microsoft Sans Serif"/>
                <a:cs typeface="Microsoft Sans Serif"/>
              </a:rPr>
              <a:t>putting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my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ideas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on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paper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with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someone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who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can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help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 spc="-25">
                <a:latin typeface="Microsoft Sans Serif"/>
                <a:cs typeface="Microsoft Sans Serif"/>
              </a:rPr>
              <a:t>me </a:t>
            </a:r>
            <a:r>
              <a:rPr dirty="0" sz="1500" spc="50">
                <a:latin typeface="Microsoft Sans Serif"/>
                <a:cs typeface="Microsoft Sans Serif"/>
              </a:rPr>
              <a:t>transform</a:t>
            </a:r>
            <a:r>
              <a:rPr dirty="0" sz="1500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my</a:t>
            </a:r>
            <a:r>
              <a:rPr dirty="0" sz="1500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idea”</a:t>
            </a:r>
            <a:endParaRPr sz="1500">
              <a:latin typeface="Microsoft Sans Serif"/>
              <a:cs typeface="Microsoft Sans Serif"/>
            </a:endParaRPr>
          </a:p>
          <a:p>
            <a:pPr lvl="1" marL="469265" indent="-34353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500">
                <a:latin typeface="Microsoft Sans Serif"/>
                <a:cs typeface="Microsoft Sans Serif"/>
              </a:rPr>
              <a:t>“There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was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balance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 spc="45">
                <a:latin typeface="Microsoft Sans Serif"/>
                <a:cs typeface="Microsoft Sans Serif"/>
              </a:rPr>
              <a:t>between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me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and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the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designer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designing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it.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 spc="-25">
                <a:latin typeface="Microsoft Sans Serif"/>
                <a:cs typeface="Microsoft Sans Serif"/>
              </a:rPr>
              <a:t>The</a:t>
            </a:r>
            <a:endParaRPr sz="1500">
              <a:latin typeface="Microsoft Sans Serif"/>
              <a:cs typeface="Microsoft Sans Serif"/>
            </a:endParaRPr>
          </a:p>
          <a:p>
            <a:pPr marL="469265">
              <a:lnSpc>
                <a:spcPct val="100000"/>
              </a:lnSpc>
            </a:pPr>
            <a:r>
              <a:rPr dirty="0" sz="1500" b="1">
                <a:solidFill>
                  <a:srgbClr val="CA6702"/>
                </a:solidFill>
                <a:latin typeface="Arial"/>
                <a:cs typeface="Arial"/>
              </a:rPr>
              <a:t>designer</a:t>
            </a:r>
            <a:r>
              <a:rPr dirty="0" sz="1500" spc="-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CA6702"/>
                </a:solidFill>
                <a:latin typeface="Arial"/>
                <a:cs typeface="Arial"/>
              </a:rPr>
              <a:t>could</a:t>
            </a:r>
            <a:r>
              <a:rPr dirty="0" sz="1500" spc="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CA6702"/>
                </a:solidFill>
                <a:latin typeface="Arial"/>
                <a:cs typeface="Arial"/>
              </a:rPr>
              <a:t>help</a:t>
            </a:r>
            <a:r>
              <a:rPr dirty="0" sz="1500" spc="1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CA6702"/>
                </a:solidFill>
                <a:latin typeface="Arial"/>
                <a:cs typeface="Arial"/>
              </a:rPr>
              <a:t>guide</a:t>
            </a:r>
            <a:r>
              <a:rPr dirty="0" sz="1500" spc="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500" spc="65" b="1">
                <a:solidFill>
                  <a:srgbClr val="CA6702"/>
                </a:solidFill>
                <a:latin typeface="Arial"/>
                <a:cs typeface="Arial"/>
              </a:rPr>
              <a:t>me</a:t>
            </a:r>
            <a:r>
              <a:rPr dirty="0" sz="1500" spc="6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in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 spc="60">
                <a:latin typeface="Microsoft Sans Serif"/>
                <a:cs typeface="Microsoft Sans Serif"/>
              </a:rPr>
              <a:t>artistic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style.”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020983" y="511953"/>
            <a:ext cx="1586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595959"/>
                </a:solidFill>
                <a:latin typeface="Arial"/>
                <a:cs typeface="Arial"/>
              </a:rPr>
              <a:t>Collaborative</a:t>
            </a:r>
            <a:r>
              <a:rPr dirty="0" sz="1200" spc="20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595959"/>
                </a:solidFill>
                <a:latin typeface="Arial"/>
                <a:cs typeface="Arial"/>
              </a:rPr>
              <a:t>Editing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27437" y="767223"/>
            <a:ext cx="2494744" cy="2132845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505247"/>
            <a:ext cx="2785110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135"/>
              <a:t>What</a:t>
            </a:r>
            <a:r>
              <a:rPr dirty="0" spc="40"/>
              <a:t> </a:t>
            </a:r>
            <a:r>
              <a:rPr dirty="0"/>
              <a:t>Didn’t</a:t>
            </a:r>
            <a:r>
              <a:rPr dirty="0" spc="45"/>
              <a:t> </a:t>
            </a:r>
            <a:r>
              <a:rPr dirty="0" spc="-20"/>
              <a:t>Work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07599" y="1034047"/>
            <a:ext cx="5325745" cy="2311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3990" indent="-17145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173990" algn="l"/>
              </a:tabLst>
            </a:pPr>
            <a:r>
              <a:rPr dirty="0" sz="1500" b="1">
                <a:latin typeface="Arial"/>
                <a:cs typeface="Arial"/>
              </a:rPr>
              <a:t>Voice</a:t>
            </a:r>
            <a:r>
              <a:rPr dirty="0" sz="1500" spc="15" b="1">
                <a:latin typeface="Arial"/>
                <a:cs typeface="Arial"/>
              </a:rPr>
              <a:t> </a:t>
            </a:r>
            <a:r>
              <a:rPr dirty="0" sz="1500" spc="-10" b="1">
                <a:latin typeface="Arial"/>
                <a:cs typeface="Arial"/>
              </a:rPr>
              <a:t>conversation</a:t>
            </a:r>
            <a:endParaRPr sz="1500">
              <a:latin typeface="Arial"/>
              <a:cs typeface="Arial"/>
            </a:endParaRPr>
          </a:p>
          <a:p>
            <a:pPr lvl="1" marL="469265" marR="5080" indent="-344170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500">
                <a:latin typeface="Microsoft Sans Serif"/>
                <a:cs typeface="Microsoft Sans Serif"/>
              </a:rPr>
              <a:t>Editing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60">
                <a:latin typeface="Microsoft Sans Serif"/>
                <a:cs typeface="Microsoft Sans Serif"/>
              </a:rPr>
              <a:t>format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was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unclear: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“I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am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 spc="70">
                <a:latin typeface="Microsoft Sans Serif"/>
                <a:cs typeface="Microsoft Sans Serif"/>
              </a:rPr>
              <a:t>not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entirely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sure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 spc="30">
                <a:latin typeface="Microsoft Sans Serif"/>
                <a:cs typeface="Microsoft Sans Serif"/>
              </a:rPr>
              <a:t>what </a:t>
            </a:r>
            <a:r>
              <a:rPr dirty="0" sz="1500" spc="65">
                <a:latin typeface="Microsoft Sans Serif"/>
                <a:cs typeface="Microsoft Sans Serif"/>
              </a:rPr>
              <a:t>the</a:t>
            </a:r>
            <a:r>
              <a:rPr dirty="0" sz="1500" spc="160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annotations</a:t>
            </a:r>
            <a:r>
              <a:rPr dirty="0" sz="1500" spc="160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mean.”</a:t>
            </a:r>
            <a:endParaRPr sz="1500">
              <a:latin typeface="Microsoft Sans Serif"/>
              <a:cs typeface="Microsoft Sans Serif"/>
            </a:endParaRPr>
          </a:p>
          <a:p>
            <a:pPr lvl="1" marL="469265" indent="-34353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500">
                <a:latin typeface="Microsoft Sans Serif"/>
                <a:cs typeface="Microsoft Sans Serif"/>
              </a:rPr>
              <a:t>“Everything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is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on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there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 spc="95">
                <a:latin typeface="Microsoft Sans Serif"/>
                <a:cs typeface="Microsoft Sans Serif"/>
              </a:rPr>
              <a:t>but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 spc="70">
                <a:latin typeface="Microsoft Sans Serif"/>
                <a:cs typeface="Microsoft Sans Serif"/>
              </a:rPr>
              <a:t>not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in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the</a:t>
            </a:r>
            <a:r>
              <a:rPr dirty="0" sz="1500" spc="60">
                <a:latin typeface="Microsoft Sans Serif"/>
                <a:cs typeface="Microsoft Sans Serif"/>
              </a:rPr>
              <a:t> format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I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want.”</a:t>
            </a:r>
            <a:endParaRPr sz="1500">
              <a:latin typeface="Microsoft Sans Serif"/>
              <a:cs typeface="Microsoft Sans Serif"/>
            </a:endParaRPr>
          </a:p>
          <a:p>
            <a:pPr lvl="1">
              <a:lnSpc>
                <a:spcPct val="100000"/>
              </a:lnSpc>
              <a:spcBef>
                <a:spcPts val="100"/>
              </a:spcBef>
              <a:buFont typeface="Tahoma"/>
              <a:buChar char="●"/>
            </a:pPr>
            <a:endParaRPr sz="1500">
              <a:latin typeface="Microsoft Sans Serif"/>
              <a:cs typeface="Microsoft Sans Serif"/>
            </a:endParaRPr>
          </a:p>
          <a:p>
            <a:pPr marL="214629" indent="-201930">
              <a:lnSpc>
                <a:spcPct val="100000"/>
              </a:lnSpc>
              <a:buAutoNum type="arabicPeriod"/>
              <a:tabLst>
                <a:tab pos="214629" algn="l"/>
              </a:tabLst>
            </a:pPr>
            <a:r>
              <a:rPr dirty="0" sz="1500" b="1">
                <a:latin typeface="Arial"/>
                <a:cs typeface="Arial"/>
              </a:rPr>
              <a:t>Text</a:t>
            </a:r>
            <a:r>
              <a:rPr dirty="0" sz="1500" spc="-55" b="1">
                <a:latin typeface="Arial"/>
                <a:cs typeface="Arial"/>
              </a:rPr>
              <a:t> </a:t>
            </a:r>
            <a:r>
              <a:rPr dirty="0" sz="1500" spc="-10" b="1">
                <a:latin typeface="Arial"/>
                <a:cs typeface="Arial"/>
              </a:rPr>
              <a:t>conversation</a:t>
            </a:r>
            <a:endParaRPr sz="1500">
              <a:latin typeface="Arial"/>
              <a:cs typeface="Arial"/>
            </a:endParaRPr>
          </a:p>
          <a:p>
            <a:pPr lvl="1" marL="469265" indent="-34353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500" spc="60">
                <a:latin typeface="Microsoft Sans Serif"/>
                <a:cs typeface="Microsoft Sans Serif"/>
              </a:rPr>
              <a:t>took</a:t>
            </a:r>
            <a:r>
              <a:rPr dirty="0" sz="1500" spc="20">
                <a:latin typeface="Microsoft Sans Serif"/>
                <a:cs typeface="Microsoft Sans Serif"/>
              </a:rPr>
              <a:t> </a:t>
            </a:r>
            <a:r>
              <a:rPr dirty="0" sz="1500" spc="80">
                <a:latin typeface="Microsoft Sans Serif"/>
                <a:cs typeface="Microsoft Sans Serif"/>
              </a:rPr>
              <a:t>too</a:t>
            </a:r>
            <a:r>
              <a:rPr dirty="0" sz="1500" spc="20">
                <a:latin typeface="Microsoft Sans Serif"/>
                <a:cs typeface="Microsoft Sans Serif"/>
              </a:rPr>
              <a:t> </a:t>
            </a:r>
            <a:r>
              <a:rPr dirty="0" sz="1500" spc="55">
                <a:latin typeface="Microsoft Sans Serif"/>
                <a:cs typeface="Microsoft Sans Serif"/>
              </a:rPr>
              <a:t>much</a:t>
            </a:r>
            <a:r>
              <a:rPr dirty="0" sz="1500" spc="2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time,</a:t>
            </a:r>
            <a:r>
              <a:rPr dirty="0" sz="1500" spc="2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was</a:t>
            </a:r>
            <a:r>
              <a:rPr dirty="0" sz="1500" spc="2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</a:t>
            </a:r>
            <a:r>
              <a:rPr dirty="0" sz="1500" spc="20">
                <a:latin typeface="Microsoft Sans Serif"/>
                <a:cs typeface="Microsoft Sans Serif"/>
              </a:rPr>
              <a:t> </a:t>
            </a:r>
            <a:r>
              <a:rPr dirty="0" sz="1500" spc="-20">
                <a:latin typeface="Microsoft Sans Serif"/>
                <a:cs typeface="Microsoft Sans Serif"/>
              </a:rPr>
              <a:t>pain</a:t>
            </a:r>
            <a:endParaRPr sz="1500">
              <a:latin typeface="Microsoft Sans Serif"/>
              <a:cs typeface="Microsoft Sans Serif"/>
            </a:endParaRPr>
          </a:p>
          <a:p>
            <a:pPr lvl="1" marL="469265" indent="-34353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500">
                <a:latin typeface="Microsoft Sans Serif"/>
                <a:cs typeface="Microsoft Sans Serif"/>
              </a:rPr>
              <a:t>“This</a:t>
            </a:r>
            <a:r>
              <a:rPr dirty="0" sz="1500" spc="4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would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work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75">
                <a:latin typeface="Microsoft Sans Serif"/>
                <a:cs typeface="Microsoft Sans Serif"/>
              </a:rPr>
              <a:t>better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in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speak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to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70">
                <a:latin typeface="Microsoft Sans Serif"/>
                <a:cs typeface="Microsoft Sans Serif"/>
              </a:rPr>
              <a:t>text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model”</a:t>
            </a:r>
            <a:endParaRPr sz="1500">
              <a:latin typeface="Microsoft Sans Serif"/>
              <a:cs typeface="Microsoft Sans Serif"/>
            </a:endParaRPr>
          </a:p>
          <a:p>
            <a:pPr lvl="1" marL="469265" marR="549910" indent="-344170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500">
                <a:latin typeface="Microsoft Sans Serif"/>
                <a:cs typeface="Microsoft Sans Serif"/>
              </a:rPr>
              <a:t>“I</a:t>
            </a:r>
            <a:r>
              <a:rPr dirty="0" sz="1500" spc="65">
                <a:latin typeface="Microsoft Sans Serif"/>
                <a:cs typeface="Microsoft Sans Serif"/>
              </a:rPr>
              <a:t> didn’t </a:t>
            </a:r>
            <a:r>
              <a:rPr dirty="0" sz="1500">
                <a:latin typeface="Microsoft Sans Serif"/>
                <a:cs typeface="Microsoft Sans Serif"/>
              </a:rPr>
              <a:t>want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to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give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feedback</a:t>
            </a:r>
            <a:r>
              <a:rPr dirty="0" sz="1500" spc="10">
                <a:latin typeface="Microsoft Sans Serif"/>
                <a:cs typeface="Microsoft Sans Serif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to</a:t>
            </a:r>
            <a:r>
              <a:rPr dirty="0" sz="1500" spc="65">
                <a:latin typeface="Microsoft Sans Serif"/>
                <a:cs typeface="Microsoft Sans Serif"/>
              </a:rPr>
              <a:t> the </a:t>
            </a:r>
            <a:r>
              <a:rPr dirty="0" sz="1500" spc="60">
                <a:latin typeface="Microsoft Sans Serif"/>
                <a:cs typeface="Microsoft Sans Serif"/>
              </a:rPr>
              <a:t>picture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20">
                <a:latin typeface="Microsoft Sans Serif"/>
                <a:cs typeface="Microsoft Sans Serif"/>
              </a:rPr>
              <a:t>just </a:t>
            </a:r>
            <a:r>
              <a:rPr dirty="0" sz="1500">
                <a:latin typeface="Microsoft Sans Serif"/>
                <a:cs typeface="Microsoft Sans Serif"/>
              </a:rPr>
              <a:t>because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of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how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b="1">
                <a:solidFill>
                  <a:srgbClr val="CA6702"/>
                </a:solidFill>
                <a:latin typeface="Arial"/>
                <a:cs typeface="Arial"/>
              </a:rPr>
              <a:t>long</a:t>
            </a:r>
            <a:r>
              <a:rPr dirty="0" sz="1500" spc="-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500" spc="70" b="1">
                <a:solidFill>
                  <a:srgbClr val="CA6702"/>
                </a:solidFill>
                <a:latin typeface="Arial"/>
                <a:cs typeface="Arial"/>
              </a:rPr>
              <a:t>it</a:t>
            </a:r>
            <a:r>
              <a:rPr dirty="0" sz="1500" b="1">
                <a:solidFill>
                  <a:srgbClr val="CA6702"/>
                </a:solidFill>
                <a:latin typeface="Arial"/>
                <a:cs typeface="Arial"/>
              </a:rPr>
              <a:t> takes </a:t>
            </a:r>
            <a:r>
              <a:rPr dirty="0" sz="1500" spc="60" b="1">
                <a:solidFill>
                  <a:srgbClr val="CA6702"/>
                </a:solidFill>
                <a:latin typeface="Arial"/>
                <a:cs typeface="Arial"/>
              </a:rPr>
              <a:t>to</a:t>
            </a:r>
            <a:r>
              <a:rPr dirty="0" sz="150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500" spc="65" b="1">
                <a:solidFill>
                  <a:srgbClr val="CA6702"/>
                </a:solidFill>
                <a:latin typeface="Arial"/>
                <a:cs typeface="Arial"/>
              </a:rPr>
              <a:t>type</a:t>
            </a:r>
            <a:r>
              <a:rPr dirty="0" sz="1500" spc="65">
                <a:latin typeface="Microsoft Sans Serif"/>
                <a:cs typeface="Microsoft Sans Serif"/>
              </a:rPr>
              <a:t>”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07599" y="3548642"/>
            <a:ext cx="4799330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9710" indent="-207010">
              <a:lnSpc>
                <a:spcPct val="100000"/>
              </a:lnSpc>
              <a:spcBef>
                <a:spcPts val="100"/>
              </a:spcBef>
              <a:buAutoNum type="arabicPeriod" startAt="3"/>
              <a:tabLst>
                <a:tab pos="219710" algn="l"/>
              </a:tabLst>
            </a:pPr>
            <a:r>
              <a:rPr dirty="0" sz="1500" b="1">
                <a:latin typeface="Arial"/>
                <a:cs typeface="Arial"/>
              </a:rPr>
              <a:t>Collaborative</a:t>
            </a:r>
            <a:r>
              <a:rPr dirty="0" sz="1500" spc="240" b="1">
                <a:latin typeface="Arial"/>
                <a:cs typeface="Arial"/>
              </a:rPr>
              <a:t> </a:t>
            </a:r>
            <a:r>
              <a:rPr dirty="0" sz="1500" spc="-10" b="1">
                <a:latin typeface="Arial"/>
                <a:cs typeface="Arial"/>
              </a:rPr>
              <a:t>editing</a:t>
            </a:r>
            <a:endParaRPr sz="1500">
              <a:latin typeface="Arial"/>
              <a:cs typeface="Arial"/>
            </a:endParaRPr>
          </a:p>
          <a:p>
            <a:pPr lvl="1" marL="469265" marR="5080" indent="-344170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500">
                <a:latin typeface="Microsoft Sans Serif"/>
                <a:cs typeface="Microsoft Sans Serif"/>
              </a:rPr>
              <a:t>“Wish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there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was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 b="1">
                <a:solidFill>
                  <a:srgbClr val="CA6702"/>
                </a:solidFill>
                <a:latin typeface="Arial"/>
                <a:cs typeface="Arial"/>
              </a:rPr>
              <a:t>brainstorming</a:t>
            </a:r>
            <a:r>
              <a:rPr dirty="0" sz="1500" spc="1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CA6702"/>
                </a:solidFill>
                <a:latin typeface="Arial"/>
                <a:cs typeface="Arial"/>
              </a:rPr>
              <a:t>session</a:t>
            </a:r>
            <a:r>
              <a:rPr dirty="0" sz="1500" spc="6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before drawing.”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21136" y="4234441"/>
            <a:ext cx="5322570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6235" marR="5080" indent="-344170">
              <a:lnSpc>
                <a:spcPct val="100000"/>
              </a:lnSpc>
              <a:spcBef>
                <a:spcPts val="100"/>
              </a:spcBef>
              <a:buFont typeface="Tahoma"/>
              <a:buChar char="●"/>
              <a:tabLst>
                <a:tab pos="356235" algn="l"/>
              </a:tabLst>
            </a:pPr>
            <a:r>
              <a:rPr dirty="0" sz="1500" spc="10">
                <a:latin typeface="Microsoft Sans Serif"/>
                <a:cs typeface="Microsoft Sans Serif"/>
              </a:rPr>
              <a:t>“Would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have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loved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to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give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more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annotations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 spc="-20">
                <a:latin typeface="Microsoft Sans Serif"/>
                <a:cs typeface="Microsoft Sans Serif"/>
              </a:rPr>
              <a:t>than </a:t>
            </a:r>
            <a:r>
              <a:rPr dirty="0" sz="1500">
                <a:latin typeface="Microsoft Sans Serif"/>
                <a:cs typeface="Microsoft Sans Serif"/>
              </a:rPr>
              <a:t>drawing.</a:t>
            </a:r>
            <a:r>
              <a:rPr dirty="0" sz="1500" spc="4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I</a:t>
            </a:r>
            <a:r>
              <a:rPr dirty="0" sz="1500" spc="40">
                <a:latin typeface="Microsoft Sans Serif"/>
                <a:cs typeface="Microsoft Sans Serif"/>
              </a:rPr>
              <a:t> </a:t>
            </a:r>
            <a:r>
              <a:rPr dirty="0" sz="1500" spc="50" b="1">
                <a:solidFill>
                  <a:srgbClr val="CA6702"/>
                </a:solidFill>
                <a:latin typeface="Arial"/>
                <a:cs typeface="Arial"/>
              </a:rPr>
              <a:t>trust</a:t>
            </a:r>
            <a:r>
              <a:rPr dirty="0" sz="1500" spc="-2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500" spc="75" b="1">
                <a:solidFill>
                  <a:srgbClr val="CA6702"/>
                </a:solidFill>
                <a:latin typeface="Arial"/>
                <a:cs typeface="Arial"/>
              </a:rPr>
              <a:t>the</a:t>
            </a:r>
            <a:r>
              <a:rPr dirty="0" sz="1500" spc="-2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CA6702"/>
                </a:solidFill>
                <a:latin typeface="Arial"/>
                <a:cs typeface="Arial"/>
              </a:rPr>
              <a:t>designer</a:t>
            </a:r>
            <a:r>
              <a:rPr dirty="0" sz="1500" spc="2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to</a:t>
            </a:r>
            <a:r>
              <a:rPr dirty="0" sz="1500" spc="4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draw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more</a:t>
            </a:r>
            <a:r>
              <a:rPr dirty="0" sz="1500" spc="4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as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they</a:t>
            </a:r>
            <a:r>
              <a:rPr dirty="0" sz="1500" spc="45">
                <a:latin typeface="Microsoft Sans Serif"/>
                <a:cs typeface="Microsoft Sans Serif"/>
              </a:rPr>
              <a:t> </a:t>
            </a:r>
            <a:r>
              <a:rPr dirty="0" sz="1500" spc="-20">
                <a:latin typeface="Microsoft Sans Serif"/>
                <a:cs typeface="Microsoft Sans Serif"/>
              </a:rPr>
              <a:t>have </a:t>
            </a:r>
            <a:r>
              <a:rPr dirty="0" sz="1500">
                <a:latin typeface="Microsoft Sans Serif"/>
                <a:cs typeface="Microsoft Sans Serif"/>
              </a:rPr>
              <a:t>more</a:t>
            </a:r>
            <a:r>
              <a:rPr dirty="0" sz="1500" spc="15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expertise.”</a:t>
            </a:r>
            <a:endParaRPr sz="1500">
              <a:latin typeface="Microsoft Sans Serif"/>
              <a:cs typeface="Microsoft Sans Serif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5777063" y="1668021"/>
            <a:ext cx="3277235" cy="2201545"/>
            <a:chOff x="5777063" y="1668021"/>
            <a:chExt cx="3277235" cy="2201545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77063" y="1668021"/>
              <a:ext cx="3276993" cy="220132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4087" y="1872546"/>
              <a:ext cx="936723" cy="699198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5831037" y="3918035"/>
            <a:ext cx="633730" cy="1841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000">
                <a:solidFill>
                  <a:srgbClr val="001118"/>
                </a:solidFill>
                <a:latin typeface="Microsoft Sans Serif"/>
                <a:cs typeface="Microsoft Sans Serif"/>
              </a:rPr>
              <a:t>The</a:t>
            </a:r>
            <a:r>
              <a:rPr dirty="0" sz="1000" spc="60">
                <a:solidFill>
                  <a:srgbClr val="001118"/>
                </a:solidFill>
                <a:latin typeface="Microsoft Sans Serif"/>
                <a:cs typeface="Microsoft Sans Serif"/>
              </a:rPr>
              <a:t> </a:t>
            </a:r>
            <a:r>
              <a:rPr dirty="0" sz="1000" spc="50">
                <a:solidFill>
                  <a:srgbClr val="001118"/>
                </a:solidFill>
                <a:latin typeface="Microsoft Sans Serif"/>
                <a:cs typeface="Microsoft Sans Serif"/>
              </a:rPr>
              <a:t>setup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505247"/>
            <a:ext cx="435800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Solution</a:t>
            </a:r>
            <a:r>
              <a:rPr dirty="0" spc="-80"/>
              <a:t> </a:t>
            </a:r>
            <a:r>
              <a:rPr dirty="0" spc="-475"/>
              <a:t>1</a:t>
            </a:r>
            <a:r>
              <a:rPr dirty="0" spc="-80"/>
              <a:t> </a:t>
            </a:r>
            <a:r>
              <a:rPr dirty="0"/>
              <a:t>Testing</a:t>
            </a:r>
            <a:r>
              <a:rPr dirty="0" spc="-80"/>
              <a:t> </a:t>
            </a:r>
            <a:r>
              <a:rPr dirty="0" spc="160"/>
              <a:t>&amp;</a:t>
            </a:r>
            <a:r>
              <a:rPr dirty="0" spc="-80"/>
              <a:t> </a:t>
            </a:r>
            <a:r>
              <a:rPr dirty="0" spc="-10"/>
              <a:t>Insights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47648" y="3322253"/>
            <a:ext cx="7211059" cy="9874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Tradeoffs</a:t>
            </a:r>
            <a:r>
              <a:rPr dirty="0" sz="1800" spc="8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observed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10"/>
              </a:spcBef>
            </a:pPr>
            <a:r>
              <a:rPr dirty="0" sz="1500" b="1">
                <a:solidFill>
                  <a:srgbClr val="595959"/>
                </a:solidFill>
                <a:latin typeface="Arial"/>
                <a:cs typeface="Arial"/>
              </a:rPr>
              <a:t>Time</a:t>
            </a:r>
            <a:r>
              <a:rPr dirty="0" sz="1500" spc="-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30" b="1">
                <a:solidFill>
                  <a:srgbClr val="595959"/>
                </a:solidFill>
                <a:latin typeface="Arial"/>
                <a:cs typeface="Arial"/>
              </a:rPr>
              <a:t>vs</a:t>
            </a:r>
            <a:r>
              <a:rPr dirty="0" sz="1500" b="1">
                <a:solidFill>
                  <a:srgbClr val="595959"/>
                </a:solidFill>
                <a:latin typeface="Arial"/>
                <a:cs typeface="Arial"/>
              </a:rPr>
              <a:t> Organization</a:t>
            </a:r>
            <a:r>
              <a:rPr dirty="0" sz="1500" spc="5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Microsoft Sans Serif"/>
                <a:cs typeface="Microsoft Sans Serif"/>
              </a:rPr>
              <a:t>(Text</a:t>
            </a:r>
            <a:r>
              <a:rPr dirty="0" sz="1500" spc="7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>
                <a:solidFill>
                  <a:srgbClr val="595959"/>
                </a:solidFill>
                <a:latin typeface="Microsoft Sans Serif"/>
                <a:cs typeface="Microsoft Sans Serif"/>
              </a:rPr>
              <a:t>conversation)</a:t>
            </a:r>
            <a:endParaRPr sz="15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1500" b="1">
                <a:solidFill>
                  <a:srgbClr val="595959"/>
                </a:solidFill>
                <a:latin typeface="Arial"/>
                <a:cs typeface="Arial"/>
              </a:rPr>
              <a:t>Quality</a:t>
            </a:r>
            <a:r>
              <a:rPr dirty="0" sz="1500" spc="11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595959"/>
                </a:solidFill>
                <a:latin typeface="Arial"/>
                <a:cs typeface="Arial"/>
              </a:rPr>
              <a:t>of</a:t>
            </a:r>
            <a:r>
              <a:rPr dirty="0" sz="1500" spc="114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65" b="1">
                <a:solidFill>
                  <a:srgbClr val="595959"/>
                </a:solidFill>
                <a:latin typeface="Arial"/>
                <a:cs typeface="Arial"/>
              </a:rPr>
              <a:t>Output</a:t>
            </a:r>
            <a:r>
              <a:rPr dirty="0" sz="1500" spc="114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30" b="1">
                <a:solidFill>
                  <a:srgbClr val="595959"/>
                </a:solidFill>
                <a:latin typeface="Arial"/>
                <a:cs typeface="Arial"/>
              </a:rPr>
              <a:t>vs</a:t>
            </a:r>
            <a:r>
              <a:rPr dirty="0" sz="1500" spc="114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595959"/>
                </a:solidFill>
                <a:latin typeface="Arial"/>
                <a:cs typeface="Arial"/>
              </a:rPr>
              <a:t>Involvement</a:t>
            </a:r>
            <a:r>
              <a:rPr dirty="0" sz="1500" spc="18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Microsoft Sans Serif"/>
                <a:cs typeface="Microsoft Sans Serif"/>
              </a:rPr>
              <a:t>(Voice</a:t>
            </a:r>
            <a:r>
              <a:rPr dirty="0" sz="1500" spc="204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595959"/>
                </a:solidFill>
                <a:latin typeface="Microsoft Sans Serif"/>
                <a:cs typeface="Microsoft Sans Serif"/>
              </a:rPr>
              <a:t>conversation</a:t>
            </a:r>
            <a:r>
              <a:rPr dirty="0" sz="1500" spc="204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595959"/>
                </a:solidFill>
                <a:latin typeface="Microsoft Sans Serif"/>
                <a:cs typeface="Microsoft Sans Serif"/>
              </a:rPr>
              <a:t>and</a:t>
            </a:r>
            <a:r>
              <a:rPr dirty="0" sz="1500" spc="2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595959"/>
                </a:solidFill>
                <a:latin typeface="Microsoft Sans Serif"/>
                <a:cs typeface="Microsoft Sans Serif"/>
              </a:rPr>
              <a:t>collaborative</a:t>
            </a:r>
            <a:r>
              <a:rPr dirty="0" sz="1500" spc="204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>
                <a:solidFill>
                  <a:srgbClr val="595959"/>
                </a:solidFill>
                <a:latin typeface="Microsoft Sans Serif"/>
                <a:cs typeface="Microsoft Sans Serif"/>
              </a:rPr>
              <a:t>editing)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47648" y="1399425"/>
            <a:ext cx="2535555" cy="13855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Preferred</a:t>
            </a:r>
            <a:r>
              <a:rPr dirty="0" sz="1800" spc="2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Experience</a:t>
            </a:r>
            <a:endParaRPr sz="1800">
              <a:latin typeface="Arial"/>
              <a:cs typeface="Arial"/>
            </a:endParaRPr>
          </a:p>
          <a:p>
            <a:pPr marL="206375" indent="-203200">
              <a:lnSpc>
                <a:spcPct val="100000"/>
              </a:lnSpc>
              <a:spcBef>
                <a:spcPts val="2065"/>
              </a:spcBef>
              <a:buAutoNum type="arabicPeriod"/>
              <a:tabLst>
                <a:tab pos="206375" algn="l"/>
              </a:tabLst>
            </a:pPr>
            <a:r>
              <a:rPr dirty="0" sz="1800" spc="10" b="1">
                <a:solidFill>
                  <a:srgbClr val="595959"/>
                </a:solidFill>
                <a:latin typeface="Arial"/>
                <a:cs typeface="Arial"/>
              </a:rPr>
              <a:t>collaborative</a:t>
            </a:r>
            <a:r>
              <a:rPr dirty="0" sz="1800" spc="24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95959"/>
                </a:solidFill>
                <a:latin typeface="Arial"/>
                <a:cs typeface="Arial"/>
              </a:rPr>
              <a:t>editing</a:t>
            </a:r>
            <a:endParaRPr sz="1800">
              <a:latin typeface="Arial"/>
              <a:cs typeface="Arial"/>
            </a:endParaRPr>
          </a:p>
          <a:p>
            <a:pPr marL="255270" indent="-242570">
              <a:lnSpc>
                <a:spcPct val="100000"/>
              </a:lnSpc>
              <a:buAutoNum type="arabicPeriod"/>
              <a:tabLst>
                <a:tab pos="255270" algn="l"/>
              </a:tabLst>
            </a:pP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voice</a:t>
            </a:r>
            <a:r>
              <a:rPr dirty="0" sz="1800" spc="2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95959"/>
                </a:solidFill>
                <a:latin typeface="Arial"/>
                <a:cs typeface="Arial"/>
              </a:rPr>
              <a:t>conversation</a:t>
            </a:r>
            <a:endParaRPr sz="1800">
              <a:latin typeface="Arial"/>
              <a:cs typeface="Arial"/>
            </a:endParaRPr>
          </a:p>
          <a:p>
            <a:pPr marL="260985" indent="-248285">
              <a:lnSpc>
                <a:spcPct val="100000"/>
              </a:lnSpc>
              <a:buAutoNum type="arabicPeriod"/>
              <a:tabLst>
                <a:tab pos="260985" algn="l"/>
              </a:tabLst>
            </a:pPr>
            <a:r>
              <a:rPr dirty="0" sz="1800" spc="85" b="1">
                <a:solidFill>
                  <a:srgbClr val="595959"/>
                </a:solidFill>
                <a:latin typeface="Arial"/>
                <a:cs typeface="Arial"/>
              </a:rPr>
              <a:t>text</a:t>
            </a:r>
            <a:r>
              <a:rPr dirty="0" sz="1800" spc="-6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95959"/>
                </a:solidFill>
                <a:latin typeface="Arial"/>
                <a:cs typeface="Arial"/>
              </a:rPr>
              <a:t>conversation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415293" y="1399425"/>
            <a:ext cx="2584450" cy="13855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Preferred</a:t>
            </a:r>
            <a:r>
              <a:rPr dirty="0" sz="1800" spc="2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55" b="1">
                <a:solidFill>
                  <a:srgbClr val="0A9395"/>
                </a:solidFill>
                <a:latin typeface="Arial"/>
                <a:cs typeface="Arial"/>
              </a:rPr>
              <a:t>Output</a:t>
            </a:r>
            <a:endParaRPr sz="1800">
              <a:latin typeface="Arial"/>
              <a:cs typeface="Arial"/>
            </a:endParaRPr>
          </a:p>
          <a:p>
            <a:pPr marL="206375" indent="-203200">
              <a:lnSpc>
                <a:spcPct val="100000"/>
              </a:lnSpc>
              <a:spcBef>
                <a:spcPts val="2065"/>
              </a:spcBef>
              <a:buAutoNum type="arabicPeriod"/>
              <a:tabLst>
                <a:tab pos="206375" algn="l"/>
              </a:tabLst>
            </a:pP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voice</a:t>
            </a:r>
            <a:r>
              <a:rPr dirty="0" sz="1800" spc="2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95959"/>
                </a:solidFill>
                <a:latin typeface="Arial"/>
                <a:cs typeface="Arial"/>
              </a:rPr>
              <a:t>conversation</a:t>
            </a:r>
            <a:endParaRPr sz="1800">
              <a:latin typeface="Arial"/>
              <a:cs typeface="Arial"/>
            </a:endParaRPr>
          </a:p>
          <a:p>
            <a:pPr marL="255270" indent="-242570">
              <a:lnSpc>
                <a:spcPct val="100000"/>
              </a:lnSpc>
              <a:buAutoNum type="arabicPeriod"/>
              <a:tabLst>
                <a:tab pos="255270" algn="l"/>
              </a:tabLst>
            </a:pPr>
            <a:r>
              <a:rPr dirty="0" sz="1800" spc="10" b="1">
                <a:solidFill>
                  <a:srgbClr val="595959"/>
                </a:solidFill>
                <a:latin typeface="Arial"/>
                <a:cs typeface="Arial"/>
              </a:rPr>
              <a:t>collaborative</a:t>
            </a:r>
            <a:r>
              <a:rPr dirty="0" sz="1800" spc="24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95959"/>
                </a:solidFill>
                <a:latin typeface="Arial"/>
                <a:cs typeface="Arial"/>
              </a:rPr>
              <a:t>editing</a:t>
            </a:r>
            <a:endParaRPr sz="1800">
              <a:latin typeface="Arial"/>
              <a:cs typeface="Arial"/>
            </a:endParaRPr>
          </a:p>
          <a:p>
            <a:pPr marL="260985" indent="-248285">
              <a:lnSpc>
                <a:spcPct val="100000"/>
              </a:lnSpc>
              <a:buAutoNum type="arabicPeriod"/>
              <a:tabLst>
                <a:tab pos="260985" algn="l"/>
              </a:tabLst>
            </a:pPr>
            <a:r>
              <a:rPr dirty="0" sz="1800" spc="85" b="1">
                <a:solidFill>
                  <a:srgbClr val="595959"/>
                </a:solidFill>
                <a:latin typeface="Arial"/>
                <a:cs typeface="Arial"/>
              </a:rPr>
              <a:t>text</a:t>
            </a:r>
            <a:r>
              <a:rPr dirty="0" sz="1800" spc="-6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95959"/>
                </a:solidFill>
                <a:latin typeface="Arial"/>
                <a:cs typeface="Arial"/>
              </a:rPr>
              <a:t>conversation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6525436" y="1363747"/>
            <a:ext cx="2238375" cy="2033270"/>
          </a:xfrm>
          <a:custGeom>
            <a:avLst/>
            <a:gdLst/>
            <a:ahLst/>
            <a:cxnLst/>
            <a:rect l="l" t="t" r="r" b="b"/>
            <a:pathLst>
              <a:path w="2238375" h="2033270">
                <a:moveTo>
                  <a:pt x="1899496" y="2032795"/>
                </a:moveTo>
                <a:lnTo>
                  <a:pt x="338799" y="2032795"/>
                </a:lnTo>
                <a:lnTo>
                  <a:pt x="292829" y="2029702"/>
                </a:lnTo>
                <a:lnTo>
                  <a:pt x="248737" y="2020692"/>
                </a:lnTo>
                <a:lnTo>
                  <a:pt x="206929" y="2006169"/>
                </a:lnTo>
                <a:lnTo>
                  <a:pt x="167807" y="1986536"/>
                </a:lnTo>
                <a:lnTo>
                  <a:pt x="131775" y="1962198"/>
                </a:lnTo>
                <a:lnTo>
                  <a:pt x="99237" y="1933558"/>
                </a:lnTo>
                <a:lnTo>
                  <a:pt x="70597" y="1901020"/>
                </a:lnTo>
                <a:lnTo>
                  <a:pt x="46259" y="1864988"/>
                </a:lnTo>
                <a:lnTo>
                  <a:pt x="26626" y="1825866"/>
                </a:lnTo>
                <a:lnTo>
                  <a:pt x="12103" y="1784057"/>
                </a:lnTo>
                <a:lnTo>
                  <a:pt x="3093" y="1739966"/>
                </a:lnTo>
                <a:lnTo>
                  <a:pt x="0" y="1693996"/>
                </a:lnTo>
                <a:lnTo>
                  <a:pt x="0" y="338806"/>
                </a:lnTo>
                <a:lnTo>
                  <a:pt x="3093" y="292832"/>
                </a:lnTo>
                <a:lnTo>
                  <a:pt x="12103" y="248738"/>
                </a:lnTo>
                <a:lnTo>
                  <a:pt x="26626" y="206928"/>
                </a:lnTo>
                <a:lnTo>
                  <a:pt x="46259" y="167804"/>
                </a:lnTo>
                <a:lnTo>
                  <a:pt x="70597" y="131772"/>
                </a:lnTo>
                <a:lnTo>
                  <a:pt x="99237" y="99234"/>
                </a:lnTo>
                <a:lnTo>
                  <a:pt x="131775" y="70594"/>
                </a:lnTo>
                <a:lnTo>
                  <a:pt x="167807" y="46257"/>
                </a:lnTo>
                <a:lnTo>
                  <a:pt x="206929" y="26625"/>
                </a:lnTo>
                <a:lnTo>
                  <a:pt x="248737" y="12102"/>
                </a:lnTo>
                <a:lnTo>
                  <a:pt x="292829" y="3092"/>
                </a:lnTo>
                <a:lnTo>
                  <a:pt x="338799" y="0"/>
                </a:lnTo>
                <a:lnTo>
                  <a:pt x="1899496" y="0"/>
                </a:lnTo>
                <a:lnTo>
                  <a:pt x="1952813" y="4220"/>
                </a:lnTo>
                <a:lnTo>
                  <a:pt x="2004339" y="16631"/>
                </a:lnTo>
                <a:lnTo>
                  <a:pt x="2053163" y="36854"/>
                </a:lnTo>
                <a:lnTo>
                  <a:pt x="2098377" y="64515"/>
                </a:lnTo>
                <a:lnTo>
                  <a:pt x="2139070" y="99234"/>
                </a:lnTo>
                <a:lnTo>
                  <a:pt x="2173783" y="139922"/>
                </a:lnTo>
                <a:lnTo>
                  <a:pt x="2201440" y="185133"/>
                </a:lnTo>
                <a:lnTo>
                  <a:pt x="2221663" y="233957"/>
                </a:lnTo>
                <a:lnTo>
                  <a:pt x="2234074" y="285485"/>
                </a:lnTo>
                <a:lnTo>
                  <a:pt x="2238295" y="338806"/>
                </a:lnTo>
                <a:lnTo>
                  <a:pt x="2238295" y="1693996"/>
                </a:lnTo>
                <a:lnTo>
                  <a:pt x="2235202" y="1739966"/>
                </a:lnTo>
                <a:lnTo>
                  <a:pt x="2226192" y="1784057"/>
                </a:lnTo>
                <a:lnTo>
                  <a:pt x="2211668" y="1825866"/>
                </a:lnTo>
                <a:lnTo>
                  <a:pt x="2192036" y="1864988"/>
                </a:lnTo>
                <a:lnTo>
                  <a:pt x="2167698" y="1901020"/>
                </a:lnTo>
                <a:lnTo>
                  <a:pt x="2139058" y="1933558"/>
                </a:lnTo>
                <a:lnTo>
                  <a:pt x="2106520" y="1962198"/>
                </a:lnTo>
                <a:lnTo>
                  <a:pt x="2070488" y="1986536"/>
                </a:lnTo>
                <a:lnTo>
                  <a:pt x="2031366" y="2006169"/>
                </a:lnTo>
                <a:lnTo>
                  <a:pt x="1989557" y="2020692"/>
                </a:lnTo>
                <a:lnTo>
                  <a:pt x="1945466" y="2029702"/>
                </a:lnTo>
                <a:lnTo>
                  <a:pt x="1899496" y="2032795"/>
                </a:lnTo>
                <a:close/>
              </a:path>
            </a:pathLst>
          </a:custGeom>
          <a:solidFill>
            <a:srgbClr val="CA670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6697696" y="1805852"/>
            <a:ext cx="1813560" cy="112839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dirty="0" sz="1800" b="1">
                <a:solidFill>
                  <a:srgbClr val="FBF4EB"/>
                </a:solidFill>
                <a:latin typeface="Arial"/>
                <a:cs typeface="Arial"/>
              </a:rPr>
              <a:t>Our</a:t>
            </a:r>
            <a:r>
              <a:rPr dirty="0" sz="1800" spc="-50" b="1">
                <a:solidFill>
                  <a:srgbClr val="FBF4EB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FBF4EB"/>
                </a:solidFill>
                <a:latin typeface="Arial"/>
                <a:cs typeface="Arial"/>
              </a:rPr>
              <a:t>assumption </a:t>
            </a:r>
            <a:r>
              <a:rPr dirty="0" sz="1800" b="1">
                <a:solidFill>
                  <a:srgbClr val="FBF4EB"/>
                </a:solidFill>
                <a:latin typeface="Arial"/>
                <a:cs typeface="Arial"/>
              </a:rPr>
              <a:t>was</a:t>
            </a:r>
            <a:r>
              <a:rPr dirty="0" sz="1800" spc="-55" b="1">
                <a:solidFill>
                  <a:srgbClr val="FBF4EB"/>
                </a:solidFill>
                <a:latin typeface="Arial"/>
                <a:cs typeface="Arial"/>
              </a:rPr>
              <a:t> </a:t>
            </a:r>
            <a:r>
              <a:rPr dirty="0" sz="1800" spc="40" b="1">
                <a:solidFill>
                  <a:srgbClr val="FBF4EB"/>
                </a:solidFill>
                <a:latin typeface="Arial"/>
                <a:cs typeface="Arial"/>
              </a:rPr>
              <a:t>supported </a:t>
            </a:r>
            <a:r>
              <a:rPr dirty="0" sz="1800" b="1">
                <a:solidFill>
                  <a:srgbClr val="FBF4EB"/>
                </a:solidFill>
                <a:latin typeface="Arial"/>
                <a:cs typeface="Arial"/>
              </a:rPr>
              <a:t>by</a:t>
            </a:r>
            <a:r>
              <a:rPr dirty="0" sz="1800" spc="-10" b="1">
                <a:solidFill>
                  <a:srgbClr val="FBF4EB"/>
                </a:solidFill>
                <a:latin typeface="Arial"/>
                <a:cs typeface="Arial"/>
              </a:rPr>
              <a:t> </a:t>
            </a:r>
            <a:r>
              <a:rPr dirty="0" sz="1800" spc="55" b="1">
                <a:solidFill>
                  <a:srgbClr val="FBF4EB"/>
                </a:solidFill>
                <a:latin typeface="Arial"/>
                <a:cs typeface="Arial"/>
              </a:rPr>
              <a:t>participant </a:t>
            </a:r>
            <a:r>
              <a:rPr dirty="0" sz="1800" spc="45" b="1">
                <a:solidFill>
                  <a:srgbClr val="FBF4EB"/>
                </a:solidFill>
                <a:latin typeface="Arial"/>
                <a:cs typeface="Arial"/>
              </a:rPr>
              <a:t>preference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901113" y="698152"/>
            <a:ext cx="27368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CA6702"/>
                </a:solidFill>
                <a:latin typeface="Arial"/>
                <a:cs typeface="Arial"/>
              </a:rPr>
              <a:t>Assumption: </a:t>
            </a:r>
            <a:r>
              <a:rPr dirty="0" sz="1200">
                <a:solidFill>
                  <a:srgbClr val="CA6702"/>
                </a:solidFill>
                <a:latin typeface="Microsoft Sans Serif"/>
                <a:cs typeface="Microsoft Sans Serif"/>
              </a:rPr>
              <a:t>Founders</a:t>
            </a:r>
            <a:r>
              <a:rPr dirty="0" sz="1200" spc="6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solidFill>
                  <a:srgbClr val="CA6702"/>
                </a:solidFill>
                <a:latin typeface="Microsoft Sans Serif"/>
                <a:cs typeface="Microsoft Sans Serif"/>
              </a:rPr>
              <a:t>are</a:t>
            </a:r>
            <a:r>
              <a:rPr dirty="0" sz="1200" spc="6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solidFill>
                  <a:srgbClr val="CA6702"/>
                </a:solidFill>
                <a:latin typeface="Microsoft Sans Serif"/>
                <a:cs typeface="Microsoft Sans Serif"/>
              </a:rPr>
              <a:t>very</a:t>
            </a:r>
            <a:r>
              <a:rPr dirty="0" sz="1200" spc="6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">
                <a:solidFill>
                  <a:srgbClr val="CA6702"/>
                </a:solidFill>
                <a:latin typeface="Microsoft Sans Serif"/>
                <a:cs typeface="Microsoft Sans Serif"/>
              </a:rPr>
              <a:t>hands </a:t>
            </a:r>
            <a:r>
              <a:rPr dirty="0" sz="1200">
                <a:solidFill>
                  <a:srgbClr val="CA6702"/>
                </a:solidFill>
                <a:latin typeface="Microsoft Sans Serif"/>
                <a:cs typeface="Microsoft Sans Serif"/>
              </a:rPr>
              <a:t>on</a:t>
            </a:r>
            <a:r>
              <a:rPr dirty="0" sz="1200" spc="8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solidFill>
                  <a:srgbClr val="CA6702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8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55">
                <a:solidFill>
                  <a:srgbClr val="CA6702"/>
                </a:solidFill>
                <a:latin typeface="Microsoft Sans Serif"/>
                <a:cs typeface="Microsoft Sans Serif"/>
              </a:rPr>
              <a:t>the</a:t>
            </a:r>
            <a:r>
              <a:rPr dirty="0" sz="1200" spc="8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solidFill>
                  <a:srgbClr val="CA6702"/>
                </a:solidFill>
                <a:latin typeface="Microsoft Sans Serif"/>
                <a:cs typeface="Microsoft Sans Serif"/>
              </a:rPr>
              <a:t>creative</a:t>
            </a:r>
            <a:r>
              <a:rPr dirty="0" sz="1200" spc="8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">
                <a:solidFill>
                  <a:srgbClr val="CA6702"/>
                </a:solidFill>
                <a:latin typeface="Microsoft Sans Serif"/>
                <a:cs typeface="Microsoft Sans Serif"/>
              </a:rPr>
              <a:t>process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29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0"/>
              <a:t>Dave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078869" y="1550318"/>
            <a:ext cx="3837940" cy="23590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100"/>
              </a:lnSpc>
              <a:spcBef>
                <a:spcPts val="100"/>
              </a:spcBef>
            </a:pPr>
            <a:r>
              <a:rPr dirty="0" sz="1900" b="1">
                <a:solidFill>
                  <a:srgbClr val="0A9395"/>
                </a:solidFill>
                <a:latin typeface="Arial"/>
                <a:cs typeface="Arial"/>
              </a:rPr>
              <a:t>AI</a:t>
            </a:r>
            <a:r>
              <a:rPr dirty="0" sz="19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900" b="1">
                <a:solidFill>
                  <a:srgbClr val="0A9395"/>
                </a:solidFill>
                <a:latin typeface="Arial"/>
                <a:cs typeface="Arial"/>
              </a:rPr>
              <a:t>can</a:t>
            </a:r>
            <a:r>
              <a:rPr dirty="0" sz="1900" spc="-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900" spc="55" b="1">
                <a:solidFill>
                  <a:srgbClr val="0A9395"/>
                </a:solidFill>
                <a:latin typeface="Arial"/>
                <a:cs typeface="Arial"/>
              </a:rPr>
              <a:t>present</a:t>
            </a:r>
            <a:r>
              <a:rPr dirty="0" sz="19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900" b="1">
                <a:solidFill>
                  <a:srgbClr val="0A9395"/>
                </a:solidFill>
                <a:latin typeface="Arial"/>
                <a:cs typeface="Arial"/>
              </a:rPr>
              <a:t>a</a:t>
            </a:r>
            <a:r>
              <a:rPr dirty="0" sz="1900" spc="-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900" b="1">
                <a:solidFill>
                  <a:srgbClr val="0A9395"/>
                </a:solidFill>
                <a:latin typeface="Arial"/>
                <a:cs typeface="Arial"/>
              </a:rPr>
              <a:t>bunch</a:t>
            </a:r>
            <a:r>
              <a:rPr dirty="0" sz="1900" spc="-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900" spc="-25" b="1">
                <a:solidFill>
                  <a:srgbClr val="0A9395"/>
                </a:solidFill>
                <a:latin typeface="Arial"/>
                <a:cs typeface="Arial"/>
              </a:rPr>
              <a:t>of </a:t>
            </a:r>
            <a:r>
              <a:rPr dirty="0" sz="1900" b="1">
                <a:solidFill>
                  <a:srgbClr val="0A9395"/>
                </a:solidFill>
                <a:latin typeface="Arial"/>
                <a:cs typeface="Arial"/>
              </a:rPr>
              <a:t>images</a:t>
            </a:r>
            <a:r>
              <a:rPr dirty="0" sz="1900" spc="6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90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900" spc="7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900" b="1">
                <a:solidFill>
                  <a:srgbClr val="0A9395"/>
                </a:solidFill>
                <a:latin typeface="Arial"/>
                <a:cs typeface="Arial"/>
              </a:rPr>
              <a:t>inspirational</a:t>
            </a:r>
            <a:r>
              <a:rPr dirty="0" sz="1900" spc="6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900" spc="-10" b="1">
                <a:solidFill>
                  <a:srgbClr val="CA6702"/>
                </a:solidFill>
                <a:latin typeface="Arial"/>
                <a:cs typeface="Arial"/>
              </a:rPr>
              <a:t>visuals </a:t>
            </a:r>
            <a:r>
              <a:rPr dirty="0" sz="1900" spc="100" b="1">
                <a:solidFill>
                  <a:srgbClr val="CA6702"/>
                </a:solidFill>
                <a:latin typeface="Arial"/>
                <a:cs typeface="Arial"/>
              </a:rPr>
              <a:t>that</a:t>
            </a:r>
            <a:r>
              <a:rPr dirty="0" sz="1900" spc="-3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900" b="1">
                <a:solidFill>
                  <a:srgbClr val="CA6702"/>
                </a:solidFill>
                <a:latin typeface="Arial"/>
                <a:cs typeface="Arial"/>
              </a:rPr>
              <a:t>users</a:t>
            </a:r>
            <a:r>
              <a:rPr dirty="0" sz="1900" spc="-3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900" b="1">
                <a:solidFill>
                  <a:srgbClr val="CA6702"/>
                </a:solidFill>
                <a:latin typeface="Arial"/>
                <a:cs typeface="Arial"/>
              </a:rPr>
              <a:t>can</a:t>
            </a:r>
            <a:r>
              <a:rPr dirty="0" sz="1900" spc="-3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900" b="1">
                <a:solidFill>
                  <a:srgbClr val="CA6702"/>
                </a:solidFill>
                <a:latin typeface="Arial"/>
                <a:cs typeface="Arial"/>
              </a:rPr>
              <a:t>choose</a:t>
            </a:r>
            <a:r>
              <a:rPr dirty="0" sz="1900" spc="-3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900" spc="60" b="1">
                <a:solidFill>
                  <a:srgbClr val="CA6702"/>
                </a:solidFill>
                <a:latin typeface="Arial"/>
                <a:cs typeface="Arial"/>
              </a:rPr>
              <a:t>between </a:t>
            </a:r>
            <a:r>
              <a:rPr dirty="0" sz="190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9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900" spc="85" b="1">
                <a:solidFill>
                  <a:srgbClr val="0A9395"/>
                </a:solidFill>
                <a:latin typeface="Arial"/>
                <a:cs typeface="Arial"/>
              </a:rPr>
              <a:t>it</a:t>
            </a:r>
            <a:r>
              <a:rPr dirty="0" sz="19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900" b="1">
                <a:solidFill>
                  <a:srgbClr val="0A9395"/>
                </a:solidFill>
                <a:latin typeface="Arial"/>
                <a:cs typeface="Arial"/>
              </a:rPr>
              <a:t>can</a:t>
            </a:r>
            <a:r>
              <a:rPr dirty="0" sz="19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900" b="1">
                <a:solidFill>
                  <a:srgbClr val="0A9395"/>
                </a:solidFill>
                <a:latin typeface="Arial"/>
                <a:cs typeface="Arial"/>
              </a:rPr>
              <a:t>guide</a:t>
            </a:r>
            <a:r>
              <a:rPr dirty="0" sz="19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900" spc="85" b="1">
                <a:solidFill>
                  <a:srgbClr val="0A9395"/>
                </a:solidFill>
                <a:latin typeface="Arial"/>
                <a:cs typeface="Arial"/>
              </a:rPr>
              <a:t>the</a:t>
            </a:r>
            <a:r>
              <a:rPr dirty="0" sz="19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900" b="1">
                <a:solidFill>
                  <a:srgbClr val="0A9395"/>
                </a:solidFill>
                <a:latin typeface="Arial"/>
                <a:cs typeface="Arial"/>
              </a:rPr>
              <a:t>direction</a:t>
            </a:r>
            <a:r>
              <a:rPr dirty="0" sz="19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900" spc="-25" b="1">
                <a:solidFill>
                  <a:srgbClr val="0A9395"/>
                </a:solidFill>
                <a:latin typeface="Arial"/>
                <a:cs typeface="Arial"/>
              </a:rPr>
              <a:t>of </a:t>
            </a:r>
            <a:r>
              <a:rPr dirty="0" sz="1900" b="1">
                <a:solidFill>
                  <a:srgbClr val="0A9395"/>
                </a:solidFill>
                <a:latin typeface="Arial"/>
                <a:cs typeface="Arial"/>
              </a:rPr>
              <a:t>designs</a:t>
            </a:r>
            <a:r>
              <a:rPr dirty="0" sz="19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900" spc="450" b="1">
                <a:solidFill>
                  <a:srgbClr val="0A9395"/>
                </a:solidFill>
                <a:latin typeface="Arial"/>
                <a:cs typeface="Arial"/>
              </a:rPr>
              <a:t>-</a:t>
            </a:r>
            <a:r>
              <a:rPr dirty="0" sz="19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900" b="1">
                <a:solidFill>
                  <a:srgbClr val="0A9395"/>
                </a:solidFill>
                <a:latin typeface="Arial"/>
                <a:cs typeface="Arial"/>
              </a:rPr>
              <a:t>almost</a:t>
            </a:r>
            <a:r>
              <a:rPr dirty="0" sz="19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900" b="1">
                <a:solidFill>
                  <a:srgbClr val="0A9395"/>
                </a:solidFill>
                <a:latin typeface="Arial"/>
                <a:cs typeface="Arial"/>
              </a:rPr>
              <a:t>like</a:t>
            </a:r>
            <a:r>
              <a:rPr dirty="0" sz="19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900" b="1">
                <a:solidFill>
                  <a:srgbClr val="0A9395"/>
                </a:solidFill>
                <a:latin typeface="Arial"/>
                <a:cs typeface="Arial"/>
              </a:rPr>
              <a:t>providing</a:t>
            </a:r>
            <a:r>
              <a:rPr dirty="0" sz="1900" spc="-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900" spc="-50" b="1">
                <a:solidFill>
                  <a:srgbClr val="CA6702"/>
                </a:solidFill>
                <a:latin typeface="Arial"/>
                <a:cs typeface="Arial"/>
              </a:rPr>
              <a:t>a </a:t>
            </a:r>
            <a:r>
              <a:rPr dirty="0" sz="1900" b="1">
                <a:solidFill>
                  <a:srgbClr val="CA6702"/>
                </a:solidFill>
                <a:latin typeface="Arial"/>
                <a:cs typeface="Arial"/>
              </a:rPr>
              <a:t>survey </a:t>
            </a:r>
            <a:r>
              <a:rPr dirty="0" sz="1900" spc="70" b="1">
                <a:solidFill>
                  <a:srgbClr val="0A9395"/>
                </a:solidFill>
                <a:latin typeface="Arial"/>
                <a:cs typeface="Arial"/>
              </a:rPr>
              <a:t>to</a:t>
            </a:r>
            <a:r>
              <a:rPr dirty="0" sz="19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900" b="1">
                <a:solidFill>
                  <a:srgbClr val="0A9395"/>
                </a:solidFill>
                <a:latin typeface="Arial"/>
                <a:cs typeface="Arial"/>
              </a:rPr>
              <a:t>provide </a:t>
            </a:r>
            <a:r>
              <a:rPr dirty="0" sz="1900" spc="45" b="1">
                <a:solidFill>
                  <a:srgbClr val="0A9395"/>
                </a:solidFill>
                <a:latin typeface="Arial"/>
                <a:cs typeface="Arial"/>
              </a:rPr>
              <a:t>product </a:t>
            </a:r>
            <a:r>
              <a:rPr dirty="0" sz="1900" spc="55" b="1">
                <a:solidFill>
                  <a:srgbClr val="0A9395"/>
                </a:solidFill>
                <a:latin typeface="Arial"/>
                <a:cs typeface="Arial"/>
              </a:rPr>
              <a:t>context</a:t>
            </a:r>
            <a:endParaRPr sz="1900">
              <a:latin typeface="Arial"/>
              <a:cs typeface="Arial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467124" y="2016645"/>
            <a:ext cx="3474720" cy="1533525"/>
          </a:xfrm>
          <a:custGeom>
            <a:avLst/>
            <a:gdLst/>
            <a:ahLst/>
            <a:cxnLst/>
            <a:rect l="l" t="t" r="r" b="b"/>
            <a:pathLst>
              <a:path w="3474720" h="1533525">
                <a:moveTo>
                  <a:pt x="0" y="255554"/>
                </a:moveTo>
                <a:lnTo>
                  <a:pt x="4117" y="209618"/>
                </a:lnTo>
                <a:lnTo>
                  <a:pt x="15988" y="166382"/>
                </a:lnTo>
                <a:lnTo>
                  <a:pt x="34890" y="126570"/>
                </a:lnTo>
                <a:lnTo>
                  <a:pt x="60102" y="90903"/>
                </a:lnTo>
                <a:lnTo>
                  <a:pt x="90903" y="60102"/>
                </a:lnTo>
                <a:lnTo>
                  <a:pt x="126570" y="34890"/>
                </a:lnTo>
                <a:lnTo>
                  <a:pt x="166382" y="15988"/>
                </a:lnTo>
                <a:lnTo>
                  <a:pt x="209618" y="4117"/>
                </a:lnTo>
                <a:lnTo>
                  <a:pt x="255554" y="0"/>
                </a:lnTo>
                <a:lnTo>
                  <a:pt x="3218743" y="0"/>
                </a:lnTo>
                <a:lnTo>
                  <a:pt x="3268830" y="4955"/>
                </a:lnTo>
                <a:lnTo>
                  <a:pt x="3316537" y="19453"/>
                </a:lnTo>
                <a:lnTo>
                  <a:pt x="3360521" y="42936"/>
                </a:lnTo>
                <a:lnTo>
                  <a:pt x="3399443" y="74849"/>
                </a:lnTo>
                <a:lnTo>
                  <a:pt x="3431356" y="113773"/>
                </a:lnTo>
                <a:lnTo>
                  <a:pt x="3454839" y="157758"/>
                </a:lnTo>
                <a:lnTo>
                  <a:pt x="3469337" y="205465"/>
                </a:lnTo>
                <a:lnTo>
                  <a:pt x="3474293" y="255554"/>
                </a:lnTo>
                <a:lnTo>
                  <a:pt x="3474293" y="1277747"/>
                </a:lnTo>
                <a:lnTo>
                  <a:pt x="3470175" y="1323679"/>
                </a:lnTo>
                <a:lnTo>
                  <a:pt x="3458303" y="1366912"/>
                </a:lnTo>
                <a:lnTo>
                  <a:pt x="3439400" y="1406723"/>
                </a:lnTo>
                <a:lnTo>
                  <a:pt x="3414187" y="1442390"/>
                </a:lnTo>
                <a:lnTo>
                  <a:pt x="3383386" y="1473191"/>
                </a:lnTo>
                <a:lnTo>
                  <a:pt x="3347719" y="1498404"/>
                </a:lnTo>
                <a:lnTo>
                  <a:pt x="3307908" y="1517307"/>
                </a:lnTo>
                <a:lnTo>
                  <a:pt x="3264675" y="1529179"/>
                </a:lnTo>
                <a:lnTo>
                  <a:pt x="3218743" y="1533296"/>
                </a:lnTo>
                <a:lnTo>
                  <a:pt x="255554" y="1533296"/>
                </a:lnTo>
                <a:lnTo>
                  <a:pt x="209618" y="1529179"/>
                </a:lnTo>
                <a:lnTo>
                  <a:pt x="166382" y="1517307"/>
                </a:lnTo>
                <a:lnTo>
                  <a:pt x="126570" y="1498404"/>
                </a:lnTo>
                <a:lnTo>
                  <a:pt x="90903" y="1473191"/>
                </a:lnTo>
                <a:lnTo>
                  <a:pt x="60102" y="1442390"/>
                </a:lnTo>
                <a:lnTo>
                  <a:pt x="34890" y="1406723"/>
                </a:lnTo>
                <a:lnTo>
                  <a:pt x="15988" y="1366912"/>
                </a:lnTo>
                <a:lnTo>
                  <a:pt x="4117" y="1323679"/>
                </a:lnTo>
                <a:lnTo>
                  <a:pt x="0" y="1277747"/>
                </a:lnTo>
                <a:lnTo>
                  <a:pt x="0" y="255554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614998" y="2191475"/>
            <a:ext cx="3099435" cy="109220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1500">
                <a:latin typeface="Microsoft Sans Serif"/>
                <a:cs typeface="Microsoft Sans Serif"/>
              </a:rPr>
              <a:t>How</a:t>
            </a:r>
            <a:r>
              <a:rPr dirty="0" sz="1500" spc="11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Might</a:t>
            </a:r>
            <a:r>
              <a:rPr dirty="0" sz="1500" spc="114">
                <a:latin typeface="Microsoft Sans Serif"/>
                <a:cs typeface="Microsoft Sans Serif"/>
              </a:rPr>
              <a:t> </a:t>
            </a:r>
            <a:r>
              <a:rPr dirty="0" sz="1500" spc="-25">
                <a:latin typeface="Microsoft Sans Serif"/>
                <a:cs typeface="Microsoft Sans Serif"/>
              </a:rPr>
              <a:t>We</a:t>
            </a:r>
            <a:endParaRPr sz="1500">
              <a:latin typeface="Microsoft Sans Serif"/>
              <a:cs typeface="Microsoft Sans Serif"/>
            </a:endParaRPr>
          </a:p>
          <a:p>
            <a:pPr marL="12700" marR="5080">
              <a:lnSpc>
                <a:spcPct val="116700"/>
              </a:lnSpc>
            </a:pPr>
            <a:r>
              <a:rPr dirty="0" sz="1500" b="1">
                <a:latin typeface="Arial"/>
                <a:cs typeface="Arial"/>
              </a:rPr>
              <a:t>Capture</a:t>
            </a:r>
            <a:r>
              <a:rPr dirty="0" sz="1500" spc="65" b="1">
                <a:latin typeface="Arial"/>
                <a:cs typeface="Arial"/>
              </a:rPr>
              <a:t> </a:t>
            </a:r>
            <a:r>
              <a:rPr dirty="0" sz="1500" spc="75" b="1">
                <a:latin typeface="Arial"/>
                <a:cs typeface="Arial"/>
              </a:rPr>
              <a:t>the</a:t>
            </a:r>
            <a:r>
              <a:rPr dirty="0" sz="1500" spc="6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feeling</a:t>
            </a:r>
            <a:r>
              <a:rPr dirty="0" sz="1500" spc="6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and</a:t>
            </a:r>
            <a:r>
              <a:rPr dirty="0" sz="1500" spc="70" b="1">
                <a:latin typeface="Arial"/>
                <a:cs typeface="Arial"/>
              </a:rPr>
              <a:t> </a:t>
            </a:r>
            <a:r>
              <a:rPr dirty="0" sz="1500" spc="-10" b="1">
                <a:latin typeface="Arial"/>
                <a:cs typeface="Arial"/>
              </a:rPr>
              <a:t>visions </a:t>
            </a:r>
            <a:r>
              <a:rPr dirty="0" sz="1500" spc="80" b="1">
                <a:latin typeface="Arial"/>
                <a:cs typeface="Arial"/>
              </a:rPr>
              <a:t>that</a:t>
            </a:r>
            <a:r>
              <a:rPr dirty="0" sz="1500" b="1">
                <a:latin typeface="Arial"/>
                <a:cs typeface="Arial"/>
              </a:rPr>
              <a:t> founders </a:t>
            </a:r>
            <a:r>
              <a:rPr dirty="0" sz="1500" spc="55" b="1">
                <a:latin typeface="Arial"/>
                <a:cs typeface="Arial"/>
              </a:rPr>
              <a:t>want</a:t>
            </a:r>
            <a:r>
              <a:rPr dirty="0" sz="1500" spc="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and </a:t>
            </a:r>
            <a:r>
              <a:rPr dirty="0" sz="1500" spc="-10" b="1">
                <a:latin typeface="Arial"/>
                <a:cs typeface="Arial"/>
              </a:rPr>
              <a:t>translate </a:t>
            </a:r>
            <a:r>
              <a:rPr dirty="0" sz="1500" b="1">
                <a:solidFill>
                  <a:srgbClr val="BA3D02"/>
                </a:solidFill>
                <a:latin typeface="Arial"/>
                <a:cs typeface="Arial"/>
              </a:rPr>
              <a:t>imagination</a:t>
            </a:r>
            <a:r>
              <a:rPr dirty="0" sz="1500" spc="11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500" spc="60" b="1">
                <a:solidFill>
                  <a:srgbClr val="BA3D02"/>
                </a:solidFill>
                <a:latin typeface="Arial"/>
                <a:cs typeface="Arial"/>
              </a:rPr>
              <a:t>to</a:t>
            </a:r>
            <a:r>
              <a:rPr dirty="0" sz="1500" spc="11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BA3D02"/>
                </a:solidFill>
                <a:latin typeface="Arial"/>
                <a:cs typeface="Arial"/>
              </a:rPr>
              <a:t>tangible</a:t>
            </a:r>
            <a:r>
              <a:rPr dirty="0" sz="1500" spc="114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BA3D02"/>
                </a:solidFill>
                <a:latin typeface="Arial"/>
                <a:cs typeface="Arial"/>
              </a:rPr>
              <a:t>designs</a:t>
            </a:r>
            <a:r>
              <a:rPr dirty="0" sz="1500" spc="-10" b="1">
                <a:latin typeface="Arial"/>
                <a:cs typeface="Arial"/>
              </a:rPr>
              <a:t>?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4118829" y="2579032"/>
            <a:ext cx="779145" cy="123189"/>
            <a:chOff x="4118829" y="2579032"/>
            <a:chExt cx="779145" cy="123189"/>
          </a:xfrm>
        </p:grpSpPr>
        <p:sp>
          <p:nvSpPr>
            <p:cNvPr id="7" name="object 7" descr=""/>
            <p:cNvSpPr/>
            <p:nvPr/>
          </p:nvSpPr>
          <p:spPr>
            <a:xfrm>
              <a:off x="4133116" y="2640044"/>
              <a:ext cx="621030" cy="635"/>
            </a:xfrm>
            <a:custGeom>
              <a:avLst/>
              <a:gdLst/>
              <a:ahLst/>
              <a:cxnLst/>
              <a:rect l="l" t="t" r="r" b="b"/>
              <a:pathLst>
                <a:path w="621029" h="635">
                  <a:moveTo>
                    <a:pt x="0" y="0"/>
                  </a:moveTo>
                  <a:lnTo>
                    <a:pt x="620848" y="474"/>
                  </a:lnTo>
                </a:path>
              </a:pathLst>
            </a:custGeom>
            <a:ln w="2857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39652" y="2579032"/>
              <a:ext cx="158274" cy="1229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FBF4E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853055">
              <a:lnSpc>
                <a:spcPct val="100000"/>
              </a:lnSpc>
              <a:spcBef>
                <a:spcPts val="120"/>
              </a:spcBef>
            </a:pPr>
            <a:r>
              <a:rPr dirty="0" sz="2000"/>
              <a:t>Assumption</a:t>
            </a:r>
            <a:r>
              <a:rPr dirty="0" sz="2000" spc="170"/>
              <a:t> </a:t>
            </a:r>
            <a:r>
              <a:rPr dirty="0" sz="2000" spc="-10"/>
              <a:t>Mapping</a:t>
            </a:r>
            <a:endParaRPr sz="2000"/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548" y="589173"/>
            <a:ext cx="7853834" cy="4417766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FBF4E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853055">
              <a:lnSpc>
                <a:spcPct val="100000"/>
              </a:lnSpc>
              <a:spcBef>
                <a:spcPts val="120"/>
              </a:spcBef>
            </a:pPr>
            <a:r>
              <a:rPr dirty="0" sz="2000"/>
              <a:t>Assumption</a:t>
            </a:r>
            <a:r>
              <a:rPr dirty="0" sz="2000" spc="170"/>
              <a:t> </a:t>
            </a:r>
            <a:r>
              <a:rPr dirty="0" sz="2000" spc="-10"/>
              <a:t>Mapping</a:t>
            </a:r>
            <a:endParaRPr sz="2000"/>
          </a:p>
        </p:txBody>
      </p:sp>
      <p:grpSp>
        <p:nvGrpSpPr>
          <p:cNvPr id="4" name="object 4" descr=""/>
          <p:cNvGrpSpPr/>
          <p:nvPr/>
        </p:nvGrpSpPr>
        <p:grpSpPr>
          <a:xfrm>
            <a:off x="505548" y="589173"/>
            <a:ext cx="7854315" cy="4410710"/>
            <a:chOff x="505548" y="589173"/>
            <a:chExt cx="7854315" cy="441071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5548" y="589186"/>
              <a:ext cx="7853834" cy="441012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5548" y="589173"/>
              <a:ext cx="7833434" cy="441014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68537" y="1524009"/>
            <a:ext cx="2339975" cy="2362835"/>
            <a:chOff x="1268537" y="1524009"/>
            <a:chExt cx="2339975" cy="236283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8537" y="1524009"/>
              <a:ext cx="2339355" cy="2290732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4784" y="1817868"/>
              <a:ext cx="2186883" cy="206894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29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Solution</a:t>
            </a:r>
            <a:r>
              <a:rPr dirty="0" spc="-55"/>
              <a:t> </a:t>
            </a:r>
            <a:r>
              <a:rPr dirty="0" spc="55"/>
              <a:t>2</a:t>
            </a:r>
            <a:r>
              <a:rPr dirty="0" spc="-55"/>
              <a:t> </a:t>
            </a:r>
            <a:r>
              <a:rPr dirty="0" spc="60"/>
              <a:t>Participant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3829343" y="1880644"/>
            <a:ext cx="4267835" cy="158750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000" spc="-10" b="1">
                <a:solidFill>
                  <a:srgbClr val="0A9395"/>
                </a:solidFill>
                <a:latin typeface="Arial"/>
                <a:cs typeface="Arial"/>
              </a:rPr>
              <a:t>James</a:t>
            </a:r>
            <a:endParaRPr sz="2000">
              <a:latin typeface="Arial"/>
              <a:cs typeface="Arial"/>
            </a:endParaRPr>
          </a:p>
          <a:p>
            <a:pPr marL="560070" marR="5080" indent="-336550">
              <a:lnSpc>
                <a:spcPct val="100000"/>
              </a:lnSpc>
              <a:spcBef>
                <a:spcPts val="1475"/>
              </a:spcBef>
              <a:buFont typeface="Tahoma"/>
              <a:buChar char="●"/>
              <a:tabLst>
                <a:tab pos="560070" algn="l"/>
              </a:tabLst>
            </a:pP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Founder</a:t>
            </a:r>
            <a:r>
              <a:rPr dirty="0" sz="14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65">
                <a:solidFill>
                  <a:srgbClr val="595959"/>
                </a:solidFill>
                <a:latin typeface="Microsoft Sans Serif"/>
                <a:cs typeface="Microsoft Sans Serif"/>
              </a:rPr>
              <a:t>of</a:t>
            </a:r>
            <a:r>
              <a:rPr dirty="0" sz="14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Glocal,</a:t>
            </a:r>
            <a:r>
              <a:rPr dirty="0" sz="14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a</a:t>
            </a:r>
            <a:r>
              <a:rPr dirty="0" sz="14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65">
                <a:solidFill>
                  <a:srgbClr val="595959"/>
                </a:solidFill>
                <a:latin typeface="Microsoft Sans Serif"/>
                <a:cs typeface="Microsoft Sans Serif"/>
              </a:rPr>
              <a:t>community</a:t>
            </a:r>
            <a:r>
              <a:rPr dirty="0" sz="14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Microsoft Sans Serif"/>
                <a:cs typeface="Microsoft Sans Serif"/>
              </a:rPr>
              <a:t>engagement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consumer</a:t>
            </a:r>
            <a:r>
              <a:rPr dirty="0" sz="1400" spc="36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45">
                <a:solidFill>
                  <a:srgbClr val="595959"/>
                </a:solidFill>
                <a:latin typeface="Microsoft Sans Serif"/>
                <a:cs typeface="Microsoft Sans Serif"/>
              </a:rPr>
              <a:t>platform</a:t>
            </a:r>
            <a:endParaRPr sz="1400">
              <a:latin typeface="Microsoft Sans Serif"/>
              <a:cs typeface="Microsoft Sans Serif"/>
            </a:endParaRPr>
          </a:p>
          <a:p>
            <a:pPr marL="560070" marR="50165" indent="-336550">
              <a:lnSpc>
                <a:spcPct val="100000"/>
              </a:lnSpc>
              <a:buFont typeface="Tahoma"/>
              <a:buChar char="●"/>
              <a:tabLst>
                <a:tab pos="560070" algn="l"/>
              </a:tabLst>
            </a:pPr>
            <a:r>
              <a:rPr dirty="0" sz="1400" spc="75" b="1">
                <a:solidFill>
                  <a:srgbClr val="595959"/>
                </a:solidFill>
                <a:latin typeface="Arial"/>
                <a:cs typeface="Arial"/>
              </a:rPr>
              <a:t>20+</a:t>
            </a:r>
            <a:r>
              <a:rPr dirty="0" sz="1400" spc="-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years of</a:t>
            </a:r>
            <a:r>
              <a:rPr dirty="0" sz="1400" spc="-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founding </a:t>
            </a:r>
            <a:r>
              <a:rPr dirty="0" sz="1400" spc="-10" b="1">
                <a:solidFill>
                  <a:srgbClr val="595959"/>
                </a:solidFill>
                <a:latin typeface="Arial"/>
                <a:cs typeface="Arial"/>
              </a:rPr>
              <a:t>experience</a:t>
            </a:r>
            <a:r>
              <a:rPr dirty="0" sz="1400" spc="-10">
                <a:solidFill>
                  <a:srgbClr val="595959"/>
                </a:solidFill>
                <a:latin typeface="Microsoft Sans Serif"/>
                <a:cs typeface="Microsoft Sans Serif"/>
              </a:rPr>
              <a:t>,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previously</a:t>
            </a:r>
            <a:r>
              <a:rPr dirty="0" sz="1400" spc="8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50">
                <a:solidFill>
                  <a:srgbClr val="595959"/>
                </a:solidFill>
                <a:latin typeface="Microsoft Sans Serif"/>
                <a:cs typeface="Microsoft Sans Serif"/>
              </a:rPr>
              <a:t>founded</a:t>
            </a:r>
            <a:r>
              <a:rPr dirty="0" sz="1400" spc="8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a</a:t>
            </a:r>
            <a:r>
              <a:rPr dirty="0" sz="1400" spc="8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65">
                <a:solidFill>
                  <a:srgbClr val="595959"/>
                </a:solidFill>
                <a:latin typeface="Microsoft Sans Serif"/>
                <a:cs typeface="Microsoft Sans Serif"/>
              </a:rPr>
              <a:t>food</a:t>
            </a:r>
            <a:r>
              <a:rPr dirty="0" sz="1400" spc="8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sharing</a:t>
            </a:r>
            <a:r>
              <a:rPr dirty="0" sz="1400" spc="8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non</a:t>
            </a:r>
            <a:r>
              <a:rPr dirty="0" sz="1400" spc="8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55">
                <a:solidFill>
                  <a:srgbClr val="595959"/>
                </a:solidFill>
                <a:latin typeface="Microsoft Sans Serif"/>
                <a:cs typeface="Microsoft Sans Serif"/>
              </a:rPr>
              <a:t>profit</a:t>
            </a:r>
            <a:endParaRPr sz="1400">
              <a:latin typeface="Microsoft Sans Serif"/>
              <a:cs typeface="Microsoft Sans Serif"/>
            </a:endParaRPr>
          </a:p>
          <a:p>
            <a:pPr marL="560070" indent="-335915">
              <a:lnSpc>
                <a:spcPct val="100000"/>
              </a:lnSpc>
              <a:buFont typeface="Tahoma"/>
              <a:buChar char="●"/>
              <a:tabLst>
                <a:tab pos="560070" algn="l"/>
              </a:tabLst>
            </a:pPr>
            <a:r>
              <a:rPr dirty="0" sz="1400" spc="10">
                <a:solidFill>
                  <a:srgbClr val="595959"/>
                </a:solidFill>
                <a:latin typeface="Microsoft Sans Serif"/>
                <a:cs typeface="Microsoft Sans Serif"/>
              </a:rPr>
              <a:t>Nontechnical</a:t>
            </a:r>
            <a:r>
              <a:rPr dirty="0" sz="1400" spc="1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10">
                <a:solidFill>
                  <a:srgbClr val="595959"/>
                </a:solidFill>
                <a:latin typeface="Microsoft Sans Serif"/>
                <a:cs typeface="Microsoft Sans Serif"/>
              </a:rPr>
              <a:t>seed</a:t>
            </a:r>
            <a:r>
              <a:rPr dirty="0" sz="1400" spc="1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10">
                <a:solidFill>
                  <a:srgbClr val="595959"/>
                </a:solidFill>
                <a:latin typeface="Microsoft Sans Serif"/>
                <a:cs typeface="Microsoft Sans Serif"/>
              </a:rPr>
              <a:t>stage</a:t>
            </a:r>
            <a:r>
              <a:rPr dirty="0" sz="1400" spc="1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35">
                <a:solidFill>
                  <a:srgbClr val="595959"/>
                </a:solidFill>
                <a:latin typeface="Microsoft Sans Serif"/>
                <a:cs typeface="Microsoft Sans Serif"/>
              </a:rPr>
              <a:t>founder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0152" y="377444"/>
            <a:ext cx="155574" cy="14287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9948" y="314579"/>
            <a:ext cx="3952240" cy="63627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ts val="1789"/>
              </a:lnSpc>
              <a:spcBef>
                <a:spcPts val="120"/>
              </a:spcBef>
              <a:tabLst>
                <a:tab pos="2282190" algn="l"/>
              </a:tabLst>
            </a:pPr>
            <a:r>
              <a:rPr dirty="0" sz="1500"/>
              <a:t>Experience</a:t>
            </a:r>
            <a:r>
              <a:rPr dirty="0" sz="1500" spc="260"/>
              <a:t> </a:t>
            </a:r>
            <a:r>
              <a:rPr dirty="0" sz="1500" spc="-10"/>
              <a:t>Prototype</a:t>
            </a:r>
            <a:r>
              <a:rPr dirty="0" sz="1500"/>
              <a:t>	</a:t>
            </a:r>
            <a:r>
              <a:rPr dirty="0" sz="1500" spc="-50"/>
              <a:t>2</a:t>
            </a:r>
            <a:endParaRPr sz="1500"/>
          </a:p>
          <a:p>
            <a:pPr marL="12700">
              <a:lnSpc>
                <a:spcPts val="2990"/>
              </a:lnSpc>
            </a:pPr>
            <a:r>
              <a:rPr dirty="0"/>
              <a:t>Providing</a:t>
            </a:r>
            <a:r>
              <a:rPr dirty="0" spc="-114"/>
              <a:t> </a:t>
            </a:r>
            <a:r>
              <a:rPr dirty="0"/>
              <a:t>Design</a:t>
            </a:r>
            <a:r>
              <a:rPr dirty="0" spc="-110"/>
              <a:t> </a:t>
            </a:r>
            <a:r>
              <a:rPr dirty="0" spc="-10"/>
              <a:t>Options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4592280" y="296148"/>
            <a:ext cx="278384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2.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Selection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of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50" b="1">
                <a:solidFill>
                  <a:srgbClr val="0A9395"/>
                </a:solidFill>
                <a:latin typeface="Arial"/>
                <a:cs typeface="Arial"/>
              </a:rPr>
              <a:t>premade</a:t>
            </a:r>
            <a:r>
              <a:rPr dirty="0" sz="1400" spc="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options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98045" y="2691344"/>
            <a:ext cx="1450922" cy="1899946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4563166" y="615848"/>
            <a:ext cx="4467225" cy="1900555"/>
            <a:chOff x="4563166" y="615848"/>
            <a:chExt cx="4467225" cy="1900555"/>
          </a:xfrm>
        </p:grpSpPr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63166" y="615848"/>
              <a:ext cx="4466990" cy="1899946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65507" y="758173"/>
              <a:ext cx="364649" cy="452174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8489658" y="1319297"/>
              <a:ext cx="420370" cy="88900"/>
            </a:xfrm>
            <a:custGeom>
              <a:avLst/>
              <a:gdLst/>
              <a:ahLst/>
              <a:cxnLst/>
              <a:rect l="l" t="t" r="r" b="b"/>
              <a:pathLst>
                <a:path w="420370" h="88900">
                  <a:moveTo>
                    <a:pt x="419999" y="88799"/>
                  </a:moveTo>
                  <a:lnTo>
                    <a:pt x="0" y="88799"/>
                  </a:lnTo>
                  <a:lnTo>
                    <a:pt x="0" y="0"/>
                  </a:lnTo>
                  <a:lnTo>
                    <a:pt x="419999" y="0"/>
                  </a:lnTo>
                  <a:lnTo>
                    <a:pt x="419999" y="88799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8489658" y="1319297"/>
              <a:ext cx="420370" cy="88900"/>
            </a:xfrm>
            <a:custGeom>
              <a:avLst/>
              <a:gdLst/>
              <a:ahLst/>
              <a:cxnLst/>
              <a:rect l="l" t="t" r="r" b="b"/>
              <a:pathLst>
                <a:path w="420370" h="88900">
                  <a:moveTo>
                    <a:pt x="0" y="0"/>
                  </a:moveTo>
                  <a:lnTo>
                    <a:pt x="419999" y="0"/>
                  </a:lnTo>
                  <a:lnTo>
                    <a:pt x="419999" y="88799"/>
                  </a:lnTo>
                  <a:lnTo>
                    <a:pt x="0" y="887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7105360" y="1877921"/>
              <a:ext cx="325120" cy="217170"/>
            </a:xfrm>
            <a:custGeom>
              <a:avLst/>
              <a:gdLst/>
              <a:ahLst/>
              <a:cxnLst/>
              <a:rect l="l" t="t" r="r" b="b"/>
              <a:pathLst>
                <a:path w="325120" h="217169">
                  <a:moveTo>
                    <a:pt x="324899" y="216599"/>
                  </a:moveTo>
                  <a:lnTo>
                    <a:pt x="0" y="216599"/>
                  </a:lnTo>
                  <a:lnTo>
                    <a:pt x="0" y="0"/>
                  </a:lnTo>
                  <a:lnTo>
                    <a:pt x="324899" y="0"/>
                  </a:lnTo>
                  <a:lnTo>
                    <a:pt x="324899" y="216599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7105360" y="1877921"/>
              <a:ext cx="325120" cy="217170"/>
            </a:xfrm>
            <a:custGeom>
              <a:avLst/>
              <a:gdLst/>
              <a:ahLst/>
              <a:cxnLst/>
              <a:rect l="l" t="t" r="r" b="b"/>
              <a:pathLst>
                <a:path w="325120" h="217169">
                  <a:moveTo>
                    <a:pt x="0" y="0"/>
                  </a:moveTo>
                  <a:lnTo>
                    <a:pt x="324899" y="0"/>
                  </a:lnTo>
                  <a:lnTo>
                    <a:pt x="324899" y="216599"/>
                  </a:lnTo>
                  <a:lnTo>
                    <a:pt x="0" y="2165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 descr=""/>
          <p:cNvGrpSpPr/>
          <p:nvPr/>
        </p:nvGrpSpPr>
        <p:grpSpPr>
          <a:xfrm>
            <a:off x="4563166" y="3039218"/>
            <a:ext cx="4516120" cy="1900555"/>
            <a:chOff x="4563166" y="3039218"/>
            <a:chExt cx="4516120" cy="1900555"/>
          </a:xfrm>
        </p:grpSpPr>
        <p:pic>
          <p:nvPicPr>
            <p:cNvPr id="14" name="object 1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63166" y="3039218"/>
              <a:ext cx="4466990" cy="1899946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16907" y="3180143"/>
              <a:ext cx="461849" cy="572698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8489658" y="3752842"/>
              <a:ext cx="420370" cy="88900"/>
            </a:xfrm>
            <a:custGeom>
              <a:avLst/>
              <a:gdLst/>
              <a:ahLst/>
              <a:cxnLst/>
              <a:rect l="l" t="t" r="r" b="b"/>
              <a:pathLst>
                <a:path w="420370" h="88900">
                  <a:moveTo>
                    <a:pt x="419999" y="88799"/>
                  </a:moveTo>
                  <a:lnTo>
                    <a:pt x="0" y="88799"/>
                  </a:lnTo>
                  <a:lnTo>
                    <a:pt x="0" y="0"/>
                  </a:lnTo>
                  <a:lnTo>
                    <a:pt x="419999" y="0"/>
                  </a:lnTo>
                  <a:lnTo>
                    <a:pt x="419999" y="88799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8489658" y="3752842"/>
              <a:ext cx="420370" cy="88900"/>
            </a:xfrm>
            <a:custGeom>
              <a:avLst/>
              <a:gdLst/>
              <a:ahLst/>
              <a:cxnLst/>
              <a:rect l="l" t="t" r="r" b="b"/>
              <a:pathLst>
                <a:path w="420370" h="88900">
                  <a:moveTo>
                    <a:pt x="0" y="0"/>
                  </a:moveTo>
                  <a:lnTo>
                    <a:pt x="419999" y="0"/>
                  </a:lnTo>
                  <a:lnTo>
                    <a:pt x="419999" y="88799"/>
                  </a:lnTo>
                  <a:lnTo>
                    <a:pt x="0" y="887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7105360" y="4297541"/>
              <a:ext cx="325120" cy="217170"/>
            </a:xfrm>
            <a:custGeom>
              <a:avLst/>
              <a:gdLst/>
              <a:ahLst/>
              <a:cxnLst/>
              <a:rect l="l" t="t" r="r" b="b"/>
              <a:pathLst>
                <a:path w="325120" h="217170">
                  <a:moveTo>
                    <a:pt x="324899" y="216599"/>
                  </a:moveTo>
                  <a:lnTo>
                    <a:pt x="0" y="216599"/>
                  </a:lnTo>
                  <a:lnTo>
                    <a:pt x="0" y="0"/>
                  </a:lnTo>
                  <a:lnTo>
                    <a:pt x="324899" y="0"/>
                  </a:lnTo>
                  <a:lnTo>
                    <a:pt x="324899" y="216599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7105360" y="4297541"/>
              <a:ext cx="325120" cy="217170"/>
            </a:xfrm>
            <a:custGeom>
              <a:avLst/>
              <a:gdLst/>
              <a:ahLst/>
              <a:cxnLst/>
              <a:rect l="l" t="t" r="r" b="b"/>
              <a:pathLst>
                <a:path w="325120" h="217170">
                  <a:moveTo>
                    <a:pt x="0" y="0"/>
                  </a:moveTo>
                  <a:lnTo>
                    <a:pt x="324899" y="0"/>
                  </a:lnTo>
                  <a:lnTo>
                    <a:pt x="324899" y="216599"/>
                  </a:lnTo>
                  <a:lnTo>
                    <a:pt x="0" y="2165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 descr=""/>
          <p:cNvGrpSpPr/>
          <p:nvPr/>
        </p:nvGrpSpPr>
        <p:grpSpPr>
          <a:xfrm>
            <a:off x="327134" y="2691344"/>
            <a:ext cx="1779905" cy="2117725"/>
            <a:chOff x="327134" y="2691344"/>
            <a:chExt cx="1779905" cy="2117725"/>
          </a:xfrm>
        </p:grpSpPr>
        <p:pic>
          <p:nvPicPr>
            <p:cNvPr id="21" name="object 2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4248" y="2691344"/>
              <a:ext cx="1602446" cy="2117295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7134" y="2923919"/>
              <a:ext cx="638963" cy="792323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644498" y="4514140"/>
              <a:ext cx="639445" cy="115570"/>
            </a:xfrm>
            <a:custGeom>
              <a:avLst/>
              <a:gdLst/>
              <a:ahLst/>
              <a:cxnLst/>
              <a:rect l="l" t="t" r="r" b="b"/>
              <a:pathLst>
                <a:path w="639444" h="115570">
                  <a:moveTo>
                    <a:pt x="638998" y="115499"/>
                  </a:moveTo>
                  <a:lnTo>
                    <a:pt x="0" y="115499"/>
                  </a:lnTo>
                  <a:lnTo>
                    <a:pt x="0" y="0"/>
                  </a:lnTo>
                  <a:lnTo>
                    <a:pt x="638998" y="0"/>
                  </a:lnTo>
                  <a:lnTo>
                    <a:pt x="638998" y="115499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644498" y="4514140"/>
              <a:ext cx="639445" cy="115570"/>
            </a:xfrm>
            <a:custGeom>
              <a:avLst/>
              <a:gdLst/>
              <a:ahLst/>
              <a:cxnLst/>
              <a:rect l="l" t="t" r="r" b="b"/>
              <a:pathLst>
                <a:path w="639444" h="115570">
                  <a:moveTo>
                    <a:pt x="0" y="0"/>
                  </a:moveTo>
                  <a:lnTo>
                    <a:pt x="638998" y="0"/>
                  </a:lnTo>
                  <a:lnTo>
                    <a:pt x="638998" y="115499"/>
                  </a:lnTo>
                  <a:lnTo>
                    <a:pt x="0" y="1154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299948" y="1082177"/>
            <a:ext cx="6666230" cy="1846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219575">
              <a:lnSpc>
                <a:spcPct val="114999"/>
              </a:lnSpc>
              <a:spcBef>
                <a:spcPts val="100"/>
              </a:spcBef>
            </a:pPr>
            <a:r>
              <a:rPr dirty="0" sz="1200" b="1">
                <a:solidFill>
                  <a:srgbClr val="CA6702"/>
                </a:solidFill>
                <a:latin typeface="Arial"/>
                <a:cs typeface="Arial"/>
              </a:rPr>
              <a:t>Idea:</a:t>
            </a:r>
            <a:r>
              <a:rPr dirty="0" sz="1200" spc="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CA6702"/>
                </a:solidFill>
                <a:latin typeface="Microsoft Sans Serif"/>
                <a:cs typeface="Microsoft Sans Serif"/>
              </a:rPr>
              <a:t>AI</a:t>
            </a:r>
            <a:r>
              <a:rPr dirty="0" sz="1200" spc="7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solidFill>
                  <a:srgbClr val="CA6702"/>
                </a:solidFill>
                <a:latin typeface="Microsoft Sans Serif"/>
                <a:cs typeface="Microsoft Sans Serif"/>
              </a:rPr>
              <a:t>provides</a:t>
            </a:r>
            <a:r>
              <a:rPr dirty="0" sz="1200" spc="7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solidFill>
                  <a:srgbClr val="CA6702"/>
                </a:solidFill>
                <a:latin typeface="Microsoft Sans Serif"/>
                <a:cs typeface="Microsoft Sans Serif"/>
              </a:rPr>
              <a:t>images</a:t>
            </a:r>
            <a:r>
              <a:rPr dirty="0" sz="1200" spc="7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25">
                <a:solidFill>
                  <a:srgbClr val="CA6702"/>
                </a:solidFill>
                <a:latin typeface="Microsoft Sans Serif"/>
                <a:cs typeface="Microsoft Sans Serif"/>
              </a:rPr>
              <a:t>and </a:t>
            </a:r>
            <a:r>
              <a:rPr dirty="0" sz="1200" spc="10">
                <a:solidFill>
                  <a:srgbClr val="CA6702"/>
                </a:solidFill>
                <a:latin typeface="Microsoft Sans Serif"/>
                <a:cs typeface="Microsoft Sans Serif"/>
              </a:rPr>
              <a:t>inspirational</a:t>
            </a:r>
            <a:r>
              <a:rPr dirty="0" sz="1200" spc="5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10">
                <a:solidFill>
                  <a:srgbClr val="CA6702"/>
                </a:solidFill>
                <a:latin typeface="Microsoft Sans Serif"/>
                <a:cs typeface="Microsoft Sans Serif"/>
              </a:rPr>
              <a:t>visuals</a:t>
            </a:r>
            <a:r>
              <a:rPr dirty="0" sz="1200" spc="6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65">
                <a:solidFill>
                  <a:srgbClr val="CA6702"/>
                </a:solidFill>
                <a:latin typeface="Microsoft Sans Serif"/>
                <a:cs typeface="Microsoft Sans Serif"/>
              </a:rPr>
              <a:t>that</a:t>
            </a:r>
            <a:r>
              <a:rPr dirty="0" sz="1200" spc="6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10">
                <a:solidFill>
                  <a:srgbClr val="CA6702"/>
                </a:solidFill>
                <a:latin typeface="Microsoft Sans Serif"/>
                <a:cs typeface="Microsoft Sans Serif"/>
              </a:rPr>
              <a:t>users</a:t>
            </a:r>
            <a:r>
              <a:rPr dirty="0" sz="1200" spc="5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25">
                <a:solidFill>
                  <a:srgbClr val="CA6702"/>
                </a:solidFill>
                <a:latin typeface="Microsoft Sans Serif"/>
                <a:cs typeface="Microsoft Sans Serif"/>
              </a:rPr>
              <a:t>can </a:t>
            </a:r>
            <a:r>
              <a:rPr dirty="0" sz="1200">
                <a:solidFill>
                  <a:srgbClr val="CA6702"/>
                </a:solidFill>
                <a:latin typeface="Microsoft Sans Serif"/>
                <a:cs typeface="Microsoft Sans Serif"/>
              </a:rPr>
              <a:t>choose</a:t>
            </a:r>
            <a:r>
              <a:rPr dirty="0" sz="1200" spc="229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">
                <a:solidFill>
                  <a:srgbClr val="CA6702"/>
                </a:solidFill>
                <a:latin typeface="Microsoft Sans Serif"/>
                <a:cs typeface="Microsoft Sans Serif"/>
              </a:rPr>
              <a:t>between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64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56515">
              <a:lnSpc>
                <a:spcPct val="100000"/>
              </a:lnSpc>
            </a:pPr>
            <a:r>
              <a:rPr dirty="0" sz="1100" b="1">
                <a:solidFill>
                  <a:srgbClr val="001118"/>
                </a:solidFill>
                <a:latin typeface="Arial"/>
                <a:cs typeface="Arial"/>
              </a:rPr>
              <a:t>Task</a:t>
            </a:r>
            <a:r>
              <a:rPr dirty="0" sz="1100" spc="-20" b="1">
                <a:solidFill>
                  <a:srgbClr val="001118"/>
                </a:solidFill>
                <a:latin typeface="Arial"/>
                <a:cs typeface="Arial"/>
              </a:rPr>
              <a:t> </a:t>
            </a:r>
            <a:r>
              <a:rPr dirty="0" sz="1100" spc="60" b="1">
                <a:solidFill>
                  <a:srgbClr val="001118"/>
                </a:solidFill>
                <a:latin typeface="Arial"/>
                <a:cs typeface="Arial"/>
              </a:rPr>
              <a:t>to</a:t>
            </a:r>
            <a:r>
              <a:rPr dirty="0" sz="1100" spc="-15" b="1">
                <a:solidFill>
                  <a:srgbClr val="001118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1118"/>
                </a:solidFill>
                <a:latin typeface="Arial"/>
                <a:cs typeface="Arial"/>
              </a:rPr>
              <a:t>user:</a:t>
            </a:r>
            <a:r>
              <a:rPr dirty="0" sz="1100" spc="-20" b="1">
                <a:solidFill>
                  <a:srgbClr val="001118"/>
                </a:solidFill>
                <a:latin typeface="Arial"/>
                <a:cs typeface="Arial"/>
              </a:rPr>
              <a:t> </a:t>
            </a:r>
            <a:r>
              <a:rPr dirty="0" sz="1100" spc="55" b="1">
                <a:solidFill>
                  <a:srgbClr val="001118"/>
                </a:solidFill>
                <a:latin typeface="Arial"/>
                <a:cs typeface="Arial"/>
              </a:rPr>
              <a:t>Create</a:t>
            </a:r>
            <a:r>
              <a:rPr dirty="0" sz="1100" spc="-15" b="1">
                <a:solidFill>
                  <a:srgbClr val="001118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1118"/>
                </a:solidFill>
                <a:latin typeface="Arial"/>
                <a:cs typeface="Arial"/>
              </a:rPr>
              <a:t>a</a:t>
            </a:r>
            <a:r>
              <a:rPr dirty="0" sz="1100" spc="-20" b="1">
                <a:solidFill>
                  <a:srgbClr val="001118"/>
                </a:solidFill>
                <a:latin typeface="Arial"/>
                <a:cs typeface="Arial"/>
              </a:rPr>
              <a:t> </a:t>
            </a:r>
            <a:r>
              <a:rPr dirty="0" sz="1100" spc="50" b="1">
                <a:solidFill>
                  <a:srgbClr val="001118"/>
                </a:solidFill>
                <a:latin typeface="Arial"/>
                <a:cs typeface="Arial"/>
              </a:rPr>
              <a:t>birthday</a:t>
            </a:r>
            <a:r>
              <a:rPr dirty="0" sz="1100" spc="-15" b="1">
                <a:solidFill>
                  <a:srgbClr val="001118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001118"/>
                </a:solidFill>
                <a:latin typeface="Arial"/>
                <a:cs typeface="Arial"/>
              </a:rPr>
              <a:t>invitation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20"/>
              </a:spcBef>
            </a:pPr>
            <a:endParaRPr sz="1100">
              <a:latin typeface="Arial"/>
              <a:cs typeface="Arial"/>
            </a:endParaRPr>
          </a:p>
          <a:p>
            <a:pPr marL="393065">
              <a:lnSpc>
                <a:spcPct val="100000"/>
              </a:lnSpc>
            </a:pPr>
            <a:r>
              <a:rPr dirty="0" sz="1400" spc="-160" b="1">
                <a:solidFill>
                  <a:srgbClr val="0A9395"/>
                </a:solidFill>
                <a:latin typeface="Arial"/>
                <a:cs typeface="Arial"/>
              </a:rPr>
              <a:t>1.</a:t>
            </a:r>
            <a:r>
              <a:rPr dirty="0" sz="1400" spc="6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Freehand</a:t>
            </a:r>
            <a:r>
              <a:rPr dirty="0" sz="1400" spc="6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Drawing</a:t>
            </a:r>
            <a:r>
              <a:rPr dirty="0" sz="1400" spc="6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(blank</a:t>
            </a:r>
            <a:r>
              <a:rPr dirty="0" sz="1400" spc="6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canvas)</a:t>
            </a:r>
            <a:endParaRPr sz="1400">
              <a:latin typeface="Arial"/>
              <a:cs typeface="Arial"/>
            </a:endParaRPr>
          </a:p>
          <a:p>
            <a:pPr marL="4356100">
              <a:lnSpc>
                <a:spcPct val="100000"/>
              </a:lnSpc>
              <a:spcBef>
                <a:spcPts val="805"/>
              </a:spcBef>
            </a:pP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3.</a:t>
            </a:r>
            <a:r>
              <a:rPr dirty="0" sz="1400" spc="-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65" b="1">
                <a:solidFill>
                  <a:srgbClr val="0A9395"/>
                </a:solidFill>
                <a:latin typeface="Arial"/>
                <a:cs typeface="Arial"/>
              </a:rPr>
              <a:t>Multi-</a:t>
            </a:r>
            <a:r>
              <a:rPr dirty="0" sz="1400" spc="75" b="1">
                <a:solidFill>
                  <a:srgbClr val="0A9395"/>
                </a:solidFill>
                <a:latin typeface="Arial"/>
                <a:cs typeface="Arial"/>
              </a:rPr>
              <a:t>step</a:t>
            </a:r>
            <a:r>
              <a:rPr dirty="0" sz="1400" spc="-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construction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FBF4EB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60738" y="1331072"/>
            <a:ext cx="2991993" cy="3574492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6731272" y="941149"/>
            <a:ext cx="1251585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solidFill>
                  <a:srgbClr val="595959"/>
                </a:solidFill>
                <a:latin typeface="Arial"/>
                <a:cs typeface="Arial"/>
              </a:rPr>
              <a:t>Approach</a:t>
            </a:r>
            <a:r>
              <a:rPr dirty="0" sz="1700" spc="18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700" spc="15" b="1">
                <a:solidFill>
                  <a:srgbClr val="595959"/>
                </a:solidFill>
                <a:latin typeface="Arial"/>
                <a:cs typeface="Arial"/>
              </a:rPr>
              <a:t>3</a:t>
            </a:r>
            <a:endParaRPr sz="17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949320" y="982999"/>
            <a:ext cx="1246505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solidFill>
                  <a:srgbClr val="595959"/>
                </a:solidFill>
                <a:latin typeface="Arial"/>
                <a:cs typeface="Arial"/>
              </a:rPr>
              <a:t>Approach</a:t>
            </a:r>
            <a:r>
              <a:rPr dirty="0" sz="1700" spc="18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700" spc="-50" b="1">
                <a:solidFill>
                  <a:srgbClr val="595959"/>
                </a:solidFill>
                <a:latin typeface="Arial"/>
                <a:cs typeface="Arial"/>
              </a:rPr>
              <a:t>2</a:t>
            </a:r>
            <a:endParaRPr sz="17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84724" y="399123"/>
            <a:ext cx="3036570" cy="846455"/>
          </a:xfrm>
          <a:prstGeom prst="rect"/>
        </p:spPr>
        <p:txBody>
          <a:bodyPr wrap="square" lIns="0" tIns="1212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5"/>
              </a:spcBef>
            </a:pPr>
            <a:r>
              <a:rPr dirty="0"/>
              <a:t>Solution</a:t>
            </a:r>
            <a:r>
              <a:rPr dirty="0" spc="-55"/>
              <a:t> </a:t>
            </a:r>
            <a:r>
              <a:rPr dirty="0" spc="55"/>
              <a:t>2</a:t>
            </a:r>
            <a:r>
              <a:rPr dirty="0" spc="-55"/>
              <a:t> </a:t>
            </a:r>
            <a:r>
              <a:rPr dirty="0" spc="65"/>
              <a:t>Artifacts</a:t>
            </a:r>
          </a:p>
          <a:p>
            <a:pPr marL="751205">
              <a:lnSpc>
                <a:spcPct val="100000"/>
              </a:lnSpc>
              <a:spcBef>
                <a:spcPts val="565"/>
              </a:spcBef>
            </a:pPr>
            <a:r>
              <a:rPr dirty="0" sz="1700">
                <a:solidFill>
                  <a:srgbClr val="595959"/>
                </a:solidFill>
              </a:rPr>
              <a:t>Approach</a:t>
            </a:r>
            <a:r>
              <a:rPr dirty="0" sz="1700" spc="185">
                <a:solidFill>
                  <a:srgbClr val="595959"/>
                </a:solidFill>
              </a:rPr>
              <a:t> </a:t>
            </a:r>
            <a:r>
              <a:rPr dirty="0" sz="1700" spc="-385">
                <a:solidFill>
                  <a:srgbClr val="595959"/>
                </a:solidFill>
              </a:rPr>
              <a:t>1</a:t>
            </a:r>
            <a:endParaRPr sz="1700"/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00842" y="1557421"/>
            <a:ext cx="2142270" cy="2667469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2036" y="1242972"/>
            <a:ext cx="2142270" cy="3790142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505247"/>
            <a:ext cx="215836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135"/>
              <a:t>What</a:t>
            </a:r>
            <a:r>
              <a:rPr dirty="0" spc="-95"/>
              <a:t> </a:t>
            </a:r>
            <a:r>
              <a:rPr dirty="0" spc="40"/>
              <a:t>Worked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93980">
              <a:lnSpc>
                <a:spcPct val="100000"/>
              </a:lnSpc>
              <a:spcBef>
                <a:spcPts val="100"/>
              </a:spcBef>
            </a:pPr>
            <a:r>
              <a:rPr dirty="0" b="1">
                <a:latin typeface="Arial"/>
                <a:cs typeface="Arial"/>
              </a:rPr>
              <a:t>Understood</a:t>
            </a:r>
            <a:r>
              <a:rPr dirty="0" spc="105" b="1">
                <a:latin typeface="Arial"/>
                <a:cs typeface="Arial"/>
              </a:rPr>
              <a:t> </a:t>
            </a:r>
            <a:r>
              <a:rPr dirty="0" b="1">
                <a:latin typeface="Arial"/>
                <a:cs typeface="Arial"/>
              </a:rPr>
              <a:t>individual</a:t>
            </a:r>
            <a:r>
              <a:rPr dirty="0" spc="110" b="1">
                <a:latin typeface="Arial"/>
                <a:cs typeface="Arial"/>
              </a:rPr>
              <a:t> </a:t>
            </a:r>
            <a:r>
              <a:rPr dirty="0" spc="-10" b="1">
                <a:latin typeface="Arial"/>
                <a:cs typeface="Arial"/>
              </a:rPr>
              <a:t>personalization: </a:t>
            </a:r>
            <a:r>
              <a:rPr dirty="0"/>
              <a:t>“I</a:t>
            </a:r>
            <a:r>
              <a:rPr dirty="0" spc="70"/>
              <a:t> </a:t>
            </a:r>
            <a:r>
              <a:rPr dirty="0"/>
              <a:t>would</a:t>
            </a:r>
            <a:r>
              <a:rPr dirty="0" spc="75"/>
              <a:t> </a:t>
            </a:r>
            <a:r>
              <a:rPr dirty="0"/>
              <a:t>prefer</a:t>
            </a:r>
            <a:r>
              <a:rPr dirty="0" spc="75"/>
              <a:t> </a:t>
            </a:r>
            <a:r>
              <a:rPr dirty="0" spc="100"/>
              <a:t>to</a:t>
            </a:r>
            <a:r>
              <a:rPr dirty="0" spc="75"/>
              <a:t> </a:t>
            </a:r>
            <a:r>
              <a:rPr dirty="0"/>
              <a:t>have</a:t>
            </a:r>
            <a:r>
              <a:rPr dirty="0" spc="70"/>
              <a:t> </a:t>
            </a:r>
            <a:r>
              <a:rPr dirty="0" spc="55"/>
              <a:t>control</a:t>
            </a:r>
            <a:r>
              <a:rPr dirty="0" spc="75"/>
              <a:t> </a:t>
            </a:r>
            <a:r>
              <a:rPr dirty="0" spc="-20"/>
              <a:t>over </a:t>
            </a:r>
            <a:r>
              <a:rPr dirty="0"/>
              <a:t>elements</a:t>
            </a:r>
            <a:r>
              <a:rPr dirty="0" spc="145"/>
              <a:t> </a:t>
            </a:r>
            <a:r>
              <a:rPr dirty="0"/>
              <a:t>so</a:t>
            </a:r>
            <a:r>
              <a:rPr dirty="0" spc="150"/>
              <a:t> </a:t>
            </a:r>
            <a:r>
              <a:rPr dirty="0"/>
              <a:t>I</a:t>
            </a:r>
            <a:r>
              <a:rPr dirty="0" spc="145"/>
              <a:t> </a:t>
            </a:r>
            <a:r>
              <a:rPr dirty="0"/>
              <a:t>would</a:t>
            </a:r>
            <a:r>
              <a:rPr dirty="0" spc="150"/>
              <a:t> </a:t>
            </a:r>
            <a:r>
              <a:rPr dirty="0" spc="50"/>
              <a:t>pick</a:t>
            </a:r>
            <a:r>
              <a:rPr dirty="0" spc="145"/>
              <a:t> </a:t>
            </a:r>
            <a:r>
              <a:rPr dirty="0"/>
              <a:t>Approach</a:t>
            </a:r>
            <a:r>
              <a:rPr dirty="0" spc="150"/>
              <a:t> </a:t>
            </a:r>
            <a:r>
              <a:rPr dirty="0" spc="-25"/>
              <a:t>1”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</a:p>
          <a:p>
            <a:pPr marL="12700" marR="5080">
              <a:lnSpc>
                <a:spcPct val="100000"/>
              </a:lnSpc>
            </a:pPr>
            <a:r>
              <a:rPr dirty="0" spc="10" b="1">
                <a:latin typeface="Arial"/>
                <a:cs typeface="Arial"/>
              </a:rPr>
              <a:t>Gathered</a:t>
            </a:r>
            <a:r>
              <a:rPr dirty="0" spc="80" b="1">
                <a:latin typeface="Arial"/>
                <a:cs typeface="Arial"/>
              </a:rPr>
              <a:t> </a:t>
            </a:r>
            <a:r>
              <a:rPr dirty="0" spc="10" b="1">
                <a:latin typeface="Arial"/>
                <a:cs typeface="Arial"/>
              </a:rPr>
              <a:t>information</a:t>
            </a:r>
            <a:r>
              <a:rPr dirty="0" spc="80" b="1">
                <a:latin typeface="Arial"/>
                <a:cs typeface="Arial"/>
              </a:rPr>
              <a:t> </a:t>
            </a:r>
            <a:r>
              <a:rPr dirty="0" spc="10" b="1">
                <a:latin typeface="Arial"/>
                <a:cs typeface="Arial"/>
              </a:rPr>
              <a:t>about</a:t>
            </a:r>
            <a:r>
              <a:rPr dirty="0" spc="85" b="1">
                <a:latin typeface="Arial"/>
                <a:cs typeface="Arial"/>
              </a:rPr>
              <a:t> </a:t>
            </a:r>
            <a:r>
              <a:rPr dirty="0" spc="10" b="1">
                <a:latin typeface="Arial"/>
                <a:cs typeface="Arial"/>
              </a:rPr>
              <a:t>options:</a:t>
            </a:r>
            <a:r>
              <a:rPr dirty="0" spc="135" b="1">
                <a:latin typeface="Arial"/>
                <a:cs typeface="Arial"/>
              </a:rPr>
              <a:t> </a:t>
            </a:r>
            <a:r>
              <a:rPr dirty="0" spc="-25"/>
              <a:t>“I </a:t>
            </a:r>
            <a:r>
              <a:rPr dirty="0"/>
              <a:t>liked</a:t>
            </a:r>
            <a:r>
              <a:rPr dirty="0" spc="60"/>
              <a:t> </a:t>
            </a:r>
            <a:r>
              <a:rPr dirty="0" spc="65"/>
              <a:t>the</a:t>
            </a:r>
            <a:r>
              <a:rPr dirty="0" spc="60"/>
              <a:t> </a:t>
            </a:r>
            <a:r>
              <a:rPr dirty="0" spc="50"/>
              <a:t>options</a:t>
            </a:r>
            <a:r>
              <a:rPr dirty="0" spc="60"/>
              <a:t> </a:t>
            </a:r>
            <a:r>
              <a:rPr dirty="0" spc="55"/>
              <a:t>for</a:t>
            </a:r>
            <a:r>
              <a:rPr dirty="0" spc="60"/>
              <a:t> </a:t>
            </a:r>
            <a:r>
              <a:rPr dirty="0"/>
              <a:t>Approach</a:t>
            </a:r>
            <a:r>
              <a:rPr dirty="0" spc="60"/>
              <a:t> </a:t>
            </a:r>
            <a:r>
              <a:rPr dirty="0"/>
              <a:t>3,</a:t>
            </a:r>
            <a:r>
              <a:rPr dirty="0" spc="60"/>
              <a:t> </a:t>
            </a:r>
            <a:r>
              <a:rPr dirty="0" spc="75"/>
              <a:t>that</a:t>
            </a:r>
            <a:r>
              <a:rPr dirty="0" spc="60"/>
              <a:t> </a:t>
            </a:r>
            <a:r>
              <a:rPr dirty="0" spc="-25"/>
              <a:t>was </a:t>
            </a:r>
            <a:r>
              <a:rPr dirty="0"/>
              <a:t>fine.</a:t>
            </a:r>
            <a:r>
              <a:rPr dirty="0" spc="60"/>
              <a:t> </a:t>
            </a:r>
            <a:r>
              <a:rPr dirty="0"/>
              <a:t>I</a:t>
            </a:r>
            <a:r>
              <a:rPr dirty="0" spc="60"/>
              <a:t> </a:t>
            </a:r>
            <a:r>
              <a:rPr dirty="0"/>
              <a:t>would</a:t>
            </a:r>
            <a:r>
              <a:rPr dirty="0" spc="60"/>
              <a:t> </a:t>
            </a:r>
            <a:r>
              <a:rPr dirty="0"/>
              <a:t>have</a:t>
            </a:r>
            <a:r>
              <a:rPr dirty="0" spc="60"/>
              <a:t> </a:t>
            </a:r>
            <a:r>
              <a:rPr dirty="0"/>
              <a:t>just</a:t>
            </a:r>
            <a:r>
              <a:rPr dirty="0" spc="60"/>
              <a:t> </a:t>
            </a:r>
            <a:r>
              <a:rPr dirty="0"/>
              <a:t>liked</a:t>
            </a:r>
            <a:r>
              <a:rPr dirty="0" spc="60"/>
              <a:t> </a:t>
            </a:r>
            <a:r>
              <a:rPr dirty="0" spc="40"/>
              <a:t>the </a:t>
            </a:r>
            <a:r>
              <a:rPr dirty="0" spc="70"/>
              <a:t>opportunity</a:t>
            </a:r>
            <a:r>
              <a:rPr dirty="0" spc="100"/>
              <a:t> to</a:t>
            </a:r>
            <a:r>
              <a:rPr dirty="0" spc="105"/>
              <a:t> </a:t>
            </a:r>
            <a:r>
              <a:rPr dirty="0"/>
              <a:t>grab</a:t>
            </a:r>
            <a:r>
              <a:rPr dirty="0" spc="100"/>
              <a:t> </a:t>
            </a:r>
            <a:r>
              <a:rPr dirty="0"/>
              <a:t>things</a:t>
            </a:r>
            <a:r>
              <a:rPr dirty="0" spc="105"/>
              <a:t> </a:t>
            </a:r>
            <a:r>
              <a:rPr dirty="0"/>
              <a:t>and</a:t>
            </a:r>
            <a:r>
              <a:rPr dirty="0" spc="100"/>
              <a:t> </a:t>
            </a:r>
            <a:r>
              <a:rPr dirty="0" spc="-10"/>
              <a:t>design something”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</a:p>
          <a:p>
            <a:pPr marL="12700" marR="118110">
              <a:lnSpc>
                <a:spcPct val="100000"/>
              </a:lnSpc>
              <a:spcBef>
                <a:spcPts val="5"/>
              </a:spcBef>
            </a:pPr>
            <a:r>
              <a:rPr dirty="0" spc="10" b="1">
                <a:solidFill>
                  <a:srgbClr val="CA6702"/>
                </a:solidFill>
                <a:latin typeface="Arial"/>
                <a:cs typeface="Arial"/>
              </a:rPr>
              <a:t>Aesthetic</a:t>
            </a:r>
            <a:r>
              <a:rPr dirty="0" spc="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pc="10" b="1">
                <a:solidFill>
                  <a:srgbClr val="CA6702"/>
                </a:solidFill>
                <a:latin typeface="Arial"/>
                <a:cs typeface="Arial"/>
              </a:rPr>
              <a:t>appeal:</a:t>
            </a:r>
            <a:r>
              <a:rPr dirty="0" spc="6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/>
              <a:t>“Even</a:t>
            </a:r>
            <a:r>
              <a:rPr dirty="0" spc="85"/>
              <a:t> </a:t>
            </a:r>
            <a:r>
              <a:rPr dirty="0" spc="10"/>
              <a:t>though</a:t>
            </a:r>
            <a:r>
              <a:rPr dirty="0" spc="90"/>
              <a:t> </a:t>
            </a:r>
            <a:r>
              <a:rPr dirty="0" spc="10"/>
              <a:t>I</a:t>
            </a:r>
            <a:r>
              <a:rPr dirty="0" spc="85"/>
              <a:t> </a:t>
            </a:r>
            <a:r>
              <a:rPr dirty="0" spc="-10"/>
              <a:t>liked </a:t>
            </a:r>
            <a:r>
              <a:rPr dirty="0"/>
              <a:t>Approach</a:t>
            </a:r>
            <a:r>
              <a:rPr dirty="0" spc="125"/>
              <a:t> </a:t>
            </a:r>
            <a:r>
              <a:rPr dirty="0" spc="-260"/>
              <a:t>1,</a:t>
            </a:r>
            <a:r>
              <a:rPr dirty="0" spc="125"/>
              <a:t> </a:t>
            </a:r>
            <a:r>
              <a:rPr dirty="0"/>
              <a:t>I</a:t>
            </a:r>
            <a:r>
              <a:rPr dirty="0" spc="130"/>
              <a:t> </a:t>
            </a:r>
            <a:r>
              <a:rPr dirty="0"/>
              <a:t>think</a:t>
            </a:r>
            <a:r>
              <a:rPr dirty="0" spc="125"/>
              <a:t> </a:t>
            </a:r>
            <a:r>
              <a:rPr dirty="0"/>
              <a:t>Approach</a:t>
            </a:r>
            <a:r>
              <a:rPr dirty="0" spc="130"/>
              <a:t> </a:t>
            </a:r>
            <a:r>
              <a:rPr dirty="0"/>
              <a:t>2</a:t>
            </a:r>
            <a:r>
              <a:rPr dirty="0" spc="125"/>
              <a:t> </a:t>
            </a:r>
            <a:r>
              <a:rPr dirty="0" spc="50"/>
              <a:t>or</a:t>
            </a:r>
            <a:r>
              <a:rPr dirty="0" spc="125"/>
              <a:t> </a:t>
            </a:r>
            <a:r>
              <a:rPr dirty="0"/>
              <a:t>3</a:t>
            </a:r>
            <a:r>
              <a:rPr dirty="0" spc="130"/>
              <a:t> </a:t>
            </a:r>
            <a:r>
              <a:rPr dirty="0" spc="50"/>
              <a:t>(with </a:t>
            </a:r>
            <a:r>
              <a:rPr dirty="0"/>
              <a:t>choices)</a:t>
            </a:r>
            <a:r>
              <a:rPr dirty="0" spc="165"/>
              <a:t> </a:t>
            </a:r>
            <a:r>
              <a:rPr dirty="0"/>
              <a:t>would</a:t>
            </a:r>
            <a:r>
              <a:rPr dirty="0" spc="170"/>
              <a:t> </a:t>
            </a:r>
            <a:r>
              <a:rPr dirty="0"/>
              <a:t>have</a:t>
            </a:r>
            <a:r>
              <a:rPr dirty="0" spc="165"/>
              <a:t> </a:t>
            </a:r>
            <a:r>
              <a:rPr dirty="0"/>
              <a:t>looked</a:t>
            </a:r>
            <a:r>
              <a:rPr dirty="0" spc="170"/>
              <a:t> </a:t>
            </a:r>
            <a:r>
              <a:rPr dirty="0" spc="60"/>
              <a:t>better”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4901218" y="505247"/>
            <a:ext cx="3296285" cy="27806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135" b="1">
                <a:solidFill>
                  <a:srgbClr val="BA3D02"/>
                </a:solidFill>
                <a:latin typeface="Arial"/>
                <a:cs typeface="Arial"/>
              </a:rPr>
              <a:t>What</a:t>
            </a:r>
            <a:r>
              <a:rPr dirty="0" sz="2500" spc="4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500" b="1">
                <a:solidFill>
                  <a:srgbClr val="BA3D02"/>
                </a:solidFill>
                <a:latin typeface="Arial"/>
                <a:cs typeface="Arial"/>
              </a:rPr>
              <a:t>Didn’t</a:t>
            </a:r>
            <a:r>
              <a:rPr dirty="0" sz="2500" spc="4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500" spc="-20" b="1">
                <a:solidFill>
                  <a:srgbClr val="BA3D02"/>
                </a:solidFill>
                <a:latin typeface="Arial"/>
                <a:cs typeface="Arial"/>
              </a:rPr>
              <a:t>Work</a:t>
            </a:r>
            <a:endParaRPr sz="2500">
              <a:latin typeface="Arial"/>
              <a:cs typeface="Arial"/>
            </a:endParaRPr>
          </a:p>
          <a:p>
            <a:pPr marL="313690" marR="35560">
              <a:lnSpc>
                <a:spcPct val="100000"/>
              </a:lnSpc>
              <a:spcBef>
                <a:spcPts val="2470"/>
              </a:spcBef>
            </a:pPr>
            <a:r>
              <a:rPr dirty="0" sz="1500" b="1">
                <a:latin typeface="Arial"/>
                <a:cs typeface="Arial"/>
              </a:rPr>
              <a:t>Different</a:t>
            </a:r>
            <a:r>
              <a:rPr dirty="0" sz="1500" spc="18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personalizations:</a:t>
            </a:r>
            <a:r>
              <a:rPr dirty="0" sz="1500" spc="180" b="1">
                <a:latin typeface="Arial"/>
                <a:cs typeface="Arial"/>
              </a:rPr>
              <a:t> </a:t>
            </a:r>
            <a:r>
              <a:rPr dirty="0" sz="1500" spc="-25">
                <a:latin typeface="Microsoft Sans Serif"/>
                <a:cs typeface="Microsoft Sans Serif"/>
              </a:rPr>
              <a:t>“I </a:t>
            </a:r>
            <a:r>
              <a:rPr dirty="0" sz="1500">
                <a:latin typeface="Microsoft Sans Serif"/>
                <a:cs typeface="Microsoft Sans Serif"/>
              </a:rPr>
              <a:t>wish</a:t>
            </a:r>
            <a:r>
              <a:rPr dirty="0" sz="1500" spc="19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Approach</a:t>
            </a:r>
            <a:r>
              <a:rPr dirty="0" sz="1500" spc="20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2</a:t>
            </a:r>
            <a:r>
              <a:rPr dirty="0" sz="1500" spc="19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and</a:t>
            </a:r>
            <a:r>
              <a:rPr dirty="0" sz="1500" spc="20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Approach</a:t>
            </a:r>
            <a:r>
              <a:rPr dirty="0" sz="1500" spc="200">
                <a:latin typeface="Microsoft Sans Serif"/>
                <a:cs typeface="Microsoft Sans Serif"/>
              </a:rPr>
              <a:t> </a:t>
            </a:r>
            <a:r>
              <a:rPr dirty="0" sz="1500" spc="-50">
                <a:latin typeface="Microsoft Sans Serif"/>
                <a:cs typeface="Microsoft Sans Serif"/>
              </a:rPr>
              <a:t>3 </a:t>
            </a:r>
            <a:r>
              <a:rPr dirty="0" sz="1500">
                <a:latin typeface="Microsoft Sans Serif"/>
                <a:cs typeface="Microsoft Sans Serif"/>
              </a:rPr>
              <a:t>allowed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me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to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 spc="75">
                <a:latin typeface="Microsoft Sans Serif"/>
                <a:cs typeface="Microsoft Sans Serif"/>
              </a:rPr>
              <a:t>import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images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 spc="-25">
                <a:latin typeface="Microsoft Sans Serif"/>
                <a:cs typeface="Microsoft Sans Serif"/>
              </a:rPr>
              <a:t>and </a:t>
            </a:r>
            <a:r>
              <a:rPr dirty="0" sz="1500" spc="55">
                <a:latin typeface="Microsoft Sans Serif"/>
                <a:cs typeface="Microsoft Sans Serif"/>
              </a:rPr>
              <a:t>add</a:t>
            </a:r>
            <a:r>
              <a:rPr dirty="0" sz="1500">
                <a:latin typeface="Microsoft Sans Serif"/>
                <a:cs typeface="Microsoft Sans Serif"/>
              </a:rPr>
              <a:t> </a:t>
            </a:r>
            <a:r>
              <a:rPr dirty="0" sz="1500" spc="55">
                <a:latin typeface="Microsoft Sans Serif"/>
                <a:cs typeface="Microsoft Sans Serif"/>
              </a:rPr>
              <a:t>components</a:t>
            </a:r>
            <a:r>
              <a:rPr dirty="0" sz="1500">
                <a:latin typeface="Microsoft Sans Serif"/>
                <a:cs typeface="Microsoft Sans Serif"/>
              </a:rPr>
              <a:t> like</a:t>
            </a:r>
            <a:r>
              <a:rPr dirty="0" sz="1500" spc="5">
                <a:latin typeface="Microsoft Sans Serif"/>
                <a:cs typeface="Microsoft Sans Serif"/>
              </a:rPr>
              <a:t> </a:t>
            </a:r>
            <a:r>
              <a:rPr dirty="0" sz="1500" spc="-105">
                <a:latin typeface="Microsoft Sans Serif"/>
                <a:cs typeface="Microsoft Sans Serif"/>
              </a:rPr>
              <a:t>QR</a:t>
            </a:r>
            <a:r>
              <a:rPr dirty="0" sz="1500">
                <a:latin typeface="Microsoft Sans Serif"/>
                <a:cs typeface="Microsoft Sans Serif"/>
              </a:rPr>
              <a:t> </a:t>
            </a:r>
            <a:r>
              <a:rPr dirty="0" sz="1500" spc="40">
                <a:latin typeface="Microsoft Sans Serif"/>
                <a:cs typeface="Microsoft Sans Serif"/>
              </a:rPr>
              <a:t>codes”</a:t>
            </a: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1500">
              <a:latin typeface="Microsoft Sans Serif"/>
              <a:cs typeface="Microsoft Sans Serif"/>
            </a:endParaRPr>
          </a:p>
          <a:p>
            <a:pPr marL="313690" marR="5080">
              <a:lnSpc>
                <a:spcPct val="100000"/>
              </a:lnSpc>
            </a:pPr>
            <a:r>
              <a:rPr dirty="0" sz="1500" spc="50" b="1">
                <a:latin typeface="Arial"/>
                <a:cs typeface="Arial"/>
              </a:rPr>
              <a:t>Wanted</a:t>
            </a:r>
            <a:r>
              <a:rPr dirty="0" sz="1500" spc="2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more</a:t>
            </a:r>
            <a:r>
              <a:rPr dirty="0" sz="1500" spc="2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control:</a:t>
            </a:r>
            <a:r>
              <a:rPr dirty="0" sz="1500" spc="15" b="1">
                <a:latin typeface="Arial"/>
                <a:cs typeface="Arial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“Founders </a:t>
            </a:r>
            <a:r>
              <a:rPr dirty="0" sz="1500">
                <a:latin typeface="Microsoft Sans Serif"/>
                <a:cs typeface="Microsoft Sans Serif"/>
              </a:rPr>
              <a:t>want</a:t>
            </a:r>
            <a:r>
              <a:rPr dirty="0" sz="1500" spc="14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control.</a:t>
            </a:r>
            <a:r>
              <a:rPr dirty="0" sz="1500" spc="140">
                <a:latin typeface="Microsoft Sans Serif"/>
                <a:cs typeface="Microsoft Sans Serif"/>
              </a:rPr>
              <a:t> </a:t>
            </a:r>
            <a:r>
              <a:rPr dirty="0" sz="1500" b="1">
                <a:solidFill>
                  <a:srgbClr val="CA6702"/>
                </a:solidFill>
                <a:latin typeface="Arial"/>
                <a:cs typeface="Arial"/>
              </a:rPr>
              <a:t>Our</a:t>
            </a:r>
            <a:r>
              <a:rPr dirty="0" sz="1500" spc="6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500" spc="45" b="1">
                <a:solidFill>
                  <a:srgbClr val="CA6702"/>
                </a:solidFill>
                <a:latin typeface="Arial"/>
                <a:cs typeface="Arial"/>
              </a:rPr>
              <a:t>default</a:t>
            </a:r>
            <a:r>
              <a:rPr dirty="0" sz="1500" spc="6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500" spc="-25" b="1">
                <a:solidFill>
                  <a:srgbClr val="CA6702"/>
                </a:solidFill>
                <a:latin typeface="Arial"/>
                <a:cs typeface="Arial"/>
              </a:rPr>
              <a:t>is </a:t>
            </a:r>
            <a:r>
              <a:rPr dirty="0" sz="1500" b="1">
                <a:solidFill>
                  <a:srgbClr val="CA6702"/>
                </a:solidFill>
                <a:latin typeface="Arial"/>
                <a:cs typeface="Arial"/>
              </a:rPr>
              <a:t>control.</a:t>
            </a:r>
            <a:r>
              <a:rPr dirty="0" sz="1500" spc="2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So</a:t>
            </a:r>
            <a:r>
              <a:rPr dirty="0" sz="1500" spc="110">
                <a:latin typeface="Microsoft Sans Serif"/>
                <a:cs typeface="Microsoft Sans Serif"/>
              </a:rPr>
              <a:t> </a:t>
            </a:r>
            <a:r>
              <a:rPr dirty="0" sz="1500" spc="60">
                <a:latin typeface="Microsoft Sans Serif"/>
                <a:cs typeface="Microsoft Sans Serif"/>
              </a:rPr>
              <a:t>if</a:t>
            </a:r>
            <a:r>
              <a:rPr dirty="0" sz="1500" spc="10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that’s</a:t>
            </a:r>
            <a:r>
              <a:rPr dirty="0" sz="1500" spc="11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get</a:t>
            </a:r>
            <a:r>
              <a:rPr dirty="0" sz="1500" spc="10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lost</a:t>
            </a:r>
            <a:r>
              <a:rPr dirty="0" sz="1500" spc="110">
                <a:latin typeface="Microsoft Sans Serif"/>
                <a:cs typeface="Microsoft Sans Serif"/>
              </a:rPr>
              <a:t> </a:t>
            </a:r>
            <a:r>
              <a:rPr dirty="0" sz="1500" spc="-25">
                <a:latin typeface="Microsoft Sans Serif"/>
                <a:cs typeface="Microsoft Sans Serif"/>
              </a:rPr>
              <a:t>in </a:t>
            </a:r>
            <a:r>
              <a:rPr dirty="0" sz="1500" spc="10">
                <a:latin typeface="Microsoft Sans Serif"/>
                <a:cs typeface="Microsoft Sans Serif"/>
              </a:rPr>
              <a:t>translation</a:t>
            </a:r>
            <a:r>
              <a:rPr dirty="0" sz="1500" spc="130">
                <a:latin typeface="Microsoft Sans Serif"/>
                <a:cs typeface="Microsoft Sans Serif"/>
              </a:rPr>
              <a:t> </a:t>
            </a:r>
            <a:r>
              <a:rPr dirty="0" sz="1500" spc="55">
                <a:latin typeface="Microsoft Sans Serif"/>
                <a:cs typeface="Microsoft Sans Serif"/>
              </a:rPr>
              <a:t>then</a:t>
            </a:r>
            <a:r>
              <a:rPr dirty="0" sz="1500" spc="130">
                <a:latin typeface="Microsoft Sans Serif"/>
                <a:cs typeface="Microsoft Sans Serif"/>
              </a:rPr>
              <a:t> </a:t>
            </a:r>
            <a:r>
              <a:rPr dirty="0" sz="1500" spc="95">
                <a:latin typeface="Microsoft Sans Serif"/>
                <a:cs typeface="Microsoft Sans Serif"/>
              </a:rPr>
              <a:t>it</a:t>
            </a:r>
            <a:r>
              <a:rPr dirty="0" sz="1500" spc="135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won’t</a:t>
            </a:r>
            <a:r>
              <a:rPr dirty="0" sz="1500" spc="130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work.”</a:t>
            </a:r>
            <a:endParaRPr sz="1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271287" y="1995896"/>
            <a:ext cx="2238375" cy="1735455"/>
          </a:xfrm>
          <a:custGeom>
            <a:avLst/>
            <a:gdLst/>
            <a:ahLst/>
            <a:cxnLst/>
            <a:rect l="l" t="t" r="r" b="b"/>
            <a:pathLst>
              <a:path w="2238375" h="1735454">
                <a:moveTo>
                  <a:pt x="1949096" y="1735196"/>
                </a:moveTo>
                <a:lnTo>
                  <a:pt x="289199" y="1735196"/>
                </a:lnTo>
                <a:lnTo>
                  <a:pt x="242288" y="1731411"/>
                </a:lnTo>
                <a:lnTo>
                  <a:pt x="197788" y="1720453"/>
                </a:lnTo>
                <a:lnTo>
                  <a:pt x="156293" y="1702917"/>
                </a:lnTo>
                <a:lnTo>
                  <a:pt x="118400" y="1679399"/>
                </a:lnTo>
                <a:lnTo>
                  <a:pt x="84702" y="1650493"/>
                </a:lnTo>
                <a:lnTo>
                  <a:pt x="55797" y="1616796"/>
                </a:lnTo>
                <a:lnTo>
                  <a:pt x="32279" y="1578902"/>
                </a:lnTo>
                <a:lnTo>
                  <a:pt x="14743" y="1537408"/>
                </a:lnTo>
                <a:lnTo>
                  <a:pt x="3785" y="1492907"/>
                </a:lnTo>
                <a:lnTo>
                  <a:pt x="0" y="1445997"/>
                </a:lnTo>
                <a:lnTo>
                  <a:pt x="0" y="289204"/>
                </a:lnTo>
                <a:lnTo>
                  <a:pt x="3672" y="243689"/>
                </a:lnTo>
                <a:lnTo>
                  <a:pt x="14743" y="197793"/>
                </a:lnTo>
                <a:lnTo>
                  <a:pt x="32279" y="156298"/>
                </a:lnTo>
                <a:lnTo>
                  <a:pt x="55797" y="118404"/>
                </a:lnTo>
                <a:lnTo>
                  <a:pt x="84702" y="84706"/>
                </a:lnTo>
                <a:lnTo>
                  <a:pt x="118400" y="55799"/>
                </a:lnTo>
                <a:lnTo>
                  <a:pt x="156293" y="32280"/>
                </a:lnTo>
                <a:lnTo>
                  <a:pt x="197788" y="14743"/>
                </a:lnTo>
                <a:lnTo>
                  <a:pt x="242288" y="3785"/>
                </a:lnTo>
                <a:lnTo>
                  <a:pt x="289199" y="0"/>
                </a:lnTo>
                <a:lnTo>
                  <a:pt x="1949096" y="0"/>
                </a:lnTo>
                <a:lnTo>
                  <a:pt x="1994608" y="3602"/>
                </a:lnTo>
                <a:lnTo>
                  <a:pt x="2038590" y="14196"/>
                </a:lnTo>
                <a:lnTo>
                  <a:pt x="2080265" y="31459"/>
                </a:lnTo>
                <a:lnTo>
                  <a:pt x="2118858" y="55070"/>
                </a:lnTo>
                <a:lnTo>
                  <a:pt x="2153594" y="84706"/>
                </a:lnTo>
                <a:lnTo>
                  <a:pt x="2183226" y="119437"/>
                </a:lnTo>
                <a:lnTo>
                  <a:pt x="2206835" y="158029"/>
                </a:lnTo>
                <a:lnTo>
                  <a:pt x="2224097" y="199705"/>
                </a:lnTo>
                <a:lnTo>
                  <a:pt x="2234692" y="243689"/>
                </a:lnTo>
                <a:lnTo>
                  <a:pt x="2238295" y="289204"/>
                </a:lnTo>
                <a:lnTo>
                  <a:pt x="2238295" y="1445997"/>
                </a:lnTo>
                <a:lnTo>
                  <a:pt x="2234510" y="1492907"/>
                </a:lnTo>
                <a:lnTo>
                  <a:pt x="2223552" y="1537408"/>
                </a:lnTo>
                <a:lnTo>
                  <a:pt x="2206016" y="1578902"/>
                </a:lnTo>
                <a:lnTo>
                  <a:pt x="2182498" y="1616796"/>
                </a:lnTo>
                <a:lnTo>
                  <a:pt x="2153592" y="1650493"/>
                </a:lnTo>
                <a:lnTo>
                  <a:pt x="2119895" y="1679399"/>
                </a:lnTo>
                <a:lnTo>
                  <a:pt x="2082001" y="1702917"/>
                </a:lnTo>
                <a:lnTo>
                  <a:pt x="2040507" y="1720453"/>
                </a:lnTo>
                <a:lnTo>
                  <a:pt x="1996006" y="1731411"/>
                </a:lnTo>
                <a:lnTo>
                  <a:pt x="1949096" y="1735196"/>
                </a:lnTo>
                <a:close/>
              </a:path>
            </a:pathLst>
          </a:custGeom>
          <a:solidFill>
            <a:srgbClr val="CA670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6429016" y="2427311"/>
            <a:ext cx="1813560" cy="852169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dirty="0" sz="1800" b="1">
                <a:solidFill>
                  <a:srgbClr val="FBF4EB"/>
                </a:solidFill>
                <a:latin typeface="Arial"/>
                <a:cs typeface="Arial"/>
              </a:rPr>
              <a:t>Our</a:t>
            </a:r>
            <a:r>
              <a:rPr dirty="0" sz="1800" spc="-50" b="1">
                <a:solidFill>
                  <a:srgbClr val="FBF4EB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FBF4EB"/>
                </a:solidFill>
                <a:latin typeface="Arial"/>
                <a:cs typeface="Arial"/>
              </a:rPr>
              <a:t>assumption </a:t>
            </a:r>
            <a:r>
              <a:rPr dirty="0" sz="1800" b="1">
                <a:solidFill>
                  <a:srgbClr val="FBF4EB"/>
                </a:solidFill>
                <a:latin typeface="Arial"/>
                <a:cs typeface="Arial"/>
              </a:rPr>
              <a:t>was</a:t>
            </a:r>
            <a:r>
              <a:rPr dirty="0" sz="1800" spc="-55" b="1">
                <a:solidFill>
                  <a:srgbClr val="FBF4EB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FBF4EB"/>
                </a:solidFill>
                <a:latin typeface="Arial"/>
                <a:cs typeface="Arial"/>
              </a:rPr>
              <a:t>partially </a:t>
            </a:r>
            <a:r>
              <a:rPr dirty="0" sz="1800" spc="55" b="1">
                <a:solidFill>
                  <a:srgbClr val="FBF4EB"/>
                </a:solidFill>
                <a:latin typeface="Arial"/>
                <a:cs typeface="Arial"/>
              </a:rPr>
              <a:t>rejected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78988" y="1958451"/>
            <a:ext cx="2749394" cy="1054717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0086" y="2983671"/>
            <a:ext cx="1292872" cy="1244844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9248" y="1225022"/>
            <a:ext cx="994572" cy="130234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99224" y="341596"/>
            <a:ext cx="4425950" cy="744220"/>
          </a:xfrm>
          <a:prstGeom prst="rect"/>
        </p:spPr>
        <p:txBody>
          <a:bodyPr wrap="square" lIns="0" tIns="501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/>
              <a:t>Solution</a:t>
            </a:r>
            <a:r>
              <a:rPr dirty="0" spc="-80"/>
              <a:t> </a:t>
            </a:r>
            <a:r>
              <a:rPr dirty="0" spc="55"/>
              <a:t>2</a:t>
            </a:r>
            <a:r>
              <a:rPr dirty="0" spc="-80"/>
              <a:t> </a:t>
            </a:r>
            <a:r>
              <a:rPr dirty="0"/>
              <a:t>Testing</a:t>
            </a:r>
            <a:r>
              <a:rPr dirty="0" spc="-80"/>
              <a:t> </a:t>
            </a:r>
            <a:r>
              <a:rPr dirty="0" spc="160"/>
              <a:t>&amp;</a:t>
            </a:r>
            <a:r>
              <a:rPr dirty="0" spc="-80"/>
              <a:t> </a:t>
            </a:r>
            <a:r>
              <a:rPr dirty="0" spc="-10"/>
              <a:t>Insights</a:t>
            </a: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800">
                <a:solidFill>
                  <a:srgbClr val="0A9395"/>
                </a:solidFill>
              </a:rPr>
              <a:t>Preferred</a:t>
            </a:r>
            <a:r>
              <a:rPr dirty="0" sz="1800" spc="210">
                <a:solidFill>
                  <a:srgbClr val="0A9395"/>
                </a:solidFill>
              </a:rPr>
              <a:t> </a:t>
            </a:r>
            <a:r>
              <a:rPr dirty="0" sz="1800" spc="55">
                <a:solidFill>
                  <a:srgbClr val="0A9395"/>
                </a:solidFill>
              </a:rPr>
              <a:t>Method</a:t>
            </a:r>
            <a:endParaRPr sz="1800"/>
          </a:p>
        </p:txBody>
      </p:sp>
      <p:sp>
        <p:nvSpPr>
          <p:cNvPr id="8" name="object 8" descr=""/>
          <p:cNvSpPr txBox="1"/>
          <p:nvPr/>
        </p:nvSpPr>
        <p:spPr>
          <a:xfrm>
            <a:off x="241649" y="2593270"/>
            <a:ext cx="173228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85" b="1">
                <a:solidFill>
                  <a:srgbClr val="595959"/>
                </a:solidFill>
                <a:latin typeface="Arial"/>
                <a:cs typeface="Arial"/>
              </a:rPr>
              <a:t>1st:</a:t>
            </a:r>
            <a:r>
              <a:rPr dirty="0" sz="1400" spc="-4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Liked</a:t>
            </a:r>
            <a:r>
              <a:rPr dirty="0" sz="1400" spc="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60">
                <a:solidFill>
                  <a:srgbClr val="595959"/>
                </a:solidFill>
                <a:latin typeface="Microsoft Sans Serif"/>
                <a:cs typeface="Microsoft Sans Serif"/>
              </a:rPr>
              <a:t>the</a:t>
            </a:r>
            <a:r>
              <a:rPr dirty="0" sz="1400" spc="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40">
                <a:solidFill>
                  <a:srgbClr val="595959"/>
                </a:solidFill>
                <a:latin typeface="Microsoft Sans Serif"/>
                <a:cs typeface="Microsoft Sans Serif"/>
              </a:rPr>
              <a:t>control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73120" y="4350563"/>
            <a:ext cx="2223135" cy="665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2nd:</a:t>
            </a:r>
            <a:r>
              <a:rPr dirty="0" sz="1400" spc="-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“Like</a:t>
            </a:r>
            <a:r>
              <a:rPr dirty="0" sz="1400" spc="7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a</a:t>
            </a:r>
            <a:r>
              <a:rPr dirty="0" sz="1400" spc="7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sandwich”</a:t>
            </a:r>
            <a:r>
              <a:rPr dirty="0" sz="1400" spc="7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25">
                <a:solidFill>
                  <a:srgbClr val="595959"/>
                </a:solidFill>
                <a:latin typeface="Microsoft Sans Serif"/>
                <a:cs typeface="Microsoft Sans Serif"/>
              </a:rPr>
              <a:t>and </a:t>
            </a:r>
            <a:r>
              <a:rPr dirty="0" sz="1400" spc="20">
                <a:solidFill>
                  <a:srgbClr val="595959"/>
                </a:solidFill>
                <a:latin typeface="Microsoft Sans Serif"/>
                <a:cs typeface="Microsoft Sans Serif"/>
              </a:rPr>
              <a:t>combination</a:t>
            </a:r>
            <a:r>
              <a:rPr dirty="0" sz="1400" spc="3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Microsoft Sans Serif"/>
                <a:cs typeface="Microsoft Sans Serif"/>
              </a:rPr>
              <a:t>between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Approach</a:t>
            </a:r>
            <a:r>
              <a:rPr dirty="0" sz="1400" spc="15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345">
                <a:solidFill>
                  <a:srgbClr val="595959"/>
                </a:solidFill>
                <a:latin typeface="Microsoft Sans Serif"/>
                <a:cs typeface="Microsoft Sans Serif"/>
              </a:rPr>
              <a:t>1</a:t>
            </a:r>
            <a:r>
              <a:rPr dirty="0" sz="1400" spc="16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and</a:t>
            </a:r>
            <a:r>
              <a:rPr dirty="0" sz="1400" spc="16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50">
                <a:solidFill>
                  <a:srgbClr val="595959"/>
                </a:solidFill>
                <a:latin typeface="Microsoft Sans Serif"/>
                <a:cs typeface="Microsoft Sans Serif"/>
              </a:rPr>
              <a:t>2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277438" y="3132470"/>
            <a:ext cx="2907665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3rd:</a:t>
            </a:r>
            <a:r>
              <a:rPr dirty="0" sz="1400" spc="-2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“May</a:t>
            </a:r>
            <a:r>
              <a:rPr dirty="0" sz="1400" spc="5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have</a:t>
            </a:r>
            <a:r>
              <a:rPr dirty="0" sz="1400" spc="5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looked</a:t>
            </a:r>
            <a:r>
              <a:rPr dirty="0" sz="1400" spc="5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60">
                <a:solidFill>
                  <a:srgbClr val="595959"/>
                </a:solidFill>
                <a:latin typeface="Microsoft Sans Serif"/>
                <a:cs typeface="Microsoft Sans Serif"/>
              </a:rPr>
              <a:t>the</a:t>
            </a:r>
            <a:r>
              <a:rPr dirty="0" sz="1400" spc="5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60">
                <a:solidFill>
                  <a:srgbClr val="595959"/>
                </a:solidFill>
                <a:latin typeface="Microsoft Sans Serif"/>
                <a:cs typeface="Microsoft Sans Serif"/>
              </a:rPr>
              <a:t>best</a:t>
            </a:r>
            <a:r>
              <a:rPr dirty="0" sz="1400" spc="5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65">
                <a:solidFill>
                  <a:srgbClr val="595959"/>
                </a:solidFill>
                <a:latin typeface="Microsoft Sans Serif"/>
                <a:cs typeface="Microsoft Sans Serif"/>
              </a:rPr>
              <a:t>but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no</a:t>
            </a:r>
            <a:r>
              <a:rPr dirty="0" sz="1400" spc="7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Microsoft Sans Serif"/>
                <a:cs typeface="Microsoft Sans Serif"/>
              </a:rPr>
              <a:t>customization”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777579" y="4146173"/>
            <a:ext cx="511429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5595" marR="5080" indent="-30353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“I</a:t>
            </a:r>
            <a:r>
              <a:rPr dirty="0" sz="1800" spc="3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would</a:t>
            </a:r>
            <a:r>
              <a:rPr dirty="0" sz="1800" spc="3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have</a:t>
            </a:r>
            <a:r>
              <a:rPr dirty="0" sz="1800" spc="3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liked</a:t>
            </a:r>
            <a:r>
              <a:rPr dirty="0" sz="1800" spc="3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5">
                <a:solidFill>
                  <a:srgbClr val="0A9395"/>
                </a:solidFill>
                <a:latin typeface="Microsoft Sans Serif"/>
                <a:cs typeface="Microsoft Sans Serif"/>
              </a:rPr>
              <a:t>approach</a:t>
            </a:r>
            <a:r>
              <a:rPr dirty="0" sz="1800" spc="3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60">
                <a:solidFill>
                  <a:srgbClr val="0A9395"/>
                </a:solidFill>
                <a:latin typeface="Microsoft Sans Serif"/>
                <a:cs typeface="Microsoft Sans Serif"/>
              </a:rPr>
              <a:t>3</a:t>
            </a:r>
            <a:r>
              <a:rPr dirty="0" sz="1800" spc="3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60">
                <a:solidFill>
                  <a:srgbClr val="0A9395"/>
                </a:solidFill>
                <a:latin typeface="Microsoft Sans Serif"/>
                <a:cs typeface="Microsoft Sans Serif"/>
              </a:rPr>
              <a:t>if</a:t>
            </a:r>
            <a:r>
              <a:rPr dirty="0" sz="1800" spc="3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I</a:t>
            </a:r>
            <a:r>
              <a:rPr dirty="0" sz="1800" spc="3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had</a:t>
            </a:r>
            <a:r>
              <a:rPr dirty="0" sz="1800" spc="3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80">
                <a:solidFill>
                  <a:srgbClr val="0A9395"/>
                </a:solidFill>
                <a:latin typeface="Microsoft Sans Serif"/>
                <a:cs typeface="Microsoft Sans Serif"/>
              </a:rPr>
              <a:t>the</a:t>
            </a:r>
            <a:r>
              <a:rPr dirty="0" sz="1800" spc="3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45">
                <a:solidFill>
                  <a:srgbClr val="0A9395"/>
                </a:solidFill>
                <a:latin typeface="Microsoft Sans Serif"/>
                <a:cs typeface="Microsoft Sans Serif"/>
              </a:rPr>
              <a:t>ability </a:t>
            </a:r>
            <a:r>
              <a:rPr dirty="0" sz="1800" spc="120">
                <a:solidFill>
                  <a:srgbClr val="0A9395"/>
                </a:solidFill>
                <a:latin typeface="Microsoft Sans Serif"/>
                <a:cs typeface="Microsoft Sans Serif"/>
              </a:rPr>
              <a:t>to</a:t>
            </a:r>
            <a:r>
              <a:rPr dirty="0" sz="1800" spc="6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90">
                <a:solidFill>
                  <a:srgbClr val="0A9395"/>
                </a:solidFill>
                <a:latin typeface="Microsoft Sans Serif"/>
                <a:cs typeface="Microsoft Sans Serif"/>
              </a:rPr>
              <a:t>import</a:t>
            </a:r>
            <a:r>
              <a:rPr dirty="0" sz="1800" spc="6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0">
                <a:solidFill>
                  <a:srgbClr val="0A9395"/>
                </a:solidFill>
                <a:latin typeface="Microsoft Sans Serif"/>
                <a:cs typeface="Microsoft Sans Serif"/>
              </a:rPr>
              <a:t>icons</a:t>
            </a:r>
            <a:r>
              <a:rPr dirty="0" sz="1800" spc="6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and</a:t>
            </a:r>
            <a:r>
              <a:rPr dirty="0" sz="1800" spc="5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more</a:t>
            </a: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customization”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834409" y="789127"/>
            <a:ext cx="247586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CA6702"/>
                </a:solidFill>
                <a:latin typeface="Arial"/>
                <a:cs typeface="Arial"/>
              </a:rPr>
              <a:t>Assumption:</a:t>
            </a:r>
            <a:r>
              <a:rPr dirty="0" sz="1200" spc="3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CA6702"/>
                </a:solidFill>
                <a:latin typeface="Microsoft Sans Serif"/>
                <a:cs typeface="Microsoft Sans Serif"/>
              </a:rPr>
              <a:t>Founders</a:t>
            </a:r>
            <a:r>
              <a:rPr dirty="0" sz="1200" spc="10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solidFill>
                  <a:srgbClr val="CA6702"/>
                </a:solidFill>
                <a:latin typeface="Microsoft Sans Serif"/>
                <a:cs typeface="Microsoft Sans Serif"/>
              </a:rPr>
              <a:t>find</a:t>
            </a:r>
            <a:r>
              <a:rPr dirty="0" sz="1200" spc="10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">
                <a:solidFill>
                  <a:srgbClr val="CA6702"/>
                </a:solidFill>
                <a:latin typeface="Microsoft Sans Serif"/>
                <a:cs typeface="Microsoft Sans Serif"/>
              </a:rPr>
              <a:t>visual </a:t>
            </a:r>
            <a:r>
              <a:rPr dirty="0" sz="1200" spc="10">
                <a:solidFill>
                  <a:srgbClr val="CA6702"/>
                </a:solidFill>
                <a:latin typeface="Microsoft Sans Serif"/>
                <a:cs typeface="Microsoft Sans Serif"/>
              </a:rPr>
              <a:t>choice-</a:t>
            </a:r>
            <a:r>
              <a:rPr dirty="0" sz="1200" spc="50">
                <a:solidFill>
                  <a:srgbClr val="CA6702"/>
                </a:solidFill>
                <a:latin typeface="Microsoft Sans Serif"/>
                <a:cs typeface="Microsoft Sans Serif"/>
              </a:rPr>
              <a:t>making</a:t>
            </a:r>
            <a:r>
              <a:rPr dirty="0" sz="1200" spc="20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10">
                <a:solidFill>
                  <a:srgbClr val="CA6702"/>
                </a:solidFill>
                <a:latin typeface="Microsoft Sans Serif"/>
                <a:cs typeface="Microsoft Sans Serif"/>
              </a:rPr>
              <a:t>more</a:t>
            </a:r>
            <a:r>
              <a:rPr dirty="0" sz="1200" spc="204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10">
                <a:solidFill>
                  <a:srgbClr val="CA6702"/>
                </a:solidFill>
                <a:latin typeface="Microsoft Sans Serif"/>
                <a:cs typeface="Microsoft Sans Serif"/>
              </a:rPr>
              <a:t>intuitive</a:t>
            </a:r>
            <a:r>
              <a:rPr dirty="0" sz="1200" spc="204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25">
                <a:solidFill>
                  <a:srgbClr val="CA6702"/>
                </a:solidFill>
                <a:latin typeface="Microsoft Sans Serif"/>
                <a:cs typeface="Microsoft Sans Serif"/>
              </a:rPr>
              <a:t>and </a:t>
            </a:r>
            <a:r>
              <a:rPr dirty="0" sz="1200">
                <a:solidFill>
                  <a:srgbClr val="CA6702"/>
                </a:solidFill>
                <a:latin typeface="Microsoft Sans Serif"/>
                <a:cs typeface="Microsoft Sans Serif"/>
              </a:rPr>
              <a:t>inspiring</a:t>
            </a:r>
            <a:r>
              <a:rPr dirty="0" sz="1200" spc="13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solidFill>
                  <a:srgbClr val="CA6702"/>
                </a:solidFill>
                <a:latin typeface="Microsoft Sans Serif"/>
                <a:cs typeface="Microsoft Sans Serif"/>
              </a:rPr>
              <a:t>than</a:t>
            </a:r>
            <a:r>
              <a:rPr dirty="0" sz="1200" spc="13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solidFill>
                  <a:srgbClr val="CA6702"/>
                </a:solidFill>
                <a:latin typeface="Microsoft Sans Serif"/>
                <a:cs typeface="Microsoft Sans Serif"/>
              </a:rPr>
              <a:t>starting</a:t>
            </a:r>
            <a:r>
              <a:rPr dirty="0" sz="1200" spc="13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50">
                <a:solidFill>
                  <a:srgbClr val="CA6702"/>
                </a:solidFill>
                <a:latin typeface="Microsoft Sans Serif"/>
                <a:cs typeface="Microsoft Sans Serif"/>
              </a:rPr>
              <a:t>from</a:t>
            </a:r>
            <a:r>
              <a:rPr dirty="0" sz="1200" spc="13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solidFill>
                  <a:srgbClr val="CA6702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13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">
                <a:solidFill>
                  <a:srgbClr val="CA6702"/>
                </a:solidFill>
                <a:latin typeface="Microsoft Sans Serif"/>
                <a:cs typeface="Microsoft Sans Serif"/>
              </a:rPr>
              <a:t>blank </a:t>
            </a:r>
            <a:r>
              <a:rPr dirty="0" sz="1200">
                <a:solidFill>
                  <a:srgbClr val="CA6702"/>
                </a:solidFill>
                <a:latin typeface="Microsoft Sans Serif"/>
                <a:cs typeface="Microsoft Sans Serif"/>
              </a:rPr>
              <a:t>canvas</a:t>
            </a:r>
            <a:r>
              <a:rPr dirty="0" sz="1200" spc="14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solidFill>
                  <a:srgbClr val="CA6702"/>
                </a:solidFill>
                <a:latin typeface="Microsoft Sans Serif"/>
                <a:cs typeface="Microsoft Sans Serif"/>
              </a:rPr>
              <a:t>when</a:t>
            </a:r>
            <a:r>
              <a:rPr dirty="0" sz="1200" spc="14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solidFill>
                  <a:srgbClr val="CA6702"/>
                </a:solidFill>
                <a:latin typeface="Microsoft Sans Serif"/>
                <a:cs typeface="Microsoft Sans Serif"/>
              </a:rPr>
              <a:t>creating</a:t>
            </a:r>
            <a:r>
              <a:rPr dirty="0" sz="1200" spc="15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">
                <a:solidFill>
                  <a:srgbClr val="CA6702"/>
                </a:solidFill>
                <a:latin typeface="Microsoft Sans Serif"/>
                <a:cs typeface="Microsoft Sans Serif"/>
              </a:rPr>
              <a:t>designs.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Solution</a:t>
            </a:r>
            <a:r>
              <a:rPr dirty="0" spc="30"/>
              <a:t> </a:t>
            </a:r>
            <a:r>
              <a:rPr dirty="0"/>
              <a:t>for</a:t>
            </a:r>
            <a:r>
              <a:rPr dirty="0" spc="35"/>
              <a:t> </a:t>
            </a:r>
            <a:r>
              <a:rPr dirty="0"/>
              <a:t>Samantha’s</a:t>
            </a:r>
            <a:r>
              <a:rPr dirty="0" spc="35"/>
              <a:t> </a:t>
            </a:r>
            <a:r>
              <a:rPr dirty="0" spc="75"/>
              <a:t>HMW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092784" y="1883608"/>
            <a:ext cx="3763010" cy="1435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 sz="2000" b="1">
                <a:solidFill>
                  <a:srgbClr val="0A9395"/>
                </a:solidFill>
                <a:latin typeface="Arial"/>
                <a:cs typeface="Arial"/>
              </a:rPr>
              <a:t>A</a:t>
            </a:r>
            <a:r>
              <a:rPr dirty="0" sz="2000" spc="-114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140" b="1">
                <a:solidFill>
                  <a:srgbClr val="0A9395"/>
                </a:solidFill>
                <a:latin typeface="Arial"/>
                <a:cs typeface="Arial"/>
              </a:rPr>
              <a:t>how-</a:t>
            </a:r>
            <a:r>
              <a:rPr dirty="0" sz="2000" spc="70" b="1">
                <a:solidFill>
                  <a:srgbClr val="0A9395"/>
                </a:solidFill>
                <a:latin typeface="Arial"/>
                <a:cs typeface="Arial"/>
              </a:rPr>
              <a:t>to</a:t>
            </a:r>
            <a:r>
              <a:rPr dirty="0" sz="2000" spc="-114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CA6702"/>
                </a:solidFill>
                <a:latin typeface="Arial"/>
                <a:cs typeface="Arial"/>
              </a:rPr>
              <a:t>skill</a:t>
            </a:r>
            <a:r>
              <a:rPr dirty="0" sz="2000" spc="-114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CA6702"/>
                </a:solidFill>
                <a:latin typeface="Arial"/>
                <a:cs typeface="Arial"/>
              </a:rPr>
              <a:t>sharing </a:t>
            </a:r>
            <a:r>
              <a:rPr dirty="0" sz="2000" spc="55" b="1">
                <a:solidFill>
                  <a:srgbClr val="CA6702"/>
                </a:solidFill>
                <a:latin typeface="Arial"/>
                <a:cs typeface="Arial"/>
              </a:rPr>
              <a:t>platform</a:t>
            </a:r>
            <a:r>
              <a:rPr dirty="0" sz="2000" spc="-2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CA6702"/>
                </a:solidFill>
                <a:latin typeface="Arial"/>
                <a:cs typeface="Arial"/>
              </a:rPr>
              <a:t>for</a:t>
            </a:r>
            <a:r>
              <a:rPr dirty="0" sz="2000" spc="-2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CA6702"/>
                </a:solidFill>
                <a:latin typeface="Arial"/>
                <a:cs typeface="Arial"/>
              </a:rPr>
              <a:t>founders</a:t>
            </a:r>
            <a:r>
              <a:rPr dirty="0" sz="2000" spc="-3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2000" spc="80" b="1">
                <a:solidFill>
                  <a:srgbClr val="0A9395"/>
                </a:solidFill>
                <a:latin typeface="Arial"/>
                <a:cs typeface="Arial"/>
              </a:rPr>
              <a:t>to</a:t>
            </a:r>
            <a:r>
              <a:rPr dirty="0" sz="2000" spc="-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CA6702"/>
                </a:solidFill>
                <a:latin typeface="Arial"/>
                <a:cs typeface="Arial"/>
              </a:rPr>
              <a:t>share </a:t>
            </a:r>
            <a:r>
              <a:rPr dirty="0" sz="2000" spc="50" b="1">
                <a:solidFill>
                  <a:srgbClr val="CA6702"/>
                </a:solidFill>
                <a:latin typeface="Arial"/>
                <a:cs typeface="Arial"/>
              </a:rPr>
              <a:t>tips</a:t>
            </a:r>
            <a:r>
              <a:rPr dirty="0" sz="2000" spc="1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CA6702"/>
                </a:solidFill>
                <a:latin typeface="Arial"/>
                <a:cs typeface="Arial"/>
              </a:rPr>
              <a:t>and</a:t>
            </a:r>
            <a:r>
              <a:rPr dirty="0" sz="2000" spc="2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CA6702"/>
                </a:solidFill>
                <a:latin typeface="Arial"/>
                <a:cs typeface="Arial"/>
              </a:rPr>
              <a:t>tricks</a:t>
            </a:r>
            <a:r>
              <a:rPr dirty="0" sz="2000" spc="1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A9395"/>
                </a:solidFill>
                <a:latin typeface="Arial"/>
                <a:cs typeface="Arial"/>
              </a:rPr>
              <a:t>on</a:t>
            </a:r>
            <a:r>
              <a:rPr dirty="0" sz="2000" spc="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A9395"/>
                </a:solidFill>
                <a:latin typeface="Arial"/>
                <a:cs typeface="Arial"/>
              </a:rPr>
              <a:t>which </a:t>
            </a:r>
            <a:r>
              <a:rPr dirty="0" sz="2000" b="1">
                <a:solidFill>
                  <a:srgbClr val="0A9395"/>
                </a:solidFill>
                <a:latin typeface="Arial"/>
                <a:cs typeface="Arial"/>
              </a:rPr>
              <a:t>design</a:t>
            </a:r>
            <a:r>
              <a:rPr dirty="0" sz="2000" spc="-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A9395"/>
                </a:solidFill>
                <a:latin typeface="Arial"/>
                <a:cs typeface="Arial"/>
              </a:rPr>
              <a:t>tools</a:t>
            </a:r>
            <a:r>
              <a:rPr dirty="0" sz="2000" spc="-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80" b="1">
                <a:solidFill>
                  <a:srgbClr val="0A9395"/>
                </a:solidFill>
                <a:latin typeface="Arial"/>
                <a:cs typeface="Arial"/>
              </a:rPr>
              <a:t>to</a:t>
            </a:r>
            <a:r>
              <a:rPr dirty="0" sz="2000" spc="-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-25" b="1">
                <a:solidFill>
                  <a:srgbClr val="0A9395"/>
                </a:solidFill>
                <a:latin typeface="Arial"/>
                <a:cs typeface="Arial"/>
              </a:rPr>
              <a:t>use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467124" y="1781596"/>
            <a:ext cx="3474720" cy="1717675"/>
          </a:xfrm>
          <a:custGeom>
            <a:avLst/>
            <a:gdLst/>
            <a:ahLst/>
            <a:cxnLst/>
            <a:rect l="l" t="t" r="r" b="b"/>
            <a:pathLst>
              <a:path w="3474720" h="1717675">
                <a:moveTo>
                  <a:pt x="0" y="286254"/>
                </a:moveTo>
                <a:lnTo>
                  <a:pt x="3746" y="239822"/>
                </a:lnTo>
                <a:lnTo>
                  <a:pt x="14593" y="195775"/>
                </a:lnTo>
                <a:lnTo>
                  <a:pt x="31951" y="154703"/>
                </a:lnTo>
                <a:lnTo>
                  <a:pt x="55230" y="117195"/>
                </a:lnTo>
                <a:lnTo>
                  <a:pt x="83841" y="83841"/>
                </a:lnTo>
                <a:lnTo>
                  <a:pt x="117195" y="55230"/>
                </a:lnTo>
                <a:lnTo>
                  <a:pt x="154703" y="31951"/>
                </a:lnTo>
                <a:lnTo>
                  <a:pt x="195775" y="14593"/>
                </a:lnTo>
                <a:lnTo>
                  <a:pt x="239822" y="3746"/>
                </a:lnTo>
                <a:lnTo>
                  <a:pt x="286254" y="0"/>
                </a:lnTo>
                <a:lnTo>
                  <a:pt x="3188043" y="0"/>
                </a:lnTo>
                <a:lnTo>
                  <a:pt x="3233095" y="3566"/>
                </a:lnTo>
                <a:lnTo>
                  <a:pt x="3276629" y="14051"/>
                </a:lnTo>
                <a:lnTo>
                  <a:pt x="3317877" y="31139"/>
                </a:lnTo>
                <a:lnTo>
                  <a:pt x="3356071" y="54508"/>
                </a:lnTo>
                <a:lnTo>
                  <a:pt x="3390443" y="83842"/>
                </a:lnTo>
                <a:lnTo>
                  <a:pt x="3419784" y="118218"/>
                </a:lnTo>
                <a:lnTo>
                  <a:pt x="3443156" y="156417"/>
                </a:lnTo>
                <a:lnTo>
                  <a:pt x="3460243" y="197668"/>
                </a:lnTo>
                <a:lnTo>
                  <a:pt x="3470727" y="241203"/>
                </a:lnTo>
                <a:lnTo>
                  <a:pt x="3474293" y="286254"/>
                </a:lnTo>
                <a:lnTo>
                  <a:pt x="3474293" y="1431247"/>
                </a:lnTo>
                <a:lnTo>
                  <a:pt x="3470546" y="1477680"/>
                </a:lnTo>
                <a:lnTo>
                  <a:pt x="3459700" y="1521727"/>
                </a:lnTo>
                <a:lnTo>
                  <a:pt x="3442343" y="1562798"/>
                </a:lnTo>
                <a:lnTo>
                  <a:pt x="3419065" y="1600305"/>
                </a:lnTo>
                <a:lnTo>
                  <a:pt x="3390455" y="1633659"/>
                </a:lnTo>
                <a:lnTo>
                  <a:pt x="3357102" y="1662269"/>
                </a:lnTo>
                <a:lnTo>
                  <a:pt x="3319595" y="1685547"/>
                </a:lnTo>
                <a:lnTo>
                  <a:pt x="3278523" y="1702904"/>
                </a:lnTo>
                <a:lnTo>
                  <a:pt x="3234476" y="1713750"/>
                </a:lnTo>
                <a:lnTo>
                  <a:pt x="3188043" y="1717496"/>
                </a:lnTo>
                <a:lnTo>
                  <a:pt x="286254" y="1717496"/>
                </a:lnTo>
                <a:lnTo>
                  <a:pt x="239822" y="1713750"/>
                </a:lnTo>
                <a:lnTo>
                  <a:pt x="195775" y="1702904"/>
                </a:lnTo>
                <a:lnTo>
                  <a:pt x="154703" y="1685547"/>
                </a:lnTo>
                <a:lnTo>
                  <a:pt x="117195" y="1662269"/>
                </a:lnTo>
                <a:lnTo>
                  <a:pt x="83841" y="1633659"/>
                </a:lnTo>
                <a:lnTo>
                  <a:pt x="55230" y="1600305"/>
                </a:lnTo>
                <a:lnTo>
                  <a:pt x="31951" y="1562798"/>
                </a:lnTo>
                <a:lnTo>
                  <a:pt x="14593" y="1521727"/>
                </a:lnTo>
                <a:lnTo>
                  <a:pt x="3746" y="1477680"/>
                </a:lnTo>
                <a:lnTo>
                  <a:pt x="0" y="1431247"/>
                </a:lnTo>
                <a:lnTo>
                  <a:pt x="0" y="286254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623989" y="2048526"/>
            <a:ext cx="2999105" cy="109220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400"/>
              </a:spcBef>
            </a:pPr>
            <a:r>
              <a:rPr dirty="0" sz="1500">
                <a:latin typeface="Microsoft Sans Serif"/>
                <a:cs typeface="Microsoft Sans Serif"/>
              </a:rPr>
              <a:t>How</a:t>
            </a:r>
            <a:r>
              <a:rPr dirty="0" sz="1500" spc="11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Might</a:t>
            </a:r>
            <a:r>
              <a:rPr dirty="0" sz="1500" spc="114">
                <a:latin typeface="Microsoft Sans Serif"/>
                <a:cs typeface="Microsoft Sans Serif"/>
              </a:rPr>
              <a:t> </a:t>
            </a:r>
            <a:r>
              <a:rPr dirty="0" sz="1500" spc="-25">
                <a:latin typeface="Microsoft Sans Serif"/>
                <a:cs typeface="Microsoft Sans Serif"/>
              </a:rPr>
              <a:t>We</a:t>
            </a:r>
            <a:endParaRPr sz="1500">
              <a:latin typeface="Microsoft Sans Serif"/>
              <a:cs typeface="Microsoft Sans Serif"/>
            </a:endParaRPr>
          </a:p>
          <a:p>
            <a:pPr algn="just" marL="12700" marR="5080">
              <a:lnSpc>
                <a:spcPct val="116700"/>
              </a:lnSpc>
            </a:pPr>
            <a:r>
              <a:rPr dirty="0" sz="1500" b="1">
                <a:latin typeface="Arial"/>
                <a:cs typeface="Arial"/>
              </a:rPr>
              <a:t>Keep</a:t>
            </a:r>
            <a:r>
              <a:rPr dirty="0" sz="1500" spc="4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founders</a:t>
            </a:r>
            <a:r>
              <a:rPr dirty="0" sz="1500" spc="4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in</a:t>
            </a:r>
            <a:r>
              <a:rPr dirty="0" sz="1500" spc="4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a</a:t>
            </a:r>
            <a:r>
              <a:rPr dirty="0" sz="1500" spc="4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creative</a:t>
            </a:r>
            <a:r>
              <a:rPr dirty="0" sz="1500" spc="40" b="1">
                <a:latin typeface="Arial"/>
                <a:cs typeface="Arial"/>
              </a:rPr>
              <a:t> </a:t>
            </a:r>
            <a:r>
              <a:rPr dirty="0" sz="1500" spc="-20" b="1">
                <a:latin typeface="Arial"/>
                <a:cs typeface="Arial"/>
              </a:rPr>
              <a:t>fiow </a:t>
            </a:r>
            <a:r>
              <a:rPr dirty="0" sz="1500" b="1">
                <a:latin typeface="Arial"/>
                <a:cs typeface="Arial"/>
              </a:rPr>
              <a:t>by simplifying how </a:t>
            </a:r>
            <a:r>
              <a:rPr dirty="0" sz="1500" spc="60" b="1">
                <a:latin typeface="Arial"/>
                <a:cs typeface="Arial"/>
              </a:rPr>
              <a:t>they</a:t>
            </a:r>
            <a:r>
              <a:rPr dirty="0" sz="1500" spc="-5" b="1"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BA3D02"/>
                </a:solidFill>
                <a:latin typeface="Arial"/>
                <a:cs typeface="Arial"/>
              </a:rPr>
              <a:t>choose </a:t>
            </a:r>
            <a:r>
              <a:rPr dirty="0" sz="1500" b="1">
                <a:solidFill>
                  <a:srgbClr val="BA3D02"/>
                </a:solidFill>
                <a:latin typeface="Arial"/>
                <a:cs typeface="Arial"/>
              </a:rPr>
              <a:t>and</a:t>
            </a:r>
            <a:r>
              <a:rPr dirty="0" sz="1500" spc="4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BA3D02"/>
                </a:solidFill>
                <a:latin typeface="Arial"/>
                <a:cs typeface="Arial"/>
              </a:rPr>
              <a:t>switch</a:t>
            </a:r>
            <a:r>
              <a:rPr dirty="0" sz="1500" spc="4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500" spc="60" b="1">
                <a:solidFill>
                  <a:srgbClr val="BA3D02"/>
                </a:solidFill>
                <a:latin typeface="Arial"/>
                <a:cs typeface="Arial"/>
              </a:rPr>
              <a:t>between</a:t>
            </a:r>
            <a:r>
              <a:rPr dirty="0" sz="1500" spc="4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BA3D02"/>
                </a:solidFill>
                <a:latin typeface="Arial"/>
                <a:cs typeface="Arial"/>
              </a:rPr>
              <a:t>tools?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4118829" y="2579032"/>
            <a:ext cx="779145" cy="123189"/>
            <a:chOff x="4118829" y="2579032"/>
            <a:chExt cx="779145" cy="123189"/>
          </a:xfrm>
        </p:grpSpPr>
        <p:sp>
          <p:nvSpPr>
            <p:cNvPr id="7" name="object 7" descr=""/>
            <p:cNvSpPr/>
            <p:nvPr/>
          </p:nvSpPr>
          <p:spPr>
            <a:xfrm>
              <a:off x="4133116" y="2640044"/>
              <a:ext cx="621030" cy="635"/>
            </a:xfrm>
            <a:custGeom>
              <a:avLst/>
              <a:gdLst/>
              <a:ahLst/>
              <a:cxnLst/>
              <a:rect l="l" t="t" r="r" b="b"/>
              <a:pathLst>
                <a:path w="621029" h="635">
                  <a:moveTo>
                    <a:pt x="0" y="0"/>
                  </a:moveTo>
                  <a:lnTo>
                    <a:pt x="620848" y="474"/>
                  </a:lnTo>
                </a:path>
              </a:pathLst>
            </a:custGeom>
            <a:ln w="2857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39652" y="2579032"/>
              <a:ext cx="158274" cy="1229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FBF4E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853055">
              <a:lnSpc>
                <a:spcPct val="100000"/>
              </a:lnSpc>
              <a:spcBef>
                <a:spcPts val="120"/>
              </a:spcBef>
            </a:pPr>
            <a:r>
              <a:rPr dirty="0" sz="2000"/>
              <a:t>Assumption</a:t>
            </a:r>
            <a:r>
              <a:rPr dirty="0" sz="2000" spc="170"/>
              <a:t> </a:t>
            </a:r>
            <a:r>
              <a:rPr dirty="0" sz="2000" spc="-10"/>
              <a:t>Mapping</a:t>
            </a:r>
            <a:endParaRPr sz="2000"/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548" y="589173"/>
            <a:ext cx="7853834" cy="4410141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FBF4E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853055">
              <a:lnSpc>
                <a:spcPct val="100000"/>
              </a:lnSpc>
              <a:spcBef>
                <a:spcPts val="120"/>
              </a:spcBef>
            </a:pPr>
            <a:r>
              <a:rPr dirty="0" sz="2000"/>
              <a:t>Assumption</a:t>
            </a:r>
            <a:r>
              <a:rPr dirty="0" sz="2000" spc="170"/>
              <a:t> </a:t>
            </a:r>
            <a:r>
              <a:rPr dirty="0" sz="2000" spc="-10"/>
              <a:t>Mapping</a:t>
            </a:r>
            <a:endParaRPr sz="2000"/>
          </a:p>
        </p:txBody>
      </p:sp>
      <p:grpSp>
        <p:nvGrpSpPr>
          <p:cNvPr id="4" name="object 4" descr=""/>
          <p:cNvGrpSpPr/>
          <p:nvPr/>
        </p:nvGrpSpPr>
        <p:grpSpPr>
          <a:xfrm>
            <a:off x="505548" y="540173"/>
            <a:ext cx="7854315" cy="4459605"/>
            <a:chOff x="505548" y="540173"/>
            <a:chExt cx="7854315" cy="445960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5548" y="589186"/>
              <a:ext cx="7853834" cy="441012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5548" y="540173"/>
              <a:ext cx="7853834" cy="441011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51824" y="1129877"/>
            <a:ext cx="2006600" cy="1943100"/>
            <a:chOff x="251824" y="1129877"/>
            <a:chExt cx="2006600" cy="19431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2671" y="1129877"/>
              <a:ext cx="1865413" cy="1826641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824" y="1216735"/>
              <a:ext cx="1962043" cy="1856233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29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Solution</a:t>
            </a:r>
            <a:r>
              <a:rPr dirty="0" spc="-55"/>
              <a:t> </a:t>
            </a:r>
            <a:r>
              <a:rPr dirty="0" spc="120"/>
              <a:t>3</a:t>
            </a:r>
            <a:r>
              <a:rPr dirty="0" spc="-55"/>
              <a:t> </a:t>
            </a:r>
            <a:r>
              <a:rPr dirty="0" spc="60"/>
              <a:t>Participant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2430409" y="1410007"/>
            <a:ext cx="3462020" cy="11010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600" spc="-10" b="1">
                <a:solidFill>
                  <a:srgbClr val="0A9395"/>
                </a:solidFill>
                <a:latin typeface="Arial"/>
                <a:cs typeface="Arial"/>
              </a:rPr>
              <a:t>Antonio</a:t>
            </a:r>
            <a:endParaRPr sz="1600">
              <a:latin typeface="Arial"/>
              <a:cs typeface="Arial"/>
            </a:endParaRPr>
          </a:p>
          <a:p>
            <a:pPr marL="448945" indent="-267970">
              <a:lnSpc>
                <a:spcPct val="100000"/>
              </a:lnSpc>
              <a:spcBef>
                <a:spcPts val="1195"/>
              </a:spcBef>
              <a:buFont typeface="Tahoma"/>
              <a:buChar char="●"/>
              <a:tabLst>
                <a:tab pos="448945" algn="l"/>
              </a:tabLst>
            </a:pPr>
            <a:r>
              <a:rPr dirty="0" sz="1100">
                <a:solidFill>
                  <a:srgbClr val="595959"/>
                </a:solidFill>
                <a:latin typeface="Microsoft Sans Serif"/>
                <a:cs typeface="Microsoft Sans Serif"/>
              </a:rPr>
              <a:t>2x</a:t>
            </a:r>
            <a:r>
              <a:rPr dirty="0" sz="11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10">
                <a:solidFill>
                  <a:srgbClr val="595959"/>
                </a:solidFill>
                <a:latin typeface="Microsoft Sans Serif"/>
                <a:cs typeface="Microsoft Sans Serif"/>
              </a:rPr>
              <a:t>Founder</a:t>
            </a:r>
            <a:endParaRPr sz="1100">
              <a:latin typeface="Microsoft Sans Serif"/>
              <a:cs typeface="Microsoft Sans Serif"/>
            </a:endParaRPr>
          </a:p>
          <a:p>
            <a:pPr marL="448945" indent="-267970">
              <a:lnSpc>
                <a:spcPct val="100000"/>
              </a:lnSpc>
              <a:spcBef>
                <a:spcPts val="20"/>
              </a:spcBef>
              <a:buFont typeface="Tahoma"/>
              <a:buChar char="●"/>
              <a:tabLst>
                <a:tab pos="448945" algn="l"/>
              </a:tabLst>
            </a:pPr>
            <a:r>
              <a:rPr dirty="0" sz="1100">
                <a:solidFill>
                  <a:srgbClr val="595959"/>
                </a:solidFill>
                <a:latin typeface="Microsoft Sans Serif"/>
                <a:cs typeface="Microsoft Sans Serif"/>
              </a:rPr>
              <a:t>Currently</a:t>
            </a:r>
            <a:r>
              <a:rPr dirty="0" sz="1100" spc="1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595959"/>
                </a:solidFill>
                <a:latin typeface="Microsoft Sans Serif"/>
                <a:cs typeface="Microsoft Sans Serif"/>
              </a:rPr>
              <a:t>founding</a:t>
            </a:r>
            <a:r>
              <a:rPr dirty="0" sz="1100" spc="13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20">
                <a:solidFill>
                  <a:srgbClr val="595959"/>
                </a:solidFill>
                <a:latin typeface="Microsoft Sans Serif"/>
                <a:cs typeface="Microsoft Sans Serif"/>
              </a:rPr>
              <a:t>Proxi,</a:t>
            </a:r>
            <a:r>
              <a:rPr dirty="0" sz="1100" spc="1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595959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13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60">
                <a:solidFill>
                  <a:srgbClr val="595959"/>
                </a:solidFill>
                <a:latin typeface="Microsoft Sans Serif"/>
                <a:cs typeface="Microsoft Sans Serif"/>
              </a:rPr>
              <a:t>medtech</a:t>
            </a:r>
            <a:r>
              <a:rPr dirty="0" sz="1100" spc="13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45">
                <a:solidFill>
                  <a:srgbClr val="595959"/>
                </a:solidFill>
                <a:latin typeface="Microsoft Sans Serif"/>
                <a:cs typeface="Microsoft Sans Serif"/>
              </a:rPr>
              <a:t>startup</a:t>
            </a:r>
            <a:endParaRPr sz="1100">
              <a:latin typeface="Microsoft Sans Serif"/>
              <a:cs typeface="Microsoft Sans Serif"/>
            </a:endParaRPr>
          </a:p>
          <a:p>
            <a:pPr marL="448945" indent="-267970">
              <a:lnSpc>
                <a:spcPct val="100000"/>
              </a:lnSpc>
              <a:spcBef>
                <a:spcPts val="20"/>
              </a:spcBef>
              <a:buFont typeface="Tahoma"/>
              <a:buChar char="●"/>
              <a:tabLst>
                <a:tab pos="448945" algn="l"/>
              </a:tabLst>
            </a:pPr>
            <a:r>
              <a:rPr dirty="0" sz="1100">
                <a:solidFill>
                  <a:srgbClr val="595959"/>
                </a:solidFill>
                <a:latin typeface="Microsoft Sans Serif"/>
                <a:cs typeface="Microsoft Sans Serif"/>
              </a:rPr>
              <a:t>Stanford</a:t>
            </a:r>
            <a:r>
              <a:rPr dirty="0" sz="1100" spc="15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595959"/>
                </a:solidFill>
                <a:latin typeface="Microsoft Sans Serif"/>
                <a:cs typeface="Microsoft Sans Serif"/>
              </a:rPr>
              <a:t>Junior</a:t>
            </a:r>
            <a:r>
              <a:rPr dirty="0" sz="1100" spc="15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595959"/>
                </a:solidFill>
                <a:latin typeface="Microsoft Sans Serif"/>
                <a:cs typeface="Microsoft Sans Serif"/>
              </a:rPr>
              <a:t>majoring</a:t>
            </a:r>
            <a:r>
              <a:rPr dirty="0" sz="1100" spc="15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595959"/>
                </a:solidFill>
                <a:latin typeface="Microsoft Sans Serif"/>
                <a:cs typeface="Microsoft Sans Serif"/>
              </a:rPr>
              <a:t>in</a:t>
            </a:r>
            <a:r>
              <a:rPr dirty="0" sz="1100" spc="15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60">
                <a:solidFill>
                  <a:srgbClr val="595959"/>
                </a:solidFill>
                <a:latin typeface="Microsoft Sans Serif"/>
                <a:cs typeface="Microsoft Sans Serif"/>
              </a:rPr>
              <a:t>computer</a:t>
            </a:r>
            <a:r>
              <a:rPr dirty="0" sz="1100" spc="15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10">
                <a:solidFill>
                  <a:srgbClr val="595959"/>
                </a:solidFill>
                <a:latin typeface="Microsoft Sans Serif"/>
                <a:cs typeface="Microsoft Sans Serif"/>
              </a:rPr>
              <a:t>science</a:t>
            </a:r>
            <a:endParaRPr sz="1100">
              <a:latin typeface="Microsoft Sans Serif"/>
              <a:cs typeface="Microsoft Sans Serif"/>
            </a:endParaRPr>
          </a:p>
          <a:p>
            <a:pPr marL="448945" indent="-267970">
              <a:lnSpc>
                <a:spcPct val="100000"/>
              </a:lnSpc>
              <a:spcBef>
                <a:spcPts val="20"/>
              </a:spcBef>
              <a:buFont typeface="Tahoma"/>
              <a:buChar char="●"/>
              <a:tabLst>
                <a:tab pos="448945" algn="l"/>
              </a:tabLst>
            </a:pPr>
            <a:r>
              <a:rPr dirty="0" sz="1100">
                <a:solidFill>
                  <a:srgbClr val="595959"/>
                </a:solidFill>
                <a:latin typeface="Microsoft Sans Serif"/>
                <a:cs typeface="Microsoft Sans Serif"/>
              </a:rPr>
              <a:t>Technical</a:t>
            </a:r>
            <a:r>
              <a:rPr dirty="0" sz="1100" spc="1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595959"/>
                </a:solidFill>
                <a:latin typeface="Microsoft Sans Serif"/>
                <a:cs typeface="Microsoft Sans Serif"/>
              </a:rPr>
              <a:t>seed</a:t>
            </a:r>
            <a:r>
              <a:rPr dirty="0" sz="1100" spc="1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595959"/>
                </a:solidFill>
                <a:latin typeface="Microsoft Sans Serif"/>
                <a:cs typeface="Microsoft Sans Serif"/>
              </a:rPr>
              <a:t>stage</a:t>
            </a:r>
            <a:r>
              <a:rPr dirty="0" sz="1100" spc="1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10">
                <a:solidFill>
                  <a:srgbClr val="595959"/>
                </a:solidFill>
                <a:latin typeface="Microsoft Sans Serif"/>
                <a:cs typeface="Microsoft Sans Serif"/>
              </a:rPr>
              <a:t>founder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3106943" y="2956523"/>
            <a:ext cx="1865630" cy="1918335"/>
            <a:chOff x="3106943" y="2956523"/>
            <a:chExt cx="1865630" cy="1918335"/>
          </a:xfrm>
        </p:grpSpPr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06943" y="2956523"/>
              <a:ext cx="1865413" cy="1826641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86343" y="3018218"/>
              <a:ext cx="1310897" cy="1856246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5144696" y="3236660"/>
            <a:ext cx="3472179" cy="11010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600" spc="-10" b="1">
                <a:solidFill>
                  <a:srgbClr val="0A9395"/>
                </a:solidFill>
                <a:latin typeface="Arial"/>
                <a:cs typeface="Arial"/>
              </a:rPr>
              <a:t>Samantha</a:t>
            </a:r>
            <a:endParaRPr sz="1600">
              <a:latin typeface="Arial"/>
              <a:cs typeface="Arial"/>
            </a:endParaRPr>
          </a:p>
          <a:p>
            <a:pPr marL="448945" indent="-267970">
              <a:lnSpc>
                <a:spcPct val="100000"/>
              </a:lnSpc>
              <a:spcBef>
                <a:spcPts val="1195"/>
              </a:spcBef>
              <a:buFont typeface="Tahoma"/>
              <a:buChar char="●"/>
              <a:tabLst>
                <a:tab pos="448945" algn="l"/>
              </a:tabLst>
            </a:pPr>
            <a:r>
              <a:rPr dirty="0" sz="1100">
                <a:solidFill>
                  <a:srgbClr val="595959"/>
                </a:solidFill>
                <a:latin typeface="Microsoft Sans Serif"/>
                <a:cs typeface="Microsoft Sans Serif"/>
              </a:rPr>
              <a:t>Founder</a:t>
            </a:r>
            <a:r>
              <a:rPr dirty="0" sz="1100" spc="6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60">
                <a:solidFill>
                  <a:srgbClr val="595959"/>
                </a:solidFill>
                <a:latin typeface="Microsoft Sans Serif"/>
                <a:cs typeface="Microsoft Sans Serif"/>
              </a:rPr>
              <a:t>of</a:t>
            </a:r>
            <a:r>
              <a:rPr dirty="0" sz="1100" spc="7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595959"/>
                </a:solidFill>
                <a:latin typeface="Microsoft Sans Serif"/>
                <a:cs typeface="Microsoft Sans Serif"/>
              </a:rPr>
              <a:t>paybac,</a:t>
            </a:r>
            <a:r>
              <a:rPr dirty="0" sz="1100" spc="7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595959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6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45">
                <a:solidFill>
                  <a:srgbClr val="595959"/>
                </a:solidFill>
                <a:latin typeface="Microsoft Sans Serif"/>
                <a:cs typeface="Microsoft Sans Serif"/>
              </a:rPr>
              <a:t>fintech</a:t>
            </a:r>
            <a:r>
              <a:rPr dirty="0" sz="1100" spc="7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45">
                <a:solidFill>
                  <a:srgbClr val="595959"/>
                </a:solidFill>
                <a:latin typeface="Microsoft Sans Serif"/>
                <a:cs typeface="Microsoft Sans Serif"/>
              </a:rPr>
              <a:t>startup</a:t>
            </a:r>
            <a:endParaRPr sz="1100">
              <a:latin typeface="Microsoft Sans Serif"/>
              <a:cs typeface="Microsoft Sans Serif"/>
            </a:endParaRPr>
          </a:p>
          <a:p>
            <a:pPr marL="448945" marR="5080" indent="-267970">
              <a:lnSpc>
                <a:spcPct val="101499"/>
              </a:lnSpc>
              <a:buFont typeface="Tahoma"/>
              <a:buChar char="●"/>
              <a:tabLst>
                <a:tab pos="448945" algn="l"/>
              </a:tabLst>
            </a:pPr>
            <a:r>
              <a:rPr dirty="0" sz="1100">
                <a:solidFill>
                  <a:srgbClr val="595959"/>
                </a:solidFill>
                <a:latin typeface="Microsoft Sans Serif"/>
                <a:cs typeface="Microsoft Sans Serif"/>
              </a:rPr>
              <a:t>Stanford</a:t>
            </a:r>
            <a:r>
              <a:rPr dirty="0" sz="1100" spc="13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595959"/>
                </a:solidFill>
                <a:latin typeface="Microsoft Sans Serif"/>
                <a:cs typeface="Microsoft Sans Serif"/>
              </a:rPr>
              <a:t>Senior</a:t>
            </a:r>
            <a:r>
              <a:rPr dirty="0" sz="1100" spc="13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595959"/>
                </a:solidFill>
                <a:latin typeface="Microsoft Sans Serif"/>
                <a:cs typeface="Microsoft Sans Serif"/>
              </a:rPr>
              <a:t>majoring</a:t>
            </a:r>
            <a:r>
              <a:rPr dirty="0" sz="1100" spc="13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595959"/>
                </a:solidFill>
                <a:latin typeface="Microsoft Sans Serif"/>
                <a:cs typeface="Microsoft Sans Serif"/>
              </a:rPr>
              <a:t>in</a:t>
            </a:r>
            <a:r>
              <a:rPr dirty="0" sz="1100" spc="1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60">
                <a:solidFill>
                  <a:srgbClr val="595959"/>
                </a:solidFill>
                <a:latin typeface="Microsoft Sans Serif"/>
                <a:cs typeface="Microsoft Sans Serif"/>
              </a:rPr>
              <a:t>computer</a:t>
            </a:r>
            <a:r>
              <a:rPr dirty="0" sz="1100" spc="13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10">
                <a:solidFill>
                  <a:srgbClr val="595959"/>
                </a:solidFill>
                <a:latin typeface="Microsoft Sans Serif"/>
                <a:cs typeface="Microsoft Sans Serif"/>
              </a:rPr>
              <a:t>science </a:t>
            </a:r>
            <a:r>
              <a:rPr dirty="0" sz="1100" spc="10">
                <a:solidFill>
                  <a:srgbClr val="595959"/>
                </a:solidFill>
                <a:latin typeface="Microsoft Sans Serif"/>
                <a:cs typeface="Microsoft Sans Serif"/>
              </a:rPr>
              <a:t>and</a:t>
            </a:r>
            <a:r>
              <a:rPr dirty="0" sz="1100" spc="15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10">
                <a:solidFill>
                  <a:srgbClr val="595959"/>
                </a:solidFill>
                <a:latin typeface="Microsoft Sans Serif"/>
                <a:cs typeface="Microsoft Sans Serif"/>
              </a:rPr>
              <a:t>public</a:t>
            </a:r>
            <a:r>
              <a:rPr dirty="0" sz="1100" spc="15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40">
                <a:solidFill>
                  <a:srgbClr val="595959"/>
                </a:solidFill>
                <a:latin typeface="Microsoft Sans Serif"/>
                <a:cs typeface="Microsoft Sans Serif"/>
              </a:rPr>
              <a:t>policy</a:t>
            </a:r>
            <a:endParaRPr sz="1100">
              <a:latin typeface="Microsoft Sans Serif"/>
              <a:cs typeface="Microsoft Sans Serif"/>
            </a:endParaRPr>
          </a:p>
          <a:p>
            <a:pPr marL="448945" indent="-267970">
              <a:lnSpc>
                <a:spcPct val="100000"/>
              </a:lnSpc>
              <a:spcBef>
                <a:spcPts val="20"/>
              </a:spcBef>
              <a:buFont typeface="Tahoma"/>
              <a:buChar char="●"/>
              <a:tabLst>
                <a:tab pos="448945" algn="l"/>
              </a:tabLst>
            </a:pPr>
            <a:r>
              <a:rPr dirty="0" sz="1100">
                <a:solidFill>
                  <a:srgbClr val="595959"/>
                </a:solidFill>
                <a:latin typeface="Microsoft Sans Serif"/>
                <a:cs typeface="Microsoft Sans Serif"/>
              </a:rPr>
              <a:t>Technical</a:t>
            </a:r>
            <a:r>
              <a:rPr dirty="0" sz="1100" spc="1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595959"/>
                </a:solidFill>
                <a:latin typeface="Microsoft Sans Serif"/>
                <a:cs typeface="Microsoft Sans Serif"/>
              </a:rPr>
              <a:t>seed</a:t>
            </a:r>
            <a:r>
              <a:rPr dirty="0" sz="1100" spc="1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595959"/>
                </a:solidFill>
                <a:latin typeface="Microsoft Sans Serif"/>
                <a:cs typeface="Microsoft Sans Serif"/>
              </a:rPr>
              <a:t>stage</a:t>
            </a:r>
            <a:r>
              <a:rPr dirty="0" sz="1100" spc="1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10">
                <a:solidFill>
                  <a:srgbClr val="595959"/>
                </a:solidFill>
                <a:latin typeface="Microsoft Sans Serif"/>
                <a:cs typeface="Microsoft Sans Serif"/>
              </a:rPr>
              <a:t>founder</a:t>
            </a:r>
            <a:endParaRPr sz="1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0152" y="377437"/>
            <a:ext cx="155574" cy="1428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645015" y="261356"/>
            <a:ext cx="3731260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CA6702"/>
                </a:solidFill>
                <a:latin typeface="Arial"/>
                <a:cs typeface="Arial"/>
              </a:rPr>
              <a:t>Idea:</a:t>
            </a:r>
            <a:r>
              <a:rPr dirty="0" sz="1500" spc="-4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A</a:t>
            </a:r>
            <a:r>
              <a:rPr dirty="0" sz="1500" spc="3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14">
                <a:solidFill>
                  <a:srgbClr val="CA6702"/>
                </a:solidFill>
                <a:latin typeface="Microsoft Sans Serif"/>
                <a:cs typeface="Microsoft Sans Serif"/>
              </a:rPr>
              <a:t>how-</a:t>
            </a:r>
            <a:r>
              <a:rPr dirty="0" sz="1500" spc="70">
                <a:solidFill>
                  <a:srgbClr val="CA6702"/>
                </a:solidFill>
                <a:latin typeface="Microsoft Sans Serif"/>
                <a:cs typeface="Microsoft Sans Serif"/>
              </a:rPr>
              <a:t>to</a:t>
            </a:r>
            <a:r>
              <a:rPr dirty="0" sz="1500" spc="3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skill</a:t>
            </a:r>
            <a:r>
              <a:rPr dirty="0" sz="1500" spc="3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sharing</a:t>
            </a:r>
            <a:r>
              <a:rPr dirty="0" sz="1500" spc="3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5">
                <a:solidFill>
                  <a:srgbClr val="CA6702"/>
                </a:solidFill>
                <a:latin typeface="Microsoft Sans Serif"/>
                <a:cs typeface="Microsoft Sans Serif"/>
              </a:rPr>
              <a:t>platform</a:t>
            </a:r>
            <a:r>
              <a:rPr dirty="0" sz="1500" spc="30">
                <a:solidFill>
                  <a:srgbClr val="CA6702"/>
                </a:solidFill>
                <a:latin typeface="Microsoft Sans Serif"/>
                <a:cs typeface="Microsoft Sans Serif"/>
              </a:rPr>
              <a:t> for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founders</a:t>
            </a:r>
            <a:r>
              <a:rPr dirty="0" sz="1500" spc="7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0">
                <a:solidFill>
                  <a:srgbClr val="CA6702"/>
                </a:solidFill>
                <a:latin typeface="Microsoft Sans Serif"/>
                <a:cs typeface="Microsoft Sans Serif"/>
              </a:rPr>
              <a:t>to</a:t>
            </a:r>
            <a:r>
              <a:rPr dirty="0" sz="1500" spc="8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share</a:t>
            </a:r>
            <a:r>
              <a:rPr dirty="0" sz="1500" spc="8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70">
                <a:solidFill>
                  <a:srgbClr val="CA6702"/>
                </a:solidFill>
                <a:latin typeface="Microsoft Sans Serif"/>
                <a:cs typeface="Microsoft Sans Serif"/>
              </a:rPr>
              <a:t>tips</a:t>
            </a:r>
            <a:r>
              <a:rPr dirty="0" sz="1500" spc="8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and</a:t>
            </a:r>
            <a:r>
              <a:rPr dirty="0" sz="1500" spc="8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0">
                <a:solidFill>
                  <a:srgbClr val="CA6702"/>
                </a:solidFill>
                <a:latin typeface="Microsoft Sans Serif"/>
                <a:cs typeface="Microsoft Sans Serif"/>
              </a:rPr>
              <a:t>tricks</a:t>
            </a:r>
            <a:r>
              <a:rPr dirty="0" sz="1500" spc="8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on</a:t>
            </a:r>
            <a:r>
              <a:rPr dirty="0" sz="1500" spc="8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>
                <a:solidFill>
                  <a:srgbClr val="CA6702"/>
                </a:solidFill>
                <a:latin typeface="Microsoft Sans Serif"/>
                <a:cs typeface="Microsoft Sans Serif"/>
              </a:rPr>
              <a:t>which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design</a:t>
            </a:r>
            <a:r>
              <a:rPr dirty="0" sz="1500" spc="12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CA6702"/>
                </a:solidFill>
                <a:latin typeface="Microsoft Sans Serif"/>
                <a:cs typeface="Microsoft Sans Serif"/>
              </a:rPr>
              <a:t>tools</a:t>
            </a:r>
            <a:r>
              <a:rPr dirty="0" sz="1500" spc="12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0">
                <a:solidFill>
                  <a:srgbClr val="CA6702"/>
                </a:solidFill>
                <a:latin typeface="Microsoft Sans Serif"/>
                <a:cs typeface="Microsoft Sans Serif"/>
              </a:rPr>
              <a:t>to</a:t>
            </a:r>
            <a:r>
              <a:rPr dirty="0" sz="1500" spc="12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25">
                <a:solidFill>
                  <a:srgbClr val="CA6702"/>
                </a:solidFill>
                <a:latin typeface="Microsoft Sans Serif"/>
                <a:cs typeface="Microsoft Sans Serif"/>
              </a:rPr>
              <a:t>use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99948" y="314572"/>
            <a:ext cx="3757929" cy="128714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ts val="1789"/>
              </a:lnSpc>
              <a:spcBef>
                <a:spcPts val="120"/>
              </a:spcBef>
              <a:tabLst>
                <a:tab pos="2282190" algn="l"/>
              </a:tabLst>
            </a:pPr>
            <a:r>
              <a:rPr dirty="0" sz="1500" b="1">
                <a:solidFill>
                  <a:srgbClr val="BA3D02"/>
                </a:solidFill>
                <a:latin typeface="Arial"/>
                <a:cs typeface="Arial"/>
              </a:rPr>
              <a:t>Experience</a:t>
            </a:r>
            <a:r>
              <a:rPr dirty="0" sz="1500" spc="26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BA3D02"/>
                </a:solidFill>
                <a:latin typeface="Arial"/>
                <a:cs typeface="Arial"/>
              </a:rPr>
              <a:t>Prototype</a:t>
            </a:r>
            <a:r>
              <a:rPr dirty="0" sz="1500" b="1">
                <a:solidFill>
                  <a:srgbClr val="BA3D02"/>
                </a:solidFill>
                <a:latin typeface="Arial"/>
                <a:cs typeface="Arial"/>
              </a:rPr>
              <a:t>	</a:t>
            </a:r>
            <a:r>
              <a:rPr dirty="0" sz="1500" spc="25" b="1">
                <a:solidFill>
                  <a:srgbClr val="BA3D02"/>
                </a:solidFill>
                <a:latin typeface="Arial"/>
                <a:cs typeface="Arial"/>
              </a:rPr>
              <a:t>3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ts val="2990"/>
              </a:lnSpc>
            </a:pPr>
            <a:r>
              <a:rPr dirty="0" sz="2500" b="1">
                <a:solidFill>
                  <a:srgbClr val="BA3D02"/>
                </a:solidFill>
                <a:latin typeface="Arial"/>
                <a:cs typeface="Arial"/>
              </a:rPr>
              <a:t>Give</a:t>
            </a:r>
            <a:r>
              <a:rPr dirty="0" sz="2500" spc="-10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500" spc="160" b="1">
                <a:solidFill>
                  <a:srgbClr val="BA3D02"/>
                </a:solidFill>
                <a:latin typeface="Arial"/>
                <a:cs typeface="Arial"/>
              </a:rPr>
              <a:t>&amp;</a:t>
            </a:r>
            <a:r>
              <a:rPr dirty="0" sz="2500" spc="-10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500" spc="-10" b="1">
                <a:solidFill>
                  <a:srgbClr val="BA3D02"/>
                </a:solidFill>
                <a:latin typeface="Arial"/>
                <a:cs typeface="Arial"/>
              </a:rPr>
              <a:t>Take</a:t>
            </a:r>
            <a:r>
              <a:rPr dirty="0" sz="2500" spc="-10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500" spc="-10" b="1">
                <a:solidFill>
                  <a:srgbClr val="BA3D02"/>
                </a:solidFill>
                <a:latin typeface="Arial"/>
                <a:cs typeface="Arial"/>
              </a:rPr>
              <a:t>Stimulation</a:t>
            </a:r>
            <a:endParaRPr sz="2500">
              <a:latin typeface="Arial"/>
              <a:cs typeface="Arial"/>
            </a:endParaRPr>
          </a:p>
          <a:p>
            <a:pPr marL="104139" marR="5080">
              <a:lnSpc>
                <a:spcPct val="103400"/>
              </a:lnSpc>
              <a:spcBef>
                <a:spcPts val="1025"/>
              </a:spcBef>
            </a:pPr>
            <a:r>
              <a:rPr dirty="0" sz="1100" spc="-20" b="1">
                <a:solidFill>
                  <a:srgbClr val="001118"/>
                </a:solidFill>
                <a:latin typeface="Arial"/>
                <a:cs typeface="Arial"/>
              </a:rPr>
              <a:t>Task:</a:t>
            </a:r>
            <a:r>
              <a:rPr dirty="0" sz="1100" spc="30" b="1">
                <a:solidFill>
                  <a:srgbClr val="001118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1118"/>
                </a:solidFill>
                <a:latin typeface="Arial"/>
                <a:cs typeface="Arial"/>
              </a:rPr>
              <a:t>Give</a:t>
            </a:r>
            <a:r>
              <a:rPr dirty="0" sz="1100" spc="35" b="1">
                <a:solidFill>
                  <a:srgbClr val="001118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1118"/>
                </a:solidFill>
                <a:latin typeface="Arial"/>
                <a:cs typeface="Arial"/>
              </a:rPr>
              <a:t>founders</a:t>
            </a:r>
            <a:r>
              <a:rPr dirty="0" sz="1100" spc="35" b="1">
                <a:solidFill>
                  <a:srgbClr val="001118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1118"/>
                </a:solidFill>
                <a:latin typeface="Arial"/>
                <a:cs typeface="Arial"/>
              </a:rPr>
              <a:t>an</a:t>
            </a:r>
            <a:r>
              <a:rPr dirty="0" sz="1100" spc="35" b="1">
                <a:solidFill>
                  <a:srgbClr val="001118"/>
                </a:solidFill>
                <a:latin typeface="Arial"/>
                <a:cs typeface="Arial"/>
              </a:rPr>
              <a:t> </a:t>
            </a:r>
            <a:r>
              <a:rPr dirty="0" sz="1100" spc="55" b="1">
                <a:solidFill>
                  <a:srgbClr val="001118"/>
                </a:solidFill>
                <a:latin typeface="Arial"/>
                <a:cs typeface="Arial"/>
              </a:rPr>
              <a:t>opportunity</a:t>
            </a:r>
            <a:r>
              <a:rPr dirty="0" sz="1100" spc="35" b="1">
                <a:solidFill>
                  <a:srgbClr val="001118"/>
                </a:solidFill>
                <a:latin typeface="Arial"/>
                <a:cs typeface="Arial"/>
              </a:rPr>
              <a:t> </a:t>
            </a:r>
            <a:r>
              <a:rPr dirty="0" sz="1100" spc="60" b="1">
                <a:solidFill>
                  <a:srgbClr val="001118"/>
                </a:solidFill>
                <a:latin typeface="Arial"/>
                <a:cs typeface="Arial"/>
              </a:rPr>
              <a:t>to</a:t>
            </a:r>
            <a:r>
              <a:rPr dirty="0" sz="1100" spc="35" b="1">
                <a:solidFill>
                  <a:srgbClr val="001118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001118"/>
                </a:solidFill>
                <a:latin typeface="Arial"/>
                <a:cs typeface="Arial"/>
              </a:rPr>
              <a:t>optionally </a:t>
            </a:r>
            <a:r>
              <a:rPr dirty="0" sz="1100" spc="50" b="1">
                <a:solidFill>
                  <a:srgbClr val="001118"/>
                </a:solidFill>
                <a:latin typeface="Arial"/>
                <a:cs typeface="Arial"/>
              </a:rPr>
              <a:t>share/request</a:t>
            </a:r>
            <a:r>
              <a:rPr dirty="0" sz="1100" spc="65" b="1">
                <a:solidFill>
                  <a:srgbClr val="001118"/>
                </a:solidFill>
                <a:latin typeface="Arial"/>
                <a:cs typeface="Arial"/>
              </a:rPr>
              <a:t> </a:t>
            </a:r>
            <a:r>
              <a:rPr dirty="0" sz="1100" spc="10" b="1">
                <a:solidFill>
                  <a:srgbClr val="001118"/>
                </a:solidFill>
                <a:latin typeface="Arial"/>
                <a:cs typeface="Arial"/>
              </a:rPr>
              <a:t>resources</a:t>
            </a:r>
            <a:r>
              <a:rPr dirty="0" sz="1100" spc="65" b="1">
                <a:solidFill>
                  <a:srgbClr val="001118"/>
                </a:solidFill>
                <a:latin typeface="Arial"/>
                <a:cs typeface="Arial"/>
              </a:rPr>
              <a:t> </a:t>
            </a:r>
            <a:r>
              <a:rPr dirty="0" sz="1100" spc="10" b="1">
                <a:solidFill>
                  <a:srgbClr val="001118"/>
                </a:solidFill>
                <a:latin typeface="Arial"/>
                <a:cs typeface="Arial"/>
              </a:rPr>
              <a:t>and</a:t>
            </a:r>
            <a:r>
              <a:rPr dirty="0" sz="1100" spc="65" b="1">
                <a:solidFill>
                  <a:srgbClr val="001118"/>
                </a:solidFill>
                <a:latin typeface="Arial"/>
                <a:cs typeface="Arial"/>
              </a:rPr>
              <a:t> </a:t>
            </a:r>
            <a:r>
              <a:rPr dirty="0" sz="1100" spc="10" b="1">
                <a:solidFill>
                  <a:srgbClr val="001118"/>
                </a:solidFill>
                <a:latin typeface="Arial"/>
                <a:cs typeface="Arial"/>
              </a:rPr>
              <a:t>observe</a:t>
            </a:r>
            <a:r>
              <a:rPr dirty="0" sz="1100" spc="65" b="1">
                <a:solidFill>
                  <a:srgbClr val="001118"/>
                </a:solidFill>
                <a:latin typeface="Arial"/>
                <a:cs typeface="Arial"/>
              </a:rPr>
              <a:t> </a:t>
            </a:r>
            <a:r>
              <a:rPr dirty="0" sz="1100" spc="60" b="1">
                <a:solidFill>
                  <a:srgbClr val="001118"/>
                </a:solidFill>
                <a:latin typeface="Arial"/>
                <a:cs typeface="Arial"/>
              </a:rPr>
              <a:t>whether</a:t>
            </a:r>
            <a:r>
              <a:rPr dirty="0" sz="1100" spc="70" b="1">
                <a:solidFill>
                  <a:srgbClr val="001118"/>
                </a:solidFill>
                <a:latin typeface="Arial"/>
                <a:cs typeface="Arial"/>
              </a:rPr>
              <a:t> </a:t>
            </a:r>
            <a:r>
              <a:rPr dirty="0" sz="1100" spc="40" b="1">
                <a:solidFill>
                  <a:srgbClr val="001118"/>
                </a:solidFill>
                <a:latin typeface="Arial"/>
                <a:cs typeface="Arial"/>
              </a:rPr>
              <a:t>they </a:t>
            </a:r>
            <a:r>
              <a:rPr dirty="0" sz="1100" b="1">
                <a:solidFill>
                  <a:srgbClr val="001118"/>
                </a:solidFill>
                <a:latin typeface="Arial"/>
                <a:cs typeface="Arial"/>
              </a:rPr>
              <a:t>choose</a:t>
            </a:r>
            <a:r>
              <a:rPr dirty="0" sz="1100" spc="50" b="1">
                <a:solidFill>
                  <a:srgbClr val="001118"/>
                </a:solidFill>
                <a:latin typeface="Arial"/>
                <a:cs typeface="Arial"/>
              </a:rPr>
              <a:t> </a:t>
            </a:r>
            <a:r>
              <a:rPr dirty="0" sz="1100" spc="60" b="1">
                <a:solidFill>
                  <a:srgbClr val="001118"/>
                </a:solidFill>
                <a:latin typeface="Arial"/>
                <a:cs typeface="Arial"/>
              </a:rPr>
              <a:t>to</a:t>
            </a:r>
            <a:r>
              <a:rPr dirty="0" sz="1100" spc="55" b="1">
                <a:solidFill>
                  <a:srgbClr val="001118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1118"/>
                </a:solidFill>
                <a:latin typeface="Arial"/>
                <a:cs typeface="Arial"/>
              </a:rPr>
              <a:t>do</a:t>
            </a:r>
            <a:r>
              <a:rPr dirty="0" sz="1100" spc="50" b="1">
                <a:solidFill>
                  <a:srgbClr val="001118"/>
                </a:solidFill>
                <a:latin typeface="Arial"/>
                <a:cs typeface="Arial"/>
              </a:rPr>
              <a:t> </a:t>
            </a:r>
            <a:r>
              <a:rPr dirty="0" sz="1100" spc="-25" b="1">
                <a:solidFill>
                  <a:srgbClr val="001118"/>
                </a:solidFill>
                <a:latin typeface="Arial"/>
                <a:cs typeface="Arial"/>
              </a:rPr>
              <a:t>so.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63113" y="1207797"/>
            <a:ext cx="2830694" cy="3763042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605466" y="1804135"/>
            <a:ext cx="4743450" cy="3073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94335" indent="-381635">
              <a:lnSpc>
                <a:spcPct val="100000"/>
              </a:lnSpc>
              <a:spcBef>
                <a:spcPts val="100"/>
              </a:spcBef>
              <a:buFont typeface="Tahoma"/>
              <a:buChar char="○"/>
              <a:tabLst>
                <a:tab pos="394335" algn="l"/>
              </a:tabLst>
            </a:pPr>
            <a:r>
              <a:rPr dirty="0" sz="2000">
                <a:solidFill>
                  <a:srgbClr val="0A9395"/>
                </a:solidFill>
                <a:latin typeface="Arial MT"/>
                <a:cs typeface="Arial MT"/>
              </a:rPr>
              <a:t>Tokens</a:t>
            </a:r>
            <a:r>
              <a:rPr dirty="0" sz="2000" spc="-6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2000" spc="75">
                <a:solidFill>
                  <a:srgbClr val="0A9395"/>
                </a:solidFill>
                <a:latin typeface="Arial MT"/>
                <a:cs typeface="Arial MT"/>
              </a:rPr>
              <a:t>represent</a:t>
            </a:r>
            <a:r>
              <a:rPr dirty="0" sz="2000" spc="-6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2000" spc="100">
                <a:solidFill>
                  <a:srgbClr val="0A9395"/>
                </a:solidFill>
                <a:latin typeface="Arial MT"/>
                <a:cs typeface="Arial MT"/>
              </a:rPr>
              <a:t>limited</a:t>
            </a:r>
            <a:r>
              <a:rPr dirty="0" sz="2000" spc="-6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2000" spc="55">
                <a:solidFill>
                  <a:srgbClr val="0A9395"/>
                </a:solidFill>
                <a:latin typeface="Arial MT"/>
                <a:cs typeface="Arial MT"/>
              </a:rPr>
              <a:t>tokens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Clr>
                <a:srgbClr val="0A9395"/>
              </a:buClr>
              <a:buFont typeface="Tahoma"/>
              <a:buChar char="○"/>
            </a:pPr>
            <a:endParaRPr sz="2000">
              <a:latin typeface="Arial MT"/>
              <a:cs typeface="Arial MT"/>
            </a:endParaRPr>
          </a:p>
          <a:p>
            <a:pPr marL="394335" marR="792480" indent="-382270">
              <a:lnSpc>
                <a:spcPct val="100000"/>
              </a:lnSpc>
              <a:buFont typeface="Tahoma"/>
              <a:buChar char="○"/>
              <a:tabLst>
                <a:tab pos="394335" algn="l"/>
              </a:tabLst>
            </a:pPr>
            <a:r>
              <a:rPr dirty="0" sz="2000">
                <a:solidFill>
                  <a:srgbClr val="0A9395"/>
                </a:solidFill>
                <a:latin typeface="Arial MT"/>
                <a:cs typeface="Arial MT"/>
              </a:rPr>
              <a:t>Each</a:t>
            </a:r>
            <a:r>
              <a:rPr dirty="0" sz="2000" spc="-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2000" spc="60">
                <a:solidFill>
                  <a:srgbClr val="0A9395"/>
                </a:solidFill>
                <a:latin typeface="Arial MT"/>
                <a:cs typeface="Arial MT"/>
              </a:rPr>
              <a:t>turn,</a:t>
            </a:r>
            <a:r>
              <a:rPr dirty="0" sz="2000" spc="-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2000" spc="45">
                <a:solidFill>
                  <a:srgbClr val="0A9395"/>
                </a:solidFill>
                <a:latin typeface="Arial MT"/>
                <a:cs typeface="Arial MT"/>
              </a:rPr>
              <a:t>players</a:t>
            </a:r>
            <a:r>
              <a:rPr dirty="0" sz="2000" spc="-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2000" spc="75">
                <a:solidFill>
                  <a:srgbClr val="0A9395"/>
                </a:solidFill>
                <a:latin typeface="Arial MT"/>
                <a:cs typeface="Arial MT"/>
              </a:rPr>
              <a:t>can</a:t>
            </a:r>
            <a:r>
              <a:rPr dirty="0" sz="2000" spc="-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9395"/>
                </a:solidFill>
                <a:latin typeface="Arial MT"/>
                <a:cs typeface="Arial MT"/>
              </a:rPr>
              <a:t>make</a:t>
            </a:r>
            <a:r>
              <a:rPr dirty="0" sz="2000" spc="-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2000" spc="-50">
                <a:solidFill>
                  <a:srgbClr val="0A9395"/>
                </a:solidFill>
                <a:latin typeface="Arial MT"/>
                <a:cs typeface="Arial MT"/>
              </a:rPr>
              <a:t>a </a:t>
            </a:r>
            <a:r>
              <a:rPr dirty="0" sz="2000" spc="65">
                <a:solidFill>
                  <a:srgbClr val="0A9395"/>
                </a:solidFill>
                <a:latin typeface="Arial MT"/>
                <a:cs typeface="Arial MT"/>
              </a:rPr>
              <a:t>request,</a:t>
            </a:r>
            <a:r>
              <a:rPr dirty="0" sz="2000" spc="5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9395"/>
                </a:solidFill>
                <a:latin typeface="Arial MT"/>
                <a:cs typeface="Arial MT"/>
              </a:rPr>
              <a:t>offer,</a:t>
            </a:r>
            <a:r>
              <a:rPr dirty="0" sz="2000" spc="5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2000" spc="85">
                <a:solidFill>
                  <a:srgbClr val="0A9395"/>
                </a:solidFill>
                <a:latin typeface="Arial MT"/>
                <a:cs typeface="Arial MT"/>
              </a:rPr>
              <a:t>or</a:t>
            </a:r>
            <a:r>
              <a:rPr dirty="0" sz="2000" spc="5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2000" spc="-20">
                <a:solidFill>
                  <a:srgbClr val="0A9395"/>
                </a:solidFill>
                <a:latin typeface="Arial MT"/>
                <a:cs typeface="Arial MT"/>
              </a:rPr>
              <a:t>pass</a:t>
            </a:r>
            <a:endParaRPr sz="2000">
              <a:latin typeface="Arial MT"/>
              <a:cs typeface="Arial MT"/>
            </a:endParaRPr>
          </a:p>
          <a:p>
            <a:pPr lvl="1" marL="851535" indent="-381635">
              <a:lnSpc>
                <a:spcPct val="100000"/>
              </a:lnSpc>
              <a:buFont typeface="Tahoma"/>
              <a:buChar char="■"/>
              <a:tabLst>
                <a:tab pos="851535" algn="l"/>
              </a:tabLst>
            </a:pPr>
            <a:r>
              <a:rPr dirty="0" sz="2000">
                <a:solidFill>
                  <a:srgbClr val="0A9395"/>
                </a:solidFill>
                <a:latin typeface="Arial MT"/>
                <a:cs typeface="Arial MT"/>
              </a:rPr>
              <a:t>Request:</a:t>
            </a:r>
            <a:r>
              <a:rPr dirty="0" sz="2000" spc="1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2000" spc="95">
                <a:solidFill>
                  <a:srgbClr val="0A9395"/>
                </a:solidFill>
                <a:latin typeface="Arial MT"/>
                <a:cs typeface="Arial MT"/>
              </a:rPr>
              <a:t>costs</a:t>
            </a:r>
            <a:r>
              <a:rPr dirty="0" sz="2000" spc="1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9395"/>
                </a:solidFill>
                <a:latin typeface="Arial MT"/>
                <a:cs typeface="Arial MT"/>
              </a:rPr>
              <a:t>2</a:t>
            </a:r>
            <a:r>
              <a:rPr dirty="0" sz="2000" spc="1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2000" spc="55">
                <a:solidFill>
                  <a:srgbClr val="0A9395"/>
                </a:solidFill>
                <a:latin typeface="Arial MT"/>
                <a:cs typeface="Arial MT"/>
              </a:rPr>
              <a:t>tokens</a:t>
            </a:r>
            <a:endParaRPr sz="2000">
              <a:latin typeface="Arial MT"/>
              <a:cs typeface="Arial MT"/>
            </a:endParaRPr>
          </a:p>
          <a:p>
            <a:pPr lvl="1" marL="851535" indent="-381635">
              <a:lnSpc>
                <a:spcPct val="100000"/>
              </a:lnSpc>
              <a:buFont typeface="Tahoma"/>
              <a:buChar char="■"/>
              <a:tabLst>
                <a:tab pos="851535" algn="l"/>
              </a:tabLst>
            </a:pPr>
            <a:r>
              <a:rPr dirty="0" sz="2000" spc="50">
                <a:solidFill>
                  <a:srgbClr val="0A9395"/>
                </a:solidFill>
                <a:latin typeface="Arial MT"/>
                <a:cs typeface="Arial MT"/>
              </a:rPr>
              <a:t>Offer:</a:t>
            </a:r>
            <a:r>
              <a:rPr dirty="0" sz="2000" spc="-3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2000" spc="95">
                <a:solidFill>
                  <a:srgbClr val="0A9395"/>
                </a:solidFill>
                <a:latin typeface="Arial MT"/>
                <a:cs typeface="Arial MT"/>
              </a:rPr>
              <a:t>costs</a:t>
            </a:r>
            <a:r>
              <a:rPr dirty="0" sz="2000" spc="-3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A9395"/>
                </a:solidFill>
                <a:latin typeface="Arial MT"/>
                <a:cs typeface="Arial MT"/>
              </a:rPr>
              <a:t>2</a:t>
            </a:r>
            <a:r>
              <a:rPr dirty="0" sz="2000" spc="-3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2000" spc="55">
                <a:solidFill>
                  <a:srgbClr val="0A9395"/>
                </a:solidFill>
                <a:latin typeface="Arial MT"/>
                <a:cs typeface="Arial MT"/>
              </a:rPr>
              <a:t>tokens</a:t>
            </a:r>
            <a:endParaRPr sz="2000">
              <a:latin typeface="Arial MT"/>
              <a:cs typeface="Arial MT"/>
            </a:endParaRPr>
          </a:p>
          <a:p>
            <a:pPr lvl="1" marL="851535" marR="5080" indent="-382270">
              <a:lnSpc>
                <a:spcPct val="100000"/>
              </a:lnSpc>
              <a:buFont typeface="Tahoma"/>
              <a:buChar char="■"/>
              <a:tabLst>
                <a:tab pos="851535" algn="l"/>
              </a:tabLst>
            </a:pPr>
            <a:r>
              <a:rPr dirty="0" sz="2000" spc="75">
                <a:solidFill>
                  <a:srgbClr val="0A9395"/>
                </a:solidFill>
                <a:latin typeface="Arial MT"/>
                <a:cs typeface="Arial MT"/>
              </a:rPr>
              <a:t>Offer</a:t>
            </a:r>
            <a:r>
              <a:rPr dirty="0" sz="2000" spc="-3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2000" spc="70">
                <a:solidFill>
                  <a:srgbClr val="0A9395"/>
                </a:solidFill>
                <a:latin typeface="Arial MT"/>
                <a:cs typeface="Arial MT"/>
              </a:rPr>
              <a:t>Acceptance:</a:t>
            </a:r>
            <a:r>
              <a:rPr dirty="0" sz="2000" spc="-2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2000" spc="100">
                <a:solidFill>
                  <a:srgbClr val="0A9395"/>
                </a:solidFill>
                <a:latin typeface="Arial MT"/>
                <a:cs typeface="Arial MT"/>
              </a:rPr>
              <a:t>perform</a:t>
            </a:r>
            <a:r>
              <a:rPr dirty="0" sz="2000" spc="-2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2000" spc="-470">
                <a:solidFill>
                  <a:srgbClr val="0A9395"/>
                </a:solidFill>
                <a:latin typeface="Arial MT"/>
                <a:cs typeface="Arial MT"/>
              </a:rPr>
              <a:t>1</a:t>
            </a:r>
            <a:r>
              <a:rPr dirty="0" sz="2000" spc="-2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2000" spc="60">
                <a:solidFill>
                  <a:srgbClr val="0A9395"/>
                </a:solidFill>
                <a:latin typeface="Arial MT"/>
                <a:cs typeface="Arial MT"/>
              </a:rPr>
              <a:t>min </a:t>
            </a:r>
            <a:r>
              <a:rPr dirty="0" sz="2000" spc="85">
                <a:solidFill>
                  <a:srgbClr val="0A9395"/>
                </a:solidFill>
                <a:latin typeface="Arial MT"/>
                <a:cs typeface="Arial MT"/>
              </a:rPr>
              <a:t>action</a:t>
            </a:r>
            <a:endParaRPr sz="20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A9395"/>
              </a:buClr>
              <a:buFont typeface="Tahoma"/>
              <a:buChar char="■"/>
            </a:pPr>
            <a:endParaRPr sz="2000">
              <a:latin typeface="Arial MT"/>
              <a:cs typeface="Arial MT"/>
            </a:endParaRPr>
          </a:p>
          <a:p>
            <a:pPr marL="394335" indent="-381635">
              <a:lnSpc>
                <a:spcPct val="100000"/>
              </a:lnSpc>
              <a:buFont typeface="Tahoma"/>
              <a:buChar char="○"/>
              <a:tabLst>
                <a:tab pos="394335" algn="l"/>
              </a:tabLst>
            </a:pPr>
            <a:r>
              <a:rPr dirty="0" sz="2000">
                <a:solidFill>
                  <a:srgbClr val="0A9395"/>
                </a:solidFill>
                <a:latin typeface="Arial MT"/>
                <a:cs typeface="Arial MT"/>
              </a:rPr>
              <a:t>Game</a:t>
            </a:r>
            <a:r>
              <a:rPr dirty="0" sz="2000" spc="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2000" spc="60">
                <a:solidFill>
                  <a:srgbClr val="0A9395"/>
                </a:solidFill>
                <a:latin typeface="Arial MT"/>
                <a:cs typeface="Arial MT"/>
              </a:rPr>
              <a:t>played</a:t>
            </a:r>
            <a:r>
              <a:rPr dirty="0" sz="2000" spc="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2000" spc="114">
                <a:solidFill>
                  <a:srgbClr val="0A9395"/>
                </a:solidFill>
                <a:latin typeface="Arial MT"/>
                <a:cs typeface="Arial MT"/>
              </a:rPr>
              <a:t>twice</a:t>
            </a:r>
            <a:r>
              <a:rPr dirty="0" sz="2000" spc="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2000" spc="114">
                <a:solidFill>
                  <a:srgbClr val="0A9395"/>
                </a:solidFill>
                <a:latin typeface="Arial MT"/>
                <a:cs typeface="Arial MT"/>
              </a:rPr>
              <a:t>with</a:t>
            </a:r>
            <a:r>
              <a:rPr dirty="0" sz="2000" spc="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2000" spc="50">
                <a:solidFill>
                  <a:srgbClr val="0A9395"/>
                </a:solidFill>
                <a:latin typeface="Arial MT"/>
                <a:cs typeface="Arial MT"/>
              </a:rPr>
              <a:t>variation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FBF4E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5907571" y="1082094"/>
            <a:ext cx="2144395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solidFill>
                  <a:srgbClr val="595959"/>
                </a:solidFill>
                <a:latin typeface="Arial"/>
                <a:cs typeface="Arial"/>
              </a:rPr>
              <a:t>Samantha’s</a:t>
            </a:r>
            <a:r>
              <a:rPr dirty="0" sz="1700" spc="4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595959"/>
                </a:solidFill>
                <a:latin typeface="Arial"/>
                <a:cs typeface="Arial"/>
              </a:rPr>
              <a:t>Insights</a:t>
            </a:r>
            <a:endParaRPr sz="17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4724" y="399123"/>
            <a:ext cx="3122295" cy="846455"/>
          </a:xfrm>
          <a:prstGeom prst="rect"/>
        </p:spPr>
        <p:txBody>
          <a:bodyPr wrap="square" lIns="0" tIns="1212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5"/>
              </a:spcBef>
            </a:pPr>
            <a:r>
              <a:rPr dirty="0"/>
              <a:t>Solution</a:t>
            </a:r>
            <a:r>
              <a:rPr dirty="0" spc="-55"/>
              <a:t> </a:t>
            </a:r>
            <a:r>
              <a:rPr dirty="0" spc="120"/>
              <a:t>3</a:t>
            </a:r>
            <a:r>
              <a:rPr dirty="0" spc="-55"/>
              <a:t> </a:t>
            </a:r>
            <a:r>
              <a:rPr dirty="0" spc="65"/>
              <a:t>Artifacts</a:t>
            </a:r>
          </a:p>
          <a:p>
            <a:pPr marL="1230630">
              <a:lnSpc>
                <a:spcPct val="100000"/>
              </a:lnSpc>
              <a:spcBef>
                <a:spcPts val="565"/>
              </a:spcBef>
            </a:pPr>
            <a:r>
              <a:rPr dirty="0" sz="1700" spc="-10">
                <a:solidFill>
                  <a:srgbClr val="595959"/>
                </a:solidFill>
              </a:rPr>
              <a:t>Antonio’s</a:t>
            </a:r>
            <a:r>
              <a:rPr dirty="0" sz="1700" spc="-55">
                <a:solidFill>
                  <a:srgbClr val="595959"/>
                </a:solidFill>
              </a:rPr>
              <a:t> </a:t>
            </a:r>
            <a:r>
              <a:rPr dirty="0" sz="1700" spc="-10">
                <a:solidFill>
                  <a:srgbClr val="595959"/>
                </a:solidFill>
              </a:rPr>
              <a:t>Insights</a:t>
            </a:r>
            <a:endParaRPr sz="1700"/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00390" y="1739921"/>
            <a:ext cx="4156566" cy="3000468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7798" y="1336822"/>
            <a:ext cx="3024818" cy="3672192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505247"/>
            <a:ext cx="215836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135"/>
              <a:t>What</a:t>
            </a:r>
            <a:r>
              <a:rPr dirty="0" spc="-95"/>
              <a:t> </a:t>
            </a:r>
            <a:r>
              <a:rPr dirty="0" spc="40"/>
              <a:t>Worked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75248" y="1126428"/>
            <a:ext cx="7343775" cy="3591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9095" marR="240665" indent="-367030">
              <a:lnSpc>
                <a:spcPct val="100000"/>
              </a:lnSpc>
              <a:spcBef>
                <a:spcPts val="100"/>
              </a:spcBef>
              <a:buFont typeface="Arial"/>
              <a:buChar char="●"/>
              <a:tabLst>
                <a:tab pos="379095" algn="l"/>
              </a:tabLst>
            </a:pPr>
            <a:r>
              <a:rPr dirty="0" sz="1800" spc="10">
                <a:latin typeface="Microsoft Sans Serif"/>
                <a:cs typeface="Microsoft Sans Serif"/>
              </a:rPr>
              <a:t>Participants</a:t>
            </a:r>
            <a:r>
              <a:rPr dirty="0" sz="1800" spc="100">
                <a:latin typeface="Microsoft Sans Serif"/>
                <a:cs typeface="Microsoft Sans Serif"/>
              </a:rPr>
              <a:t> </a:t>
            </a:r>
            <a:r>
              <a:rPr dirty="0" sz="1800" spc="70">
                <a:latin typeface="Microsoft Sans Serif"/>
                <a:cs typeface="Microsoft Sans Serif"/>
              </a:rPr>
              <a:t>felt</a:t>
            </a:r>
            <a:r>
              <a:rPr dirty="0" sz="1800" spc="100">
                <a:latin typeface="Microsoft Sans Serif"/>
                <a:cs typeface="Microsoft Sans Serif"/>
              </a:rPr>
              <a:t> </a:t>
            </a:r>
            <a:r>
              <a:rPr dirty="0" sz="1800" spc="95">
                <a:latin typeface="Microsoft Sans Serif"/>
                <a:cs typeface="Microsoft Sans Serif"/>
              </a:rPr>
              <a:t>that</a:t>
            </a:r>
            <a:r>
              <a:rPr dirty="0" sz="1800" spc="100">
                <a:latin typeface="Microsoft Sans Serif"/>
                <a:cs typeface="Microsoft Sans Serif"/>
              </a:rPr>
              <a:t> </a:t>
            </a:r>
            <a:r>
              <a:rPr dirty="0" sz="1800" spc="75">
                <a:latin typeface="Microsoft Sans Serif"/>
                <a:cs typeface="Microsoft Sans Serif"/>
              </a:rPr>
              <a:t>they</a:t>
            </a:r>
            <a:r>
              <a:rPr dirty="0" sz="1800" spc="105">
                <a:latin typeface="Microsoft Sans Serif"/>
                <a:cs typeface="Microsoft Sans Serif"/>
              </a:rPr>
              <a:t> </a:t>
            </a:r>
            <a:r>
              <a:rPr dirty="0" sz="1800" spc="10">
                <a:latin typeface="Microsoft Sans Serif"/>
                <a:cs typeface="Microsoft Sans Serif"/>
              </a:rPr>
              <a:t>were</a:t>
            </a:r>
            <a:r>
              <a:rPr dirty="0" sz="1800" spc="20">
                <a:latin typeface="Microsoft Sans Serif"/>
                <a:cs typeface="Microsoft Sans Serif"/>
              </a:rPr>
              <a:t> </a:t>
            </a:r>
            <a:r>
              <a:rPr dirty="0" sz="1800" spc="10" b="1">
                <a:latin typeface="Arial"/>
                <a:cs typeface="Arial"/>
              </a:rPr>
              <a:t>knowledgeable enough </a:t>
            </a:r>
            <a:r>
              <a:rPr dirty="0" sz="1800" spc="65" b="1">
                <a:latin typeface="Arial"/>
                <a:cs typeface="Arial"/>
              </a:rPr>
              <a:t>to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spc="-20" b="1">
                <a:latin typeface="Arial"/>
                <a:cs typeface="Arial"/>
              </a:rPr>
              <a:t>give </a:t>
            </a:r>
            <a:r>
              <a:rPr dirty="0" sz="1800" b="1">
                <a:latin typeface="Arial"/>
                <a:cs typeface="Arial"/>
              </a:rPr>
              <a:t>advice</a:t>
            </a:r>
            <a:r>
              <a:rPr dirty="0" sz="1800" spc="45" b="1">
                <a:latin typeface="Arial"/>
                <a:cs typeface="Arial"/>
              </a:rPr>
              <a:t> </a:t>
            </a:r>
            <a:r>
              <a:rPr dirty="0" sz="1800" spc="50">
                <a:latin typeface="Microsoft Sans Serif"/>
                <a:cs typeface="Microsoft Sans Serif"/>
              </a:rPr>
              <a:t>on</a:t>
            </a:r>
            <a:r>
              <a:rPr dirty="0" sz="1800" spc="75">
                <a:latin typeface="Microsoft Sans Serif"/>
                <a:cs typeface="Microsoft Sans Serif"/>
              </a:rPr>
              <a:t> </a:t>
            </a:r>
            <a:r>
              <a:rPr dirty="0" sz="1800" spc="55">
                <a:latin typeface="Microsoft Sans Serif"/>
                <a:cs typeface="Microsoft Sans Serif"/>
              </a:rPr>
              <a:t>which</a:t>
            </a:r>
            <a:r>
              <a:rPr dirty="0" sz="1800" spc="7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design</a:t>
            </a:r>
            <a:r>
              <a:rPr dirty="0" sz="1800" spc="75">
                <a:latin typeface="Microsoft Sans Serif"/>
                <a:cs typeface="Microsoft Sans Serif"/>
              </a:rPr>
              <a:t> </a:t>
            </a:r>
            <a:r>
              <a:rPr dirty="0" sz="1800" spc="55">
                <a:latin typeface="Microsoft Sans Serif"/>
                <a:cs typeface="Microsoft Sans Serif"/>
              </a:rPr>
              <a:t>tools</a:t>
            </a:r>
            <a:r>
              <a:rPr dirty="0" sz="1800" spc="75">
                <a:latin typeface="Microsoft Sans Serif"/>
                <a:cs typeface="Microsoft Sans Serif"/>
              </a:rPr>
              <a:t> </a:t>
            </a:r>
            <a:r>
              <a:rPr dirty="0" sz="1800" spc="120">
                <a:latin typeface="Microsoft Sans Serif"/>
                <a:cs typeface="Microsoft Sans Serif"/>
              </a:rPr>
              <a:t>to</a:t>
            </a:r>
            <a:r>
              <a:rPr dirty="0" sz="1800" spc="7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use</a:t>
            </a:r>
            <a:r>
              <a:rPr dirty="0" sz="1800" spc="7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and</a:t>
            </a:r>
            <a:r>
              <a:rPr dirty="0" sz="1800" spc="70">
                <a:latin typeface="Microsoft Sans Serif"/>
                <a:cs typeface="Microsoft Sans Serif"/>
              </a:rPr>
              <a:t> </a:t>
            </a:r>
            <a:r>
              <a:rPr dirty="0" sz="1800" spc="-20">
                <a:latin typeface="Microsoft Sans Serif"/>
                <a:cs typeface="Microsoft Sans Serif"/>
              </a:rPr>
              <a:t>when</a:t>
            </a:r>
            <a:endParaRPr sz="1800">
              <a:latin typeface="Microsoft Sans Serif"/>
              <a:cs typeface="Microsoft Sans Serif"/>
            </a:endParaRPr>
          </a:p>
          <a:p>
            <a:pPr lvl="1" marL="836294" marR="399415" indent="-367030">
              <a:lnSpc>
                <a:spcPct val="100000"/>
              </a:lnSpc>
              <a:buFont typeface="Tahoma"/>
              <a:buChar char="○"/>
              <a:tabLst>
                <a:tab pos="836294" algn="l"/>
              </a:tabLst>
            </a:pPr>
            <a:r>
              <a:rPr dirty="0" sz="1800">
                <a:latin typeface="Microsoft Sans Serif"/>
                <a:cs typeface="Microsoft Sans Serif"/>
              </a:rPr>
              <a:t>“I</a:t>
            </a:r>
            <a:r>
              <a:rPr dirty="0" sz="1800" spc="6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feel</a:t>
            </a:r>
            <a:r>
              <a:rPr dirty="0" sz="1800" spc="6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like</a:t>
            </a:r>
            <a:r>
              <a:rPr dirty="0" sz="1800" spc="6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I</a:t>
            </a:r>
            <a:r>
              <a:rPr dirty="0" sz="1800" spc="6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am</a:t>
            </a:r>
            <a:r>
              <a:rPr dirty="0" sz="1800" spc="60">
                <a:latin typeface="Microsoft Sans Serif"/>
                <a:cs typeface="Microsoft Sans Serif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above</a:t>
            </a: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average</a:t>
            </a: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55" b="1">
                <a:solidFill>
                  <a:srgbClr val="0A9395"/>
                </a:solidFill>
                <a:latin typeface="Arial"/>
                <a:cs typeface="Arial"/>
              </a:rPr>
              <a:t>about</a:t>
            </a:r>
            <a:r>
              <a:rPr dirty="0" sz="1800" spc="-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giving</a:t>
            </a: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advice</a:t>
            </a:r>
            <a:r>
              <a:rPr dirty="0" sz="1800" spc="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70">
                <a:latin typeface="Microsoft Sans Serif"/>
                <a:cs typeface="Microsoft Sans Serif"/>
              </a:rPr>
              <a:t>about </a:t>
            </a:r>
            <a:r>
              <a:rPr dirty="0" sz="1800">
                <a:latin typeface="Microsoft Sans Serif"/>
                <a:cs typeface="Microsoft Sans Serif"/>
              </a:rPr>
              <a:t>when</a:t>
            </a:r>
            <a:r>
              <a:rPr dirty="0" sz="1800" spc="75">
                <a:latin typeface="Microsoft Sans Serif"/>
                <a:cs typeface="Microsoft Sans Serif"/>
              </a:rPr>
              <a:t> </a:t>
            </a:r>
            <a:r>
              <a:rPr dirty="0" sz="1800" spc="120">
                <a:latin typeface="Microsoft Sans Serif"/>
                <a:cs typeface="Microsoft Sans Serif"/>
              </a:rPr>
              <a:t>to</a:t>
            </a:r>
            <a:r>
              <a:rPr dirty="0" sz="1800" spc="8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use</a:t>
            </a:r>
            <a:r>
              <a:rPr dirty="0" sz="1800" spc="8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design</a:t>
            </a:r>
            <a:r>
              <a:rPr dirty="0" sz="1800" spc="80">
                <a:latin typeface="Microsoft Sans Serif"/>
                <a:cs typeface="Microsoft Sans Serif"/>
              </a:rPr>
              <a:t> </a:t>
            </a:r>
            <a:r>
              <a:rPr dirty="0" sz="1800" spc="45">
                <a:latin typeface="Microsoft Sans Serif"/>
                <a:cs typeface="Microsoft Sans Serif"/>
              </a:rPr>
              <a:t>tools”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379095" marR="436245" indent="-367030">
              <a:lnSpc>
                <a:spcPct val="100000"/>
              </a:lnSpc>
              <a:buFont typeface="Tahoma"/>
              <a:buChar char="●"/>
              <a:tabLst>
                <a:tab pos="379095" algn="l"/>
              </a:tabLst>
            </a:pPr>
            <a:r>
              <a:rPr dirty="0" sz="1800">
                <a:latin typeface="Microsoft Sans Serif"/>
                <a:cs typeface="Microsoft Sans Serif"/>
              </a:rPr>
              <a:t>The</a:t>
            </a:r>
            <a:r>
              <a:rPr dirty="0" sz="1800" spc="6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exercise</a:t>
            </a:r>
            <a:r>
              <a:rPr dirty="0" sz="1800" spc="6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helped</a:t>
            </a:r>
            <a:r>
              <a:rPr dirty="0" sz="1800" spc="6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one</a:t>
            </a:r>
            <a:r>
              <a:rPr dirty="0" sz="1800" spc="60">
                <a:latin typeface="Microsoft Sans Serif"/>
                <a:cs typeface="Microsoft Sans Serif"/>
              </a:rPr>
              <a:t> </a:t>
            </a:r>
            <a:r>
              <a:rPr dirty="0" sz="1800" spc="80">
                <a:latin typeface="Microsoft Sans Serif"/>
                <a:cs typeface="Microsoft Sans Serif"/>
              </a:rPr>
              <a:t>of</a:t>
            </a:r>
            <a:r>
              <a:rPr dirty="0" sz="1800" spc="65">
                <a:latin typeface="Microsoft Sans Serif"/>
                <a:cs typeface="Microsoft Sans Serif"/>
              </a:rPr>
              <a:t> </a:t>
            </a:r>
            <a:r>
              <a:rPr dirty="0" sz="1800" spc="80">
                <a:latin typeface="Microsoft Sans Serif"/>
                <a:cs typeface="Microsoft Sans Serif"/>
              </a:rPr>
              <a:t>the</a:t>
            </a:r>
            <a:r>
              <a:rPr dirty="0" sz="1800" spc="65">
                <a:latin typeface="Microsoft Sans Serif"/>
                <a:cs typeface="Microsoft Sans Serif"/>
              </a:rPr>
              <a:t> participants</a:t>
            </a:r>
            <a:r>
              <a:rPr dirty="0" sz="1800" spc="60">
                <a:latin typeface="Microsoft Sans Serif"/>
                <a:cs typeface="Microsoft Sans Serif"/>
              </a:rPr>
              <a:t> </a:t>
            </a:r>
            <a:r>
              <a:rPr dirty="0" sz="1800" spc="50">
                <a:latin typeface="Microsoft Sans Serif"/>
                <a:cs typeface="Microsoft Sans Serif"/>
              </a:rPr>
              <a:t>think</a:t>
            </a:r>
            <a:r>
              <a:rPr dirty="0" sz="1800" spc="65">
                <a:latin typeface="Microsoft Sans Serif"/>
                <a:cs typeface="Microsoft Sans Serif"/>
              </a:rPr>
              <a:t> </a:t>
            </a:r>
            <a:r>
              <a:rPr dirty="0" sz="1800" spc="50">
                <a:latin typeface="Microsoft Sans Serif"/>
                <a:cs typeface="Microsoft Sans Serif"/>
              </a:rPr>
              <a:t>through</a:t>
            </a:r>
            <a:r>
              <a:rPr dirty="0" sz="1800" spc="65">
                <a:latin typeface="Microsoft Sans Serif"/>
                <a:cs typeface="Microsoft Sans Serif"/>
              </a:rPr>
              <a:t> </a:t>
            </a:r>
            <a:r>
              <a:rPr dirty="0" sz="1800" spc="-20">
                <a:latin typeface="Microsoft Sans Serif"/>
                <a:cs typeface="Microsoft Sans Serif"/>
              </a:rPr>
              <a:t>real </a:t>
            </a:r>
            <a:r>
              <a:rPr dirty="0" sz="1800">
                <a:latin typeface="Microsoft Sans Serif"/>
                <a:cs typeface="Microsoft Sans Serif"/>
              </a:rPr>
              <a:t>issues</a:t>
            </a:r>
            <a:r>
              <a:rPr dirty="0" sz="1800" spc="12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he</a:t>
            </a:r>
            <a:r>
              <a:rPr dirty="0" sz="1800" spc="13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was</a:t>
            </a:r>
            <a:r>
              <a:rPr dirty="0" sz="1800" spc="13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considering</a:t>
            </a:r>
            <a:r>
              <a:rPr dirty="0" sz="1800" spc="125">
                <a:latin typeface="Microsoft Sans Serif"/>
                <a:cs typeface="Microsoft Sans Serif"/>
              </a:rPr>
              <a:t> </a:t>
            </a:r>
            <a:r>
              <a:rPr dirty="0" sz="1800" spc="-400">
                <a:latin typeface="Microsoft Sans Serif"/>
                <a:cs typeface="Microsoft Sans Serif"/>
              </a:rPr>
              <a:t>→</a:t>
            </a:r>
            <a:r>
              <a:rPr dirty="0" sz="1800" spc="130">
                <a:latin typeface="Microsoft Sans Serif"/>
                <a:cs typeface="Microsoft Sans Serif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info/advice</a:t>
            </a:r>
            <a:r>
              <a:rPr dirty="0" sz="1800" spc="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sharing</a:t>
            </a:r>
            <a:r>
              <a:rPr dirty="0" sz="18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0A9395"/>
                </a:solidFill>
                <a:latin typeface="Arial"/>
                <a:cs typeface="Arial"/>
              </a:rPr>
              <a:t>is</a:t>
            </a:r>
            <a:r>
              <a:rPr dirty="0" sz="1800" spc="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40" b="1">
                <a:solidFill>
                  <a:srgbClr val="0A9395"/>
                </a:solidFill>
                <a:latin typeface="Arial"/>
                <a:cs typeface="Arial"/>
              </a:rPr>
              <a:t>actually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useful</a:t>
            </a:r>
            <a:r>
              <a:rPr dirty="0" sz="1800">
                <a:latin typeface="Microsoft Sans Serif"/>
                <a:cs typeface="Microsoft Sans Serif"/>
              </a:rPr>
              <a:t>,</a:t>
            </a:r>
            <a:r>
              <a:rPr dirty="0" sz="1800" spc="-1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even</a:t>
            </a:r>
            <a:r>
              <a:rPr dirty="0" sz="1800" spc="-1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in</a:t>
            </a:r>
            <a:r>
              <a:rPr dirty="0" sz="1800" spc="-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a</a:t>
            </a:r>
            <a:r>
              <a:rPr dirty="0" sz="1800" spc="-10">
                <a:latin typeface="Microsoft Sans Serif"/>
                <a:cs typeface="Microsoft Sans Serif"/>
              </a:rPr>
              <a:t> simulation</a:t>
            </a:r>
            <a:endParaRPr sz="1800">
              <a:latin typeface="Microsoft Sans Serif"/>
              <a:cs typeface="Microsoft Sans Serif"/>
            </a:endParaRPr>
          </a:p>
          <a:p>
            <a:pPr lvl="1" marL="836294" marR="5080" indent="-367030">
              <a:lnSpc>
                <a:spcPct val="100000"/>
              </a:lnSpc>
              <a:buFont typeface="Tahoma"/>
              <a:buChar char="○"/>
              <a:tabLst>
                <a:tab pos="836294" algn="l"/>
              </a:tabLst>
            </a:pPr>
            <a:r>
              <a:rPr dirty="0" sz="1800">
                <a:latin typeface="Microsoft Sans Serif"/>
                <a:cs typeface="Microsoft Sans Serif"/>
              </a:rPr>
              <a:t>“I</a:t>
            </a:r>
            <a:r>
              <a:rPr dirty="0" sz="1800" spc="6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actually</a:t>
            </a:r>
            <a:r>
              <a:rPr dirty="0" sz="1800" spc="65">
                <a:latin typeface="Microsoft Sans Serif"/>
                <a:cs typeface="Microsoft Sans Serif"/>
              </a:rPr>
              <a:t> </a:t>
            </a:r>
            <a:r>
              <a:rPr dirty="0" sz="1800" spc="55">
                <a:latin typeface="Microsoft Sans Serif"/>
                <a:cs typeface="Microsoft Sans Serif"/>
              </a:rPr>
              <a:t>wanted</a:t>
            </a:r>
            <a:r>
              <a:rPr dirty="0" sz="1800" spc="65">
                <a:latin typeface="Microsoft Sans Serif"/>
                <a:cs typeface="Microsoft Sans Serif"/>
              </a:rPr>
              <a:t> </a:t>
            </a:r>
            <a:r>
              <a:rPr dirty="0" sz="1800" spc="120">
                <a:latin typeface="Microsoft Sans Serif"/>
                <a:cs typeface="Microsoft Sans Serif"/>
              </a:rPr>
              <a:t>to</a:t>
            </a:r>
            <a:r>
              <a:rPr dirty="0" sz="1800" spc="6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follow</a:t>
            </a:r>
            <a:r>
              <a:rPr dirty="0" sz="1800" spc="70">
                <a:latin typeface="Microsoft Sans Serif"/>
                <a:cs typeface="Microsoft Sans Serif"/>
              </a:rPr>
              <a:t> up</a:t>
            </a:r>
            <a:r>
              <a:rPr dirty="0" sz="1800" spc="6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and</a:t>
            </a:r>
            <a:r>
              <a:rPr dirty="0" sz="1800" spc="6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ask</a:t>
            </a:r>
            <a:r>
              <a:rPr dirty="0" sz="1800" spc="6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you</a:t>
            </a:r>
            <a:r>
              <a:rPr dirty="0" sz="1800" spc="6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how</a:t>
            </a:r>
            <a:r>
              <a:rPr dirty="0" sz="1800" spc="7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I</a:t>
            </a:r>
            <a:r>
              <a:rPr dirty="0" sz="1800" spc="6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can</a:t>
            </a:r>
            <a:r>
              <a:rPr dirty="0" sz="1800" spc="65">
                <a:latin typeface="Microsoft Sans Serif"/>
                <a:cs typeface="Microsoft Sans Serif"/>
              </a:rPr>
              <a:t> </a:t>
            </a:r>
            <a:r>
              <a:rPr dirty="0" sz="1800" spc="90">
                <a:latin typeface="Microsoft Sans Serif"/>
                <a:cs typeface="Microsoft Sans Serif"/>
              </a:rPr>
              <a:t>do</a:t>
            </a:r>
            <a:r>
              <a:rPr dirty="0" sz="1800" spc="65">
                <a:latin typeface="Microsoft Sans Serif"/>
                <a:cs typeface="Microsoft Sans Serif"/>
              </a:rPr>
              <a:t> </a:t>
            </a:r>
            <a:r>
              <a:rPr dirty="0" sz="1800" spc="30">
                <a:latin typeface="Microsoft Sans Serif"/>
                <a:cs typeface="Microsoft Sans Serif"/>
              </a:rPr>
              <a:t>more </a:t>
            </a:r>
            <a:r>
              <a:rPr dirty="0" sz="1800">
                <a:latin typeface="Microsoft Sans Serif"/>
                <a:cs typeface="Microsoft Sans Serif"/>
              </a:rPr>
              <a:t>system</a:t>
            </a:r>
            <a:r>
              <a:rPr dirty="0" sz="1800" spc="265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design”</a:t>
            </a:r>
            <a:endParaRPr sz="1800">
              <a:latin typeface="Microsoft Sans Serif"/>
              <a:cs typeface="Microsoft Sans Serif"/>
            </a:endParaRPr>
          </a:p>
          <a:p>
            <a:pPr lvl="1">
              <a:lnSpc>
                <a:spcPct val="100000"/>
              </a:lnSpc>
              <a:spcBef>
                <a:spcPts val="125"/>
              </a:spcBef>
              <a:buFont typeface="Tahoma"/>
              <a:buChar char="○"/>
            </a:pPr>
            <a:endParaRPr sz="1800">
              <a:latin typeface="Microsoft Sans Serif"/>
              <a:cs typeface="Microsoft Sans Serif"/>
            </a:endParaRPr>
          </a:p>
          <a:p>
            <a:pPr marL="379095" indent="-366395">
              <a:lnSpc>
                <a:spcPct val="100000"/>
              </a:lnSpc>
              <a:buFont typeface="Tahoma"/>
              <a:buChar char="●"/>
              <a:tabLst>
                <a:tab pos="379095" algn="l"/>
              </a:tabLst>
            </a:pPr>
            <a:r>
              <a:rPr dirty="0" sz="1800" spc="10">
                <a:latin typeface="Microsoft Sans Serif"/>
                <a:cs typeface="Microsoft Sans Serif"/>
              </a:rPr>
              <a:t>Coin</a:t>
            </a:r>
            <a:r>
              <a:rPr dirty="0" sz="1800" spc="160">
                <a:latin typeface="Microsoft Sans Serif"/>
                <a:cs typeface="Microsoft Sans Serif"/>
              </a:rPr>
              <a:t> </a:t>
            </a:r>
            <a:r>
              <a:rPr dirty="0" sz="1800" spc="80">
                <a:latin typeface="Microsoft Sans Serif"/>
                <a:cs typeface="Microsoft Sans Serif"/>
              </a:rPr>
              <a:t>ﬂip</a:t>
            </a:r>
            <a:r>
              <a:rPr dirty="0" sz="1800" spc="160">
                <a:latin typeface="Microsoft Sans Serif"/>
                <a:cs typeface="Microsoft Sans Serif"/>
              </a:rPr>
              <a:t> </a:t>
            </a:r>
            <a:r>
              <a:rPr dirty="0" sz="1800" spc="10">
                <a:latin typeface="Microsoft Sans Serif"/>
                <a:cs typeface="Microsoft Sans Serif"/>
              </a:rPr>
              <a:t>variation</a:t>
            </a:r>
            <a:r>
              <a:rPr dirty="0" sz="1800" spc="155">
                <a:latin typeface="Microsoft Sans Serif"/>
                <a:cs typeface="Microsoft Sans Serif"/>
              </a:rPr>
              <a:t> </a:t>
            </a:r>
            <a:r>
              <a:rPr dirty="0" sz="1800" spc="10" b="1">
                <a:latin typeface="Arial"/>
                <a:cs typeface="Arial"/>
              </a:rPr>
              <a:t>(introducing</a:t>
            </a:r>
            <a:r>
              <a:rPr dirty="0" sz="1800" spc="60" b="1">
                <a:latin typeface="Arial"/>
                <a:cs typeface="Arial"/>
              </a:rPr>
              <a:t> </a:t>
            </a:r>
            <a:r>
              <a:rPr dirty="0" sz="1800" spc="10" b="1">
                <a:latin typeface="Arial"/>
                <a:cs typeface="Arial"/>
              </a:rPr>
              <a:t>randomness)</a:t>
            </a:r>
            <a:r>
              <a:rPr dirty="0" sz="1800" spc="135" b="1">
                <a:latin typeface="Arial"/>
                <a:cs typeface="Arial"/>
              </a:rPr>
              <a:t> </a:t>
            </a:r>
            <a:r>
              <a:rPr dirty="0" sz="1800" spc="10">
                <a:latin typeface="Microsoft Sans Serif"/>
                <a:cs typeface="Microsoft Sans Serif"/>
              </a:rPr>
              <a:t>raised</a:t>
            </a:r>
            <a:r>
              <a:rPr dirty="0" sz="1800" spc="165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stakes</a:t>
            </a:r>
            <a:endParaRPr sz="1800">
              <a:latin typeface="Microsoft Sans Serif"/>
              <a:cs typeface="Microsoft Sans Serif"/>
            </a:endParaRPr>
          </a:p>
          <a:p>
            <a:pPr lvl="1" marL="836294" indent="-367030">
              <a:lnSpc>
                <a:spcPct val="100000"/>
              </a:lnSpc>
              <a:buFont typeface="Tahoma"/>
              <a:buChar char="○"/>
              <a:tabLst>
                <a:tab pos="836294" algn="l"/>
              </a:tabLst>
            </a:pPr>
            <a:r>
              <a:rPr dirty="0" sz="1800">
                <a:latin typeface="Microsoft Sans Serif"/>
                <a:cs typeface="Microsoft Sans Serif"/>
              </a:rPr>
              <a:t>“I</a:t>
            </a:r>
            <a:r>
              <a:rPr dirty="0" sz="1800" spc="45">
                <a:latin typeface="Microsoft Sans Serif"/>
                <a:cs typeface="Microsoft Sans Serif"/>
              </a:rPr>
              <a:t> </a:t>
            </a:r>
            <a:r>
              <a:rPr dirty="0" sz="1800" spc="70">
                <a:latin typeface="Microsoft Sans Serif"/>
                <a:cs typeface="Microsoft Sans Serif"/>
              </a:rPr>
              <a:t>felt</a:t>
            </a:r>
            <a:r>
              <a:rPr dirty="0" sz="1800" spc="45">
                <a:latin typeface="Microsoft Sans Serif"/>
                <a:cs typeface="Microsoft Sans Serif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sad</a:t>
            </a:r>
            <a:r>
              <a:rPr dirty="0" sz="18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when</a:t>
            </a:r>
            <a:r>
              <a:rPr dirty="0" sz="1800" spc="5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I</a:t>
            </a:r>
            <a:r>
              <a:rPr dirty="0" sz="1800" spc="5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was</a:t>
            </a:r>
            <a:r>
              <a:rPr dirty="0" sz="1800" spc="50">
                <a:latin typeface="Microsoft Sans Serif"/>
                <a:cs typeface="Microsoft Sans Serif"/>
              </a:rPr>
              <a:t> </a:t>
            </a:r>
            <a:r>
              <a:rPr dirty="0" sz="1800" spc="65" b="1">
                <a:solidFill>
                  <a:srgbClr val="0A9395"/>
                </a:solidFill>
                <a:latin typeface="Arial"/>
                <a:cs typeface="Arial"/>
              </a:rPr>
              <a:t>rejected</a:t>
            </a:r>
            <a:r>
              <a:rPr dirty="0" sz="18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twice.</a:t>
            </a:r>
            <a:r>
              <a:rPr dirty="0" sz="1800" spc="50">
                <a:latin typeface="Microsoft Sans Serif"/>
                <a:cs typeface="Microsoft Sans Serif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I</a:t>
            </a:r>
            <a:r>
              <a:rPr dirty="0" sz="1800" spc="-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70" b="1">
                <a:solidFill>
                  <a:srgbClr val="0A9395"/>
                </a:solidFill>
                <a:latin typeface="Arial"/>
                <a:cs typeface="Arial"/>
              </a:rPr>
              <a:t>hate</a:t>
            </a:r>
            <a:r>
              <a:rPr dirty="0" sz="1800" spc="-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this</a:t>
            </a:r>
            <a:r>
              <a:rPr dirty="0" sz="1800" spc="-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game</a:t>
            </a:r>
            <a:r>
              <a:rPr dirty="0" sz="1800" spc="-10">
                <a:latin typeface="Microsoft Sans Serif"/>
                <a:cs typeface="Microsoft Sans Serif"/>
              </a:rPr>
              <a:t>.”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505247"/>
            <a:ext cx="2785110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135"/>
              <a:t>What</a:t>
            </a:r>
            <a:r>
              <a:rPr dirty="0" spc="40"/>
              <a:t> </a:t>
            </a:r>
            <a:r>
              <a:rPr dirty="0"/>
              <a:t>Didn’t</a:t>
            </a:r>
            <a:r>
              <a:rPr dirty="0" spc="45"/>
              <a:t> </a:t>
            </a:r>
            <a:r>
              <a:rPr dirty="0" spc="-20"/>
              <a:t>Work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84724" y="1081606"/>
            <a:ext cx="4149090" cy="3591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265" marR="264160" indent="-367030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Char char="●"/>
              <a:tabLst>
                <a:tab pos="469265" algn="l"/>
              </a:tabLst>
            </a:pP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“token”</a:t>
            </a:r>
            <a:r>
              <a:rPr dirty="0" sz="1800" spc="7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system</a:t>
            </a:r>
            <a:r>
              <a:rPr dirty="0" sz="1800" spc="7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didn’t</a:t>
            </a:r>
            <a:r>
              <a:rPr dirty="0" sz="1800" spc="8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0A9395"/>
                </a:solidFill>
                <a:latin typeface="Arial"/>
                <a:cs typeface="Arial"/>
              </a:rPr>
              <a:t>feel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meaningful</a:t>
            </a:r>
            <a:r>
              <a:rPr dirty="0" sz="1800" spc="6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400">
                <a:latin typeface="Microsoft Sans Serif"/>
                <a:cs typeface="Microsoft Sans Serif"/>
              </a:rPr>
              <a:t>→</a:t>
            </a:r>
            <a:r>
              <a:rPr dirty="0" sz="1800" spc="9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hard</a:t>
            </a:r>
            <a:r>
              <a:rPr dirty="0" sz="1800" spc="90">
                <a:latin typeface="Microsoft Sans Serif"/>
                <a:cs typeface="Microsoft Sans Serif"/>
              </a:rPr>
              <a:t> </a:t>
            </a:r>
            <a:r>
              <a:rPr dirty="0" sz="1800" spc="120">
                <a:latin typeface="Microsoft Sans Serif"/>
                <a:cs typeface="Microsoft Sans Serif"/>
              </a:rPr>
              <a:t>to</a:t>
            </a:r>
            <a:r>
              <a:rPr dirty="0" sz="1800" spc="90">
                <a:latin typeface="Microsoft Sans Serif"/>
                <a:cs typeface="Microsoft Sans Serif"/>
              </a:rPr>
              <a:t> </a:t>
            </a:r>
            <a:r>
              <a:rPr dirty="0" sz="1800" spc="40">
                <a:latin typeface="Microsoft Sans Serif"/>
                <a:cs typeface="Microsoft Sans Serif"/>
              </a:rPr>
              <a:t>represent </a:t>
            </a:r>
            <a:r>
              <a:rPr dirty="0" sz="1800" spc="80">
                <a:latin typeface="Microsoft Sans Serif"/>
                <a:cs typeface="Microsoft Sans Serif"/>
              </a:rPr>
              <a:t>the</a:t>
            </a:r>
            <a:r>
              <a:rPr dirty="0" sz="1800" spc="25">
                <a:latin typeface="Microsoft Sans Serif"/>
                <a:cs typeface="Microsoft Sans Serif"/>
              </a:rPr>
              <a:t> </a:t>
            </a:r>
            <a:r>
              <a:rPr dirty="0" sz="1800" spc="90">
                <a:latin typeface="Microsoft Sans Serif"/>
                <a:cs typeface="Microsoft Sans Serif"/>
              </a:rPr>
              <a:t>cost</a:t>
            </a:r>
            <a:r>
              <a:rPr dirty="0" sz="1800" spc="25">
                <a:latin typeface="Microsoft Sans Serif"/>
                <a:cs typeface="Microsoft Sans Serif"/>
              </a:rPr>
              <a:t> </a:t>
            </a:r>
            <a:r>
              <a:rPr dirty="0" sz="1800" spc="80">
                <a:latin typeface="Microsoft Sans Serif"/>
                <a:cs typeface="Microsoft Sans Serif"/>
              </a:rPr>
              <a:t>of</a:t>
            </a:r>
            <a:r>
              <a:rPr dirty="0" sz="1800" spc="2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making</a:t>
            </a:r>
            <a:r>
              <a:rPr dirty="0" sz="1800" spc="2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an</a:t>
            </a:r>
            <a:r>
              <a:rPr dirty="0" sz="1800" spc="25">
                <a:latin typeface="Microsoft Sans Serif"/>
                <a:cs typeface="Microsoft Sans Serif"/>
              </a:rPr>
              <a:t> </a:t>
            </a:r>
            <a:r>
              <a:rPr dirty="0" sz="1800" spc="60">
                <a:latin typeface="Microsoft Sans Serif"/>
                <a:cs typeface="Microsoft Sans Serif"/>
              </a:rPr>
              <a:t>offer</a:t>
            </a:r>
            <a:r>
              <a:rPr dirty="0" sz="1800" spc="25">
                <a:latin typeface="Microsoft Sans Serif"/>
                <a:cs typeface="Microsoft Sans Serif"/>
              </a:rPr>
              <a:t> </a:t>
            </a:r>
            <a:r>
              <a:rPr dirty="0" sz="1800" spc="35">
                <a:latin typeface="Microsoft Sans Serif"/>
                <a:cs typeface="Microsoft Sans Serif"/>
              </a:rPr>
              <a:t>or </a:t>
            </a:r>
            <a:r>
              <a:rPr dirty="0" sz="1800" spc="45">
                <a:latin typeface="Microsoft Sans Serif"/>
                <a:cs typeface="Microsoft Sans Serif"/>
              </a:rPr>
              <a:t>request</a:t>
            </a:r>
            <a:endParaRPr sz="1800">
              <a:latin typeface="Microsoft Sans Serif"/>
              <a:cs typeface="Microsoft Sans Serif"/>
            </a:endParaRPr>
          </a:p>
          <a:p>
            <a:pPr lvl="1" marL="926465" marR="5080" indent="-367030">
              <a:lnSpc>
                <a:spcPct val="100000"/>
              </a:lnSpc>
              <a:buFont typeface="Tahoma"/>
              <a:buChar char="○"/>
              <a:tabLst>
                <a:tab pos="926465" algn="l"/>
              </a:tabLst>
            </a:pPr>
            <a:r>
              <a:rPr dirty="0" sz="1800">
                <a:latin typeface="Microsoft Sans Serif"/>
                <a:cs typeface="Microsoft Sans Serif"/>
              </a:rPr>
              <a:t>“The</a:t>
            </a:r>
            <a:r>
              <a:rPr dirty="0" sz="1800" spc="204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candies</a:t>
            </a:r>
            <a:r>
              <a:rPr dirty="0" sz="1800" spc="210">
                <a:latin typeface="Microsoft Sans Serif"/>
                <a:cs typeface="Microsoft Sans Serif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didn’t</a:t>
            </a:r>
            <a:r>
              <a:rPr dirty="0" sz="1800" spc="10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change </a:t>
            </a:r>
            <a:r>
              <a:rPr dirty="0" sz="1800" spc="60" b="1">
                <a:solidFill>
                  <a:srgbClr val="0A9395"/>
                </a:solidFill>
                <a:latin typeface="Arial"/>
                <a:cs typeface="Arial"/>
              </a:rPr>
              <a:t>my</a:t>
            </a:r>
            <a:r>
              <a:rPr dirty="0" sz="18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incentives</a:t>
            </a:r>
            <a:r>
              <a:rPr dirty="0" sz="1800" spc="9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60">
                <a:latin typeface="Microsoft Sans Serif"/>
                <a:cs typeface="Microsoft Sans Serif"/>
              </a:rPr>
              <a:t>or</a:t>
            </a:r>
            <a:r>
              <a:rPr dirty="0" sz="1800" spc="120">
                <a:latin typeface="Microsoft Sans Serif"/>
                <a:cs typeface="Microsoft Sans Serif"/>
              </a:rPr>
              <a:t> </a:t>
            </a:r>
            <a:r>
              <a:rPr dirty="0" sz="1800" spc="40">
                <a:latin typeface="Microsoft Sans Serif"/>
                <a:cs typeface="Microsoft Sans Serif"/>
              </a:rPr>
              <a:t>actions </a:t>
            </a:r>
            <a:r>
              <a:rPr dirty="0" sz="1800">
                <a:latin typeface="Microsoft Sans Serif"/>
                <a:cs typeface="Microsoft Sans Serif"/>
              </a:rPr>
              <a:t>because</a:t>
            </a:r>
            <a:r>
              <a:rPr dirty="0" sz="1800" spc="8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I</a:t>
            </a:r>
            <a:r>
              <a:rPr dirty="0" sz="1800" spc="8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never</a:t>
            </a:r>
            <a:r>
              <a:rPr dirty="0" sz="1800" spc="8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ran</a:t>
            </a:r>
            <a:r>
              <a:rPr dirty="0" sz="1800" spc="8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low</a:t>
            </a:r>
            <a:r>
              <a:rPr dirty="0" sz="1800" spc="85">
                <a:latin typeface="Microsoft Sans Serif"/>
                <a:cs typeface="Microsoft Sans Serif"/>
              </a:rPr>
              <a:t> </a:t>
            </a:r>
            <a:r>
              <a:rPr dirty="0" sz="1800" spc="35">
                <a:latin typeface="Microsoft Sans Serif"/>
                <a:cs typeface="Microsoft Sans Serif"/>
              </a:rPr>
              <a:t>or</a:t>
            </a:r>
            <a:r>
              <a:rPr dirty="0" sz="1800" spc="50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had</a:t>
            </a:r>
            <a:r>
              <a:rPr dirty="0" sz="1800" spc="7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a</a:t>
            </a:r>
            <a:r>
              <a:rPr dirty="0" sz="1800" spc="8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chance</a:t>
            </a:r>
            <a:r>
              <a:rPr dirty="0" sz="1800" spc="75">
                <a:latin typeface="Microsoft Sans Serif"/>
                <a:cs typeface="Microsoft Sans Serif"/>
              </a:rPr>
              <a:t> </a:t>
            </a:r>
            <a:r>
              <a:rPr dirty="0" sz="1800" spc="80">
                <a:latin typeface="Microsoft Sans Serif"/>
                <a:cs typeface="Microsoft Sans Serif"/>
              </a:rPr>
              <a:t>of </a:t>
            </a:r>
            <a:r>
              <a:rPr dirty="0" sz="1800">
                <a:latin typeface="Microsoft Sans Serif"/>
                <a:cs typeface="Microsoft Sans Serif"/>
              </a:rPr>
              <a:t>running</a:t>
            </a:r>
            <a:r>
              <a:rPr dirty="0" sz="1800" spc="80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low.</a:t>
            </a:r>
            <a:r>
              <a:rPr dirty="0" sz="1800" spc="70">
                <a:latin typeface="Microsoft Sans Serif"/>
                <a:cs typeface="Microsoft Sans Serif"/>
              </a:rPr>
              <a:t> </a:t>
            </a:r>
            <a:r>
              <a:rPr dirty="0" sz="1800" spc="35">
                <a:latin typeface="Microsoft Sans Serif"/>
                <a:cs typeface="Microsoft Sans Serif"/>
              </a:rPr>
              <a:t>It </a:t>
            </a:r>
            <a:r>
              <a:rPr dirty="0" sz="1800">
                <a:latin typeface="Microsoft Sans Serif"/>
                <a:cs typeface="Microsoft Sans Serif"/>
              </a:rPr>
              <a:t>was</a:t>
            </a:r>
            <a:r>
              <a:rPr dirty="0" sz="1800" spc="5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only</a:t>
            </a:r>
            <a:r>
              <a:rPr dirty="0" sz="1800" spc="60">
                <a:latin typeface="Microsoft Sans Serif"/>
                <a:cs typeface="Microsoft Sans Serif"/>
              </a:rPr>
              <a:t> 3 </a:t>
            </a:r>
            <a:r>
              <a:rPr dirty="0" sz="1800" spc="-10">
                <a:latin typeface="Microsoft Sans Serif"/>
                <a:cs typeface="Microsoft Sans Serif"/>
              </a:rPr>
              <a:t>rounds”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800">
              <a:latin typeface="Microsoft Sans Serif"/>
              <a:cs typeface="Microsoft Sans Serif"/>
            </a:endParaRPr>
          </a:p>
          <a:p>
            <a:pPr algn="just" marL="12700" marR="157480">
              <a:lnSpc>
                <a:spcPct val="100000"/>
              </a:lnSpc>
            </a:pPr>
            <a:r>
              <a:rPr dirty="0" sz="1800" spc="-55" b="1">
                <a:solidFill>
                  <a:srgbClr val="CA6702"/>
                </a:solidFill>
                <a:latin typeface="Arial"/>
                <a:cs typeface="Arial"/>
              </a:rPr>
              <a:t>“I</a:t>
            </a:r>
            <a:r>
              <a:rPr dirty="0" sz="1800" spc="-4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don’t</a:t>
            </a:r>
            <a:r>
              <a:rPr dirty="0" sz="1800" spc="-4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know</a:t>
            </a:r>
            <a:r>
              <a:rPr dirty="0" sz="1800" spc="-4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if</a:t>
            </a:r>
            <a:r>
              <a:rPr dirty="0" sz="1800" spc="-4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I</a:t>
            </a:r>
            <a:r>
              <a:rPr dirty="0" sz="1800" spc="-4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65" b="1">
                <a:solidFill>
                  <a:srgbClr val="CA6702"/>
                </a:solidFill>
                <a:latin typeface="Arial"/>
                <a:cs typeface="Arial"/>
              </a:rPr>
              <a:t>am</a:t>
            </a:r>
            <a:r>
              <a:rPr dirty="0" sz="1800" spc="-4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90" b="1">
                <a:solidFill>
                  <a:srgbClr val="CA6702"/>
                </a:solidFill>
                <a:latin typeface="Arial"/>
                <a:cs typeface="Arial"/>
              </a:rPr>
              <a:t>the</a:t>
            </a:r>
            <a:r>
              <a:rPr dirty="0" sz="1800" spc="-4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55" b="1">
                <a:solidFill>
                  <a:srgbClr val="CA6702"/>
                </a:solidFill>
                <a:latin typeface="Arial"/>
                <a:cs typeface="Arial"/>
              </a:rPr>
              <a:t>best</a:t>
            </a:r>
            <a:r>
              <a:rPr dirty="0" sz="1800" spc="-4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65" b="1">
                <a:solidFill>
                  <a:srgbClr val="CA6702"/>
                </a:solidFill>
                <a:latin typeface="Arial"/>
                <a:cs typeface="Arial"/>
              </a:rPr>
              <a:t>to</a:t>
            </a:r>
            <a:r>
              <a:rPr dirty="0" sz="1800" spc="-4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CA6702"/>
                </a:solidFill>
                <a:latin typeface="Arial"/>
                <a:cs typeface="Arial"/>
              </a:rPr>
              <a:t>give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design</a:t>
            </a:r>
            <a:r>
              <a:rPr dirty="0" sz="1800" spc="4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specific</a:t>
            </a:r>
            <a:r>
              <a:rPr dirty="0" sz="1800" spc="4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advice</a:t>
            </a:r>
            <a:r>
              <a:rPr dirty="0" sz="1800" spc="4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80" b="1">
                <a:solidFill>
                  <a:srgbClr val="CA6702"/>
                </a:solidFill>
                <a:latin typeface="Arial"/>
                <a:cs typeface="Arial"/>
              </a:rPr>
              <a:t>but</a:t>
            </a:r>
            <a:r>
              <a:rPr dirty="0" sz="1800" spc="4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50" b="1">
                <a:solidFill>
                  <a:srgbClr val="CA6702"/>
                </a:solidFill>
                <a:latin typeface="Arial"/>
                <a:cs typeface="Arial"/>
              </a:rPr>
              <a:t>can</a:t>
            </a:r>
            <a:r>
              <a:rPr dirty="0" sz="1800" spc="4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CA6702"/>
                </a:solidFill>
                <a:latin typeface="Arial"/>
                <a:cs typeface="Arial"/>
              </a:rPr>
              <a:t>give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advice</a:t>
            </a:r>
            <a:r>
              <a:rPr dirty="0" sz="1800" spc="-1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on</a:t>
            </a:r>
            <a:r>
              <a:rPr dirty="0" sz="1800" spc="-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how</a:t>
            </a:r>
            <a:r>
              <a:rPr dirty="0" sz="1800" spc="-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65" b="1">
                <a:solidFill>
                  <a:srgbClr val="CA6702"/>
                </a:solidFill>
                <a:latin typeface="Arial"/>
                <a:cs typeface="Arial"/>
              </a:rPr>
              <a:t>to</a:t>
            </a:r>
            <a:r>
              <a:rPr dirty="0" sz="1800" spc="-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raise</a:t>
            </a:r>
            <a:r>
              <a:rPr dirty="0" sz="1800" spc="-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VC</a:t>
            </a:r>
            <a:r>
              <a:rPr dirty="0" sz="1800" spc="-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CA6702"/>
                </a:solidFill>
                <a:latin typeface="Arial"/>
                <a:cs typeface="Arial"/>
              </a:rPr>
              <a:t>funds”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4807215" y="1091697"/>
            <a:ext cx="4032250" cy="3307715"/>
            <a:chOff x="4807215" y="1091697"/>
            <a:chExt cx="4032250" cy="330771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07215" y="1091697"/>
              <a:ext cx="4031966" cy="3307393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72438" y="2085678"/>
              <a:ext cx="903423" cy="85471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42961" y="1818956"/>
              <a:ext cx="603598" cy="85471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505247"/>
            <a:ext cx="126555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10"/>
              <a:t>Insights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98260" y="1266009"/>
            <a:ext cx="478853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6235" indent="-343535">
              <a:lnSpc>
                <a:spcPct val="100000"/>
              </a:lnSpc>
              <a:spcBef>
                <a:spcPts val="100"/>
              </a:spcBef>
              <a:buFont typeface="Tahoma"/>
              <a:buChar char="●"/>
              <a:tabLst>
                <a:tab pos="356235" algn="l"/>
              </a:tabLst>
            </a:pPr>
            <a:r>
              <a:rPr dirty="0" sz="1500">
                <a:latin typeface="Microsoft Sans Serif"/>
                <a:cs typeface="Microsoft Sans Serif"/>
              </a:rPr>
              <a:t>Getting</a:t>
            </a:r>
            <a:r>
              <a:rPr dirty="0" sz="1500" spc="140">
                <a:latin typeface="Microsoft Sans Serif"/>
                <a:cs typeface="Microsoft Sans Serif"/>
              </a:rPr>
              <a:t> </a:t>
            </a:r>
            <a:r>
              <a:rPr dirty="0" sz="1500" b="1">
                <a:latin typeface="Arial"/>
                <a:cs typeface="Arial"/>
              </a:rPr>
              <a:t>no</a:t>
            </a:r>
            <a:r>
              <a:rPr dirty="0" sz="1500" spc="6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responses</a:t>
            </a:r>
            <a:r>
              <a:rPr dirty="0" sz="1500" spc="65" b="1">
                <a:latin typeface="Arial"/>
                <a:cs typeface="Arial"/>
              </a:rPr>
              <a:t> </a:t>
            </a:r>
            <a:r>
              <a:rPr dirty="0" sz="1500" spc="60" b="1">
                <a:latin typeface="Arial"/>
                <a:cs typeface="Arial"/>
              </a:rPr>
              <a:t>to</a:t>
            </a:r>
            <a:r>
              <a:rPr dirty="0" sz="1500" spc="6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an</a:t>
            </a:r>
            <a:r>
              <a:rPr dirty="0" sz="1500" spc="6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ask/request</a:t>
            </a:r>
            <a:r>
              <a:rPr dirty="0" sz="1500" spc="55" b="1">
                <a:latin typeface="Arial"/>
                <a:cs typeface="Arial"/>
              </a:rPr>
              <a:t> </a:t>
            </a:r>
            <a:r>
              <a:rPr dirty="0" sz="1500" spc="-20" b="1" i="1">
                <a:latin typeface="Trebuchet MS"/>
                <a:cs typeface="Trebuchet MS"/>
              </a:rPr>
              <a:t>felt</a:t>
            </a:r>
            <a:r>
              <a:rPr dirty="0" sz="1500" spc="55" b="1" i="1">
                <a:latin typeface="Trebuchet MS"/>
                <a:cs typeface="Trebuchet MS"/>
              </a:rPr>
              <a:t> </a:t>
            </a:r>
            <a:r>
              <a:rPr dirty="0" sz="1500" spc="25" b="1">
                <a:latin typeface="Arial"/>
                <a:cs typeface="Arial"/>
              </a:rPr>
              <a:t>bad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56235" indent="-343535">
              <a:lnSpc>
                <a:spcPct val="100000"/>
              </a:lnSpc>
              <a:spcBef>
                <a:spcPts val="100"/>
              </a:spcBef>
              <a:buFont typeface="Tahoma"/>
              <a:buChar char="●"/>
              <a:tabLst>
                <a:tab pos="356235" algn="l"/>
              </a:tabLst>
            </a:pPr>
            <a:r>
              <a:rPr dirty="0"/>
              <a:t>One</a:t>
            </a:r>
            <a:r>
              <a:rPr dirty="0" spc="55"/>
              <a:t> </a:t>
            </a:r>
            <a:r>
              <a:rPr dirty="0" spc="60"/>
              <a:t>participant </a:t>
            </a:r>
            <a:r>
              <a:rPr dirty="0"/>
              <a:t>asked</a:t>
            </a:r>
            <a:r>
              <a:rPr dirty="0" spc="60"/>
              <a:t> </a:t>
            </a:r>
            <a:r>
              <a:rPr dirty="0"/>
              <a:t>more</a:t>
            </a:r>
            <a:r>
              <a:rPr dirty="0" spc="60"/>
              <a:t> </a:t>
            </a:r>
            <a:r>
              <a:rPr dirty="0"/>
              <a:t>and</a:t>
            </a:r>
            <a:r>
              <a:rPr dirty="0" spc="60"/>
              <a:t> </a:t>
            </a:r>
            <a:r>
              <a:rPr dirty="0"/>
              <a:t>one</a:t>
            </a:r>
            <a:r>
              <a:rPr dirty="0" spc="60"/>
              <a:t> participant </a:t>
            </a:r>
            <a:r>
              <a:rPr dirty="0" spc="50"/>
              <a:t>offered</a:t>
            </a:r>
            <a:r>
              <a:rPr dirty="0" spc="60"/>
              <a:t> </a:t>
            </a:r>
            <a:r>
              <a:rPr dirty="0" spc="-20"/>
              <a:t>more</a:t>
            </a:r>
          </a:p>
          <a:p>
            <a:pPr marL="356235">
              <a:lnSpc>
                <a:spcPct val="100000"/>
              </a:lnSpc>
            </a:pPr>
            <a:r>
              <a:rPr dirty="0" spc="-330"/>
              <a:t>→</a:t>
            </a:r>
            <a:r>
              <a:rPr dirty="0" spc="15"/>
              <a:t> </a:t>
            </a:r>
            <a:r>
              <a:rPr dirty="0"/>
              <a:t>led</a:t>
            </a:r>
            <a:r>
              <a:rPr dirty="0" spc="15"/>
              <a:t> </a:t>
            </a:r>
            <a:r>
              <a:rPr dirty="0" spc="100"/>
              <a:t>to</a:t>
            </a:r>
            <a:r>
              <a:rPr dirty="0" spc="15"/>
              <a:t> </a:t>
            </a:r>
            <a:r>
              <a:rPr dirty="0"/>
              <a:t>a</a:t>
            </a:r>
            <a:r>
              <a:rPr dirty="0" spc="10"/>
              <a:t> </a:t>
            </a:r>
            <a:r>
              <a:rPr dirty="0" b="1">
                <a:latin typeface="Arial"/>
                <a:cs typeface="Arial"/>
              </a:rPr>
              <a:t>good</a:t>
            </a:r>
            <a:r>
              <a:rPr dirty="0" spc="-50" b="1">
                <a:latin typeface="Arial"/>
                <a:cs typeface="Arial"/>
              </a:rPr>
              <a:t> </a:t>
            </a:r>
            <a:r>
              <a:rPr dirty="0" spc="-10" b="1">
                <a:latin typeface="Arial"/>
                <a:cs typeface="Arial"/>
              </a:rPr>
              <a:t>balance</a:t>
            </a:r>
          </a:p>
          <a:p>
            <a:pPr marL="356235" marR="232410" indent="-344170">
              <a:lnSpc>
                <a:spcPct val="100000"/>
              </a:lnSpc>
              <a:spcBef>
                <a:spcPts val="1440"/>
              </a:spcBef>
              <a:buFont typeface="Tahoma"/>
              <a:buChar char="●"/>
              <a:tabLst>
                <a:tab pos="356235" algn="l"/>
              </a:tabLst>
            </a:pPr>
            <a:r>
              <a:rPr dirty="0"/>
              <a:t>Self</a:t>
            </a:r>
            <a:r>
              <a:rPr dirty="0" spc="55"/>
              <a:t> </a:t>
            </a:r>
            <a:r>
              <a:rPr dirty="0" spc="60"/>
              <a:t>reported</a:t>
            </a:r>
            <a:r>
              <a:rPr dirty="0" spc="50"/>
              <a:t> </a:t>
            </a:r>
            <a:r>
              <a:rPr dirty="0" spc="-10" b="1">
                <a:solidFill>
                  <a:srgbClr val="0A9395"/>
                </a:solidFill>
                <a:latin typeface="Arial"/>
                <a:cs typeface="Arial"/>
              </a:rPr>
              <a:t>“high</a:t>
            </a:r>
            <a:r>
              <a:rPr dirty="0" spc="-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b="1">
                <a:solidFill>
                  <a:srgbClr val="0A9395"/>
                </a:solidFill>
                <a:latin typeface="Arial"/>
                <a:cs typeface="Arial"/>
              </a:rPr>
              <a:t>risk</a:t>
            </a:r>
            <a:r>
              <a:rPr dirty="0" spc="-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b="1">
                <a:solidFill>
                  <a:srgbClr val="0A9395"/>
                </a:solidFill>
                <a:latin typeface="Arial"/>
                <a:cs typeface="Arial"/>
              </a:rPr>
              <a:t>tolerance”</a:t>
            </a:r>
            <a:r>
              <a:rPr dirty="0" spc="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/>
              <a:t>led</a:t>
            </a:r>
            <a:r>
              <a:rPr dirty="0" spc="55"/>
              <a:t> </a:t>
            </a:r>
            <a:r>
              <a:rPr dirty="0"/>
              <a:t>one</a:t>
            </a:r>
            <a:r>
              <a:rPr dirty="0" spc="60"/>
              <a:t> participant</a:t>
            </a:r>
            <a:r>
              <a:rPr dirty="0" spc="55"/>
              <a:t> </a:t>
            </a:r>
            <a:r>
              <a:rPr dirty="0" spc="75"/>
              <a:t>to </a:t>
            </a:r>
            <a:r>
              <a:rPr dirty="0" spc="55"/>
              <a:t>participate</a:t>
            </a:r>
            <a:r>
              <a:rPr dirty="0" spc="120"/>
              <a:t> </a:t>
            </a:r>
            <a:r>
              <a:rPr dirty="0" spc="70"/>
              <a:t>without</a:t>
            </a:r>
            <a:r>
              <a:rPr dirty="0" spc="125"/>
              <a:t> </a:t>
            </a:r>
            <a:r>
              <a:rPr dirty="0"/>
              <a:t>reservation,</a:t>
            </a:r>
            <a:r>
              <a:rPr dirty="0" spc="125"/>
              <a:t> </a:t>
            </a:r>
            <a:r>
              <a:rPr dirty="0"/>
              <a:t>he</a:t>
            </a:r>
            <a:r>
              <a:rPr dirty="0" spc="120"/>
              <a:t> </a:t>
            </a:r>
            <a:r>
              <a:rPr dirty="0" b="1">
                <a:latin typeface="Arial"/>
                <a:cs typeface="Arial"/>
              </a:rPr>
              <a:t>didn’t</a:t>
            </a:r>
            <a:r>
              <a:rPr dirty="0" spc="40" b="1">
                <a:latin typeface="Arial"/>
                <a:cs typeface="Arial"/>
              </a:rPr>
              <a:t> </a:t>
            </a:r>
            <a:r>
              <a:rPr dirty="0" b="1">
                <a:latin typeface="Arial"/>
                <a:cs typeface="Arial"/>
              </a:rPr>
              <a:t>feel</a:t>
            </a:r>
            <a:r>
              <a:rPr dirty="0" spc="45" b="1">
                <a:latin typeface="Arial"/>
                <a:cs typeface="Arial"/>
              </a:rPr>
              <a:t> </a:t>
            </a:r>
            <a:r>
              <a:rPr dirty="0" b="1">
                <a:latin typeface="Arial"/>
                <a:cs typeface="Arial"/>
              </a:rPr>
              <a:t>any</a:t>
            </a:r>
            <a:r>
              <a:rPr dirty="0" spc="45" b="1">
                <a:latin typeface="Arial"/>
                <a:cs typeface="Arial"/>
              </a:rPr>
              <a:t> </a:t>
            </a:r>
            <a:r>
              <a:rPr dirty="0" b="1">
                <a:latin typeface="Arial"/>
                <a:cs typeface="Arial"/>
              </a:rPr>
              <a:t>scared</a:t>
            </a:r>
            <a:r>
              <a:rPr dirty="0" spc="100" b="1">
                <a:latin typeface="Arial"/>
                <a:cs typeface="Arial"/>
              </a:rPr>
              <a:t> </a:t>
            </a:r>
            <a:r>
              <a:rPr dirty="0" spc="25"/>
              <a:t>or </a:t>
            </a:r>
            <a:r>
              <a:rPr dirty="0"/>
              <a:t>feel</a:t>
            </a:r>
            <a:r>
              <a:rPr dirty="0" spc="70"/>
              <a:t> </a:t>
            </a:r>
            <a:r>
              <a:rPr dirty="0"/>
              <a:t>there</a:t>
            </a:r>
            <a:r>
              <a:rPr dirty="0" spc="70"/>
              <a:t> </a:t>
            </a:r>
            <a:r>
              <a:rPr dirty="0"/>
              <a:t>was</a:t>
            </a:r>
            <a:r>
              <a:rPr dirty="0" spc="75"/>
              <a:t> </a:t>
            </a:r>
            <a:r>
              <a:rPr dirty="0"/>
              <a:t>a</a:t>
            </a:r>
            <a:r>
              <a:rPr dirty="0" spc="70"/>
              <a:t> </a:t>
            </a:r>
            <a:r>
              <a:rPr dirty="0" spc="-10"/>
              <a:t>downside</a:t>
            </a:r>
          </a:p>
          <a:p>
            <a:pPr marL="356235" marR="259079" indent="-344170">
              <a:lnSpc>
                <a:spcPct val="100000"/>
              </a:lnSpc>
              <a:spcBef>
                <a:spcPts val="1440"/>
              </a:spcBef>
              <a:buFont typeface="Tahoma"/>
              <a:buChar char="●"/>
              <a:tabLst>
                <a:tab pos="356235" algn="l"/>
              </a:tabLst>
            </a:pPr>
            <a:r>
              <a:rPr dirty="0"/>
              <a:t>The</a:t>
            </a:r>
            <a:r>
              <a:rPr dirty="0" spc="110"/>
              <a:t> </a:t>
            </a:r>
            <a:r>
              <a:rPr dirty="0" spc="55"/>
              <a:t>participants</a:t>
            </a:r>
            <a:r>
              <a:rPr dirty="0" spc="114"/>
              <a:t> </a:t>
            </a:r>
            <a:r>
              <a:rPr dirty="0"/>
              <a:t>discussed</a:t>
            </a:r>
            <a:r>
              <a:rPr dirty="0" spc="110"/>
              <a:t> </a:t>
            </a:r>
            <a:r>
              <a:rPr dirty="0"/>
              <a:t>how</a:t>
            </a:r>
            <a:r>
              <a:rPr dirty="0" spc="114"/>
              <a:t> </a:t>
            </a:r>
            <a:r>
              <a:rPr dirty="0"/>
              <a:t>more</a:t>
            </a:r>
            <a:r>
              <a:rPr dirty="0" spc="114"/>
              <a:t> </a:t>
            </a:r>
            <a:r>
              <a:rPr dirty="0" spc="-10"/>
              <a:t>experienced </a:t>
            </a:r>
            <a:r>
              <a:rPr dirty="0" spc="55"/>
              <a:t>participants</a:t>
            </a:r>
            <a:r>
              <a:rPr dirty="0" spc="145"/>
              <a:t> </a:t>
            </a:r>
            <a:r>
              <a:rPr dirty="0"/>
              <a:t>founders</a:t>
            </a:r>
            <a:r>
              <a:rPr dirty="0" spc="150"/>
              <a:t> </a:t>
            </a:r>
            <a:r>
              <a:rPr dirty="0"/>
              <a:t>would</a:t>
            </a:r>
            <a:r>
              <a:rPr dirty="0" spc="150"/>
              <a:t> </a:t>
            </a:r>
            <a:r>
              <a:rPr dirty="0"/>
              <a:t>likely</a:t>
            </a:r>
            <a:r>
              <a:rPr dirty="0" spc="150"/>
              <a:t> </a:t>
            </a:r>
            <a:r>
              <a:rPr dirty="0"/>
              <a:t>give</a:t>
            </a:r>
            <a:r>
              <a:rPr dirty="0" spc="150"/>
              <a:t> </a:t>
            </a:r>
            <a:r>
              <a:rPr dirty="0"/>
              <a:t>more</a:t>
            </a:r>
            <a:r>
              <a:rPr dirty="0" spc="150"/>
              <a:t> </a:t>
            </a:r>
            <a:r>
              <a:rPr dirty="0"/>
              <a:t>advice</a:t>
            </a:r>
            <a:r>
              <a:rPr dirty="0" spc="150"/>
              <a:t> </a:t>
            </a:r>
            <a:r>
              <a:rPr dirty="0" spc="-10"/>
              <a:t>whereas </a:t>
            </a:r>
            <a:r>
              <a:rPr dirty="0"/>
              <a:t>newer</a:t>
            </a:r>
            <a:r>
              <a:rPr dirty="0" spc="75"/>
              <a:t> </a:t>
            </a:r>
            <a:r>
              <a:rPr dirty="0"/>
              <a:t>founders</a:t>
            </a:r>
            <a:r>
              <a:rPr dirty="0" spc="75"/>
              <a:t> </a:t>
            </a:r>
            <a:r>
              <a:rPr dirty="0"/>
              <a:t>are</a:t>
            </a:r>
            <a:r>
              <a:rPr dirty="0" spc="80"/>
              <a:t> </a:t>
            </a:r>
            <a:r>
              <a:rPr dirty="0"/>
              <a:t>more</a:t>
            </a:r>
            <a:r>
              <a:rPr dirty="0" spc="75"/>
              <a:t> </a:t>
            </a:r>
            <a:r>
              <a:rPr dirty="0"/>
              <a:t>likely</a:t>
            </a:r>
            <a:r>
              <a:rPr dirty="0" spc="80"/>
              <a:t> </a:t>
            </a:r>
            <a:r>
              <a:rPr dirty="0" spc="100"/>
              <a:t>to</a:t>
            </a:r>
            <a:r>
              <a:rPr dirty="0" spc="75"/>
              <a:t> </a:t>
            </a:r>
            <a:r>
              <a:rPr dirty="0"/>
              <a:t>ask</a:t>
            </a:r>
            <a:r>
              <a:rPr dirty="0" spc="80"/>
              <a:t> </a:t>
            </a:r>
            <a:r>
              <a:rPr dirty="0" spc="55"/>
              <a:t>for</a:t>
            </a:r>
            <a:r>
              <a:rPr dirty="0" spc="75"/>
              <a:t> </a:t>
            </a:r>
            <a:r>
              <a:rPr dirty="0" spc="-10"/>
              <a:t>advice</a:t>
            </a:r>
          </a:p>
          <a:p>
            <a:pPr lvl="1" marL="813435" indent="-344170">
              <a:lnSpc>
                <a:spcPct val="100000"/>
              </a:lnSpc>
              <a:buFont typeface="Tahoma"/>
              <a:buChar char="○"/>
              <a:tabLst>
                <a:tab pos="813435" algn="l"/>
              </a:tabLst>
            </a:pPr>
            <a:r>
              <a:rPr dirty="0" sz="1500">
                <a:latin typeface="Microsoft Sans Serif"/>
                <a:cs typeface="Microsoft Sans Serif"/>
              </a:rPr>
              <a:t>“Most</a:t>
            </a:r>
            <a:r>
              <a:rPr dirty="0" sz="1500" spc="19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successful</a:t>
            </a:r>
            <a:r>
              <a:rPr dirty="0" sz="1500" spc="19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young</a:t>
            </a:r>
            <a:r>
              <a:rPr dirty="0" sz="1500" spc="19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founders</a:t>
            </a:r>
            <a:r>
              <a:rPr dirty="0" sz="1500" spc="19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ask</a:t>
            </a:r>
            <a:r>
              <a:rPr dirty="0" sz="1500" spc="19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questions”</a:t>
            </a:r>
            <a:endParaRPr sz="1500">
              <a:latin typeface="Microsoft Sans Serif"/>
              <a:cs typeface="Microsoft Sans Serif"/>
            </a:endParaRPr>
          </a:p>
          <a:p>
            <a:pPr lvl="1" marL="813435" marR="5080" indent="-344170">
              <a:lnSpc>
                <a:spcPct val="100000"/>
              </a:lnSpc>
              <a:buFont typeface="Tahoma"/>
              <a:buChar char="○"/>
              <a:tabLst>
                <a:tab pos="813435" algn="l"/>
              </a:tabLst>
            </a:pPr>
            <a:r>
              <a:rPr dirty="0" sz="1500" spc="10" b="1">
                <a:latin typeface="Arial"/>
                <a:cs typeface="Arial"/>
              </a:rPr>
              <a:t>“More</a:t>
            </a:r>
            <a:r>
              <a:rPr dirty="0" sz="1500" spc="5" b="1">
                <a:latin typeface="Arial"/>
                <a:cs typeface="Arial"/>
              </a:rPr>
              <a:t> </a:t>
            </a:r>
            <a:r>
              <a:rPr dirty="0" sz="1500" spc="10" b="1">
                <a:latin typeface="Arial"/>
                <a:cs typeface="Arial"/>
              </a:rPr>
              <a:t>experienced</a:t>
            </a:r>
            <a:r>
              <a:rPr dirty="0" sz="1500" spc="5" b="1">
                <a:latin typeface="Arial"/>
                <a:cs typeface="Arial"/>
              </a:rPr>
              <a:t> </a:t>
            </a:r>
            <a:r>
              <a:rPr dirty="0" sz="1500" spc="10" b="1">
                <a:latin typeface="Arial"/>
                <a:cs typeface="Arial"/>
              </a:rPr>
              <a:t>founders</a:t>
            </a:r>
            <a:r>
              <a:rPr dirty="0" sz="1500" spc="5" b="1">
                <a:latin typeface="Arial"/>
                <a:cs typeface="Arial"/>
              </a:rPr>
              <a:t> </a:t>
            </a:r>
            <a:r>
              <a:rPr dirty="0" sz="1500" spc="10" b="1">
                <a:latin typeface="Arial"/>
                <a:cs typeface="Arial"/>
              </a:rPr>
              <a:t>can</a:t>
            </a:r>
            <a:r>
              <a:rPr dirty="0" sz="1500" spc="5" b="1">
                <a:latin typeface="Arial"/>
                <a:cs typeface="Arial"/>
              </a:rPr>
              <a:t> </a:t>
            </a:r>
            <a:r>
              <a:rPr dirty="0" sz="1500" spc="10" b="1">
                <a:latin typeface="Arial"/>
                <a:cs typeface="Arial"/>
              </a:rPr>
              <a:t>give</a:t>
            </a:r>
            <a:r>
              <a:rPr dirty="0" sz="1500" spc="5" b="1">
                <a:latin typeface="Arial"/>
                <a:cs typeface="Arial"/>
              </a:rPr>
              <a:t> </a:t>
            </a:r>
            <a:r>
              <a:rPr dirty="0" sz="1500" spc="10" b="1">
                <a:latin typeface="Arial"/>
                <a:cs typeface="Arial"/>
              </a:rPr>
              <a:t>and</a:t>
            </a:r>
            <a:r>
              <a:rPr dirty="0" sz="1500" spc="5" b="1">
                <a:latin typeface="Arial"/>
                <a:cs typeface="Arial"/>
              </a:rPr>
              <a:t> </a:t>
            </a:r>
            <a:r>
              <a:rPr dirty="0" sz="1500" spc="10" b="1">
                <a:latin typeface="Arial"/>
                <a:cs typeface="Arial"/>
              </a:rPr>
              <a:t>are</a:t>
            </a:r>
            <a:r>
              <a:rPr dirty="0" sz="1500" spc="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willing</a:t>
            </a:r>
            <a:r>
              <a:rPr dirty="0" sz="1500" spc="5" b="1">
                <a:latin typeface="Arial"/>
                <a:cs typeface="Arial"/>
              </a:rPr>
              <a:t> </a:t>
            </a:r>
            <a:r>
              <a:rPr dirty="0" sz="1500" spc="35" b="1">
                <a:latin typeface="Arial"/>
                <a:cs typeface="Arial"/>
              </a:rPr>
              <a:t>to </a:t>
            </a:r>
            <a:r>
              <a:rPr dirty="0" sz="1500" b="1">
                <a:latin typeface="Arial"/>
                <a:cs typeface="Arial"/>
              </a:rPr>
              <a:t>give more </a:t>
            </a:r>
            <a:r>
              <a:rPr dirty="0" sz="1500" spc="-10" b="1">
                <a:latin typeface="Arial"/>
                <a:cs typeface="Arial"/>
              </a:rPr>
              <a:t>advice”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6525436" y="1363747"/>
            <a:ext cx="2238375" cy="2033270"/>
          </a:xfrm>
          <a:custGeom>
            <a:avLst/>
            <a:gdLst/>
            <a:ahLst/>
            <a:cxnLst/>
            <a:rect l="l" t="t" r="r" b="b"/>
            <a:pathLst>
              <a:path w="2238375" h="2033270">
                <a:moveTo>
                  <a:pt x="1899496" y="2032795"/>
                </a:moveTo>
                <a:lnTo>
                  <a:pt x="338799" y="2032795"/>
                </a:lnTo>
                <a:lnTo>
                  <a:pt x="292829" y="2029702"/>
                </a:lnTo>
                <a:lnTo>
                  <a:pt x="248737" y="2020692"/>
                </a:lnTo>
                <a:lnTo>
                  <a:pt x="206929" y="2006169"/>
                </a:lnTo>
                <a:lnTo>
                  <a:pt x="167807" y="1986536"/>
                </a:lnTo>
                <a:lnTo>
                  <a:pt x="131775" y="1962198"/>
                </a:lnTo>
                <a:lnTo>
                  <a:pt x="99237" y="1933558"/>
                </a:lnTo>
                <a:lnTo>
                  <a:pt x="70597" y="1901020"/>
                </a:lnTo>
                <a:lnTo>
                  <a:pt x="46259" y="1864988"/>
                </a:lnTo>
                <a:lnTo>
                  <a:pt x="26626" y="1825866"/>
                </a:lnTo>
                <a:lnTo>
                  <a:pt x="12103" y="1784057"/>
                </a:lnTo>
                <a:lnTo>
                  <a:pt x="3093" y="1739966"/>
                </a:lnTo>
                <a:lnTo>
                  <a:pt x="0" y="1693996"/>
                </a:lnTo>
                <a:lnTo>
                  <a:pt x="0" y="338806"/>
                </a:lnTo>
                <a:lnTo>
                  <a:pt x="3093" y="292832"/>
                </a:lnTo>
                <a:lnTo>
                  <a:pt x="12103" y="248738"/>
                </a:lnTo>
                <a:lnTo>
                  <a:pt x="26626" y="206928"/>
                </a:lnTo>
                <a:lnTo>
                  <a:pt x="46259" y="167804"/>
                </a:lnTo>
                <a:lnTo>
                  <a:pt x="70597" y="131772"/>
                </a:lnTo>
                <a:lnTo>
                  <a:pt x="99237" y="99234"/>
                </a:lnTo>
                <a:lnTo>
                  <a:pt x="131775" y="70594"/>
                </a:lnTo>
                <a:lnTo>
                  <a:pt x="167807" y="46257"/>
                </a:lnTo>
                <a:lnTo>
                  <a:pt x="206929" y="26625"/>
                </a:lnTo>
                <a:lnTo>
                  <a:pt x="248737" y="12102"/>
                </a:lnTo>
                <a:lnTo>
                  <a:pt x="292829" y="3092"/>
                </a:lnTo>
                <a:lnTo>
                  <a:pt x="338799" y="0"/>
                </a:lnTo>
                <a:lnTo>
                  <a:pt x="1899496" y="0"/>
                </a:lnTo>
                <a:lnTo>
                  <a:pt x="1952813" y="4220"/>
                </a:lnTo>
                <a:lnTo>
                  <a:pt x="2004339" y="16631"/>
                </a:lnTo>
                <a:lnTo>
                  <a:pt x="2053163" y="36854"/>
                </a:lnTo>
                <a:lnTo>
                  <a:pt x="2098377" y="64515"/>
                </a:lnTo>
                <a:lnTo>
                  <a:pt x="2139070" y="99234"/>
                </a:lnTo>
                <a:lnTo>
                  <a:pt x="2173783" y="139922"/>
                </a:lnTo>
                <a:lnTo>
                  <a:pt x="2201440" y="185133"/>
                </a:lnTo>
                <a:lnTo>
                  <a:pt x="2221663" y="233957"/>
                </a:lnTo>
                <a:lnTo>
                  <a:pt x="2234074" y="285485"/>
                </a:lnTo>
                <a:lnTo>
                  <a:pt x="2238295" y="338806"/>
                </a:lnTo>
                <a:lnTo>
                  <a:pt x="2238295" y="1693996"/>
                </a:lnTo>
                <a:lnTo>
                  <a:pt x="2235202" y="1739966"/>
                </a:lnTo>
                <a:lnTo>
                  <a:pt x="2226192" y="1784057"/>
                </a:lnTo>
                <a:lnTo>
                  <a:pt x="2211668" y="1825866"/>
                </a:lnTo>
                <a:lnTo>
                  <a:pt x="2192036" y="1864988"/>
                </a:lnTo>
                <a:lnTo>
                  <a:pt x="2167698" y="1901020"/>
                </a:lnTo>
                <a:lnTo>
                  <a:pt x="2139058" y="1933558"/>
                </a:lnTo>
                <a:lnTo>
                  <a:pt x="2106520" y="1962198"/>
                </a:lnTo>
                <a:lnTo>
                  <a:pt x="2070488" y="1986536"/>
                </a:lnTo>
                <a:lnTo>
                  <a:pt x="2031366" y="2006169"/>
                </a:lnTo>
                <a:lnTo>
                  <a:pt x="1989557" y="2020692"/>
                </a:lnTo>
                <a:lnTo>
                  <a:pt x="1945466" y="2029702"/>
                </a:lnTo>
                <a:lnTo>
                  <a:pt x="1899496" y="2032795"/>
                </a:lnTo>
                <a:close/>
              </a:path>
            </a:pathLst>
          </a:custGeom>
          <a:solidFill>
            <a:srgbClr val="CA670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697696" y="2082076"/>
            <a:ext cx="1813560" cy="5759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dirty="0" sz="1800" b="1">
                <a:solidFill>
                  <a:srgbClr val="FBF4EB"/>
                </a:solidFill>
                <a:latin typeface="Arial"/>
                <a:cs typeface="Arial"/>
              </a:rPr>
              <a:t>Our</a:t>
            </a:r>
            <a:r>
              <a:rPr dirty="0" sz="1800" spc="-50" b="1">
                <a:solidFill>
                  <a:srgbClr val="FBF4EB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FBF4EB"/>
                </a:solidFill>
                <a:latin typeface="Arial"/>
                <a:cs typeface="Arial"/>
              </a:rPr>
              <a:t>assumption </a:t>
            </a:r>
            <a:r>
              <a:rPr dirty="0" sz="1800" b="1">
                <a:solidFill>
                  <a:srgbClr val="FBF4EB"/>
                </a:solidFill>
                <a:latin typeface="Arial"/>
                <a:cs typeface="Arial"/>
              </a:rPr>
              <a:t>was</a:t>
            </a:r>
            <a:r>
              <a:rPr dirty="0" sz="1800" spc="-55" b="1">
                <a:solidFill>
                  <a:srgbClr val="FBF4EB"/>
                </a:solidFill>
                <a:latin typeface="Arial"/>
                <a:cs typeface="Arial"/>
              </a:rPr>
              <a:t> </a:t>
            </a:r>
            <a:r>
              <a:rPr dirty="0" sz="1800" spc="40" b="1">
                <a:solidFill>
                  <a:srgbClr val="FBF4EB"/>
                </a:solidFill>
                <a:latin typeface="Arial"/>
                <a:cs typeface="Arial"/>
              </a:rPr>
              <a:t>supported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836762" y="428853"/>
            <a:ext cx="264922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CA6702"/>
                </a:solidFill>
                <a:latin typeface="Arial"/>
                <a:cs typeface="Arial"/>
              </a:rPr>
              <a:t>Assumption:</a:t>
            </a:r>
            <a:r>
              <a:rPr dirty="0" sz="1200" spc="-1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CA6702"/>
                </a:solidFill>
                <a:latin typeface="Microsoft Sans Serif"/>
                <a:cs typeface="Microsoft Sans Serif"/>
              </a:rPr>
              <a:t>Founders</a:t>
            </a:r>
            <a:r>
              <a:rPr dirty="0" sz="1200" spc="5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solidFill>
                  <a:srgbClr val="CA6702"/>
                </a:solidFill>
                <a:latin typeface="Microsoft Sans Serif"/>
                <a:cs typeface="Microsoft Sans Serif"/>
              </a:rPr>
              <a:t>are</a:t>
            </a:r>
            <a:r>
              <a:rPr dirty="0" sz="1200" spc="5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solidFill>
                  <a:srgbClr val="CA6702"/>
                </a:solidFill>
                <a:latin typeface="Microsoft Sans Serif"/>
                <a:cs typeface="Microsoft Sans Serif"/>
              </a:rPr>
              <a:t>willing</a:t>
            </a:r>
            <a:r>
              <a:rPr dirty="0" sz="1200" spc="50">
                <a:solidFill>
                  <a:srgbClr val="CA6702"/>
                </a:solidFill>
                <a:latin typeface="Microsoft Sans Serif"/>
                <a:cs typeface="Microsoft Sans Serif"/>
              </a:rPr>
              <a:t> to </a:t>
            </a:r>
            <a:r>
              <a:rPr dirty="0" sz="1200" spc="20">
                <a:solidFill>
                  <a:srgbClr val="CA6702"/>
                </a:solidFill>
                <a:latin typeface="Microsoft Sans Serif"/>
                <a:cs typeface="Microsoft Sans Serif"/>
              </a:rPr>
              <a:t>participate</a:t>
            </a:r>
            <a:r>
              <a:rPr dirty="0" sz="1200" spc="4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20">
                <a:solidFill>
                  <a:srgbClr val="CA6702"/>
                </a:solidFill>
                <a:latin typeface="Microsoft Sans Serif"/>
                <a:cs typeface="Microsoft Sans Serif"/>
              </a:rPr>
              <a:t>in</a:t>
            </a:r>
            <a:r>
              <a:rPr dirty="0" sz="1200" spc="4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20">
                <a:solidFill>
                  <a:srgbClr val="CA6702"/>
                </a:solidFill>
                <a:latin typeface="Microsoft Sans Serif"/>
                <a:cs typeface="Microsoft Sans Serif"/>
              </a:rPr>
              <a:t>a</a:t>
            </a:r>
            <a:r>
              <a:rPr dirty="0" sz="1200" spc="4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20">
                <a:solidFill>
                  <a:srgbClr val="CA6702"/>
                </a:solidFill>
                <a:latin typeface="Microsoft Sans Serif"/>
                <a:cs typeface="Microsoft Sans Serif"/>
              </a:rPr>
              <a:t>sharing</a:t>
            </a:r>
            <a:r>
              <a:rPr dirty="0" sz="1200" spc="45">
                <a:solidFill>
                  <a:srgbClr val="CA6702"/>
                </a:solidFill>
                <a:latin typeface="Microsoft Sans Serif"/>
                <a:cs typeface="Microsoft Sans Serif"/>
              </a:rPr>
              <a:t> economy </a:t>
            </a:r>
            <a:r>
              <a:rPr dirty="0" sz="1200" spc="-25">
                <a:solidFill>
                  <a:srgbClr val="CA6702"/>
                </a:solidFill>
                <a:latin typeface="Microsoft Sans Serif"/>
                <a:cs typeface="Microsoft Sans Serif"/>
              </a:rPr>
              <a:t>and </a:t>
            </a:r>
            <a:r>
              <a:rPr dirty="0" sz="1200">
                <a:solidFill>
                  <a:srgbClr val="CA6702"/>
                </a:solidFill>
                <a:latin typeface="Microsoft Sans Serif"/>
                <a:cs typeface="Microsoft Sans Serif"/>
              </a:rPr>
              <a:t>engage</a:t>
            </a:r>
            <a:r>
              <a:rPr dirty="0" sz="1200" spc="9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50">
                <a:solidFill>
                  <a:srgbClr val="CA6702"/>
                </a:solidFill>
                <a:latin typeface="Microsoft Sans Serif"/>
                <a:cs typeface="Microsoft Sans Serif"/>
              </a:rPr>
              <a:t>with</a:t>
            </a:r>
            <a:r>
              <a:rPr dirty="0" sz="1200" spc="9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solidFill>
                  <a:srgbClr val="CA6702"/>
                </a:solidFill>
                <a:latin typeface="Microsoft Sans Serif"/>
                <a:cs typeface="Microsoft Sans Serif"/>
              </a:rPr>
              <a:t>each</a:t>
            </a:r>
            <a:r>
              <a:rPr dirty="0" sz="1200" spc="90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solidFill>
                  <a:srgbClr val="CA6702"/>
                </a:solidFill>
                <a:latin typeface="Microsoft Sans Serif"/>
                <a:cs typeface="Microsoft Sans Serif"/>
              </a:rPr>
              <a:t>other</a:t>
            </a:r>
            <a:r>
              <a:rPr dirty="0" sz="1200" spc="95">
                <a:solidFill>
                  <a:srgbClr val="CA6702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">
                <a:solidFill>
                  <a:srgbClr val="CA6702"/>
                </a:solidFill>
                <a:latin typeface="Microsoft Sans Serif"/>
                <a:cs typeface="Microsoft Sans Serif"/>
              </a:rPr>
              <a:t>socially.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20">
                <a:solidFill>
                  <a:srgbClr val="E8D8A5"/>
                </a:solidFill>
                <a:latin typeface="Microsoft Sans Serif"/>
                <a:cs typeface="Microsoft Sans Serif"/>
              </a:rPr>
              <a:t>CS</a:t>
            </a:r>
            <a:r>
              <a:rPr dirty="0" sz="850" spc="-3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850" spc="-50">
                <a:solidFill>
                  <a:srgbClr val="E8D8A5"/>
                </a:solidFill>
                <a:latin typeface="Microsoft Sans Serif"/>
                <a:cs typeface="Microsoft Sans Serif"/>
              </a:rPr>
              <a:t>147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50527" y="1996676"/>
            <a:ext cx="4443730" cy="1153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400" spc="130">
                <a:solidFill>
                  <a:srgbClr val="93D1BC"/>
                </a:solidFill>
              </a:rPr>
              <a:t>Summary</a:t>
            </a:r>
            <a:endParaRPr sz="7400"/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396635" cy="2571744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20084" y="265170"/>
            <a:ext cx="2505075" cy="3333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000"/>
              <a:t>Ethical</a:t>
            </a:r>
            <a:r>
              <a:rPr dirty="0" sz="2000" spc="110"/>
              <a:t> </a:t>
            </a:r>
            <a:r>
              <a:rPr dirty="0" sz="2000" spc="-10"/>
              <a:t>Implications</a:t>
            </a:r>
            <a:endParaRPr sz="2000"/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306936" y="716806"/>
          <a:ext cx="8606790" cy="41871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2675"/>
                <a:gridCol w="2515235"/>
                <a:gridCol w="2621915"/>
                <a:gridCol w="2301240"/>
              </a:tblGrid>
              <a:tr h="8426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8335" marR="274955" indent="-36512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dirty="0" sz="1300" b="1">
                          <a:solidFill>
                            <a:srgbClr val="0A9395"/>
                          </a:solidFill>
                          <a:latin typeface="Arial"/>
                          <a:cs typeface="Arial"/>
                        </a:rPr>
                        <a:t>Solution</a:t>
                      </a:r>
                      <a:r>
                        <a:rPr dirty="0" sz="1300" spc="-45" b="1">
                          <a:solidFill>
                            <a:srgbClr val="0A93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00" spc="-190" b="1">
                          <a:solidFill>
                            <a:srgbClr val="0A9395"/>
                          </a:solidFill>
                          <a:latin typeface="Arial"/>
                          <a:cs typeface="Arial"/>
                        </a:rPr>
                        <a:t>1:</a:t>
                      </a:r>
                      <a:r>
                        <a:rPr dirty="0" sz="1300" spc="-40" b="1">
                          <a:solidFill>
                            <a:srgbClr val="0A93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00">
                          <a:solidFill>
                            <a:srgbClr val="0A9395"/>
                          </a:solidFill>
                          <a:latin typeface="Microsoft Sans Serif"/>
                          <a:cs typeface="Microsoft Sans Serif"/>
                        </a:rPr>
                        <a:t>Playground</a:t>
                      </a:r>
                      <a:r>
                        <a:rPr dirty="0" sz="1300" spc="20">
                          <a:solidFill>
                            <a:srgbClr val="0A9395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300" spc="-25">
                          <a:solidFill>
                            <a:srgbClr val="0A9395"/>
                          </a:solidFill>
                          <a:latin typeface="Microsoft Sans Serif"/>
                          <a:cs typeface="Microsoft Sans Serif"/>
                        </a:rPr>
                        <a:t>for </a:t>
                      </a:r>
                      <a:r>
                        <a:rPr dirty="0" sz="1300" spc="-10">
                          <a:solidFill>
                            <a:srgbClr val="0A9395"/>
                          </a:solidFill>
                          <a:latin typeface="Microsoft Sans Serif"/>
                          <a:cs typeface="Microsoft Sans Serif"/>
                        </a:rPr>
                        <a:t>Communication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7874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0995" marR="217170" indent="-11557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dirty="0" sz="1300" b="1">
                          <a:solidFill>
                            <a:srgbClr val="0A9395"/>
                          </a:solidFill>
                          <a:latin typeface="Arial"/>
                          <a:cs typeface="Arial"/>
                        </a:rPr>
                        <a:t>Solution</a:t>
                      </a:r>
                      <a:r>
                        <a:rPr dirty="0" sz="1300" spc="-30" b="1">
                          <a:solidFill>
                            <a:srgbClr val="0A93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00" spc="-55" b="1">
                          <a:solidFill>
                            <a:srgbClr val="0A9395"/>
                          </a:solidFill>
                          <a:latin typeface="Arial"/>
                          <a:cs typeface="Arial"/>
                        </a:rPr>
                        <a:t>2:</a:t>
                      </a:r>
                      <a:r>
                        <a:rPr dirty="0" sz="1300" spc="-25" b="1">
                          <a:solidFill>
                            <a:srgbClr val="0A93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00">
                          <a:solidFill>
                            <a:srgbClr val="0A9395"/>
                          </a:solidFill>
                          <a:latin typeface="Microsoft Sans Serif"/>
                          <a:cs typeface="Microsoft Sans Serif"/>
                        </a:rPr>
                        <a:t>Choose</a:t>
                      </a:r>
                      <a:r>
                        <a:rPr dirty="0" sz="1300" spc="40">
                          <a:solidFill>
                            <a:srgbClr val="0A9395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300" spc="-10">
                          <a:solidFill>
                            <a:srgbClr val="0A9395"/>
                          </a:solidFill>
                          <a:latin typeface="Microsoft Sans Serif"/>
                          <a:cs typeface="Microsoft Sans Serif"/>
                        </a:rPr>
                        <a:t>Between </a:t>
                      </a:r>
                      <a:r>
                        <a:rPr dirty="0" sz="1300">
                          <a:solidFill>
                            <a:srgbClr val="0A9395"/>
                          </a:solidFill>
                          <a:latin typeface="Microsoft Sans Serif"/>
                          <a:cs typeface="Microsoft Sans Serif"/>
                        </a:rPr>
                        <a:t>Images</a:t>
                      </a:r>
                      <a:r>
                        <a:rPr dirty="0" sz="1300" spc="45">
                          <a:solidFill>
                            <a:srgbClr val="0A9395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300">
                          <a:solidFill>
                            <a:srgbClr val="0A9395"/>
                          </a:solidFill>
                          <a:latin typeface="Microsoft Sans Serif"/>
                          <a:cs typeface="Microsoft Sans Serif"/>
                        </a:rPr>
                        <a:t>for</a:t>
                      </a:r>
                      <a:r>
                        <a:rPr dirty="0" sz="1300" spc="45">
                          <a:solidFill>
                            <a:srgbClr val="0A9395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300" spc="-10">
                          <a:solidFill>
                            <a:srgbClr val="0A9395"/>
                          </a:solidFill>
                          <a:latin typeface="Microsoft Sans Serif"/>
                          <a:cs typeface="Microsoft Sans Serif"/>
                        </a:rPr>
                        <a:t>Customization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7874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14300" marR="105410" indent="-127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dirty="0" sz="1300" b="1">
                          <a:solidFill>
                            <a:srgbClr val="0A9395"/>
                          </a:solidFill>
                          <a:latin typeface="Arial"/>
                          <a:cs typeface="Arial"/>
                        </a:rPr>
                        <a:t>Solution</a:t>
                      </a:r>
                      <a:r>
                        <a:rPr dirty="0" sz="1300" spc="-60" b="1">
                          <a:solidFill>
                            <a:srgbClr val="0A93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00" spc="-30" b="1">
                          <a:solidFill>
                            <a:srgbClr val="0A9395"/>
                          </a:solidFill>
                          <a:latin typeface="Arial"/>
                          <a:cs typeface="Arial"/>
                        </a:rPr>
                        <a:t>3:</a:t>
                      </a:r>
                      <a:r>
                        <a:rPr dirty="0" sz="1300" spc="-50" b="1">
                          <a:solidFill>
                            <a:srgbClr val="0A93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00" spc="60" b="1">
                          <a:solidFill>
                            <a:srgbClr val="0A9395"/>
                          </a:solidFill>
                          <a:latin typeface="Arial"/>
                          <a:cs typeface="Arial"/>
                        </a:rPr>
                        <a:t>How-</a:t>
                      </a:r>
                      <a:r>
                        <a:rPr dirty="0" sz="1300" spc="-85" b="1">
                          <a:solidFill>
                            <a:srgbClr val="0A9395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300" spc="-50" b="1">
                          <a:solidFill>
                            <a:srgbClr val="0A93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00" spc="-10">
                          <a:solidFill>
                            <a:srgbClr val="0A9395"/>
                          </a:solidFill>
                          <a:latin typeface="Microsoft Sans Serif"/>
                          <a:cs typeface="Microsoft Sans Serif"/>
                        </a:rPr>
                        <a:t>Skill </a:t>
                      </a:r>
                      <a:r>
                        <a:rPr dirty="0" sz="1300">
                          <a:solidFill>
                            <a:srgbClr val="0A9395"/>
                          </a:solidFill>
                          <a:latin typeface="Microsoft Sans Serif"/>
                          <a:cs typeface="Microsoft Sans Serif"/>
                        </a:rPr>
                        <a:t>Sharing</a:t>
                      </a:r>
                      <a:r>
                        <a:rPr dirty="0" sz="1300" spc="90">
                          <a:solidFill>
                            <a:srgbClr val="0A9395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300">
                          <a:solidFill>
                            <a:srgbClr val="0A9395"/>
                          </a:solidFill>
                          <a:latin typeface="Microsoft Sans Serif"/>
                          <a:cs typeface="Microsoft Sans Serif"/>
                        </a:rPr>
                        <a:t>Platform</a:t>
                      </a:r>
                      <a:r>
                        <a:rPr dirty="0" sz="1300" spc="90">
                          <a:solidFill>
                            <a:srgbClr val="0A9395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300">
                          <a:solidFill>
                            <a:srgbClr val="0A9395"/>
                          </a:solidFill>
                          <a:latin typeface="Microsoft Sans Serif"/>
                          <a:cs typeface="Microsoft Sans Serif"/>
                        </a:rPr>
                        <a:t>for</a:t>
                      </a:r>
                      <a:r>
                        <a:rPr dirty="0" sz="1300" spc="90">
                          <a:solidFill>
                            <a:srgbClr val="0A9395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300" spc="-10">
                          <a:solidFill>
                            <a:srgbClr val="0A9395"/>
                          </a:solidFill>
                          <a:latin typeface="Microsoft Sans Serif"/>
                          <a:cs typeface="Microsoft Sans Serif"/>
                        </a:rPr>
                        <a:t>Design </a:t>
                      </a:r>
                      <a:r>
                        <a:rPr dirty="0" sz="1300" spc="-20">
                          <a:solidFill>
                            <a:srgbClr val="0A9395"/>
                          </a:solidFill>
                          <a:latin typeface="Microsoft Sans Serif"/>
                          <a:cs typeface="Microsoft Sans Serif"/>
                        </a:rPr>
                        <a:t>Tool</a:t>
                      </a:r>
                      <a:r>
                        <a:rPr dirty="0" sz="1300" spc="-40">
                          <a:solidFill>
                            <a:srgbClr val="0A9395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300" spc="-20">
                          <a:solidFill>
                            <a:srgbClr val="0A9395"/>
                          </a:solidFill>
                          <a:latin typeface="Microsoft Sans Serif"/>
                          <a:cs typeface="Microsoft Sans Serif"/>
                        </a:rPr>
                        <a:t>Usage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7874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81026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200">
                          <a:latin typeface="Microsoft Sans Serif"/>
                          <a:cs typeface="Microsoft Sans Serif"/>
                        </a:rPr>
                        <a:t>Designs </a:t>
                      </a:r>
                      <a:r>
                        <a:rPr dirty="0" sz="1200" spc="-25">
                          <a:latin typeface="Microsoft Sans Serif"/>
                          <a:cs typeface="Microsoft Sans Serif"/>
                        </a:rPr>
                        <a:t>for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79375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84785" marR="17716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Early</a:t>
                      </a:r>
                      <a:r>
                        <a:rPr dirty="0" sz="1200" spc="6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stage</a:t>
                      </a:r>
                      <a:r>
                        <a:rPr dirty="0" sz="1200" spc="7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founders</a:t>
                      </a:r>
                      <a:r>
                        <a:rPr dirty="0" sz="1200" spc="7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6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that</a:t>
                      </a:r>
                      <a:r>
                        <a:rPr dirty="0" sz="1200" spc="7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-2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work </a:t>
                      </a:r>
                      <a:r>
                        <a:rPr dirty="0" sz="1200" spc="5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with</a:t>
                      </a:r>
                      <a:r>
                        <a:rPr dirty="0" sz="1200" spc="15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designers</a:t>
                      </a:r>
                      <a:r>
                        <a:rPr dirty="0" sz="1200" spc="16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internally</a:t>
                      </a:r>
                      <a:r>
                        <a:rPr dirty="0" sz="1200" spc="15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-2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or </a:t>
                      </a:r>
                      <a:r>
                        <a:rPr dirty="0" sz="1200" spc="-1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externally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79375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5585" marR="179070" indent="-4953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Early</a:t>
                      </a:r>
                      <a:r>
                        <a:rPr dirty="0" sz="1200" spc="8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stage</a:t>
                      </a:r>
                      <a:r>
                        <a:rPr dirty="0" sz="1200" spc="8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founders</a:t>
                      </a:r>
                      <a:r>
                        <a:rPr dirty="0" sz="1200" spc="8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using</a:t>
                      </a:r>
                      <a:r>
                        <a:rPr dirty="0" sz="1200" spc="8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on</a:t>
                      </a:r>
                      <a:r>
                        <a:rPr dirty="0" sz="1200" spc="8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-2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AI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for</a:t>
                      </a:r>
                      <a:r>
                        <a:rPr dirty="0" sz="1200" spc="17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ideation</a:t>
                      </a:r>
                      <a:r>
                        <a:rPr dirty="0" sz="1200" spc="17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and</a:t>
                      </a:r>
                      <a:r>
                        <a:rPr dirty="0" sz="1200" spc="17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-1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customization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79375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3535" marR="135255" indent="-20129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Early</a:t>
                      </a:r>
                      <a:r>
                        <a:rPr dirty="0" sz="1200" spc="9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stage</a:t>
                      </a:r>
                      <a:r>
                        <a:rPr dirty="0" sz="1200" spc="9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founders</a:t>
                      </a:r>
                      <a:r>
                        <a:rPr dirty="0" sz="1200" spc="9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-1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seeking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resources</a:t>
                      </a:r>
                      <a:r>
                        <a:rPr dirty="0" sz="1200" spc="15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and</a:t>
                      </a:r>
                      <a:r>
                        <a:rPr dirty="0" sz="1200" spc="15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-1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network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79375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81026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200">
                          <a:latin typeface="Microsoft Sans Serif"/>
                          <a:cs typeface="Microsoft Sans Serif"/>
                        </a:rPr>
                        <a:t>Leaves</a:t>
                      </a:r>
                      <a:r>
                        <a:rPr dirty="0" sz="1200" spc="-7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40">
                          <a:latin typeface="Microsoft Sans Serif"/>
                          <a:cs typeface="Microsoft Sans Serif"/>
                        </a:rPr>
                        <a:t>out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79375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46355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Blind</a:t>
                      </a:r>
                      <a:r>
                        <a:rPr dirty="0" sz="1200" spc="1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users</a:t>
                      </a:r>
                      <a:r>
                        <a:rPr dirty="0" sz="1200" spc="10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and</a:t>
                      </a:r>
                      <a:r>
                        <a:rPr dirty="0" sz="1200" spc="1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non-</a:t>
                      </a:r>
                      <a:r>
                        <a:rPr dirty="0" sz="1200" spc="-1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English speakers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79375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 marR="10922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200" spc="2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Underrepresented</a:t>
                      </a:r>
                      <a:r>
                        <a:rPr dirty="0" sz="1200" spc="17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-1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cultural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communities</a:t>
                      </a:r>
                      <a:r>
                        <a:rPr dirty="0" sz="1200" spc="14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AI</a:t>
                      </a:r>
                      <a:r>
                        <a:rPr dirty="0" sz="1200" spc="14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does</a:t>
                      </a:r>
                      <a:r>
                        <a:rPr dirty="0" sz="1200" spc="14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5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not</a:t>
                      </a:r>
                      <a:r>
                        <a:rPr dirty="0" sz="1200" spc="14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-1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consider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79375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50736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200" spc="1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Neurodivergent</a:t>
                      </a:r>
                      <a:r>
                        <a:rPr dirty="0" sz="1200" spc="12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1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users</a:t>
                      </a:r>
                      <a:r>
                        <a:rPr dirty="0" sz="1200" spc="13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-2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or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those</a:t>
                      </a:r>
                      <a:r>
                        <a:rPr dirty="0" sz="1200" spc="10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5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with</a:t>
                      </a:r>
                      <a:r>
                        <a:rPr dirty="0" sz="1200" spc="11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-1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learning differences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79375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913765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200" spc="-10">
                          <a:latin typeface="Microsoft Sans Serif"/>
                          <a:cs typeface="Microsoft Sans Serif"/>
                        </a:rPr>
                        <a:t>Additional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79375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15875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200" spc="-4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Real</a:t>
                      </a:r>
                      <a:r>
                        <a:rPr dirty="0" sz="1200" spc="15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5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time</a:t>
                      </a:r>
                      <a:r>
                        <a:rPr dirty="0" sz="1200" spc="15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communication</a:t>
                      </a:r>
                      <a:r>
                        <a:rPr dirty="0" sz="1200" spc="16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over</a:t>
                      </a:r>
                      <a:r>
                        <a:rPr dirty="0" sz="1200" spc="15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-5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a </a:t>
                      </a:r>
                      <a:r>
                        <a:rPr dirty="0" sz="1200" spc="1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visual</a:t>
                      </a:r>
                      <a:r>
                        <a:rPr dirty="0" sz="1200" spc="14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1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platform</a:t>
                      </a:r>
                      <a:r>
                        <a:rPr dirty="0" sz="1200" spc="14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1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could</a:t>
                      </a:r>
                      <a:r>
                        <a:rPr dirty="0" sz="1200" spc="14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595959"/>
                          </a:solidFill>
                          <a:latin typeface="Arial"/>
                          <a:cs typeface="Arial"/>
                        </a:rPr>
                        <a:t>expose </a:t>
                      </a:r>
                      <a:r>
                        <a:rPr dirty="0" sz="1200" b="1">
                          <a:solidFill>
                            <a:srgbClr val="595959"/>
                          </a:solidFill>
                          <a:latin typeface="Arial"/>
                          <a:cs typeface="Arial"/>
                        </a:rPr>
                        <a:t>sensitive</a:t>
                      </a:r>
                      <a:r>
                        <a:rPr dirty="0" sz="1200" spc="60" b="1">
                          <a:solidFill>
                            <a:srgbClr val="59595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35" b="1">
                          <a:solidFill>
                            <a:srgbClr val="595959"/>
                          </a:solidFill>
                          <a:latin typeface="Arial"/>
                          <a:cs typeface="Arial"/>
                        </a:rPr>
                        <a:t>data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 marR="441959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May</a:t>
                      </a:r>
                      <a:r>
                        <a:rPr dirty="0" sz="1200" spc="14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b="1">
                          <a:solidFill>
                            <a:srgbClr val="595959"/>
                          </a:solidFill>
                          <a:latin typeface="Arial"/>
                          <a:cs typeface="Arial"/>
                        </a:rPr>
                        <a:t>reduce</a:t>
                      </a:r>
                      <a:r>
                        <a:rPr dirty="0" sz="1200" spc="75" b="1">
                          <a:solidFill>
                            <a:srgbClr val="59595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595959"/>
                          </a:solidFill>
                          <a:latin typeface="Arial"/>
                          <a:cs typeface="Arial"/>
                        </a:rPr>
                        <a:t>variability</a:t>
                      </a:r>
                      <a:r>
                        <a:rPr dirty="0" sz="1200" spc="120" b="1">
                          <a:solidFill>
                            <a:srgbClr val="59595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in</a:t>
                      </a:r>
                      <a:r>
                        <a:rPr dirty="0" sz="1200" spc="15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3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the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field,</a:t>
                      </a:r>
                      <a:r>
                        <a:rPr dirty="0" sz="1200" spc="9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especially</a:t>
                      </a:r>
                      <a:r>
                        <a:rPr dirty="0" sz="1200" spc="1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if</a:t>
                      </a:r>
                      <a:r>
                        <a:rPr dirty="0" sz="1200" spc="1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AI</a:t>
                      </a:r>
                      <a:r>
                        <a:rPr dirty="0" sz="1200" spc="1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model</a:t>
                      </a:r>
                      <a:r>
                        <a:rPr dirty="0" sz="1200" spc="1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-2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is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trained</a:t>
                      </a:r>
                      <a:r>
                        <a:rPr dirty="0" sz="1200" spc="114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on</a:t>
                      </a:r>
                      <a:r>
                        <a:rPr dirty="0" sz="1200" spc="12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dirty="0" sz="1200" spc="12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narrow</a:t>
                      </a:r>
                      <a:r>
                        <a:rPr dirty="0" sz="1200" spc="12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-1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dataset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79375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34861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200" spc="1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Unverified</a:t>
                      </a:r>
                      <a:r>
                        <a:rPr dirty="0" sz="1200" spc="17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1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information</a:t>
                      </a:r>
                      <a:r>
                        <a:rPr dirty="0" sz="1200" spc="17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-2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can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spread</a:t>
                      </a:r>
                      <a:r>
                        <a:rPr dirty="0" sz="1200" spc="14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595959"/>
                          </a:solidFill>
                          <a:latin typeface="Arial"/>
                          <a:cs typeface="Arial"/>
                        </a:rPr>
                        <a:t>misinformation, </a:t>
                      </a:r>
                      <a:r>
                        <a:rPr dirty="0" sz="1200" b="1">
                          <a:solidFill>
                            <a:srgbClr val="595959"/>
                          </a:solidFill>
                          <a:latin typeface="Arial"/>
                          <a:cs typeface="Arial"/>
                        </a:rPr>
                        <a:t>especially</a:t>
                      </a:r>
                      <a:r>
                        <a:rPr dirty="0" sz="1200" spc="75" b="1">
                          <a:solidFill>
                            <a:srgbClr val="59595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595959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1200" spc="75" b="1">
                          <a:solidFill>
                            <a:srgbClr val="59595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595959"/>
                          </a:solidFill>
                          <a:latin typeface="Arial"/>
                          <a:cs typeface="Arial"/>
                        </a:rPr>
                        <a:t>younger founders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81026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200" spc="-10">
                          <a:latin typeface="Microsoft Sans Serif"/>
                          <a:cs typeface="Microsoft Sans Serif"/>
                        </a:rPr>
                        <a:t>Additional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79375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21526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200" b="1">
                          <a:solidFill>
                            <a:srgbClr val="595959"/>
                          </a:solidFill>
                          <a:latin typeface="Arial"/>
                          <a:cs typeface="Arial"/>
                        </a:rPr>
                        <a:t>Ambiguous</a:t>
                      </a:r>
                      <a:r>
                        <a:rPr dirty="0" sz="1200" spc="-5" b="1">
                          <a:solidFill>
                            <a:srgbClr val="59595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595959"/>
                          </a:solidFill>
                          <a:latin typeface="Arial"/>
                          <a:cs typeface="Arial"/>
                        </a:rPr>
                        <a:t>authorship</a:t>
                      </a:r>
                      <a:r>
                        <a:rPr dirty="0" sz="1200" spc="45" b="1">
                          <a:solidFill>
                            <a:srgbClr val="59595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as</a:t>
                      </a:r>
                      <a:r>
                        <a:rPr dirty="0" sz="1200" spc="6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-2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we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won’t</a:t>
                      </a:r>
                      <a:r>
                        <a:rPr dirty="0" sz="1200" spc="8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know</a:t>
                      </a:r>
                      <a:r>
                        <a:rPr dirty="0" sz="1200" spc="9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who</a:t>
                      </a:r>
                      <a:r>
                        <a:rPr dirty="0" sz="1200" spc="8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5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the</a:t>
                      </a:r>
                      <a:r>
                        <a:rPr dirty="0" sz="1200" spc="9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5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true</a:t>
                      </a:r>
                      <a:r>
                        <a:rPr dirty="0" sz="1200" spc="8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-2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owner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is</a:t>
                      </a:r>
                      <a:r>
                        <a:rPr dirty="0" sz="1200" spc="4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due</a:t>
                      </a:r>
                      <a:r>
                        <a:rPr dirty="0" sz="1200" spc="4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7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to</a:t>
                      </a:r>
                      <a:r>
                        <a:rPr dirty="0" sz="1200" spc="4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-1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collaboration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79375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 marR="48133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Aesthetic</a:t>
                      </a:r>
                      <a:r>
                        <a:rPr dirty="0" sz="1200" spc="18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may</a:t>
                      </a:r>
                      <a:r>
                        <a:rPr dirty="0" sz="1200" spc="18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b="1">
                          <a:solidFill>
                            <a:srgbClr val="595959"/>
                          </a:solidFill>
                          <a:latin typeface="Arial"/>
                          <a:cs typeface="Arial"/>
                        </a:rPr>
                        <a:t>copy</a:t>
                      </a:r>
                      <a:r>
                        <a:rPr dirty="0" sz="1200" spc="100" b="1">
                          <a:solidFill>
                            <a:srgbClr val="59595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595959"/>
                          </a:solidFill>
                          <a:latin typeface="Arial"/>
                          <a:cs typeface="Arial"/>
                        </a:rPr>
                        <a:t>existing </a:t>
                      </a:r>
                      <a:r>
                        <a:rPr dirty="0" sz="1200" b="1">
                          <a:solidFill>
                            <a:srgbClr val="595959"/>
                          </a:solidFill>
                          <a:latin typeface="Arial"/>
                          <a:cs typeface="Arial"/>
                        </a:rPr>
                        <a:t>designers</a:t>
                      </a:r>
                      <a:r>
                        <a:rPr dirty="0" sz="1200" spc="130" b="1">
                          <a:solidFill>
                            <a:srgbClr val="59595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595959"/>
                          </a:solidFill>
                          <a:latin typeface="Arial"/>
                          <a:cs typeface="Arial"/>
                        </a:rPr>
                        <a:t>without</a:t>
                      </a:r>
                      <a:r>
                        <a:rPr dirty="0" sz="1200" spc="130" b="1">
                          <a:solidFill>
                            <a:srgbClr val="59595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595959"/>
                          </a:solidFill>
                          <a:latin typeface="Arial"/>
                          <a:cs typeface="Arial"/>
                        </a:rPr>
                        <a:t>credit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23495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200" spc="-10" b="1">
                          <a:solidFill>
                            <a:srgbClr val="595959"/>
                          </a:solidFill>
                          <a:latin typeface="Arial"/>
                          <a:cs typeface="Arial"/>
                        </a:rPr>
                        <a:t>Power</a:t>
                      </a:r>
                      <a:r>
                        <a:rPr dirty="0" sz="1200" spc="45" b="1">
                          <a:solidFill>
                            <a:srgbClr val="59595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595959"/>
                          </a:solidFill>
                          <a:latin typeface="Arial"/>
                          <a:cs typeface="Arial"/>
                        </a:rPr>
                        <a:t>imbalance:</a:t>
                      </a:r>
                      <a:r>
                        <a:rPr dirty="0" sz="1200" spc="45" b="1">
                          <a:solidFill>
                            <a:srgbClr val="59595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Some </a:t>
                      </a:r>
                      <a:r>
                        <a:rPr dirty="0" sz="1200" spc="1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voices</a:t>
                      </a:r>
                      <a:r>
                        <a:rPr dirty="0" sz="1200" spc="14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1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may</a:t>
                      </a:r>
                      <a:r>
                        <a:rPr dirty="0" sz="1200" spc="14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1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dominate</a:t>
                      </a:r>
                      <a:r>
                        <a:rPr dirty="0" sz="1200" spc="14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3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the </a:t>
                      </a:r>
                      <a:r>
                        <a:rPr dirty="0" sz="1200" spc="1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space</a:t>
                      </a:r>
                      <a:r>
                        <a:rPr dirty="0" sz="1200" spc="18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1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deterring</a:t>
                      </a:r>
                      <a:r>
                        <a:rPr dirty="0" sz="1200" spc="185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-10">
                          <a:solidFill>
                            <a:srgbClr val="595959"/>
                          </a:solidFill>
                          <a:latin typeface="Microsoft Sans Serif"/>
                          <a:cs typeface="Microsoft Sans Serif"/>
                        </a:rPr>
                        <a:t>newcomers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79375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29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55"/>
              <a:t>Summary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37922" y="3368772"/>
            <a:ext cx="130174" cy="12699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169073" y="1385036"/>
            <a:ext cx="6645909" cy="2372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265" marR="5080" indent="-31940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469265" algn="l"/>
              </a:tabLst>
            </a:pPr>
            <a:r>
              <a:rPr dirty="0" sz="1400" spc="20">
                <a:latin typeface="Microsoft Sans Serif"/>
                <a:cs typeface="Microsoft Sans Serif"/>
              </a:rPr>
              <a:t>Founders</a:t>
            </a:r>
            <a:r>
              <a:rPr dirty="0" sz="1400" spc="100">
                <a:latin typeface="Microsoft Sans Serif"/>
                <a:cs typeface="Microsoft Sans Serif"/>
              </a:rPr>
              <a:t> </a:t>
            </a:r>
            <a:r>
              <a:rPr dirty="0" sz="1400" spc="20">
                <a:latin typeface="Microsoft Sans Serif"/>
                <a:cs typeface="Microsoft Sans Serif"/>
              </a:rPr>
              <a:t>consistently</a:t>
            </a:r>
            <a:r>
              <a:rPr dirty="0" sz="1400" spc="100">
                <a:latin typeface="Microsoft Sans Serif"/>
                <a:cs typeface="Microsoft Sans Serif"/>
              </a:rPr>
              <a:t> </a:t>
            </a:r>
            <a:r>
              <a:rPr dirty="0" sz="1400" spc="20">
                <a:latin typeface="Microsoft Sans Serif"/>
                <a:cs typeface="Microsoft Sans Serif"/>
              </a:rPr>
              <a:t>wanted</a:t>
            </a:r>
            <a:r>
              <a:rPr dirty="0" sz="1400" spc="105">
                <a:latin typeface="Microsoft Sans Serif"/>
                <a:cs typeface="Microsoft Sans Serif"/>
              </a:rPr>
              <a:t> </a:t>
            </a:r>
            <a:r>
              <a:rPr dirty="0" sz="1400" spc="95">
                <a:latin typeface="Microsoft Sans Serif"/>
                <a:cs typeface="Microsoft Sans Serif"/>
              </a:rPr>
              <a:t>to</a:t>
            </a:r>
            <a:r>
              <a:rPr dirty="0" sz="1400" spc="75">
                <a:latin typeface="Microsoft Sans Serif"/>
                <a:cs typeface="Microsoft Sans Serif"/>
              </a:rPr>
              <a:t> </a:t>
            </a:r>
            <a:r>
              <a:rPr dirty="0" sz="1400" spc="100" b="1">
                <a:latin typeface="Arial"/>
                <a:cs typeface="Arial"/>
              </a:rPr>
              <a:t>co-</a:t>
            </a:r>
            <a:r>
              <a:rPr dirty="0" sz="1400" spc="75" b="1">
                <a:latin typeface="Arial"/>
                <a:cs typeface="Arial"/>
              </a:rPr>
              <a:t>create</a:t>
            </a:r>
            <a:r>
              <a:rPr dirty="0" sz="1400" spc="30" b="1">
                <a:latin typeface="Arial"/>
                <a:cs typeface="Arial"/>
              </a:rPr>
              <a:t> </a:t>
            </a:r>
            <a:r>
              <a:rPr dirty="0" sz="1400" spc="20" b="1">
                <a:latin typeface="Arial"/>
                <a:cs typeface="Arial"/>
              </a:rPr>
              <a:t>and</a:t>
            </a:r>
            <a:r>
              <a:rPr dirty="0" sz="1400" spc="25" b="1">
                <a:latin typeface="Arial"/>
                <a:cs typeface="Arial"/>
              </a:rPr>
              <a:t> </a:t>
            </a:r>
            <a:r>
              <a:rPr dirty="0" sz="1400" spc="20" b="1">
                <a:latin typeface="Arial"/>
                <a:cs typeface="Arial"/>
              </a:rPr>
              <a:t>collaborating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20">
                <a:latin typeface="Microsoft Sans Serif"/>
                <a:cs typeface="Microsoft Sans Serif"/>
              </a:rPr>
              <a:t>rather</a:t>
            </a:r>
            <a:r>
              <a:rPr dirty="0" sz="1400" spc="100">
                <a:latin typeface="Microsoft Sans Serif"/>
                <a:cs typeface="Microsoft Sans Serif"/>
              </a:rPr>
              <a:t> </a:t>
            </a:r>
            <a:r>
              <a:rPr dirty="0" sz="1400" spc="-20">
                <a:latin typeface="Microsoft Sans Serif"/>
                <a:cs typeface="Microsoft Sans Serif"/>
              </a:rPr>
              <a:t>than </a:t>
            </a:r>
            <a:r>
              <a:rPr dirty="0" sz="1400">
                <a:latin typeface="Microsoft Sans Serif"/>
                <a:cs typeface="Microsoft Sans Serif"/>
              </a:rPr>
              <a:t>relying</a:t>
            </a:r>
            <a:r>
              <a:rPr dirty="0" sz="1400" spc="5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on</a:t>
            </a:r>
            <a:r>
              <a:rPr dirty="0" sz="1400" spc="6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AI</a:t>
            </a:r>
            <a:r>
              <a:rPr dirty="0" sz="1400" spc="5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or</a:t>
            </a:r>
            <a:r>
              <a:rPr dirty="0" sz="1400" spc="60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templates.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  <a:buFont typeface="Microsoft Sans Serif"/>
              <a:buAutoNum type="arabicPeriod"/>
            </a:pPr>
            <a:endParaRPr sz="1400">
              <a:latin typeface="Microsoft Sans Serif"/>
              <a:cs typeface="Microsoft Sans Serif"/>
            </a:endParaRPr>
          </a:p>
          <a:p>
            <a:pPr marL="469265" marR="274955" indent="-366395">
              <a:lnSpc>
                <a:spcPct val="100000"/>
              </a:lnSpc>
              <a:buAutoNum type="arabicPeriod"/>
              <a:tabLst>
                <a:tab pos="469265" algn="l"/>
              </a:tabLst>
            </a:pPr>
            <a:r>
              <a:rPr dirty="0" sz="1400">
                <a:latin typeface="Microsoft Sans Serif"/>
                <a:cs typeface="Microsoft Sans Serif"/>
              </a:rPr>
              <a:t>Real-</a:t>
            </a:r>
            <a:r>
              <a:rPr dirty="0" sz="1400" spc="70">
                <a:latin typeface="Microsoft Sans Serif"/>
                <a:cs typeface="Microsoft Sans Serif"/>
              </a:rPr>
              <a:t>time</a:t>
            </a:r>
            <a:r>
              <a:rPr dirty="0" sz="1400" spc="75">
                <a:latin typeface="Microsoft Sans Serif"/>
                <a:cs typeface="Microsoft Sans Serif"/>
              </a:rPr>
              <a:t> </a:t>
            </a:r>
            <a:r>
              <a:rPr dirty="0" sz="1400" spc="10" b="1">
                <a:latin typeface="Arial"/>
                <a:cs typeface="Arial"/>
              </a:rPr>
              <a:t>communication</a:t>
            </a:r>
            <a:r>
              <a:rPr dirty="0" sz="1400" spc="65" b="1">
                <a:latin typeface="Arial"/>
                <a:cs typeface="Arial"/>
              </a:rPr>
              <a:t> </a:t>
            </a:r>
            <a:r>
              <a:rPr dirty="0" sz="1400" spc="10" b="1">
                <a:latin typeface="Arial"/>
                <a:cs typeface="Arial"/>
              </a:rPr>
              <a:t>drives</a:t>
            </a:r>
            <a:r>
              <a:rPr dirty="0" sz="1400" spc="65" b="1">
                <a:latin typeface="Arial"/>
                <a:cs typeface="Arial"/>
              </a:rPr>
              <a:t> </a:t>
            </a:r>
            <a:r>
              <a:rPr dirty="0" sz="1400" spc="10" b="1">
                <a:latin typeface="Arial"/>
                <a:cs typeface="Arial"/>
              </a:rPr>
              <a:t>connection</a:t>
            </a:r>
            <a:r>
              <a:rPr dirty="0" sz="1400" spc="100" b="1">
                <a:latin typeface="Arial"/>
                <a:cs typeface="Arial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and</a:t>
            </a:r>
            <a:r>
              <a:rPr dirty="0" sz="1400" spc="145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makes</a:t>
            </a:r>
            <a:r>
              <a:rPr dirty="0" sz="1400" spc="145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founders</a:t>
            </a:r>
            <a:r>
              <a:rPr dirty="0" sz="1400" spc="145">
                <a:latin typeface="Microsoft Sans Serif"/>
                <a:cs typeface="Microsoft Sans Serif"/>
              </a:rPr>
              <a:t> </a:t>
            </a:r>
            <a:r>
              <a:rPr dirty="0" sz="1400" spc="-20">
                <a:latin typeface="Microsoft Sans Serif"/>
                <a:cs typeface="Microsoft Sans Serif"/>
              </a:rPr>
              <a:t>feel </a:t>
            </a:r>
            <a:r>
              <a:rPr dirty="0" sz="1400">
                <a:latin typeface="Microsoft Sans Serif"/>
                <a:cs typeface="Microsoft Sans Serif"/>
              </a:rPr>
              <a:t>“heard”</a:t>
            </a:r>
            <a:r>
              <a:rPr dirty="0" sz="1400" spc="18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because</a:t>
            </a:r>
            <a:r>
              <a:rPr dirty="0" sz="1400" spc="18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it’s</a:t>
            </a:r>
            <a:r>
              <a:rPr dirty="0" sz="1400" spc="18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faster</a:t>
            </a:r>
            <a:r>
              <a:rPr dirty="0" sz="1400" spc="18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than</a:t>
            </a:r>
            <a:r>
              <a:rPr dirty="0" sz="1400" spc="18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waiting</a:t>
            </a:r>
            <a:r>
              <a:rPr dirty="0" sz="1400" spc="18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on</a:t>
            </a:r>
            <a:r>
              <a:rPr dirty="0" sz="1400" spc="18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delayed</a:t>
            </a:r>
            <a:r>
              <a:rPr dirty="0" sz="1400" spc="180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feedback.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  <a:buFont typeface="Microsoft Sans Serif"/>
              <a:buAutoNum type="arabicPeriod"/>
            </a:pPr>
            <a:endParaRPr sz="1400">
              <a:latin typeface="Microsoft Sans Serif"/>
              <a:cs typeface="Microsoft Sans Serif"/>
            </a:endParaRPr>
          </a:p>
          <a:p>
            <a:pPr marL="469265" marR="165100" indent="-368935">
              <a:lnSpc>
                <a:spcPct val="100000"/>
              </a:lnSpc>
              <a:buAutoNum type="arabicPeriod"/>
              <a:tabLst>
                <a:tab pos="469265" algn="l"/>
              </a:tabLst>
            </a:pPr>
            <a:r>
              <a:rPr dirty="0" sz="1400" spc="10">
                <a:latin typeface="Microsoft Sans Serif"/>
                <a:cs typeface="Microsoft Sans Serif"/>
              </a:rPr>
              <a:t>Collaboration</a:t>
            </a:r>
            <a:r>
              <a:rPr dirty="0" sz="1400" spc="105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is</a:t>
            </a:r>
            <a:r>
              <a:rPr dirty="0" sz="1400" spc="105">
                <a:latin typeface="Microsoft Sans Serif"/>
                <a:cs typeface="Microsoft Sans Serif"/>
              </a:rPr>
              <a:t> </a:t>
            </a:r>
            <a:r>
              <a:rPr dirty="0" sz="1400" spc="65">
                <a:latin typeface="Microsoft Sans Serif"/>
                <a:cs typeface="Microsoft Sans Serif"/>
              </a:rPr>
              <a:t>most</a:t>
            </a:r>
            <a:r>
              <a:rPr dirty="0" sz="1400" spc="95">
                <a:latin typeface="Microsoft Sans Serif"/>
                <a:cs typeface="Microsoft Sans Serif"/>
              </a:rPr>
              <a:t> </a:t>
            </a:r>
            <a:r>
              <a:rPr dirty="0" sz="1400" spc="10" b="1">
                <a:latin typeface="Arial"/>
                <a:cs typeface="Arial"/>
              </a:rPr>
              <a:t>motivating</a:t>
            </a:r>
            <a:r>
              <a:rPr dirty="0" sz="1400" spc="15" b="1">
                <a:latin typeface="Arial"/>
                <a:cs typeface="Arial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when</a:t>
            </a:r>
            <a:r>
              <a:rPr dirty="0" sz="1400" spc="110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there</a:t>
            </a:r>
            <a:r>
              <a:rPr dirty="0" sz="1400" spc="105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is</a:t>
            </a:r>
            <a:r>
              <a:rPr dirty="0" sz="1400" spc="105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visible</a:t>
            </a:r>
            <a:r>
              <a:rPr dirty="0" sz="1400" spc="105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progress</a:t>
            </a:r>
            <a:r>
              <a:rPr dirty="0" sz="1400" spc="105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(drawing, </a:t>
            </a:r>
            <a:r>
              <a:rPr dirty="0" sz="1400">
                <a:latin typeface="Microsoft Sans Serif"/>
                <a:cs typeface="Microsoft Sans Serif"/>
              </a:rPr>
              <a:t>building,</a:t>
            </a:r>
            <a:r>
              <a:rPr dirty="0" sz="1400" spc="100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etc).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 marR="73660">
              <a:lnSpc>
                <a:spcPct val="100000"/>
              </a:lnSpc>
              <a:tabLst>
                <a:tab pos="2604770" algn="l"/>
              </a:tabLst>
            </a:pPr>
            <a:r>
              <a:rPr dirty="0" sz="1400" b="1">
                <a:latin typeface="Arial"/>
                <a:cs typeface="Arial"/>
              </a:rPr>
              <a:t>Moving</a:t>
            </a:r>
            <a:r>
              <a:rPr dirty="0" sz="1400" spc="-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forward?</a:t>
            </a:r>
            <a:r>
              <a:rPr dirty="0" sz="1400" spc="40" b="1">
                <a:latin typeface="Arial"/>
                <a:cs typeface="Arial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Experience</a:t>
            </a:r>
            <a:r>
              <a:rPr dirty="0" sz="1400">
                <a:latin typeface="Microsoft Sans Serif"/>
                <a:cs typeface="Microsoft Sans Serif"/>
              </a:rPr>
              <a:t>	</a:t>
            </a:r>
            <a:r>
              <a:rPr dirty="0" sz="1400" spc="-345">
                <a:latin typeface="Microsoft Sans Serif"/>
                <a:cs typeface="Microsoft Sans Serif"/>
              </a:rPr>
              <a:t>1</a:t>
            </a:r>
            <a:r>
              <a:rPr dirty="0" sz="1400" spc="5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expresses</a:t>
            </a:r>
            <a:r>
              <a:rPr dirty="0" sz="1400" spc="5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a</a:t>
            </a:r>
            <a:r>
              <a:rPr dirty="0" sz="1400" spc="5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high</a:t>
            </a:r>
            <a:r>
              <a:rPr dirty="0" sz="1400" spc="55">
                <a:latin typeface="Microsoft Sans Serif"/>
                <a:cs typeface="Microsoft Sans Serif"/>
              </a:rPr>
              <a:t> </a:t>
            </a:r>
            <a:r>
              <a:rPr dirty="0" sz="1400" spc="45">
                <a:latin typeface="Microsoft Sans Serif"/>
                <a:cs typeface="Microsoft Sans Serif"/>
              </a:rPr>
              <a:t>potential</a:t>
            </a:r>
            <a:r>
              <a:rPr dirty="0" sz="1400" spc="5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space</a:t>
            </a:r>
            <a:r>
              <a:rPr dirty="0" sz="1400" spc="55">
                <a:latin typeface="Microsoft Sans Serif"/>
                <a:cs typeface="Microsoft Sans Serif"/>
              </a:rPr>
              <a:t> </a:t>
            </a:r>
            <a:r>
              <a:rPr dirty="0" sz="1400" spc="50">
                <a:latin typeface="Microsoft Sans Serif"/>
                <a:cs typeface="Microsoft Sans Serif"/>
              </a:rPr>
              <a:t>for</a:t>
            </a:r>
            <a:r>
              <a:rPr dirty="0" sz="1400" spc="55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increasing </a:t>
            </a:r>
            <a:r>
              <a:rPr dirty="0" sz="1400" spc="55">
                <a:latin typeface="Microsoft Sans Serif"/>
                <a:cs typeface="Microsoft Sans Serif"/>
              </a:rPr>
              <a:t>creativity</a:t>
            </a:r>
            <a:r>
              <a:rPr dirty="0" sz="1400" spc="15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through</a:t>
            </a:r>
            <a:r>
              <a:rPr dirty="0" sz="1400" spc="155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collaboration.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4724" y="505247"/>
            <a:ext cx="17379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85" b="1">
                <a:solidFill>
                  <a:srgbClr val="BA3D02"/>
                </a:solidFill>
                <a:latin typeface="Arial"/>
                <a:cs typeface="Arial"/>
              </a:rPr>
              <a:t>Next</a:t>
            </a:r>
            <a:r>
              <a:rPr dirty="0" sz="2500" spc="-9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500" spc="-20" b="1">
                <a:solidFill>
                  <a:srgbClr val="BA3D02"/>
                </a:solidFill>
                <a:latin typeface="Arial"/>
                <a:cs typeface="Arial"/>
              </a:rPr>
              <a:t>Steps</a:t>
            </a:r>
            <a:endParaRPr sz="25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17022" y="1398409"/>
            <a:ext cx="7485380" cy="3012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Novelty:</a:t>
            </a:r>
            <a:r>
              <a:rPr dirty="0" sz="1400" spc="40" b="1">
                <a:latin typeface="Arial"/>
                <a:cs typeface="Arial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Even</a:t>
            </a:r>
            <a:r>
              <a:rPr dirty="0" sz="1400" spc="12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though</a:t>
            </a:r>
            <a:r>
              <a:rPr dirty="0" sz="1400" spc="12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many</a:t>
            </a:r>
            <a:r>
              <a:rPr dirty="0" sz="1400" spc="12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virtual</a:t>
            </a:r>
            <a:r>
              <a:rPr dirty="0" sz="1400" spc="12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playgrounds</a:t>
            </a:r>
            <a:r>
              <a:rPr dirty="0" sz="1400" spc="12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exist</a:t>
            </a:r>
            <a:r>
              <a:rPr dirty="0" sz="1400" spc="125">
                <a:latin typeface="Microsoft Sans Serif"/>
                <a:cs typeface="Microsoft Sans Serif"/>
              </a:rPr>
              <a:t> </a:t>
            </a:r>
            <a:r>
              <a:rPr dirty="0" sz="1400" spc="50">
                <a:latin typeface="Microsoft Sans Serif"/>
                <a:cs typeface="Microsoft Sans Serif"/>
              </a:rPr>
              <a:t>for</a:t>
            </a:r>
            <a:r>
              <a:rPr dirty="0" sz="1400" spc="12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design,</a:t>
            </a:r>
            <a:r>
              <a:rPr dirty="0" sz="1400" spc="12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there</a:t>
            </a:r>
            <a:r>
              <a:rPr dirty="0" sz="1400" spc="12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is</a:t>
            </a:r>
            <a:r>
              <a:rPr dirty="0" sz="1400" spc="12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no</a:t>
            </a:r>
            <a:r>
              <a:rPr dirty="0" sz="1400" spc="80">
                <a:latin typeface="Microsoft Sans Serif"/>
                <a:cs typeface="Microsoft Sans Serif"/>
              </a:rPr>
              <a:t> </a:t>
            </a:r>
            <a:r>
              <a:rPr dirty="0" sz="1400" b="1">
                <a:latin typeface="Arial"/>
                <a:cs typeface="Arial"/>
              </a:rPr>
              <a:t>real</a:t>
            </a:r>
            <a:r>
              <a:rPr dirty="0" sz="1400" spc="50" b="1">
                <a:latin typeface="Arial"/>
                <a:cs typeface="Arial"/>
              </a:rPr>
              <a:t> </a:t>
            </a:r>
            <a:r>
              <a:rPr dirty="0" sz="1400" spc="40" b="1">
                <a:latin typeface="Arial"/>
                <a:cs typeface="Arial"/>
              </a:rPr>
              <a:t>time </a:t>
            </a:r>
            <a:r>
              <a:rPr dirty="0" sz="1400" spc="10" b="1">
                <a:latin typeface="Arial"/>
                <a:cs typeface="Arial"/>
              </a:rPr>
              <a:t>communication</a:t>
            </a:r>
            <a:r>
              <a:rPr dirty="0" sz="1400" spc="55" b="1">
                <a:latin typeface="Arial"/>
                <a:cs typeface="Arial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and</a:t>
            </a:r>
            <a:r>
              <a:rPr dirty="0" sz="1400" spc="80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are</a:t>
            </a:r>
            <a:r>
              <a:rPr dirty="0" sz="1400" spc="85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hard</a:t>
            </a:r>
            <a:r>
              <a:rPr dirty="0" sz="1400" spc="85">
                <a:latin typeface="Microsoft Sans Serif"/>
                <a:cs typeface="Microsoft Sans Serif"/>
              </a:rPr>
              <a:t> </a:t>
            </a:r>
            <a:r>
              <a:rPr dirty="0" sz="1400" spc="50">
                <a:latin typeface="Microsoft Sans Serif"/>
                <a:cs typeface="Microsoft Sans Serif"/>
              </a:rPr>
              <a:t>for</a:t>
            </a:r>
            <a:r>
              <a:rPr dirty="0" sz="1400" spc="70">
                <a:latin typeface="Microsoft Sans Serif"/>
                <a:cs typeface="Microsoft Sans Serif"/>
              </a:rPr>
              <a:t> </a:t>
            </a:r>
            <a:r>
              <a:rPr dirty="0" sz="1400" spc="10" b="1">
                <a:latin typeface="Arial"/>
                <a:cs typeface="Arial"/>
              </a:rPr>
              <a:t>founders </a:t>
            </a:r>
            <a:r>
              <a:rPr dirty="0" sz="1400" spc="60" b="1">
                <a:latin typeface="Arial"/>
                <a:cs typeface="Arial"/>
              </a:rPr>
              <a:t>to</a:t>
            </a:r>
            <a:r>
              <a:rPr dirty="0" sz="1400" spc="15" b="1">
                <a:latin typeface="Arial"/>
                <a:cs typeface="Arial"/>
              </a:rPr>
              <a:t> </a:t>
            </a:r>
            <a:r>
              <a:rPr dirty="0" sz="1400" spc="-25" b="1">
                <a:latin typeface="Arial"/>
                <a:cs typeface="Arial"/>
              </a:rPr>
              <a:t>use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 spc="-65" b="1">
                <a:latin typeface="Arial"/>
                <a:cs typeface="Arial"/>
              </a:rPr>
              <a:t>UI:</a:t>
            </a:r>
            <a:r>
              <a:rPr dirty="0" sz="1400" spc="25" b="1">
                <a:latin typeface="Arial"/>
                <a:cs typeface="Arial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Communication</a:t>
            </a:r>
            <a:r>
              <a:rPr dirty="0" sz="1400" spc="10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is</a:t>
            </a:r>
            <a:r>
              <a:rPr dirty="0" sz="1400" spc="95">
                <a:latin typeface="Microsoft Sans Serif"/>
                <a:cs typeface="Microsoft Sans Serif"/>
              </a:rPr>
              <a:t> </a:t>
            </a:r>
            <a:r>
              <a:rPr dirty="0" sz="1400" spc="50" b="1">
                <a:latin typeface="Arial"/>
                <a:cs typeface="Arial"/>
              </a:rPr>
              <a:t>often</a:t>
            </a:r>
            <a:r>
              <a:rPr dirty="0" sz="1400" spc="3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done</a:t>
            </a:r>
            <a:r>
              <a:rPr dirty="0" sz="1400" spc="3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on</a:t>
            </a:r>
            <a:r>
              <a:rPr dirty="0" sz="1400" spc="3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phones</a:t>
            </a:r>
            <a:r>
              <a:rPr dirty="0" sz="1400" spc="20" b="1">
                <a:latin typeface="Arial"/>
                <a:cs typeface="Arial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so</a:t>
            </a:r>
            <a:r>
              <a:rPr dirty="0" sz="1400" spc="10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a</a:t>
            </a:r>
            <a:r>
              <a:rPr dirty="0" sz="1400" spc="11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mobile</a:t>
            </a:r>
            <a:r>
              <a:rPr dirty="0" sz="1400" spc="105">
                <a:latin typeface="Microsoft Sans Serif"/>
                <a:cs typeface="Microsoft Sans Serif"/>
              </a:rPr>
              <a:t> </a:t>
            </a:r>
            <a:r>
              <a:rPr dirty="0" sz="1400" spc="60">
                <a:latin typeface="Microsoft Sans Serif"/>
                <a:cs typeface="Microsoft Sans Serif"/>
              </a:rPr>
              <a:t>app</a:t>
            </a:r>
            <a:r>
              <a:rPr dirty="0" sz="1400" spc="10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is</a:t>
            </a:r>
            <a:r>
              <a:rPr dirty="0" sz="1400" spc="11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relevant</a:t>
            </a:r>
            <a:r>
              <a:rPr dirty="0" sz="1400" spc="10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and</a:t>
            </a:r>
            <a:r>
              <a:rPr dirty="0" sz="1400" spc="105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applicable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latin typeface="Arial"/>
                <a:cs typeface="Arial"/>
              </a:rPr>
              <a:t>Impact:</a:t>
            </a:r>
            <a:r>
              <a:rPr dirty="0" sz="1400" spc="20" b="1">
                <a:latin typeface="Arial"/>
                <a:cs typeface="Arial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Throughout</a:t>
            </a:r>
            <a:r>
              <a:rPr dirty="0" sz="1400" spc="10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interview,</a:t>
            </a:r>
            <a:r>
              <a:rPr dirty="0" sz="1400" spc="10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we</a:t>
            </a:r>
            <a:r>
              <a:rPr dirty="0" sz="1400" spc="10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saw</a:t>
            </a:r>
            <a:r>
              <a:rPr dirty="0" sz="1400" spc="100">
                <a:latin typeface="Microsoft Sans Serif"/>
                <a:cs typeface="Microsoft Sans Serif"/>
              </a:rPr>
              <a:t> </a:t>
            </a:r>
            <a:r>
              <a:rPr dirty="0" sz="1400" spc="50">
                <a:latin typeface="Microsoft Sans Serif"/>
                <a:cs typeface="Microsoft Sans Serif"/>
              </a:rPr>
              <a:t>communication</a:t>
            </a:r>
            <a:r>
              <a:rPr dirty="0" sz="1400" spc="10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as</a:t>
            </a:r>
            <a:r>
              <a:rPr dirty="0" sz="1400" spc="10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one</a:t>
            </a:r>
            <a:r>
              <a:rPr dirty="0" sz="1400" spc="100">
                <a:latin typeface="Microsoft Sans Serif"/>
                <a:cs typeface="Microsoft Sans Serif"/>
              </a:rPr>
              <a:t> </a:t>
            </a:r>
            <a:r>
              <a:rPr dirty="0" sz="1400" spc="65">
                <a:latin typeface="Microsoft Sans Serif"/>
                <a:cs typeface="Microsoft Sans Serif"/>
              </a:rPr>
              <a:t>of</a:t>
            </a:r>
            <a:r>
              <a:rPr dirty="0" sz="1400" spc="100">
                <a:latin typeface="Microsoft Sans Serif"/>
                <a:cs typeface="Microsoft Sans Serif"/>
              </a:rPr>
              <a:t> </a:t>
            </a:r>
            <a:r>
              <a:rPr dirty="0" sz="1400" spc="60">
                <a:latin typeface="Microsoft Sans Serif"/>
                <a:cs typeface="Microsoft Sans Serif"/>
              </a:rPr>
              <a:t>the</a:t>
            </a:r>
            <a:r>
              <a:rPr dirty="0" sz="1400" spc="10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major</a:t>
            </a:r>
            <a:r>
              <a:rPr dirty="0" sz="1400" spc="10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pain</a:t>
            </a:r>
            <a:r>
              <a:rPr dirty="0" sz="1400" spc="100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points.</a:t>
            </a:r>
            <a:endParaRPr sz="1400">
              <a:latin typeface="Microsoft Sans Serif"/>
              <a:cs typeface="Microsoft Sans Serif"/>
            </a:endParaRPr>
          </a:p>
          <a:p>
            <a:pPr marL="469265" marR="582295" indent="-336550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400">
                <a:latin typeface="Microsoft Sans Serif"/>
                <a:cs typeface="Microsoft Sans Serif"/>
              </a:rPr>
              <a:t>Additionally,</a:t>
            </a:r>
            <a:r>
              <a:rPr dirty="0" sz="1400" spc="10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through</a:t>
            </a:r>
            <a:r>
              <a:rPr dirty="0" sz="1400" spc="11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our</a:t>
            </a:r>
            <a:r>
              <a:rPr dirty="0" sz="1400" spc="10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experiment,</a:t>
            </a:r>
            <a:r>
              <a:rPr dirty="0" sz="1400" spc="11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we</a:t>
            </a:r>
            <a:r>
              <a:rPr dirty="0" sz="1400" spc="11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saw</a:t>
            </a:r>
            <a:r>
              <a:rPr dirty="0" sz="1400" spc="105">
                <a:latin typeface="Microsoft Sans Serif"/>
                <a:cs typeface="Microsoft Sans Serif"/>
              </a:rPr>
              <a:t> </a:t>
            </a:r>
            <a:r>
              <a:rPr dirty="0" sz="1400" spc="75">
                <a:latin typeface="Microsoft Sans Serif"/>
                <a:cs typeface="Microsoft Sans Serif"/>
              </a:rPr>
              <a:t>that</a:t>
            </a:r>
            <a:r>
              <a:rPr dirty="0" sz="1400" spc="11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a</a:t>
            </a:r>
            <a:r>
              <a:rPr dirty="0" sz="1400" spc="11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virtual</a:t>
            </a:r>
            <a:r>
              <a:rPr dirty="0" sz="1400" spc="105">
                <a:latin typeface="Microsoft Sans Serif"/>
                <a:cs typeface="Microsoft Sans Serif"/>
              </a:rPr>
              <a:t> </a:t>
            </a:r>
            <a:r>
              <a:rPr dirty="0" sz="1400" spc="55">
                <a:latin typeface="Microsoft Sans Serif"/>
                <a:cs typeface="Microsoft Sans Serif"/>
              </a:rPr>
              <a:t>platform</a:t>
            </a:r>
            <a:r>
              <a:rPr dirty="0" sz="1400" spc="11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+</a:t>
            </a:r>
            <a:r>
              <a:rPr dirty="0" sz="1400" spc="11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real</a:t>
            </a:r>
            <a:r>
              <a:rPr dirty="0" sz="1400" spc="105">
                <a:latin typeface="Microsoft Sans Serif"/>
                <a:cs typeface="Microsoft Sans Serif"/>
              </a:rPr>
              <a:t> </a:t>
            </a:r>
            <a:r>
              <a:rPr dirty="0" sz="1400" spc="45">
                <a:latin typeface="Microsoft Sans Serif"/>
                <a:cs typeface="Microsoft Sans Serif"/>
              </a:rPr>
              <a:t>time </a:t>
            </a:r>
            <a:r>
              <a:rPr dirty="0" sz="1400" spc="50">
                <a:latin typeface="Microsoft Sans Serif"/>
                <a:cs typeface="Microsoft Sans Serif"/>
              </a:rPr>
              <a:t>communication </a:t>
            </a:r>
            <a:r>
              <a:rPr dirty="0" sz="1400" spc="10">
                <a:latin typeface="Microsoft Sans Serif"/>
                <a:cs typeface="Microsoft Sans Serif"/>
              </a:rPr>
              <a:t>was</a:t>
            </a:r>
            <a:r>
              <a:rPr dirty="0" sz="1400" spc="40">
                <a:latin typeface="Microsoft Sans Serif"/>
                <a:cs typeface="Microsoft Sans Serif"/>
              </a:rPr>
              <a:t> </a:t>
            </a:r>
            <a:r>
              <a:rPr dirty="0" sz="1400" spc="65" b="1">
                <a:latin typeface="Arial"/>
                <a:cs typeface="Arial"/>
              </a:rPr>
              <a:t>the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10" b="1">
                <a:latin typeface="Arial"/>
                <a:cs typeface="Arial"/>
              </a:rPr>
              <a:t>preferred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50" b="1">
                <a:latin typeface="Arial"/>
                <a:cs typeface="Arial"/>
              </a:rPr>
              <a:t>method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55">
                <a:latin typeface="Microsoft Sans Serif"/>
                <a:cs typeface="Microsoft Sans Serif"/>
              </a:rPr>
              <a:t>by</a:t>
            </a:r>
            <a:r>
              <a:rPr dirty="0" sz="1400" spc="50">
                <a:latin typeface="Microsoft Sans Serif"/>
                <a:cs typeface="Microsoft Sans Serif"/>
              </a:rPr>
              <a:t> </a:t>
            </a:r>
            <a:r>
              <a:rPr dirty="0" sz="1400" spc="60">
                <a:latin typeface="Microsoft Sans Serif"/>
                <a:cs typeface="Microsoft Sans Serif"/>
              </a:rPr>
              <a:t>the</a:t>
            </a:r>
            <a:r>
              <a:rPr dirty="0" sz="1400" spc="55">
                <a:latin typeface="Microsoft Sans Serif"/>
                <a:cs typeface="Microsoft Sans Serif"/>
              </a:rPr>
              <a:t> </a:t>
            </a:r>
            <a:r>
              <a:rPr dirty="0" sz="1400" spc="45">
                <a:latin typeface="Microsoft Sans Serif"/>
                <a:cs typeface="Microsoft Sans Serif"/>
              </a:rPr>
              <a:t>participant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  <a:buFont typeface="Tahoma"/>
              <a:buChar char="●"/>
            </a:pPr>
            <a:endParaRPr sz="1400">
              <a:latin typeface="Microsoft Sans Serif"/>
              <a:cs typeface="Microsoft Sans Serif"/>
            </a:endParaRPr>
          </a:p>
          <a:p>
            <a:pPr marL="12700" marR="60960">
              <a:lnSpc>
                <a:spcPct val="100000"/>
              </a:lnSpc>
            </a:pPr>
            <a:r>
              <a:rPr dirty="0" sz="1400" spc="-20" b="1">
                <a:latin typeface="Arial"/>
                <a:cs typeface="Arial"/>
              </a:rPr>
              <a:t>Key</a:t>
            </a:r>
            <a:r>
              <a:rPr dirty="0" sz="1400" spc="3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ethical</a:t>
            </a:r>
            <a:r>
              <a:rPr dirty="0" sz="1400" spc="3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considerations:</a:t>
            </a:r>
            <a:r>
              <a:rPr dirty="0" sz="1400" spc="15" b="1">
                <a:latin typeface="Arial"/>
                <a:cs typeface="Arial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Relatively</a:t>
            </a:r>
            <a:r>
              <a:rPr dirty="0" sz="1400" spc="114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less</a:t>
            </a:r>
            <a:r>
              <a:rPr dirty="0" sz="1400" spc="11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severe</a:t>
            </a:r>
            <a:r>
              <a:rPr dirty="0" sz="1400" spc="11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than</a:t>
            </a:r>
            <a:r>
              <a:rPr dirty="0" sz="1400" spc="110">
                <a:latin typeface="Microsoft Sans Serif"/>
                <a:cs typeface="Microsoft Sans Serif"/>
              </a:rPr>
              <a:t> </a:t>
            </a:r>
            <a:r>
              <a:rPr dirty="0" sz="1400" spc="55">
                <a:latin typeface="Microsoft Sans Serif"/>
                <a:cs typeface="Microsoft Sans Serif"/>
              </a:rPr>
              <a:t>other</a:t>
            </a:r>
            <a:r>
              <a:rPr dirty="0" sz="1400" spc="11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choices.</a:t>
            </a:r>
            <a:r>
              <a:rPr dirty="0" sz="1400" spc="11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Concerns</a:t>
            </a:r>
            <a:r>
              <a:rPr dirty="0" sz="1400" spc="11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are</a:t>
            </a:r>
            <a:r>
              <a:rPr dirty="0" sz="1400" spc="110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listed below:</a:t>
            </a:r>
            <a:endParaRPr sz="1400">
              <a:latin typeface="Microsoft Sans Serif"/>
              <a:cs typeface="Microsoft Sans Serif"/>
            </a:endParaRPr>
          </a:p>
          <a:p>
            <a:pPr marL="469265" indent="-335915">
              <a:lnSpc>
                <a:spcPct val="100000"/>
              </a:lnSpc>
              <a:buClr>
                <a:srgbClr val="000000"/>
              </a:buClr>
              <a:buFont typeface="Tahoma"/>
              <a:buChar char="●"/>
              <a:tabLst>
                <a:tab pos="469265" algn="l"/>
              </a:tabLst>
            </a:pP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Leaves</a:t>
            </a:r>
            <a:r>
              <a:rPr dirty="0" sz="1400" spc="2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out:</a:t>
            </a:r>
            <a:r>
              <a:rPr dirty="0" sz="1400" spc="7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Blind</a:t>
            </a:r>
            <a:r>
              <a:rPr dirty="0" sz="1400" spc="10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users</a:t>
            </a:r>
            <a:r>
              <a:rPr dirty="0" sz="1400" spc="10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and</a:t>
            </a:r>
            <a:r>
              <a:rPr dirty="0" sz="1400" spc="10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non-English</a:t>
            </a:r>
            <a:r>
              <a:rPr dirty="0" sz="1400" spc="10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Microsoft Sans Serif"/>
                <a:cs typeface="Microsoft Sans Serif"/>
              </a:rPr>
              <a:t>speakers</a:t>
            </a:r>
            <a:endParaRPr sz="1400">
              <a:latin typeface="Microsoft Sans Serif"/>
              <a:cs typeface="Microsoft Sans Serif"/>
            </a:endParaRPr>
          </a:p>
          <a:p>
            <a:pPr marL="469265" indent="-33591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400" spc="-55">
                <a:solidFill>
                  <a:srgbClr val="595959"/>
                </a:solidFill>
                <a:latin typeface="Microsoft Sans Serif"/>
                <a:cs typeface="Microsoft Sans Serif"/>
              </a:rPr>
              <a:t>Real</a:t>
            </a:r>
            <a:r>
              <a:rPr dirty="0" sz="1400" spc="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65">
                <a:solidFill>
                  <a:srgbClr val="595959"/>
                </a:solidFill>
                <a:latin typeface="Microsoft Sans Serif"/>
                <a:cs typeface="Microsoft Sans Serif"/>
              </a:rPr>
              <a:t>time</a:t>
            </a:r>
            <a:r>
              <a:rPr dirty="0" sz="1400" spc="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50">
                <a:solidFill>
                  <a:srgbClr val="595959"/>
                </a:solidFill>
                <a:latin typeface="Microsoft Sans Serif"/>
                <a:cs typeface="Microsoft Sans Serif"/>
              </a:rPr>
              <a:t>communication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over</a:t>
            </a:r>
            <a:r>
              <a:rPr dirty="0" sz="1400" spc="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a</a:t>
            </a:r>
            <a:r>
              <a:rPr dirty="0" sz="1400" spc="5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visual</a:t>
            </a:r>
            <a:r>
              <a:rPr dirty="0" sz="1400" spc="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55">
                <a:solidFill>
                  <a:srgbClr val="595959"/>
                </a:solidFill>
                <a:latin typeface="Microsoft Sans Serif"/>
                <a:cs typeface="Microsoft Sans Serif"/>
              </a:rPr>
              <a:t>platform</a:t>
            </a:r>
            <a:r>
              <a:rPr dirty="0" sz="1400" spc="50">
                <a:solidFill>
                  <a:srgbClr val="595959"/>
                </a:solidFill>
                <a:latin typeface="Microsoft Sans Serif"/>
                <a:cs typeface="Microsoft Sans Serif"/>
              </a:rPr>
              <a:t> could</a:t>
            </a:r>
            <a:r>
              <a:rPr dirty="0" sz="14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expose</a:t>
            </a:r>
            <a:r>
              <a:rPr dirty="0" sz="1400" spc="-2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sensitive</a:t>
            </a:r>
            <a:r>
              <a:rPr dirty="0" sz="1400" spc="-2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spc="45" b="1">
                <a:solidFill>
                  <a:srgbClr val="595959"/>
                </a:solidFill>
                <a:latin typeface="Arial"/>
                <a:cs typeface="Arial"/>
              </a:rPr>
              <a:t>data</a:t>
            </a:r>
            <a:endParaRPr sz="1400">
              <a:latin typeface="Arial"/>
              <a:cs typeface="Arial"/>
            </a:endParaRPr>
          </a:p>
          <a:p>
            <a:pPr marL="469265" indent="-335915">
              <a:lnSpc>
                <a:spcPct val="100000"/>
              </a:lnSpc>
              <a:buChar char="●"/>
              <a:tabLst>
                <a:tab pos="469265" algn="l"/>
              </a:tabLst>
            </a:pP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Ambiguous</a:t>
            </a:r>
            <a:r>
              <a:rPr dirty="0" sz="1400" spc="2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authorship</a:t>
            </a:r>
            <a:r>
              <a:rPr dirty="0" sz="1400" spc="6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as</a:t>
            </a:r>
            <a:r>
              <a:rPr dirty="0" sz="1400" spc="9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we</a:t>
            </a:r>
            <a:r>
              <a:rPr dirty="0" sz="1400" spc="9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won’t</a:t>
            </a:r>
            <a:r>
              <a:rPr dirty="0" sz="1400" spc="9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know</a:t>
            </a:r>
            <a:r>
              <a:rPr dirty="0" sz="1400" spc="9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who</a:t>
            </a:r>
            <a:r>
              <a:rPr dirty="0" sz="1400" spc="9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60">
                <a:solidFill>
                  <a:srgbClr val="595959"/>
                </a:solidFill>
                <a:latin typeface="Microsoft Sans Serif"/>
                <a:cs typeface="Microsoft Sans Serif"/>
              </a:rPr>
              <a:t>the</a:t>
            </a:r>
            <a:r>
              <a:rPr dirty="0" sz="1400" spc="9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65">
                <a:solidFill>
                  <a:srgbClr val="595959"/>
                </a:solidFill>
                <a:latin typeface="Microsoft Sans Serif"/>
                <a:cs typeface="Microsoft Sans Serif"/>
              </a:rPr>
              <a:t>true</a:t>
            </a:r>
            <a:r>
              <a:rPr dirty="0" sz="1400" spc="9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owner</a:t>
            </a:r>
            <a:r>
              <a:rPr dirty="0" sz="1400" spc="9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is</a:t>
            </a:r>
            <a:r>
              <a:rPr dirty="0" sz="1400" spc="9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due</a:t>
            </a:r>
            <a:r>
              <a:rPr dirty="0" sz="1400" spc="95">
                <a:solidFill>
                  <a:srgbClr val="595959"/>
                </a:solidFill>
                <a:latin typeface="Microsoft Sans Serif"/>
                <a:cs typeface="Microsoft Sans Serif"/>
              </a:rPr>
              <a:t> to</a:t>
            </a:r>
            <a:r>
              <a:rPr dirty="0" sz="1400" spc="9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Microsoft Sans Serif"/>
                <a:cs typeface="Microsoft Sans Serif"/>
              </a:rPr>
              <a:t>collaboration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92419" y="479321"/>
            <a:ext cx="5117465" cy="513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5405" marR="5080" indent="-5334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solidFill>
                  <a:srgbClr val="0A9395"/>
                </a:solidFill>
              </a:rPr>
              <a:t>virtual</a:t>
            </a:r>
            <a:r>
              <a:rPr dirty="0" sz="1600" spc="55">
                <a:solidFill>
                  <a:srgbClr val="0A9395"/>
                </a:solidFill>
              </a:rPr>
              <a:t> </a:t>
            </a:r>
            <a:r>
              <a:rPr dirty="0" sz="1600">
                <a:solidFill>
                  <a:srgbClr val="0A9395"/>
                </a:solidFill>
              </a:rPr>
              <a:t>playground</a:t>
            </a:r>
            <a:r>
              <a:rPr dirty="0" sz="1600" spc="55">
                <a:solidFill>
                  <a:srgbClr val="0A9395"/>
                </a:solidFill>
              </a:rPr>
              <a:t> </a:t>
            </a:r>
            <a:r>
              <a:rPr dirty="0" sz="1600" spc="85">
                <a:solidFill>
                  <a:srgbClr val="0A9395"/>
                </a:solidFill>
              </a:rPr>
              <a:t>that</a:t>
            </a:r>
            <a:r>
              <a:rPr dirty="0" sz="1600" spc="55">
                <a:solidFill>
                  <a:srgbClr val="0A9395"/>
                </a:solidFill>
              </a:rPr>
              <a:t> </a:t>
            </a:r>
            <a:r>
              <a:rPr dirty="0" sz="1600">
                <a:solidFill>
                  <a:srgbClr val="0A9395"/>
                </a:solidFill>
              </a:rPr>
              <a:t>designers</a:t>
            </a:r>
            <a:r>
              <a:rPr dirty="0" sz="1600" spc="55">
                <a:solidFill>
                  <a:srgbClr val="0A9395"/>
                </a:solidFill>
              </a:rPr>
              <a:t> </a:t>
            </a:r>
            <a:r>
              <a:rPr dirty="0" sz="1600">
                <a:solidFill>
                  <a:srgbClr val="0A9395"/>
                </a:solidFill>
              </a:rPr>
              <a:t>and</a:t>
            </a:r>
            <a:r>
              <a:rPr dirty="0" sz="1600" spc="55">
                <a:solidFill>
                  <a:srgbClr val="0A9395"/>
                </a:solidFill>
              </a:rPr>
              <a:t> </a:t>
            </a:r>
            <a:r>
              <a:rPr dirty="0" sz="1600">
                <a:solidFill>
                  <a:srgbClr val="0A9395"/>
                </a:solidFill>
              </a:rPr>
              <a:t>founders</a:t>
            </a:r>
            <a:r>
              <a:rPr dirty="0" sz="1600" spc="55">
                <a:solidFill>
                  <a:srgbClr val="0A9395"/>
                </a:solidFill>
              </a:rPr>
              <a:t> </a:t>
            </a:r>
            <a:r>
              <a:rPr dirty="0" sz="1600" spc="-25">
                <a:solidFill>
                  <a:srgbClr val="0A9395"/>
                </a:solidFill>
              </a:rPr>
              <a:t>can </a:t>
            </a:r>
            <a:r>
              <a:rPr dirty="0" sz="1600" spc="10">
                <a:solidFill>
                  <a:srgbClr val="0A9395"/>
                </a:solidFill>
              </a:rPr>
              <a:t>work</a:t>
            </a:r>
            <a:r>
              <a:rPr dirty="0" sz="1600" spc="25">
                <a:solidFill>
                  <a:srgbClr val="0A9395"/>
                </a:solidFill>
              </a:rPr>
              <a:t> </a:t>
            </a:r>
            <a:r>
              <a:rPr dirty="0" sz="1600" spc="10">
                <a:solidFill>
                  <a:srgbClr val="0A9395"/>
                </a:solidFill>
              </a:rPr>
              <a:t>on</a:t>
            </a:r>
            <a:r>
              <a:rPr dirty="0" sz="1600" spc="25">
                <a:solidFill>
                  <a:srgbClr val="0A9395"/>
                </a:solidFill>
              </a:rPr>
              <a:t> </a:t>
            </a:r>
            <a:r>
              <a:rPr dirty="0" sz="1600" spc="10">
                <a:solidFill>
                  <a:srgbClr val="0A9395"/>
                </a:solidFill>
              </a:rPr>
              <a:t>together</a:t>
            </a:r>
            <a:r>
              <a:rPr dirty="0" sz="1600" spc="25">
                <a:solidFill>
                  <a:srgbClr val="0A9395"/>
                </a:solidFill>
              </a:rPr>
              <a:t> </a:t>
            </a:r>
            <a:r>
              <a:rPr dirty="0" sz="1600" spc="10">
                <a:solidFill>
                  <a:srgbClr val="0A9395"/>
                </a:solidFill>
              </a:rPr>
              <a:t>while</a:t>
            </a:r>
            <a:r>
              <a:rPr dirty="0" sz="1600" spc="30">
                <a:solidFill>
                  <a:srgbClr val="0A9395"/>
                </a:solidFill>
              </a:rPr>
              <a:t> </a:t>
            </a:r>
            <a:r>
              <a:rPr dirty="0" sz="1600" spc="10">
                <a:solidFill>
                  <a:srgbClr val="0A9395"/>
                </a:solidFill>
              </a:rPr>
              <a:t>communicating</a:t>
            </a:r>
            <a:r>
              <a:rPr dirty="0" sz="1600" spc="25">
                <a:solidFill>
                  <a:srgbClr val="0A9395"/>
                </a:solidFill>
              </a:rPr>
              <a:t> </a:t>
            </a:r>
            <a:r>
              <a:rPr dirty="0" sz="1600" spc="10">
                <a:solidFill>
                  <a:srgbClr val="0A9395"/>
                </a:solidFill>
              </a:rPr>
              <a:t>in</a:t>
            </a:r>
            <a:r>
              <a:rPr dirty="0" sz="1600" spc="25">
                <a:solidFill>
                  <a:srgbClr val="0A9395"/>
                </a:solidFill>
              </a:rPr>
              <a:t> </a:t>
            </a:r>
            <a:r>
              <a:rPr dirty="0" sz="1600" spc="10">
                <a:solidFill>
                  <a:srgbClr val="0A9395"/>
                </a:solidFill>
              </a:rPr>
              <a:t>real</a:t>
            </a:r>
            <a:r>
              <a:rPr dirty="0" sz="1600" spc="30">
                <a:solidFill>
                  <a:srgbClr val="0A9395"/>
                </a:solidFill>
              </a:rPr>
              <a:t> </a:t>
            </a:r>
            <a:r>
              <a:rPr dirty="0" sz="1600" spc="50">
                <a:solidFill>
                  <a:srgbClr val="0A9395"/>
                </a:solidFill>
              </a:rPr>
              <a:t>time</a:t>
            </a:r>
            <a:endParaRPr sz="160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20">
                <a:solidFill>
                  <a:srgbClr val="E8D8A5"/>
                </a:solidFill>
                <a:latin typeface="Microsoft Sans Serif"/>
                <a:cs typeface="Microsoft Sans Serif"/>
              </a:rPr>
              <a:t>CS</a:t>
            </a:r>
            <a:r>
              <a:rPr dirty="0" sz="850" spc="-3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850" spc="-50">
                <a:solidFill>
                  <a:srgbClr val="E8D8A5"/>
                </a:solidFill>
                <a:latin typeface="Microsoft Sans Serif"/>
                <a:cs typeface="Microsoft Sans Serif"/>
              </a:rPr>
              <a:t>147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56405" y="1996676"/>
            <a:ext cx="5033010" cy="1153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400">
                <a:solidFill>
                  <a:srgbClr val="93D1BC"/>
                </a:solidFill>
              </a:rPr>
              <a:t>Thank</a:t>
            </a:r>
            <a:r>
              <a:rPr dirty="0" sz="7400" spc="-105">
                <a:solidFill>
                  <a:srgbClr val="93D1BC"/>
                </a:solidFill>
              </a:rPr>
              <a:t> </a:t>
            </a:r>
            <a:r>
              <a:rPr dirty="0" sz="7400" spc="-20">
                <a:solidFill>
                  <a:srgbClr val="93D1BC"/>
                </a:solidFill>
              </a:rPr>
              <a:t>you!</a:t>
            </a:r>
            <a:endParaRPr sz="7400"/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396635" cy="2571744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20">
                <a:solidFill>
                  <a:srgbClr val="E8D8A5"/>
                </a:solidFill>
                <a:latin typeface="Microsoft Sans Serif"/>
                <a:cs typeface="Microsoft Sans Serif"/>
              </a:rPr>
              <a:t>CS</a:t>
            </a:r>
            <a:r>
              <a:rPr dirty="0" sz="850" spc="-3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850" spc="-50">
                <a:solidFill>
                  <a:srgbClr val="E8D8A5"/>
                </a:solidFill>
                <a:latin typeface="Microsoft Sans Serif"/>
                <a:cs typeface="Microsoft Sans Serif"/>
              </a:rPr>
              <a:t>147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33144" y="1996676"/>
            <a:ext cx="4478655" cy="1153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400" spc="114">
                <a:solidFill>
                  <a:srgbClr val="93D1BC"/>
                </a:solidFill>
              </a:rPr>
              <a:t>Appendix</a:t>
            </a:r>
            <a:endParaRPr sz="7400"/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396635" cy="2571744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6049" y="342315"/>
            <a:ext cx="6191250" cy="1161415"/>
          </a:xfrm>
          <a:prstGeom prst="rect"/>
        </p:spPr>
        <p:txBody>
          <a:bodyPr wrap="square" lIns="0" tIns="177800" rIns="0" bIns="0" rtlCol="0" vert="horz">
            <a:spAutoFit/>
          </a:bodyPr>
          <a:lstStyle/>
          <a:p>
            <a:pPr marL="210820">
              <a:lnSpc>
                <a:spcPct val="100000"/>
              </a:lnSpc>
              <a:spcBef>
                <a:spcPts val="1400"/>
              </a:spcBef>
            </a:pPr>
            <a:r>
              <a:rPr dirty="0"/>
              <a:t>POV</a:t>
            </a:r>
            <a:r>
              <a:rPr dirty="0" spc="-25"/>
              <a:t> </a:t>
            </a:r>
            <a:r>
              <a:rPr dirty="0" spc="245"/>
              <a:t>4</a:t>
            </a:r>
            <a:r>
              <a:rPr dirty="0" spc="-25"/>
              <a:t> </a:t>
            </a:r>
            <a:r>
              <a:rPr dirty="0" spc="610"/>
              <a:t>-</a:t>
            </a:r>
            <a:r>
              <a:rPr dirty="0" spc="-25"/>
              <a:t> </a:t>
            </a:r>
            <a:r>
              <a:rPr dirty="0"/>
              <a:t>Honorable</a:t>
            </a:r>
            <a:r>
              <a:rPr dirty="0" spc="-25"/>
              <a:t> </a:t>
            </a:r>
            <a:r>
              <a:rPr dirty="0" spc="70"/>
              <a:t>Mention</a:t>
            </a:r>
          </a:p>
          <a:p>
            <a:pPr marL="12700" marR="5080">
              <a:lnSpc>
                <a:spcPct val="114999"/>
              </a:lnSpc>
              <a:spcBef>
                <a:spcPts val="500"/>
              </a:spcBef>
            </a:pPr>
            <a:r>
              <a:rPr dirty="0" sz="1500">
                <a:solidFill>
                  <a:srgbClr val="000000"/>
                </a:solidFill>
              </a:rPr>
              <a:t>We</a:t>
            </a:r>
            <a:r>
              <a:rPr dirty="0" sz="1500" spc="-35">
                <a:solidFill>
                  <a:srgbClr val="000000"/>
                </a:solidFill>
              </a:rPr>
              <a:t> </a:t>
            </a:r>
            <a:r>
              <a:rPr dirty="0" sz="1500" spc="85">
                <a:solidFill>
                  <a:srgbClr val="000000"/>
                </a:solidFill>
              </a:rPr>
              <a:t>met</a:t>
            </a:r>
            <a:r>
              <a:rPr dirty="0" sz="1500" spc="-40">
                <a:solidFill>
                  <a:srgbClr val="000000"/>
                </a:solidFill>
              </a:rPr>
              <a:t> </a:t>
            </a:r>
            <a:r>
              <a:rPr dirty="0" sz="1500" spc="-35" b="0">
                <a:solidFill>
                  <a:srgbClr val="000000"/>
                </a:solidFill>
                <a:latin typeface="Microsoft Sans Serif"/>
                <a:cs typeface="Microsoft Sans Serif"/>
              </a:rPr>
              <a:t>Silus,</a:t>
            </a:r>
            <a:r>
              <a:rPr dirty="0" sz="1500" spc="3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a</a:t>
            </a:r>
            <a:r>
              <a:rPr dirty="0" sz="1500" spc="4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founder</a:t>
            </a:r>
            <a:r>
              <a:rPr dirty="0" sz="1500" spc="3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 b="0">
                <a:solidFill>
                  <a:srgbClr val="000000"/>
                </a:solidFill>
                <a:latin typeface="Microsoft Sans Serif"/>
                <a:cs typeface="Microsoft Sans Serif"/>
              </a:rPr>
              <a:t>of</a:t>
            </a:r>
            <a:r>
              <a:rPr dirty="0" sz="1500" spc="3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a</a:t>
            </a:r>
            <a:r>
              <a:rPr dirty="0" sz="1500" spc="4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25" b="0">
                <a:solidFill>
                  <a:srgbClr val="000000"/>
                </a:solidFill>
                <a:latin typeface="Microsoft Sans Serif"/>
                <a:cs typeface="Microsoft Sans Serif"/>
              </a:rPr>
              <a:t>YC-</a:t>
            </a:r>
            <a:r>
              <a:rPr dirty="0" sz="1500" spc="60" b="0">
                <a:solidFill>
                  <a:srgbClr val="000000"/>
                </a:solidFill>
                <a:latin typeface="Microsoft Sans Serif"/>
                <a:cs typeface="Microsoft Sans Serif"/>
              </a:rPr>
              <a:t>backed</a:t>
            </a:r>
            <a:r>
              <a:rPr dirty="0" sz="1500" spc="3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fintech</a:t>
            </a:r>
            <a:r>
              <a:rPr dirty="0" sz="1500" spc="3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 b="0">
                <a:solidFill>
                  <a:srgbClr val="000000"/>
                </a:solidFill>
                <a:latin typeface="Microsoft Sans Serif"/>
                <a:cs typeface="Microsoft Sans Serif"/>
              </a:rPr>
              <a:t>startup</a:t>
            </a:r>
            <a:r>
              <a:rPr dirty="0" sz="1500" spc="4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 b="0">
                <a:solidFill>
                  <a:srgbClr val="000000"/>
                </a:solidFill>
                <a:latin typeface="Microsoft Sans Serif"/>
                <a:cs typeface="Microsoft Sans Serif"/>
              </a:rPr>
              <a:t>with</a:t>
            </a:r>
            <a:r>
              <a:rPr dirty="0" sz="1500" spc="3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 b="0">
                <a:solidFill>
                  <a:srgbClr val="000000"/>
                </a:solidFill>
                <a:latin typeface="Microsoft Sans Serif"/>
                <a:cs typeface="Microsoft Sans Serif"/>
              </a:rPr>
              <a:t>technical </a:t>
            </a:r>
            <a:r>
              <a:rPr dirty="0" sz="1500" spc="10" b="0">
                <a:solidFill>
                  <a:srgbClr val="000000"/>
                </a:solidFill>
                <a:latin typeface="Microsoft Sans Serif"/>
                <a:cs typeface="Microsoft Sans Serif"/>
              </a:rPr>
              <a:t>and</a:t>
            </a:r>
            <a:r>
              <a:rPr dirty="0" sz="1500" spc="18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 b="0">
                <a:solidFill>
                  <a:srgbClr val="000000"/>
                </a:solidFill>
                <a:latin typeface="Microsoft Sans Serif"/>
                <a:cs typeface="Microsoft Sans Serif"/>
              </a:rPr>
              <a:t>consulting</a:t>
            </a:r>
            <a:r>
              <a:rPr dirty="0" sz="1500" spc="19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 b="0">
                <a:solidFill>
                  <a:srgbClr val="000000"/>
                </a:solidFill>
                <a:latin typeface="Microsoft Sans Serif"/>
                <a:cs typeface="Microsoft Sans Serif"/>
              </a:rPr>
              <a:t>experience.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86049" y="1740656"/>
            <a:ext cx="6195695" cy="8140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500" spc="10" b="1">
                <a:latin typeface="Arial"/>
                <a:cs typeface="Arial"/>
              </a:rPr>
              <a:t>We</a:t>
            </a:r>
            <a:r>
              <a:rPr dirty="0" sz="1500" spc="-5" b="1">
                <a:latin typeface="Arial"/>
                <a:cs typeface="Arial"/>
              </a:rPr>
              <a:t> </a:t>
            </a:r>
            <a:r>
              <a:rPr dirty="0" sz="1500" spc="10" b="1">
                <a:latin typeface="Arial"/>
                <a:cs typeface="Arial"/>
              </a:rPr>
              <a:t>were</a:t>
            </a:r>
            <a:r>
              <a:rPr dirty="0" sz="1500" b="1">
                <a:latin typeface="Arial"/>
                <a:cs typeface="Arial"/>
              </a:rPr>
              <a:t> </a:t>
            </a:r>
            <a:r>
              <a:rPr dirty="0" sz="1500" spc="10" b="1">
                <a:latin typeface="Arial"/>
                <a:cs typeface="Arial"/>
              </a:rPr>
              <a:t>surprised</a:t>
            </a:r>
            <a:r>
              <a:rPr dirty="0" sz="1500" spc="50" b="1">
                <a:latin typeface="Arial"/>
                <a:cs typeface="Arial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to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realize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55">
                <a:latin typeface="Microsoft Sans Serif"/>
                <a:cs typeface="Microsoft Sans Serif"/>
              </a:rPr>
              <a:t>despite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his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technical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background,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Silus </a:t>
            </a:r>
            <a:r>
              <a:rPr dirty="0" sz="1500">
                <a:latin typeface="Microsoft Sans Serif"/>
                <a:cs typeface="Microsoft Sans Serif"/>
              </a:rPr>
              <a:t>had</a:t>
            </a:r>
            <a:r>
              <a:rPr dirty="0" sz="1500" spc="16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fun</a:t>
            </a:r>
            <a:r>
              <a:rPr dirty="0" sz="1500" spc="16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playing</a:t>
            </a:r>
            <a:r>
              <a:rPr dirty="0" sz="1500" spc="16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around</a:t>
            </a:r>
            <a:r>
              <a:rPr dirty="0" sz="1500" spc="165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with</a:t>
            </a:r>
            <a:r>
              <a:rPr dirty="0" sz="1500" spc="16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creative</a:t>
            </a:r>
            <a:r>
              <a:rPr dirty="0" sz="1500" spc="16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GenAI</a:t>
            </a:r>
            <a:r>
              <a:rPr dirty="0" sz="1500" spc="16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tools</a:t>
            </a:r>
            <a:r>
              <a:rPr dirty="0" sz="1500" spc="16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and</a:t>
            </a:r>
            <a:r>
              <a:rPr dirty="0" sz="1500" spc="16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“[scratching]</a:t>
            </a:r>
            <a:r>
              <a:rPr dirty="0" sz="1500" spc="165">
                <a:latin typeface="Microsoft Sans Serif"/>
                <a:cs typeface="Microsoft Sans Serif"/>
              </a:rPr>
              <a:t> </a:t>
            </a:r>
            <a:r>
              <a:rPr dirty="0" sz="1500" spc="40">
                <a:latin typeface="Microsoft Sans Serif"/>
                <a:cs typeface="Microsoft Sans Serif"/>
              </a:rPr>
              <a:t>the </a:t>
            </a:r>
            <a:r>
              <a:rPr dirty="0" sz="1500">
                <a:latin typeface="Microsoft Sans Serif"/>
                <a:cs typeface="Microsoft Sans Serif"/>
              </a:rPr>
              <a:t>designer</a:t>
            </a:r>
            <a:r>
              <a:rPr dirty="0" sz="1500" spc="105">
                <a:latin typeface="Microsoft Sans Serif"/>
                <a:cs typeface="Microsoft Sans Serif"/>
              </a:rPr>
              <a:t> </a:t>
            </a:r>
            <a:r>
              <a:rPr dirty="0" sz="1500" spc="75">
                <a:latin typeface="Microsoft Sans Serif"/>
                <a:cs typeface="Microsoft Sans Serif"/>
              </a:rPr>
              <a:t>itch</a:t>
            </a:r>
            <a:r>
              <a:rPr dirty="0" sz="1500" spc="11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[in</a:t>
            </a:r>
            <a:r>
              <a:rPr dirty="0" sz="1500" spc="110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him].”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86049" y="2792214"/>
            <a:ext cx="6100445" cy="8140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500" b="1">
                <a:latin typeface="Arial"/>
                <a:cs typeface="Arial"/>
              </a:rPr>
              <a:t>We wonder</a:t>
            </a:r>
            <a:r>
              <a:rPr dirty="0" sz="1500" spc="-5" b="1">
                <a:latin typeface="Arial"/>
                <a:cs typeface="Arial"/>
              </a:rPr>
              <a:t> </a:t>
            </a:r>
            <a:r>
              <a:rPr dirty="0" sz="1500" spc="60">
                <a:latin typeface="Microsoft Sans Serif"/>
                <a:cs typeface="Microsoft Sans Serif"/>
              </a:rPr>
              <a:t>if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Silus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wants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55">
                <a:latin typeface="Microsoft Sans Serif"/>
                <a:cs typeface="Microsoft Sans Serif"/>
              </a:rPr>
              <a:t>opportunities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to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 spc="50">
                <a:latin typeface="Microsoft Sans Serif"/>
                <a:cs typeface="Microsoft Sans Serif"/>
              </a:rPr>
              <a:t>be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more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involved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in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40">
                <a:latin typeface="Microsoft Sans Serif"/>
                <a:cs typeface="Microsoft Sans Serif"/>
              </a:rPr>
              <a:t>the </a:t>
            </a:r>
            <a:r>
              <a:rPr dirty="0" sz="1500">
                <a:latin typeface="Microsoft Sans Serif"/>
                <a:cs typeface="Microsoft Sans Serif"/>
              </a:rPr>
              <a:t>creative</a:t>
            </a:r>
            <a:r>
              <a:rPr dirty="0" sz="1500" spc="14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process,</a:t>
            </a:r>
            <a:r>
              <a:rPr dirty="0" sz="1500" spc="14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explore</a:t>
            </a:r>
            <a:r>
              <a:rPr dirty="0" sz="1500" spc="14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creativity,</a:t>
            </a:r>
            <a:r>
              <a:rPr dirty="0" sz="1500" spc="14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and</a:t>
            </a:r>
            <a:r>
              <a:rPr dirty="0" sz="1500" spc="14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play</a:t>
            </a:r>
            <a:r>
              <a:rPr dirty="0" sz="1500" spc="14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</a:t>
            </a:r>
            <a:r>
              <a:rPr dirty="0" sz="1500" spc="14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greater</a:t>
            </a:r>
            <a:r>
              <a:rPr dirty="0" sz="1500" spc="14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role</a:t>
            </a:r>
            <a:r>
              <a:rPr dirty="0" sz="1500" spc="14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in</a:t>
            </a:r>
            <a:r>
              <a:rPr dirty="0" sz="1500" spc="14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shaping </a:t>
            </a:r>
            <a:r>
              <a:rPr dirty="0" sz="1500">
                <a:latin typeface="Microsoft Sans Serif"/>
                <a:cs typeface="Microsoft Sans Serif"/>
              </a:rPr>
              <a:t>design,</a:t>
            </a:r>
            <a:r>
              <a:rPr dirty="0" sz="1500" spc="13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reducing</a:t>
            </a:r>
            <a:r>
              <a:rPr dirty="0" sz="1500" spc="13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reliance</a:t>
            </a:r>
            <a:r>
              <a:rPr dirty="0" sz="1500" spc="13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on</a:t>
            </a:r>
            <a:r>
              <a:rPr dirty="0" sz="1500" spc="130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designers.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86049" y="3843772"/>
            <a:ext cx="6082665" cy="8140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500" spc="65" b="1">
                <a:latin typeface="Arial"/>
                <a:cs typeface="Arial"/>
              </a:rPr>
              <a:t>It</a:t>
            </a:r>
            <a:r>
              <a:rPr dirty="0" sz="1500" spc="55" b="1">
                <a:latin typeface="Arial"/>
                <a:cs typeface="Arial"/>
              </a:rPr>
              <a:t> </a:t>
            </a:r>
            <a:r>
              <a:rPr dirty="0" sz="1500" spc="10" b="1">
                <a:latin typeface="Arial"/>
                <a:cs typeface="Arial"/>
              </a:rPr>
              <a:t>would</a:t>
            </a:r>
            <a:r>
              <a:rPr dirty="0" sz="1500" spc="55" b="1">
                <a:latin typeface="Arial"/>
                <a:cs typeface="Arial"/>
              </a:rPr>
              <a:t> </a:t>
            </a:r>
            <a:r>
              <a:rPr dirty="0" sz="1500" spc="60" b="1">
                <a:latin typeface="Arial"/>
                <a:cs typeface="Arial"/>
              </a:rPr>
              <a:t>be</a:t>
            </a:r>
            <a:r>
              <a:rPr dirty="0" sz="1500" spc="55" b="1">
                <a:latin typeface="Arial"/>
                <a:cs typeface="Arial"/>
              </a:rPr>
              <a:t> </a:t>
            </a:r>
            <a:r>
              <a:rPr dirty="0" sz="1500" spc="10" b="1">
                <a:latin typeface="Arial"/>
                <a:cs typeface="Arial"/>
              </a:rPr>
              <a:t>game-changing</a:t>
            </a:r>
            <a:r>
              <a:rPr dirty="0" sz="1500" spc="55" b="1">
                <a:latin typeface="Arial"/>
                <a:cs typeface="Arial"/>
              </a:rPr>
              <a:t> </a:t>
            </a:r>
            <a:r>
              <a:rPr dirty="0" sz="1500" spc="60" b="1">
                <a:latin typeface="Arial"/>
                <a:cs typeface="Arial"/>
              </a:rPr>
              <a:t>to</a:t>
            </a:r>
            <a:r>
              <a:rPr dirty="0" sz="1500" spc="110" b="1">
                <a:latin typeface="Arial"/>
                <a:cs typeface="Arial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help</a:t>
            </a:r>
            <a:r>
              <a:rPr dirty="0" sz="1500" spc="140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technical</a:t>
            </a:r>
            <a:r>
              <a:rPr dirty="0" sz="1500" spc="140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founders</a:t>
            </a:r>
            <a:r>
              <a:rPr dirty="0" sz="1500" spc="140">
                <a:latin typeface="Microsoft Sans Serif"/>
                <a:cs typeface="Microsoft Sans Serif"/>
              </a:rPr>
              <a:t> </a:t>
            </a:r>
            <a:r>
              <a:rPr dirty="0" sz="1500" spc="50">
                <a:latin typeface="Microsoft Sans Serif"/>
                <a:cs typeface="Microsoft Sans Serif"/>
              </a:rPr>
              <a:t>“scratch</a:t>
            </a:r>
            <a:r>
              <a:rPr dirty="0" sz="1500" spc="140">
                <a:latin typeface="Microsoft Sans Serif"/>
                <a:cs typeface="Microsoft Sans Serif"/>
              </a:rPr>
              <a:t> </a:t>
            </a:r>
            <a:r>
              <a:rPr dirty="0" sz="1500" spc="40">
                <a:latin typeface="Microsoft Sans Serif"/>
                <a:cs typeface="Microsoft Sans Serif"/>
              </a:rPr>
              <a:t>the </a:t>
            </a:r>
            <a:r>
              <a:rPr dirty="0" sz="1500" spc="30">
                <a:latin typeface="Microsoft Sans Serif"/>
                <a:cs typeface="Microsoft Sans Serif"/>
              </a:rPr>
              <a:t>designer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itch”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30">
                <a:latin typeface="Microsoft Sans Serif"/>
                <a:cs typeface="Microsoft Sans Serif"/>
              </a:rPr>
              <a:t>in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75">
                <a:latin typeface="Microsoft Sans Serif"/>
                <a:cs typeface="Microsoft Sans Serif"/>
              </a:rPr>
              <a:t>them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30">
                <a:latin typeface="Microsoft Sans Serif"/>
                <a:cs typeface="Microsoft Sans Serif"/>
              </a:rPr>
              <a:t>and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30">
                <a:latin typeface="Microsoft Sans Serif"/>
                <a:cs typeface="Microsoft Sans Serif"/>
              </a:rPr>
              <a:t>get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30">
                <a:latin typeface="Microsoft Sans Serif"/>
                <a:cs typeface="Microsoft Sans Serif"/>
              </a:rPr>
              <a:t>some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55">
                <a:latin typeface="Microsoft Sans Serif"/>
                <a:cs typeface="Microsoft Sans Serif"/>
              </a:rPr>
              <a:t>intuition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30">
                <a:latin typeface="Microsoft Sans Serif"/>
                <a:cs typeface="Microsoft Sans Serif"/>
              </a:rPr>
              <a:t>about/experience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-25">
                <a:latin typeface="Microsoft Sans Serif"/>
                <a:cs typeface="Microsoft Sans Serif"/>
              </a:rPr>
              <a:t>in </a:t>
            </a:r>
            <a:r>
              <a:rPr dirty="0" sz="1500" spc="-10">
                <a:latin typeface="Microsoft Sans Serif"/>
                <a:cs typeface="Microsoft Sans Serif"/>
              </a:rPr>
              <a:t>design.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782250" y="2776500"/>
            <a:ext cx="2029460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3500" marR="5334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Founders</a:t>
            </a:r>
            <a:r>
              <a:rPr dirty="0" sz="1800" spc="-2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want</a:t>
            </a:r>
            <a:r>
              <a:rPr dirty="0" sz="1800" spc="-2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CA6702"/>
                </a:solidFill>
                <a:latin typeface="Arial"/>
                <a:cs typeface="Arial"/>
              </a:rPr>
              <a:t>to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explore</a:t>
            </a:r>
            <a:r>
              <a:rPr dirty="0" sz="1800" spc="-3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CA6702"/>
                </a:solidFill>
                <a:latin typeface="Arial"/>
                <a:cs typeface="Arial"/>
              </a:rPr>
              <a:t>creativity</a:t>
            </a:r>
            <a:endParaRPr sz="1800">
              <a:latin typeface="Arial"/>
              <a:cs typeface="Arial"/>
            </a:endParaRPr>
          </a:p>
          <a:p>
            <a:pPr algn="ctr" marL="12065" marR="5080" indent="1905">
              <a:lnSpc>
                <a:spcPct val="100000"/>
              </a:lnSpc>
            </a:pP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→</a:t>
            </a:r>
            <a:r>
              <a:rPr dirty="0" sz="1800" spc="-2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similar</a:t>
            </a:r>
            <a:r>
              <a:rPr dirty="0" sz="1800" spc="-20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CA6702"/>
                </a:solidFill>
                <a:latin typeface="Arial"/>
                <a:cs typeface="Arial"/>
              </a:rPr>
              <a:t>to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Dave’s</a:t>
            </a:r>
            <a:r>
              <a:rPr dirty="0" sz="1800" spc="-6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POV</a:t>
            </a:r>
            <a:r>
              <a:rPr dirty="0" sz="1800" spc="-5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CA6702"/>
                </a:solidFill>
                <a:latin typeface="Arial"/>
                <a:cs typeface="Arial"/>
              </a:rPr>
              <a:t>of </a:t>
            </a:r>
            <a:r>
              <a:rPr dirty="0" sz="1800" b="1">
                <a:solidFill>
                  <a:srgbClr val="CA6702"/>
                </a:solidFill>
                <a:latin typeface="Arial"/>
                <a:cs typeface="Arial"/>
              </a:rPr>
              <a:t>customization</a:t>
            </a:r>
            <a:r>
              <a:rPr dirty="0" sz="1800" spc="-65" b="1">
                <a:solidFill>
                  <a:srgbClr val="CA6702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CA6702"/>
                </a:solidFill>
                <a:latin typeface="Arial"/>
                <a:cs typeface="Arial"/>
              </a:rPr>
              <a:t>and </a:t>
            </a:r>
            <a:r>
              <a:rPr dirty="0" sz="1800" spc="-10" b="1">
                <a:solidFill>
                  <a:srgbClr val="CA6702"/>
                </a:solidFill>
                <a:latin typeface="Arial"/>
                <a:cs typeface="Arial"/>
              </a:rPr>
              <a:t>creativity.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00567" y="4820075"/>
            <a:ext cx="77400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5" b="1">
                <a:solidFill>
                  <a:srgbClr val="FF0000"/>
                </a:solidFill>
                <a:latin typeface="Arial"/>
                <a:cs typeface="Arial"/>
              </a:rPr>
              <a:t>Too</a:t>
            </a:r>
            <a:r>
              <a:rPr dirty="0" sz="1800" spc="-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specific</a:t>
            </a:r>
            <a:r>
              <a:rPr dirty="0" sz="1800" spc="-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and</a:t>
            </a:r>
            <a:r>
              <a:rPr dirty="0" sz="1800" spc="-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exploratory;</a:t>
            </a:r>
            <a:r>
              <a:rPr dirty="0" sz="1800" spc="-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not</a:t>
            </a:r>
            <a:r>
              <a:rPr dirty="0" sz="1800" spc="-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as</a:t>
            </a:r>
            <a:r>
              <a:rPr dirty="0" sz="1800" spc="-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“frustrating”</a:t>
            </a:r>
            <a:r>
              <a:rPr dirty="0" sz="1800" spc="-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or</a:t>
            </a:r>
            <a:r>
              <a:rPr dirty="0" sz="1800" spc="-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“unmet”</a:t>
            </a:r>
            <a:r>
              <a:rPr dirty="0" sz="1800" spc="-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as</a:t>
            </a:r>
            <a:r>
              <a:rPr dirty="0" sz="1800" spc="-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1800" spc="-20" b="1">
                <a:solidFill>
                  <a:srgbClr val="FF0000"/>
                </a:solidFill>
                <a:latin typeface="Arial"/>
                <a:cs typeface="Arial"/>
              </a:rPr>
              <a:t> need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76811" y="445024"/>
            <a:ext cx="2243020" cy="2201695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505247"/>
            <a:ext cx="4497070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Ethical</a:t>
            </a:r>
            <a:r>
              <a:rPr dirty="0" spc="-5"/>
              <a:t> </a:t>
            </a:r>
            <a:r>
              <a:rPr dirty="0" spc="50"/>
              <a:t>Implications</a:t>
            </a:r>
            <a:r>
              <a:rPr dirty="0" spc="-5"/>
              <a:t> </a:t>
            </a:r>
            <a:r>
              <a:rPr dirty="0"/>
              <a:t>in</a:t>
            </a:r>
            <a:r>
              <a:rPr dirty="0" spc="-5"/>
              <a:t> </a:t>
            </a:r>
            <a:r>
              <a:rPr dirty="0" spc="95"/>
              <a:t>depth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67275" y="1034921"/>
            <a:ext cx="2512060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57200" marR="5080" indent="-445134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Solution</a:t>
            </a:r>
            <a:r>
              <a:rPr dirty="0" sz="1600" spc="-8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229" b="1">
                <a:solidFill>
                  <a:srgbClr val="0A9395"/>
                </a:solidFill>
                <a:latin typeface="Arial"/>
                <a:cs typeface="Arial"/>
              </a:rPr>
              <a:t>1:</a:t>
            </a:r>
            <a:r>
              <a:rPr dirty="0" sz="1600" spc="-7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Playground</a:t>
            </a:r>
            <a:r>
              <a:rPr dirty="0" sz="1600" spc="-7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0A9395"/>
                </a:solidFill>
                <a:latin typeface="Arial"/>
                <a:cs typeface="Arial"/>
              </a:rPr>
              <a:t>for </a:t>
            </a:r>
            <a:r>
              <a:rPr dirty="0" sz="1600" spc="-10" b="1">
                <a:solidFill>
                  <a:srgbClr val="0A9395"/>
                </a:solidFill>
                <a:latin typeface="Arial"/>
                <a:cs typeface="Arial"/>
              </a:rPr>
              <a:t>Communication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439842" y="1034911"/>
            <a:ext cx="198501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 indent="-635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Solution</a:t>
            </a:r>
            <a:r>
              <a:rPr dirty="0" sz="1600" spc="-7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0A9395"/>
                </a:solidFill>
                <a:latin typeface="Arial"/>
                <a:cs typeface="Arial"/>
              </a:rPr>
              <a:t>2:</a:t>
            </a:r>
            <a:r>
              <a:rPr dirty="0" sz="1600" spc="-7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A9395"/>
                </a:solidFill>
                <a:latin typeface="Arial"/>
                <a:cs typeface="Arial"/>
              </a:rPr>
              <a:t>Choose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Between</a:t>
            </a:r>
            <a:r>
              <a:rPr dirty="0" sz="1600" spc="9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Images</a:t>
            </a:r>
            <a:r>
              <a:rPr dirty="0" sz="1600" spc="9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0A9395"/>
                </a:solidFill>
                <a:latin typeface="Arial"/>
                <a:cs typeface="Arial"/>
              </a:rPr>
              <a:t>for </a:t>
            </a:r>
            <a:r>
              <a:rPr dirty="0" sz="1600" spc="-10" b="1">
                <a:solidFill>
                  <a:srgbClr val="0A9395"/>
                </a:solidFill>
                <a:latin typeface="Arial"/>
                <a:cs typeface="Arial"/>
              </a:rPr>
              <a:t>Customization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53892" y="1959335"/>
            <a:ext cx="2647315" cy="1732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48615" marR="198755" indent="-336550">
              <a:lnSpc>
                <a:spcPct val="100000"/>
              </a:lnSpc>
              <a:spcBef>
                <a:spcPts val="100"/>
              </a:spcBef>
              <a:buFont typeface="Tahoma"/>
              <a:buChar char="●"/>
              <a:tabLst>
                <a:tab pos="348615" algn="l"/>
              </a:tabLst>
            </a:pP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Designed</a:t>
            </a:r>
            <a:r>
              <a:rPr dirty="0" sz="1400" spc="-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for:</a:t>
            </a:r>
            <a:r>
              <a:rPr dirty="0" sz="1400" spc="3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early</a:t>
            </a:r>
            <a:r>
              <a:rPr dirty="0" sz="1400" spc="6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20">
                <a:solidFill>
                  <a:srgbClr val="595959"/>
                </a:solidFill>
                <a:latin typeface="Microsoft Sans Serif"/>
                <a:cs typeface="Microsoft Sans Serif"/>
              </a:rPr>
              <a:t>stage </a:t>
            </a:r>
            <a:r>
              <a:rPr dirty="0" sz="1400" spc="-10">
                <a:solidFill>
                  <a:srgbClr val="595959"/>
                </a:solidFill>
                <a:latin typeface="Microsoft Sans Serif"/>
                <a:cs typeface="Microsoft Sans Serif"/>
              </a:rPr>
              <a:t>founders</a:t>
            </a:r>
            <a:endParaRPr sz="1400">
              <a:latin typeface="Microsoft Sans Serif"/>
              <a:cs typeface="Microsoft Sans Serif"/>
            </a:endParaRPr>
          </a:p>
          <a:p>
            <a:pPr marL="348615" marR="5080" indent="-336550">
              <a:lnSpc>
                <a:spcPct val="100000"/>
              </a:lnSpc>
              <a:buFont typeface="Tahoma"/>
              <a:buChar char="●"/>
              <a:tabLst>
                <a:tab pos="348615" algn="l"/>
              </a:tabLst>
            </a:pP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Leaves</a:t>
            </a:r>
            <a:r>
              <a:rPr dirty="0" sz="1400" spc="-2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out:</a:t>
            </a:r>
            <a:r>
              <a:rPr dirty="0" sz="1400" spc="2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Blind</a:t>
            </a:r>
            <a:r>
              <a:rPr dirty="0" sz="1400" spc="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users</a:t>
            </a:r>
            <a:r>
              <a:rPr dirty="0" sz="1400" spc="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25">
                <a:solidFill>
                  <a:srgbClr val="595959"/>
                </a:solidFill>
                <a:latin typeface="Microsoft Sans Serif"/>
                <a:cs typeface="Microsoft Sans Serif"/>
              </a:rPr>
              <a:t>and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non-English</a:t>
            </a:r>
            <a:r>
              <a:rPr dirty="0" sz="1400" spc="29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Microsoft Sans Serif"/>
                <a:cs typeface="Microsoft Sans Serif"/>
              </a:rPr>
              <a:t>speakers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  <a:buClr>
                <a:srgbClr val="595959"/>
              </a:buClr>
              <a:buFont typeface="Tahoma"/>
              <a:buChar char="●"/>
            </a:pPr>
            <a:endParaRPr sz="1400">
              <a:latin typeface="Microsoft Sans Serif"/>
              <a:cs typeface="Microsoft Sans Serif"/>
            </a:endParaRPr>
          </a:p>
          <a:p>
            <a:pPr marL="348615" marR="21590" indent="-336550">
              <a:lnSpc>
                <a:spcPct val="100000"/>
              </a:lnSpc>
              <a:buFont typeface="Tahoma"/>
              <a:buChar char="●"/>
              <a:tabLst>
                <a:tab pos="348615" algn="l"/>
              </a:tabLst>
            </a:pPr>
            <a:r>
              <a:rPr dirty="0" sz="1400" spc="-55">
                <a:solidFill>
                  <a:srgbClr val="595959"/>
                </a:solidFill>
                <a:latin typeface="Microsoft Sans Serif"/>
                <a:cs typeface="Microsoft Sans Serif"/>
              </a:rPr>
              <a:t>Real</a:t>
            </a:r>
            <a:r>
              <a:rPr dirty="0" sz="1400" spc="-1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65">
                <a:solidFill>
                  <a:srgbClr val="595959"/>
                </a:solidFill>
                <a:latin typeface="Microsoft Sans Serif"/>
                <a:cs typeface="Microsoft Sans Serif"/>
              </a:rPr>
              <a:t>time</a:t>
            </a:r>
            <a:r>
              <a:rPr dirty="0" sz="1400" spc="-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40">
                <a:solidFill>
                  <a:srgbClr val="595959"/>
                </a:solidFill>
                <a:latin typeface="Microsoft Sans Serif"/>
                <a:cs typeface="Microsoft Sans Serif"/>
              </a:rPr>
              <a:t>communication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over</a:t>
            </a:r>
            <a:r>
              <a:rPr dirty="0" sz="1400" spc="3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a</a:t>
            </a:r>
            <a:r>
              <a:rPr dirty="0" sz="1400" spc="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visual</a:t>
            </a:r>
            <a:r>
              <a:rPr dirty="0" sz="1400" spc="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55">
                <a:solidFill>
                  <a:srgbClr val="595959"/>
                </a:solidFill>
                <a:latin typeface="Microsoft Sans Serif"/>
                <a:cs typeface="Microsoft Sans Serif"/>
              </a:rPr>
              <a:t>platform</a:t>
            </a:r>
            <a:r>
              <a:rPr dirty="0" sz="1400" spc="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40">
                <a:solidFill>
                  <a:srgbClr val="595959"/>
                </a:solidFill>
                <a:latin typeface="Microsoft Sans Serif"/>
                <a:cs typeface="Microsoft Sans Serif"/>
              </a:rPr>
              <a:t>could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expose</a:t>
            </a:r>
            <a:r>
              <a:rPr dirty="0" sz="1400" spc="9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sensitive</a:t>
            </a:r>
            <a:r>
              <a:rPr dirty="0" sz="1400" spc="10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spc="45" b="1">
                <a:solidFill>
                  <a:srgbClr val="595959"/>
                </a:solidFill>
                <a:latin typeface="Arial"/>
                <a:cs typeface="Arial"/>
              </a:rPr>
              <a:t>data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53892" y="3879572"/>
            <a:ext cx="2662555" cy="878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48615" marR="5080" indent="-336550">
              <a:lnSpc>
                <a:spcPct val="100000"/>
              </a:lnSpc>
              <a:spcBef>
                <a:spcPts val="100"/>
              </a:spcBef>
              <a:buFont typeface="Tahoma"/>
              <a:buChar char="●"/>
              <a:tabLst>
                <a:tab pos="348615" algn="l"/>
              </a:tabLst>
            </a:pP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Ambiguous</a:t>
            </a:r>
            <a:r>
              <a:rPr dirty="0" sz="1400" spc="11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authorship</a:t>
            </a:r>
            <a:r>
              <a:rPr dirty="0" sz="1400" spc="16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595959"/>
                </a:solidFill>
                <a:latin typeface="Microsoft Sans Serif"/>
                <a:cs typeface="Microsoft Sans Serif"/>
              </a:rPr>
              <a:t>as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we</a:t>
            </a:r>
            <a:r>
              <a:rPr dirty="0" sz="1400" spc="10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won’t</a:t>
            </a:r>
            <a:r>
              <a:rPr dirty="0" sz="1400" spc="10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know</a:t>
            </a:r>
            <a:r>
              <a:rPr dirty="0" sz="1400" spc="10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who</a:t>
            </a:r>
            <a:r>
              <a:rPr dirty="0" sz="1400" spc="10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60">
                <a:solidFill>
                  <a:srgbClr val="595959"/>
                </a:solidFill>
                <a:latin typeface="Microsoft Sans Serif"/>
                <a:cs typeface="Microsoft Sans Serif"/>
              </a:rPr>
              <a:t>the</a:t>
            </a:r>
            <a:r>
              <a:rPr dirty="0" sz="1400" spc="10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45">
                <a:solidFill>
                  <a:srgbClr val="595959"/>
                </a:solidFill>
                <a:latin typeface="Microsoft Sans Serif"/>
                <a:cs typeface="Microsoft Sans Serif"/>
              </a:rPr>
              <a:t>true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owner</a:t>
            </a:r>
            <a:r>
              <a:rPr dirty="0" sz="1400" spc="10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is</a:t>
            </a:r>
            <a:r>
              <a:rPr dirty="0" sz="1400" spc="1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due</a:t>
            </a:r>
            <a:r>
              <a:rPr dirty="0" sz="1400" spc="1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70">
                <a:solidFill>
                  <a:srgbClr val="595959"/>
                </a:solidFill>
                <a:latin typeface="Microsoft Sans Serif"/>
                <a:cs typeface="Microsoft Sans Serif"/>
              </a:rPr>
              <a:t>to</a:t>
            </a:r>
            <a:r>
              <a:rPr dirty="0" sz="1400" spc="50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Microsoft Sans Serif"/>
                <a:cs typeface="Microsoft Sans Serif"/>
              </a:rPr>
              <a:t>collaboration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354491" y="1959335"/>
            <a:ext cx="2533015" cy="3012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48615" marR="84455" indent="-336550">
              <a:lnSpc>
                <a:spcPct val="100000"/>
              </a:lnSpc>
              <a:spcBef>
                <a:spcPts val="100"/>
              </a:spcBef>
              <a:buFont typeface="Tahoma"/>
              <a:buChar char="●"/>
              <a:tabLst>
                <a:tab pos="348615" algn="l"/>
              </a:tabLst>
            </a:pP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Designed</a:t>
            </a:r>
            <a:r>
              <a:rPr dirty="0" sz="1400" spc="-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for:</a:t>
            </a:r>
            <a:r>
              <a:rPr dirty="0" sz="1400" spc="3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early</a:t>
            </a:r>
            <a:r>
              <a:rPr dirty="0" sz="1400" spc="6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20">
                <a:solidFill>
                  <a:srgbClr val="595959"/>
                </a:solidFill>
                <a:latin typeface="Microsoft Sans Serif"/>
                <a:cs typeface="Microsoft Sans Serif"/>
              </a:rPr>
              <a:t>stage </a:t>
            </a:r>
            <a:r>
              <a:rPr dirty="0" sz="1400" spc="-10">
                <a:solidFill>
                  <a:srgbClr val="595959"/>
                </a:solidFill>
                <a:latin typeface="Microsoft Sans Serif"/>
                <a:cs typeface="Microsoft Sans Serif"/>
              </a:rPr>
              <a:t>founders</a:t>
            </a:r>
            <a:endParaRPr sz="1400">
              <a:latin typeface="Microsoft Sans Serif"/>
              <a:cs typeface="Microsoft Sans Serif"/>
            </a:endParaRPr>
          </a:p>
          <a:p>
            <a:pPr marL="348615" marR="5080" indent="-336550">
              <a:lnSpc>
                <a:spcPct val="100000"/>
              </a:lnSpc>
              <a:buFont typeface="Tahoma"/>
              <a:buChar char="●"/>
              <a:tabLst>
                <a:tab pos="348615" algn="l"/>
              </a:tabLst>
            </a:pP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Leaves</a:t>
            </a:r>
            <a:r>
              <a:rPr dirty="0" sz="1400" spc="-7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595959"/>
                </a:solidFill>
                <a:latin typeface="Arial"/>
                <a:cs typeface="Arial"/>
              </a:rPr>
              <a:t>out: </a:t>
            </a:r>
            <a:r>
              <a:rPr dirty="0" sz="1400" spc="10">
                <a:solidFill>
                  <a:srgbClr val="595959"/>
                </a:solidFill>
                <a:latin typeface="Microsoft Sans Serif"/>
                <a:cs typeface="Microsoft Sans Serif"/>
              </a:rPr>
              <a:t>Underrepresented</a:t>
            </a:r>
            <a:r>
              <a:rPr dirty="0" sz="1400" spc="36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Microsoft Sans Serif"/>
                <a:cs typeface="Microsoft Sans Serif"/>
              </a:rPr>
              <a:t>cultural </a:t>
            </a:r>
            <a:r>
              <a:rPr dirty="0" sz="1400" spc="50">
                <a:solidFill>
                  <a:srgbClr val="595959"/>
                </a:solidFill>
                <a:latin typeface="Microsoft Sans Serif"/>
                <a:cs typeface="Microsoft Sans Serif"/>
              </a:rPr>
              <a:t>communities</a:t>
            </a:r>
            <a:r>
              <a:rPr dirty="0" sz="14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AI</a:t>
            </a:r>
            <a:r>
              <a:rPr dirty="0" sz="1400" spc="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does</a:t>
            </a:r>
            <a:r>
              <a:rPr dirty="0" sz="1400" spc="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40">
                <a:solidFill>
                  <a:srgbClr val="595959"/>
                </a:solidFill>
                <a:latin typeface="Microsoft Sans Serif"/>
                <a:cs typeface="Microsoft Sans Serif"/>
              </a:rPr>
              <a:t>not </a:t>
            </a:r>
            <a:r>
              <a:rPr dirty="0" sz="1400" spc="-10">
                <a:solidFill>
                  <a:srgbClr val="595959"/>
                </a:solidFill>
                <a:latin typeface="Microsoft Sans Serif"/>
                <a:cs typeface="Microsoft Sans Serif"/>
              </a:rPr>
              <a:t>consider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  <a:buClr>
                <a:srgbClr val="595959"/>
              </a:buClr>
              <a:buFont typeface="Tahoma"/>
              <a:buChar char="●"/>
            </a:pPr>
            <a:endParaRPr sz="1400">
              <a:latin typeface="Microsoft Sans Serif"/>
              <a:cs typeface="Microsoft Sans Serif"/>
            </a:endParaRPr>
          </a:p>
          <a:p>
            <a:pPr marL="348615" marR="63500" indent="-336550">
              <a:lnSpc>
                <a:spcPct val="100000"/>
              </a:lnSpc>
              <a:buFont typeface="Tahoma"/>
              <a:buChar char="●"/>
              <a:tabLst>
                <a:tab pos="348615" algn="l"/>
              </a:tabLst>
            </a:pP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May</a:t>
            </a:r>
            <a:r>
              <a:rPr dirty="0" sz="1400" spc="2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reduce</a:t>
            </a:r>
            <a:r>
              <a:rPr dirty="0" sz="1400" spc="14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variability</a:t>
            </a:r>
            <a:r>
              <a:rPr dirty="0" sz="1400" spc="204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595959"/>
                </a:solidFill>
                <a:latin typeface="Microsoft Sans Serif"/>
                <a:cs typeface="Microsoft Sans Serif"/>
              </a:rPr>
              <a:t>in </a:t>
            </a:r>
            <a:r>
              <a:rPr dirty="0" sz="1400" spc="60">
                <a:solidFill>
                  <a:srgbClr val="595959"/>
                </a:solidFill>
                <a:latin typeface="Microsoft Sans Serif"/>
                <a:cs typeface="Microsoft Sans Serif"/>
              </a:rPr>
              <a:t>the</a:t>
            </a:r>
            <a:r>
              <a:rPr dirty="0" sz="1400" spc="9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field,</a:t>
            </a:r>
            <a:r>
              <a:rPr dirty="0" sz="1400" spc="9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especially</a:t>
            </a:r>
            <a:r>
              <a:rPr dirty="0" sz="1400" spc="9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if</a:t>
            </a:r>
            <a:r>
              <a:rPr dirty="0" sz="1400" spc="9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25">
                <a:solidFill>
                  <a:srgbClr val="595959"/>
                </a:solidFill>
                <a:latin typeface="Microsoft Sans Serif"/>
                <a:cs typeface="Microsoft Sans Serif"/>
              </a:rPr>
              <a:t>AI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model</a:t>
            </a:r>
            <a:r>
              <a:rPr dirty="0" sz="1400" spc="16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is</a:t>
            </a:r>
            <a:r>
              <a:rPr dirty="0" sz="1400" spc="16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trained</a:t>
            </a:r>
            <a:r>
              <a:rPr dirty="0" sz="1400" spc="16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on</a:t>
            </a:r>
            <a:r>
              <a:rPr dirty="0" sz="1400" spc="16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50">
                <a:solidFill>
                  <a:srgbClr val="595959"/>
                </a:solidFill>
                <a:latin typeface="Microsoft Sans Serif"/>
                <a:cs typeface="Microsoft Sans Serif"/>
              </a:rPr>
              <a:t>a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narrow</a:t>
            </a:r>
            <a:r>
              <a:rPr dirty="0" sz="1400" spc="16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35">
                <a:solidFill>
                  <a:srgbClr val="595959"/>
                </a:solidFill>
                <a:latin typeface="Microsoft Sans Serif"/>
                <a:cs typeface="Microsoft Sans Serif"/>
              </a:rPr>
              <a:t>dataset</a:t>
            </a:r>
            <a:endParaRPr sz="1400">
              <a:latin typeface="Microsoft Sans Serif"/>
              <a:cs typeface="Microsoft Sans Serif"/>
            </a:endParaRPr>
          </a:p>
          <a:p>
            <a:pPr marL="348615" marR="515620" indent="-336550">
              <a:lnSpc>
                <a:spcPct val="100000"/>
              </a:lnSpc>
              <a:buFont typeface="Tahoma"/>
              <a:buChar char="●"/>
              <a:tabLst>
                <a:tab pos="348615" algn="l"/>
              </a:tabLst>
            </a:pP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Aesthetic</a:t>
            </a:r>
            <a:r>
              <a:rPr dirty="0" sz="1400" spc="2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may</a:t>
            </a:r>
            <a:r>
              <a:rPr dirty="0" sz="1400" spc="229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20" b="1">
                <a:solidFill>
                  <a:srgbClr val="595959"/>
                </a:solidFill>
                <a:latin typeface="Arial"/>
                <a:cs typeface="Arial"/>
              </a:rPr>
              <a:t>copy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existing</a:t>
            </a:r>
            <a:r>
              <a:rPr dirty="0" sz="1400" spc="4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595959"/>
                </a:solidFill>
                <a:latin typeface="Arial"/>
                <a:cs typeface="Arial"/>
              </a:rPr>
              <a:t>designers </a:t>
            </a:r>
            <a:r>
              <a:rPr dirty="0" sz="1400" spc="10" b="1">
                <a:solidFill>
                  <a:srgbClr val="595959"/>
                </a:solidFill>
                <a:latin typeface="Arial"/>
                <a:cs typeface="Arial"/>
              </a:rPr>
              <a:t>without</a:t>
            </a:r>
            <a:r>
              <a:rPr dirty="0" sz="1400" spc="21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spc="45" b="1">
                <a:solidFill>
                  <a:srgbClr val="595959"/>
                </a:solidFill>
                <a:latin typeface="Arial"/>
                <a:cs typeface="Arial"/>
              </a:rPr>
              <a:t>credit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259610" y="1034921"/>
            <a:ext cx="2530475" cy="4150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1285" marR="93345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Solution</a:t>
            </a:r>
            <a:r>
              <a:rPr dirty="0" sz="1600" spc="-6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0A9395"/>
                </a:solidFill>
                <a:latin typeface="Arial"/>
                <a:cs typeface="Arial"/>
              </a:rPr>
              <a:t>3:</a:t>
            </a:r>
            <a:r>
              <a:rPr dirty="0" sz="1600" spc="-6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70" b="1">
                <a:solidFill>
                  <a:srgbClr val="0A9395"/>
                </a:solidFill>
                <a:latin typeface="Arial"/>
                <a:cs typeface="Arial"/>
              </a:rPr>
              <a:t>How-</a:t>
            </a:r>
            <a:r>
              <a:rPr dirty="0" sz="1600" spc="-95" b="1">
                <a:solidFill>
                  <a:srgbClr val="0A9395"/>
                </a:solidFill>
                <a:latin typeface="Arial"/>
                <a:cs typeface="Arial"/>
              </a:rPr>
              <a:t>To</a:t>
            </a:r>
            <a:r>
              <a:rPr dirty="0" sz="1600" spc="-6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0A9395"/>
                </a:solidFill>
                <a:latin typeface="Arial"/>
                <a:cs typeface="Arial"/>
              </a:rPr>
              <a:t>Skill </a:t>
            </a:r>
            <a:r>
              <a:rPr dirty="0" sz="1600" spc="-10" b="1">
                <a:solidFill>
                  <a:srgbClr val="0A9395"/>
                </a:solidFill>
                <a:latin typeface="Arial"/>
                <a:cs typeface="Arial"/>
              </a:rPr>
              <a:t>Sharing</a:t>
            </a:r>
            <a:r>
              <a:rPr dirty="0" sz="1600" spc="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Platform</a:t>
            </a:r>
            <a:r>
              <a:rPr dirty="0" sz="16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0A9395"/>
                </a:solidFill>
                <a:latin typeface="Arial"/>
                <a:cs typeface="Arial"/>
              </a:rPr>
              <a:t>for </a:t>
            </a:r>
            <a:r>
              <a:rPr dirty="0" sz="1600" spc="-10" b="1">
                <a:solidFill>
                  <a:srgbClr val="0A9395"/>
                </a:solidFill>
                <a:latin typeface="Arial"/>
                <a:cs typeface="Arial"/>
              </a:rPr>
              <a:t>Design</a:t>
            </a:r>
            <a:r>
              <a:rPr dirty="0" sz="1600" spc="-5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60" b="1">
                <a:solidFill>
                  <a:srgbClr val="0A9395"/>
                </a:solidFill>
                <a:latin typeface="Arial"/>
                <a:cs typeface="Arial"/>
              </a:rPr>
              <a:t>Tool</a:t>
            </a:r>
            <a:r>
              <a:rPr dirty="0" sz="1600" spc="-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A9395"/>
                </a:solidFill>
                <a:latin typeface="Arial"/>
                <a:cs typeface="Arial"/>
              </a:rPr>
              <a:t>Usage</a:t>
            </a:r>
            <a:endParaRPr sz="1600">
              <a:latin typeface="Arial"/>
              <a:cs typeface="Arial"/>
            </a:endParaRPr>
          </a:p>
          <a:p>
            <a:pPr marL="348615" marR="81915" indent="-336550">
              <a:lnSpc>
                <a:spcPct val="100000"/>
              </a:lnSpc>
              <a:spcBef>
                <a:spcPts val="1515"/>
              </a:spcBef>
              <a:buFont typeface="Tahoma"/>
              <a:buChar char="●"/>
              <a:tabLst>
                <a:tab pos="348615" algn="l"/>
              </a:tabLst>
            </a:pP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Designed</a:t>
            </a:r>
            <a:r>
              <a:rPr dirty="0" sz="1400" spc="-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for:</a:t>
            </a:r>
            <a:r>
              <a:rPr dirty="0" sz="1400" spc="3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early</a:t>
            </a:r>
            <a:r>
              <a:rPr dirty="0" sz="1400" spc="6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20">
                <a:solidFill>
                  <a:srgbClr val="595959"/>
                </a:solidFill>
                <a:latin typeface="Microsoft Sans Serif"/>
                <a:cs typeface="Microsoft Sans Serif"/>
              </a:rPr>
              <a:t>stage </a:t>
            </a:r>
            <a:r>
              <a:rPr dirty="0" sz="1400" spc="-10">
                <a:solidFill>
                  <a:srgbClr val="595959"/>
                </a:solidFill>
                <a:latin typeface="Microsoft Sans Serif"/>
                <a:cs typeface="Microsoft Sans Serif"/>
              </a:rPr>
              <a:t>founders</a:t>
            </a:r>
            <a:endParaRPr sz="1400">
              <a:latin typeface="Microsoft Sans Serif"/>
              <a:cs typeface="Microsoft Sans Serif"/>
            </a:endParaRPr>
          </a:p>
          <a:p>
            <a:pPr marL="348615" marR="189865" indent="-336550">
              <a:lnSpc>
                <a:spcPct val="100000"/>
              </a:lnSpc>
              <a:buFont typeface="Tahoma"/>
              <a:buChar char="●"/>
              <a:tabLst>
                <a:tab pos="348615" algn="l"/>
              </a:tabLst>
            </a:pP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Leaves</a:t>
            </a:r>
            <a:r>
              <a:rPr dirty="0" sz="1400" spc="-7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595959"/>
                </a:solidFill>
                <a:latin typeface="Arial"/>
                <a:cs typeface="Arial"/>
              </a:rPr>
              <a:t>out: </a:t>
            </a:r>
            <a:r>
              <a:rPr dirty="0" sz="1400" spc="10">
                <a:solidFill>
                  <a:srgbClr val="595959"/>
                </a:solidFill>
                <a:latin typeface="Microsoft Sans Serif"/>
                <a:cs typeface="Microsoft Sans Serif"/>
              </a:rPr>
              <a:t>Neurodivergent</a:t>
            </a:r>
            <a:r>
              <a:rPr dirty="0" sz="1400" spc="15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10">
                <a:solidFill>
                  <a:srgbClr val="595959"/>
                </a:solidFill>
                <a:latin typeface="Microsoft Sans Serif"/>
                <a:cs typeface="Microsoft Sans Serif"/>
              </a:rPr>
              <a:t>users</a:t>
            </a:r>
            <a:r>
              <a:rPr dirty="0" sz="1400" spc="15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25">
                <a:solidFill>
                  <a:srgbClr val="595959"/>
                </a:solidFill>
                <a:latin typeface="Microsoft Sans Serif"/>
                <a:cs typeface="Microsoft Sans Serif"/>
              </a:rPr>
              <a:t>or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those</a:t>
            </a:r>
            <a:r>
              <a:rPr dirty="0" sz="1400" spc="1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60">
                <a:solidFill>
                  <a:srgbClr val="595959"/>
                </a:solidFill>
                <a:latin typeface="Microsoft Sans Serif"/>
                <a:cs typeface="Microsoft Sans Serif"/>
              </a:rPr>
              <a:t>with</a:t>
            </a:r>
            <a:r>
              <a:rPr dirty="0" sz="1400" spc="1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Microsoft Sans Serif"/>
                <a:cs typeface="Microsoft Sans Serif"/>
              </a:rPr>
              <a:t>learning differences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  <a:buFont typeface="Tahoma"/>
              <a:buChar char="●"/>
            </a:pPr>
            <a:endParaRPr sz="1400">
              <a:latin typeface="Microsoft Sans Serif"/>
              <a:cs typeface="Microsoft Sans Serif"/>
            </a:endParaRPr>
          </a:p>
          <a:p>
            <a:pPr marL="348615" marR="5080" indent="-336550">
              <a:lnSpc>
                <a:spcPct val="100000"/>
              </a:lnSpc>
              <a:spcBef>
                <a:spcPts val="5"/>
              </a:spcBef>
              <a:buFont typeface="Tahoma"/>
              <a:buChar char="●"/>
              <a:tabLst>
                <a:tab pos="348615" algn="l"/>
              </a:tabLst>
            </a:pPr>
            <a:r>
              <a:rPr dirty="0" sz="1400" spc="10">
                <a:solidFill>
                  <a:srgbClr val="595959"/>
                </a:solidFill>
                <a:latin typeface="Microsoft Sans Serif"/>
                <a:cs typeface="Microsoft Sans Serif"/>
              </a:rPr>
              <a:t>Unverified</a:t>
            </a:r>
            <a:r>
              <a:rPr dirty="0" sz="1400" spc="2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10">
                <a:solidFill>
                  <a:srgbClr val="595959"/>
                </a:solidFill>
                <a:latin typeface="Microsoft Sans Serif"/>
                <a:cs typeface="Microsoft Sans Serif"/>
              </a:rPr>
              <a:t>information</a:t>
            </a:r>
            <a:r>
              <a:rPr dirty="0" sz="1400" spc="2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25">
                <a:solidFill>
                  <a:srgbClr val="595959"/>
                </a:solidFill>
                <a:latin typeface="Microsoft Sans Serif"/>
                <a:cs typeface="Microsoft Sans Serif"/>
              </a:rPr>
              <a:t>can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spread</a:t>
            </a:r>
            <a:r>
              <a:rPr dirty="0" sz="1400" spc="16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10" b="1">
                <a:solidFill>
                  <a:srgbClr val="595959"/>
                </a:solidFill>
                <a:latin typeface="Arial"/>
                <a:cs typeface="Arial"/>
              </a:rPr>
              <a:t>misinformation,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especially</a:t>
            </a:r>
            <a:r>
              <a:rPr dirty="0" sz="1400" spc="9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for</a:t>
            </a:r>
            <a:r>
              <a:rPr dirty="0" sz="1400" spc="9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595959"/>
                </a:solidFill>
                <a:latin typeface="Arial"/>
                <a:cs typeface="Arial"/>
              </a:rPr>
              <a:t>younger founders</a:t>
            </a:r>
            <a:endParaRPr sz="1400">
              <a:latin typeface="Arial"/>
              <a:cs typeface="Arial"/>
            </a:endParaRPr>
          </a:p>
          <a:p>
            <a:pPr marL="348615" marR="95250" indent="-336550">
              <a:lnSpc>
                <a:spcPct val="100000"/>
              </a:lnSpc>
              <a:buChar char="●"/>
              <a:tabLst>
                <a:tab pos="348615" algn="l"/>
              </a:tabLst>
            </a:pP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Power</a:t>
            </a:r>
            <a:r>
              <a:rPr dirty="0" sz="1400" spc="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imbalance:</a:t>
            </a:r>
            <a:r>
              <a:rPr dirty="0" sz="1400" spc="2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595959"/>
                </a:solidFill>
                <a:latin typeface="Microsoft Sans Serif"/>
                <a:cs typeface="Microsoft Sans Serif"/>
              </a:rPr>
              <a:t>Some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voices</a:t>
            </a:r>
            <a:r>
              <a:rPr dirty="0" sz="1400" spc="9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may</a:t>
            </a:r>
            <a:r>
              <a:rPr dirty="0" sz="1400" spc="9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45">
                <a:solidFill>
                  <a:srgbClr val="595959"/>
                </a:solidFill>
                <a:latin typeface="Microsoft Sans Serif"/>
                <a:cs typeface="Microsoft Sans Serif"/>
              </a:rPr>
              <a:t>dominate</a:t>
            </a:r>
            <a:r>
              <a:rPr dirty="0" sz="1400" spc="9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35">
                <a:solidFill>
                  <a:srgbClr val="595959"/>
                </a:solidFill>
                <a:latin typeface="Microsoft Sans Serif"/>
                <a:cs typeface="Microsoft Sans Serif"/>
              </a:rPr>
              <a:t>the </a:t>
            </a:r>
            <a:r>
              <a:rPr dirty="0" sz="1400">
                <a:solidFill>
                  <a:srgbClr val="595959"/>
                </a:solidFill>
                <a:latin typeface="Microsoft Sans Serif"/>
                <a:cs typeface="Microsoft Sans Serif"/>
              </a:rPr>
              <a:t>space</a:t>
            </a:r>
            <a:r>
              <a:rPr dirty="0" sz="1400" spc="18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Microsoft Sans Serif"/>
                <a:cs typeface="Microsoft Sans Serif"/>
              </a:rPr>
              <a:t>deterring newcomers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505247"/>
            <a:ext cx="226504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Relevant</a:t>
            </a:r>
            <a:r>
              <a:rPr dirty="0" spc="50"/>
              <a:t> </a:t>
            </a:r>
            <a:r>
              <a:rPr dirty="0" spc="-10"/>
              <a:t>Links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29023" y="1243362"/>
            <a:ext cx="3825875" cy="3378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000" spc="-60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2"/>
              </a:rPr>
              <a:t>NEEDFINDING</a:t>
            </a:r>
            <a:r>
              <a:rPr dirty="0" u="heavy" sz="2000" spc="-45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dirty="0" u="heavy" sz="2000" spc="-10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2"/>
              </a:rPr>
              <a:t>INTERVIEWS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200000"/>
              </a:lnSpc>
            </a:pPr>
            <a:r>
              <a:rPr dirty="0" u="heavy" sz="2000" spc="-100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3"/>
              </a:rPr>
              <a:t>PROTOTYPE</a:t>
            </a:r>
            <a:r>
              <a:rPr dirty="0" u="heavy" sz="2000" spc="-60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dirty="0" u="heavy" sz="2000" spc="-10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3"/>
              </a:rPr>
              <a:t>INTERVIEWS</a:t>
            </a:r>
            <a:r>
              <a:rPr dirty="0" sz="2000" spc="-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u="heavy" sz="2000" spc="-10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4"/>
              </a:rPr>
              <a:t>IMAGES/ARTIFACTS</a:t>
            </a:r>
            <a:r>
              <a:rPr dirty="0" sz="2000" spc="-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u="heavy" sz="2000" spc="-75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5"/>
              </a:rPr>
              <a:t>BRAINSTORM</a:t>
            </a:r>
            <a:r>
              <a:rPr dirty="0" u="heavy" sz="2000" spc="-60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dirty="0" u="heavy" sz="2000" spc="-40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5"/>
              </a:rPr>
              <a:t>IMAGES/SCRIPTS</a:t>
            </a:r>
            <a:r>
              <a:rPr dirty="0" sz="2000" spc="-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u="heavy" sz="2000" spc="-60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6"/>
              </a:rPr>
              <a:t>BRAINSTORMING</a:t>
            </a:r>
            <a:r>
              <a:rPr dirty="0" u="heavy" sz="2000" spc="-15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dirty="0" u="heavy" sz="2000" spc="-10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6"/>
              </a:rPr>
              <a:t>DOCUMENT</a:t>
            </a:r>
            <a:r>
              <a:rPr dirty="0" sz="2000" spc="-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u="heavy" sz="2000" spc="-40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7"/>
              </a:rPr>
              <a:t>TEAM</a:t>
            </a:r>
            <a:r>
              <a:rPr dirty="0" u="heavy" sz="2000" spc="-75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7"/>
              </a:rPr>
              <a:t> </a:t>
            </a:r>
            <a:r>
              <a:rPr dirty="0" u="heavy" sz="2000" spc="-20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7"/>
              </a:rPr>
              <a:t>NORMS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0724" y="293172"/>
            <a:ext cx="304863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Solution</a:t>
            </a:r>
            <a:r>
              <a:rPr dirty="0" spc="-55"/>
              <a:t> </a:t>
            </a:r>
            <a:r>
              <a:rPr dirty="0" spc="-475"/>
              <a:t>1</a:t>
            </a:r>
            <a:r>
              <a:rPr dirty="0" spc="-55"/>
              <a:t> </a:t>
            </a:r>
            <a:r>
              <a:rPr dirty="0" spc="-10"/>
              <a:t>Overview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44624" y="778888"/>
            <a:ext cx="8324850" cy="4098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2710" marR="11430">
              <a:lnSpc>
                <a:spcPct val="114999"/>
              </a:lnSpc>
              <a:spcBef>
                <a:spcPts val="100"/>
              </a:spcBef>
            </a:pPr>
            <a:r>
              <a:rPr dirty="0" sz="1500" spc="50" b="1">
                <a:solidFill>
                  <a:srgbClr val="0A9395"/>
                </a:solidFill>
                <a:latin typeface="Arial"/>
                <a:cs typeface="Arial"/>
              </a:rPr>
              <a:t>HMW</a:t>
            </a:r>
            <a:r>
              <a:rPr dirty="0" sz="1500" spc="-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55" b="1">
                <a:solidFill>
                  <a:srgbClr val="0A9395"/>
                </a:solidFill>
                <a:latin typeface="Arial"/>
                <a:cs typeface="Arial"/>
              </a:rPr>
              <a:t>create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10" b="1">
                <a:solidFill>
                  <a:srgbClr val="0A9395"/>
                </a:solidFill>
                <a:latin typeface="Arial"/>
                <a:cs typeface="Arial"/>
              </a:rPr>
              <a:t>collaborative</a:t>
            </a:r>
            <a:r>
              <a:rPr dirty="0" sz="1500" spc="-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10" b="1">
                <a:solidFill>
                  <a:srgbClr val="0A9395"/>
                </a:solidFill>
                <a:latin typeface="Arial"/>
                <a:cs typeface="Arial"/>
              </a:rPr>
              <a:t>spaces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1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10" b="1">
                <a:solidFill>
                  <a:srgbClr val="0A9395"/>
                </a:solidFill>
                <a:latin typeface="Arial"/>
                <a:cs typeface="Arial"/>
              </a:rPr>
              <a:t>tools</a:t>
            </a:r>
            <a:r>
              <a:rPr dirty="0" sz="1500" spc="-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10" b="1">
                <a:solidFill>
                  <a:srgbClr val="0A9395"/>
                </a:solidFill>
                <a:latin typeface="Arial"/>
                <a:cs typeface="Arial"/>
              </a:rPr>
              <a:t>where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10" b="1">
                <a:solidFill>
                  <a:srgbClr val="0A9395"/>
                </a:solidFill>
                <a:latin typeface="Arial"/>
                <a:cs typeface="Arial"/>
              </a:rPr>
              <a:t>design</a:t>
            </a:r>
            <a:r>
              <a:rPr dirty="0" sz="1500" spc="-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10" b="1">
                <a:solidFill>
                  <a:srgbClr val="0A9395"/>
                </a:solidFill>
                <a:latin typeface="Arial"/>
                <a:cs typeface="Arial"/>
              </a:rPr>
              <a:t>decisions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10" b="1">
                <a:solidFill>
                  <a:srgbClr val="0A9395"/>
                </a:solidFill>
                <a:latin typeface="Arial"/>
                <a:cs typeface="Arial"/>
              </a:rPr>
              <a:t>feel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 like</a:t>
            </a:r>
            <a:r>
              <a:rPr dirty="0" sz="1500" spc="-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105" b="1">
                <a:solidFill>
                  <a:srgbClr val="0A9395"/>
                </a:solidFill>
                <a:latin typeface="Arial"/>
                <a:cs typeface="Arial"/>
              </a:rPr>
              <a:t>co-</a:t>
            </a:r>
            <a:r>
              <a:rPr dirty="0" sz="1500" spc="40" b="1">
                <a:solidFill>
                  <a:srgbClr val="0A9395"/>
                </a:solidFill>
                <a:latin typeface="Arial"/>
                <a:cs typeface="Arial"/>
              </a:rPr>
              <a:t>creation </a:t>
            </a:r>
            <a:r>
              <a:rPr dirty="0" sz="1500" spc="50" b="1">
                <a:solidFill>
                  <a:srgbClr val="0A9395"/>
                </a:solidFill>
                <a:latin typeface="Arial"/>
                <a:cs typeface="Arial"/>
              </a:rPr>
              <a:t>rather</a:t>
            </a:r>
            <a:r>
              <a:rPr dirty="0" sz="15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than</a:t>
            </a:r>
            <a:r>
              <a:rPr dirty="0" sz="15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A9395"/>
                </a:solidFill>
                <a:latin typeface="Arial"/>
                <a:cs typeface="Arial"/>
              </a:rPr>
              <a:t>dependency?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30"/>
              </a:spcBef>
            </a:pP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3000" spc="-10" b="1">
                <a:solidFill>
                  <a:srgbClr val="595959"/>
                </a:solidFill>
                <a:latin typeface="Arial"/>
                <a:cs typeface="Arial"/>
              </a:rPr>
              <a:t>Reasoning:</a:t>
            </a:r>
            <a:endParaRPr sz="3000">
              <a:latin typeface="Arial"/>
              <a:cs typeface="Arial"/>
            </a:endParaRPr>
          </a:p>
          <a:p>
            <a:pPr marL="92710">
              <a:lnSpc>
                <a:spcPct val="100000"/>
              </a:lnSpc>
              <a:spcBef>
                <a:spcPts val="1839"/>
              </a:spcBef>
            </a:pP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Balancing</a:t>
            </a:r>
            <a:r>
              <a:rPr dirty="0" sz="1500" spc="-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-20" b="1">
                <a:solidFill>
                  <a:srgbClr val="0A9395"/>
                </a:solidFill>
                <a:latin typeface="Arial"/>
                <a:cs typeface="Arial"/>
              </a:rPr>
              <a:t>Levels</a:t>
            </a:r>
            <a:r>
              <a:rPr dirty="0" sz="1500" spc="-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of</a:t>
            </a:r>
            <a:r>
              <a:rPr dirty="0" sz="1500" spc="-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A9395"/>
                </a:solidFill>
                <a:latin typeface="Arial"/>
                <a:cs typeface="Arial"/>
              </a:rPr>
              <a:t>Involvement</a:t>
            </a:r>
            <a:endParaRPr sz="1500">
              <a:latin typeface="Arial"/>
              <a:cs typeface="Arial"/>
            </a:endParaRPr>
          </a:p>
          <a:p>
            <a:pPr marL="549910" marR="5080" indent="-328295">
              <a:lnSpc>
                <a:spcPct val="114999"/>
              </a:lnSpc>
              <a:buSzPct val="86666"/>
              <a:buChar char="●"/>
              <a:tabLst>
                <a:tab pos="549910" algn="l"/>
              </a:tabLst>
            </a:pP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founders</a:t>
            </a:r>
            <a:r>
              <a:rPr dirty="0" sz="1500" spc="3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feel</a:t>
            </a:r>
            <a:r>
              <a:rPr dirty="0" sz="1500" spc="3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creative</a:t>
            </a:r>
            <a:r>
              <a:rPr dirty="0" sz="1500" spc="3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999999"/>
                </a:solidFill>
                <a:latin typeface="Arial"/>
                <a:cs typeface="Arial"/>
              </a:rPr>
              <a:t>vision</a:t>
            </a:r>
            <a:r>
              <a:rPr dirty="0" sz="1500" spc="3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spc="-20" b="1">
                <a:solidFill>
                  <a:srgbClr val="999999"/>
                </a:solidFill>
                <a:latin typeface="Arial"/>
                <a:cs typeface="Arial"/>
              </a:rPr>
              <a:t>is</a:t>
            </a:r>
            <a:r>
              <a:rPr dirty="0" sz="1500" spc="3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lost</a:t>
            </a:r>
            <a:r>
              <a:rPr dirty="0" sz="1500" spc="3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when</a:t>
            </a:r>
            <a:r>
              <a:rPr dirty="0" sz="1500" spc="3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spc="60" b="1">
                <a:solidFill>
                  <a:srgbClr val="999999"/>
                </a:solidFill>
                <a:latin typeface="Arial"/>
                <a:cs typeface="Arial"/>
              </a:rPr>
              <a:t>they</a:t>
            </a:r>
            <a:r>
              <a:rPr dirty="0" sz="1500" spc="3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are</a:t>
            </a:r>
            <a:r>
              <a:rPr dirty="0" sz="1500" spc="3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not</a:t>
            </a:r>
            <a:r>
              <a:rPr dirty="0" sz="1500" spc="35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closely</a:t>
            </a:r>
            <a:r>
              <a:rPr dirty="0" sz="1500" spc="3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involved</a:t>
            </a:r>
            <a:r>
              <a:rPr dirty="0" sz="1500" spc="3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spc="-330" b="1">
                <a:solidFill>
                  <a:srgbClr val="999999"/>
                </a:solidFill>
                <a:latin typeface="Arial"/>
                <a:cs typeface="Arial"/>
              </a:rPr>
              <a:t>←→</a:t>
            </a:r>
            <a:r>
              <a:rPr dirty="0" sz="1500" spc="3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too</a:t>
            </a:r>
            <a:r>
              <a:rPr dirty="0" sz="1500" spc="15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spc="-20" b="1">
                <a:solidFill>
                  <a:srgbClr val="999999"/>
                </a:solidFill>
                <a:latin typeface="Arial"/>
                <a:cs typeface="Arial"/>
              </a:rPr>
              <a:t>much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involvement</a:t>
            </a:r>
            <a:r>
              <a:rPr dirty="0" sz="1500" spc="7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can</a:t>
            </a:r>
            <a:r>
              <a:rPr dirty="0" sz="1500" spc="7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lead</a:t>
            </a:r>
            <a:r>
              <a:rPr dirty="0" sz="1500" spc="7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spc="60" b="1">
                <a:solidFill>
                  <a:srgbClr val="999999"/>
                </a:solidFill>
                <a:latin typeface="Arial"/>
                <a:cs typeface="Arial"/>
              </a:rPr>
              <a:t>to</a:t>
            </a:r>
            <a:r>
              <a:rPr dirty="0" sz="1500" spc="7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999999"/>
                </a:solidFill>
                <a:latin typeface="Arial"/>
                <a:cs typeface="Arial"/>
              </a:rPr>
              <a:t>fatigue</a:t>
            </a:r>
            <a:endParaRPr sz="1500">
              <a:latin typeface="Arial"/>
              <a:cs typeface="Arial"/>
            </a:endParaRPr>
          </a:p>
          <a:p>
            <a:pPr marL="549910" indent="-343535">
              <a:lnSpc>
                <a:spcPct val="100000"/>
              </a:lnSpc>
              <a:spcBef>
                <a:spcPts val="270"/>
              </a:spcBef>
              <a:buChar char="●"/>
              <a:tabLst>
                <a:tab pos="549910" algn="l"/>
              </a:tabLst>
            </a:pPr>
            <a:r>
              <a:rPr dirty="0" sz="1500" spc="10" b="1">
                <a:solidFill>
                  <a:srgbClr val="999999"/>
                </a:solidFill>
                <a:latin typeface="Arial"/>
                <a:cs typeface="Arial"/>
              </a:rPr>
              <a:t>testing</a:t>
            </a:r>
            <a:r>
              <a:rPr dirty="0" sz="1500" spc="2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spc="60" b="1">
                <a:solidFill>
                  <a:srgbClr val="999999"/>
                </a:solidFill>
                <a:latin typeface="Arial"/>
                <a:cs typeface="Arial"/>
              </a:rPr>
              <a:t>what</a:t>
            </a:r>
            <a:r>
              <a:rPr dirty="0" sz="1500" spc="2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spc="10" b="1">
                <a:solidFill>
                  <a:srgbClr val="999999"/>
                </a:solidFill>
                <a:latin typeface="Arial"/>
                <a:cs typeface="Arial"/>
              </a:rPr>
              <a:t>level</a:t>
            </a:r>
            <a:r>
              <a:rPr dirty="0" sz="1500" spc="2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spc="10" b="1">
                <a:solidFill>
                  <a:srgbClr val="999999"/>
                </a:solidFill>
                <a:latin typeface="Arial"/>
                <a:cs typeface="Arial"/>
              </a:rPr>
              <a:t>of</a:t>
            </a:r>
            <a:r>
              <a:rPr dirty="0" sz="1500" spc="2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spc="10" b="1">
                <a:solidFill>
                  <a:srgbClr val="999999"/>
                </a:solidFill>
                <a:latin typeface="Arial"/>
                <a:cs typeface="Arial"/>
              </a:rPr>
              <a:t>engagement</a:t>
            </a:r>
            <a:r>
              <a:rPr dirty="0" sz="1500" spc="2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spc="10" b="1">
                <a:solidFill>
                  <a:srgbClr val="999999"/>
                </a:solidFill>
                <a:latin typeface="Arial"/>
                <a:cs typeface="Arial"/>
              </a:rPr>
              <a:t>improves</a:t>
            </a:r>
            <a:r>
              <a:rPr dirty="0" sz="1500" spc="25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999999"/>
                </a:solidFill>
                <a:latin typeface="Arial"/>
                <a:cs typeface="Arial"/>
              </a:rPr>
              <a:t>outcomes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15"/>
              </a:spcBef>
              <a:buFont typeface="Arial"/>
              <a:buChar char="●"/>
            </a:pPr>
            <a:endParaRPr sz="1500">
              <a:latin typeface="Arial"/>
              <a:cs typeface="Arial"/>
            </a:endParaRPr>
          </a:p>
          <a:p>
            <a:pPr marL="92710">
              <a:lnSpc>
                <a:spcPct val="100000"/>
              </a:lnSpc>
            </a:pPr>
            <a:r>
              <a:rPr dirty="0" sz="1500" spc="-10" b="1">
                <a:solidFill>
                  <a:srgbClr val="0A9395"/>
                </a:solidFill>
                <a:latin typeface="Arial"/>
                <a:cs typeface="Arial"/>
              </a:rPr>
              <a:t>Flexibility</a:t>
            </a:r>
            <a:endParaRPr sz="1500">
              <a:latin typeface="Arial"/>
              <a:cs typeface="Arial"/>
            </a:endParaRPr>
          </a:p>
          <a:p>
            <a:pPr marL="549910" indent="-343535">
              <a:lnSpc>
                <a:spcPct val="100000"/>
              </a:lnSpc>
              <a:spcBef>
                <a:spcPts val="270"/>
              </a:spcBef>
              <a:buChar char="●"/>
              <a:tabLst>
                <a:tab pos="549910" algn="l"/>
              </a:tabLst>
            </a:pP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virtual</a:t>
            </a:r>
            <a:r>
              <a:rPr dirty="0" sz="1500" spc="65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playground</a:t>
            </a:r>
            <a:r>
              <a:rPr dirty="0" sz="1500" spc="7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enables</a:t>
            </a:r>
            <a:r>
              <a:rPr dirty="0" sz="1500" spc="7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fiexible,</a:t>
            </a:r>
            <a:r>
              <a:rPr dirty="0" sz="1500" spc="65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spc="55" b="1">
                <a:solidFill>
                  <a:srgbClr val="999999"/>
                </a:solidFill>
                <a:latin typeface="Arial"/>
                <a:cs typeface="Arial"/>
              </a:rPr>
              <a:t>hands-</a:t>
            </a:r>
            <a:r>
              <a:rPr dirty="0" sz="1500" spc="60" b="1">
                <a:solidFill>
                  <a:srgbClr val="999999"/>
                </a:solidFill>
                <a:latin typeface="Arial"/>
                <a:cs typeface="Arial"/>
              </a:rPr>
              <a:t>on</a:t>
            </a:r>
            <a:r>
              <a:rPr dirty="0" sz="1500" spc="7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999999"/>
                </a:solidFill>
                <a:latin typeface="Arial"/>
                <a:cs typeface="Arial"/>
              </a:rPr>
              <a:t>collaboration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15"/>
              </a:spcBef>
              <a:buFont typeface="Arial"/>
              <a:buChar char="●"/>
            </a:pPr>
            <a:endParaRPr sz="1500">
              <a:latin typeface="Arial"/>
              <a:cs typeface="Arial"/>
            </a:endParaRPr>
          </a:p>
          <a:p>
            <a:pPr marL="92710">
              <a:lnSpc>
                <a:spcPct val="100000"/>
              </a:lnSpc>
            </a:pP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Reduce</a:t>
            </a:r>
            <a:r>
              <a:rPr dirty="0" sz="1500" spc="-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75" b="1">
                <a:solidFill>
                  <a:srgbClr val="0A9395"/>
                </a:solidFill>
                <a:latin typeface="Arial"/>
                <a:cs typeface="Arial"/>
              </a:rPr>
              <a:t>the</a:t>
            </a:r>
            <a:r>
              <a:rPr dirty="0" sz="1500" spc="-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25" b="1">
                <a:solidFill>
                  <a:srgbClr val="0A9395"/>
                </a:solidFill>
                <a:latin typeface="Arial"/>
                <a:cs typeface="Arial"/>
              </a:rPr>
              <a:t>bad</a:t>
            </a:r>
            <a:endParaRPr sz="1500">
              <a:latin typeface="Arial"/>
              <a:cs typeface="Arial"/>
            </a:endParaRPr>
          </a:p>
          <a:p>
            <a:pPr marL="549910" indent="-343535">
              <a:lnSpc>
                <a:spcPct val="100000"/>
              </a:lnSpc>
              <a:spcBef>
                <a:spcPts val="270"/>
              </a:spcBef>
              <a:buChar char="●"/>
              <a:tabLst>
                <a:tab pos="549910" algn="l"/>
              </a:tabLst>
            </a:pPr>
            <a:r>
              <a:rPr dirty="0" sz="1500" spc="65" b="1">
                <a:solidFill>
                  <a:srgbClr val="999999"/>
                </a:solidFill>
                <a:latin typeface="Arial"/>
                <a:cs typeface="Arial"/>
              </a:rPr>
              <a:t>real-</a:t>
            </a:r>
            <a:r>
              <a:rPr dirty="0" sz="1500" spc="100" b="1">
                <a:solidFill>
                  <a:srgbClr val="999999"/>
                </a:solidFill>
                <a:latin typeface="Arial"/>
                <a:cs typeface="Arial"/>
              </a:rPr>
              <a:t>time</a:t>
            </a:r>
            <a:r>
              <a:rPr dirty="0" sz="1500" spc="12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collaboration</a:t>
            </a:r>
            <a:r>
              <a:rPr dirty="0" sz="1500" spc="125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reduces</a:t>
            </a:r>
            <a:r>
              <a:rPr dirty="0" sz="1500" spc="12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999999"/>
                </a:solidFill>
                <a:latin typeface="Arial"/>
                <a:cs typeface="Arial"/>
              </a:rPr>
              <a:t>iteration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0724" y="293172"/>
            <a:ext cx="312483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Solution</a:t>
            </a:r>
            <a:r>
              <a:rPr dirty="0" spc="-55"/>
              <a:t> </a:t>
            </a:r>
            <a:r>
              <a:rPr dirty="0" spc="120"/>
              <a:t>3</a:t>
            </a:r>
            <a:r>
              <a:rPr dirty="0" spc="-55"/>
              <a:t> </a:t>
            </a:r>
            <a:r>
              <a:rPr dirty="0" spc="-10"/>
              <a:t>Overview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44624" y="778888"/>
            <a:ext cx="7974965" cy="4098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2710" marR="328295">
              <a:lnSpc>
                <a:spcPct val="114999"/>
              </a:lnSpc>
              <a:spcBef>
                <a:spcPts val="100"/>
              </a:spcBef>
            </a:pPr>
            <a:r>
              <a:rPr dirty="0" sz="1500" spc="50" b="1">
                <a:solidFill>
                  <a:srgbClr val="0A9395"/>
                </a:solidFill>
                <a:latin typeface="Arial"/>
                <a:cs typeface="Arial"/>
              </a:rPr>
              <a:t>HMW</a:t>
            </a:r>
            <a:r>
              <a:rPr dirty="0" sz="15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keep</a:t>
            </a:r>
            <a:r>
              <a:rPr dirty="0" sz="15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founders</a:t>
            </a:r>
            <a:r>
              <a:rPr dirty="0" sz="15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in</a:t>
            </a:r>
            <a:r>
              <a:rPr dirty="0" sz="15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a</a:t>
            </a:r>
            <a:r>
              <a:rPr dirty="0" sz="15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creative</a:t>
            </a:r>
            <a:r>
              <a:rPr dirty="0" sz="15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fiow</a:t>
            </a:r>
            <a:r>
              <a:rPr dirty="0" sz="15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by</a:t>
            </a:r>
            <a:r>
              <a:rPr dirty="0" sz="15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simplifying</a:t>
            </a:r>
            <a:r>
              <a:rPr dirty="0" sz="15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how</a:t>
            </a:r>
            <a:r>
              <a:rPr dirty="0" sz="15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60" b="1">
                <a:solidFill>
                  <a:srgbClr val="0A9395"/>
                </a:solidFill>
                <a:latin typeface="Arial"/>
                <a:cs typeface="Arial"/>
              </a:rPr>
              <a:t>they</a:t>
            </a:r>
            <a:r>
              <a:rPr dirty="0" sz="15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choose</a:t>
            </a:r>
            <a:r>
              <a:rPr dirty="0" sz="15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5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A9395"/>
                </a:solidFill>
                <a:latin typeface="Arial"/>
                <a:cs typeface="Arial"/>
              </a:rPr>
              <a:t>switch </a:t>
            </a:r>
            <a:r>
              <a:rPr dirty="0" sz="1500" spc="60" b="1">
                <a:solidFill>
                  <a:srgbClr val="0A9395"/>
                </a:solidFill>
                <a:latin typeface="Arial"/>
                <a:cs typeface="Arial"/>
              </a:rPr>
              <a:t>between</a:t>
            </a:r>
            <a:r>
              <a:rPr dirty="0" sz="1500" spc="-5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A9395"/>
                </a:solidFill>
                <a:latin typeface="Arial"/>
                <a:cs typeface="Arial"/>
              </a:rPr>
              <a:t>tools?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30"/>
              </a:spcBef>
            </a:pP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3000" spc="-10" b="1">
                <a:solidFill>
                  <a:srgbClr val="595959"/>
                </a:solidFill>
                <a:latin typeface="Arial"/>
                <a:cs typeface="Arial"/>
              </a:rPr>
              <a:t>Reasoning:</a:t>
            </a:r>
            <a:endParaRPr sz="3000">
              <a:latin typeface="Arial"/>
              <a:cs typeface="Arial"/>
            </a:endParaRPr>
          </a:p>
          <a:p>
            <a:pPr marL="92710">
              <a:lnSpc>
                <a:spcPct val="100000"/>
              </a:lnSpc>
              <a:spcBef>
                <a:spcPts val="1839"/>
              </a:spcBef>
            </a:pP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Founders</a:t>
            </a:r>
            <a:r>
              <a:rPr dirty="0" sz="1500" spc="-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50" b="1">
                <a:solidFill>
                  <a:srgbClr val="0A9395"/>
                </a:solidFill>
                <a:latin typeface="Arial"/>
                <a:cs typeface="Arial"/>
              </a:rPr>
              <a:t>face</a:t>
            </a:r>
            <a:r>
              <a:rPr dirty="0" sz="1500" spc="-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similar</a:t>
            </a:r>
            <a:r>
              <a:rPr dirty="0" sz="1500" spc="-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learning</a:t>
            </a:r>
            <a:r>
              <a:rPr dirty="0" sz="1500" spc="-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curves</a:t>
            </a:r>
            <a:r>
              <a:rPr dirty="0" sz="1500" spc="-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50" b="1">
                <a:solidFill>
                  <a:srgbClr val="0A9395"/>
                </a:solidFill>
                <a:latin typeface="Arial"/>
                <a:cs typeface="Arial"/>
              </a:rPr>
              <a:t>with</a:t>
            </a:r>
            <a:r>
              <a:rPr dirty="0" sz="1500" spc="-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design</a:t>
            </a:r>
            <a:r>
              <a:rPr dirty="0" sz="1500" spc="-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tools</a:t>
            </a:r>
            <a:r>
              <a:rPr dirty="0" sz="1500" spc="-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500" spc="-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tool</a:t>
            </a:r>
            <a:r>
              <a:rPr dirty="0" sz="1500" spc="-10" b="1">
                <a:solidFill>
                  <a:srgbClr val="0A9395"/>
                </a:solidFill>
                <a:latin typeface="Arial"/>
                <a:cs typeface="Arial"/>
              </a:rPr>
              <a:t> selection</a:t>
            </a:r>
            <a:endParaRPr sz="1500">
              <a:latin typeface="Arial"/>
              <a:cs typeface="Arial"/>
            </a:endParaRPr>
          </a:p>
          <a:p>
            <a:pPr marL="549910" indent="-343535">
              <a:lnSpc>
                <a:spcPct val="100000"/>
              </a:lnSpc>
              <a:spcBef>
                <a:spcPts val="270"/>
              </a:spcBef>
              <a:buChar char="●"/>
              <a:tabLst>
                <a:tab pos="549910" algn="l"/>
              </a:tabLst>
            </a:pP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founders</a:t>
            </a:r>
            <a:r>
              <a:rPr dirty="0" sz="1500" spc="45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value</a:t>
            </a:r>
            <a:r>
              <a:rPr dirty="0" sz="1500" spc="45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learning</a:t>
            </a:r>
            <a:r>
              <a:rPr dirty="0" sz="1500" spc="45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from</a:t>
            </a:r>
            <a:r>
              <a:rPr dirty="0" sz="1500" spc="45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999999"/>
                </a:solidFill>
                <a:latin typeface="Arial"/>
                <a:cs typeface="Arial"/>
              </a:rPr>
              <a:t>peers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15"/>
              </a:spcBef>
              <a:buClr>
                <a:srgbClr val="999999"/>
              </a:buClr>
              <a:buFont typeface="Arial"/>
              <a:buChar char="●"/>
            </a:pPr>
            <a:endParaRPr sz="1500">
              <a:latin typeface="Arial"/>
              <a:cs typeface="Arial"/>
            </a:endParaRPr>
          </a:p>
          <a:p>
            <a:pPr marL="92710">
              <a:lnSpc>
                <a:spcPct val="100000"/>
              </a:lnSpc>
            </a:pPr>
            <a:r>
              <a:rPr dirty="0" sz="1500" spc="-10" b="1">
                <a:solidFill>
                  <a:srgbClr val="0A9395"/>
                </a:solidFill>
                <a:latin typeface="Arial"/>
                <a:cs typeface="Arial"/>
              </a:rPr>
              <a:t>Trust</a:t>
            </a:r>
            <a:endParaRPr sz="1500">
              <a:latin typeface="Arial"/>
              <a:cs typeface="Arial"/>
            </a:endParaRPr>
          </a:p>
          <a:p>
            <a:pPr marL="549910" marR="184150" indent="-344170">
              <a:lnSpc>
                <a:spcPct val="114999"/>
              </a:lnSpc>
              <a:buChar char="●"/>
              <a:tabLst>
                <a:tab pos="549910" algn="l"/>
              </a:tabLst>
            </a:pP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founders</a:t>
            </a:r>
            <a:r>
              <a:rPr dirty="0" sz="1500" spc="65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spc="50" b="1">
                <a:solidFill>
                  <a:srgbClr val="999999"/>
                </a:solidFill>
                <a:latin typeface="Arial"/>
                <a:cs typeface="Arial"/>
              </a:rPr>
              <a:t>trust</a:t>
            </a:r>
            <a:r>
              <a:rPr dirty="0" sz="1500" spc="7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advice</a:t>
            </a:r>
            <a:r>
              <a:rPr dirty="0" sz="1500" spc="7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from</a:t>
            </a:r>
            <a:r>
              <a:rPr dirty="0" sz="1500" spc="7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other</a:t>
            </a:r>
            <a:r>
              <a:rPr dirty="0" sz="1500" spc="7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founders</a:t>
            </a:r>
            <a:r>
              <a:rPr dirty="0" sz="1500" spc="7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more</a:t>
            </a:r>
            <a:r>
              <a:rPr dirty="0" sz="1500" spc="7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and</a:t>
            </a:r>
            <a:r>
              <a:rPr dirty="0" sz="1500" spc="7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enjoy</a:t>
            </a:r>
            <a:r>
              <a:rPr dirty="0" sz="1500" spc="65" b="1">
                <a:solidFill>
                  <a:srgbClr val="999999"/>
                </a:solidFill>
                <a:latin typeface="Arial"/>
                <a:cs typeface="Arial"/>
              </a:rPr>
              <a:t> community-</a:t>
            </a:r>
            <a:r>
              <a:rPr dirty="0" sz="1500" spc="-10" b="1">
                <a:solidFill>
                  <a:srgbClr val="999999"/>
                </a:solidFill>
                <a:latin typeface="Arial"/>
                <a:cs typeface="Arial"/>
              </a:rPr>
              <a:t>driven learning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15"/>
              </a:spcBef>
              <a:buClr>
                <a:srgbClr val="999999"/>
              </a:buClr>
              <a:buFont typeface="Arial"/>
              <a:buChar char="●"/>
            </a:pPr>
            <a:endParaRPr sz="1500">
              <a:latin typeface="Arial"/>
              <a:cs typeface="Arial"/>
            </a:endParaRPr>
          </a:p>
          <a:p>
            <a:pPr marL="92710">
              <a:lnSpc>
                <a:spcPct val="100000"/>
              </a:lnSpc>
            </a:pPr>
            <a:r>
              <a:rPr dirty="0" sz="1500" spc="20" b="1">
                <a:solidFill>
                  <a:srgbClr val="0A9395"/>
                </a:solidFill>
                <a:latin typeface="Arial"/>
                <a:cs typeface="Arial"/>
              </a:rPr>
              <a:t>Opportunity</a:t>
            </a:r>
            <a:r>
              <a:rPr dirty="0" sz="1500" spc="7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20" b="1">
                <a:solidFill>
                  <a:srgbClr val="0A9395"/>
                </a:solidFill>
                <a:latin typeface="Arial"/>
                <a:cs typeface="Arial"/>
              </a:rPr>
              <a:t>for</a:t>
            </a:r>
            <a:r>
              <a:rPr dirty="0" sz="1500" spc="7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A9395"/>
                </a:solidFill>
                <a:latin typeface="Arial"/>
                <a:cs typeface="Arial"/>
              </a:rPr>
              <a:t>Testing</a:t>
            </a:r>
            <a:endParaRPr sz="1500">
              <a:latin typeface="Arial"/>
              <a:cs typeface="Arial"/>
            </a:endParaRPr>
          </a:p>
          <a:p>
            <a:pPr marL="549910" marR="5080" indent="-344170">
              <a:lnSpc>
                <a:spcPct val="114999"/>
              </a:lnSpc>
              <a:buChar char="●"/>
              <a:tabLst>
                <a:tab pos="549910" algn="l"/>
              </a:tabLst>
            </a:pP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can</a:t>
            </a:r>
            <a:r>
              <a:rPr dirty="0" sz="1500" spc="95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a</a:t>
            </a:r>
            <a:r>
              <a:rPr dirty="0" sz="1500" spc="95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social,</a:t>
            </a:r>
            <a:r>
              <a:rPr dirty="0" sz="1500" spc="10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sharing-based</a:t>
            </a:r>
            <a:r>
              <a:rPr dirty="0" sz="1500" spc="95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platform</a:t>
            </a:r>
            <a:r>
              <a:rPr dirty="0" sz="1500" spc="95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encourage</a:t>
            </a:r>
            <a:r>
              <a:rPr dirty="0" sz="1500" spc="10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founders</a:t>
            </a:r>
            <a:r>
              <a:rPr dirty="0" sz="1500" spc="95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spc="60" b="1">
                <a:solidFill>
                  <a:srgbClr val="999999"/>
                </a:solidFill>
                <a:latin typeface="Arial"/>
                <a:cs typeface="Arial"/>
              </a:rPr>
              <a:t>to</a:t>
            </a:r>
            <a:r>
              <a:rPr dirty="0" sz="1500" spc="10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exchange</a:t>
            </a:r>
            <a:r>
              <a:rPr dirty="0" sz="1500" spc="95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999999"/>
                </a:solidFill>
                <a:latin typeface="Arial"/>
                <a:cs typeface="Arial"/>
              </a:rPr>
              <a:t>practical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knowledge</a:t>
            </a:r>
            <a:r>
              <a:rPr dirty="0" sz="1500" spc="65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and</a:t>
            </a:r>
            <a:r>
              <a:rPr dirty="0" sz="1500" spc="7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build</a:t>
            </a:r>
            <a:r>
              <a:rPr dirty="0" sz="1500" spc="7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stronger</a:t>
            </a:r>
            <a:r>
              <a:rPr dirty="0" sz="1500" spc="65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999999"/>
                </a:solidFill>
                <a:latin typeface="Arial"/>
                <a:cs typeface="Arial"/>
              </a:rPr>
              <a:t>engagement?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6124" y="196622"/>
            <a:ext cx="364807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Solution</a:t>
            </a:r>
            <a:r>
              <a:rPr dirty="0" spc="-55"/>
              <a:t> </a:t>
            </a:r>
            <a:r>
              <a:rPr dirty="0" spc="-475"/>
              <a:t>1</a:t>
            </a:r>
            <a:r>
              <a:rPr dirty="0" spc="-55"/>
              <a:t> </a:t>
            </a:r>
            <a:r>
              <a:rPr dirty="0" spc="40"/>
              <a:t>Methodology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654243" y="255780"/>
            <a:ext cx="6896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Setup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6124" y="620414"/>
            <a:ext cx="4916805" cy="4251960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algn="ctr" marL="304800">
              <a:lnSpc>
                <a:spcPct val="100000"/>
              </a:lnSpc>
              <a:spcBef>
                <a:spcPts val="1300"/>
              </a:spcBef>
            </a:pP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Methodology</a:t>
            </a:r>
            <a:endParaRPr sz="1800">
              <a:latin typeface="Arial"/>
              <a:cs typeface="Arial"/>
            </a:endParaRPr>
          </a:p>
          <a:p>
            <a:pPr marL="469265" marR="5080" indent="-382270">
              <a:lnSpc>
                <a:spcPct val="100000"/>
              </a:lnSpc>
              <a:spcBef>
                <a:spcPts val="1335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2000" spc="55">
                <a:solidFill>
                  <a:srgbClr val="595959"/>
                </a:solidFill>
                <a:latin typeface="Arial MT"/>
                <a:cs typeface="Arial MT"/>
              </a:rPr>
              <a:t>Simulated</a:t>
            </a:r>
            <a:r>
              <a:rPr dirty="0" sz="2000" spc="-1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100">
                <a:solidFill>
                  <a:srgbClr val="595959"/>
                </a:solidFill>
                <a:latin typeface="Arial MT"/>
                <a:cs typeface="Arial MT"/>
              </a:rPr>
              <a:t>different</a:t>
            </a:r>
            <a:r>
              <a:rPr dirty="0" sz="2000" spc="-2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80">
                <a:solidFill>
                  <a:srgbClr val="595959"/>
                </a:solidFill>
                <a:latin typeface="Arial MT"/>
                <a:cs typeface="Arial MT"/>
              </a:rPr>
              <a:t>modes</a:t>
            </a:r>
            <a:r>
              <a:rPr dirty="0" sz="2000" spc="-1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90">
                <a:solidFill>
                  <a:srgbClr val="595959"/>
                </a:solidFill>
                <a:latin typeface="Arial MT"/>
                <a:cs typeface="Arial MT"/>
              </a:rPr>
              <a:t>of </a:t>
            </a:r>
            <a:r>
              <a:rPr dirty="0" sz="2000" spc="95">
                <a:solidFill>
                  <a:srgbClr val="595959"/>
                </a:solidFill>
                <a:latin typeface="Arial MT"/>
                <a:cs typeface="Arial MT"/>
              </a:rPr>
              <a:t>communication</a:t>
            </a:r>
            <a:r>
              <a:rPr dirty="0" sz="2000" spc="-2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150">
                <a:solidFill>
                  <a:srgbClr val="595959"/>
                </a:solidFill>
                <a:latin typeface="Arial MT"/>
                <a:cs typeface="Arial MT"/>
              </a:rPr>
              <a:t>to</a:t>
            </a:r>
            <a:r>
              <a:rPr dirty="0" sz="2000" spc="-2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see</a:t>
            </a:r>
            <a:r>
              <a:rPr dirty="0" sz="2000" spc="-2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80">
                <a:solidFill>
                  <a:srgbClr val="595959"/>
                </a:solidFill>
                <a:latin typeface="Arial MT"/>
                <a:cs typeface="Arial MT"/>
              </a:rPr>
              <a:t>which</a:t>
            </a:r>
            <a:r>
              <a:rPr dirty="0" sz="2000" spc="-2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55">
                <a:solidFill>
                  <a:srgbClr val="595959"/>
                </a:solidFill>
                <a:latin typeface="Arial MT"/>
                <a:cs typeface="Arial MT"/>
              </a:rPr>
              <a:t>one</a:t>
            </a:r>
            <a:r>
              <a:rPr dirty="0" sz="2000" spc="-2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95">
                <a:solidFill>
                  <a:srgbClr val="595959"/>
                </a:solidFill>
                <a:latin typeface="Arial MT"/>
                <a:cs typeface="Arial MT"/>
              </a:rPr>
              <a:t>the </a:t>
            </a:r>
            <a:r>
              <a:rPr dirty="0" sz="2000" spc="105">
                <a:solidFill>
                  <a:srgbClr val="595959"/>
                </a:solidFill>
                <a:latin typeface="Arial MT"/>
                <a:cs typeface="Arial MT"/>
              </a:rPr>
              <a:t>participant</a:t>
            </a:r>
            <a:r>
              <a:rPr dirty="0" sz="2000" spc="-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75">
                <a:solidFill>
                  <a:srgbClr val="595959"/>
                </a:solidFill>
                <a:latin typeface="Arial MT"/>
                <a:cs typeface="Arial MT"/>
              </a:rPr>
              <a:t>preferred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Clr>
                <a:srgbClr val="595959"/>
              </a:buClr>
              <a:buFont typeface="Tahoma"/>
              <a:buChar char="●"/>
            </a:pPr>
            <a:endParaRPr sz="2000">
              <a:latin typeface="Arial MT"/>
              <a:cs typeface="Arial MT"/>
            </a:endParaRPr>
          </a:p>
          <a:p>
            <a:pPr lvl="1" marL="926465" indent="-381635">
              <a:lnSpc>
                <a:spcPct val="100000"/>
              </a:lnSpc>
              <a:buFont typeface="Tahoma"/>
              <a:buChar char="○"/>
              <a:tabLst>
                <a:tab pos="926465" algn="l"/>
              </a:tabLst>
            </a:pPr>
            <a:r>
              <a:rPr dirty="0" sz="2000">
                <a:solidFill>
                  <a:srgbClr val="0A9395"/>
                </a:solidFill>
                <a:latin typeface="Arial MT"/>
                <a:cs typeface="Arial MT"/>
              </a:rPr>
              <a:t>Voice</a:t>
            </a:r>
            <a:r>
              <a:rPr dirty="0" sz="2000" spc="17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2000" spc="45">
                <a:solidFill>
                  <a:srgbClr val="0A9395"/>
                </a:solidFill>
                <a:latin typeface="Arial MT"/>
                <a:cs typeface="Arial MT"/>
              </a:rPr>
              <a:t>Conversation</a:t>
            </a:r>
            <a:endParaRPr sz="20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A9395"/>
              </a:buClr>
              <a:buFont typeface="Tahoma"/>
              <a:buChar char="○"/>
            </a:pPr>
            <a:endParaRPr sz="2000">
              <a:latin typeface="Arial MT"/>
              <a:cs typeface="Arial MT"/>
            </a:endParaRPr>
          </a:p>
          <a:p>
            <a:pPr lvl="1" marL="926465" indent="-381635">
              <a:lnSpc>
                <a:spcPct val="100000"/>
              </a:lnSpc>
              <a:buFont typeface="Tahoma"/>
              <a:buChar char="○"/>
              <a:tabLst>
                <a:tab pos="926465" algn="l"/>
              </a:tabLst>
            </a:pPr>
            <a:r>
              <a:rPr dirty="0" sz="2000">
                <a:solidFill>
                  <a:srgbClr val="0A9395"/>
                </a:solidFill>
                <a:latin typeface="Arial MT"/>
                <a:cs typeface="Arial MT"/>
              </a:rPr>
              <a:t>Text</a:t>
            </a:r>
            <a:r>
              <a:rPr dirty="0" sz="2000" spc="-3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2000" spc="45">
                <a:solidFill>
                  <a:srgbClr val="0A9395"/>
                </a:solidFill>
                <a:latin typeface="Arial MT"/>
                <a:cs typeface="Arial MT"/>
              </a:rPr>
              <a:t>Conversation</a:t>
            </a:r>
            <a:endParaRPr sz="20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A9395"/>
              </a:buClr>
              <a:buFont typeface="Tahoma"/>
              <a:buChar char="○"/>
            </a:pPr>
            <a:endParaRPr sz="2000">
              <a:latin typeface="Arial MT"/>
              <a:cs typeface="Arial MT"/>
            </a:endParaRPr>
          </a:p>
          <a:p>
            <a:pPr lvl="1" marL="926465" indent="-381635">
              <a:lnSpc>
                <a:spcPct val="100000"/>
              </a:lnSpc>
              <a:buFont typeface="Tahoma"/>
              <a:buChar char="○"/>
              <a:tabLst>
                <a:tab pos="926465" algn="l"/>
              </a:tabLst>
            </a:pPr>
            <a:r>
              <a:rPr dirty="0" sz="2000" spc="55">
                <a:solidFill>
                  <a:srgbClr val="0A9395"/>
                </a:solidFill>
                <a:latin typeface="Arial MT"/>
                <a:cs typeface="Arial MT"/>
              </a:rPr>
              <a:t>Collaborative</a:t>
            </a:r>
            <a:r>
              <a:rPr dirty="0" sz="2000" spc="1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2000" spc="40">
                <a:solidFill>
                  <a:srgbClr val="0A9395"/>
                </a:solidFill>
                <a:latin typeface="Arial MT"/>
                <a:cs typeface="Arial MT"/>
              </a:rPr>
              <a:t>Editing</a:t>
            </a:r>
            <a:endParaRPr sz="2000">
              <a:latin typeface="Arial MT"/>
              <a:cs typeface="Arial MT"/>
            </a:endParaRPr>
          </a:p>
          <a:p>
            <a:pPr algn="just" marL="12700" marR="214629">
              <a:lnSpc>
                <a:spcPct val="100000"/>
              </a:lnSpc>
              <a:spcBef>
                <a:spcPts val="1580"/>
              </a:spcBef>
            </a:pPr>
            <a:r>
              <a:rPr dirty="0" sz="1500" spc="-60" b="1">
                <a:latin typeface="Arial"/>
                <a:cs typeface="Arial"/>
              </a:rPr>
              <a:t>Roles:</a:t>
            </a:r>
            <a:r>
              <a:rPr dirty="0" sz="1500" spc="-35" b="1">
                <a:latin typeface="Arial"/>
                <a:cs typeface="Arial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Siya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60">
                <a:latin typeface="Microsoft Sans Serif"/>
                <a:cs typeface="Microsoft Sans Serif"/>
              </a:rPr>
              <a:t>took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55">
                <a:latin typeface="Microsoft Sans Serif"/>
                <a:cs typeface="Microsoft Sans Serif"/>
              </a:rPr>
              <a:t>pictures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and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70">
                <a:latin typeface="Microsoft Sans Serif"/>
                <a:cs typeface="Microsoft Sans Serif"/>
              </a:rPr>
              <a:t>conducted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some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of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40">
                <a:latin typeface="Microsoft Sans Serif"/>
                <a:cs typeface="Microsoft Sans Serif"/>
              </a:rPr>
              <a:t>the </a:t>
            </a:r>
            <a:r>
              <a:rPr dirty="0" sz="1500">
                <a:latin typeface="Microsoft Sans Serif"/>
                <a:cs typeface="Microsoft Sans Serif"/>
              </a:rPr>
              <a:t>experiment,</a:t>
            </a:r>
            <a:r>
              <a:rPr dirty="0" sz="1500" spc="1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Tyler</a:t>
            </a:r>
            <a:r>
              <a:rPr dirty="0" sz="1500" spc="16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observed,</a:t>
            </a:r>
            <a:r>
              <a:rPr dirty="0" sz="1500" spc="16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and</a:t>
            </a:r>
            <a:r>
              <a:rPr dirty="0" sz="1500" spc="1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Candace</a:t>
            </a:r>
            <a:r>
              <a:rPr dirty="0" sz="1500" spc="160">
                <a:latin typeface="Microsoft Sans Serif"/>
                <a:cs typeface="Microsoft Sans Serif"/>
              </a:rPr>
              <a:t> </a:t>
            </a:r>
            <a:r>
              <a:rPr dirty="0" sz="1500" spc="60">
                <a:latin typeface="Microsoft Sans Serif"/>
                <a:cs typeface="Microsoft Sans Serif"/>
              </a:rPr>
              <a:t>conducted most</a:t>
            </a:r>
            <a:r>
              <a:rPr dirty="0" sz="1500" spc="10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of</a:t>
            </a:r>
            <a:r>
              <a:rPr dirty="0" sz="1500" spc="10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the</a:t>
            </a:r>
            <a:r>
              <a:rPr dirty="0" sz="1500" spc="10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experiment</a:t>
            </a:r>
            <a:endParaRPr sz="1500">
              <a:latin typeface="Microsoft Sans Serif"/>
              <a:cs typeface="Microsoft Sans Serif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22688" y="3390193"/>
            <a:ext cx="2352135" cy="1580046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46812" y="653598"/>
            <a:ext cx="2103895" cy="2476070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0724" y="293172"/>
            <a:ext cx="304863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Solution</a:t>
            </a:r>
            <a:r>
              <a:rPr dirty="0" spc="-55"/>
              <a:t> </a:t>
            </a:r>
            <a:r>
              <a:rPr dirty="0" spc="-475"/>
              <a:t>1</a:t>
            </a:r>
            <a:r>
              <a:rPr dirty="0" spc="-55"/>
              <a:t> </a:t>
            </a:r>
            <a:r>
              <a:rPr dirty="0" spc="-10"/>
              <a:t>Overview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44624" y="778888"/>
            <a:ext cx="8301355" cy="3835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2710" marR="280670">
              <a:lnSpc>
                <a:spcPct val="114999"/>
              </a:lnSpc>
              <a:spcBef>
                <a:spcPts val="100"/>
              </a:spcBef>
            </a:pPr>
            <a:r>
              <a:rPr dirty="0" sz="1500" spc="50" b="1">
                <a:solidFill>
                  <a:srgbClr val="0A9395"/>
                </a:solidFill>
                <a:latin typeface="Arial"/>
                <a:cs typeface="Arial"/>
              </a:rPr>
              <a:t>HMW</a:t>
            </a:r>
            <a:r>
              <a:rPr dirty="0" sz="15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50" b="1">
                <a:solidFill>
                  <a:srgbClr val="0A9395"/>
                </a:solidFill>
                <a:latin typeface="Arial"/>
                <a:cs typeface="Arial"/>
              </a:rPr>
              <a:t>capture</a:t>
            </a:r>
            <a:r>
              <a:rPr dirty="0" sz="15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75" b="1">
                <a:solidFill>
                  <a:srgbClr val="0A9395"/>
                </a:solidFill>
                <a:latin typeface="Arial"/>
                <a:cs typeface="Arial"/>
              </a:rPr>
              <a:t>the</a:t>
            </a:r>
            <a:r>
              <a:rPr dirty="0" sz="15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feeling</a:t>
            </a:r>
            <a:r>
              <a:rPr dirty="0" sz="1500" spc="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5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-20" b="1">
                <a:solidFill>
                  <a:srgbClr val="0A9395"/>
                </a:solidFill>
                <a:latin typeface="Arial"/>
                <a:cs typeface="Arial"/>
              </a:rPr>
              <a:t>visions</a:t>
            </a:r>
            <a:r>
              <a:rPr dirty="0" sz="15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80" b="1">
                <a:solidFill>
                  <a:srgbClr val="0A9395"/>
                </a:solidFill>
                <a:latin typeface="Arial"/>
                <a:cs typeface="Arial"/>
              </a:rPr>
              <a:t>that</a:t>
            </a:r>
            <a:r>
              <a:rPr dirty="0" sz="1500" spc="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founders</a:t>
            </a:r>
            <a:r>
              <a:rPr dirty="0" sz="15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55" b="1">
                <a:solidFill>
                  <a:srgbClr val="0A9395"/>
                </a:solidFill>
                <a:latin typeface="Arial"/>
                <a:cs typeface="Arial"/>
              </a:rPr>
              <a:t>want</a:t>
            </a:r>
            <a:r>
              <a:rPr dirty="0" sz="15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500" spc="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translate</a:t>
            </a:r>
            <a:r>
              <a:rPr dirty="0" sz="15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imagination</a:t>
            </a:r>
            <a:r>
              <a:rPr dirty="0" sz="15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35" b="1">
                <a:solidFill>
                  <a:srgbClr val="0A9395"/>
                </a:solidFill>
                <a:latin typeface="Arial"/>
                <a:cs typeface="Arial"/>
              </a:rPr>
              <a:t>to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tangible</a:t>
            </a:r>
            <a:r>
              <a:rPr dirty="0" sz="1500" spc="2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A9395"/>
                </a:solidFill>
                <a:latin typeface="Arial"/>
                <a:cs typeface="Arial"/>
              </a:rPr>
              <a:t>designs?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30"/>
              </a:spcBef>
            </a:pP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3000" spc="-10" b="1">
                <a:solidFill>
                  <a:srgbClr val="595959"/>
                </a:solidFill>
                <a:latin typeface="Arial"/>
                <a:cs typeface="Arial"/>
              </a:rPr>
              <a:t>Reasoning:</a:t>
            </a:r>
            <a:endParaRPr sz="3000">
              <a:latin typeface="Arial"/>
              <a:cs typeface="Arial"/>
            </a:endParaRPr>
          </a:p>
          <a:p>
            <a:pPr marL="92710">
              <a:lnSpc>
                <a:spcPct val="100000"/>
              </a:lnSpc>
              <a:spcBef>
                <a:spcPts val="1839"/>
              </a:spcBef>
            </a:pP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A</a:t>
            </a:r>
            <a:r>
              <a:rPr dirty="0" sz="1500" spc="-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blank</a:t>
            </a:r>
            <a:r>
              <a:rPr dirty="0" sz="1500" spc="-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canvas</a:t>
            </a:r>
            <a:r>
              <a:rPr dirty="0" sz="1500" spc="-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-20" b="1">
                <a:solidFill>
                  <a:srgbClr val="0A9395"/>
                </a:solidFill>
                <a:latin typeface="Arial"/>
                <a:cs typeface="Arial"/>
              </a:rPr>
              <a:t>is</a:t>
            </a:r>
            <a:r>
              <a:rPr dirty="0" sz="1500" spc="-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A9395"/>
                </a:solidFill>
                <a:latin typeface="Arial"/>
                <a:cs typeface="Arial"/>
              </a:rPr>
              <a:t>overwhelming</a:t>
            </a:r>
            <a:endParaRPr sz="1500">
              <a:latin typeface="Arial"/>
              <a:cs typeface="Arial"/>
            </a:endParaRPr>
          </a:p>
          <a:p>
            <a:pPr marL="549910" indent="-328295">
              <a:lnSpc>
                <a:spcPct val="100000"/>
              </a:lnSpc>
              <a:spcBef>
                <a:spcPts val="270"/>
              </a:spcBef>
              <a:buSzPct val="86666"/>
              <a:buChar char="●"/>
              <a:tabLst>
                <a:tab pos="549910" algn="l"/>
              </a:tabLst>
            </a:pP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founders</a:t>
            </a:r>
            <a:r>
              <a:rPr dirty="0" sz="1500" spc="2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struggle</a:t>
            </a:r>
            <a:r>
              <a:rPr dirty="0" sz="1500" spc="2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spc="60" b="1">
                <a:solidFill>
                  <a:srgbClr val="999999"/>
                </a:solidFill>
                <a:latin typeface="Arial"/>
                <a:cs typeface="Arial"/>
              </a:rPr>
              <a:t>to</a:t>
            </a:r>
            <a:r>
              <a:rPr dirty="0" sz="1500" spc="25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spc="55" b="1">
                <a:solidFill>
                  <a:srgbClr val="999999"/>
                </a:solidFill>
                <a:latin typeface="Arial"/>
                <a:cs typeface="Arial"/>
              </a:rPr>
              <a:t>start</a:t>
            </a:r>
            <a:r>
              <a:rPr dirty="0" sz="1500" spc="2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from</a:t>
            </a:r>
            <a:r>
              <a:rPr dirty="0" sz="1500" spc="2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999999"/>
                </a:solidFill>
                <a:latin typeface="Arial"/>
                <a:cs typeface="Arial"/>
              </a:rPr>
              <a:t>scratch</a:t>
            </a:r>
            <a:endParaRPr sz="1500">
              <a:latin typeface="Arial"/>
              <a:cs typeface="Arial"/>
            </a:endParaRPr>
          </a:p>
          <a:p>
            <a:pPr marL="549910" indent="-343535">
              <a:lnSpc>
                <a:spcPct val="100000"/>
              </a:lnSpc>
              <a:spcBef>
                <a:spcPts val="270"/>
              </a:spcBef>
              <a:buChar char="●"/>
              <a:tabLst>
                <a:tab pos="549910" algn="l"/>
              </a:tabLst>
            </a:pPr>
            <a:r>
              <a:rPr dirty="0" sz="1500" spc="70" b="1">
                <a:solidFill>
                  <a:srgbClr val="999999"/>
                </a:solidFill>
                <a:latin typeface="Arial"/>
                <a:cs typeface="Arial"/>
              </a:rPr>
              <a:t>open-</a:t>
            </a:r>
            <a:r>
              <a:rPr dirty="0" sz="1500" spc="75" b="1">
                <a:solidFill>
                  <a:srgbClr val="999999"/>
                </a:solidFill>
                <a:latin typeface="Arial"/>
                <a:cs typeface="Arial"/>
              </a:rPr>
              <a:t>ended</a:t>
            </a:r>
            <a:r>
              <a:rPr dirty="0" sz="1500" spc="-5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design tools</a:t>
            </a:r>
            <a:r>
              <a:rPr dirty="0" sz="1500" spc="-5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are hard</a:t>
            </a:r>
            <a:r>
              <a:rPr dirty="0" sz="1500" spc="-5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spc="60" b="1">
                <a:solidFill>
                  <a:srgbClr val="999999"/>
                </a:solidFill>
                <a:latin typeface="Arial"/>
                <a:cs typeface="Arial"/>
              </a:rPr>
              <a:t>to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999999"/>
                </a:solidFill>
                <a:latin typeface="Arial"/>
                <a:cs typeface="Arial"/>
              </a:rPr>
              <a:t>navigate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15"/>
              </a:spcBef>
              <a:buFont typeface="Arial"/>
              <a:buChar char="●"/>
            </a:pPr>
            <a:endParaRPr sz="1500">
              <a:latin typeface="Arial"/>
              <a:cs typeface="Arial"/>
            </a:endParaRPr>
          </a:p>
          <a:p>
            <a:pPr marL="92710">
              <a:lnSpc>
                <a:spcPct val="100000"/>
              </a:lnSpc>
            </a:pP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Choices</a:t>
            </a:r>
            <a:r>
              <a:rPr dirty="0" sz="1500" spc="6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speed</a:t>
            </a:r>
            <a:r>
              <a:rPr dirty="0" sz="1500" spc="6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up</a:t>
            </a:r>
            <a:r>
              <a:rPr dirty="0" sz="1500" spc="7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decision</a:t>
            </a:r>
            <a:r>
              <a:rPr dirty="0" sz="1500" spc="6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A9395"/>
                </a:solidFill>
                <a:latin typeface="Arial"/>
                <a:cs typeface="Arial"/>
              </a:rPr>
              <a:t>making</a:t>
            </a:r>
            <a:endParaRPr sz="1500">
              <a:latin typeface="Arial"/>
              <a:cs typeface="Arial"/>
            </a:endParaRPr>
          </a:p>
          <a:p>
            <a:pPr marL="549910" indent="-343535">
              <a:lnSpc>
                <a:spcPct val="100000"/>
              </a:lnSpc>
              <a:spcBef>
                <a:spcPts val="270"/>
              </a:spcBef>
              <a:buChar char="●"/>
              <a:tabLst>
                <a:tab pos="549910" algn="l"/>
              </a:tabLst>
            </a:pP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choosing</a:t>
            </a:r>
            <a:r>
              <a:rPr dirty="0" sz="1500" spc="1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spc="60" b="1">
                <a:solidFill>
                  <a:srgbClr val="999999"/>
                </a:solidFill>
                <a:latin typeface="Arial"/>
                <a:cs typeface="Arial"/>
              </a:rPr>
              <a:t>between</a:t>
            </a:r>
            <a:r>
              <a:rPr dirty="0" sz="1500" spc="15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spc="50" b="1">
                <a:solidFill>
                  <a:srgbClr val="999999"/>
                </a:solidFill>
                <a:latin typeface="Arial"/>
                <a:cs typeface="Arial"/>
              </a:rPr>
              <a:t>curated</a:t>
            </a:r>
            <a:r>
              <a:rPr dirty="0" sz="1500" spc="1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999999"/>
                </a:solidFill>
                <a:latin typeface="Arial"/>
                <a:cs typeface="Arial"/>
              </a:rPr>
              <a:t>visuals</a:t>
            </a:r>
            <a:r>
              <a:rPr dirty="0" sz="1500" spc="15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clarified</a:t>
            </a:r>
            <a:r>
              <a:rPr dirty="0" sz="1500" spc="1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their</a:t>
            </a:r>
            <a:r>
              <a:rPr dirty="0" sz="1500" spc="15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spc="45" b="1">
                <a:solidFill>
                  <a:srgbClr val="999999"/>
                </a:solidFill>
                <a:latin typeface="Arial"/>
                <a:cs typeface="Arial"/>
              </a:rPr>
              <a:t>aesthetic</a:t>
            </a:r>
            <a:r>
              <a:rPr dirty="0" sz="1500" spc="1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999999"/>
                </a:solidFill>
                <a:latin typeface="Arial"/>
                <a:cs typeface="Arial"/>
              </a:rPr>
              <a:t>direction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15"/>
              </a:spcBef>
              <a:buFont typeface="Arial"/>
              <a:buChar char="●"/>
            </a:pPr>
            <a:endParaRPr sz="1500">
              <a:latin typeface="Arial"/>
              <a:cs typeface="Arial"/>
            </a:endParaRPr>
          </a:p>
          <a:p>
            <a:pPr marL="92710">
              <a:lnSpc>
                <a:spcPct val="100000"/>
              </a:lnSpc>
            </a:pPr>
            <a:r>
              <a:rPr dirty="0" sz="1500" spc="20" b="1">
                <a:solidFill>
                  <a:srgbClr val="0A9395"/>
                </a:solidFill>
                <a:latin typeface="Arial"/>
                <a:cs typeface="Arial"/>
              </a:rPr>
              <a:t>Opportunity</a:t>
            </a:r>
            <a:r>
              <a:rPr dirty="0" sz="1500" spc="7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20" b="1">
                <a:solidFill>
                  <a:srgbClr val="0A9395"/>
                </a:solidFill>
                <a:latin typeface="Arial"/>
                <a:cs typeface="Arial"/>
              </a:rPr>
              <a:t>for</a:t>
            </a:r>
            <a:r>
              <a:rPr dirty="0" sz="1500" spc="7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A9395"/>
                </a:solidFill>
                <a:latin typeface="Arial"/>
                <a:cs typeface="Arial"/>
              </a:rPr>
              <a:t>Testing</a:t>
            </a:r>
            <a:endParaRPr sz="1500">
              <a:latin typeface="Arial"/>
              <a:cs typeface="Arial"/>
            </a:endParaRPr>
          </a:p>
          <a:p>
            <a:pPr marL="549910" indent="-343535">
              <a:lnSpc>
                <a:spcPct val="100000"/>
              </a:lnSpc>
              <a:spcBef>
                <a:spcPts val="270"/>
              </a:spcBef>
              <a:buChar char="●"/>
              <a:tabLst>
                <a:tab pos="549910" algn="l"/>
              </a:tabLst>
            </a:pP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do</a:t>
            </a:r>
            <a:r>
              <a:rPr dirty="0" sz="1500" spc="7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structured</a:t>
            </a:r>
            <a:r>
              <a:rPr dirty="0" sz="1500" spc="75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visual</a:t>
            </a:r>
            <a:r>
              <a:rPr dirty="0" sz="1500" spc="7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choices</a:t>
            </a:r>
            <a:r>
              <a:rPr dirty="0" sz="1500" spc="75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make</a:t>
            </a:r>
            <a:r>
              <a:rPr dirty="0" sz="1500" spc="75" b="1">
                <a:solidFill>
                  <a:srgbClr val="999999"/>
                </a:solidFill>
                <a:latin typeface="Arial"/>
                <a:cs typeface="Arial"/>
              </a:rPr>
              <a:t> the</a:t>
            </a:r>
            <a:r>
              <a:rPr dirty="0" sz="1500" spc="7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design</a:t>
            </a:r>
            <a:r>
              <a:rPr dirty="0" sz="1500" spc="75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process</a:t>
            </a:r>
            <a:r>
              <a:rPr dirty="0" sz="1500" spc="75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more</a:t>
            </a:r>
            <a:r>
              <a:rPr dirty="0" sz="1500" spc="70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intuitive</a:t>
            </a:r>
            <a:r>
              <a:rPr dirty="0" sz="1500" spc="75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999999"/>
                </a:solidFill>
                <a:latin typeface="Arial"/>
                <a:cs typeface="Arial"/>
              </a:rPr>
              <a:t>and</a:t>
            </a:r>
            <a:r>
              <a:rPr dirty="0" sz="1500" spc="75" b="1">
                <a:solidFill>
                  <a:srgbClr val="999999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999999"/>
                </a:solidFill>
                <a:latin typeface="Arial"/>
                <a:cs typeface="Arial"/>
              </a:rPr>
              <a:t>inspiring?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29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Chosen</a:t>
            </a:r>
            <a:r>
              <a:rPr dirty="0" spc="75"/>
              <a:t> </a:t>
            </a:r>
            <a:r>
              <a:rPr dirty="0" spc="-10"/>
              <a:t>Solutions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17424" y="2778674"/>
            <a:ext cx="9366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Microsoft Sans Serif"/>
                <a:cs typeface="Microsoft Sans Serif"/>
              </a:rPr>
              <a:t>in</a:t>
            </a:r>
            <a:r>
              <a:rPr dirty="0" sz="1400" spc="1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real</a:t>
            </a:r>
            <a:r>
              <a:rPr dirty="0" sz="1400" spc="20">
                <a:latin typeface="Microsoft Sans Serif"/>
                <a:cs typeface="Microsoft Sans Serif"/>
              </a:rPr>
              <a:t> </a:t>
            </a:r>
            <a:r>
              <a:rPr dirty="0" sz="1400" spc="45">
                <a:latin typeface="Microsoft Sans Serif"/>
                <a:cs typeface="Microsoft Sans Serif"/>
              </a:rPr>
              <a:t>time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17424" y="1578520"/>
            <a:ext cx="2326640" cy="702945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1009015">
              <a:lnSpc>
                <a:spcPct val="100000"/>
              </a:lnSpc>
              <a:spcBef>
                <a:spcPts val="940"/>
              </a:spcBef>
            </a:pPr>
            <a:r>
              <a:rPr dirty="0" sz="1800" spc="-10" b="1">
                <a:solidFill>
                  <a:srgbClr val="595959"/>
                </a:solidFill>
                <a:latin typeface="Arial"/>
                <a:cs typeface="Arial"/>
              </a:rPr>
              <a:t>Alex’s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dirty="0" sz="1400">
                <a:latin typeface="Microsoft Sans Serif"/>
                <a:cs typeface="Microsoft Sans Serif"/>
              </a:rPr>
              <a:t>A</a:t>
            </a:r>
            <a:r>
              <a:rPr dirty="0" sz="1400" spc="8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live</a:t>
            </a:r>
            <a:r>
              <a:rPr dirty="0" sz="1400" spc="8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visual</a:t>
            </a:r>
            <a:r>
              <a:rPr dirty="0" sz="1400" spc="8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playground</a:t>
            </a:r>
            <a:r>
              <a:rPr dirty="0" sz="1400" spc="80">
                <a:latin typeface="Microsoft Sans Serif"/>
                <a:cs typeface="Microsoft Sans Serif"/>
              </a:rPr>
              <a:t> </a:t>
            </a:r>
            <a:r>
              <a:rPr dirty="0" sz="1400" spc="55">
                <a:latin typeface="Microsoft Sans Serif"/>
                <a:cs typeface="Microsoft Sans Serif"/>
              </a:rPr>
              <a:t>that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17424" y="2255944"/>
            <a:ext cx="5588000" cy="516255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1400">
                <a:latin typeface="Microsoft Sans Serif"/>
                <a:cs typeface="Microsoft Sans Serif"/>
              </a:rPr>
              <a:t>designers</a:t>
            </a:r>
            <a:r>
              <a:rPr dirty="0" sz="1400" spc="15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and</a:t>
            </a:r>
            <a:r>
              <a:rPr dirty="0" sz="1400" spc="15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founders</a:t>
            </a:r>
            <a:r>
              <a:rPr dirty="0" sz="1400" spc="15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can</a:t>
            </a:r>
            <a:r>
              <a:rPr dirty="0" sz="1400" spc="15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work</a:t>
            </a:r>
            <a:r>
              <a:rPr dirty="0" sz="1400" spc="220">
                <a:latin typeface="Microsoft Sans Serif"/>
                <a:cs typeface="Microsoft Sans Serif"/>
              </a:rPr>
              <a:t>  </a:t>
            </a:r>
            <a:r>
              <a:rPr dirty="0" sz="1400">
                <a:latin typeface="Microsoft Sans Serif"/>
                <a:cs typeface="Microsoft Sans Serif"/>
              </a:rPr>
              <a:t>and</a:t>
            </a:r>
            <a:r>
              <a:rPr dirty="0" sz="1400" spc="15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inspirational</a:t>
            </a:r>
            <a:r>
              <a:rPr dirty="0" sz="1400" spc="15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visuals</a:t>
            </a:r>
            <a:r>
              <a:rPr dirty="0" sz="1400" spc="155">
                <a:latin typeface="Microsoft Sans Serif"/>
                <a:cs typeface="Microsoft Sans Serif"/>
              </a:rPr>
              <a:t> </a:t>
            </a:r>
            <a:r>
              <a:rPr dirty="0" sz="1400" spc="55">
                <a:latin typeface="Microsoft Sans Serif"/>
                <a:cs typeface="Microsoft Sans Serif"/>
              </a:rPr>
              <a:t>that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dirty="0" sz="1400" spc="10">
                <a:latin typeface="Microsoft Sans Serif"/>
                <a:cs typeface="Microsoft Sans Serif"/>
              </a:rPr>
              <a:t>on</a:t>
            </a:r>
            <a:r>
              <a:rPr dirty="0" sz="1400" spc="155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together</a:t>
            </a:r>
            <a:r>
              <a:rPr dirty="0" sz="1400" spc="155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while</a:t>
            </a:r>
            <a:r>
              <a:rPr dirty="0" sz="1400" spc="155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communicating</a:t>
            </a:r>
            <a:r>
              <a:rPr dirty="0" sz="1400" spc="90">
                <a:latin typeface="Microsoft Sans Serif"/>
                <a:cs typeface="Microsoft Sans Serif"/>
              </a:rPr>
              <a:t>  </a:t>
            </a:r>
            <a:r>
              <a:rPr dirty="0" sz="1400" spc="10">
                <a:latin typeface="Microsoft Sans Serif"/>
                <a:cs typeface="Microsoft Sans Serif"/>
              </a:rPr>
              <a:t>users</a:t>
            </a:r>
            <a:r>
              <a:rPr dirty="0" sz="1400" spc="155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can</a:t>
            </a:r>
            <a:r>
              <a:rPr dirty="0" sz="1400" spc="155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choose</a:t>
            </a:r>
            <a:r>
              <a:rPr dirty="0" sz="1400" spc="155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between</a:t>
            </a:r>
            <a:r>
              <a:rPr dirty="0" sz="1400" spc="155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and</a:t>
            </a:r>
            <a:r>
              <a:rPr dirty="0" sz="1400" spc="160">
                <a:latin typeface="Microsoft Sans Serif"/>
                <a:cs typeface="Microsoft Sans Serif"/>
              </a:rPr>
              <a:t> </a:t>
            </a:r>
            <a:r>
              <a:rPr dirty="0" sz="1400" spc="60">
                <a:latin typeface="Microsoft Sans Serif"/>
                <a:cs typeface="Microsoft Sans Serif"/>
              </a:rPr>
              <a:t>it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052648" y="2746671"/>
            <a:ext cx="2829560" cy="762000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1400">
                <a:latin typeface="Microsoft Sans Serif"/>
                <a:cs typeface="Microsoft Sans Serif"/>
              </a:rPr>
              <a:t>can</a:t>
            </a:r>
            <a:r>
              <a:rPr dirty="0" sz="1400" spc="5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guide</a:t>
            </a:r>
            <a:r>
              <a:rPr dirty="0" sz="1400" spc="60">
                <a:latin typeface="Microsoft Sans Serif"/>
                <a:cs typeface="Microsoft Sans Serif"/>
              </a:rPr>
              <a:t> the </a:t>
            </a:r>
            <a:r>
              <a:rPr dirty="0" sz="1400" spc="50">
                <a:latin typeface="Microsoft Sans Serif"/>
                <a:cs typeface="Microsoft Sans Serif"/>
              </a:rPr>
              <a:t>direction</a:t>
            </a:r>
            <a:r>
              <a:rPr dirty="0" sz="1400" spc="60">
                <a:latin typeface="Microsoft Sans Serif"/>
                <a:cs typeface="Microsoft Sans Serif"/>
              </a:rPr>
              <a:t> </a:t>
            </a:r>
            <a:r>
              <a:rPr dirty="0" sz="1400" spc="65">
                <a:latin typeface="Microsoft Sans Serif"/>
                <a:cs typeface="Microsoft Sans Serif"/>
              </a:rPr>
              <a:t>of</a:t>
            </a:r>
            <a:r>
              <a:rPr dirty="0" sz="1400" spc="60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designs</a:t>
            </a:r>
            <a:endParaRPr sz="1400">
              <a:latin typeface="Microsoft Sans Serif"/>
              <a:cs typeface="Microsoft Sans Serif"/>
            </a:endParaRPr>
          </a:p>
          <a:p>
            <a:pPr marL="12700" marR="27305">
              <a:lnSpc>
                <a:spcPct val="114999"/>
              </a:lnSpc>
            </a:pPr>
            <a:r>
              <a:rPr dirty="0" sz="1400" spc="290">
                <a:latin typeface="Microsoft Sans Serif"/>
                <a:cs typeface="Microsoft Sans Serif"/>
              </a:rPr>
              <a:t>-</a:t>
            </a:r>
            <a:r>
              <a:rPr dirty="0" sz="1400" spc="10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almost</a:t>
            </a:r>
            <a:r>
              <a:rPr dirty="0" sz="1400" spc="11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like</a:t>
            </a:r>
            <a:r>
              <a:rPr dirty="0" sz="1400" spc="10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providing</a:t>
            </a:r>
            <a:r>
              <a:rPr dirty="0" sz="1400" spc="11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a</a:t>
            </a:r>
            <a:r>
              <a:rPr dirty="0" sz="1400" spc="10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survey</a:t>
            </a:r>
            <a:r>
              <a:rPr dirty="0" sz="1400" spc="110">
                <a:latin typeface="Microsoft Sans Serif"/>
                <a:cs typeface="Microsoft Sans Serif"/>
              </a:rPr>
              <a:t> </a:t>
            </a:r>
            <a:r>
              <a:rPr dirty="0" sz="1400" spc="70">
                <a:latin typeface="Microsoft Sans Serif"/>
                <a:cs typeface="Microsoft Sans Serif"/>
              </a:rPr>
              <a:t>to </a:t>
            </a:r>
            <a:r>
              <a:rPr dirty="0" sz="1400">
                <a:latin typeface="Microsoft Sans Serif"/>
                <a:cs typeface="Microsoft Sans Serif"/>
              </a:rPr>
              <a:t>provide</a:t>
            </a:r>
            <a:r>
              <a:rPr dirty="0" sz="1400" spc="145">
                <a:latin typeface="Microsoft Sans Serif"/>
                <a:cs typeface="Microsoft Sans Serif"/>
              </a:rPr>
              <a:t> </a:t>
            </a:r>
            <a:r>
              <a:rPr dirty="0" sz="1400" spc="75">
                <a:latin typeface="Microsoft Sans Serif"/>
                <a:cs typeface="Microsoft Sans Serif"/>
              </a:rPr>
              <a:t>product</a:t>
            </a:r>
            <a:r>
              <a:rPr dirty="0" sz="1400" spc="150">
                <a:latin typeface="Microsoft Sans Serif"/>
                <a:cs typeface="Microsoft Sans Serif"/>
              </a:rPr>
              <a:t> </a:t>
            </a:r>
            <a:r>
              <a:rPr dirty="0" sz="1400" spc="55">
                <a:latin typeface="Microsoft Sans Serif"/>
                <a:cs typeface="Microsoft Sans Serif"/>
              </a:rPr>
              <a:t>context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052648" y="1578520"/>
            <a:ext cx="2771775" cy="702945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algn="ctr" marL="81915">
              <a:lnSpc>
                <a:spcPct val="100000"/>
              </a:lnSpc>
              <a:spcBef>
                <a:spcPts val="940"/>
              </a:spcBef>
            </a:pPr>
            <a:r>
              <a:rPr dirty="0" sz="1800" spc="-10" b="1">
                <a:solidFill>
                  <a:srgbClr val="595959"/>
                </a:solidFill>
                <a:latin typeface="Arial"/>
                <a:cs typeface="Arial"/>
              </a:rPr>
              <a:t>Dave’s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dirty="0" sz="1400">
                <a:latin typeface="Microsoft Sans Serif"/>
                <a:cs typeface="Microsoft Sans Serif"/>
              </a:rPr>
              <a:t>AI</a:t>
            </a:r>
            <a:r>
              <a:rPr dirty="0" sz="1400" spc="6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can</a:t>
            </a:r>
            <a:r>
              <a:rPr dirty="0" sz="1400" spc="6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present</a:t>
            </a:r>
            <a:r>
              <a:rPr dirty="0" sz="1400" spc="6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a</a:t>
            </a:r>
            <a:r>
              <a:rPr dirty="0" sz="1400" spc="60">
                <a:latin typeface="Microsoft Sans Serif"/>
                <a:cs typeface="Microsoft Sans Serif"/>
              </a:rPr>
              <a:t> </a:t>
            </a:r>
            <a:r>
              <a:rPr dirty="0" sz="1400" spc="50">
                <a:latin typeface="Microsoft Sans Serif"/>
                <a:cs typeface="Microsoft Sans Serif"/>
              </a:rPr>
              <a:t>bunch</a:t>
            </a:r>
            <a:r>
              <a:rPr dirty="0" sz="1400" spc="65">
                <a:latin typeface="Microsoft Sans Serif"/>
                <a:cs typeface="Microsoft Sans Serif"/>
              </a:rPr>
              <a:t> of</a:t>
            </a:r>
            <a:r>
              <a:rPr dirty="0" sz="1400" spc="60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images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081640" y="1578520"/>
            <a:ext cx="2817495" cy="1193800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681990">
              <a:lnSpc>
                <a:spcPct val="100000"/>
              </a:lnSpc>
              <a:spcBef>
                <a:spcPts val="940"/>
              </a:spcBef>
            </a:pPr>
            <a:r>
              <a:rPr dirty="0" sz="1800" spc="-10" b="1">
                <a:solidFill>
                  <a:srgbClr val="595959"/>
                </a:solidFill>
                <a:latin typeface="Arial"/>
                <a:cs typeface="Arial"/>
              </a:rPr>
              <a:t>Samantha’s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14999"/>
              </a:lnSpc>
              <a:spcBef>
                <a:spcPts val="400"/>
              </a:spcBef>
            </a:pPr>
            <a:r>
              <a:rPr dirty="0" sz="1400">
                <a:latin typeface="Microsoft Sans Serif"/>
                <a:cs typeface="Microsoft Sans Serif"/>
              </a:rPr>
              <a:t>A</a:t>
            </a:r>
            <a:r>
              <a:rPr dirty="0" sz="1400" spc="15">
                <a:latin typeface="Microsoft Sans Serif"/>
                <a:cs typeface="Microsoft Sans Serif"/>
              </a:rPr>
              <a:t> </a:t>
            </a:r>
            <a:r>
              <a:rPr dirty="0" sz="1400" spc="110">
                <a:latin typeface="Microsoft Sans Serif"/>
                <a:cs typeface="Microsoft Sans Serif"/>
              </a:rPr>
              <a:t>how-</a:t>
            </a:r>
            <a:r>
              <a:rPr dirty="0" sz="1400" spc="65">
                <a:latin typeface="Microsoft Sans Serif"/>
                <a:cs typeface="Microsoft Sans Serif"/>
              </a:rPr>
              <a:t>to</a:t>
            </a:r>
            <a:r>
              <a:rPr dirty="0" sz="1400" spc="2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skill</a:t>
            </a:r>
            <a:r>
              <a:rPr dirty="0" sz="1400" spc="2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sharing</a:t>
            </a:r>
            <a:r>
              <a:rPr dirty="0" sz="1400" spc="20">
                <a:latin typeface="Microsoft Sans Serif"/>
                <a:cs typeface="Microsoft Sans Serif"/>
              </a:rPr>
              <a:t> </a:t>
            </a:r>
            <a:r>
              <a:rPr dirty="0" sz="1400" spc="55">
                <a:latin typeface="Microsoft Sans Serif"/>
                <a:cs typeface="Microsoft Sans Serif"/>
              </a:rPr>
              <a:t>platform</a:t>
            </a:r>
            <a:r>
              <a:rPr dirty="0" sz="1400" spc="20">
                <a:latin typeface="Microsoft Sans Serif"/>
                <a:cs typeface="Microsoft Sans Serif"/>
              </a:rPr>
              <a:t> </a:t>
            </a:r>
            <a:r>
              <a:rPr dirty="0" sz="1400" spc="25">
                <a:latin typeface="Microsoft Sans Serif"/>
                <a:cs typeface="Microsoft Sans Serif"/>
              </a:rPr>
              <a:t>for </a:t>
            </a:r>
            <a:r>
              <a:rPr dirty="0" sz="1400">
                <a:latin typeface="Microsoft Sans Serif"/>
                <a:cs typeface="Microsoft Sans Serif"/>
              </a:rPr>
              <a:t>founders</a:t>
            </a:r>
            <a:r>
              <a:rPr dirty="0" sz="1400" spc="90">
                <a:latin typeface="Microsoft Sans Serif"/>
                <a:cs typeface="Microsoft Sans Serif"/>
              </a:rPr>
              <a:t> </a:t>
            </a:r>
            <a:r>
              <a:rPr dirty="0" sz="1400" spc="95">
                <a:latin typeface="Microsoft Sans Serif"/>
                <a:cs typeface="Microsoft Sans Serif"/>
              </a:rPr>
              <a:t>to </a:t>
            </a:r>
            <a:r>
              <a:rPr dirty="0" sz="1400">
                <a:latin typeface="Microsoft Sans Serif"/>
                <a:cs typeface="Microsoft Sans Serif"/>
              </a:rPr>
              <a:t>share</a:t>
            </a:r>
            <a:r>
              <a:rPr dirty="0" sz="1400" spc="95">
                <a:latin typeface="Microsoft Sans Serif"/>
                <a:cs typeface="Microsoft Sans Serif"/>
              </a:rPr>
              <a:t> </a:t>
            </a:r>
            <a:r>
              <a:rPr dirty="0" sz="1400" spc="65">
                <a:latin typeface="Microsoft Sans Serif"/>
                <a:cs typeface="Microsoft Sans Serif"/>
              </a:rPr>
              <a:t>tips</a:t>
            </a:r>
            <a:r>
              <a:rPr dirty="0" sz="1400" spc="9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and</a:t>
            </a:r>
            <a:r>
              <a:rPr dirty="0" sz="1400" spc="90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tricks </a:t>
            </a:r>
            <a:r>
              <a:rPr dirty="0" sz="1400">
                <a:latin typeface="Microsoft Sans Serif"/>
                <a:cs typeface="Microsoft Sans Serif"/>
              </a:rPr>
              <a:t>on</a:t>
            </a:r>
            <a:r>
              <a:rPr dirty="0" sz="1400" spc="13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which</a:t>
            </a:r>
            <a:r>
              <a:rPr dirty="0" sz="1400" spc="13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design</a:t>
            </a:r>
            <a:r>
              <a:rPr dirty="0" sz="1400" spc="13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tools</a:t>
            </a:r>
            <a:r>
              <a:rPr dirty="0" sz="1400" spc="135">
                <a:latin typeface="Microsoft Sans Serif"/>
                <a:cs typeface="Microsoft Sans Serif"/>
              </a:rPr>
              <a:t> </a:t>
            </a:r>
            <a:r>
              <a:rPr dirty="0" sz="1400" spc="95">
                <a:latin typeface="Microsoft Sans Serif"/>
                <a:cs typeface="Microsoft Sans Serif"/>
              </a:rPr>
              <a:t>to</a:t>
            </a:r>
            <a:r>
              <a:rPr dirty="0" sz="1400" spc="135">
                <a:latin typeface="Microsoft Sans Serif"/>
                <a:cs typeface="Microsoft Sans Serif"/>
              </a:rPr>
              <a:t> </a:t>
            </a:r>
            <a:r>
              <a:rPr dirty="0" sz="1400" spc="-25">
                <a:latin typeface="Microsoft Sans Serif"/>
                <a:cs typeface="Microsoft Sans Serif"/>
              </a:rPr>
              <a:t>use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29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Solutions</a:t>
            </a:r>
            <a:r>
              <a:rPr dirty="0" spc="-35"/>
              <a:t> </a:t>
            </a:r>
            <a:r>
              <a:rPr dirty="0"/>
              <a:t>chosen</a:t>
            </a:r>
            <a:r>
              <a:rPr dirty="0" spc="-35"/>
              <a:t> </a:t>
            </a:r>
            <a:r>
              <a:rPr dirty="0" spc="70"/>
              <a:t>because</a:t>
            </a:r>
            <a:r>
              <a:rPr dirty="0" spc="-35"/>
              <a:t> </a:t>
            </a:r>
            <a:r>
              <a:rPr dirty="0" spc="114"/>
              <a:t>they</a:t>
            </a:r>
            <a:r>
              <a:rPr dirty="0" spc="-35"/>
              <a:t> </a:t>
            </a:r>
            <a:r>
              <a:rPr dirty="0" spc="-20"/>
              <a:t>are: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398107" y="1755622"/>
            <a:ext cx="122301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65" b="1">
                <a:solidFill>
                  <a:srgbClr val="0A9395"/>
                </a:solidFill>
                <a:latin typeface="Arial"/>
                <a:cs typeface="Arial"/>
              </a:rPr>
              <a:t>user-</a:t>
            </a:r>
            <a:r>
              <a:rPr dirty="0" sz="1500" spc="50" b="1">
                <a:solidFill>
                  <a:srgbClr val="0A9395"/>
                </a:solidFill>
                <a:latin typeface="Arial"/>
                <a:cs typeface="Arial"/>
              </a:rPr>
              <a:t>centric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952814" y="1755622"/>
            <a:ext cx="85979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 b="1">
                <a:solidFill>
                  <a:srgbClr val="0A9395"/>
                </a:solidFill>
                <a:latin typeface="Arial"/>
                <a:cs typeface="Arial"/>
              </a:rPr>
              <a:t>effective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29225" y="2789739"/>
            <a:ext cx="111887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55" b="1">
                <a:solidFill>
                  <a:srgbClr val="0A9395"/>
                </a:solidFill>
                <a:latin typeface="Arial"/>
                <a:cs typeface="Arial"/>
              </a:rPr>
              <a:t>empathetic</a:t>
            </a:r>
            <a:endParaRPr sz="15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305134" y="2985449"/>
            <a:ext cx="150050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50" b="1">
                <a:solidFill>
                  <a:srgbClr val="0A9395"/>
                </a:solidFill>
                <a:latin typeface="Arial"/>
                <a:cs typeface="Arial"/>
              </a:rPr>
              <a:t>emotion-</a:t>
            </a:r>
            <a:r>
              <a:rPr dirty="0" sz="1500" spc="40" b="1">
                <a:solidFill>
                  <a:srgbClr val="0A9395"/>
                </a:solidFill>
                <a:latin typeface="Arial"/>
                <a:cs typeface="Arial"/>
              </a:rPr>
              <a:t>driven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497532" y="3534259"/>
            <a:ext cx="4262755" cy="803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insight-</a:t>
            </a:r>
            <a:r>
              <a:rPr dirty="0" sz="1500" spc="-10" b="1">
                <a:solidFill>
                  <a:srgbClr val="0A9395"/>
                </a:solidFill>
                <a:latin typeface="Arial"/>
                <a:cs typeface="Arial"/>
              </a:rPr>
              <a:t>driven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95"/>
              </a:spcBef>
            </a:pPr>
            <a:endParaRPr sz="1500">
              <a:latin typeface="Arial"/>
              <a:cs typeface="Arial"/>
            </a:endParaRPr>
          </a:p>
          <a:p>
            <a:pPr marL="1908810">
              <a:lnSpc>
                <a:spcPct val="100000"/>
              </a:lnSpc>
            </a:pPr>
            <a:r>
              <a:rPr dirty="0" sz="1500" spc="10" b="1">
                <a:solidFill>
                  <a:srgbClr val="0A9395"/>
                </a:solidFill>
                <a:latin typeface="Arial"/>
                <a:cs typeface="Arial"/>
              </a:rPr>
              <a:t>testable</a:t>
            </a:r>
            <a:r>
              <a:rPr dirty="0" sz="1500" spc="9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10" b="1">
                <a:solidFill>
                  <a:srgbClr val="0A9395"/>
                </a:solidFill>
                <a:latin typeface="Arial"/>
                <a:cs typeface="Arial"/>
              </a:rPr>
              <a:t>via</a:t>
            </a:r>
            <a:r>
              <a:rPr dirty="0" sz="1500" spc="10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A9395"/>
                </a:solidFill>
                <a:latin typeface="Arial"/>
                <a:cs typeface="Arial"/>
              </a:rPr>
              <a:t>assumptions</a:t>
            </a:r>
            <a:endParaRPr sz="15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469470" y="2171120"/>
            <a:ext cx="76263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 b="1">
                <a:solidFill>
                  <a:srgbClr val="0A9395"/>
                </a:solidFill>
                <a:latin typeface="Arial"/>
                <a:cs typeface="Arial"/>
              </a:rPr>
              <a:t>feasible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20">
                <a:solidFill>
                  <a:srgbClr val="E8D8A5"/>
                </a:solidFill>
                <a:latin typeface="Microsoft Sans Serif"/>
                <a:cs typeface="Microsoft Sans Serif"/>
              </a:rPr>
              <a:t>CS</a:t>
            </a:r>
            <a:r>
              <a:rPr dirty="0" sz="850" spc="-3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850" spc="-50">
                <a:solidFill>
                  <a:srgbClr val="E8D8A5"/>
                </a:solidFill>
                <a:latin typeface="Microsoft Sans Serif"/>
                <a:cs typeface="Microsoft Sans Serif"/>
              </a:rPr>
              <a:t>147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21172" y="1926106"/>
            <a:ext cx="5140960" cy="1153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400" spc="135">
                <a:solidFill>
                  <a:srgbClr val="93D1BC"/>
                </a:solidFill>
              </a:rPr>
              <a:t>Prototypes</a:t>
            </a:r>
            <a:endParaRPr sz="7400"/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395985" cy="257174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7A7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A2 POVs, HMWs, and Solutions Slide Deck</dc:title>
  <dcterms:created xsi:type="dcterms:W3CDTF">2025-10-27T19:01:11Z</dcterms:created>
  <dcterms:modified xsi:type="dcterms:W3CDTF">2025-10-27T19:01:11Z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2025-10-27T00:00:00Z</vt:filetime>
  </property>
  <property fmtid="{D5CDD505-2E9C-101B-9397-08002B2CF9AE}" pid="3" name="Creator">
    <vt:lpwstr>Google</vt:lpwstr>
  </property>
  <property fmtid="{D5CDD505-2E9C-101B-9397-08002B2CF9AE}" pid="4" name="LastSaved">
    <vt:filetime>2025-10-27T00:00:00Z</vt:filetime>
  </property>
  <property fmtid="{D5CDD505-2E9C-101B-9397-08002B2CF9AE}" pid="5" name="Producer">
    <vt:lpwstr>iLovePDF</vt:lpwstr>
  </property>
</Properties>
</file>