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jpg" ContentType="image/jpg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</p:sldIdLst>
  <p:sldSz cx="9144000" cy="5143500"/>
  <p:notesSz cx="9144000" cy="51435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1" i="0">
                <a:solidFill>
                  <a:srgbClr val="BA3D02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rgbClr val="BA3D02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3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rgbClr val="BA3D02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81" y="5143489"/>
                </a:moveTo>
                <a:lnTo>
                  <a:pt x="0" y="5143489"/>
                </a:lnTo>
                <a:lnTo>
                  <a:pt x="0" y="0"/>
                </a:lnTo>
                <a:lnTo>
                  <a:pt x="9143981" y="0"/>
                </a:lnTo>
                <a:lnTo>
                  <a:pt x="9143981" y="5143489"/>
                </a:lnTo>
                <a:close/>
              </a:path>
            </a:pathLst>
          </a:custGeom>
          <a:solidFill>
            <a:srgbClr val="00111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87498" y="1773746"/>
            <a:ext cx="6956501" cy="336975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rgbClr val="BA3D02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81" y="5143489"/>
                </a:moveTo>
                <a:lnTo>
                  <a:pt x="0" y="5143489"/>
                </a:lnTo>
                <a:lnTo>
                  <a:pt x="0" y="0"/>
                </a:lnTo>
                <a:lnTo>
                  <a:pt x="9143981" y="0"/>
                </a:lnTo>
                <a:lnTo>
                  <a:pt x="9143981" y="5143489"/>
                </a:lnTo>
                <a:close/>
              </a:path>
            </a:pathLst>
          </a:custGeom>
          <a:solidFill>
            <a:srgbClr val="FBF4E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4724" y="505247"/>
            <a:ext cx="6717030" cy="4095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1" i="0">
                <a:solidFill>
                  <a:srgbClr val="BA3D02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266941" y="1529944"/>
            <a:ext cx="5363209" cy="2959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Relationship Id="rId9" Type="http://schemas.openxmlformats.org/officeDocument/2006/relationships/image" Target="../media/image14.png"/><Relationship Id="rId10" Type="http://schemas.openxmlformats.org/officeDocument/2006/relationships/image" Target="../media/image15.png"/><Relationship Id="rId11" Type="http://schemas.openxmlformats.org/officeDocument/2006/relationships/image" Target="../media/image16.png"/><Relationship Id="rId12" Type="http://schemas.openxmlformats.org/officeDocument/2006/relationships/image" Target="../media/image17.png"/><Relationship Id="rId13" Type="http://schemas.openxmlformats.org/officeDocument/2006/relationships/image" Target="../media/image18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9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Relationship Id="rId3" Type="http://schemas.openxmlformats.org/officeDocument/2006/relationships/image" Target="../media/image21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Relationship Id="rId3" Type="http://schemas.openxmlformats.org/officeDocument/2006/relationships/image" Target="../media/image25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3" Type="http://schemas.openxmlformats.org/officeDocument/2006/relationships/image" Target="../media/image33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g"/><Relationship Id="rId3" Type="http://schemas.openxmlformats.org/officeDocument/2006/relationships/image" Target="../media/image35.pn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6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9.pn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0.pn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g"/><Relationship Id="rId3" Type="http://schemas.openxmlformats.org/officeDocument/2006/relationships/image" Target="../media/image42.png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g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g"/><Relationship Id="rId3" Type="http://schemas.openxmlformats.org/officeDocument/2006/relationships/image" Target="../media/image45.jpg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0.png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6.jpg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7.jpg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8.jpg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9.jpg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0.jpg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0.png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://www.youtube.com/watch?v=AZcCVc-LIU8" TargetMode="External"/><Relationship Id="rId3" Type="http://schemas.openxmlformats.org/officeDocument/2006/relationships/image" Target="../media/image51.jpg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0.png"/></Relationships>
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2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81" y="5143489"/>
                </a:moveTo>
                <a:lnTo>
                  <a:pt x="0" y="5143489"/>
                </a:lnTo>
                <a:lnTo>
                  <a:pt x="0" y="0"/>
                </a:lnTo>
                <a:lnTo>
                  <a:pt x="9143981" y="0"/>
                </a:lnTo>
                <a:lnTo>
                  <a:pt x="9143981" y="5143489"/>
                </a:lnTo>
                <a:close/>
              </a:path>
            </a:pathLst>
          </a:custGeom>
          <a:solidFill>
            <a:srgbClr val="00111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6385" y="644848"/>
            <a:ext cx="6851186" cy="3853792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384724" y="423694"/>
            <a:ext cx="413384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45">
                <a:solidFill>
                  <a:srgbClr val="E8D8A5"/>
                </a:solidFill>
                <a:latin typeface="Arial MT"/>
                <a:cs typeface="Arial MT"/>
              </a:rPr>
              <a:t>CS</a:t>
            </a:r>
            <a:r>
              <a:rPr dirty="0" sz="1000" spc="-20">
                <a:solidFill>
                  <a:srgbClr val="E8D8A5"/>
                </a:solidFill>
                <a:latin typeface="Arial MT"/>
                <a:cs typeface="Arial MT"/>
              </a:rPr>
              <a:t> </a:t>
            </a:r>
            <a:r>
              <a:rPr dirty="0" sz="1000" spc="-40">
                <a:solidFill>
                  <a:srgbClr val="E8D8A5"/>
                </a:solidFill>
                <a:latin typeface="Arial MT"/>
                <a:cs typeface="Arial MT"/>
              </a:rPr>
              <a:t>147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631047" y="417598"/>
            <a:ext cx="112903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50">
                <a:solidFill>
                  <a:srgbClr val="E8D8A5"/>
                </a:solidFill>
                <a:latin typeface="Arial MT"/>
                <a:cs typeface="Arial MT"/>
              </a:rPr>
              <a:t>October</a:t>
            </a:r>
            <a:r>
              <a:rPr dirty="0" sz="1000" spc="20">
                <a:solidFill>
                  <a:srgbClr val="E8D8A5"/>
                </a:solidFill>
                <a:latin typeface="Arial MT"/>
                <a:cs typeface="Arial MT"/>
              </a:rPr>
              <a:t> </a:t>
            </a:r>
            <a:r>
              <a:rPr dirty="0" sz="1000">
                <a:solidFill>
                  <a:srgbClr val="E8D8A5"/>
                </a:solidFill>
                <a:latin typeface="Arial MT"/>
                <a:cs typeface="Arial MT"/>
              </a:rPr>
              <a:t>3rd,</a:t>
            </a:r>
            <a:r>
              <a:rPr dirty="0" sz="1000" spc="25">
                <a:solidFill>
                  <a:srgbClr val="E8D8A5"/>
                </a:solidFill>
                <a:latin typeface="Arial MT"/>
                <a:cs typeface="Arial MT"/>
              </a:rPr>
              <a:t> </a:t>
            </a:r>
            <a:r>
              <a:rPr dirty="0" sz="1000" spc="35">
                <a:solidFill>
                  <a:srgbClr val="E8D8A5"/>
                </a:solidFill>
                <a:latin typeface="Arial MT"/>
                <a:cs typeface="Arial MT"/>
              </a:rPr>
              <a:t>2025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59949" y="1754564"/>
            <a:ext cx="8502015" cy="2505075"/>
          </a:xfrm>
          <a:prstGeom prst="rect">
            <a:avLst/>
          </a:prstGeom>
        </p:spPr>
        <p:txBody>
          <a:bodyPr wrap="square" lIns="0" tIns="72390" rIns="0" bIns="0" rtlCol="0" vert="horz">
            <a:spAutoFit/>
          </a:bodyPr>
          <a:lstStyle/>
          <a:p>
            <a:pPr marL="136525">
              <a:lnSpc>
                <a:spcPct val="100000"/>
              </a:lnSpc>
              <a:spcBef>
                <a:spcPts val="570"/>
              </a:spcBef>
            </a:pPr>
            <a:r>
              <a:rPr dirty="0" sz="4000" spc="-25" b="1">
                <a:solidFill>
                  <a:srgbClr val="EFE8DB"/>
                </a:solidFill>
                <a:latin typeface="Arial"/>
                <a:cs typeface="Arial"/>
              </a:rPr>
              <a:t>A4:</a:t>
            </a:r>
            <a:endParaRPr sz="4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dirty="0" sz="7400" spc="225" b="1">
                <a:solidFill>
                  <a:srgbClr val="93D1BC"/>
                </a:solidFill>
                <a:latin typeface="Arial"/>
                <a:cs typeface="Arial"/>
              </a:rPr>
              <a:t>Concept</a:t>
            </a:r>
            <a:r>
              <a:rPr dirty="0" sz="7400" spc="-310" b="1">
                <a:solidFill>
                  <a:srgbClr val="93D1BC"/>
                </a:solidFill>
                <a:latin typeface="Arial"/>
                <a:cs typeface="Arial"/>
              </a:rPr>
              <a:t> </a:t>
            </a:r>
            <a:r>
              <a:rPr dirty="0" sz="7400" spc="150" b="1">
                <a:solidFill>
                  <a:srgbClr val="93D1BC"/>
                </a:solidFill>
                <a:latin typeface="Arial"/>
                <a:cs typeface="Arial"/>
              </a:rPr>
              <a:t>Video</a:t>
            </a:r>
            <a:endParaRPr sz="7400">
              <a:latin typeface="Arial"/>
              <a:cs typeface="Arial"/>
            </a:endParaRPr>
          </a:p>
          <a:p>
            <a:pPr marL="3076575">
              <a:lnSpc>
                <a:spcPct val="100000"/>
              </a:lnSpc>
              <a:spcBef>
                <a:spcPts val="2580"/>
              </a:spcBef>
            </a:pPr>
            <a:r>
              <a:rPr dirty="0" sz="1600">
                <a:solidFill>
                  <a:srgbClr val="E8D8A5"/>
                </a:solidFill>
                <a:latin typeface="Arial MT"/>
                <a:cs typeface="Arial MT"/>
              </a:rPr>
              <a:t>Avey</a:t>
            </a:r>
            <a:r>
              <a:rPr dirty="0" sz="1600" spc="-35">
                <a:solidFill>
                  <a:srgbClr val="E8D8A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E8D8A5"/>
                </a:solidFill>
                <a:latin typeface="Arial MT"/>
                <a:cs typeface="Arial MT"/>
              </a:rPr>
              <a:t>Etaghene,</a:t>
            </a:r>
            <a:r>
              <a:rPr dirty="0" sz="1600" spc="-35">
                <a:solidFill>
                  <a:srgbClr val="E8D8A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E8D8A5"/>
                </a:solidFill>
                <a:latin typeface="Arial MT"/>
                <a:cs typeface="Arial MT"/>
              </a:rPr>
              <a:t>Candace</a:t>
            </a:r>
            <a:r>
              <a:rPr dirty="0" sz="1600" spc="-35">
                <a:solidFill>
                  <a:srgbClr val="E8D8A5"/>
                </a:solidFill>
                <a:latin typeface="Arial MT"/>
                <a:cs typeface="Arial MT"/>
              </a:rPr>
              <a:t> </a:t>
            </a:r>
            <a:r>
              <a:rPr dirty="0" sz="1600" spc="-25">
                <a:solidFill>
                  <a:srgbClr val="E8D8A5"/>
                </a:solidFill>
                <a:latin typeface="Arial MT"/>
                <a:cs typeface="Arial MT"/>
              </a:rPr>
              <a:t>Cang,</a:t>
            </a:r>
            <a:r>
              <a:rPr dirty="0" sz="1600" spc="-35">
                <a:solidFill>
                  <a:srgbClr val="E8D8A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E8D8A5"/>
                </a:solidFill>
                <a:latin typeface="Arial MT"/>
                <a:cs typeface="Arial MT"/>
              </a:rPr>
              <a:t>Siya</a:t>
            </a:r>
            <a:r>
              <a:rPr dirty="0" sz="1600" spc="-35">
                <a:solidFill>
                  <a:srgbClr val="E8D8A5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E8D8A5"/>
                </a:solidFill>
                <a:latin typeface="Arial MT"/>
                <a:cs typeface="Arial MT"/>
              </a:rPr>
              <a:t>Goel,</a:t>
            </a:r>
            <a:r>
              <a:rPr dirty="0" sz="1600" spc="-35">
                <a:solidFill>
                  <a:srgbClr val="E8D8A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E8D8A5"/>
                </a:solidFill>
                <a:latin typeface="Arial MT"/>
                <a:cs typeface="Arial MT"/>
              </a:rPr>
              <a:t>Tyler</a:t>
            </a:r>
            <a:r>
              <a:rPr dirty="0" sz="1600" spc="-35">
                <a:solidFill>
                  <a:srgbClr val="E8D8A5"/>
                </a:solidFill>
                <a:latin typeface="Arial MT"/>
                <a:cs typeface="Arial MT"/>
              </a:rPr>
              <a:t> </a:t>
            </a:r>
            <a:r>
              <a:rPr dirty="0" sz="1600" spc="35">
                <a:solidFill>
                  <a:srgbClr val="E8D8A5"/>
                </a:solidFill>
                <a:latin typeface="Arial MT"/>
                <a:cs typeface="Arial MT"/>
              </a:rPr>
              <a:t>Abernethy</a:t>
            </a:r>
            <a:endParaRPr sz="1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Team</a:t>
            </a:r>
            <a:r>
              <a:rPr dirty="0" spc="-25"/>
              <a:t> </a:t>
            </a:r>
            <a:r>
              <a:rPr dirty="0" spc="80"/>
              <a:t>Members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59861" y="1238212"/>
            <a:ext cx="1915421" cy="1875631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49290" y="1238222"/>
            <a:ext cx="1946371" cy="1875621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69669" y="1238212"/>
            <a:ext cx="1915421" cy="1875606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90024" y="1238230"/>
            <a:ext cx="1915421" cy="1875588"/>
          </a:xfrm>
          <a:prstGeom prst="rect">
            <a:avLst/>
          </a:prstGeom>
        </p:spPr>
      </p:pic>
      <p:graphicFrame>
        <p:nvGraphicFramePr>
          <p:cNvPr id="7" name="object 7" descr=""/>
          <p:cNvGraphicFramePr>
            <a:graphicFrameLocks noGrp="1"/>
          </p:cNvGraphicFramePr>
          <p:nvPr/>
        </p:nvGraphicFramePr>
        <p:xfrm>
          <a:off x="841012" y="3259664"/>
          <a:ext cx="7312025" cy="8985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42439"/>
                <a:gridCol w="1946275"/>
                <a:gridCol w="2158365"/>
                <a:gridCol w="1389379"/>
              </a:tblGrid>
              <a:tr h="473075">
                <a:tc>
                  <a:txBody>
                    <a:bodyPr/>
                    <a:lstStyle/>
                    <a:p>
                      <a:pPr marL="336550">
                        <a:lnSpc>
                          <a:spcPts val="1670"/>
                        </a:lnSpc>
                      </a:pPr>
                      <a:r>
                        <a:rPr dirty="0" sz="1400" spc="-10" b="1">
                          <a:solidFill>
                            <a:srgbClr val="1A3A4B"/>
                          </a:solidFill>
                          <a:latin typeface="Arial"/>
                          <a:cs typeface="Arial"/>
                        </a:rPr>
                        <a:t>Siya</a:t>
                      </a:r>
                      <a:r>
                        <a:rPr dirty="0" sz="1400" spc="-85" b="1">
                          <a:solidFill>
                            <a:srgbClr val="1A3A4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50" b="1">
                          <a:solidFill>
                            <a:srgbClr val="1A3A4B"/>
                          </a:solidFill>
                          <a:latin typeface="Arial"/>
                          <a:cs typeface="Arial"/>
                        </a:rPr>
                        <a:t>G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35814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100" spc="-10" i="1">
                          <a:solidFill>
                            <a:srgbClr val="1A3A4B"/>
                          </a:solidFill>
                          <a:latin typeface="Verdana"/>
                          <a:cs typeface="Verdana"/>
                        </a:rPr>
                        <a:t>she/her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49530">
                        <a:lnSpc>
                          <a:spcPts val="1670"/>
                        </a:lnSpc>
                      </a:pPr>
                      <a:r>
                        <a:rPr dirty="0" sz="1400" b="1">
                          <a:solidFill>
                            <a:srgbClr val="1A3A4B"/>
                          </a:solidFill>
                          <a:latin typeface="Arial"/>
                          <a:cs typeface="Arial"/>
                        </a:rPr>
                        <a:t>Avey</a:t>
                      </a:r>
                      <a:r>
                        <a:rPr dirty="0" sz="1400" spc="-85" b="1">
                          <a:solidFill>
                            <a:srgbClr val="1A3A4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50" b="1">
                          <a:solidFill>
                            <a:srgbClr val="1A3A4B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algn="ctr" marR="4953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100" spc="-10" i="1">
                          <a:solidFill>
                            <a:srgbClr val="1A3A4B"/>
                          </a:solidFill>
                          <a:latin typeface="Verdana"/>
                          <a:cs typeface="Verdana"/>
                        </a:rPr>
                        <a:t>she/her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8575">
                        <a:lnSpc>
                          <a:spcPts val="1670"/>
                        </a:lnSpc>
                      </a:pPr>
                      <a:r>
                        <a:rPr dirty="0" sz="1400" b="1">
                          <a:latin typeface="Arial"/>
                          <a:cs typeface="Arial"/>
                        </a:rPr>
                        <a:t>Candace</a:t>
                      </a:r>
                      <a:r>
                        <a:rPr dirty="0" sz="1400" spc="229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50" b="1">
                          <a:latin typeface="Arial"/>
                          <a:cs typeface="Arial"/>
                        </a:rPr>
                        <a:t>C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algn="ctr" marL="2857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100" spc="-10" i="1">
                          <a:latin typeface="Verdana"/>
                          <a:cs typeface="Verdana"/>
                        </a:rPr>
                        <a:t>she/her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09220">
                        <a:lnSpc>
                          <a:spcPts val="1670"/>
                        </a:lnSpc>
                      </a:pPr>
                      <a:r>
                        <a:rPr dirty="0" sz="1400" b="1">
                          <a:latin typeface="Arial"/>
                          <a:cs typeface="Arial"/>
                        </a:rPr>
                        <a:t>Tyler</a:t>
                      </a:r>
                      <a:r>
                        <a:rPr dirty="0" sz="1400" spc="-2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50" b="1">
                          <a:latin typeface="Arial"/>
                          <a:cs typeface="Arial"/>
                        </a:rPr>
                        <a:t>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250825">
                <a:tc>
                  <a:txBody>
                    <a:bodyPr/>
                    <a:lstStyle/>
                    <a:p>
                      <a:pPr algn="ctr" marR="520065">
                        <a:lnSpc>
                          <a:spcPts val="1285"/>
                        </a:lnSpc>
                        <a:spcBef>
                          <a:spcPts val="595"/>
                        </a:spcBef>
                      </a:pPr>
                      <a:r>
                        <a:rPr dirty="0" sz="1100" spc="-65">
                          <a:solidFill>
                            <a:srgbClr val="1A3A4B"/>
                          </a:solidFill>
                          <a:latin typeface="Arial MT"/>
                          <a:cs typeface="Arial MT"/>
                        </a:rPr>
                        <a:t>CS</a:t>
                      </a:r>
                      <a:r>
                        <a:rPr dirty="0" sz="1100" spc="-15">
                          <a:solidFill>
                            <a:srgbClr val="1A3A4B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solidFill>
                            <a:srgbClr val="1A3A4B"/>
                          </a:solidFill>
                          <a:latin typeface="Arial MT"/>
                          <a:cs typeface="Arial MT"/>
                        </a:rPr>
                        <a:t>(AI)</a:t>
                      </a:r>
                      <a:r>
                        <a:rPr dirty="0" sz="1100" spc="-35">
                          <a:solidFill>
                            <a:srgbClr val="1A3A4B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solidFill>
                            <a:srgbClr val="1A3A4B"/>
                          </a:solidFill>
                          <a:latin typeface="Arial MT"/>
                          <a:cs typeface="Arial MT"/>
                        </a:rPr>
                        <a:t>+</a:t>
                      </a:r>
                      <a:r>
                        <a:rPr dirty="0" sz="1100" spc="-25">
                          <a:solidFill>
                            <a:srgbClr val="1A3A4B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solidFill>
                            <a:srgbClr val="1A3A4B"/>
                          </a:solidFill>
                          <a:latin typeface="Arial MT"/>
                          <a:cs typeface="Arial MT"/>
                        </a:rPr>
                        <a:t>Econ</a:t>
                      </a:r>
                      <a:r>
                        <a:rPr dirty="0" sz="1100" spc="-25">
                          <a:solidFill>
                            <a:srgbClr val="1A3A4B"/>
                          </a:solidFill>
                          <a:latin typeface="Arial MT"/>
                          <a:cs typeface="Arial MT"/>
                        </a:rPr>
                        <a:t> ‘26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75565"/>
                </a:tc>
                <a:tc>
                  <a:txBody>
                    <a:bodyPr/>
                    <a:lstStyle/>
                    <a:p>
                      <a:pPr algn="ctr" marR="48895">
                        <a:lnSpc>
                          <a:spcPts val="1285"/>
                        </a:lnSpc>
                        <a:spcBef>
                          <a:spcPts val="595"/>
                        </a:spcBef>
                      </a:pPr>
                      <a:r>
                        <a:rPr dirty="0" sz="1100">
                          <a:solidFill>
                            <a:srgbClr val="1A3A4B"/>
                          </a:solidFill>
                          <a:latin typeface="Arial MT"/>
                          <a:cs typeface="Arial MT"/>
                        </a:rPr>
                        <a:t>Symsys</a:t>
                      </a:r>
                      <a:r>
                        <a:rPr dirty="0" sz="1100" spc="10">
                          <a:solidFill>
                            <a:srgbClr val="1A3A4B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25">
                          <a:solidFill>
                            <a:srgbClr val="1A3A4B"/>
                          </a:solidFill>
                          <a:latin typeface="Arial MT"/>
                          <a:cs typeface="Arial MT"/>
                        </a:rPr>
                        <a:t>‘27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75565"/>
                </a:tc>
                <a:tc>
                  <a:txBody>
                    <a:bodyPr/>
                    <a:lstStyle/>
                    <a:p>
                      <a:pPr algn="ctr" marL="28575">
                        <a:lnSpc>
                          <a:spcPts val="1285"/>
                        </a:lnSpc>
                        <a:spcBef>
                          <a:spcPts val="595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Design</a:t>
                      </a:r>
                      <a:r>
                        <a:rPr dirty="0" sz="1100" spc="-1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25">
                          <a:latin typeface="Arial MT"/>
                          <a:cs typeface="Arial MT"/>
                        </a:rPr>
                        <a:t>‘26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75565"/>
                </a:tc>
                <a:tc>
                  <a:txBody>
                    <a:bodyPr/>
                    <a:lstStyle/>
                    <a:p>
                      <a:pPr algn="r" marR="44450">
                        <a:lnSpc>
                          <a:spcPts val="1285"/>
                        </a:lnSpc>
                        <a:spcBef>
                          <a:spcPts val="595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Symsys</a:t>
                      </a:r>
                      <a:r>
                        <a:rPr dirty="0" sz="1100" spc="1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25">
                          <a:latin typeface="Arial MT"/>
                          <a:cs typeface="Arial MT"/>
                        </a:rPr>
                        <a:t>‘26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75565"/>
                </a:tc>
              </a:tr>
              <a:tr h="174625">
                <a:tc>
                  <a:txBody>
                    <a:bodyPr/>
                    <a:lstStyle/>
                    <a:p>
                      <a:pPr algn="ctr" marR="520065">
                        <a:lnSpc>
                          <a:spcPts val="1255"/>
                        </a:lnSpc>
                      </a:pPr>
                      <a:r>
                        <a:rPr dirty="0" sz="1100" spc="-65">
                          <a:solidFill>
                            <a:srgbClr val="1A3A4B"/>
                          </a:solidFill>
                          <a:latin typeface="Arial MT"/>
                          <a:cs typeface="Arial MT"/>
                        </a:rPr>
                        <a:t>CS</a:t>
                      </a:r>
                      <a:r>
                        <a:rPr dirty="0" sz="1100" spc="-15">
                          <a:solidFill>
                            <a:srgbClr val="1A3A4B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solidFill>
                            <a:srgbClr val="1A3A4B"/>
                          </a:solidFill>
                          <a:latin typeface="Arial MT"/>
                          <a:cs typeface="Arial MT"/>
                        </a:rPr>
                        <a:t>(HCI)</a:t>
                      </a:r>
                      <a:r>
                        <a:rPr dirty="0" sz="1100" spc="-35">
                          <a:solidFill>
                            <a:srgbClr val="1A3A4B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25">
                          <a:solidFill>
                            <a:srgbClr val="1A3A4B"/>
                          </a:solidFill>
                          <a:latin typeface="Arial MT"/>
                          <a:cs typeface="Arial MT"/>
                        </a:rPr>
                        <a:t>‘27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48895">
                        <a:lnSpc>
                          <a:spcPts val="1255"/>
                        </a:lnSpc>
                      </a:pPr>
                      <a:r>
                        <a:rPr dirty="0" sz="1100" spc="-65">
                          <a:solidFill>
                            <a:srgbClr val="1A3A4B"/>
                          </a:solidFill>
                          <a:latin typeface="Arial MT"/>
                          <a:cs typeface="Arial MT"/>
                        </a:rPr>
                        <a:t>CS</a:t>
                      </a:r>
                      <a:r>
                        <a:rPr dirty="0" sz="1100" spc="-15">
                          <a:solidFill>
                            <a:srgbClr val="1A3A4B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solidFill>
                            <a:srgbClr val="1A3A4B"/>
                          </a:solidFill>
                          <a:latin typeface="Arial MT"/>
                          <a:cs typeface="Arial MT"/>
                        </a:rPr>
                        <a:t>(HCI)</a:t>
                      </a:r>
                      <a:r>
                        <a:rPr dirty="0" sz="1100" spc="-35">
                          <a:solidFill>
                            <a:srgbClr val="1A3A4B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25">
                          <a:solidFill>
                            <a:srgbClr val="1A3A4B"/>
                          </a:solidFill>
                          <a:latin typeface="Arial MT"/>
                          <a:cs typeface="Arial MT"/>
                        </a:rPr>
                        <a:t>‘27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8575">
                        <a:lnSpc>
                          <a:spcPts val="1255"/>
                        </a:lnSpc>
                      </a:pPr>
                      <a:r>
                        <a:rPr dirty="0" sz="1100" spc="-65">
                          <a:latin typeface="Arial MT"/>
                          <a:cs typeface="Arial MT"/>
                        </a:rPr>
                        <a:t>CS</a:t>
                      </a:r>
                      <a:r>
                        <a:rPr dirty="0" sz="1100" spc="-1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(HCI)</a:t>
                      </a:r>
                      <a:r>
                        <a:rPr dirty="0" sz="1100" spc="-4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‘</a:t>
                      </a:r>
                      <a:r>
                        <a:rPr dirty="0" sz="11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35">
                          <a:latin typeface="Arial MT"/>
                          <a:cs typeface="Arial MT"/>
                        </a:rPr>
                        <a:t>27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ts val="1255"/>
                        </a:lnSpc>
                      </a:pPr>
                      <a:r>
                        <a:rPr dirty="0" sz="1100" spc="-65">
                          <a:latin typeface="Arial MT"/>
                          <a:cs typeface="Arial MT"/>
                        </a:rPr>
                        <a:t>CS</a:t>
                      </a:r>
                      <a:r>
                        <a:rPr dirty="0" sz="1100" spc="-1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(HCI)</a:t>
                      </a:r>
                      <a:r>
                        <a:rPr dirty="0" sz="1100" spc="-3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25">
                          <a:latin typeface="Arial MT"/>
                          <a:cs typeface="Arial MT"/>
                        </a:rPr>
                        <a:t>‘27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0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4" y="904443"/>
            <a:ext cx="242443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10"/>
              <a:t>Clarus</a:t>
            </a:r>
            <a:endParaRPr sz="6000"/>
          </a:p>
        </p:txBody>
      </p:sp>
      <p:sp>
        <p:nvSpPr>
          <p:cNvPr id="3" name="object 3" descr=""/>
          <p:cNvSpPr txBox="1"/>
          <p:nvPr/>
        </p:nvSpPr>
        <p:spPr>
          <a:xfrm>
            <a:off x="384724" y="1597862"/>
            <a:ext cx="8279765" cy="2583180"/>
          </a:xfrm>
          <a:prstGeom prst="rect">
            <a:avLst/>
          </a:prstGeom>
        </p:spPr>
        <p:txBody>
          <a:bodyPr wrap="square" lIns="0" tIns="2489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60"/>
              </a:spcBef>
            </a:pPr>
            <a:r>
              <a:rPr dirty="0" sz="3000" spc="110" b="1">
                <a:solidFill>
                  <a:srgbClr val="0097A7"/>
                </a:solidFill>
                <a:latin typeface="Arial"/>
                <a:cs typeface="Arial"/>
              </a:rPr>
              <a:t>Create</a:t>
            </a:r>
            <a:r>
              <a:rPr dirty="0" sz="3000" spc="-114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3000" spc="45" b="1">
                <a:solidFill>
                  <a:srgbClr val="0097A7"/>
                </a:solidFill>
                <a:latin typeface="Arial"/>
                <a:cs typeface="Arial"/>
              </a:rPr>
              <a:t>together,</a:t>
            </a:r>
            <a:r>
              <a:rPr dirty="0" sz="3000" spc="-1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3000" spc="60" b="1">
                <a:solidFill>
                  <a:srgbClr val="0097A7"/>
                </a:solidFill>
                <a:latin typeface="Arial"/>
                <a:cs typeface="Arial"/>
              </a:rPr>
              <a:t>instantly</a:t>
            </a:r>
            <a:endParaRPr sz="3000">
              <a:latin typeface="Arial"/>
              <a:cs typeface="Arial"/>
            </a:endParaRPr>
          </a:p>
          <a:p>
            <a:pPr marL="12700" marR="5080">
              <a:lnSpc>
                <a:spcPct val="114999"/>
              </a:lnSpc>
              <a:spcBef>
                <a:spcPts val="880"/>
              </a:spcBef>
            </a:pPr>
            <a:r>
              <a:rPr dirty="0" sz="2000">
                <a:latin typeface="Arial MT"/>
                <a:cs typeface="Arial MT"/>
              </a:rPr>
              <a:t>Clarus</a:t>
            </a:r>
            <a:r>
              <a:rPr dirty="0" sz="2000" spc="6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is</a:t>
            </a:r>
            <a:r>
              <a:rPr dirty="0" sz="2000" spc="6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a</a:t>
            </a:r>
            <a:r>
              <a:rPr dirty="0" sz="2000" spc="50">
                <a:latin typeface="Arial MT"/>
                <a:cs typeface="Arial MT"/>
              </a:rPr>
              <a:t> </a:t>
            </a:r>
            <a:r>
              <a:rPr dirty="0" sz="2000" spc="90" b="1">
                <a:solidFill>
                  <a:srgbClr val="0A9395"/>
                </a:solidFill>
                <a:latin typeface="Arial"/>
                <a:cs typeface="Arial"/>
              </a:rPr>
              <a:t>real-</a:t>
            </a:r>
            <a:r>
              <a:rPr dirty="0" sz="2000" spc="130" b="1">
                <a:solidFill>
                  <a:srgbClr val="0A9395"/>
                </a:solidFill>
                <a:latin typeface="Arial"/>
                <a:cs typeface="Arial"/>
              </a:rPr>
              <a:t>time</a:t>
            </a:r>
            <a:r>
              <a:rPr dirty="0" sz="2000" spc="-1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A9395"/>
                </a:solidFill>
                <a:latin typeface="Arial"/>
                <a:cs typeface="Arial"/>
              </a:rPr>
              <a:t>collaboration</a:t>
            </a:r>
            <a:r>
              <a:rPr dirty="0" sz="2000" spc="-1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000" spc="55" b="1">
                <a:solidFill>
                  <a:srgbClr val="0A9395"/>
                </a:solidFill>
                <a:latin typeface="Arial"/>
                <a:cs typeface="Arial"/>
              </a:rPr>
              <a:t>platform</a:t>
            </a:r>
            <a:r>
              <a:rPr dirty="0" sz="2000" spc="-1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000" spc="110" b="1">
                <a:solidFill>
                  <a:srgbClr val="0A9395"/>
                </a:solidFill>
                <a:latin typeface="Arial"/>
                <a:cs typeface="Arial"/>
              </a:rPr>
              <a:t>that</a:t>
            </a:r>
            <a:r>
              <a:rPr dirty="0" sz="2000" spc="-1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0A9395"/>
                </a:solidFill>
                <a:latin typeface="Arial"/>
                <a:cs typeface="Arial"/>
              </a:rPr>
              <a:t>makes </a:t>
            </a:r>
            <a:r>
              <a:rPr dirty="0" sz="2000" spc="20" b="1">
                <a:solidFill>
                  <a:srgbClr val="0A9395"/>
                </a:solidFill>
                <a:latin typeface="Arial"/>
                <a:cs typeface="Arial"/>
              </a:rPr>
              <a:t>communication</a:t>
            </a:r>
            <a:r>
              <a:rPr dirty="0" sz="2000" spc="1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000" spc="80" b="1">
                <a:solidFill>
                  <a:srgbClr val="0A9395"/>
                </a:solidFill>
                <a:latin typeface="Arial"/>
                <a:cs typeface="Arial"/>
              </a:rPr>
              <a:t>between</a:t>
            </a:r>
            <a:r>
              <a:rPr dirty="0" sz="2000" spc="1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000" spc="20" b="1">
                <a:solidFill>
                  <a:srgbClr val="0A9395"/>
                </a:solidFill>
                <a:latin typeface="Arial"/>
                <a:cs typeface="Arial"/>
              </a:rPr>
              <a:t>founders</a:t>
            </a:r>
            <a:r>
              <a:rPr dirty="0" sz="2000" spc="1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000" spc="20" b="1">
                <a:solidFill>
                  <a:srgbClr val="0A9395"/>
                </a:solidFill>
                <a:latin typeface="Arial"/>
                <a:cs typeface="Arial"/>
              </a:rPr>
              <a:t>and</a:t>
            </a:r>
            <a:r>
              <a:rPr dirty="0" sz="2000" spc="1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000" spc="10" b="1">
                <a:solidFill>
                  <a:srgbClr val="0A9395"/>
                </a:solidFill>
                <a:latin typeface="Arial"/>
                <a:cs typeface="Arial"/>
              </a:rPr>
              <a:t>designers </a:t>
            </a:r>
            <a:r>
              <a:rPr dirty="0" sz="2000" spc="20" b="1">
                <a:solidFill>
                  <a:srgbClr val="0A9395"/>
                </a:solidFill>
                <a:latin typeface="Arial"/>
                <a:cs typeface="Arial"/>
              </a:rPr>
              <a:t>effortless.</a:t>
            </a:r>
            <a:r>
              <a:rPr dirty="0" sz="2000" spc="5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000" spc="60">
                <a:latin typeface="Arial MT"/>
                <a:cs typeface="Arial MT"/>
              </a:rPr>
              <a:t>With </a:t>
            </a:r>
            <a:r>
              <a:rPr dirty="0" sz="2000">
                <a:latin typeface="Arial MT"/>
                <a:cs typeface="Arial MT"/>
              </a:rPr>
              <a:t>an</a:t>
            </a:r>
            <a:r>
              <a:rPr dirty="0" sz="2000" spc="65">
                <a:latin typeface="Arial MT"/>
                <a:cs typeface="Arial MT"/>
              </a:rPr>
              <a:t> </a:t>
            </a:r>
            <a:r>
              <a:rPr dirty="0" sz="2000" spc="70">
                <a:latin typeface="Arial MT"/>
                <a:cs typeface="Arial MT"/>
              </a:rPr>
              <a:t>intuitive </a:t>
            </a:r>
            <a:r>
              <a:rPr dirty="0" sz="2000">
                <a:latin typeface="Arial MT"/>
                <a:cs typeface="Arial MT"/>
              </a:rPr>
              <a:t>interface,</a:t>
            </a:r>
            <a:r>
              <a:rPr dirty="0" sz="2000" spc="70">
                <a:latin typeface="Arial MT"/>
                <a:cs typeface="Arial MT"/>
              </a:rPr>
              <a:t> </a:t>
            </a:r>
            <a:r>
              <a:rPr dirty="0" sz="2000" spc="80">
                <a:latin typeface="Arial MT"/>
                <a:cs typeface="Arial MT"/>
              </a:rPr>
              <a:t>structured</a:t>
            </a:r>
            <a:r>
              <a:rPr dirty="0" sz="2000" spc="70">
                <a:latin typeface="Arial MT"/>
                <a:cs typeface="Arial MT"/>
              </a:rPr>
              <a:t> </a:t>
            </a:r>
            <a:r>
              <a:rPr dirty="0" sz="2000" spc="90">
                <a:latin typeface="Arial MT"/>
                <a:cs typeface="Arial MT"/>
              </a:rPr>
              <a:t>comments</a:t>
            </a:r>
            <a:r>
              <a:rPr dirty="0" sz="2000" spc="7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and</a:t>
            </a:r>
            <a:r>
              <a:rPr dirty="0" sz="2000" spc="65">
                <a:latin typeface="Arial MT"/>
                <a:cs typeface="Arial MT"/>
              </a:rPr>
              <a:t> </a:t>
            </a:r>
            <a:r>
              <a:rPr dirty="0" sz="2000" spc="50">
                <a:latin typeface="Arial MT"/>
                <a:cs typeface="Arial MT"/>
              </a:rPr>
              <a:t>digest</a:t>
            </a:r>
            <a:r>
              <a:rPr dirty="0" sz="2000" spc="7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features,</a:t>
            </a:r>
            <a:r>
              <a:rPr dirty="0" sz="2000" spc="70">
                <a:latin typeface="Arial MT"/>
                <a:cs typeface="Arial MT"/>
              </a:rPr>
              <a:t> </a:t>
            </a:r>
            <a:r>
              <a:rPr dirty="0" sz="2000" spc="-25">
                <a:latin typeface="Arial MT"/>
                <a:cs typeface="Arial MT"/>
              </a:rPr>
              <a:t>and </a:t>
            </a:r>
            <a:r>
              <a:rPr dirty="0" sz="2000" spc="65">
                <a:latin typeface="Arial MT"/>
                <a:cs typeface="Arial MT"/>
              </a:rPr>
              <a:t>multimodal</a:t>
            </a:r>
            <a:r>
              <a:rPr dirty="0" sz="2000" spc="13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feedback,</a:t>
            </a:r>
            <a:r>
              <a:rPr dirty="0" sz="2000" spc="130">
                <a:latin typeface="Arial MT"/>
                <a:cs typeface="Arial MT"/>
              </a:rPr>
              <a:t> it</a:t>
            </a:r>
            <a:r>
              <a:rPr dirty="0" sz="2000" spc="120">
                <a:latin typeface="Arial MT"/>
                <a:cs typeface="Arial MT"/>
              </a:rPr>
              <a:t> </a:t>
            </a:r>
            <a:r>
              <a:rPr dirty="0" sz="2000" b="1">
                <a:solidFill>
                  <a:srgbClr val="0A9395"/>
                </a:solidFill>
                <a:latin typeface="Arial"/>
                <a:cs typeface="Arial"/>
              </a:rPr>
              <a:t>simplifies</a:t>
            </a:r>
            <a:r>
              <a:rPr dirty="0" sz="2000" spc="4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A9395"/>
                </a:solidFill>
                <a:latin typeface="Arial"/>
                <a:cs typeface="Arial"/>
              </a:rPr>
              <a:t>design</a:t>
            </a:r>
            <a:r>
              <a:rPr dirty="0" sz="2000" spc="4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A9395"/>
                </a:solidFill>
                <a:latin typeface="Arial"/>
                <a:cs typeface="Arial"/>
              </a:rPr>
              <a:t>collaboration</a:t>
            </a:r>
            <a:r>
              <a:rPr dirty="0" sz="2000" spc="5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A9395"/>
                </a:solidFill>
                <a:latin typeface="Arial"/>
                <a:cs typeface="Arial"/>
              </a:rPr>
              <a:t>for</a:t>
            </a:r>
            <a:r>
              <a:rPr dirty="0" sz="2000" spc="4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0A9395"/>
                </a:solidFill>
                <a:latin typeface="Arial"/>
                <a:cs typeface="Arial"/>
              </a:rPr>
              <a:t>founders</a:t>
            </a:r>
            <a:r>
              <a:rPr dirty="0" sz="2000" spc="-10">
                <a:latin typeface="Arial MT"/>
                <a:cs typeface="Arial MT"/>
              </a:rPr>
              <a:t>, </a:t>
            </a:r>
            <a:r>
              <a:rPr dirty="0" sz="2000">
                <a:latin typeface="Arial MT"/>
                <a:cs typeface="Arial MT"/>
              </a:rPr>
              <a:t>enabling</a:t>
            </a:r>
            <a:r>
              <a:rPr dirty="0" sz="2000" spc="10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ideas</a:t>
            </a:r>
            <a:r>
              <a:rPr dirty="0" sz="2000" spc="100">
                <a:latin typeface="Arial MT"/>
                <a:cs typeface="Arial MT"/>
              </a:rPr>
              <a:t> </a:t>
            </a:r>
            <a:r>
              <a:rPr dirty="0" sz="2000" spc="130">
                <a:latin typeface="Arial MT"/>
                <a:cs typeface="Arial MT"/>
              </a:rPr>
              <a:t>to</a:t>
            </a:r>
            <a:r>
              <a:rPr dirty="0" sz="2000" spc="10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take</a:t>
            </a:r>
            <a:r>
              <a:rPr dirty="0" sz="2000" spc="10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shape</a:t>
            </a:r>
            <a:r>
              <a:rPr dirty="0" sz="2000" spc="100">
                <a:latin typeface="Arial MT"/>
                <a:cs typeface="Arial MT"/>
              </a:rPr>
              <a:t> </a:t>
            </a:r>
            <a:r>
              <a:rPr dirty="0" sz="2000" spc="60">
                <a:latin typeface="Arial MT"/>
                <a:cs typeface="Arial MT"/>
              </a:rPr>
              <a:t>instantly</a:t>
            </a:r>
            <a:r>
              <a:rPr dirty="0" sz="2000" spc="10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and</a:t>
            </a:r>
            <a:r>
              <a:rPr dirty="0" sz="2000" spc="100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visibly.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Problem</a:t>
            </a:r>
            <a:r>
              <a:rPr dirty="0" spc="35"/>
              <a:t> </a:t>
            </a:r>
            <a:r>
              <a:rPr dirty="0" spc="70"/>
              <a:t>and</a:t>
            </a:r>
            <a:r>
              <a:rPr dirty="0" spc="35"/>
              <a:t> </a:t>
            </a:r>
            <a:r>
              <a:rPr dirty="0" spc="-10"/>
              <a:t>Solution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583311" y="1099022"/>
            <a:ext cx="3013710" cy="3137535"/>
          </a:xfrm>
          <a:custGeom>
            <a:avLst/>
            <a:gdLst/>
            <a:ahLst/>
            <a:cxnLst/>
            <a:rect l="l" t="t" r="r" b="b"/>
            <a:pathLst>
              <a:path w="3013710" h="3137535">
                <a:moveTo>
                  <a:pt x="0" y="278476"/>
                </a:moveTo>
                <a:lnTo>
                  <a:pt x="3644" y="233306"/>
                </a:lnTo>
                <a:lnTo>
                  <a:pt x="14196" y="190456"/>
                </a:lnTo>
                <a:lnTo>
                  <a:pt x="31082" y="150500"/>
                </a:lnTo>
                <a:lnTo>
                  <a:pt x="53729" y="114011"/>
                </a:lnTo>
                <a:lnTo>
                  <a:pt x="81563" y="81563"/>
                </a:lnTo>
                <a:lnTo>
                  <a:pt x="114011" y="53729"/>
                </a:lnTo>
                <a:lnTo>
                  <a:pt x="150500" y="31082"/>
                </a:lnTo>
                <a:lnTo>
                  <a:pt x="190456" y="14196"/>
                </a:lnTo>
                <a:lnTo>
                  <a:pt x="233306" y="3644"/>
                </a:lnTo>
                <a:lnTo>
                  <a:pt x="278476" y="0"/>
                </a:lnTo>
                <a:lnTo>
                  <a:pt x="2735006" y="0"/>
                </a:lnTo>
                <a:lnTo>
                  <a:pt x="2789598" y="5400"/>
                </a:lnTo>
                <a:lnTo>
                  <a:pt x="2841588" y="21198"/>
                </a:lnTo>
                <a:lnTo>
                  <a:pt x="2889518" y="46787"/>
                </a:lnTo>
                <a:lnTo>
                  <a:pt x="2931931" y="81564"/>
                </a:lnTo>
                <a:lnTo>
                  <a:pt x="2966710" y="123978"/>
                </a:lnTo>
                <a:lnTo>
                  <a:pt x="2992303" y="171908"/>
                </a:lnTo>
                <a:lnTo>
                  <a:pt x="3008104" y="223894"/>
                </a:lnTo>
                <a:lnTo>
                  <a:pt x="3013506" y="278476"/>
                </a:lnTo>
                <a:lnTo>
                  <a:pt x="3013506" y="2858619"/>
                </a:lnTo>
                <a:lnTo>
                  <a:pt x="3009861" y="2903789"/>
                </a:lnTo>
                <a:lnTo>
                  <a:pt x="2999307" y="2946639"/>
                </a:lnTo>
                <a:lnTo>
                  <a:pt x="2982418" y="2986595"/>
                </a:lnTo>
                <a:lnTo>
                  <a:pt x="2959768" y="3023083"/>
                </a:lnTo>
                <a:lnTo>
                  <a:pt x="2931931" y="3055531"/>
                </a:lnTo>
                <a:lnTo>
                  <a:pt x="2899480" y="3083364"/>
                </a:lnTo>
                <a:lnTo>
                  <a:pt x="2862988" y="3106011"/>
                </a:lnTo>
                <a:lnTo>
                  <a:pt x="2823030" y="3122897"/>
                </a:lnTo>
                <a:lnTo>
                  <a:pt x="2780178" y="3133448"/>
                </a:lnTo>
                <a:lnTo>
                  <a:pt x="2735006" y="3137093"/>
                </a:lnTo>
                <a:lnTo>
                  <a:pt x="278476" y="3137093"/>
                </a:lnTo>
                <a:lnTo>
                  <a:pt x="233306" y="3133448"/>
                </a:lnTo>
                <a:lnTo>
                  <a:pt x="190456" y="3122897"/>
                </a:lnTo>
                <a:lnTo>
                  <a:pt x="150500" y="3106011"/>
                </a:lnTo>
                <a:lnTo>
                  <a:pt x="114011" y="3083364"/>
                </a:lnTo>
                <a:lnTo>
                  <a:pt x="81563" y="3055531"/>
                </a:lnTo>
                <a:lnTo>
                  <a:pt x="53729" y="3023083"/>
                </a:lnTo>
                <a:lnTo>
                  <a:pt x="31082" y="2986595"/>
                </a:lnTo>
                <a:lnTo>
                  <a:pt x="14196" y="2946639"/>
                </a:lnTo>
                <a:lnTo>
                  <a:pt x="3644" y="2903789"/>
                </a:lnTo>
                <a:lnTo>
                  <a:pt x="0" y="2858619"/>
                </a:lnTo>
                <a:lnTo>
                  <a:pt x="0" y="278476"/>
                </a:lnTo>
                <a:close/>
              </a:path>
            </a:pathLst>
          </a:custGeom>
          <a:ln w="28574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826586" y="1302609"/>
            <a:ext cx="2416810" cy="2816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 b="1">
                <a:solidFill>
                  <a:srgbClr val="0A9395"/>
                </a:solidFill>
                <a:latin typeface="Arial"/>
                <a:cs typeface="Arial"/>
              </a:rPr>
              <a:t>Problem</a:t>
            </a:r>
            <a:endParaRPr sz="2000">
              <a:latin typeface="Arial"/>
              <a:cs typeface="Arial"/>
            </a:endParaRPr>
          </a:p>
          <a:p>
            <a:pPr marL="49530" marR="5080">
              <a:lnSpc>
                <a:spcPct val="100000"/>
              </a:lnSpc>
              <a:spcBef>
                <a:spcPts val="1580"/>
              </a:spcBef>
            </a:pPr>
            <a:r>
              <a:rPr dirty="0" sz="1500">
                <a:latin typeface="Arial MT"/>
                <a:cs typeface="Arial MT"/>
              </a:rPr>
              <a:t>Founders</a:t>
            </a:r>
            <a:r>
              <a:rPr dirty="0" sz="1500" spc="8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feel</a:t>
            </a:r>
            <a:r>
              <a:rPr dirty="0" sz="1500" spc="85">
                <a:latin typeface="Arial MT"/>
                <a:cs typeface="Arial MT"/>
              </a:rPr>
              <a:t> </a:t>
            </a:r>
            <a:r>
              <a:rPr dirty="0" sz="1500" spc="-20">
                <a:latin typeface="Arial MT"/>
                <a:cs typeface="Arial MT"/>
              </a:rPr>
              <a:t>like </a:t>
            </a:r>
            <a:r>
              <a:rPr dirty="0" sz="1500" spc="10" b="1">
                <a:latin typeface="Arial"/>
                <a:cs typeface="Arial"/>
              </a:rPr>
              <a:t>communicating</a:t>
            </a:r>
            <a:r>
              <a:rPr dirty="0" sz="1500" spc="265" b="1">
                <a:latin typeface="Arial"/>
                <a:cs typeface="Arial"/>
              </a:rPr>
              <a:t> </a:t>
            </a:r>
            <a:r>
              <a:rPr dirty="0" sz="1500" spc="30" b="1">
                <a:latin typeface="Arial"/>
                <a:cs typeface="Arial"/>
              </a:rPr>
              <a:t>with </a:t>
            </a:r>
            <a:r>
              <a:rPr dirty="0" sz="1500" b="1">
                <a:latin typeface="Arial"/>
                <a:cs typeface="Arial"/>
              </a:rPr>
              <a:t>designers</a:t>
            </a:r>
            <a:r>
              <a:rPr dirty="0" sz="1500" spc="-45" b="1">
                <a:latin typeface="Arial"/>
                <a:cs typeface="Arial"/>
              </a:rPr>
              <a:t> </a:t>
            </a:r>
            <a:r>
              <a:rPr dirty="0" sz="1500">
                <a:latin typeface="Arial MT"/>
                <a:cs typeface="Arial MT"/>
              </a:rPr>
              <a:t>is a</a:t>
            </a:r>
            <a:r>
              <a:rPr dirty="0" sz="1500" spc="5">
                <a:latin typeface="Arial MT"/>
                <a:cs typeface="Arial MT"/>
              </a:rPr>
              <a:t> </a:t>
            </a:r>
            <a:r>
              <a:rPr dirty="0" sz="1500" spc="-10" b="1">
                <a:latin typeface="Arial"/>
                <a:cs typeface="Arial"/>
              </a:rPr>
              <a:t>long, exhausting</a:t>
            </a:r>
            <a:r>
              <a:rPr dirty="0" sz="1500" spc="500" b="1">
                <a:latin typeface="Arial"/>
                <a:cs typeface="Arial"/>
              </a:rPr>
              <a:t>     </a:t>
            </a:r>
            <a:r>
              <a:rPr dirty="0" sz="1500" spc="-10" b="1">
                <a:latin typeface="Arial"/>
                <a:cs typeface="Arial"/>
              </a:rPr>
              <a:t>process</a:t>
            </a:r>
            <a:r>
              <a:rPr dirty="0" sz="1500" spc="-10">
                <a:latin typeface="Arial MT"/>
                <a:cs typeface="Arial MT"/>
              </a:rPr>
              <a:t>—</a:t>
            </a:r>
            <a:r>
              <a:rPr dirty="0" sz="1500" spc="-10" b="1">
                <a:solidFill>
                  <a:srgbClr val="0097A7"/>
                </a:solidFill>
                <a:latin typeface="Arial"/>
                <a:cs typeface="Arial"/>
              </a:rPr>
              <a:t>requiring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extensive</a:t>
            </a:r>
            <a:r>
              <a:rPr dirty="0" sz="1500" spc="14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0097A7"/>
                </a:solidFill>
                <a:latin typeface="Arial"/>
                <a:cs typeface="Arial"/>
              </a:rPr>
              <a:t>preparation,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length</a:t>
            </a:r>
            <a:r>
              <a:rPr dirty="0" sz="1500" spc="10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meetings,</a:t>
            </a:r>
            <a:r>
              <a:rPr dirty="0" sz="1500" spc="10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and</a:t>
            </a:r>
            <a:r>
              <a:rPr dirty="0" sz="1500" spc="10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-20" b="1">
                <a:solidFill>
                  <a:srgbClr val="0A9395"/>
                </a:solidFill>
                <a:latin typeface="Arial"/>
                <a:cs typeface="Arial"/>
              </a:rPr>
              <a:t>lots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of</a:t>
            </a:r>
            <a:r>
              <a:rPr dirty="0" sz="1500" spc="4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waiting,</a:t>
            </a:r>
            <a:r>
              <a:rPr dirty="0" sz="1500" spc="4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reading,</a:t>
            </a:r>
            <a:r>
              <a:rPr dirty="0" sz="1500" spc="4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-25" b="1">
                <a:solidFill>
                  <a:srgbClr val="0A9395"/>
                </a:solidFill>
                <a:latin typeface="Arial"/>
                <a:cs typeface="Arial"/>
              </a:rPr>
              <a:t>and </a:t>
            </a:r>
            <a:r>
              <a:rPr dirty="0" sz="1500" spc="-10" b="1">
                <a:solidFill>
                  <a:srgbClr val="0A9395"/>
                </a:solidFill>
                <a:latin typeface="Arial"/>
                <a:cs typeface="Arial"/>
              </a:rPr>
              <a:t>revisions</a:t>
            </a:r>
            <a:r>
              <a:rPr dirty="0" sz="1500" spc="5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before</a:t>
            </a:r>
            <a:r>
              <a:rPr dirty="0" sz="1500" spc="5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0A9395"/>
                </a:solidFill>
                <a:latin typeface="Arial"/>
                <a:cs typeface="Arial"/>
              </a:rPr>
              <a:t>seeing results.</a:t>
            </a:r>
            <a:endParaRPr sz="1500">
              <a:latin typeface="Arial"/>
              <a:cs typeface="Arial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5547163" y="2031045"/>
            <a:ext cx="3013710" cy="2947670"/>
          </a:xfrm>
          <a:custGeom>
            <a:avLst/>
            <a:gdLst/>
            <a:ahLst/>
            <a:cxnLst/>
            <a:rect l="l" t="t" r="r" b="b"/>
            <a:pathLst>
              <a:path w="3013709" h="2947670">
                <a:moveTo>
                  <a:pt x="0" y="272376"/>
                </a:moveTo>
                <a:lnTo>
                  <a:pt x="4388" y="223416"/>
                </a:lnTo>
                <a:lnTo>
                  <a:pt x="17041" y="177335"/>
                </a:lnTo>
                <a:lnTo>
                  <a:pt x="37188" y="134903"/>
                </a:lnTo>
                <a:lnTo>
                  <a:pt x="64062" y="96887"/>
                </a:lnTo>
                <a:lnTo>
                  <a:pt x="96892" y="64059"/>
                </a:lnTo>
                <a:lnTo>
                  <a:pt x="134910" y="37187"/>
                </a:lnTo>
                <a:lnTo>
                  <a:pt x="177347" y="17040"/>
                </a:lnTo>
                <a:lnTo>
                  <a:pt x="223433" y="4388"/>
                </a:lnTo>
                <a:lnTo>
                  <a:pt x="272399" y="0"/>
                </a:lnTo>
                <a:lnTo>
                  <a:pt x="2741119" y="0"/>
                </a:lnTo>
                <a:lnTo>
                  <a:pt x="2794511" y="5282"/>
                </a:lnTo>
                <a:lnTo>
                  <a:pt x="2845359" y="20733"/>
                </a:lnTo>
                <a:lnTo>
                  <a:pt x="2892238" y="45762"/>
                </a:lnTo>
                <a:lnTo>
                  <a:pt x="2933719" y="79777"/>
                </a:lnTo>
                <a:lnTo>
                  <a:pt x="2967741" y="121261"/>
                </a:lnTo>
                <a:lnTo>
                  <a:pt x="2992768" y="168143"/>
                </a:lnTo>
                <a:lnTo>
                  <a:pt x="3008215" y="218991"/>
                </a:lnTo>
                <a:lnTo>
                  <a:pt x="3013493" y="272376"/>
                </a:lnTo>
                <a:lnTo>
                  <a:pt x="3013493" y="2675119"/>
                </a:lnTo>
                <a:lnTo>
                  <a:pt x="3009106" y="2724078"/>
                </a:lnTo>
                <a:lnTo>
                  <a:pt x="2996455" y="2770158"/>
                </a:lnTo>
                <a:lnTo>
                  <a:pt x="2976311" y="2812590"/>
                </a:lnTo>
                <a:lnTo>
                  <a:pt x="2949441" y="2850605"/>
                </a:lnTo>
                <a:lnTo>
                  <a:pt x="2916615" y="2883433"/>
                </a:lnTo>
                <a:lnTo>
                  <a:pt x="2878601" y="2910306"/>
                </a:lnTo>
                <a:lnTo>
                  <a:pt x="2836168" y="2930453"/>
                </a:lnTo>
                <a:lnTo>
                  <a:pt x="2790084" y="2943105"/>
                </a:lnTo>
                <a:lnTo>
                  <a:pt x="2741119" y="2947494"/>
                </a:lnTo>
                <a:lnTo>
                  <a:pt x="272399" y="2947494"/>
                </a:lnTo>
                <a:lnTo>
                  <a:pt x="223433" y="2943105"/>
                </a:lnTo>
                <a:lnTo>
                  <a:pt x="177347" y="2930453"/>
                </a:lnTo>
                <a:lnTo>
                  <a:pt x="134910" y="2910306"/>
                </a:lnTo>
                <a:lnTo>
                  <a:pt x="96892" y="2883433"/>
                </a:lnTo>
                <a:lnTo>
                  <a:pt x="64062" y="2850605"/>
                </a:lnTo>
                <a:lnTo>
                  <a:pt x="37188" y="2812590"/>
                </a:lnTo>
                <a:lnTo>
                  <a:pt x="17041" y="2770158"/>
                </a:lnTo>
                <a:lnTo>
                  <a:pt x="4388" y="2724078"/>
                </a:lnTo>
                <a:lnTo>
                  <a:pt x="0" y="2675119"/>
                </a:lnTo>
                <a:lnTo>
                  <a:pt x="0" y="272376"/>
                </a:lnTo>
                <a:close/>
              </a:path>
            </a:pathLst>
          </a:custGeom>
          <a:ln w="28574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790451" y="2234638"/>
            <a:ext cx="2487295" cy="25444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 b="1">
                <a:solidFill>
                  <a:srgbClr val="0A9395"/>
                </a:solidFill>
                <a:latin typeface="Arial"/>
                <a:cs typeface="Arial"/>
              </a:rPr>
              <a:t>Solution</a:t>
            </a:r>
            <a:endParaRPr sz="2000">
              <a:latin typeface="Arial"/>
              <a:cs typeface="Arial"/>
            </a:endParaRPr>
          </a:p>
          <a:p>
            <a:pPr marL="49530" marR="5080">
              <a:lnSpc>
                <a:spcPct val="114999"/>
              </a:lnSpc>
              <a:spcBef>
                <a:spcPts val="869"/>
              </a:spcBef>
            </a:pPr>
            <a:r>
              <a:rPr dirty="0" sz="1500">
                <a:latin typeface="Arial MT"/>
                <a:cs typeface="Arial MT"/>
              </a:rPr>
              <a:t>Creating</a:t>
            </a:r>
            <a:r>
              <a:rPr dirty="0" sz="1500" spc="14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a</a:t>
            </a:r>
            <a:r>
              <a:rPr dirty="0" sz="1500" spc="150">
                <a:latin typeface="Arial MT"/>
                <a:cs typeface="Arial MT"/>
              </a:rPr>
              <a:t> </a:t>
            </a:r>
            <a:r>
              <a:rPr dirty="0" sz="1500" b="1">
                <a:latin typeface="Arial"/>
                <a:cs typeface="Arial"/>
              </a:rPr>
              <a:t>platform</a:t>
            </a:r>
            <a:r>
              <a:rPr dirty="0" sz="1500" spc="85" b="1">
                <a:latin typeface="Arial"/>
                <a:cs typeface="Arial"/>
              </a:rPr>
              <a:t> </a:t>
            </a:r>
            <a:r>
              <a:rPr dirty="0" sz="1500" spc="60" b="1">
                <a:latin typeface="Arial"/>
                <a:cs typeface="Arial"/>
              </a:rPr>
              <a:t>that </a:t>
            </a:r>
            <a:r>
              <a:rPr dirty="0" sz="1500" b="1">
                <a:latin typeface="Arial"/>
                <a:cs typeface="Arial"/>
              </a:rPr>
              <a:t>enables</a:t>
            </a:r>
            <a:r>
              <a:rPr dirty="0" sz="1500" spc="120" b="1">
                <a:latin typeface="Arial"/>
                <a:cs typeface="Arial"/>
              </a:rPr>
              <a:t> </a:t>
            </a:r>
            <a:r>
              <a:rPr dirty="0" sz="1500" spc="65" b="1">
                <a:latin typeface="Arial"/>
                <a:cs typeface="Arial"/>
              </a:rPr>
              <a:t>real-</a:t>
            </a:r>
            <a:r>
              <a:rPr dirty="0" sz="1500" spc="80" b="1">
                <a:latin typeface="Arial"/>
                <a:cs typeface="Arial"/>
              </a:rPr>
              <a:t>time </a:t>
            </a:r>
            <a:r>
              <a:rPr dirty="0" sz="1500" b="1">
                <a:latin typeface="Arial"/>
                <a:cs typeface="Arial"/>
              </a:rPr>
              <a:t>collaboration</a:t>
            </a:r>
            <a:r>
              <a:rPr dirty="0" sz="1500" spc="305" b="1">
                <a:latin typeface="Arial"/>
                <a:cs typeface="Arial"/>
              </a:rPr>
              <a:t> </a:t>
            </a:r>
            <a:r>
              <a:rPr dirty="0" sz="1500" spc="35">
                <a:latin typeface="Arial MT"/>
                <a:cs typeface="Arial MT"/>
              </a:rPr>
              <a:t>between </a:t>
            </a:r>
            <a:r>
              <a:rPr dirty="0" sz="1500">
                <a:latin typeface="Arial MT"/>
                <a:cs typeface="Arial MT"/>
              </a:rPr>
              <a:t>designers</a:t>
            </a:r>
            <a:r>
              <a:rPr dirty="0" sz="1500" spc="175">
                <a:latin typeface="Arial MT"/>
                <a:cs typeface="Arial MT"/>
              </a:rPr>
              <a:t> </a:t>
            </a:r>
            <a:r>
              <a:rPr dirty="0" sz="1500" spc="-25">
                <a:latin typeface="Arial MT"/>
                <a:cs typeface="Arial MT"/>
              </a:rPr>
              <a:t>and</a:t>
            </a:r>
            <a:r>
              <a:rPr dirty="0" sz="1500" spc="500">
                <a:latin typeface="Arial MT"/>
                <a:cs typeface="Arial MT"/>
              </a:rPr>
              <a:t>   </a:t>
            </a:r>
            <a:r>
              <a:rPr dirty="0" sz="1500">
                <a:latin typeface="Arial MT"/>
                <a:cs typeface="Arial MT"/>
              </a:rPr>
              <a:t>founders—</a:t>
            </a:r>
            <a:r>
              <a:rPr dirty="0" sz="1500" spc="-10" b="1">
                <a:solidFill>
                  <a:srgbClr val="0097A7"/>
                </a:solidFill>
                <a:latin typeface="Arial"/>
                <a:cs typeface="Arial"/>
              </a:rPr>
              <a:t>allowing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founders</a:t>
            </a:r>
            <a:r>
              <a:rPr dirty="0" sz="1500" spc="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60" b="1">
                <a:solidFill>
                  <a:srgbClr val="0097A7"/>
                </a:solidFill>
                <a:latin typeface="Arial"/>
                <a:cs typeface="Arial"/>
              </a:rPr>
              <a:t>to</a:t>
            </a:r>
            <a:r>
              <a:rPr dirty="0" sz="1500" spc="3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feel</a:t>
            </a:r>
            <a:r>
              <a:rPr dirty="0" sz="1500" spc="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0097A7"/>
                </a:solidFill>
                <a:latin typeface="Arial"/>
                <a:cs typeface="Arial"/>
              </a:rPr>
              <a:t>genuinely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“heard”</a:t>
            </a:r>
            <a:r>
              <a:rPr dirty="0" sz="1500" spc="-2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and</a:t>
            </a:r>
            <a:r>
              <a:rPr dirty="0" sz="1500" spc="-1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60" b="1">
                <a:solidFill>
                  <a:srgbClr val="0097A7"/>
                </a:solidFill>
                <a:latin typeface="Arial"/>
                <a:cs typeface="Arial"/>
              </a:rPr>
              <a:t>to</a:t>
            </a:r>
            <a:r>
              <a:rPr dirty="0" sz="1500" spc="-1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see</a:t>
            </a:r>
            <a:r>
              <a:rPr dirty="0" sz="1500" spc="-2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0097A7"/>
                </a:solidFill>
                <a:latin typeface="Arial"/>
                <a:cs typeface="Arial"/>
              </a:rPr>
              <a:t>visible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progress</a:t>
            </a:r>
            <a:r>
              <a:rPr dirty="0" sz="1500" spc="-8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0097A7"/>
                </a:solidFill>
                <a:latin typeface="Arial"/>
                <a:cs typeface="Arial"/>
              </a:rPr>
              <a:t>unfold.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3900479" y="2731832"/>
            <a:ext cx="1343025" cy="767080"/>
            <a:chOff x="3900479" y="2731832"/>
            <a:chExt cx="1343025" cy="767080"/>
          </a:xfrm>
        </p:grpSpPr>
        <p:sp>
          <p:nvSpPr>
            <p:cNvPr id="8" name="object 8" descr=""/>
            <p:cNvSpPr/>
            <p:nvPr/>
          </p:nvSpPr>
          <p:spPr>
            <a:xfrm>
              <a:off x="3905242" y="2736594"/>
              <a:ext cx="1333500" cy="757555"/>
            </a:xfrm>
            <a:custGeom>
              <a:avLst/>
              <a:gdLst/>
              <a:ahLst/>
              <a:cxnLst/>
              <a:rect l="l" t="t" r="r" b="b"/>
              <a:pathLst>
                <a:path w="1333500" h="757554">
                  <a:moveTo>
                    <a:pt x="954723" y="757498"/>
                  </a:moveTo>
                  <a:lnTo>
                    <a:pt x="954723" y="568123"/>
                  </a:lnTo>
                  <a:lnTo>
                    <a:pt x="0" y="568123"/>
                  </a:lnTo>
                  <a:lnTo>
                    <a:pt x="189374" y="378749"/>
                  </a:lnTo>
                  <a:lnTo>
                    <a:pt x="0" y="189374"/>
                  </a:lnTo>
                  <a:lnTo>
                    <a:pt x="954723" y="189374"/>
                  </a:lnTo>
                  <a:lnTo>
                    <a:pt x="954723" y="0"/>
                  </a:lnTo>
                  <a:lnTo>
                    <a:pt x="1333472" y="378749"/>
                  </a:lnTo>
                  <a:lnTo>
                    <a:pt x="954723" y="757498"/>
                  </a:lnTo>
                  <a:close/>
                </a:path>
              </a:pathLst>
            </a:custGeom>
            <a:solidFill>
              <a:srgbClr val="BA3D0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905242" y="2736594"/>
              <a:ext cx="1333500" cy="757555"/>
            </a:xfrm>
            <a:custGeom>
              <a:avLst/>
              <a:gdLst/>
              <a:ahLst/>
              <a:cxnLst/>
              <a:rect l="l" t="t" r="r" b="b"/>
              <a:pathLst>
                <a:path w="1333500" h="757554">
                  <a:moveTo>
                    <a:pt x="0" y="189374"/>
                  </a:moveTo>
                  <a:lnTo>
                    <a:pt x="954723" y="189374"/>
                  </a:lnTo>
                  <a:lnTo>
                    <a:pt x="954723" y="0"/>
                  </a:lnTo>
                  <a:lnTo>
                    <a:pt x="1333472" y="378749"/>
                  </a:lnTo>
                  <a:lnTo>
                    <a:pt x="954723" y="757498"/>
                  </a:lnTo>
                  <a:lnTo>
                    <a:pt x="954723" y="568123"/>
                  </a:lnTo>
                  <a:lnTo>
                    <a:pt x="0" y="568123"/>
                  </a:lnTo>
                  <a:lnTo>
                    <a:pt x="189374" y="378749"/>
                  </a:lnTo>
                  <a:lnTo>
                    <a:pt x="0" y="189374"/>
                  </a:lnTo>
                  <a:close/>
                </a:path>
              </a:pathLst>
            </a:custGeom>
            <a:ln w="9524">
              <a:solidFill>
                <a:srgbClr val="BA3D0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Our</a:t>
            </a:r>
            <a:r>
              <a:rPr dirty="0" spc="-65"/>
              <a:t> </a:t>
            </a:r>
            <a:r>
              <a:rPr dirty="0" spc="75"/>
              <a:t>primary</a:t>
            </a:r>
            <a:r>
              <a:rPr dirty="0" spc="-65"/>
              <a:t> </a:t>
            </a:r>
            <a:r>
              <a:rPr dirty="0"/>
              <a:t>users</a:t>
            </a:r>
            <a:r>
              <a:rPr dirty="0" spc="-60"/>
              <a:t> </a:t>
            </a:r>
            <a:r>
              <a:rPr dirty="0" spc="80"/>
              <a:t>are</a:t>
            </a:r>
            <a:r>
              <a:rPr dirty="0" spc="-75"/>
              <a:t> </a:t>
            </a:r>
            <a:r>
              <a:rPr dirty="0" spc="120">
                <a:solidFill>
                  <a:srgbClr val="0A9395"/>
                </a:solidFill>
              </a:rPr>
              <a:t>start-</a:t>
            </a:r>
            <a:r>
              <a:rPr dirty="0" spc="254">
                <a:solidFill>
                  <a:srgbClr val="0A9395"/>
                </a:solidFill>
              </a:rPr>
              <a:t>up</a:t>
            </a:r>
            <a:r>
              <a:rPr dirty="0" spc="-65">
                <a:solidFill>
                  <a:srgbClr val="0A9395"/>
                </a:solidFill>
              </a:rPr>
              <a:t> </a:t>
            </a:r>
            <a:r>
              <a:rPr dirty="0" spc="-10">
                <a:solidFill>
                  <a:srgbClr val="0A9395"/>
                </a:solidFill>
              </a:rPr>
              <a:t>founders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572161" y="1221547"/>
            <a:ext cx="3013710" cy="3137535"/>
          </a:xfrm>
          <a:custGeom>
            <a:avLst/>
            <a:gdLst/>
            <a:ahLst/>
            <a:cxnLst/>
            <a:rect l="l" t="t" r="r" b="b"/>
            <a:pathLst>
              <a:path w="3013710" h="3137535">
                <a:moveTo>
                  <a:pt x="0" y="278476"/>
                </a:moveTo>
                <a:lnTo>
                  <a:pt x="3644" y="233306"/>
                </a:lnTo>
                <a:lnTo>
                  <a:pt x="14196" y="190456"/>
                </a:lnTo>
                <a:lnTo>
                  <a:pt x="31082" y="150500"/>
                </a:lnTo>
                <a:lnTo>
                  <a:pt x="53729" y="114011"/>
                </a:lnTo>
                <a:lnTo>
                  <a:pt x="81563" y="81563"/>
                </a:lnTo>
                <a:lnTo>
                  <a:pt x="114011" y="53729"/>
                </a:lnTo>
                <a:lnTo>
                  <a:pt x="150500" y="31082"/>
                </a:lnTo>
                <a:lnTo>
                  <a:pt x="190456" y="14196"/>
                </a:lnTo>
                <a:lnTo>
                  <a:pt x="233306" y="3644"/>
                </a:lnTo>
                <a:lnTo>
                  <a:pt x="278476" y="0"/>
                </a:lnTo>
                <a:lnTo>
                  <a:pt x="2735006" y="0"/>
                </a:lnTo>
                <a:lnTo>
                  <a:pt x="2789598" y="5400"/>
                </a:lnTo>
                <a:lnTo>
                  <a:pt x="2841588" y="21198"/>
                </a:lnTo>
                <a:lnTo>
                  <a:pt x="2889518" y="46787"/>
                </a:lnTo>
                <a:lnTo>
                  <a:pt x="2931931" y="81564"/>
                </a:lnTo>
                <a:lnTo>
                  <a:pt x="2966706" y="123978"/>
                </a:lnTo>
                <a:lnTo>
                  <a:pt x="2992290" y="171908"/>
                </a:lnTo>
                <a:lnTo>
                  <a:pt x="3008083" y="223894"/>
                </a:lnTo>
                <a:lnTo>
                  <a:pt x="3013481" y="278476"/>
                </a:lnTo>
                <a:lnTo>
                  <a:pt x="3013481" y="2858619"/>
                </a:lnTo>
                <a:lnTo>
                  <a:pt x="3009836" y="2903789"/>
                </a:lnTo>
                <a:lnTo>
                  <a:pt x="2999284" y="2946639"/>
                </a:lnTo>
                <a:lnTo>
                  <a:pt x="2982399" y="2986595"/>
                </a:lnTo>
                <a:lnTo>
                  <a:pt x="2959752" y="3023083"/>
                </a:lnTo>
                <a:lnTo>
                  <a:pt x="2931919" y="3055531"/>
                </a:lnTo>
                <a:lnTo>
                  <a:pt x="2899471" y="3083364"/>
                </a:lnTo>
                <a:lnTo>
                  <a:pt x="2862983" y="3106011"/>
                </a:lnTo>
                <a:lnTo>
                  <a:pt x="2823027" y="3122897"/>
                </a:lnTo>
                <a:lnTo>
                  <a:pt x="2780177" y="3133448"/>
                </a:lnTo>
                <a:lnTo>
                  <a:pt x="2735006" y="3137093"/>
                </a:lnTo>
                <a:lnTo>
                  <a:pt x="278476" y="3137093"/>
                </a:lnTo>
                <a:lnTo>
                  <a:pt x="233306" y="3133448"/>
                </a:lnTo>
                <a:lnTo>
                  <a:pt x="190456" y="3122897"/>
                </a:lnTo>
                <a:lnTo>
                  <a:pt x="150500" y="3106011"/>
                </a:lnTo>
                <a:lnTo>
                  <a:pt x="114011" y="3083364"/>
                </a:lnTo>
                <a:lnTo>
                  <a:pt x="81563" y="3055531"/>
                </a:lnTo>
                <a:lnTo>
                  <a:pt x="53729" y="3023083"/>
                </a:lnTo>
                <a:lnTo>
                  <a:pt x="31082" y="2986595"/>
                </a:lnTo>
                <a:lnTo>
                  <a:pt x="14196" y="2946639"/>
                </a:lnTo>
                <a:lnTo>
                  <a:pt x="3644" y="2903789"/>
                </a:lnTo>
                <a:lnTo>
                  <a:pt x="0" y="2858619"/>
                </a:lnTo>
                <a:lnTo>
                  <a:pt x="0" y="278476"/>
                </a:lnTo>
                <a:close/>
              </a:path>
            </a:pathLst>
          </a:custGeom>
          <a:ln w="28574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735848" y="1530251"/>
            <a:ext cx="2520950" cy="2082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latin typeface="Arial MT"/>
                <a:cs typeface="Arial MT"/>
              </a:rPr>
              <a:t>Startup</a:t>
            </a:r>
            <a:r>
              <a:rPr dirty="0" sz="1500" spc="24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founders</a:t>
            </a:r>
            <a:r>
              <a:rPr dirty="0" sz="1500" spc="24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who</a:t>
            </a:r>
            <a:r>
              <a:rPr dirty="0" sz="1500" spc="245">
                <a:latin typeface="Arial MT"/>
                <a:cs typeface="Arial MT"/>
              </a:rPr>
              <a:t> </a:t>
            </a:r>
            <a:r>
              <a:rPr dirty="0" sz="1500" spc="-20" b="1">
                <a:solidFill>
                  <a:srgbClr val="0A9395"/>
                </a:solidFill>
                <a:latin typeface="Arial"/>
                <a:cs typeface="Arial"/>
              </a:rPr>
              <a:t>seek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a</a:t>
            </a:r>
            <a:r>
              <a:rPr dirty="0" sz="1500" spc="8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faster,</a:t>
            </a:r>
            <a:r>
              <a:rPr dirty="0" sz="1500" spc="8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more</a:t>
            </a:r>
            <a:r>
              <a:rPr dirty="0" sz="1500" spc="8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intuitive</a:t>
            </a:r>
            <a:r>
              <a:rPr dirty="0" sz="1500" spc="8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-25" b="1">
                <a:solidFill>
                  <a:srgbClr val="0A9395"/>
                </a:solidFill>
                <a:latin typeface="Arial"/>
                <a:cs typeface="Arial"/>
              </a:rPr>
              <a:t>and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clear</a:t>
            </a:r>
            <a:r>
              <a:rPr dirty="0" sz="1500" spc="2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way</a:t>
            </a:r>
            <a:r>
              <a:rPr dirty="0" sz="1500" spc="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60" b="1">
                <a:solidFill>
                  <a:srgbClr val="0A9395"/>
                </a:solidFill>
                <a:latin typeface="Arial"/>
                <a:cs typeface="Arial"/>
              </a:rPr>
              <a:t>to</a:t>
            </a:r>
            <a:r>
              <a:rPr dirty="0" sz="1500" spc="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0A9395"/>
                </a:solidFill>
                <a:latin typeface="Arial"/>
                <a:cs typeface="Arial"/>
              </a:rPr>
              <a:t>collaborate </a:t>
            </a:r>
            <a:r>
              <a:rPr dirty="0" sz="1500" spc="65">
                <a:latin typeface="Arial MT"/>
                <a:cs typeface="Arial MT"/>
              </a:rPr>
              <a:t>with</a:t>
            </a:r>
            <a:r>
              <a:rPr dirty="0" sz="1500" spc="-15">
                <a:latin typeface="Arial MT"/>
                <a:cs typeface="Arial MT"/>
              </a:rPr>
              <a:t> </a:t>
            </a:r>
            <a:r>
              <a:rPr dirty="0" sz="1500" spc="-10">
                <a:latin typeface="Arial MT"/>
                <a:cs typeface="Arial MT"/>
              </a:rPr>
              <a:t>designers</a:t>
            </a:r>
            <a:endParaRPr sz="15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15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500">
                <a:latin typeface="Arial MT"/>
                <a:cs typeface="Arial MT"/>
              </a:rPr>
              <a:t>Specific</a:t>
            </a:r>
            <a:r>
              <a:rPr dirty="0" sz="1500" spc="295">
                <a:latin typeface="Arial MT"/>
                <a:cs typeface="Arial MT"/>
              </a:rPr>
              <a:t> </a:t>
            </a:r>
            <a:r>
              <a:rPr dirty="0" sz="1500" spc="-10">
                <a:latin typeface="Arial MT"/>
                <a:cs typeface="Arial MT"/>
              </a:rPr>
              <a:t>Groups:</a:t>
            </a:r>
            <a:endParaRPr sz="1500">
              <a:latin typeface="Arial MT"/>
              <a:cs typeface="Arial MT"/>
            </a:endParaRPr>
          </a:p>
          <a:p>
            <a:pPr marL="12700" marR="168275">
              <a:lnSpc>
                <a:spcPct val="100000"/>
              </a:lnSpc>
            </a:pPr>
            <a:r>
              <a:rPr dirty="0" u="heavy" sz="1500" b="1">
                <a:solidFill>
                  <a:srgbClr val="0A9395"/>
                </a:solidFill>
                <a:uFill>
                  <a:solidFill>
                    <a:srgbClr val="0A9395"/>
                  </a:solidFill>
                </a:uFill>
                <a:latin typeface="Arial"/>
                <a:cs typeface="Arial"/>
              </a:rPr>
              <a:t>first</a:t>
            </a:r>
            <a:r>
              <a:rPr dirty="0" u="heavy" sz="1500" spc="20" b="1">
                <a:solidFill>
                  <a:srgbClr val="0A9395"/>
                </a:solidFill>
                <a:uFill>
                  <a:solidFill>
                    <a:srgbClr val="0A9395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500" spc="65" b="1">
                <a:solidFill>
                  <a:srgbClr val="0A9395"/>
                </a:solidFill>
                <a:uFill>
                  <a:solidFill>
                    <a:srgbClr val="0A9395"/>
                  </a:solidFill>
                </a:uFill>
                <a:latin typeface="Arial"/>
                <a:cs typeface="Arial"/>
              </a:rPr>
              <a:t>time</a:t>
            </a:r>
            <a:r>
              <a:rPr dirty="0" sz="1500" spc="2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founders</a:t>
            </a:r>
            <a:r>
              <a:rPr dirty="0" sz="1500" spc="2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-25" b="1">
                <a:solidFill>
                  <a:srgbClr val="0A9395"/>
                </a:solidFill>
                <a:latin typeface="Arial"/>
                <a:cs typeface="Arial"/>
              </a:rPr>
              <a:t>and </a:t>
            </a:r>
            <a:r>
              <a:rPr dirty="0" u="heavy" sz="1500" b="1">
                <a:solidFill>
                  <a:srgbClr val="0A9395"/>
                </a:solidFill>
                <a:uFill>
                  <a:solidFill>
                    <a:srgbClr val="0A9395"/>
                  </a:solidFill>
                </a:uFill>
                <a:latin typeface="Arial"/>
                <a:cs typeface="Arial"/>
              </a:rPr>
              <a:t>early</a:t>
            </a:r>
            <a:r>
              <a:rPr dirty="0" u="heavy" sz="1500" spc="75" b="1">
                <a:solidFill>
                  <a:srgbClr val="0A9395"/>
                </a:solidFill>
                <a:uFill>
                  <a:solidFill>
                    <a:srgbClr val="0A9395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500" b="1">
                <a:solidFill>
                  <a:srgbClr val="0A9395"/>
                </a:solidFill>
                <a:uFill>
                  <a:solidFill>
                    <a:srgbClr val="0A9395"/>
                  </a:solidFill>
                </a:uFill>
                <a:latin typeface="Arial"/>
                <a:cs typeface="Arial"/>
              </a:rPr>
              <a:t>stage</a:t>
            </a:r>
            <a:r>
              <a:rPr dirty="0" sz="1500" spc="6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founders</a:t>
            </a:r>
            <a:r>
              <a:rPr dirty="0" sz="1500" spc="14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-25">
                <a:latin typeface="Arial MT"/>
                <a:cs typeface="Arial MT"/>
              </a:rPr>
              <a:t>who </a:t>
            </a:r>
            <a:r>
              <a:rPr dirty="0" sz="1500">
                <a:latin typeface="Arial MT"/>
                <a:cs typeface="Arial MT"/>
              </a:rPr>
              <a:t>have</a:t>
            </a:r>
            <a:r>
              <a:rPr dirty="0" sz="1500" spc="-30">
                <a:latin typeface="Arial MT"/>
                <a:cs typeface="Arial MT"/>
              </a:rPr>
              <a:t> </a:t>
            </a:r>
            <a:r>
              <a:rPr dirty="0" sz="1500" spc="55">
                <a:latin typeface="Arial MT"/>
                <a:cs typeface="Arial MT"/>
              </a:rPr>
              <a:t>limited</a:t>
            </a:r>
            <a:r>
              <a:rPr dirty="0" sz="1500" spc="-30">
                <a:latin typeface="Arial MT"/>
                <a:cs typeface="Arial MT"/>
              </a:rPr>
              <a:t> </a:t>
            </a:r>
            <a:r>
              <a:rPr dirty="0" sz="1500" spc="50">
                <a:latin typeface="Arial MT"/>
                <a:cs typeface="Arial MT"/>
              </a:rPr>
              <a:t>bandwidth</a:t>
            </a:r>
            <a:endParaRPr sz="1500">
              <a:latin typeface="Arial MT"/>
              <a:cs typeface="Arial MT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3892067" y="1147000"/>
            <a:ext cx="1585595" cy="1553210"/>
            <a:chOff x="3892067" y="1147000"/>
            <a:chExt cx="1585595" cy="1553210"/>
          </a:xfrm>
        </p:grpSpPr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92067" y="1147000"/>
              <a:ext cx="1585571" cy="1552619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13041" y="1202767"/>
              <a:ext cx="1427022" cy="1478527"/>
            </a:xfrm>
            <a:prstGeom prst="rect">
              <a:avLst/>
            </a:prstGeom>
          </p:spPr>
        </p:pic>
      </p:grpSp>
      <p:grpSp>
        <p:nvGrpSpPr>
          <p:cNvPr id="8" name="object 8" descr=""/>
          <p:cNvGrpSpPr/>
          <p:nvPr/>
        </p:nvGrpSpPr>
        <p:grpSpPr>
          <a:xfrm>
            <a:off x="3902392" y="2828894"/>
            <a:ext cx="1565275" cy="1532890"/>
            <a:chOff x="3902392" y="2828894"/>
            <a:chExt cx="1565275" cy="1532890"/>
          </a:xfrm>
        </p:grpSpPr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02392" y="2828894"/>
              <a:ext cx="1564899" cy="1532371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80666" y="2977219"/>
              <a:ext cx="1408397" cy="1378147"/>
            </a:xfrm>
            <a:prstGeom prst="rect">
              <a:avLst/>
            </a:prstGeom>
          </p:spPr>
        </p:pic>
      </p:grpSp>
      <p:grpSp>
        <p:nvGrpSpPr>
          <p:cNvPr id="11" name="object 11" descr=""/>
          <p:cNvGrpSpPr/>
          <p:nvPr/>
        </p:nvGrpSpPr>
        <p:grpSpPr>
          <a:xfrm>
            <a:off x="5636388" y="2858319"/>
            <a:ext cx="1520825" cy="1489710"/>
            <a:chOff x="5636388" y="2858319"/>
            <a:chExt cx="1520825" cy="1489710"/>
          </a:xfrm>
        </p:grpSpPr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36388" y="2858319"/>
              <a:ext cx="1520821" cy="1489221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19738" y="2931894"/>
              <a:ext cx="1297972" cy="1412172"/>
            </a:xfrm>
            <a:prstGeom prst="rect">
              <a:avLst/>
            </a:prstGeom>
          </p:spPr>
        </p:pic>
      </p:grpSp>
      <p:grpSp>
        <p:nvGrpSpPr>
          <p:cNvPr id="14" name="object 14" descr=""/>
          <p:cNvGrpSpPr/>
          <p:nvPr/>
        </p:nvGrpSpPr>
        <p:grpSpPr>
          <a:xfrm>
            <a:off x="5616213" y="1148997"/>
            <a:ext cx="1561465" cy="1570990"/>
            <a:chOff x="5616213" y="1148997"/>
            <a:chExt cx="1561465" cy="1570990"/>
          </a:xfrm>
        </p:grpSpPr>
        <p:pic>
          <p:nvPicPr>
            <p:cNvPr id="15" name="object 15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616238" y="1148997"/>
              <a:ext cx="1561121" cy="1528671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616213" y="1187412"/>
              <a:ext cx="1561146" cy="1532356"/>
            </a:xfrm>
            <a:prstGeom prst="rect">
              <a:avLst/>
            </a:prstGeom>
          </p:spPr>
        </p:pic>
      </p:grpSp>
      <p:grpSp>
        <p:nvGrpSpPr>
          <p:cNvPr id="17" name="object 17" descr=""/>
          <p:cNvGrpSpPr/>
          <p:nvPr/>
        </p:nvGrpSpPr>
        <p:grpSpPr>
          <a:xfrm>
            <a:off x="7340385" y="1149010"/>
            <a:ext cx="1553210" cy="1524000"/>
            <a:chOff x="7340385" y="1149010"/>
            <a:chExt cx="1553210" cy="1524000"/>
          </a:xfrm>
        </p:grpSpPr>
        <p:pic>
          <p:nvPicPr>
            <p:cNvPr id="18" name="object 18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340385" y="1149010"/>
              <a:ext cx="1536846" cy="1504909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356285" y="1239567"/>
              <a:ext cx="1536846" cy="1433102"/>
            </a:xfrm>
            <a:prstGeom prst="rect">
              <a:avLst/>
            </a:prstGeom>
          </p:spPr>
        </p:pic>
      </p:grpSp>
      <p:grpSp>
        <p:nvGrpSpPr>
          <p:cNvPr id="20" name="object 20" descr=""/>
          <p:cNvGrpSpPr/>
          <p:nvPr/>
        </p:nvGrpSpPr>
        <p:grpSpPr>
          <a:xfrm>
            <a:off x="7348385" y="2858339"/>
            <a:ext cx="1521460" cy="1489710"/>
            <a:chOff x="7348385" y="2858339"/>
            <a:chExt cx="1521460" cy="1489710"/>
          </a:xfrm>
        </p:grpSpPr>
        <p:pic>
          <p:nvPicPr>
            <p:cNvPr id="21" name="object 21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348385" y="2858339"/>
              <a:ext cx="1520844" cy="1489201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439385" y="2953344"/>
              <a:ext cx="1398347" cy="136927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4" y="427272"/>
            <a:ext cx="5259705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>
                <a:solidFill>
                  <a:srgbClr val="0A9395"/>
                </a:solidFill>
              </a:rPr>
              <a:t>Clarus</a:t>
            </a:r>
            <a:r>
              <a:rPr dirty="0" spc="-80">
                <a:solidFill>
                  <a:srgbClr val="0A9395"/>
                </a:solidFill>
              </a:rPr>
              <a:t> </a:t>
            </a:r>
            <a:r>
              <a:rPr dirty="0"/>
              <a:t>is</a:t>
            </a:r>
            <a:r>
              <a:rPr dirty="0" spc="-75"/>
              <a:t> </a:t>
            </a:r>
            <a:r>
              <a:rPr dirty="0" spc="95"/>
              <a:t>about</a:t>
            </a:r>
            <a:r>
              <a:rPr dirty="0" spc="-80"/>
              <a:t> </a:t>
            </a:r>
            <a:r>
              <a:rPr dirty="0" spc="70"/>
              <a:t>creating</a:t>
            </a:r>
            <a:r>
              <a:rPr dirty="0" spc="-75"/>
              <a:t> </a:t>
            </a:r>
            <a:r>
              <a:rPr dirty="0" spc="35"/>
              <a:t>together.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384724" y="1401518"/>
            <a:ext cx="8220709" cy="30873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>
                <a:latin typeface="Arial MT"/>
                <a:cs typeface="Arial MT"/>
              </a:rPr>
              <a:t>We</a:t>
            </a:r>
            <a:r>
              <a:rPr dirty="0" sz="1600" spc="3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chose</a:t>
            </a:r>
            <a:r>
              <a:rPr dirty="0" sz="1600" spc="30">
                <a:latin typeface="Arial MT"/>
                <a:cs typeface="Arial MT"/>
              </a:rPr>
              <a:t> 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Clarus</a:t>
            </a:r>
            <a:r>
              <a:rPr dirty="0" sz="1600" spc="-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55">
                <a:latin typeface="Arial MT"/>
                <a:cs typeface="Arial MT"/>
              </a:rPr>
              <a:t>for</a:t>
            </a:r>
            <a:r>
              <a:rPr dirty="0" sz="1600" spc="3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several</a:t>
            </a:r>
            <a:r>
              <a:rPr dirty="0" sz="1600" spc="40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reasons</a:t>
            </a:r>
            <a:endParaRPr sz="1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290"/>
              </a:spcBef>
            </a:pPr>
            <a:endParaRPr sz="1600">
              <a:latin typeface="Arial MT"/>
              <a:cs typeface="Arial MT"/>
            </a:endParaRPr>
          </a:p>
          <a:p>
            <a:pPr marL="469265" marR="5080" indent="-336550">
              <a:lnSpc>
                <a:spcPct val="114999"/>
              </a:lnSpc>
              <a:spcBef>
                <a:spcPts val="5"/>
              </a:spcBef>
              <a:buClr>
                <a:srgbClr val="000000"/>
              </a:buClr>
              <a:buFont typeface="Microsoft Sans Serif"/>
              <a:buChar char="●"/>
              <a:tabLst>
                <a:tab pos="469265" algn="l"/>
              </a:tabLst>
            </a:pPr>
            <a:r>
              <a:rPr dirty="0" sz="1400" spc="20" b="1">
                <a:solidFill>
                  <a:srgbClr val="0097A7"/>
                </a:solidFill>
                <a:latin typeface="Arial"/>
                <a:cs typeface="Arial"/>
              </a:rPr>
              <a:t>Clarus</a:t>
            </a:r>
            <a:r>
              <a:rPr dirty="0" sz="1400" spc="3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spc="20">
                <a:latin typeface="Arial MT"/>
                <a:cs typeface="Arial MT"/>
              </a:rPr>
              <a:t>means</a:t>
            </a:r>
            <a:r>
              <a:rPr dirty="0" sz="1400" spc="40">
                <a:latin typeface="Arial MT"/>
                <a:cs typeface="Arial MT"/>
              </a:rPr>
              <a:t> </a:t>
            </a:r>
            <a:r>
              <a:rPr dirty="0" sz="1400" spc="20" b="1" i="1">
                <a:solidFill>
                  <a:srgbClr val="0097A7"/>
                </a:solidFill>
                <a:latin typeface="Arial"/>
                <a:cs typeface="Arial"/>
              </a:rPr>
              <a:t>clear</a:t>
            </a:r>
            <a:r>
              <a:rPr dirty="0" sz="1400" spc="40" b="1" i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spc="20">
                <a:latin typeface="Arial MT"/>
                <a:cs typeface="Arial MT"/>
              </a:rPr>
              <a:t>in</a:t>
            </a:r>
            <a:r>
              <a:rPr dirty="0" sz="1400" spc="40">
                <a:latin typeface="Arial MT"/>
                <a:cs typeface="Arial MT"/>
              </a:rPr>
              <a:t> </a:t>
            </a:r>
            <a:r>
              <a:rPr dirty="0" sz="1400" spc="10">
                <a:latin typeface="Arial MT"/>
                <a:cs typeface="Arial MT"/>
              </a:rPr>
              <a:t>Latin,</a:t>
            </a:r>
            <a:r>
              <a:rPr dirty="0" sz="1400" spc="40">
                <a:latin typeface="Arial MT"/>
                <a:cs typeface="Arial MT"/>
              </a:rPr>
              <a:t> </a:t>
            </a:r>
            <a:r>
              <a:rPr dirty="0" sz="1400" spc="20">
                <a:latin typeface="Arial MT"/>
                <a:cs typeface="Arial MT"/>
              </a:rPr>
              <a:t>reﬂecting</a:t>
            </a:r>
            <a:r>
              <a:rPr dirty="0" sz="1400" spc="40">
                <a:latin typeface="Arial MT"/>
                <a:cs typeface="Arial MT"/>
              </a:rPr>
              <a:t> </a:t>
            </a:r>
            <a:r>
              <a:rPr dirty="0" sz="1400" spc="60">
                <a:latin typeface="Arial MT"/>
                <a:cs typeface="Arial MT"/>
              </a:rPr>
              <a:t>the</a:t>
            </a:r>
            <a:r>
              <a:rPr dirty="0" sz="1400" spc="40">
                <a:latin typeface="Arial MT"/>
                <a:cs typeface="Arial MT"/>
              </a:rPr>
              <a:t> </a:t>
            </a:r>
            <a:r>
              <a:rPr dirty="0" sz="1400" spc="20">
                <a:latin typeface="Arial MT"/>
                <a:cs typeface="Arial MT"/>
              </a:rPr>
              <a:t>app’s</a:t>
            </a:r>
            <a:r>
              <a:rPr dirty="0" sz="1400" spc="40">
                <a:latin typeface="Arial MT"/>
                <a:cs typeface="Arial MT"/>
              </a:rPr>
              <a:t> </a:t>
            </a:r>
            <a:r>
              <a:rPr dirty="0" sz="1400" spc="20">
                <a:latin typeface="Arial MT"/>
                <a:cs typeface="Arial MT"/>
              </a:rPr>
              <a:t>mission</a:t>
            </a:r>
            <a:r>
              <a:rPr dirty="0" sz="1400" spc="40">
                <a:latin typeface="Arial MT"/>
                <a:cs typeface="Arial MT"/>
              </a:rPr>
              <a:t> </a:t>
            </a:r>
            <a:r>
              <a:rPr dirty="0" sz="1400" spc="95">
                <a:latin typeface="Arial MT"/>
                <a:cs typeface="Arial MT"/>
              </a:rPr>
              <a:t>to</a:t>
            </a:r>
            <a:r>
              <a:rPr dirty="0" sz="1400" spc="40">
                <a:latin typeface="Arial MT"/>
                <a:cs typeface="Arial MT"/>
              </a:rPr>
              <a:t> </a:t>
            </a:r>
            <a:r>
              <a:rPr dirty="0" sz="1400" spc="20">
                <a:latin typeface="Arial MT"/>
                <a:cs typeface="Arial MT"/>
              </a:rPr>
              <a:t>bring</a:t>
            </a:r>
            <a:r>
              <a:rPr dirty="0" sz="1400" spc="15">
                <a:latin typeface="Arial MT"/>
                <a:cs typeface="Arial MT"/>
              </a:rPr>
              <a:t> </a:t>
            </a:r>
            <a:r>
              <a:rPr dirty="0" sz="1400" spc="20" b="1">
                <a:solidFill>
                  <a:srgbClr val="0A9395"/>
                </a:solidFill>
                <a:latin typeface="Arial"/>
                <a:cs typeface="Arial"/>
              </a:rPr>
              <a:t>clarity</a:t>
            </a:r>
            <a:r>
              <a:rPr dirty="0" sz="1400" spc="-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20" b="1">
                <a:solidFill>
                  <a:srgbClr val="0A9395"/>
                </a:solidFill>
                <a:latin typeface="Arial"/>
                <a:cs typeface="Arial"/>
              </a:rPr>
              <a:t>and</a:t>
            </a:r>
            <a:r>
              <a:rPr dirty="0" sz="1400" spc="-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20" b="1">
                <a:solidFill>
                  <a:srgbClr val="0A9395"/>
                </a:solidFill>
                <a:latin typeface="Arial"/>
                <a:cs typeface="Arial"/>
              </a:rPr>
              <a:t>transparency</a:t>
            </a:r>
            <a:r>
              <a:rPr dirty="0" sz="1400" spc="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70">
                <a:latin typeface="Arial MT"/>
                <a:cs typeface="Arial MT"/>
              </a:rPr>
              <a:t>to </a:t>
            </a:r>
            <a:r>
              <a:rPr dirty="0" sz="1400" spc="60">
                <a:latin typeface="Arial MT"/>
                <a:cs typeface="Arial MT"/>
              </a:rPr>
              <a:t>the</a:t>
            </a:r>
            <a:r>
              <a:rPr dirty="0" sz="1400" spc="140">
                <a:latin typeface="Arial MT"/>
                <a:cs typeface="Arial MT"/>
              </a:rPr>
              <a:t> </a:t>
            </a:r>
            <a:r>
              <a:rPr dirty="0" sz="1400" spc="20">
                <a:latin typeface="Arial MT"/>
                <a:cs typeface="Arial MT"/>
              </a:rPr>
              <a:t>collaboration</a:t>
            </a:r>
            <a:r>
              <a:rPr dirty="0" sz="1400" spc="140">
                <a:latin typeface="Arial MT"/>
                <a:cs typeface="Arial MT"/>
              </a:rPr>
              <a:t> </a:t>
            </a:r>
            <a:r>
              <a:rPr dirty="0" sz="1400" spc="-10">
                <a:latin typeface="Arial MT"/>
                <a:cs typeface="Arial MT"/>
              </a:rPr>
              <a:t>process.</a:t>
            </a:r>
            <a:endParaRPr sz="1400">
              <a:latin typeface="Arial MT"/>
              <a:cs typeface="Arial MT"/>
            </a:endParaRPr>
          </a:p>
          <a:p>
            <a:pPr marL="469265" indent="-335915">
              <a:lnSpc>
                <a:spcPct val="100000"/>
              </a:lnSpc>
              <a:spcBef>
                <a:spcPts val="250"/>
              </a:spcBef>
              <a:buFont typeface="Microsoft Sans Serif"/>
              <a:buChar char="●"/>
              <a:tabLst>
                <a:tab pos="469265" algn="l"/>
              </a:tabLst>
            </a:pPr>
            <a:r>
              <a:rPr dirty="0" sz="1400">
                <a:latin typeface="Arial MT"/>
                <a:cs typeface="Arial MT"/>
              </a:rPr>
              <a:t>The</a:t>
            </a:r>
            <a:r>
              <a:rPr dirty="0" sz="1400" spc="7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name</a:t>
            </a:r>
            <a:r>
              <a:rPr dirty="0" sz="1400" spc="7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aligns</a:t>
            </a:r>
            <a:r>
              <a:rPr dirty="0" sz="1400" spc="75">
                <a:latin typeface="Arial MT"/>
                <a:cs typeface="Arial MT"/>
              </a:rPr>
              <a:t> </a:t>
            </a:r>
            <a:r>
              <a:rPr dirty="0" sz="1400" spc="60">
                <a:latin typeface="Arial MT"/>
                <a:cs typeface="Arial MT"/>
              </a:rPr>
              <a:t>with</a:t>
            </a:r>
            <a:r>
              <a:rPr dirty="0" sz="1400" spc="7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our</a:t>
            </a:r>
            <a:r>
              <a:rPr dirty="0" sz="1400" spc="7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goal</a:t>
            </a:r>
            <a:r>
              <a:rPr dirty="0" sz="1400" spc="75">
                <a:latin typeface="Arial MT"/>
                <a:cs typeface="Arial MT"/>
              </a:rPr>
              <a:t> </a:t>
            </a:r>
            <a:r>
              <a:rPr dirty="0" sz="1400" spc="65">
                <a:latin typeface="Arial MT"/>
                <a:cs typeface="Arial MT"/>
              </a:rPr>
              <a:t>of</a:t>
            </a:r>
            <a:r>
              <a:rPr dirty="0" sz="1400" spc="7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making</a:t>
            </a:r>
            <a:r>
              <a:rPr dirty="0" sz="1400" spc="75">
                <a:latin typeface="Arial MT"/>
                <a:cs typeface="Arial MT"/>
              </a:rPr>
              <a:t> </a:t>
            </a:r>
            <a:r>
              <a:rPr dirty="0" sz="1400" spc="50">
                <a:latin typeface="Arial MT"/>
                <a:cs typeface="Arial MT"/>
              </a:rPr>
              <a:t>communication</a:t>
            </a:r>
            <a:r>
              <a:rPr dirty="0" sz="1400" spc="7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between</a:t>
            </a:r>
            <a:r>
              <a:rPr dirty="0" sz="1400" spc="7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founders</a:t>
            </a:r>
            <a:r>
              <a:rPr dirty="0" sz="1400" spc="7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and</a:t>
            </a:r>
            <a:r>
              <a:rPr dirty="0" sz="1400" spc="75">
                <a:latin typeface="Arial MT"/>
                <a:cs typeface="Arial MT"/>
              </a:rPr>
              <a:t> </a:t>
            </a:r>
            <a:r>
              <a:rPr dirty="0" sz="1400" spc="-10">
                <a:latin typeface="Arial MT"/>
                <a:cs typeface="Arial MT"/>
              </a:rPr>
              <a:t>designers</a:t>
            </a:r>
            <a:endParaRPr sz="1400">
              <a:latin typeface="Arial MT"/>
              <a:cs typeface="Arial MT"/>
            </a:endParaRPr>
          </a:p>
          <a:p>
            <a:pPr marL="469265">
              <a:lnSpc>
                <a:spcPct val="100000"/>
              </a:lnSpc>
              <a:spcBef>
                <a:spcPts val="250"/>
              </a:spcBef>
            </a:pPr>
            <a:r>
              <a:rPr dirty="0" sz="1400" spc="10" b="1">
                <a:solidFill>
                  <a:srgbClr val="0097A7"/>
                </a:solidFill>
                <a:latin typeface="Arial"/>
                <a:cs typeface="Arial"/>
              </a:rPr>
              <a:t>instant,</a:t>
            </a:r>
            <a:r>
              <a:rPr dirty="0" sz="1400" spc="4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spc="10" b="1">
                <a:solidFill>
                  <a:srgbClr val="0097A7"/>
                </a:solidFill>
                <a:latin typeface="Arial"/>
                <a:cs typeface="Arial"/>
              </a:rPr>
              <a:t>intuitive,</a:t>
            </a:r>
            <a:r>
              <a:rPr dirty="0" sz="1400" spc="5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spc="10" b="1">
                <a:solidFill>
                  <a:srgbClr val="0097A7"/>
                </a:solidFill>
                <a:latin typeface="Arial"/>
                <a:cs typeface="Arial"/>
              </a:rPr>
              <a:t>and</a:t>
            </a:r>
            <a:r>
              <a:rPr dirty="0" sz="1400" spc="5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spc="10" b="1">
                <a:solidFill>
                  <a:srgbClr val="0097A7"/>
                </a:solidFill>
                <a:latin typeface="Arial"/>
                <a:cs typeface="Arial"/>
              </a:rPr>
              <a:t>frustration</a:t>
            </a:r>
            <a:r>
              <a:rPr dirty="0" sz="1400" spc="4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spc="10" b="1">
                <a:solidFill>
                  <a:srgbClr val="0097A7"/>
                </a:solidFill>
                <a:latin typeface="Arial"/>
                <a:cs typeface="Arial"/>
              </a:rPr>
              <a:t>free</a:t>
            </a:r>
            <a:r>
              <a:rPr dirty="0" sz="1400" spc="10">
                <a:solidFill>
                  <a:srgbClr val="0097A7"/>
                </a:solidFill>
                <a:latin typeface="Arial MT"/>
                <a:cs typeface="Arial MT"/>
              </a:rPr>
              <a:t>,</a:t>
            </a:r>
            <a:r>
              <a:rPr dirty="0" sz="1400" spc="105">
                <a:solidFill>
                  <a:srgbClr val="0097A7"/>
                </a:solidFill>
                <a:latin typeface="Arial MT"/>
                <a:cs typeface="Arial MT"/>
              </a:rPr>
              <a:t> </a:t>
            </a:r>
            <a:r>
              <a:rPr dirty="0" sz="1400" spc="70">
                <a:latin typeface="Arial MT"/>
                <a:cs typeface="Arial MT"/>
              </a:rPr>
              <a:t>cutting</a:t>
            </a:r>
            <a:r>
              <a:rPr dirty="0" sz="1400" spc="100">
                <a:latin typeface="Arial MT"/>
                <a:cs typeface="Arial MT"/>
              </a:rPr>
              <a:t> </a:t>
            </a:r>
            <a:r>
              <a:rPr dirty="0" sz="1400" spc="10">
                <a:latin typeface="Arial MT"/>
                <a:cs typeface="Arial MT"/>
              </a:rPr>
              <a:t>through</a:t>
            </a:r>
            <a:r>
              <a:rPr dirty="0" sz="1400" spc="105">
                <a:latin typeface="Arial MT"/>
                <a:cs typeface="Arial MT"/>
              </a:rPr>
              <a:t> </a:t>
            </a:r>
            <a:r>
              <a:rPr dirty="0" sz="1400" spc="10">
                <a:latin typeface="Arial MT"/>
                <a:cs typeface="Arial MT"/>
              </a:rPr>
              <a:t>noise</a:t>
            </a:r>
            <a:r>
              <a:rPr dirty="0" sz="1400" spc="100">
                <a:latin typeface="Arial MT"/>
                <a:cs typeface="Arial MT"/>
              </a:rPr>
              <a:t> </a:t>
            </a:r>
            <a:r>
              <a:rPr dirty="0" sz="1400" spc="10">
                <a:latin typeface="Arial MT"/>
                <a:cs typeface="Arial MT"/>
              </a:rPr>
              <a:t>and</a:t>
            </a:r>
            <a:r>
              <a:rPr dirty="0" sz="1400" spc="100">
                <a:latin typeface="Arial MT"/>
                <a:cs typeface="Arial MT"/>
              </a:rPr>
              <a:t> </a:t>
            </a:r>
            <a:r>
              <a:rPr dirty="0" sz="1400" spc="-10">
                <a:latin typeface="Arial MT"/>
                <a:cs typeface="Arial MT"/>
              </a:rPr>
              <a:t>confusion.</a:t>
            </a:r>
            <a:endParaRPr sz="1400">
              <a:latin typeface="Arial MT"/>
              <a:cs typeface="Arial MT"/>
            </a:endParaRPr>
          </a:p>
          <a:p>
            <a:pPr marL="469265" marR="560070" indent="-336550">
              <a:lnSpc>
                <a:spcPct val="114999"/>
              </a:lnSpc>
              <a:buFont typeface="Microsoft Sans Serif"/>
              <a:buChar char="●"/>
              <a:tabLst>
                <a:tab pos="469265" algn="l"/>
              </a:tabLst>
            </a:pPr>
            <a:r>
              <a:rPr dirty="0" sz="1400" spc="50">
                <a:latin typeface="Arial MT"/>
                <a:cs typeface="Arial MT"/>
              </a:rPr>
              <a:t>It</a:t>
            </a:r>
            <a:r>
              <a:rPr dirty="0" sz="1400" spc="5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conveys</a:t>
            </a:r>
            <a:r>
              <a:rPr dirty="0" sz="1400" spc="5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a</a:t>
            </a:r>
            <a:r>
              <a:rPr dirty="0" sz="1400" spc="55">
                <a:latin typeface="Arial MT"/>
                <a:cs typeface="Arial MT"/>
              </a:rPr>
              <a:t> 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sense</a:t>
            </a:r>
            <a:r>
              <a:rPr dirty="0" sz="1400" spc="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of</a:t>
            </a:r>
            <a:r>
              <a:rPr dirty="0" sz="1400" spc="1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focus</a:t>
            </a:r>
            <a:r>
              <a:rPr dirty="0" sz="1400" spc="1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and</a:t>
            </a:r>
            <a:r>
              <a:rPr dirty="0" sz="1400" spc="1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alignment</a:t>
            </a:r>
            <a:r>
              <a:rPr dirty="0" sz="1400">
                <a:solidFill>
                  <a:srgbClr val="0A9395"/>
                </a:solidFill>
                <a:latin typeface="Arial MT"/>
                <a:cs typeface="Arial MT"/>
              </a:rPr>
              <a:t>,</a:t>
            </a:r>
            <a:r>
              <a:rPr dirty="0" sz="1400" spc="55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where</a:t>
            </a:r>
            <a:r>
              <a:rPr dirty="0" sz="1400" spc="6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every</a:t>
            </a:r>
            <a:r>
              <a:rPr dirty="0" sz="1400" spc="55">
                <a:latin typeface="Arial MT"/>
                <a:cs typeface="Arial MT"/>
              </a:rPr>
              <a:t> comment,</a:t>
            </a:r>
            <a:r>
              <a:rPr dirty="0" sz="1400" spc="60">
                <a:latin typeface="Arial MT"/>
                <a:cs typeface="Arial MT"/>
              </a:rPr>
              <a:t> </a:t>
            </a:r>
            <a:r>
              <a:rPr dirty="0" sz="1400" spc="-10">
                <a:latin typeface="Arial MT"/>
                <a:cs typeface="Arial MT"/>
              </a:rPr>
              <a:t>visual,</a:t>
            </a:r>
            <a:r>
              <a:rPr dirty="0" sz="1400" spc="5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and</a:t>
            </a:r>
            <a:r>
              <a:rPr dirty="0" sz="1400" spc="55">
                <a:latin typeface="Arial MT"/>
                <a:cs typeface="Arial MT"/>
              </a:rPr>
              <a:t> </a:t>
            </a:r>
            <a:r>
              <a:rPr dirty="0" sz="1400" spc="-10">
                <a:latin typeface="Arial MT"/>
                <a:cs typeface="Arial MT"/>
              </a:rPr>
              <a:t>decision </a:t>
            </a:r>
            <a:r>
              <a:rPr dirty="0" sz="1400" spc="60">
                <a:latin typeface="Arial MT"/>
                <a:cs typeface="Arial MT"/>
              </a:rPr>
              <a:t>contributes</a:t>
            </a:r>
            <a:r>
              <a:rPr dirty="0" sz="1400" spc="65">
                <a:latin typeface="Arial MT"/>
                <a:cs typeface="Arial MT"/>
              </a:rPr>
              <a:t> </a:t>
            </a:r>
            <a:r>
              <a:rPr dirty="0" sz="1400" spc="95">
                <a:latin typeface="Arial MT"/>
                <a:cs typeface="Arial MT"/>
              </a:rPr>
              <a:t>to</a:t>
            </a:r>
            <a:r>
              <a:rPr dirty="0" sz="1400" spc="7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a</a:t>
            </a:r>
            <a:r>
              <a:rPr dirty="0" sz="1400" spc="7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shared</a:t>
            </a:r>
            <a:r>
              <a:rPr dirty="0" sz="1400" spc="6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creative</a:t>
            </a:r>
            <a:r>
              <a:rPr dirty="0" sz="1400" spc="70">
                <a:latin typeface="Arial MT"/>
                <a:cs typeface="Arial MT"/>
              </a:rPr>
              <a:t> </a:t>
            </a:r>
            <a:r>
              <a:rPr dirty="0" sz="1400" spc="-10">
                <a:latin typeface="Arial MT"/>
                <a:cs typeface="Arial MT"/>
              </a:rPr>
              <a:t>vision.</a:t>
            </a: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435"/>
              </a:spcBef>
            </a:pPr>
            <a:endParaRPr sz="1400">
              <a:latin typeface="Arial MT"/>
              <a:cs typeface="Arial MT"/>
            </a:endParaRPr>
          </a:p>
          <a:p>
            <a:pPr marL="12700" marR="19685">
              <a:lnSpc>
                <a:spcPct val="114999"/>
              </a:lnSpc>
              <a:spcBef>
                <a:spcPts val="5"/>
              </a:spcBef>
            </a:pPr>
            <a:r>
              <a:rPr dirty="0" sz="1600" spc="-10">
                <a:latin typeface="Arial MT"/>
                <a:cs typeface="Arial MT"/>
              </a:rPr>
              <a:t>Overall,</a:t>
            </a:r>
            <a:r>
              <a:rPr dirty="0" sz="1600" spc="105">
                <a:latin typeface="Arial MT"/>
                <a:cs typeface="Arial MT"/>
              </a:rPr>
              <a:t> </a:t>
            </a:r>
            <a:r>
              <a:rPr dirty="0" sz="1600" spc="-20" b="1">
                <a:solidFill>
                  <a:srgbClr val="0A9395"/>
                </a:solidFill>
                <a:latin typeface="Arial"/>
                <a:cs typeface="Arial"/>
              </a:rPr>
              <a:t>“Clarus”</a:t>
            </a:r>
            <a:r>
              <a:rPr dirty="0" sz="1600" spc="5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0A9395"/>
                </a:solidFill>
                <a:latin typeface="Arial"/>
                <a:cs typeface="Arial"/>
              </a:rPr>
              <a:t>is</a:t>
            </a:r>
            <a:r>
              <a:rPr dirty="0" sz="1600" spc="5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clean,</a:t>
            </a:r>
            <a:r>
              <a:rPr dirty="0" sz="1600" spc="5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memorable,</a:t>
            </a:r>
            <a:r>
              <a:rPr dirty="0" sz="1600" spc="5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and</a:t>
            </a:r>
            <a:r>
              <a:rPr dirty="0" sz="1600" spc="5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purposeful</a:t>
            </a:r>
            <a:r>
              <a:rPr dirty="0" sz="1600">
                <a:latin typeface="Arial MT"/>
                <a:cs typeface="Arial MT"/>
              </a:rPr>
              <a:t>—capturing</a:t>
            </a:r>
            <a:r>
              <a:rPr dirty="0" sz="1600" spc="114">
                <a:latin typeface="Arial MT"/>
                <a:cs typeface="Arial MT"/>
              </a:rPr>
              <a:t> </a:t>
            </a:r>
            <a:r>
              <a:rPr dirty="0" sz="1600" spc="70">
                <a:latin typeface="Arial MT"/>
                <a:cs typeface="Arial MT"/>
              </a:rPr>
              <a:t>the</a:t>
            </a:r>
            <a:r>
              <a:rPr dirty="0" sz="1600" spc="114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idea</a:t>
            </a:r>
            <a:r>
              <a:rPr dirty="0" sz="1600" spc="114">
                <a:latin typeface="Arial MT"/>
                <a:cs typeface="Arial MT"/>
              </a:rPr>
              <a:t> </a:t>
            </a:r>
            <a:r>
              <a:rPr dirty="0" sz="1600" spc="70">
                <a:latin typeface="Arial MT"/>
                <a:cs typeface="Arial MT"/>
              </a:rPr>
              <a:t>of</a:t>
            </a:r>
            <a:r>
              <a:rPr dirty="0" sz="1600" spc="114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creating </a:t>
            </a:r>
            <a:r>
              <a:rPr dirty="0" sz="1600">
                <a:latin typeface="Arial MT"/>
                <a:cs typeface="Arial MT"/>
              </a:rPr>
              <a:t>together,</a:t>
            </a:r>
            <a:r>
              <a:rPr dirty="0" sz="1600" spc="16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clearly</a:t>
            </a:r>
            <a:r>
              <a:rPr dirty="0" sz="1600" spc="17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and</a:t>
            </a:r>
            <a:r>
              <a:rPr dirty="0" sz="1600" spc="170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instantly.</a:t>
            </a:r>
            <a:endParaRPr sz="1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4" y="427247"/>
            <a:ext cx="2771140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Value</a:t>
            </a:r>
            <a:r>
              <a:rPr dirty="0" spc="35"/>
              <a:t> </a:t>
            </a:r>
            <a:r>
              <a:rPr dirty="0" spc="-10"/>
              <a:t>Proposition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96898" y="1195757"/>
            <a:ext cx="7744459" cy="14979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1400" spc="-10">
                <a:latin typeface="Arial MT"/>
                <a:cs typeface="Arial MT"/>
              </a:rPr>
              <a:t>Unlike</a:t>
            </a:r>
            <a:r>
              <a:rPr dirty="0" sz="1400" spc="70">
                <a:latin typeface="Arial MT"/>
                <a:cs typeface="Arial MT"/>
              </a:rPr>
              <a:t> </a:t>
            </a:r>
            <a:r>
              <a:rPr dirty="0" sz="1400" spc="60">
                <a:latin typeface="Arial MT"/>
                <a:cs typeface="Arial MT"/>
              </a:rPr>
              <a:t>typical</a:t>
            </a:r>
            <a:r>
              <a:rPr dirty="0" sz="1400" spc="7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design</a:t>
            </a:r>
            <a:r>
              <a:rPr dirty="0" sz="1400" spc="7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tools</a:t>
            </a:r>
            <a:r>
              <a:rPr dirty="0" sz="1400" spc="75">
                <a:latin typeface="Arial MT"/>
                <a:cs typeface="Arial MT"/>
              </a:rPr>
              <a:t> </a:t>
            </a:r>
            <a:r>
              <a:rPr dirty="0" sz="1400" spc="60">
                <a:latin typeface="Arial MT"/>
                <a:cs typeface="Arial MT"/>
              </a:rPr>
              <a:t>built</a:t>
            </a:r>
            <a:r>
              <a:rPr dirty="0" sz="1400" spc="75">
                <a:latin typeface="Arial MT"/>
                <a:cs typeface="Arial MT"/>
              </a:rPr>
              <a:t> </a:t>
            </a:r>
            <a:r>
              <a:rPr dirty="0" sz="1400" spc="50">
                <a:latin typeface="Arial MT"/>
                <a:cs typeface="Arial MT"/>
              </a:rPr>
              <a:t>for</a:t>
            </a:r>
            <a:r>
              <a:rPr dirty="0" sz="1400" spc="7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experts,</a:t>
            </a:r>
            <a:r>
              <a:rPr dirty="0" sz="1400" spc="50">
                <a:latin typeface="Arial MT"/>
                <a:cs typeface="Arial MT"/>
              </a:rPr>
              <a:t> 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Clarus</a:t>
            </a:r>
            <a:r>
              <a:rPr dirty="0" sz="1400" spc="7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>
                <a:latin typeface="Arial MT"/>
                <a:cs typeface="Arial MT"/>
              </a:rPr>
              <a:t>stands</a:t>
            </a:r>
            <a:r>
              <a:rPr dirty="0" sz="1400" spc="75">
                <a:latin typeface="Arial MT"/>
                <a:cs typeface="Arial MT"/>
              </a:rPr>
              <a:t> out </a:t>
            </a:r>
            <a:r>
              <a:rPr dirty="0" sz="1400">
                <a:latin typeface="Arial MT"/>
                <a:cs typeface="Arial MT"/>
              </a:rPr>
              <a:t>through</a:t>
            </a:r>
            <a:r>
              <a:rPr dirty="0" sz="1400" spc="75">
                <a:latin typeface="Arial MT"/>
                <a:cs typeface="Arial MT"/>
              </a:rPr>
              <a:t> </a:t>
            </a:r>
            <a:r>
              <a:rPr dirty="0" sz="1400" spc="60">
                <a:latin typeface="Arial MT"/>
                <a:cs typeface="Arial MT"/>
              </a:rPr>
              <a:t>its </a:t>
            </a:r>
            <a:r>
              <a:rPr dirty="0" sz="1400" b="1">
                <a:solidFill>
                  <a:srgbClr val="0097A7"/>
                </a:solidFill>
                <a:latin typeface="Arial"/>
                <a:cs typeface="Arial"/>
              </a:rPr>
              <a:t>focus</a:t>
            </a:r>
            <a:r>
              <a:rPr dirty="0" sz="1400" spc="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spc="-25" b="1">
                <a:solidFill>
                  <a:srgbClr val="0097A7"/>
                </a:solidFill>
                <a:latin typeface="Arial"/>
                <a:cs typeface="Arial"/>
              </a:rPr>
              <a:t>on </a:t>
            </a:r>
            <a:r>
              <a:rPr dirty="0" sz="1400" spc="10" b="1">
                <a:solidFill>
                  <a:srgbClr val="0097A7"/>
                </a:solidFill>
                <a:latin typeface="Arial"/>
                <a:cs typeface="Arial"/>
              </a:rPr>
              <a:t>communication</a:t>
            </a:r>
            <a:r>
              <a:rPr dirty="0" sz="1400" spc="6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spc="10" b="1">
                <a:solidFill>
                  <a:srgbClr val="0097A7"/>
                </a:solidFill>
                <a:latin typeface="Arial"/>
                <a:cs typeface="Arial"/>
              </a:rPr>
              <a:t>first</a:t>
            </a:r>
            <a:r>
              <a:rPr dirty="0" sz="1400" spc="6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spc="10" b="1">
                <a:solidFill>
                  <a:srgbClr val="0097A7"/>
                </a:solidFill>
                <a:latin typeface="Arial"/>
                <a:cs typeface="Arial"/>
              </a:rPr>
              <a:t>collaboration</a:t>
            </a:r>
            <a:r>
              <a:rPr dirty="0" sz="1400" spc="9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spc="10">
                <a:latin typeface="Arial MT"/>
                <a:cs typeface="Arial MT"/>
              </a:rPr>
              <a:t>between</a:t>
            </a:r>
            <a:r>
              <a:rPr dirty="0" sz="1400" spc="114">
                <a:latin typeface="Arial MT"/>
                <a:cs typeface="Arial MT"/>
              </a:rPr>
              <a:t> </a:t>
            </a:r>
            <a:r>
              <a:rPr dirty="0" sz="1400" spc="10">
                <a:latin typeface="Arial MT"/>
                <a:cs typeface="Arial MT"/>
              </a:rPr>
              <a:t>founders</a:t>
            </a:r>
            <a:r>
              <a:rPr dirty="0" sz="1400" spc="114">
                <a:latin typeface="Arial MT"/>
                <a:cs typeface="Arial MT"/>
              </a:rPr>
              <a:t> </a:t>
            </a:r>
            <a:r>
              <a:rPr dirty="0" sz="1400" spc="10">
                <a:latin typeface="Arial MT"/>
                <a:cs typeface="Arial MT"/>
              </a:rPr>
              <a:t>and</a:t>
            </a:r>
            <a:r>
              <a:rPr dirty="0" sz="1400" spc="114">
                <a:latin typeface="Arial MT"/>
                <a:cs typeface="Arial MT"/>
              </a:rPr>
              <a:t> </a:t>
            </a:r>
            <a:r>
              <a:rPr dirty="0" sz="1400" spc="10">
                <a:latin typeface="Arial MT"/>
                <a:cs typeface="Arial MT"/>
              </a:rPr>
              <a:t>designers.</a:t>
            </a:r>
            <a:r>
              <a:rPr dirty="0" sz="1400" spc="114">
                <a:latin typeface="Arial MT"/>
                <a:cs typeface="Arial MT"/>
              </a:rPr>
              <a:t> </a:t>
            </a:r>
            <a:r>
              <a:rPr dirty="0" sz="1400" spc="10">
                <a:latin typeface="Arial MT"/>
                <a:cs typeface="Arial MT"/>
              </a:rPr>
              <a:t>While</a:t>
            </a:r>
            <a:r>
              <a:rPr dirty="0" sz="1400" spc="114">
                <a:latin typeface="Arial MT"/>
                <a:cs typeface="Arial MT"/>
              </a:rPr>
              <a:t> </a:t>
            </a:r>
            <a:r>
              <a:rPr dirty="0" sz="1400" spc="65">
                <a:latin typeface="Arial MT"/>
                <a:cs typeface="Arial MT"/>
              </a:rPr>
              <a:t>most</a:t>
            </a:r>
            <a:r>
              <a:rPr dirty="0" sz="1400" spc="114">
                <a:latin typeface="Arial MT"/>
                <a:cs typeface="Arial MT"/>
              </a:rPr>
              <a:t> </a:t>
            </a:r>
            <a:r>
              <a:rPr dirty="0" sz="1400" spc="-10">
                <a:latin typeface="Arial MT"/>
                <a:cs typeface="Arial MT"/>
              </a:rPr>
              <a:t>tools </a:t>
            </a:r>
            <a:r>
              <a:rPr dirty="0" sz="1400" spc="10">
                <a:latin typeface="Arial MT"/>
                <a:cs typeface="Arial MT"/>
              </a:rPr>
              <a:t>prioritize</a:t>
            </a:r>
            <a:r>
              <a:rPr dirty="0" sz="1400" spc="95">
                <a:latin typeface="Arial MT"/>
                <a:cs typeface="Arial MT"/>
              </a:rPr>
              <a:t> </a:t>
            </a:r>
            <a:r>
              <a:rPr dirty="0" sz="1400" spc="10">
                <a:latin typeface="Arial MT"/>
                <a:cs typeface="Arial MT"/>
              </a:rPr>
              <a:t>design</a:t>
            </a:r>
            <a:r>
              <a:rPr dirty="0" sz="1400" spc="95">
                <a:latin typeface="Arial MT"/>
                <a:cs typeface="Arial MT"/>
              </a:rPr>
              <a:t> </a:t>
            </a:r>
            <a:r>
              <a:rPr dirty="0" sz="1400" spc="10">
                <a:latin typeface="Arial MT"/>
                <a:cs typeface="Arial MT"/>
              </a:rPr>
              <a:t>creation</a:t>
            </a:r>
            <a:r>
              <a:rPr dirty="0" sz="1400" spc="95">
                <a:latin typeface="Arial MT"/>
                <a:cs typeface="Arial MT"/>
              </a:rPr>
              <a:t> </a:t>
            </a:r>
            <a:r>
              <a:rPr dirty="0" sz="1400" spc="10">
                <a:latin typeface="Arial MT"/>
                <a:cs typeface="Arial MT"/>
              </a:rPr>
              <a:t>or</a:t>
            </a:r>
            <a:r>
              <a:rPr dirty="0" sz="1400" spc="95">
                <a:latin typeface="Arial MT"/>
                <a:cs typeface="Arial MT"/>
              </a:rPr>
              <a:t> </a:t>
            </a:r>
            <a:r>
              <a:rPr dirty="0" sz="1400" spc="10">
                <a:latin typeface="Arial MT"/>
                <a:cs typeface="Arial MT"/>
              </a:rPr>
              <a:t>accessibility,</a:t>
            </a:r>
            <a:r>
              <a:rPr dirty="0" sz="1400" spc="95">
                <a:latin typeface="Arial MT"/>
                <a:cs typeface="Arial MT"/>
              </a:rPr>
              <a:t> </a:t>
            </a:r>
            <a:r>
              <a:rPr dirty="0" sz="1400" spc="10">
                <a:latin typeface="Arial MT"/>
                <a:cs typeface="Arial MT"/>
              </a:rPr>
              <a:t>Clarus</a:t>
            </a:r>
            <a:r>
              <a:rPr dirty="0" sz="1400" spc="95">
                <a:latin typeface="Arial MT"/>
                <a:cs typeface="Arial MT"/>
              </a:rPr>
              <a:t> </a:t>
            </a:r>
            <a:r>
              <a:rPr dirty="0" sz="1400" spc="10">
                <a:latin typeface="Arial MT"/>
                <a:cs typeface="Arial MT"/>
              </a:rPr>
              <a:t>is</a:t>
            </a:r>
            <a:r>
              <a:rPr dirty="0" sz="1400" spc="95">
                <a:latin typeface="Arial MT"/>
                <a:cs typeface="Arial MT"/>
              </a:rPr>
              <a:t> </a:t>
            </a:r>
            <a:r>
              <a:rPr dirty="0" sz="1400" spc="60">
                <a:latin typeface="Arial MT"/>
                <a:cs typeface="Arial MT"/>
              </a:rPr>
              <a:t>built</a:t>
            </a:r>
            <a:r>
              <a:rPr dirty="0" sz="1400" spc="100">
                <a:latin typeface="Arial MT"/>
                <a:cs typeface="Arial MT"/>
              </a:rPr>
              <a:t> </a:t>
            </a:r>
            <a:r>
              <a:rPr dirty="0" sz="1400" spc="95">
                <a:latin typeface="Arial MT"/>
                <a:cs typeface="Arial MT"/>
              </a:rPr>
              <a:t>to</a:t>
            </a:r>
            <a:r>
              <a:rPr dirty="0" sz="1400" spc="60">
                <a:latin typeface="Arial MT"/>
                <a:cs typeface="Arial MT"/>
              </a:rPr>
              <a:t> </a:t>
            </a:r>
            <a:r>
              <a:rPr dirty="0" sz="1400" spc="10" b="1">
                <a:solidFill>
                  <a:srgbClr val="0097A7"/>
                </a:solidFill>
                <a:latin typeface="Arial"/>
                <a:cs typeface="Arial"/>
              </a:rPr>
              <a:t>bridge</a:t>
            </a:r>
            <a:r>
              <a:rPr dirty="0" sz="1400" spc="4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spc="65" b="1">
                <a:solidFill>
                  <a:srgbClr val="0097A7"/>
                </a:solidFill>
                <a:latin typeface="Arial"/>
                <a:cs typeface="Arial"/>
              </a:rPr>
              <a:t>the</a:t>
            </a:r>
            <a:r>
              <a:rPr dirty="0" sz="1400" spc="4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spc="10" b="1">
                <a:solidFill>
                  <a:srgbClr val="0097A7"/>
                </a:solidFill>
                <a:latin typeface="Arial"/>
                <a:cs typeface="Arial"/>
              </a:rPr>
              <a:t>communication</a:t>
            </a:r>
            <a:r>
              <a:rPr dirty="0" sz="1400" spc="4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spc="10" b="1">
                <a:solidFill>
                  <a:srgbClr val="0097A7"/>
                </a:solidFill>
                <a:latin typeface="Arial"/>
                <a:cs typeface="Arial"/>
              </a:rPr>
              <a:t>gap</a:t>
            </a:r>
            <a:r>
              <a:rPr dirty="0" sz="1400" spc="8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spc="30">
                <a:latin typeface="Arial MT"/>
                <a:cs typeface="Arial MT"/>
              </a:rPr>
              <a:t>by </a:t>
            </a:r>
            <a:r>
              <a:rPr dirty="0" sz="1400" spc="20">
                <a:latin typeface="Arial MT"/>
                <a:cs typeface="Arial MT"/>
              </a:rPr>
              <a:t>making</a:t>
            </a:r>
            <a:r>
              <a:rPr dirty="0" sz="1400" spc="55">
                <a:latin typeface="Arial MT"/>
                <a:cs typeface="Arial MT"/>
              </a:rPr>
              <a:t> </a:t>
            </a:r>
            <a:r>
              <a:rPr dirty="0" sz="1400" spc="20">
                <a:latin typeface="Arial MT"/>
                <a:cs typeface="Arial MT"/>
              </a:rPr>
              <a:t>collaboration</a:t>
            </a:r>
            <a:r>
              <a:rPr dirty="0" sz="1400" spc="55">
                <a:latin typeface="Arial MT"/>
                <a:cs typeface="Arial MT"/>
              </a:rPr>
              <a:t> </a:t>
            </a:r>
            <a:r>
              <a:rPr dirty="0" sz="1400" spc="20">
                <a:latin typeface="Arial MT"/>
                <a:cs typeface="Arial MT"/>
              </a:rPr>
              <a:t>fast,</a:t>
            </a:r>
            <a:r>
              <a:rPr dirty="0" sz="1400" spc="55">
                <a:latin typeface="Arial MT"/>
                <a:cs typeface="Arial MT"/>
              </a:rPr>
              <a:t> </a:t>
            </a:r>
            <a:r>
              <a:rPr dirty="0" sz="1400" spc="20">
                <a:latin typeface="Arial MT"/>
                <a:cs typeface="Arial MT"/>
              </a:rPr>
              <a:t>transparent,</a:t>
            </a:r>
            <a:r>
              <a:rPr dirty="0" sz="1400" spc="60">
                <a:latin typeface="Arial MT"/>
                <a:cs typeface="Arial MT"/>
              </a:rPr>
              <a:t> </a:t>
            </a:r>
            <a:r>
              <a:rPr dirty="0" sz="1400" spc="20">
                <a:latin typeface="Arial MT"/>
                <a:cs typeface="Arial MT"/>
              </a:rPr>
              <a:t>and</a:t>
            </a:r>
            <a:r>
              <a:rPr dirty="0" sz="1400" spc="55">
                <a:latin typeface="Arial MT"/>
                <a:cs typeface="Arial MT"/>
              </a:rPr>
              <a:t> </a:t>
            </a:r>
            <a:r>
              <a:rPr dirty="0" sz="1400" spc="20">
                <a:latin typeface="Arial MT"/>
                <a:cs typeface="Arial MT"/>
              </a:rPr>
              <a:t>human.</a:t>
            </a:r>
            <a:r>
              <a:rPr dirty="0" sz="1400" spc="55">
                <a:latin typeface="Arial MT"/>
                <a:cs typeface="Arial MT"/>
              </a:rPr>
              <a:t> </a:t>
            </a:r>
            <a:r>
              <a:rPr dirty="0" sz="1400" spc="20">
                <a:latin typeface="Arial MT"/>
                <a:cs typeface="Arial MT"/>
              </a:rPr>
              <a:t>Instead</a:t>
            </a:r>
            <a:r>
              <a:rPr dirty="0" sz="1400" spc="55">
                <a:latin typeface="Arial MT"/>
                <a:cs typeface="Arial MT"/>
              </a:rPr>
              <a:t> </a:t>
            </a:r>
            <a:r>
              <a:rPr dirty="0" sz="1400" spc="65">
                <a:latin typeface="Arial MT"/>
                <a:cs typeface="Arial MT"/>
              </a:rPr>
              <a:t>of</a:t>
            </a:r>
            <a:r>
              <a:rPr dirty="0" sz="1400" spc="60">
                <a:latin typeface="Arial MT"/>
                <a:cs typeface="Arial MT"/>
              </a:rPr>
              <a:t> </a:t>
            </a:r>
            <a:r>
              <a:rPr dirty="0" sz="1400" spc="20">
                <a:latin typeface="Arial MT"/>
                <a:cs typeface="Arial MT"/>
              </a:rPr>
              <a:t>struggling</a:t>
            </a:r>
            <a:r>
              <a:rPr dirty="0" sz="1400" spc="55">
                <a:latin typeface="Arial MT"/>
                <a:cs typeface="Arial MT"/>
              </a:rPr>
              <a:t> </a:t>
            </a:r>
            <a:r>
              <a:rPr dirty="0" sz="1400" spc="20">
                <a:latin typeface="Arial MT"/>
                <a:cs typeface="Arial MT"/>
              </a:rPr>
              <a:t>through</a:t>
            </a:r>
            <a:r>
              <a:rPr dirty="0" sz="1400" spc="55">
                <a:latin typeface="Arial MT"/>
                <a:cs typeface="Arial MT"/>
              </a:rPr>
              <a:t> </a:t>
            </a:r>
            <a:r>
              <a:rPr dirty="0" sz="1400" spc="-10">
                <a:latin typeface="Arial MT"/>
                <a:cs typeface="Arial MT"/>
              </a:rPr>
              <a:t>lengthy </a:t>
            </a:r>
            <a:r>
              <a:rPr dirty="0" sz="1400">
                <a:latin typeface="Arial MT"/>
                <a:cs typeface="Arial MT"/>
              </a:rPr>
              <a:t>meetings</a:t>
            </a:r>
            <a:r>
              <a:rPr dirty="0" sz="1400" spc="9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and</a:t>
            </a:r>
            <a:r>
              <a:rPr dirty="0" sz="1400" spc="90">
                <a:latin typeface="Arial MT"/>
                <a:cs typeface="Arial MT"/>
              </a:rPr>
              <a:t> </a:t>
            </a:r>
            <a:r>
              <a:rPr dirty="0" sz="1400" spc="55">
                <a:latin typeface="Arial MT"/>
                <a:cs typeface="Arial MT"/>
              </a:rPr>
              <a:t>scattered</a:t>
            </a:r>
            <a:r>
              <a:rPr dirty="0" sz="1400" spc="9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feedback,</a:t>
            </a:r>
            <a:r>
              <a:rPr dirty="0" sz="1400" spc="9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founders</a:t>
            </a:r>
            <a:r>
              <a:rPr dirty="0" sz="1400" spc="9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can</a:t>
            </a:r>
            <a:r>
              <a:rPr dirty="0" sz="1400" spc="90">
                <a:latin typeface="Arial MT"/>
                <a:cs typeface="Arial MT"/>
              </a:rPr>
              <a:t> </a:t>
            </a:r>
            <a:r>
              <a:rPr dirty="0" sz="1400" spc="45">
                <a:latin typeface="Arial MT"/>
                <a:cs typeface="Arial MT"/>
              </a:rPr>
              <a:t>instantly</a:t>
            </a:r>
            <a:r>
              <a:rPr dirty="0" sz="1400" spc="9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share</a:t>
            </a:r>
            <a:r>
              <a:rPr dirty="0" sz="1400" spc="9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ideas,</a:t>
            </a:r>
            <a:r>
              <a:rPr dirty="0" sz="1400" spc="9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give</a:t>
            </a:r>
            <a:r>
              <a:rPr dirty="0" sz="1400" spc="90">
                <a:latin typeface="Arial MT"/>
                <a:cs typeface="Arial MT"/>
              </a:rPr>
              <a:t> </a:t>
            </a:r>
            <a:r>
              <a:rPr dirty="0" sz="1400" spc="55">
                <a:latin typeface="Arial MT"/>
                <a:cs typeface="Arial MT"/>
              </a:rPr>
              <a:t>structured</a:t>
            </a:r>
            <a:r>
              <a:rPr dirty="0" sz="1400" spc="90">
                <a:latin typeface="Arial MT"/>
                <a:cs typeface="Arial MT"/>
              </a:rPr>
              <a:t> </a:t>
            </a:r>
            <a:r>
              <a:rPr dirty="0" sz="1400" spc="-10">
                <a:latin typeface="Arial MT"/>
                <a:cs typeface="Arial MT"/>
              </a:rPr>
              <a:t>input, </a:t>
            </a:r>
            <a:r>
              <a:rPr dirty="0" sz="1400">
                <a:latin typeface="Arial MT"/>
                <a:cs typeface="Arial MT"/>
              </a:rPr>
              <a:t>and</a:t>
            </a:r>
            <a:r>
              <a:rPr dirty="0" sz="1400" spc="2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see</a:t>
            </a:r>
            <a:r>
              <a:rPr dirty="0" sz="1400" spc="25">
                <a:latin typeface="Arial MT"/>
                <a:cs typeface="Arial MT"/>
              </a:rPr>
              <a:t> </a:t>
            </a:r>
            <a:r>
              <a:rPr dirty="0" sz="1400" spc="50">
                <a:latin typeface="Arial MT"/>
                <a:cs typeface="Arial MT"/>
              </a:rPr>
              <a:t>updates</a:t>
            </a:r>
            <a:r>
              <a:rPr dirty="0" sz="1400" spc="2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evolve</a:t>
            </a:r>
            <a:r>
              <a:rPr dirty="0" sz="1400" spc="2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in</a:t>
            </a:r>
            <a:r>
              <a:rPr dirty="0" sz="1400" spc="2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real</a:t>
            </a:r>
            <a:r>
              <a:rPr dirty="0" sz="1400" spc="25">
                <a:latin typeface="Arial MT"/>
                <a:cs typeface="Arial MT"/>
              </a:rPr>
              <a:t> </a:t>
            </a:r>
            <a:r>
              <a:rPr dirty="0" sz="1400" spc="-10">
                <a:latin typeface="Arial MT"/>
                <a:cs typeface="Arial MT"/>
              </a:rPr>
              <a:t>time.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96898" y="3218100"/>
            <a:ext cx="7814309" cy="14979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1400" spc="10" b="1">
                <a:latin typeface="Arial"/>
                <a:cs typeface="Arial"/>
              </a:rPr>
              <a:t>Sanity</a:t>
            </a:r>
            <a:r>
              <a:rPr dirty="0" sz="1400" spc="35" b="1">
                <a:latin typeface="Arial"/>
                <a:cs typeface="Arial"/>
              </a:rPr>
              <a:t> </a:t>
            </a:r>
            <a:r>
              <a:rPr dirty="0" sz="1400" spc="10" b="1">
                <a:latin typeface="Arial"/>
                <a:cs typeface="Arial"/>
              </a:rPr>
              <a:t>Check:</a:t>
            </a:r>
            <a:r>
              <a:rPr dirty="0" sz="1400" spc="90" b="1">
                <a:latin typeface="Arial"/>
                <a:cs typeface="Arial"/>
              </a:rPr>
              <a:t> </a:t>
            </a:r>
            <a:r>
              <a:rPr dirty="0" sz="1400" spc="10" b="1">
                <a:solidFill>
                  <a:srgbClr val="0097A7"/>
                </a:solidFill>
                <a:latin typeface="Arial"/>
                <a:cs typeface="Arial"/>
              </a:rPr>
              <a:t>Most</a:t>
            </a:r>
            <a:r>
              <a:rPr dirty="0" sz="1400" spc="4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spc="10" b="1">
                <a:solidFill>
                  <a:srgbClr val="0097A7"/>
                </a:solidFill>
                <a:latin typeface="Arial"/>
                <a:cs typeface="Arial"/>
              </a:rPr>
              <a:t>design</a:t>
            </a:r>
            <a:r>
              <a:rPr dirty="0" sz="1400" spc="3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spc="10" b="1">
                <a:solidFill>
                  <a:srgbClr val="0097A7"/>
                </a:solidFill>
                <a:latin typeface="Arial"/>
                <a:cs typeface="Arial"/>
              </a:rPr>
              <a:t>tools</a:t>
            </a:r>
            <a:r>
              <a:rPr dirty="0" sz="1400" spc="4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spc="10" b="1">
                <a:solidFill>
                  <a:srgbClr val="0097A7"/>
                </a:solidFill>
                <a:latin typeface="Arial"/>
                <a:cs typeface="Arial"/>
              </a:rPr>
              <a:t>emphasize</a:t>
            </a:r>
            <a:r>
              <a:rPr dirty="0" sz="1400" spc="4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spc="10" b="1">
                <a:solidFill>
                  <a:srgbClr val="0097A7"/>
                </a:solidFill>
                <a:latin typeface="Arial"/>
                <a:cs typeface="Arial"/>
              </a:rPr>
              <a:t>ideation</a:t>
            </a:r>
            <a:r>
              <a:rPr dirty="0" sz="1400" spc="4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spc="10" b="1">
                <a:solidFill>
                  <a:srgbClr val="0097A7"/>
                </a:solidFill>
                <a:latin typeface="Arial"/>
                <a:cs typeface="Arial"/>
              </a:rPr>
              <a:t>and</a:t>
            </a:r>
            <a:r>
              <a:rPr dirty="0" sz="1400" spc="4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spc="10" b="1">
                <a:solidFill>
                  <a:srgbClr val="0097A7"/>
                </a:solidFill>
                <a:latin typeface="Arial"/>
                <a:cs typeface="Arial"/>
              </a:rPr>
              <a:t>prototyping</a:t>
            </a:r>
            <a:r>
              <a:rPr dirty="0" sz="1400" spc="4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spc="10" b="1">
                <a:solidFill>
                  <a:srgbClr val="0097A7"/>
                </a:solidFill>
                <a:latin typeface="Arial"/>
                <a:cs typeface="Arial"/>
              </a:rPr>
              <a:t>over</a:t>
            </a:r>
            <a:r>
              <a:rPr dirty="0" sz="1400" spc="4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097A7"/>
                </a:solidFill>
                <a:latin typeface="Arial"/>
                <a:cs typeface="Arial"/>
              </a:rPr>
              <a:t>collaboration </a:t>
            </a:r>
            <a:r>
              <a:rPr dirty="0" sz="1400" b="1">
                <a:solidFill>
                  <a:srgbClr val="0097A7"/>
                </a:solidFill>
                <a:latin typeface="Arial"/>
                <a:cs typeface="Arial"/>
              </a:rPr>
              <a:t>clarity.</a:t>
            </a:r>
            <a:r>
              <a:rPr dirty="0" sz="1400" spc="8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>
                <a:latin typeface="Arial MT"/>
                <a:cs typeface="Arial MT"/>
              </a:rPr>
              <a:t>This</a:t>
            </a:r>
            <a:r>
              <a:rPr dirty="0" sz="1400" spc="90">
                <a:latin typeface="Arial MT"/>
                <a:cs typeface="Arial MT"/>
              </a:rPr>
              <a:t> </a:t>
            </a:r>
            <a:r>
              <a:rPr dirty="0" sz="1400" spc="75">
                <a:latin typeface="Arial MT"/>
                <a:cs typeface="Arial MT"/>
              </a:rPr>
              <a:t>concept</a:t>
            </a:r>
            <a:r>
              <a:rPr dirty="0" sz="1400" spc="9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fills</a:t>
            </a:r>
            <a:r>
              <a:rPr dirty="0" sz="1400" spc="9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a</a:t>
            </a:r>
            <a:r>
              <a:rPr dirty="0" sz="1400" spc="8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unique</a:t>
            </a:r>
            <a:r>
              <a:rPr dirty="0" sz="1400" spc="9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niche</a:t>
            </a:r>
            <a:r>
              <a:rPr dirty="0" sz="1400" spc="9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because</a:t>
            </a:r>
            <a:r>
              <a:rPr dirty="0" sz="1400" spc="90">
                <a:latin typeface="Arial MT"/>
                <a:cs typeface="Arial MT"/>
              </a:rPr>
              <a:t> it </a:t>
            </a:r>
            <a:r>
              <a:rPr dirty="0" sz="1400">
                <a:latin typeface="Arial MT"/>
                <a:cs typeface="Arial MT"/>
              </a:rPr>
              <a:t>tackles</a:t>
            </a:r>
            <a:r>
              <a:rPr dirty="0" sz="1400" spc="85">
                <a:latin typeface="Arial MT"/>
                <a:cs typeface="Arial MT"/>
              </a:rPr>
              <a:t> </a:t>
            </a:r>
            <a:r>
              <a:rPr dirty="0" sz="1400" spc="60">
                <a:latin typeface="Arial MT"/>
                <a:cs typeface="Arial MT"/>
              </a:rPr>
              <a:t>the</a:t>
            </a:r>
            <a:r>
              <a:rPr dirty="0" sz="1400" spc="65">
                <a:latin typeface="Arial MT"/>
                <a:cs typeface="Arial MT"/>
              </a:rPr>
              <a:t> </a:t>
            </a:r>
            <a:r>
              <a:rPr dirty="0" sz="1400" b="1" i="1">
                <a:solidFill>
                  <a:srgbClr val="0097A7"/>
                </a:solidFill>
                <a:latin typeface="Arial"/>
                <a:cs typeface="Arial"/>
              </a:rPr>
              <a:t>conversation</a:t>
            </a:r>
            <a:r>
              <a:rPr dirty="0" sz="1400" spc="80" b="1" i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>
                <a:latin typeface="Arial MT"/>
                <a:cs typeface="Arial MT"/>
              </a:rPr>
              <a:t>layer</a:t>
            </a:r>
            <a:r>
              <a:rPr dirty="0" sz="1400" spc="90">
                <a:latin typeface="Arial MT"/>
                <a:cs typeface="Arial MT"/>
              </a:rPr>
              <a:t> </a:t>
            </a:r>
            <a:r>
              <a:rPr dirty="0" sz="1400" spc="65">
                <a:latin typeface="Arial MT"/>
                <a:cs typeface="Arial MT"/>
              </a:rPr>
              <a:t>of</a:t>
            </a:r>
            <a:r>
              <a:rPr dirty="0" sz="1400" spc="90">
                <a:latin typeface="Arial MT"/>
                <a:cs typeface="Arial MT"/>
              </a:rPr>
              <a:t> </a:t>
            </a:r>
            <a:r>
              <a:rPr dirty="0" sz="1400" spc="-10">
                <a:latin typeface="Arial MT"/>
                <a:cs typeface="Arial MT"/>
              </a:rPr>
              <a:t>design, </a:t>
            </a:r>
            <a:r>
              <a:rPr dirty="0" sz="1400" spc="65">
                <a:latin typeface="Arial MT"/>
                <a:cs typeface="Arial MT"/>
              </a:rPr>
              <a:t>not</a:t>
            </a:r>
            <a:r>
              <a:rPr dirty="0" sz="1400" spc="9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just</a:t>
            </a:r>
            <a:r>
              <a:rPr dirty="0" sz="1400" spc="95">
                <a:latin typeface="Arial MT"/>
                <a:cs typeface="Arial MT"/>
              </a:rPr>
              <a:t> </a:t>
            </a:r>
            <a:r>
              <a:rPr dirty="0" sz="1400" spc="60">
                <a:latin typeface="Arial MT"/>
                <a:cs typeface="Arial MT"/>
              </a:rPr>
              <a:t>the</a:t>
            </a:r>
            <a:r>
              <a:rPr dirty="0" sz="1400" spc="9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creation</a:t>
            </a:r>
            <a:r>
              <a:rPr dirty="0" sz="1400" spc="95">
                <a:latin typeface="Arial MT"/>
                <a:cs typeface="Arial MT"/>
              </a:rPr>
              <a:t> </a:t>
            </a:r>
            <a:r>
              <a:rPr dirty="0" sz="1400" spc="-20">
                <a:latin typeface="Arial MT"/>
                <a:cs typeface="Arial MT"/>
              </a:rPr>
              <a:t>layer.</a:t>
            </a:r>
            <a:r>
              <a:rPr dirty="0" sz="1400" spc="9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The</a:t>
            </a:r>
            <a:r>
              <a:rPr dirty="0" sz="1400" spc="9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key</a:t>
            </a:r>
            <a:r>
              <a:rPr dirty="0" sz="1400" spc="9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difference</a:t>
            </a:r>
            <a:r>
              <a:rPr dirty="0" sz="1400" spc="9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is</a:t>
            </a:r>
            <a:r>
              <a:rPr dirty="0" sz="1400" spc="10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Clarus’s</a:t>
            </a:r>
            <a:r>
              <a:rPr dirty="0" sz="1400" spc="95">
                <a:latin typeface="Arial MT"/>
                <a:cs typeface="Arial MT"/>
              </a:rPr>
              <a:t> </a:t>
            </a:r>
            <a:r>
              <a:rPr dirty="0" sz="1400" spc="55">
                <a:latin typeface="Arial MT"/>
                <a:cs typeface="Arial MT"/>
              </a:rPr>
              <a:t>real-</a:t>
            </a:r>
            <a:r>
              <a:rPr dirty="0" sz="1400" spc="70">
                <a:latin typeface="Arial MT"/>
                <a:cs typeface="Arial MT"/>
              </a:rPr>
              <a:t>time</a:t>
            </a:r>
            <a:r>
              <a:rPr dirty="0" sz="1400" spc="9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feedback</a:t>
            </a:r>
            <a:r>
              <a:rPr dirty="0" sz="1400" spc="9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system</a:t>
            </a:r>
            <a:r>
              <a:rPr dirty="0" sz="1400" spc="95">
                <a:latin typeface="Arial MT"/>
                <a:cs typeface="Arial MT"/>
              </a:rPr>
              <a:t> </a:t>
            </a:r>
            <a:r>
              <a:rPr dirty="0" sz="1400" spc="60">
                <a:latin typeface="Arial MT"/>
                <a:cs typeface="Arial MT"/>
              </a:rPr>
              <a:t>with</a:t>
            </a:r>
            <a:r>
              <a:rPr dirty="0" sz="1400" spc="35">
                <a:latin typeface="Arial MT"/>
                <a:cs typeface="Arial MT"/>
              </a:rPr>
              <a:t> </a:t>
            </a:r>
            <a:r>
              <a:rPr dirty="0" sz="1400" spc="-10" b="1">
                <a:solidFill>
                  <a:srgbClr val="0097A7"/>
                </a:solidFill>
                <a:latin typeface="Arial"/>
                <a:cs typeface="Arial"/>
              </a:rPr>
              <a:t>voice, </a:t>
            </a:r>
            <a:r>
              <a:rPr dirty="0" sz="1400" b="1">
                <a:solidFill>
                  <a:srgbClr val="0097A7"/>
                </a:solidFill>
                <a:latin typeface="Arial"/>
                <a:cs typeface="Arial"/>
              </a:rPr>
              <a:t>video,</a:t>
            </a:r>
            <a:r>
              <a:rPr dirty="0" sz="1400" spc="6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97A7"/>
                </a:solidFill>
                <a:latin typeface="Arial"/>
                <a:cs typeface="Arial"/>
              </a:rPr>
              <a:t>and</a:t>
            </a:r>
            <a:r>
              <a:rPr dirty="0" sz="1400" spc="7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spc="50" b="1">
                <a:solidFill>
                  <a:srgbClr val="0097A7"/>
                </a:solidFill>
                <a:latin typeface="Arial"/>
                <a:cs typeface="Arial"/>
              </a:rPr>
              <a:t>threaded</a:t>
            </a:r>
            <a:r>
              <a:rPr dirty="0" sz="1400" spc="7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97A7"/>
                </a:solidFill>
                <a:latin typeface="Arial"/>
                <a:cs typeface="Arial"/>
              </a:rPr>
              <a:t>comments</a:t>
            </a:r>
            <a:r>
              <a:rPr dirty="0" sz="1400">
                <a:solidFill>
                  <a:srgbClr val="0097A7"/>
                </a:solidFill>
                <a:latin typeface="Arial MT"/>
                <a:cs typeface="Arial MT"/>
              </a:rPr>
              <a:t>,</a:t>
            </a:r>
            <a:r>
              <a:rPr dirty="0" sz="1400" spc="125">
                <a:solidFill>
                  <a:srgbClr val="0097A7"/>
                </a:solidFill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which</a:t>
            </a:r>
            <a:r>
              <a:rPr dirty="0" sz="1400" spc="12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enables</a:t>
            </a:r>
            <a:r>
              <a:rPr dirty="0" sz="1400" spc="12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founders</a:t>
            </a:r>
            <a:r>
              <a:rPr dirty="0" sz="1400" spc="125">
                <a:latin typeface="Arial MT"/>
                <a:cs typeface="Arial MT"/>
              </a:rPr>
              <a:t> </a:t>
            </a:r>
            <a:r>
              <a:rPr dirty="0" sz="1400" spc="95">
                <a:latin typeface="Arial MT"/>
                <a:cs typeface="Arial MT"/>
              </a:rPr>
              <a:t>to</a:t>
            </a:r>
            <a:r>
              <a:rPr dirty="0" sz="1400" spc="110">
                <a:latin typeface="Arial MT"/>
                <a:cs typeface="Arial MT"/>
              </a:rPr>
              <a:t> </a:t>
            </a:r>
            <a:r>
              <a:rPr dirty="0" sz="1400" spc="60" b="1">
                <a:solidFill>
                  <a:srgbClr val="0097A7"/>
                </a:solidFill>
                <a:latin typeface="Arial"/>
                <a:cs typeface="Arial"/>
              </a:rPr>
              <a:t>create</a:t>
            </a:r>
            <a:r>
              <a:rPr dirty="0" sz="1400" spc="7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97A7"/>
                </a:solidFill>
                <a:latin typeface="Arial"/>
                <a:cs typeface="Arial"/>
              </a:rPr>
              <a:t>together,</a:t>
            </a:r>
            <a:r>
              <a:rPr dirty="0" sz="1400" spc="7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97A7"/>
                </a:solidFill>
                <a:latin typeface="Arial"/>
                <a:cs typeface="Arial"/>
              </a:rPr>
              <a:t>instantly</a:t>
            </a:r>
            <a:r>
              <a:rPr dirty="0" sz="1400">
                <a:solidFill>
                  <a:srgbClr val="0097A7"/>
                </a:solidFill>
                <a:latin typeface="Arial MT"/>
                <a:cs typeface="Arial MT"/>
              </a:rPr>
              <a:t>.</a:t>
            </a:r>
            <a:r>
              <a:rPr dirty="0" sz="1400" spc="125">
                <a:solidFill>
                  <a:srgbClr val="0097A7"/>
                </a:solidFill>
                <a:latin typeface="Arial MT"/>
                <a:cs typeface="Arial MT"/>
              </a:rPr>
              <a:t> </a:t>
            </a:r>
            <a:r>
              <a:rPr dirty="0" sz="1400" spc="-25">
                <a:latin typeface="Arial MT"/>
                <a:cs typeface="Arial MT"/>
              </a:rPr>
              <a:t>No </a:t>
            </a:r>
            <a:r>
              <a:rPr dirty="0" sz="1400" spc="55">
                <a:latin typeface="Arial MT"/>
                <a:cs typeface="Arial MT"/>
              </a:rPr>
              <a:t>other</a:t>
            </a:r>
            <a:r>
              <a:rPr dirty="0" sz="1400" spc="40">
                <a:latin typeface="Arial MT"/>
                <a:cs typeface="Arial MT"/>
              </a:rPr>
              <a:t> </a:t>
            </a:r>
            <a:r>
              <a:rPr dirty="0" sz="1400" spc="55">
                <a:latin typeface="Arial MT"/>
                <a:cs typeface="Arial MT"/>
              </a:rPr>
              <a:t>platform</a:t>
            </a:r>
            <a:r>
              <a:rPr dirty="0" sz="1400" spc="45">
                <a:latin typeface="Arial MT"/>
                <a:cs typeface="Arial MT"/>
              </a:rPr>
              <a:t> centers</a:t>
            </a:r>
            <a:r>
              <a:rPr dirty="0" sz="1400" spc="40">
                <a:latin typeface="Arial MT"/>
                <a:cs typeface="Arial MT"/>
              </a:rPr>
              <a:t> </a:t>
            </a:r>
            <a:r>
              <a:rPr dirty="0" sz="1400" spc="50">
                <a:latin typeface="Arial MT"/>
                <a:cs typeface="Arial MT"/>
              </a:rPr>
              <a:t>communication</a:t>
            </a:r>
            <a:r>
              <a:rPr dirty="0" sz="1400" spc="4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as</a:t>
            </a:r>
            <a:r>
              <a:rPr dirty="0" sz="1400" spc="40">
                <a:latin typeface="Arial MT"/>
                <a:cs typeface="Arial MT"/>
              </a:rPr>
              <a:t> </a:t>
            </a:r>
            <a:r>
              <a:rPr dirty="0" sz="1400" spc="60">
                <a:latin typeface="Arial MT"/>
                <a:cs typeface="Arial MT"/>
              </a:rPr>
              <a:t>the</a:t>
            </a:r>
            <a:r>
              <a:rPr dirty="0" sz="1400" spc="4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core</a:t>
            </a:r>
            <a:r>
              <a:rPr dirty="0" sz="1400" spc="4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design</a:t>
            </a:r>
            <a:r>
              <a:rPr dirty="0" sz="1400" spc="4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experience,</a:t>
            </a:r>
            <a:r>
              <a:rPr dirty="0" sz="1400" spc="4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making</a:t>
            </a:r>
            <a:r>
              <a:rPr dirty="0" sz="1400" spc="4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Clarus</a:t>
            </a:r>
            <a:r>
              <a:rPr dirty="0" sz="1400" spc="4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a</a:t>
            </a:r>
            <a:r>
              <a:rPr dirty="0" sz="1400" spc="45">
                <a:latin typeface="Arial MT"/>
                <a:cs typeface="Arial MT"/>
              </a:rPr>
              <a:t> </a:t>
            </a:r>
            <a:r>
              <a:rPr dirty="0" sz="1400" spc="50">
                <a:latin typeface="Arial MT"/>
                <a:cs typeface="Arial MT"/>
              </a:rPr>
              <a:t>truly </a:t>
            </a:r>
            <a:r>
              <a:rPr dirty="0" sz="1400">
                <a:latin typeface="Arial MT"/>
                <a:cs typeface="Arial MT"/>
              </a:rPr>
              <a:t>unique</a:t>
            </a:r>
            <a:r>
              <a:rPr dirty="0" sz="1400" spc="185">
                <a:latin typeface="Arial MT"/>
                <a:cs typeface="Arial MT"/>
              </a:rPr>
              <a:t> </a:t>
            </a:r>
            <a:r>
              <a:rPr dirty="0" sz="1400" spc="-10">
                <a:latin typeface="Arial MT"/>
                <a:cs typeface="Arial MT"/>
              </a:rPr>
              <a:t>platform.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84724" y="419218"/>
            <a:ext cx="353060" cy="156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50" spc="-30">
                <a:solidFill>
                  <a:srgbClr val="E8D8A5"/>
                </a:solidFill>
                <a:latin typeface="Arial MT"/>
                <a:cs typeface="Arial MT"/>
              </a:rPr>
              <a:t>CS</a:t>
            </a:r>
            <a:r>
              <a:rPr dirty="0" sz="850" spc="-25">
                <a:solidFill>
                  <a:srgbClr val="E8D8A5"/>
                </a:solidFill>
                <a:latin typeface="Arial MT"/>
                <a:cs typeface="Arial MT"/>
              </a:rPr>
              <a:t> </a:t>
            </a:r>
            <a:r>
              <a:rPr dirty="0" sz="850" spc="-50">
                <a:solidFill>
                  <a:srgbClr val="E8D8A5"/>
                </a:solidFill>
                <a:latin typeface="Arial MT"/>
                <a:cs typeface="Arial MT"/>
              </a:rPr>
              <a:t>147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2907" y="1926106"/>
            <a:ext cx="7762240" cy="1153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400" spc="254">
                <a:solidFill>
                  <a:srgbClr val="93D1BC"/>
                </a:solidFill>
              </a:rPr>
              <a:t>Market</a:t>
            </a:r>
            <a:r>
              <a:rPr dirty="0" sz="7400" spc="-325">
                <a:solidFill>
                  <a:srgbClr val="93D1BC"/>
                </a:solidFill>
              </a:rPr>
              <a:t> </a:t>
            </a:r>
            <a:r>
              <a:rPr dirty="0" sz="7400" spc="-10">
                <a:solidFill>
                  <a:srgbClr val="93D1BC"/>
                </a:solidFill>
              </a:rPr>
              <a:t>Research</a:t>
            </a:r>
            <a:endParaRPr sz="7400"/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361360" cy="257174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00049" y="871400"/>
            <a:ext cx="5558155" cy="39395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40360" indent="262890">
              <a:lnSpc>
                <a:spcPct val="114999"/>
              </a:lnSpc>
              <a:spcBef>
                <a:spcPts val="100"/>
              </a:spcBef>
            </a:pPr>
            <a:r>
              <a:rPr dirty="0" sz="1300" spc="10">
                <a:latin typeface="Arial MT"/>
                <a:cs typeface="Arial MT"/>
              </a:rPr>
              <a:t>A</a:t>
            </a:r>
            <a:r>
              <a:rPr dirty="0" sz="1300" spc="150">
                <a:latin typeface="Arial MT"/>
                <a:cs typeface="Arial MT"/>
              </a:rPr>
              <a:t> </a:t>
            </a:r>
            <a:r>
              <a:rPr dirty="0" sz="1300" spc="10">
                <a:latin typeface="Arial MT"/>
                <a:cs typeface="Arial MT"/>
              </a:rPr>
              <a:t>collaborative</a:t>
            </a:r>
            <a:r>
              <a:rPr dirty="0" sz="1300" spc="155">
                <a:latin typeface="Arial MT"/>
                <a:cs typeface="Arial MT"/>
              </a:rPr>
              <a:t> </a:t>
            </a:r>
            <a:r>
              <a:rPr dirty="0" sz="1300" spc="10">
                <a:latin typeface="Arial MT"/>
                <a:cs typeface="Arial MT"/>
              </a:rPr>
              <a:t>interface-design</a:t>
            </a:r>
            <a:r>
              <a:rPr dirty="0" sz="1300" spc="155">
                <a:latin typeface="Arial MT"/>
                <a:cs typeface="Arial MT"/>
              </a:rPr>
              <a:t> </a:t>
            </a:r>
            <a:r>
              <a:rPr dirty="0" sz="1300" spc="50">
                <a:latin typeface="Arial MT"/>
                <a:cs typeface="Arial MT"/>
              </a:rPr>
              <a:t>tool</a:t>
            </a:r>
            <a:r>
              <a:rPr dirty="0" sz="1300" spc="150">
                <a:latin typeface="Arial MT"/>
                <a:cs typeface="Arial MT"/>
              </a:rPr>
              <a:t> </a:t>
            </a:r>
            <a:r>
              <a:rPr dirty="0" sz="1300" spc="65">
                <a:latin typeface="Arial MT"/>
                <a:cs typeface="Arial MT"/>
              </a:rPr>
              <a:t>that</a:t>
            </a:r>
            <a:r>
              <a:rPr dirty="0" sz="1300" spc="155">
                <a:latin typeface="Arial MT"/>
                <a:cs typeface="Arial MT"/>
              </a:rPr>
              <a:t> </a:t>
            </a:r>
            <a:r>
              <a:rPr dirty="0" sz="1300" spc="10">
                <a:latin typeface="Arial MT"/>
                <a:cs typeface="Arial MT"/>
              </a:rPr>
              <a:t>lets</a:t>
            </a:r>
            <a:r>
              <a:rPr dirty="0" sz="1300" spc="155">
                <a:latin typeface="Arial MT"/>
                <a:cs typeface="Arial MT"/>
              </a:rPr>
              <a:t> </a:t>
            </a:r>
            <a:r>
              <a:rPr dirty="0" sz="1300" spc="10">
                <a:latin typeface="Arial MT"/>
                <a:cs typeface="Arial MT"/>
              </a:rPr>
              <a:t>multiple</a:t>
            </a:r>
            <a:r>
              <a:rPr dirty="0" sz="1300" spc="155">
                <a:latin typeface="Arial MT"/>
                <a:cs typeface="Arial MT"/>
              </a:rPr>
              <a:t> </a:t>
            </a:r>
            <a:r>
              <a:rPr dirty="0" sz="1300" spc="-10">
                <a:latin typeface="Arial MT"/>
                <a:cs typeface="Arial MT"/>
              </a:rPr>
              <a:t>designers </a:t>
            </a:r>
            <a:r>
              <a:rPr dirty="0" sz="1300" spc="105">
                <a:latin typeface="Arial MT"/>
                <a:cs typeface="Arial MT"/>
              </a:rPr>
              <a:t>co-</a:t>
            </a:r>
            <a:r>
              <a:rPr dirty="0" sz="1300" spc="10">
                <a:latin typeface="Arial MT"/>
                <a:cs typeface="Arial MT"/>
              </a:rPr>
              <a:t>create,</a:t>
            </a:r>
            <a:r>
              <a:rPr dirty="0" sz="1300" spc="50">
                <a:latin typeface="Arial MT"/>
                <a:cs typeface="Arial MT"/>
              </a:rPr>
              <a:t> </a:t>
            </a:r>
            <a:r>
              <a:rPr dirty="0" sz="1300" spc="10">
                <a:latin typeface="Arial MT"/>
                <a:cs typeface="Arial MT"/>
              </a:rPr>
              <a:t>prototype,</a:t>
            </a:r>
            <a:r>
              <a:rPr dirty="0" sz="1300" spc="55">
                <a:latin typeface="Arial MT"/>
                <a:cs typeface="Arial MT"/>
              </a:rPr>
              <a:t> </a:t>
            </a:r>
            <a:r>
              <a:rPr dirty="0" sz="1300" spc="10">
                <a:latin typeface="Arial MT"/>
                <a:cs typeface="Arial MT"/>
              </a:rPr>
              <a:t>and</a:t>
            </a:r>
            <a:r>
              <a:rPr dirty="0" sz="1300" spc="50">
                <a:latin typeface="Arial MT"/>
                <a:cs typeface="Arial MT"/>
              </a:rPr>
              <a:t> </a:t>
            </a:r>
            <a:r>
              <a:rPr dirty="0" sz="1300" spc="10">
                <a:latin typeface="Arial MT"/>
                <a:cs typeface="Arial MT"/>
              </a:rPr>
              <a:t>iterate</a:t>
            </a:r>
            <a:r>
              <a:rPr dirty="0" sz="1300" spc="55">
                <a:latin typeface="Arial MT"/>
                <a:cs typeface="Arial MT"/>
              </a:rPr>
              <a:t> </a:t>
            </a:r>
            <a:r>
              <a:rPr dirty="0" sz="1300" spc="10">
                <a:latin typeface="Arial MT"/>
                <a:cs typeface="Arial MT"/>
              </a:rPr>
              <a:t>in</a:t>
            </a:r>
            <a:r>
              <a:rPr dirty="0" sz="1300" spc="55">
                <a:latin typeface="Arial MT"/>
                <a:cs typeface="Arial MT"/>
              </a:rPr>
              <a:t> </a:t>
            </a:r>
            <a:r>
              <a:rPr dirty="0" sz="1300" spc="10">
                <a:latin typeface="Arial MT"/>
                <a:cs typeface="Arial MT"/>
              </a:rPr>
              <a:t>real</a:t>
            </a:r>
            <a:r>
              <a:rPr dirty="0" sz="1300" spc="50">
                <a:latin typeface="Arial MT"/>
                <a:cs typeface="Arial MT"/>
              </a:rPr>
              <a:t> </a:t>
            </a:r>
            <a:r>
              <a:rPr dirty="0" sz="1300" spc="60">
                <a:latin typeface="Arial MT"/>
                <a:cs typeface="Arial MT"/>
              </a:rPr>
              <a:t>time</a:t>
            </a:r>
            <a:r>
              <a:rPr dirty="0" sz="1300" spc="55">
                <a:latin typeface="Arial MT"/>
                <a:cs typeface="Arial MT"/>
              </a:rPr>
              <a:t> </a:t>
            </a:r>
            <a:r>
              <a:rPr dirty="0" sz="1300" spc="50">
                <a:latin typeface="Arial MT"/>
                <a:cs typeface="Arial MT"/>
              </a:rPr>
              <a:t>directly</a:t>
            </a:r>
            <a:r>
              <a:rPr dirty="0" sz="1300" spc="55">
                <a:latin typeface="Arial MT"/>
                <a:cs typeface="Arial MT"/>
              </a:rPr>
              <a:t> </a:t>
            </a:r>
            <a:r>
              <a:rPr dirty="0" sz="1300" spc="10">
                <a:latin typeface="Arial MT"/>
                <a:cs typeface="Arial MT"/>
              </a:rPr>
              <a:t>in</a:t>
            </a:r>
            <a:r>
              <a:rPr dirty="0" sz="1300" spc="50">
                <a:latin typeface="Arial MT"/>
                <a:cs typeface="Arial MT"/>
              </a:rPr>
              <a:t> </a:t>
            </a:r>
            <a:r>
              <a:rPr dirty="0" sz="1300" spc="60">
                <a:latin typeface="Arial MT"/>
                <a:cs typeface="Arial MT"/>
              </a:rPr>
              <a:t>the</a:t>
            </a:r>
            <a:r>
              <a:rPr dirty="0" sz="1300" spc="25">
                <a:latin typeface="Arial MT"/>
                <a:cs typeface="Arial MT"/>
              </a:rPr>
              <a:t> </a:t>
            </a:r>
            <a:r>
              <a:rPr dirty="0" sz="1300" spc="-10">
                <a:latin typeface="Arial MT"/>
                <a:cs typeface="Arial MT"/>
              </a:rPr>
              <a:t>browser.</a:t>
            </a:r>
            <a:endParaRPr sz="13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800"/>
              </a:spcBef>
            </a:pPr>
            <a:endParaRPr sz="1300">
              <a:latin typeface="Arial MT"/>
              <a:cs typeface="Arial MT"/>
            </a:endParaRPr>
          </a:p>
          <a:p>
            <a:pPr marL="123189">
              <a:lnSpc>
                <a:spcPct val="100000"/>
              </a:lnSpc>
            </a:pPr>
            <a:r>
              <a:rPr dirty="0" sz="1800" spc="85" b="1">
                <a:solidFill>
                  <a:srgbClr val="BA3D02"/>
                </a:solidFill>
                <a:latin typeface="Arial"/>
                <a:cs typeface="Arial"/>
              </a:rPr>
              <a:t>What</a:t>
            </a:r>
            <a:r>
              <a:rPr dirty="0" sz="1800" spc="-7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BA3D02"/>
                </a:solidFill>
                <a:latin typeface="Arial"/>
                <a:cs typeface="Arial"/>
              </a:rPr>
              <a:t>Worked/Strengths</a:t>
            </a:r>
            <a:endParaRPr sz="1800">
              <a:latin typeface="Arial"/>
              <a:cs typeface="Arial"/>
            </a:endParaRPr>
          </a:p>
          <a:p>
            <a:pPr marL="580390" indent="-320675">
              <a:lnSpc>
                <a:spcPct val="100000"/>
              </a:lnSpc>
              <a:spcBef>
                <a:spcPts val="1545"/>
              </a:spcBef>
              <a:buFont typeface="Microsoft Sans Serif"/>
              <a:buChar char="●"/>
              <a:tabLst>
                <a:tab pos="580390" algn="l"/>
              </a:tabLst>
            </a:pPr>
            <a:r>
              <a:rPr dirty="0" sz="1200">
                <a:latin typeface="Arial MT"/>
                <a:cs typeface="Arial MT"/>
              </a:rPr>
              <a:t>Allows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multiple</a:t>
            </a:r>
            <a:r>
              <a:rPr dirty="0" sz="1200" spc="3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people</a:t>
            </a:r>
            <a:r>
              <a:rPr dirty="0" sz="1200" spc="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to</a:t>
            </a:r>
            <a:r>
              <a:rPr dirty="0" sz="1200" spc="3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spc="50" b="1">
                <a:solidFill>
                  <a:srgbClr val="0A9395"/>
                </a:solidFill>
                <a:latin typeface="Arial"/>
                <a:cs typeface="Arial"/>
              </a:rPr>
              <a:t>edit</a:t>
            </a:r>
            <a:r>
              <a:rPr dirty="0" sz="1200" spc="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and</a:t>
            </a:r>
            <a:r>
              <a:rPr dirty="0" sz="1200" spc="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spc="50" b="1">
                <a:solidFill>
                  <a:srgbClr val="0A9395"/>
                </a:solidFill>
                <a:latin typeface="Arial"/>
                <a:cs typeface="Arial"/>
              </a:rPr>
              <a:t>comment</a:t>
            </a:r>
            <a:r>
              <a:rPr dirty="0" sz="1200" spc="3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on</a:t>
            </a:r>
            <a:r>
              <a:rPr dirty="0" sz="1200" spc="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one</a:t>
            </a:r>
            <a:r>
              <a:rPr dirty="0" sz="1200" spc="3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mock</a:t>
            </a:r>
            <a:r>
              <a:rPr dirty="0" sz="1200" spc="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0A9395"/>
                </a:solidFill>
                <a:latin typeface="Arial"/>
                <a:cs typeface="Arial"/>
              </a:rPr>
              <a:t>design</a:t>
            </a:r>
            <a:endParaRPr sz="1200">
              <a:latin typeface="Arial"/>
              <a:cs typeface="Arial"/>
            </a:endParaRPr>
          </a:p>
          <a:p>
            <a:pPr marL="580390" indent="-320675">
              <a:lnSpc>
                <a:spcPct val="100000"/>
              </a:lnSpc>
              <a:spcBef>
                <a:spcPts val="219"/>
              </a:spcBef>
              <a:buFont typeface="Microsoft Sans Serif"/>
              <a:buChar char="●"/>
              <a:tabLst>
                <a:tab pos="580390" algn="l"/>
              </a:tabLst>
            </a:pPr>
            <a:r>
              <a:rPr dirty="0" sz="1200">
                <a:latin typeface="Arial MT"/>
                <a:cs typeface="Arial MT"/>
              </a:rPr>
              <a:t>Strong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plugin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ecosystem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 spc="80">
                <a:latin typeface="Arial MT"/>
                <a:cs typeface="Arial MT"/>
              </a:rPr>
              <a:t>&amp;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design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 spc="45">
                <a:latin typeface="Arial MT"/>
                <a:cs typeface="Arial MT"/>
              </a:rPr>
              <a:t>community</a:t>
            </a:r>
            <a:endParaRPr sz="1200">
              <a:latin typeface="Arial MT"/>
              <a:cs typeface="Arial MT"/>
            </a:endParaRPr>
          </a:p>
          <a:p>
            <a:pPr marL="580390" indent="-320675">
              <a:lnSpc>
                <a:spcPct val="100000"/>
              </a:lnSpc>
              <a:spcBef>
                <a:spcPts val="215"/>
              </a:spcBef>
              <a:buClr>
                <a:srgbClr val="000000"/>
              </a:buClr>
              <a:buFont typeface="Microsoft Sans Serif"/>
              <a:buChar char="●"/>
              <a:tabLst>
                <a:tab pos="580390" algn="l"/>
              </a:tabLst>
            </a:pPr>
            <a:r>
              <a:rPr dirty="0" sz="1200" spc="-20" b="1">
                <a:solidFill>
                  <a:srgbClr val="0097A7"/>
                </a:solidFill>
                <a:latin typeface="Arial"/>
                <a:cs typeface="Arial"/>
              </a:rPr>
              <a:t>Easy</a:t>
            </a:r>
            <a:r>
              <a:rPr dirty="0" sz="1200" spc="-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97A7"/>
                </a:solidFill>
                <a:latin typeface="Arial"/>
                <a:cs typeface="Arial"/>
              </a:rPr>
              <a:t>to</a:t>
            </a:r>
            <a:r>
              <a:rPr dirty="0" sz="1200" spc="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97A7"/>
                </a:solidFill>
                <a:latin typeface="Arial"/>
                <a:cs typeface="Arial"/>
              </a:rPr>
              <a:t>start</a:t>
            </a:r>
            <a:r>
              <a:rPr dirty="0" sz="1200">
                <a:latin typeface="Arial MT"/>
                <a:cs typeface="Arial MT"/>
              </a:rPr>
              <a:t>,</a:t>
            </a:r>
            <a:r>
              <a:rPr dirty="0" sz="1200" spc="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free</a:t>
            </a:r>
            <a:r>
              <a:rPr dirty="0" sz="1200" spc="50">
                <a:latin typeface="Arial MT"/>
                <a:cs typeface="Arial MT"/>
              </a:rPr>
              <a:t> tier</a:t>
            </a:r>
            <a:r>
              <a:rPr dirty="0" sz="1200" spc="55">
                <a:latin typeface="Arial MT"/>
                <a:cs typeface="Arial MT"/>
              </a:rPr>
              <a:t> attracts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new</a:t>
            </a:r>
            <a:r>
              <a:rPr dirty="0" sz="1200" spc="5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users</a:t>
            </a:r>
            <a:endParaRPr sz="1200">
              <a:latin typeface="Arial MT"/>
              <a:cs typeface="Arial MT"/>
            </a:endParaRPr>
          </a:p>
          <a:p>
            <a:pPr marL="580390" indent="-320675">
              <a:lnSpc>
                <a:spcPct val="100000"/>
              </a:lnSpc>
              <a:spcBef>
                <a:spcPts val="215"/>
              </a:spcBef>
              <a:buFont typeface="Microsoft Sans Serif"/>
              <a:buChar char="●"/>
              <a:tabLst>
                <a:tab pos="580390" algn="l"/>
              </a:tabLst>
            </a:pPr>
            <a:r>
              <a:rPr dirty="0" sz="1200" spc="10">
                <a:latin typeface="Arial MT"/>
                <a:cs typeface="Arial MT"/>
              </a:rPr>
              <a:t>Good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 spc="10" b="1">
                <a:solidFill>
                  <a:srgbClr val="0097A7"/>
                </a:solidFill>
                <a:latin typeface="Arial"/>
                <a:cs typeface="Arial"/>
              </a:rPr>
              <a:t>retention</a:t>
            </a:r>
            <a:r>
              <a:rPr dirty="0" sz="1200" spc="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 spc="10" b="1">
                <a:solidFill>
                  <a:srgbClr val="0097A7"/>
                </a:solidFill>
                <a:latin typeface="Arial"/>
                <a:cs typeface="Arial"/>
              </a:rPr>
              <a:t>among</a:t>
            </a:r>
            <a:r>
              <a:rPr dirty="0" sz="1200" spc="3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 spc="10" b="1">
                <a:solidFill>
                  <a:srgbClr val="0097A7"/>
                </a:solidFill>
                <a:latin typeface="Arial"/>
                <a:cs typeface="Arial"/>
              </a:rPr>
              <a:t>design</a:t>
            </a:r>
            <a:r>
              <a:rPr dirty="0" sz="1200" spc="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0097A7"/>
                </a:solidFill>
                <a:latin typeface="Arial"/>
                <a:cs typeface="Arial"/>
              </a:rPr>
              <a:t>teams</a:t>
            </a:r>
            <a:endParaRPr sz="1200">
              <a:latin typeface="Arial"/>
              <a:cs typeface="Arial"/>
            </a:endParaRPr>
          </a:p>
          <a:p>
            <a:pPr marL="580390" indent="-320675">
              <a:lnSpc>
                <a:spcPct val="100000"/>
              </a:lnSpc>
              <a:spcBef>
                <a:spcPts val="215"/>
              </a:spcBef>
              <a:buFont typeface="Microsoft Sans Serif"/>
              <a:buChar char="●"/>
              <a:tabLst>
                <a:tab pos="580390" algn="l"/>
              </a:tabLst>
            </a:pPr>
            <a:r>
              <a:rPr dirty="0" sz="1200">
                <a:latin typeface="Arial MT"/>
                <a:cs typeface="Arial MT"/>
              </a:rPr>
              <a:t>Browser-</a:t>
            </a:r>
            <a:r>
              <a:rPr dirty="0" sz="1200" spc="50">
                <a:latin typeface="Arial MT"/>
                <a:cs typeface="Arial MT"/>
              </a:rPr>
              <a:t>first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means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minimal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 spc="50">
                <a:latin typeface="Arial MT"/>
                <a:cs typeface="Arial MT"/>
              </a:rPr>
              <a:t>friction</a:t>
            </a:r>
            <a:r>
              <a:rPr dirty="0" sz="1200" spc="1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cross-OS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users.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Microsoft Sans Serif"/>
              <a:buChar char="●"/>
            </a:pPr>
            <a:endParaRPr sz="1200">
              <a:latin typeface="Arial MT"/>
              <a:cs typeface="Arial MT"/>
            </a:endParaRPr>
          </a:p>
          <a:p>
            <a:pPr marL="123189">
              <a:lnSpc>
                <a:spcPct val="100000"/>
              </a:lnSpc>
              <a:spcBef>
                <a:spcPts val="5"/>
              </a:spcBef>
            </a:pPr>
            <a:r>
              <a:rPr dirty="0" sz="1800" spc="85" b="1">
                <a:solidFill>
                  <a:srgbClr val="BA3D02"/>
                </a:solidFill>
                <a:latin typeface="Arial"/>
                <a:cs typeface="Arial"/>
              </a:rPr>
              <a:t>What</a:t>
            </a:r>
            <a:r>
              <a:rPr dirty="0" sz="1800" b="1">
                <a:solidFill>
                  <a:srgbClr val="BA3D02"/>
                </a:solidFill>
                <a:latin typeface="Arial"/>
                <a:cs typeface="Arial"/>
              </a:rPr>
              <a:t> Didn’t</a:t>
            </a:r>
            <a:r>
              <a:rPr dirty="0" sz="1800" spc="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BA3D02"/>
                </a:solidFill>
                <a:latin typeface="Arial"/>
                <a:cs typeface="Arial"/>
              </a:rPr>
              <a:t>Work/Weaknesses</a:t>
            </a:r>
            <a:endParaRPr sz="1800">
              <a:latin typeface="Arial"/>
              <a:cs typeface="Arial"/>
            </a:endParaRPr>
          </a:p>
          <a:p>
            <a:pPr marL="580390" indent="-320675">
              <a:lnSpc>
                <a:spcPct val="100000"/>
              </a:lnSpc>
              <a:spcBef>
                <a:spcPts val="1545"/>
              </a:spcBef>
              <a:buClr>
                <a:srgbClr val="000000"/>
              </a:buClr>
              <a:buFont typeface="Microsoft Sans Serif"/>
              <a:buChar char="●"/>
              <a:tabLst>
                <a:tab pos="580390" algn="l"/>
              </a:tabLst>
            </a:pPr>
            <a:r>
              <a:rPr dirty="0" sz="1200" b="1">
                <a:solidFill>
                  <a:srgbClr val="0097A7"/>
                </a:solidFill>
                <a:latin typeface="Arial"/>
                <a:cs typeface="Arial"/>
              </a:rPr>
              <a:t>Hard</a:t>
            </a:r>
            <a:r>
              <a:rPr dirty="0" sz="1200" spc="8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97A7"/>
                </a:solidFill>
                <a:latin typeface="Arial"/>
                <a:cs typeface="Arial"/>
              </a:rPr>
              <a:t>for</a:t>
            </a:r>
            <a:r>
              <a:rPr dirty="0" sz="1200" spc="8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97A7"/>
                </a:solidFill>
                <a:latin typeface="Arial"/>
                <a:cs typeface="Arial"/>
              </a:rPr>
              <a:t>non-designers</a:t>
            </a:r>
            <a:r>
              <a:rPr dirty="0" sz="1200" spc="8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97A7"/>
                </a:solidFill>
                <a:latin typeface="Arial"/>
                <a:cs typeface="Arial"/>
              </a:rPr>
              <a:t>to</a:t>
            </a:r>
            <a:r>
              <a:rPr dirty="0" sz="1200" spc="8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97A7"/>
                </a:solidFill>
                <a:latin typeface="Arial"/>
                <a:cs typeface="Arial"/>
              </a:rPr>
              <a:t>navigate</a:t>
            </a:r>
            <a:r>
              <a:rPr dirty="0" sz="1200" spc="8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or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 spc="50">
                <a:latin typeface="Arial MT"/>
                <a:cs typeface="Arial MT"/>
              </a:rPr>
              <a:t>comment</a:t>
            </a:r>
            <a:endParaRPr sz="1200">
              <a:latin typeface="Arial MT"/>
              <a:cs typeface="Arial MT"/>
            </a:endParaRPr>
          </a:p>
          <a:p>
            <a:pPr marL="580390" indent="-320675">
              <a:lnSpc>
                <a:spcPct val="100000"/>
              </a:lnSpc>
              <a:spcBef>
                <a:spcPts val="215"/>
              </a:spcBef>
              <a:buClr>
                <a:srgbClr val="000000"/>
              </a:buClr>
              <a:buFont typeface="Microsoft Sans Serif"/>
              <a:buChar char="●"/>
              <a:tabLst>
                <a:tab pos="580390" algn="l"/>
              </a:tabLst>
            </a:pPr>
            <a:r>
              <a:rPr dirty="0" sz="1200" spc="20" b="1">
                <a:solidFill>
                  <a:srgbClr val="0A9395"/>
                </a:solidFill>
                <a:latin typeface="Arial"/>
                <a:cs typeface="Arial"/>
              </a:rPr>
              <a:t>Overcrowded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spc="20" b="1">
                <a:solidFill>
                  <a:srgbClr val="0A9395"/>
                </a:solidFill>
                <a:latin typeface="Arial"/>
                <a:cs typeface="Arial"/>
              </a:rPr>
              <a:t>and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spc="20" b="1">
                <a:solidFill>
                  <a:srgbClr val="0A9395"/>
                </a:solidFill>
                <a:latin typeface="Arial"/>
                <a:cs typeface="Arial"/>
              </a:rPr>
              <a:t>too</a:t>
            </a:r>
            <a:r>
              <a:rPr dirty="0" sz="1200" spc="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spc="20" b="1">
                <a:solidFill>
                  <a:srgbClr val="0A9395"/>
                </a:solidFill>
                <a:latin typeface="Arial"/>
                <a:cs typeface="Arial"/>
              </a:rPr>
              <a:t>much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spc="20" b="1">
                <a:solidFill>
                  <a:srgbClr val="0A9395"/>
                </a:solidFill>
                <a:latin typeface="Arial"/>
                <a:cs typeface="Arial"/>
              </a:rPr>
              <a:t>traffic</a:t>
            </a:r>
            <a:r>
              <a:rPr dirty="0" sz="1200" spc="4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spc="20">
                <a:latin typeface="Arial MT"/>
                <a:cs typeface="Arial MT"/>
              </a:rPr>
              <a:t>when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 spc="65">
                <a:latin typeface="Arial MT"/>
                <a:cs typeface="Arial MT"/>
              </a:rPr>
              <a:t>too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 spc="20">
                <a:latin typeface="Arial MT"/>
                <a:cs typeface="Arial MT"/>
              </a:rPr>
              <a:t>many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 spc="20">
                <a:latin typeface="Arial MT"/>
                <a:cs typeface="Arial MT"/>
              </a:rPr>
              <a:t>collaborators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join</a:t>
            </a:r>
            <a:endParaRPr sz="1200">
              <a:latin typeface="Arial MT"/>
              <a:cs typeface="Arial MT"/>
            </a:endParaRPr>
          </a:p>
          <a:p>
            <a:pPr marL="580390" indent="-320675">
              <a:lnSpc>
                <a:spcPct val="100000"/>
              </a:lnSpc>
              <a:spcBef>
                <a:spcPts val="219"/>
              </a:spcBef>
              <a:buFont typeface="Microsoft Sans Serif"/>
              <a:buChar char="●"/>
              <a:tabLst>
                <a:tab pos="580390" algn="l"/>
              </a:tabLst>
            </a:pPr>
            <a:r>
              <a:rPr dirty="0" sz="1200" spc="20">
                <a:latin typeface="Arial MT"/>
                <a:cs typeface="Arial MT"/>
              </a:rPr>
              <a:t>Comments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 spc="20">
                <a:latin typeface="Arial MT"/>
                <a:cs typeface="Arial MT"/>
              </a:rPr>
              <a:t>lack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 spc="20">
                <a:latin typeface="Arial MT"/>
                <a:cs typeface="Arial MT"/>
              </a:rPr>
              <a:t>prioritization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 spc="20">
                <a:latin typeface="Arial MT"/>
                <a:cs typeface="Arial MT"/>
              </a:rPr>
              <a:t>or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filtering</a:t>
            </a:r>
            <a:endParaRPr sz="1200">
              <a:latin typeface="Arial MT"/>
              <a:cs typeface="Arial MT"/>
            </a:endParaRPr>
          </a:p>
          <a:p>
            <a:pPr marL="580390" indent="-320675">
              <a:lnSpc>
                <a:spcPct val="100000"/>
              </a:lnSpc>
              <a:spcBef>
                <a:spcPts val="215"/>
              </a:spcBef>
              <a:buFont typeface="Microsoft Sans Serif"/>
              <a:buChar char="●"/>
              <a:tabLst>
                <a:tab pos="580390" algn="l"/>
              </a:tabLst>
            </a:pPr>
            <a:r>
              <a:rPr dirty="0" sz="1200" spc="10">
                <a:latin typeface="Arial MT"/>
                <a:cs typeface="Arial MT"/>
              </a:rPr>
              <a:t>Lack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 spc="55">
                <a:latin typeface="Arial MT"/>
                <a:cs typeface="Arial MT"/>
              </a:rPr>
              <a:t>of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 spc="10" b="1">
                <a:solidFill>
                  <a:srgbClr val="0097A7"/>
                </a:solidFill>
                <a:latin typeface="Arial"/>
                <a:cs typeface="Arial"/>
              </a:rPr>
              <a:t>richer</a:t>
            </a:r>
            <a:r>
              <a:rPr dirty="0" sz="1200" spc="2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 spc="10" b="1">
                <a:solidFill>
                  <a:srgbClr val="0097A7"/>
                </a:solidFill>
                <a:latin typeface="Arial"/>
                <a:cs typeface="Arial"/>
              </a:rPr>
              <a:t>communication</a:t>
            </a:r>
            <a:r>
              <a:rPr dirty="0" sz="1200" spc="2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 spc="10" b="1">
                <a:solidFill>
                  <a:srgbClr val="0097A7"/>
                </a:solidFill>
                <a:latin typeface="Arial"/>
                <a:cs typeface="Arial"/>
              </a:rPr>
              <a:t>modalities</a:t>
            </a:r>
            <a:r>
              <a:rPr dirty="0" sz="1200" spc="6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 spc="10">
                <a:latin typeface="Arial MT"/>
                <a:cs typeface="Arial MT"/>
              </a:rPr>
              <a:t>like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video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annotations</a:t>
            </a:r>
            <a:endParaRPr sz="1200">
              <a:latin typeface="Arial MT"/>
              <a:cs typeface="Arial MT"/>
            </a:endParaRPr>
          </a:p>
          <a:p>
            <a:pPr marL="580390" indent="-320675">
              <a:lnSpc>
                <a:spcPct val="100000"/>
              </a:lnSpc>
              <a:spcBef>
                <a:spcPts val="215"/>
              </a:spcBef>
              <a:buFont typeface="Microsoft Sans Serif"/>
              <a:buChar char="●"/>
              <a:tabLst>
                <a:tab pos="580390" algn="l"/>
              </a:tabLst>
            </a:pPr>
            <a:r>
              <a:rPr dirty="0" sz="1200">
                <a:latin typeface="Arial MT"/>
                <a:cs typeface="Arial MT"/>
              </a:rPr>
              <a:t>Large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files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can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slow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down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scalability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and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performance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4724" y="387547"/>
            <a:ext cx="970915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10"/>
              <a:t>Figma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87638" y="900023"/>
            <a:ext cx="2989918" cy="1494946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29788" y="2571749"/>
            <a:ext cx="3105618" cy="232921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4" y="449572"/>
            <a:ext cx="970915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10"/>
              <a:t>Figma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346824" y="948103"/>
            <a:ext cx="31883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BA3D02"/>
                </a:solidFill>
                <a:latin typeface="Arial"/>
                <a:cs typeface="Arial"/>
              </a:rPr>
              <a:t>Implications</a:t>
            </a:r>
            <a:r>
              <a:rPr dirty="0" sz="1800" spc="5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BA3D02"/>
                </a:solidFill>
                <a:latin typeface="Arial"/>
                <a:cs typeface="Arial"/>
              </a:rPr>
              <a:t>on</a:t>
            </a:r>
            <a:r>
              <a:rPr dirty="0" sz="1800" spc="5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BA3D02"/>
                </a:solidFill>
                <a:latin typeface="Arial"/>
                <a:cs typeface="Arial"/>
              </a:rPr>
              <a:t>Our</a:t>
            </a:r>
            <a:r>
              <a:rPr dirty="0" sz="1800" spc="5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BA3D02"/>
                </a:solidFill>
                <a:latin typeface="Arial"/>
                <a:cs typeface="Arial"/>
              </a:rPr>
              <a:t>Solution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83373" y="1391587"/>
            <a:ext cx="4246245" cy="2128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32740" marR="258445" indent="-320675">
              <a:lnSpc>
                <a:spcPct val="114999"/>
              </a:lnSpc>
              <a:spcBef>
                <a:spcPts val="100"/>
              </a:spcBef>
              <a:buFont typeface="Microsoft Sans Serif"/>
              <a:buChar char="●"/>
              <a:tabLst>
                <a:tab pos="332740" algn="l"/>
              </a:tabLst>
            </a:pPr>
            <a:r>
              <a:rPr dirty="0" sz="1200" spc="10">
                <a:latin typeface="Arial MT"/>
                <a:cs typeface="Arial MT"/>
              </a:rPr>
              <a:t>Build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 spc="10" b="1">
                <a:solidFill>
                  <a:srgbClr val="0097A7"/>
                </a:solidFill>
                <a:latin typeface="Arial"/>
                <a:cs typeface="Arial"/>
              </a:rPr>
              <a:t>smarter</a:t>
            </a:r>
            <a:r>
              <a:rPr dirty="0" sz="1200" spc="3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 spc="50" b="1">
                <a:solidFill>
                  <a:srgbClr val="0097A7"/>
                </a:solidFill>
                <a:latin typeface="Arial"/>
                <a:cs typeface="Arial"/>
              </a:rPr>
              <a:t>comment</a:t>
            </a:r>
            <a:r>
              <a:rPr dirty="0" sz="1200" spc="3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 spc="10" b="1">
                <a:solidFill>
                  <a:srgbClr val="0097A7"/>
                </a:solidFill>
                <a:latin typeface="Arial"/>
                <a:cs typeface="Arial"/>
              </a:rPr>
              <a:t>management</a:t>
            </a:r>
            <a:r>
              <a:rPr dirty="0" sz="1200" spc="10">
                <a:latin typeface="Arial MT"/>
                <a:cs typeface="Arial MT"/>
              </a:rPr>
              <a:t>,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threaded </a:t>
            </a:r>
            <a:r>
              <a:rPr dirty="0" sz="1200">
                <a:latin typeface="Arial MT"/>
                <a:cs typeface="Arial MT"/>
              </a:rPr>
              <a:t>discussions,</a:t>
            </a:r>
            <a:r>
              <a:rPr dirty="0" sz="1200" spc="1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upvoting,</a:t>
            </a:r>
            <a:r>
              <a:rPr dirty="0" sz="1200" spc="1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digest</a:t>
            </a:r>
            <a:r>
              <a:rPr dirty="0" sz="1200" spc="1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summaries</a:t>
            </a:r>
            <a:r>
              <a:rPr dirty="0" sz="1200" spc="1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15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key </a:t>
            </a:r>
            <a:r>
              <a:rPr dirty="0" sz="1200" spc="-10">
                <a:latin typeface="Arial MT"/>
                <a:cs typeface="Arial MT"/>
              </a:rPr>
              <a:t>feedback.</a:t>
            </a:r>
            <a:endParaRPr sz="1200">
              <a:latin typeface="Arial MT"/>
              <a:cs typeface="Arial MT"/>
            </a:endParaRPr>
          </a:p>
          <a:p>
            <a:pPr marL="332740" marR="5080" indent="-320675">
              <a:lnSpc>
                <a:spcPct val="114999"/>
              </a:lnSpc>
              <a:buClr>
                <a:srgbClr val="000000"/>
              </a:buClr>
              <a:buFont typeface="Microsoft Sans Serif"/>
              <a:buChar char="●"/>
              <a:tabLst>
                <a:tab pos="332740" algn="l"/>
              </a:tabLst>
            </a:pP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Enable</a:t>
            </a:r>
            <a:r>
              <a:rPr dirty="0" sz="1200" spc="4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spc="10" b="1">
                <a:solidFill>
                  <a:srgbClr val="0A9395"/>
                </a:solidFill>
                <a:latin typeface="Arial"/>
                <a:cs typeface="Arial"/>
              </a:rPr>
              <a:t>multimodal</a:t>
            </a:r>
            <a:r>
              <a:rPr dirty="0" sz="1200" spc="4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spc="10" b="1">
                <a:solidFill>
                  <a:srgbClr val="0A9395"/>
                </a:solidFill>
                <a:latin typeface="Arial"/>
                <a:cs typeface="Arial"/>
              </a:rPr>
              <a:t>communication</a:t>
            </a:r>
            <a:r>
              <a:rPr dirty="0" sz="1200" spc="4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spc="10" b="1">
                <a:solidFill>
                  <a:srgbClr val="0A9395"/>
                </a:solidFill>
                <a:latin typeface="Arial"/>
                <a:cs typeface="Arial"/>
              </a:rPr>
              <a:t>with</a:t>
            </a:r>
            <a:r>
              <a:rPr dirty="0" sz="1200" spc="4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spc="10" b="1">
                <a:solidFill>
                  <a:srgbClr val="0A9395"/>
                </a:solidFill>
                <a:latin typeface="Arial"/>
                <a:cs typeface="Arial"/>
              </a:rPr>
              <a:t>voice</a:t>
            </a:r>
            <a:r>
              <a:rPr dirty="0" sz="1200" spc="5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0A9395"/>
                </a:solidFill>
                <a:latin typeface="Arial"/>
                <a:cs typeface="Arial"/>
              </a:rPr>
              <a:t>notes, </a:t>
            </a:r>
            <a:r>
              <a:rPr dirty="0" sz="1200">
                <a:latin typeface="Arial MT"/>
                <a:cs typeface="Arial MT"/>
              </a:rPr>
              <a:t>video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snippets,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quick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sketches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linked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 spc="75">
                <a:latin typeface="Arial MT"/>
                <a:cs typeface="Arial MT"/>
              </a:rPr>
              <a:t>to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specific features.</a:t>
            </a:r>
            <a:endParaRPr sz="1200">
              <a:latin typeface="Arial MT"/>
              <a:cs typeface="Arial MT"/>
            </a:endParaRPr>
          </a:p>
          <a:p>
            <a:pPr marL="332740" marR="184785" indent="-320675">
              <a:lnSpc>
                <a:spcPct val="114999"/>
              </a:lnSpc>
              <a:buFont typeface="Microsoft Sans Serif"/>
              <a:buChar char="●"/>
              <a:tabLst>
                <a:tab pos="332740" algn="l"/>
              </a:tabLst>
            </a:pPr>
            <a:r>
              <a:rPr dirty="0" sz="1200" spc="10">
                <a:latin typeface="Arial MT"/>
                <a:cs typeface="Arial MT"/>
              </a:rPr>
              <a:t>Design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simple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onboarding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for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non-designers,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guiding </a:t>
            </a:r>
            <a:r>
              <a:rPr dirty="0" sz="1200">
                <a:latin typeface="Arial MT"/>
                <a:cs typeface="Arial MT"/>
              </a:rPr>
              <a:t>founders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how</a:t>
            </a:r>
            <a:r>
              <a:rPr dirty="0" sz="1200" spc="75">
                <a:latin typeface="Arial MT"/>
                <a:cs typeface="Arial MT"/>
              </a:rPr>
              <a:t> to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view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 spc="60">
                <a:latin typeface="Arial MT"/>
                <a:cs typeface="Arial MT"/>
              </a:rPr>
              <a:t>comment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effectively.</a:t>
            </a:r>
            <a:endParaRPr sz="1200">
              <a:latin typeface="Arial MT"/>
              <a:cs typeface="Arial MT"/>
            </a:endParaRPr>
          </a:p>
          <a:p>
            <a:pPr marL="332740" marR="128905" indent="-320675">
              <a:lnSpc>
                <a:spcPct val="114999"/>
              </a:lnSpc>
              <a:buFont typeface="Microsoft Sans Serif"/>
              <a:buChar char="●"/>
              <a:tabLst>
                <a:tab pos="332740" algn="l"/>
              </a:tabLst>
            </a:pPr>
            <a:r>
              <a:rPr dirty="0" sz="1200">
                <a:latin typeface="Arial MT"/>
                <a:cs typeface="Arial MT"/>
              </a:rPr>
              <a:t>Create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 b="1">
                <a:solidFill>
                  <a:srgbClr val="0097A7"/>
                </a:solidFill>
                <a:latin typeface="Arial"/>
                <a:cs typeface="Arial"/>
              </a:rPr>
              <a:t>role-</a:t>
            </a:r>
            <a:r>
              <a:rPr dirty="0" sz="1200" spc="55" b="1">
                <a:solidFill>
                  <a:srgbClr val="0097A7"/>
                </a:solidFill>
                <a:latin typeface="Arial"/>
                <a:cs typeface="Arial"/>
              </a:rPr>
              <a:t>based</a:t>
            </a:r>
            <a:r>
              <a:rPr dirty="0" sz="1200" spc="4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97A7"/>
                </a:solidFill>
                <a:latin typeface="Arial"/>
                <a:cs typeface="Arial"/>
              </a:rPr>
              <a:t>views</a:t>
            </a:r>
            <a:r>
              <a:rPr dirty="0" sz="1200" spc="9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so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founders,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designers,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and </a:t>
            </a:r>
            <a:r>
              <a:rPr dirty="0" sz="1200">
                <a:latin typeface="Arial MT"/>
                <a:cs typeface="Arial MT"/>
              </a:rPr>
              <a:t>developers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each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see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what’s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 spc="50">
                <a:latin typeface="Arial MT"/>
                <a:cs typeface="Arial MT"/>
              </a:rPr>
              <a:t>most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relevant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 spc="75">
                <a:latin typeface="Arial MT"/>
                <a:cs typeface="Arial MT"/>
              </a:rPr>
              <a:t>to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them.</a:t>
            </a:r>
            <a:endParaRPr sz="1200">
              <a:latin typeface="Arial MT"/>
              <a:cs typeface="Arial MT"/>
            </a:endParaRPr>
          </a:p>
        </p:txBody>
      </p:sp>
      <p:graphicFrame>
        <p:nvGraphicFramePr>
          <p:cNvPr id="5" name="object 5" descr=""/>
          <p:cNvGraphicFramePr>
            <a:graphicFrameLocks noGrp="1"/>
          </p:cNvGraphicFramePr>
          <p:nvPr/>
        </p:nvGraphicFramePr>
        <p:xfrm>
          <a:off x="947735" y="3725905"/>
          <a:ext cx="7324725" cy="12426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19500"/>
                <a:gridCol w="3619500"/>
              </a:tblGrid>
              <a:tr h="456565">
                <a:tc>
                  <a:txBody>
                    <a:bodyPr/>
                    <a:lstStyle/>
                    <a:p>
                      <a:pPr marL="1094105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800" spc="-10" b="1">
                          <a:latin typeface="Arial"/>
                          <a:cs typeface="Arial"/>
                        </a:rPr>
                        <a:t>SIMILARITIES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7620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985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800" spc="-120" b="1">
                          <a:latin typeface="Arial"/>
                          <a:cs typeface="Arial"/>
                        </a:rPr>
                        <a:t>KEY</a:t>
                      </a:r>
                      <a:r>
                        <a:rPr dirty="0" sz="1800" spc="-5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20" b="1">
                          <a:latin typeface="Arial"/>
                          <a:cs typeface="Arial"/>
                        </a:rPr>
                        <a:t>DIFFERENTIATOR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7620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86130">
                <a:tc>
                  <a:txBody>
                    <a:bodyPr/>
                    <a:lstStyle/>
                    <a:p>
                      <a:pPr marL="85090" marR="326390">
                        <a:lnSpc>
                          <a:spcPct val="114999"/>
                        </a:lnSpc>
                        <a:spcBef>
                          <a:spcPts val="409"/>
                        </a:spcBef>
                      </a:pPr>
                      <a:r>
                        <a:rPr dirty="0" sz="1200">
                          <a:latin typeface="Arial MT"/>
                          <a:cs typeface="Arial MT"/>
                        </a:rPr>
                        <a:t>Like</a:t>
                      </a:r>
                      <a:r>
                        <a:rPr dirty="0" sz="1200" spc="-1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 spc="-20">
                          <a:latin typeface="Arial MT"/>
                          <a:cs typeface="Arial MT"/>
                        </a:rPr>
                        <a:t>Figma,</a:t>
                      </a:r>
                      <a:r>
                        <a:rPr dirty="0" sz="1200" spc="-1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>
                          <a:latin typeface="Arial MT"/>
                          <a:cs typeface="Arial MT"/>
                        </a:rPr>
                        <a:t>Clarus</a:t>
                      </a:r>
                      <a:r>
                        <a:rPr dirty="0" sz="1200" spc="-1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 spc="50">
                          <a:latin typeface="Arial MT"/>
                          <a:cs typeface="Arial MT"/>
                        </a:rPr>
                        <a:t>supports</a:t>
                      </a:r>
                      <a:r>
                        <a:rPr dirty="0" sz="1200" spc="-1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 spc="55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real-</a:t>
                      </a:r>
                      <a:r>
                        <a:rPr dirty="0" sz="1200" spc="6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time </a:t>
                      </a:r>
                      <a:r>
                        <a:rPr dirty="0" sz="120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collaboration,</a:t>
                      </a:r>
                      <a:r>
                        <a:rPr dirty="0" sz="1200" spc="13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multiple</a:t>
                      </a:r>
                      <a:r>
                        <a:rPr dirty="0" sz="1200" spc="13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people</a:t>
                      </a:r>
                      <a:r>
                        <a:rPr dirty="0" sz="1200" spc="13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can</a:t>
                      </a:r>
                      <a:r>
                        <a:rPr dirty="0" sz="1200" spc="13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8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co-</a:t>
                      </a:r>
                      <a:r>
                        <a:rPr dirty="0" sz="1200" spc="45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edit, </a:t>
                      </a:r>
                      <a:r>
                        <a:rPr dirty="0" sz="1200" spc="1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comment,</a:t>
                      </a:r>
                      <a:r>
                        <a:rPr dirty="0" sz="1200" spc="5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1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and </a:t>
                      </a:r>
                      <a:r>
                        <a:rPr dirty="0" sz="1200" spc="5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iterate </a:t>
                      </a:r>
                      <a:r>
                        <a:rPr dirty="0" sz="1200" spc="10">
                          <a:latin typeface="Arial MT"/>
                          <a:cs typeface="Arial MT"/>
                        </a:rPr>
                        <a:t>on</a:t>
                      </a:r>
                      <a:r>
                        <a:rPr dirty="0" sz="1200" spc="6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 spc="55">
                          <a:latin typeface="Arial MT"/>
                          <a:cs typeface="Arial MT"/>
                        </a:rPr>
                        <a:t>the </a:t>
                      </a:r>
                      <a:r>
                        <a:rPr dirty="0" sz="1200" spc="10">
                          <a:latin typeface="Arial MT"/>
                          <a:cs typeface="Arial MT"/>
                        </a:rPr>
                        <a:t>same</a:t>
                      </a:r>
                      <a:r>
                        <a:rPr dirty="0" sz="1200" spc="6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 spc="-10">
                          <a:latin typeface="Arial MT"/>
                          <a:cs typeface="Arial MT"/>
                        </a:rPr>
                        <a:t>project.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B="0" marT="52069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 marR="92710">
                        <a:lnSpc>
                          <a:spcPct val="114999"/>
                        </a:lnSpc>
                        <a:spcBef>
                          <a:spcPts val="409"/>
                        </a:spcBef>
                      </a:pPr>
                      <a:r>
                        <a:rPr dirty="0" sz="1200">
                          <a:latin typeface="Arial MT"/>
                          <a:cs typeface="Arial MT"/>
                        </a:rPr>
                        <a:t>Clarus</a:t>
                      </a:r>
                      <a:r>
                        <a:rPr dirty="0" sz="1200" spc="2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>
                          <a:latin typeface="Arial MT"/>
                          <a:cs typeface="Arial MT"/>
                        </a:rPr>
                        <a:t>focuses</a:t>
                      </a:r>
                      <a:r>
                        <a:rPr dirty="0" sz="1200" spc="229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>
                          <a:latin typeface="Arial MT"/>
                          <a:cs typeface="Arial MT"/>
                        </a:rPr>
                        <a:t>on</a:t>
                      </a:r>
                      <a:r>
                        <a:rPr dirty="0" sz="1200" spc="229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 b="1" i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communication-first</a:t>
                      </a:r>
                      <a:r>
                        <a:rPr dirty="0" sz="1200" spc="160" b="1" i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design, </a:t>
                      </a:r>
                      <a:r>
                        <a:rPr dirty="0" sz="1200" spc="1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adding</a:t>
                      </a:r>
                      <a:r>
                        <a:rPr dirty="0" sz="1200" spc="95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1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voice/video</a:t>
                      </a:r>
                      <a:r>
                        <a:rPr dirty="0" sz="1200" spc="10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1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comments</a:t>
                      </a:r>
                      <a:r>
                        <a:rPr dirty="0" sz="1200" spc="10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5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and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dirty="0" sz="120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role-</a:t>
                      </a:r>
                      <a:r>
                        <a:rPr dirty="0" sz="1200" spc="55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based</a:t>
                      </a:r>
                      <a:r>
                        <a:rPr dirty="0" sz="1200" spc="-5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views</a:t>
                      </a:r>
                      <a:r>
                        <a:rPr dirty="0" sz="1200" spc="-5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65">
                          <a:latin typeface="Arial MT"/>
                          <a:cs typeface="Arial MT"/>
                        </a:rPr>
                        <a:t>that</a:t>
                      </a:r>
                      <a:r>
                        <a:rPr dirty="0" sz="1200" spc="4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>
                          <a:latin typeface="Arial MT"/>
                          <a:cs typeface="Arial MT"/>
                        </a:rPr>
                        <a:t>Figma</a:t>
                      </a:r>
                      <a:r>
                        <a:rPr dirty="0" sz="1200" spc="4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 spc="-10">
                          <a:latin typeface="Arial MT"/>
                          <a:cs typeface="Arial MT"/>
                        </a:rPr>
                        <a:t>lacks.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B="0" marT="52069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6" name="object 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91139" y="1238257"/>
            <a:ext cx="1421997" cy="213196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84586" y="1106285"/>
            <a:ext cx="2395895" cy="239588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00049" y="815701"/>
            <a:ext cx="4980305" cy="399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262890">
              <a:lnSpc>
                <a:spcPct val="114999"/>
              </a:lnSpc>
              <a:spcBef>
                <a:spcPts val="100"/>
              </a:spcBef>
            </a:pPr>
            <a:r>
              <a:rPr dirty="0" sz="1300" spc="10">
                <a:latin typeface="Arial MT"/>
                <a:cs typeface="Arial MT"/>
              </a:rPr>
              <a:t>A</a:t>
            </a:r>
            <a:r>
              <a:rPr dirty="0" sz="1300" spc="25">
                <a:latin typeface="Arial MT"/>
                <a:cs typeface="Arial MT"/>
              </a:rPr>
              <a:t> </a:t>
            </a:r>
            <a:r>
              <a:rPr dirty="0" sz="1300" spc="10">
                <a:latin typeface="Arial MT"/>
                <a:cs typeface="Arial MT"/>
              </a:rPr>
              <a:t>simplified</a:t>
            </a:r>
            <a:r>
              <a:rPr dirty="0" sz="1300" spc="25">
                <a:latin typeface="Arial MT"/>
                <a:cs typeface="Arial MT"/>
              </a:rPr>
              <a:t> </a:t>
            </a:r>
            <a:r>
              <a:rPr dirty="0" sz="1300" spc="10">
                <a:latin typeface="Arial MT"/>
                <a:cs typeface="Arial MT"/>
              </a:rPr>
              <a:t>design</a:t>
            </a:r>
            <a:r>
              <a:rPr dirty="0" sz="1300" spc="25">
                <a:latin typeface="Arial MT"/>
                <a:cs typeface="Arial MT"/>
              </a:rPr>
              <a:t> </a:t>
            </a:r>
            <a:r>
              <a:rPr dirty="0" sz="1300" spc="50">
                <a:latin typeface="Arial MT"/>
                <a:cs typeface="Arial MT"/>
              </a:rPr>
              <a:t>platform</a:t>
            </a:r>
            <a:r>
              <a:rPr dirty="0" sz="1300" spc="25">
                <a:latin typeface="Arial MT"/>
                <a:cs typeface="Arial MT"/>
              </a:rPr>
              <a:t> </a:t>
            </a:r>
            <a:r>
              <a:rPr dirty="0" sz="1300" spc="65">
                <a:latin typeface="Arial MT"/>
                <a:cs typeface="Arial MT"/>
              </a:rPr>
              <a:t>that</a:t>
            </a:r>
            <a:r>
              <a:rPr dirty="0" sz="1300" spc="25">
                <a:latin typeface="Arial MT"/>
                <a:cs typeface="Arial MT"/>
              </a:rPr>
              <a:t> </a:t>
            </a:r>
            <a:r>
              <a:rPr dirty="0" sz="1300" spc="10">
                <a:latin typeface="Arial MT"/>
                <a:cs typeface="Arial MT"/>
              </a:rPr>
              <a:t>enables</a:t>
            </a:r>
            <a:r>
              <a:rPr dirty="0" sz="1300" spc="25">
                <a:latin typeface="Arial MT"/>
                <a:cs typeface="Arial MT"/>
              </a:rPr>
              <a:t> </a:t>
            </a:r>
            <a:r>
              <a:rPr dirty="0" sz="1300" spc="10">
                <a:latin typeface="Arial MT"/>
                <a:cs typeface="Arial MT"/>
              </a:rPr>
              <a:t>anyone</a:t>
            </a:r>
            <a:r>
              <a:rPr dirty="0" sz="1300" spc="25">
                <a:latin typeface="Arial MT"/>
                <a:cs typeface="Arial MT"/>
              </a:rPr>
              <a:t> </a:t>
            </a:r>
            <a:r>
              <a:rPr dirty="0" sz="1300" spc="80">
                <a:latin typeface="Arial MT"/>
                <a:cs typeface="Arial MT"/>
              </a:rPr>
              <a:t>to</a:t>
            </a:r>
            <a:r>
              <a:rPr dirty="0" sz="1300" spc="25">
                <a:latin typeface="Arial MT"/>
                <a:cs typeface="Arial MT"/>
              </a:rPr>
              <a:t> </a:t>
            </a:r>
            <a:r>
              <a:rPr dirty="0" sz="1300" spc="-10">
                <a:latin typeface="Arial MT"/>
                <a:cs typeface="Arial MT"/>
              </a:rPr>
              <a:t>create </a:t>
            </a:r>
            <a:r>
              <a:rPr dirty="0" sz="1300">
                <a:latin typeface="Arial MT"/>
                <a:cs typeface="Arial MT"/>
              </a:rPr>
              <a:t>professional-looking</a:t>
            </a:r>
            <a:r>
              <a:rPr dirty="0" sz="1300" spc="235">
                <a:latin typeface="Arial MT"/>
                <a:cs typeface="Arial MT"/>
              </a:rPr>
              <a:t> </a:t>
            </a:r>
            <a:r>
              <a:rPr dirty="0" sz="1300" spc="-10">
                <a:latin typeface="Arial MT"/>
                <a:cs typeface="Arial MT"/>
              </a:rPr>
              <a:t>visuals,</a:t>
            </a:r>
            <a:r>
              <a:rPr dirty="0" sz="1300" spc="235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presentations,</a:t>
            </a:r>
            <a:r>
              <a:rPr dirty="0" sz="1300" spc="240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and</a:t>
            </a:r>
            <a:r>
              <a:rPr dirty="0" sz="1300" spc="235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marketing</a:t>
            </a:r>
            <a:r>
              <a:rPr dirty="0" sz="1300" spc="240">
                <a:latin typeface="Arial MT"/>
                <a:cs typeface="Arial MT"/>
              </a:rPr>
              <a:t> </a:t>
            </a:r>
            <a:r>
              <a:rPr dirty="0" sz="1300" spc="-10">
                <a:latin typeface="Arial MT"/>
                <a:cs typeface="Arial MT"/>
              </a:rPr>
              <a:t>assets </a:t>
            </a:r>
            <a:r>
              <a:rPr dirty="0" sz="1300" spc="60">
                <a:latin typeface="Arial MT"/>
                <a:cs typeface="Arial MT"/>
              </a:rPr>
              <a:t>without</a:t>
            </a:r>
            <a:r>
              <a:rPr dirty="0" sz="1300" spc="50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design</a:t>
            </a:r>
            <a:r>
              <a:rPr dirty="0" sz="1300" spc="55">
                <a:latin typeface="Arial MT"/>
                <a:cs typeface="Arial MT"/>
              </a:rPr>
              <a:t> </a:t>
            </a:r>
            <a:r>
              <a:rPr dirty="0" sz="1300" spc="-10">
                <a:latin typeface="Arial MT"/>
                <a:cs typeface="Arial MT"/>
              </a:rPr>
              <a:t>training.</a:t>
            </a:r>
            <a:endParaRPr sz="1300">
              <a:latin typeface="Arial MT"/>
              <a:cs typeface="Arial MT"/>
            </a:endParaRPr>
          </a:p>
          <a:p>
            <a:pPr marL="88900">
              <a:lnSpc>
                <a:spcPct val="100000"/>
              </a:lnSpc>
              <a:spcBef>
                <a:spcPts val="940"/>
              </a:spcBef>
            </a:pPr>
            <a:r>
              <a:rPr dirty="0" sz="1800" spc="85" b="1">
                <a:solidFill>
                  <a:srgbClr val="BA3D02"/>
                </a:solidFill>
                <a:latin typeface="Arial"/>
                <a:cs typeface="Arial"/>
              </a:rPr>
              <a:t>What</a:t>
            </a:r>
            <a:r>
              <a:rPr dirty="0" sz="1800" spc="-7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BA3D02"/>
                </a:solidFill>
                <a:latin typeface="Arial"/>
                <a:cs typeface="Arial"/>
              </a:rPr>
              <a:t>Worked/Strengths</a:t>
            </a:r>
            <a:endParaRPr sz="1800">
              <a:latin typeface="Arial"/>
              <a:cs typeface="Arial"/>
            </a:endParaRPr>
          </a:p>
          <a:p>
            <a:pPr marL="546100" indent="-313055">
              <a:lnSpc>
                <a:spcPct val="100000"/>
              </a:lnSpc>
              <a:spcBef>
                <a:spcPts val="1545"/>
              </a:spcBef>
              <a:buSzPct val="91666"/>
              <a:buFont typeface="Microsoft Sans Serif"/>
              <a:buChar char="●"/>
              <a:tabLst>
                <a:tab pos="546100" algn="l"/>
              </a:tabLst>
            </a:pPr>
            <a:r>
              <a:rPr dirty="0" sz="1200" spc="10">
                <a:latin typeface="Arial MT"/>
                <a:cs typeface="Arial MT"/>
              </a:rPr>
              <a:t>Simple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 spc="70" b="1">
                <a:solidFill>
                  <a:srgbClr val="0A9395"/>
                </a:solidFill>
                <a:latin typeface="Arial"/>
                <a:cs typeface="Arial"/>
              </a:rPr>
              <a:t>drag-</a:t>
            </a:r>
            <a:r>
              <a:rPr dirty="0" sz="1200" spc="75" b="1">
                <a:solidFill>
                  <a:srgbClr val="0A9395"/>
                </a:solidFill>
                <a:latin typeface="Arial"/>
                <a:cs typeface="Arial"/>
              </a:rPr>
              <a:t>and-</a:t>
            </a:r>
            <a:r>
              <a:rPr dirty="0" sz="1200" spc="10" b="1">
                <a:solidFill>
                  <a:srgbClr val="0A9395"/>
                </a:solidFill>
                <a:latin typeface="Arial"/>
                <a:cs typeface="Arial"/>
              </a:rPr>
              <a:t>drop</a:t>
            </a:r>
            <a:r>
              <a:rPr dirty="0" sz="1200" spc="12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spc="10">
                <a:latin typeface="Arial MT"/>
                <a:cs typeface="Arial MT"/>
              </a:rPr>
              <a:t>interface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for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quick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designs</a:t>
            </a:r>
            <a:endParaRPr sz="1200">
              <a:latin typeface="Arial MT"/>
              <a:cs typeface="Arial MT"/>
            </a:endParaRPr>
          </a:p>
          <a:p>
            <a:pPr marL="546100" indent="-313055">
              <a:lnSpc>
                <a:spcPct val="100000"/>
              </a:lnSpc>
              <a:spcBef>
                <a:spcPts val="215"/>
              </a:spcBef>
              <a:buSzPct val="91666"/>
              <a:buFont typeface="Microsoft Sans Serif"/>
              <a:buChar char="●"/>
              <a:tabLst>
                <a:tab pos="546100" algn="l"/>
              </a:tabLst>
            </a:pPr>
            <a:r>
              <a:rPr dirty="0" sz="1200" spc="10">
                <a:latin typeface="Arial MT"/>
                <a:cs typeface="Arial MT"/>
              </a:rPr>
              <a:t>Great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for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non-designers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and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marketing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teams</a:t>
            </a:r>
            <a:endParaRPr sz="1200">
              <a:latin typeface="Arial MT"/>
              <a:cs typeface="Arial MT"/>
            </a:endParaRPr>
          </a:p>
          <a:p>
            <a:pPr marL="546100" indent="-313055">
              <a:lnSpc>
                <a:spcPct val="100000"/>
              </a:lnSpc>
              <a:spcBef>
                <a:spcPts val="219"/>
              </a:spcBef>
              <a:buClr>
                <a:srgbClr val="000000"/>
              </a:buClr>
              <a:buSzPct val="91666"/>
              <a:buFont typeface="Microsoft Sans Serif"/>
              <a:buChar char="●"/>
              <a:tabLst>
                <a:tab pos="546100" algn="l"/>
              </a:tabLst>
            </a:pP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Large</a:t>
            </a:r>
            <a:r>
              <a:rPr dirty="0" sz="1200" spc="4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spc="10" b="1">
                <a:solidFill>
                  <a:srgbClr val="0A9395"/>
                </a:solidFill>
                <a:latin typeface="Arial"/>
                <a:cs typeface="Arial"/>
              </a:rPr>
              <a:t>library</a:t>
            </a:r>
            <a:r>
              <a:rPr dirty="0" sz="1200" spc="4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spc="10" b="1">
                <a:solidFill>
                  <a:srgbClr val="0A9395"/>
                </a:solidFill>
                <a:latin typeface="Arial"/>
                <a:cs typeface="Arial"/>
              </a:rPr>
              <a:t>of</a:t>
            </a:r>
            <a:r>
              <a:rPr dirty="0" sz="1200" spc="4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spc="10" b="1">
                <a:solidFill>
                  <a:srgbClr val="0A9395"/>
                </a:solidFill>
                <a:latin typeface="Arial"/>
                <a:cs typeface="Arial"/>
              </a:rPr>
              <a:t>templates</a:t>
            </a:r>
            <a:r>
              <a:rPr dirty="0" sz="1200" spc="9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spc="10">
                <a:latin typeface="Arial MT"/>
                <a:cs typeface="Arial MT"/>
              </a:rPr>
              <a:t>and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brand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kits</a:t>
            </a:r>
            <a:endParaRPr sz="1200">
              <a:latin typeface="Arial MT"/>
              <a:cs typeface="Arial MT"/>
            </a:endParaRPr>
          </a:p>
          <a:p>
            <a:pPr marL="546100" indent="-313055">
              <a:lnSpc>
                <a:spcPct val="100000"/>
              </a:lnSpc>
              <a:spcBef>
                <a:spcPts val="215"/>
              </a:spcBef>
              <a:buSzPct val="91666"/>
              <a:buFont typeface="Microsoft Sans Serif"/>
              <a:buChar char="●"/>
              <a:tabLst>
                <a:tab pos="546100" algn="l"/>
              </a:tabLst>
            </a:pPr>
            <a:r>
              <a:rPr dirty="0" sz="1200" spc="20">
                <a:latin typeface="Arial MT"/>
                <a:cs typeface="Arial MT"/>
              </a:rPr>
              <a:t>Smooth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 spc="50">
                <a:latin typeface="Arial MT"/>
                <a:cs typeface="Arial MT"/>
              </a:rPr>
              <a:t>real-</a:t>
            </a:r>
            <a:r>
              <a:rPr dirty="0" sz="1200" spc="65">
                <a:latin typeface="Arial MT"/>
                <a:cs typeface="Arial MT"/>
              </a:rPr>
              <a:t>time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 spc="20">
                <a:latin typeface="Arial MT"/>
                <a:cs typeface="Arial MT"/>
              </a:rPr>
              <a:t>collaboration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 spc="20">
                <a:latin typeface="Arial MT"/>
                <a:cs typeface="Arial MT"/>
              </a:rPr>
              <a:t>and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sharing</a:t>
            </a:r>
            <a:endParaRPr sz="1200">
              <a:latin typeface="Arial MT"/>
              <a:cs typeface="Arial MT"/>
            </a:endParaRPr>
          </a:p>
          <a:p>
            <a:pPr marL="546100" indent="-313055">
              <a:lnSpc>
                <a:spcPct val="100000"/>
              </a:lnSpc>
              <a:spcBef>
                <a:spcPts val="215"/>
              </a:spcBef>
              <a:buSzPct val="91666"/>
              <a:buFont typeface="Microsoft Sans Serif"/>
              <a:buChar char="●"/>
              <a:tabLst>
                <a:tab pos="546100" algn="l"/>
              </a:tabLst>
            </a:pPr>
            <a:r>
              <a:rPr dirty="0" sz="1200">
                <a:latin typeface="Arial MT"/>
                <a:cs typeface="Arial MT"/>
              </a:rPr>
              <a:t>Freemium</a:t>
            </a:r>
            <a:r>
              <a:rPr dirty="0" sz="1200" spc="1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model</a:t>
            </a:r>
            <a:r>
              <a:rPr dirty="0" sz="1200" spc="1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encourages</a:t>
            </a:r>
            <a:r>
              <a:rPr dirty="0" sz="1200" spc="155">
                <a:latin typeface="Arial MT"/>
                <a:cs typeface="Arial MT"/>
              </a:rPr>
              <a:t> 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broad</a:t>
            </a:r>
            <a:r>
              <a:rPr dirty="0" sz="1200" spc="10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0A9395"/>
                </a:solidFill>
                <a:latin typeface="Arial"/>
                <a:cs typeface="Arial"/>
              </a:rPr>
              <a:t>adoption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Microsoft Sans Serif"/>
              <a:buChar char="●"/>
            </a:pPr>
            <a:endParaRPr sz="1200">
              <a:latin typeface="Arial"/>
              <a:cs typeface="Arial"/>
            </a:endParaRPr>
          </a:p>
          <a:p>
            <a:pPr marL="88900">
              <a:lnSpc>
                <a:spcPct val="100000"/>
              </a:lnSpc>
            </a:pPr>
            <a:r>
              <a:rPr dirty="0" sz="1800" spc="85" b="1">
                <a:solidFill>
                  <a:srgbClr val="BA3D02"/>
                </a:solidFill>
                <a:latin typeface="Arial"/>
                <a:cs typeface="Arial"/>
              </a:rPr>
              <a:t>What</a:t>
            </a:r>
            <a:r>
              <a:rPr dirty="0" sz="1800" b="1">
                <a:solidFill>
                  <a:srgbClr val="BA3D02"/>
                </a:solidFill>
                <a:latin typeface="Arial"/>
                <a:cs typeface="Arial"/>
              </a:rPr>
              <a:t> Didn’t</a:t>
            </a:r>
            <a:r>
              <a:rPr dirty="0" sz="1800" spc="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BA3D02"/>
                </a:solidFill>
                <a:latin typeface="Arial"/>
                <a:cs typeface="Arial"/>
              </a:rPr>
              <a:t>Work/Weaknesses</a:t>
            </a:r>
            <a:endParaRPr sz="1800">
              <a:latin typeface="Arial"/>
              <a:cs typeface="Arial"/>
            </a:endParaRPr>
          </a:p>
          <a:p>
            <a:pPr marL="546100" indent="-320675">
              <a:lnSpc>
                <a:spcPct val="100000"/>
              </a:lnSpc>
              <a:spcBef>
                <a:spcPts val="1550"/>
              </a:spcBef>
              <a:buClr>
                <a:srgbClr val="000000"/>
              </a:buClr>
              <a:buFont typeface="Microsoft Sans Serif"/>
              <a:buChar char="●"/>
              <a:tabLst>
                <a:tab pos="546100" algn="l"/>
              </a:tabLst>
            </a:pPr>
            <a:r>
              <a:rPr dirty="0" sz="1200" spc="10" b="1">
                <a:solidFill>
                  <a:srgbClr val="0097A7"/>
                </a:solidFill>
                <a:latin typeface="Arial"/>
                <a:cs typeface="Arial"/>
              </a:rPr>
              <a:t>Limited</a:t>
            </a:r>
            <a:r>
              <a:rPr dirty="0" sz="1200" spc="4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 spc="10" b="1">
                <a:solidFill>
                  <a:srgbClr val="0097A7"/>
                </a:solidFill>
                <a:latin typeface="Arial"/>
                <a:cs typeface="Arial"/>
              </a:rPr>
              <a:t>for</a:t>
            </a:r>
            <a:r>
              <a:rPr dirty="0" sz="1200" spc="4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 spc="10" b="1">
                <a:solidFill>
                  <a:srgbClr val="0097A7"/>
                </a:solidFill>
                <a:latin typeface="Arial"/>
                <a:cs typeface="Arial"/>
              </a:rPr>
              <a:t>complex</a:t>
            </a:r>
            <a:r>
              <a:rPr dirty="0" sz="1200" spc="9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 spc="10">
                <a:latin typeface="Arial MT"/>
                <a:cs typeface="Arial MT"/>
              </a:rPr>
              <a:t>or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technical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design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projects</a:t>
            </a:r>
            <a:endParaRPr sz="1200">
              <a:latin typeface="Arial MT"/>
              <a:cs typeface="Arial MT"/>
            </a:endParaRPr>
          </a:p>
          <a:p>
            <a:pPr marL="546100" indent="-320675">
              <a:lnSpc>
                <a:spcPct val="100000"/>
              </a:lnSpc>
              <a:spcBef>
                <a:spcPts val="215"/>
              </a:spcBef>
              <a:buFont typeface="Microsoft Sans Serif"/>
              <a:buChar char="●"/>
              <a:tabLst>
                <a:tab pos="546100" algn="l"/>
              </a:tabLst>
            </a:pPr>
            <a:r>
              <a:rPr dirty="0" sz="1200" spc="10">
                <a:latin typeface="Arial MT"/>
                <a:cs typeface="Arial MT"/>
              </a:rPr>
              <a:t>Commenting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and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feedback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tools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are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basic.</a:t>
            </a:r>
            <a:endParaRPr sz="1200">
              <a:latin typeface="Arial MT"/>
              <a:cs typeface="Arial MT"/>
            </a:endParaRPr>
          </a:p>
          <a:p>
            <a:pPr marL="546100" indent="-320675">
              <a:lnSpc>
                <a:spcPct val="100000"/>
              </a:lnSpc>
              <a:spcBef>
                <a:spcPts val="215"/>
              </a:spcBef>
              <a:buClr>
                <a:srgbClr val="000000"/>
              </a:buClr>
              <a:buFont typeface="Microsoft Sans Serif"/>
              <a:buChar char="●"/>
              <a:tabLst>
                <a:tab pos="546100" algn="l"/>
              </a:tabLst>
            </a:pPr>
            <a:r>
              <a:rPr dirty="0" sz="1200" spc="10" b="1">
                <a:solidFill>
                  <a:srgbClr val="0097A7"/>
                </a:solidFill>
                <a:latin typeface="Arial"/>
                <a:cs typeface="Arial"/>
              </a:rPr>
              <a:t>Weak</a:t>
            </a:r>
            <a:r>
              <a:rPr dirty="0" sz="1200" spc="5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97A7"/>
                </a:solidFill>
                <a:latin typeface="Arial"/>
                <a:cs typeface="Arial"/>
              </a:rPr>
              <a:t>version</a:t>
            </a:r>
            <a:r>
              <a:rPr dirty="0" sz="1200" spc="6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 spc="10" b="1">
                <a:solidFill>
                  <a:srgbClr val="0097A7"/>
                </a:solidFill>
                <a:latin typeface="Arial"/>
                <a:cs typeface="Arial"/>
              </a:rPr>
              <a:t>control</a:t>
            </a:r>
            <a:r>
              <a:rPr dirty="0" sz="1200" spc="5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 spc="10">
                <a:latin typeface="Arial MT"/>
                <a:cs typeface="Arial MT"/>
              </a:rPr>
              <a:t>for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multiple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revisions.</a:t>
            </a:r>
            <a:endParaRPr sz="1200">
              <a:latin typeface="Arial MT"/>
              <a:cs typeface="Arial MT"/>
            </a:endParaRPr>
          </a:p>
          <a:p>
            <a:pPr marL="546100" indent="-320675">
              <a:lnSpc>
                <a:spcPct val="100000"/>
              </a:lnSpc>
              <a:spcBef>
                <a:spcPts val="219"/>
              </a:spcBef>
              <a:buClr>
                <a:srgbClr val="000000"/>
              </a:buClr>
              <a:buFont typeface="Microsoft Sans Serif"/>
              <a:buChar char="●"/>
              <a:tabLst>
                <a:tab pos="546100" algn="l"/>
              </a:tabLst>
            </a:pPr>
            <a:r>
              <a:rPr dirty="0" sz="1200" spc="10" b="1">
                <a:solidFill>
                  <a:srgbClr val="0097A7"/>
                </a:solidFill>
                <a:latin typeface="Arial"/>
                <a:cs typeface="Arial"/>
              </a:rPr>
              <a:t>Hard</a:t>
            </a:r>
            <a:r>
              <a:rPr dirty="0" sz="1200" spc="4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 spc="10" b="1">
                <a:solidFill>
                  <a:srgbClr val="0097A7"/>
                </a:solidFill>
                <a:latin typeface="Arial"/>
                <a:cs typeface="Arial"/>
              </a:rPr>
              <a:t>to</a:t>
            </a:r>
            <a:r>
              <a:rPr dirty="0" sz="1200" spc="5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 spc="10" b="1">
                <a:solidFill>
                  <a:srgbClr val="0097A7"/>
                </a:solidFill>
                <a:latin typeface="Arial"/>
                <a:cs typeface="Arial"/>
              </a:rPr>
              <a:t>manage</a:t>
            </a:r>
            <a:r>
              <a:rPr dirty="0" sz="1200" spc="9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 spc="10">
                <a:latin typeface="Arial MT"/>
                <a:cs typeface="Arial MT"/>
              </a:rPr>
              <a:t>detailed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design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discussions.</a:t>
            </a:r>
            <a:endParaRPr sz="1200">
              <a:latin typeface="Arial MT"/>
              <a:cs typeface="Arial MT"/>
            </a:endParaRPr>
          </a:p>
          <a:p>
            <a:pPr marL="546100" indent="-320675">
              <a:lnSpc>
                <a:spcPct val="100000"/>
              </a:lnSpc>
              <a:spcBef>
                <a:spcPts val="215"/>
              </a:spcBef>
              <a:buFont typeface="Microsoft Sans Serif"/>
              <a:buChar char="●"/>
              <a:tabLst>
                <a:tab pos="546100" algn="l"/>
              </a:tabLst>
            </a:pPr>
            <a:r>
              <a:rPr dirty="0" sz="1200" spc="10">
                <a:latin typeface="Arial MT"/>
                <a:cs typeface="Arial MT"/>
              </a:rPr>
              <a:t>Lacks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 spc="20">
                <a:latin typeface="Arial MT"/>
                <a:cs typeface="Arial MT"/>
              </a:rPr>
              <a:t>feature-level</a:t>
            </a:r>
            <a:r>
              <a:rPr dirty="0" sz="1200" spc="150">
                <a:latin typeface="Arial MT"/>
                <a:cs typeface="Arial MT"/>
              </a:rPr>
              <a:t> </a:t>
            </a:r>
            <a:r>
              <a:rPr dirty="0" sz="1200" spc="20">
                <a:latin typeface="Arial MT"/>
                <a:cs typeface="Arial MT"/>
              </a:rPr>
              <a:t>communication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options</a:t>
            </a:r>
            <a:r>
              <a:rPr dirty="0" sz="1100" spc="-10">
                <a:latin typeface="Microsoft Sans Serif"/>
                <a:cs typeface="Microsoft Sans Serif"/>
              </a:rPr>
              <a:t>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4724" y="387547"/>
            <a:ext cx="1005205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10"/>
              <a:t>Canva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84739" y="1433047"/>
            <a:ext cx="3548067" cy="1748096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92439" y="3364518"/>
            <a:ext cx="2932669" cy="164962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10"/>
              <a:t>Canva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346824" y="1041524"/>
            <a:ext cx="31883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BA3D02"/>
                </a:solidFill>
                <a:latin typeface="Arial"/>
                <a:cs typeface="Arial"/>
              </a:rPr>
              <a:t>Implications</a:t>
            </a:r>
            <a:r>
              <a:rPr dirty="0" sz="1800" spc="5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BA3D02"/>
                </a:solidFill>
                <a:latin typeface="Arial"/>
                <a:cs typeface="Arial"/>
              </a:rPr>
              <a:t>on</a:t>
            </a:r>
            <a:r>
              <a:rPr dirty="0" sz="1800" spc="5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BA3D02"/>
                </a:solidFill>
                <a:latin typeface="Arial"/>
                <a:cs typeface="Arial"/>
              </a:rPr>
              <a:t>Our</a:t>
            </a:r>
            <a:r>
              <a:rPr dirty="0" sz="1800" spc="5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BA3D02"/>
                </a:solidFill>
                <a:latin typeface="Arial"/>
                <a:cs typeface="Arial"/>
              </a:rPr>
              <a:t>Solution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83373" y="1485007"/>
            <a:ext cx="4662805" cy="2128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32740" marR="191135" indent="-320675">
              <a:lnSpc>
                <a:spcPct val="114999"/>
              </a:lnSpc>
              <a:spcBef>
                <a:spcPts val="100"/>
              </a:spcBef>
              <a:buFont typeface="Microsoft Sans Serif"/>
              <a:buChar char="●"/>
              <a:tabLst>
                <a:tab pos="332740" algn="l"/>
              </a:tabLst>
            </a:pPr>
            <a:r>
              <a:rPr dirty="0" sz="1200">
                <a:latin typeface="Arial MT"/>
                <a:cs typeface="Arial MT"/>
              </a:rPr>
              <a:t>Combine</a:t>
            </a:r>
            <a:r>
              <a:rPr dirty="0" sz="1200" spc="19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Canva’s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simplicity</a:t>
            </a:r>
            <a:r>
              <a:rPr dirty="0" sz="1200" spc="195">
                <a:latin typeface="Arial MT"/>
                <a:cs typeface="Arial MT"/>
              </a:rPr>
              <a:t> </a:t>
            </a:r>
            <a:r>
              <a:rPr dirty="0" sz="1200" spc="55">
                <a:latin typeface="Arial MT"/>
                <a:cs typeface="Arial MT"/>
              </a:rPr>
              <a:t>with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deeper</a:t>
            </a:r>
            <a:r>
              <a:rPr dirty="0" sz="1200" spc="1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collaboration</a:t>
            </a:r>
            <a:r>
              <a:rPr dirty="0" sz="1200" spc="18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spc="-25">
                <a:latin typeface="Arial MT"/>
                <a:cs typeface="Arial MT"/>
              </a:rPr>
              <a:t>for </a:t>
            </a:r>
            <a:r>
              <a:rPr dirty="0" sz="1200" spc="60">
                <a:latin typeface="Arial MT"/>
                <a:cs typeface="Arial MT"/>
              </a:rPr>
              <a:t>product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design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teams.</a:t>
            </a:r>
            <a:endParaRPr sz="1200">
              <a:latin typeface="Arial MT"/>
              <a:cs typeface="Arial MT"/>
            </a:endParaRPr>
          </a:p>
          <a:p>
            <a:pPr marL="332740" marR="205104" indent="-320675">
              <a:lnSpc>
                <a:spcPct val="114999"/>
              </a:lnSpc>
              <a:buFont typeface="Microsoft Sans Serif"/>
              <a:buChar char="●"/>
              <a:tabLst>
                <a:tab pos="332740" algn="l"/>
              </a:tabLst>
            </a:pPr>
            <a:r>
              <a:rPr dirty="0" sz="1200" spc="10">
                <a:latin typeface="Arial MT"/>
                <a:cs typeface="Arial MT"/>
              </a:rPr>
              <a:t>Build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 spc="10" b="1">
                <a:solidFill>
                  <a:srgbClr val="0A9395"/>
                </a:solidFill>
                <a:latin typeface="Arial"/>
                <a:cs typeface="Arial"/>
              </a:rPr>
              <a:t>structured</a:t>
            </a:r>
            <a:r>
              <a:rPr dirty="0" sz="1200" spc="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spc="10" b="1">
                <a:solidFill>
                  <a:srgbClr val="0A9395"/>
                </a:solidFill>
                <a:latin typeface="Arial"/>
                <a:cs typeface="Arial"/>
              </a:rPr>
              <a:t>commenting</a:t>
            </a:r>
            <a:r>
              <a:rPr dirty="0" sz="1200" spc="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spc="10" b="1">
                <a:solidFill>
                  <a:srgbClr val="0A9395"/>
                </a:solidFill>
                <a:latin typeface="Arial"/>
                <a:cs typeface="Arial"/>
              </a:rPr>
              <a:t>tools</a:t>
            </a:r>
            <a:r>
              <a:rPr dirty="0" sz="1200" spc="7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spc="65">
                <a:latin typeface="Arial MT"/>
                <a:cs typeface="Arial MT"/>
              </a:rPr>
              <a:t>that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go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beyond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basic </a:t>
            </a:r>
            <a:r>
              <a:rPr dirty="0" sz="1200">
                <a:latin typeface="Arial MT"/>
                <a:cs typeface="Arial MT"/>
              </a:rPr>
              <a:t>notes,</a:t>
            </a:r>
            <a:r>
              <a:rPr dirty="0" sz="1200" spc="95">
                <a:latin typeface="Arial MT"/>
                <a:cs typeface="Arial MT"/>
              </a:rPr>
              <a:t>  </a:t>
            </a:r>
            <a:r>
              <a:rPr dirty="0" sz="1200">
                <a:latin typeface="Arial MT"/>
                <a:cs typeface="Arial MT"/>
              </a:rPr>
              <a:t>threads,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priorities,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summaries.</a:t>
            </a:r>
            <a:endParaRPr sz="1200">
              <a:latin typeface="Arial MT"/>
              <a:cs typeface="Arial MT"/>
            </a:endParaRPr>
          </a:p>
          <a:p>
            <a:pPr marL="332740" marR="5080" indent="-320675">
              <a:lnSpc>
                <a:spcPct val="114999"/>
              </a:lnSpc>
              <a:buFont typeface="Microsoft Sans Serif"/>
              <a:buChar char="●"/>
              <a:tabLst>
                <a:tab pos="332740" algn="l"/>
              </a:tabLst>
            </a:pPr>
            <a:r>
              <a:rPr dirty="0" sz="1200" spc="10">
                <a:latin typeface="Arial MT"/>
                <a:cs typeface="Arial MT"/>
              </a:rPr>
              <a:t>Introduce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voice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and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video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feedback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so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discussions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feel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more </a:t>
            </a:r>
            <a:r>
              <a:rPr dirty="0" sz="1200">
                <a:latin typeface="Arial MT"/>
                <a:cs typeface="Arial MT"/>
              </a:rPr>
              <a:t>personal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less</a:t>
            </a:r>
            <a:r>
              <a:rPr dirty="0" sz="1200" spc="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spc="65" b="1">
                <a:solidFill>
                  <a:srgbClr val="0A9395"/>
                </a:solidFill>
                <a:latin typeface="Arial"/>
                <a:cs typeface="Arial"/>
              </a:rPr>
              <a:t>text-</a:t>
            </a:r>
            <a:r>
              <a:rPr dirty="0" sz="1200" spc="-10" b="1">
                <a:solidFill>
                  <a:srgbClr val="0A9395"/>
                </a:solidFill>
                <a:latin typeface="Arial"/>
                <a:cs typeface="Arial"/>
              </a:rPr>
              <a:t>heavy.</a:t>
            </a:r>
            <a:endParaRPr sz="1200">
              <a:latin typeface="Arial"/>
              <a:cs typeface="Arial"/>
            </a:endParaRPr>
          </a:p>
          <a:p>
            <a:pPr marL="332740" marR="163195" indent="-320675">
              <a:lnSpc>
                <a:spcPct val="114999"/>
              </a:lnSpc>
              <a:buFont typeface="Microsoft Sans Serif"/>
              <a:buChar char="●"/>
              <a:tabLst>
                <a:tab pos="332740" algn="l"/>
              </a:tabLst>
            </a:pPr>
            <a:r>
              <a:rPr dirty="0" sz="1200" spc="10">
                <a:latin typeface="Arial MT"/>
                <a:cs typeface="Arial MT"/>
              </a:rPr>
              <a:t>Keep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an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intuitive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interface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that’s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friendly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for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non-</a:t>
            </a:r>
            <a:r>
              <a:rPr dirty="0" sz="1200" spc="-10">
                <a:latin typeface="Arial MT"/>
                <a:cs typeface="Arial MT"/>
              </a:rPr>
              <a:t>designers </a:t>
            </a:r>
            <a:r>
              <a:rPr dirty="0" sz="1200" spc="20">
                <a:latin typeface="Arial MT"/>
                <a:cs typeface="Arial MT"/>
              </a:rPr>
              <a:t>while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 spc="20">
                <a:latin typeface="Arial MT"/>
                <a:cs typeface="Arial MT"/>
              </a:rPr>
              <a:t>supporting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 spc="20">
                <a:latin typeface="Arial MT"/>
                <a:cs typeface="Arial MT"/>
              </a:rPr>
              <a:t>complex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feedback.</a:t>
            </a:r>
            <a:endParaRPr sz="1200">
              <a:latin typeface="Arial MT"/>
              <a:cs typeface="Arial MT"/>
            </a:endParaRPr>
          </a:p>
          <a:p>
            <a:pPr marL="332740" indent="-320040">
              <a:lnSpc>
                <a:spcPct val="100000"/>
              </a:lnSpc>
              <a:spcBef>
                <a:spcPts val="215"/>
              </a:spcBef>
              <a:buFont typeface="Microsoft Sans Serif"/>
              <a:buChar char="●"/>
              <a:tabLst>
                <a:tab pos="332740" algn="l"/>
              </a:tabLst>
            </a:pPr>
            <a:r>
              <a:rPr dirty="0" sz="1200">
                <a:latin typeface="Arial MT"/>
                <a:cs typeface="Arial MT"/>
              </a:rPr>
              <a:t>Add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clear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review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approval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ﬂows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 spc="75">
                <a:latin typeface="Arial MT"/>
                <a:cs typeface="Arial MT"/>
              </a:rPr>
              <a:t>to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manage</a:t>
            </a:r>
            <a:r>
              <a:rPr dirty="0" sz="1200" spc="5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spc="65" b="1">
                <a:solidFill>
                  <a:srgbClr val="0A9395"/>
                </a:solidFill>
                <a:latin typeface="Arial"/>
                <a:cs typeface="Arial"/>
              </a:rPr>
              <a:t>multi-</a:t>
            </a:r>
            <a:r>
              <a:rPr dirty="0" sz="1200" spc="-10" b="1">
                <a:solidFill>
                  <a:srgbClr val="0A9395"/>
                </a:solidFill>
                <a:latin typeface="Arial"/>
                <a:cs typeface="Arial"/>
              </a:rPr>
              <a:t>round</a:t>
            </a:r>
            <a:endParaRPr sz="1200">
              <a:latin typeface="Arial"/>
              <a:cs typeface="Arial"/>
            </a:endParaRPr>
          </a:p>
          <a:p>
            <a:pPr marL="332740">
              <a:lnSpc>
                <a:spcPct val="100000"/>
              </a:lnSpc>
              <a:spcBef>
                <a:spcPts val="215"/>
              </a:spcBef>
            </a:pPr>
            <a:r>
              <a:rPr dirty="0" sz="1200" spc="50">
                <a:latin typeface="Arial MT"/>
                <a:cs typeface="Arial MT"/>
              </a:rPr>
              <a:t>edits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efficiently.</a:t>
            </a:r>
            <a:endParaRPr sz="1200">
              <a:latin typeface="Arial MT"/>
              <a:cs typeface="Arial MT"/>
            </a:endParaRPr>
          </a:p>
        </p:txBody>
      </p:sp>
      <p:graphicFrame>
        <p:nvGraphicFramePr>
          <p:cNvPr id="5" name="object 5" descr=""/>
          <p:cNvGraphicFramePr>
            <a:graphicFrameLocks noGrp="1"/>
          </p:cNvGraphicFramePr>
          <p:nvPr/>
        </p:nvGraphicFramePr>
        <p:xfrm>
          <a:off x="798885" y="3738655"/>
          <a:ext cx="7324725" cy="11874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19500"/>
                <a:gridCol w="3619500"/>
              </a:tblGrid>
              <a:tr h="456565">
                <a:tc>
                  <a:txBody>
                    <a:bodyPr/>
                    <a:lstStyle/>
                    <a:p>
                      <a:pPr marL="1094105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800" spc="-10" b="1">
                          <a:latin typeface="Arial"/>
                          <a:cs typeface="Arial"/>
                        </a:rPr>
                        <a:t>SIMILARITIES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7620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985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800" spc="-120" b="1">
                          <a:latin typeface="Arial"/>
                          <a:cs typeface="Arial"/>
                        </a:rPr>
                        <a:t>KEY</a:t>
                      </a:r>
                      <a:r>
                        <a:rPr dirty="0" sz="1800" spc="-5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20" b="1">
                          <a:latin typeface="Arial"/>
                          <a:cs typeface="Arial"/>
                        </a:rPr>
                        <a:t>DIFFERENTIATOR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7620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30885">
                <a:tc>
                  <a:txBody>
                    <a:bodyPr/>
                    <a:lstStyle/>
                    <a:p>
                      <a:pPr marL="85090" marR="28765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dirty="0" sz="1200">
                          <a:latin typeface="Arial MT"/>
                          <a:cs typeface="Arial MT"/>
                        </a:rPr>
                        <a:t>Like</a:t>
                      </a:r>
                      <a:r>
                        <a:rPr dirty="0" sz="1200" spc="7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 spc="-20">
                          <a:latin typeface="Arial MT"/>
                          <a:cs typeface="Arial MT"/>
                        </a:rPr>
                        <a:t>Canva,</a:t>
                      </a:r>
                      <a:r>
                        <a:rPr dirty="0" sz="1200" spc="8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>
                          <a:latin typeface="Arial MT"/>
                          <a:cs typeface="Arial MT"/>
                        </a:rPr>
                        <a:t>Clarus</a:t>
                      </a:r>
                      <a:r>
                        <a:rPr dirty="0" sz="1200" spc="8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>
                          <a:latin typeface="Arial MT"/>
                          <a:cs typeface="Arial MT"/>
                        </a:rPr>
                        <a:t>emphasizes</a:t>
                      </a:r>
                      <a:r>
                        <a:rPr dirty="0" sz="1200" spc="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simplicity</a:t>
                      </a:r>
                      <a:r>
                        <a:rPr dirty="0" sz="1200" spc="3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5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and </a:t>
                      </a:r>
                      <a:r>
                        <a:rPr dirty="0" sz="120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accessibility,</a:t>
                      </a:r>
                      <a:r>
                        <a:rPr dirty="0" sz="1200" spc="45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making</a:t>
                      </a:r>
                      <a:r>
                        <a:rPr dirty="0" sz="1200" spc="45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55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it</a:t>
                      </a:r>
                      <a:r>
                        <a:rPr dirty="0" sz="1200" spc="45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easy</a:t>
                      </a:r>
                      <a:r>
                        <a:rPr dirty="0" sz="1200" spc="45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5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for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dirty="0" sz="120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non-designers</a:t>
                      </a:r>
                      <a:r>
                        <a:rPr dirty="0" sz="1200" spc="7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1200" spc="7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founders</a:t>
                      </a:r>
                      <a:r>
                        <a:rPr dirty="0" sz="1200" spc="125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75">
                          <a:latin typeface="Arial MT"/>
                          <a:cs typeface="Arial MT"/>
                        </a:rPr>
                        <a:t>to</a:t>
                      </a:r>
                      <a:r>
                        <a:rPr dirty="0" sz="1200" spc="1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 spc="-10">
                          <a:latin typeface="Arial MT"/>
                          <a:cs typeface="Arial MT"/>
                        </a:rPr>
                        <a:t>participate.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B="0" marT="7937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marR="10096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dirty="0" sz="1200">
                          <a:latin typeface="Arial MT"/>
                          <a:cs typeface="Arial MT"/>
                        </a:rPr>
                        <a:t>Clarus</a:t>
                      </a:r>
                      <a:r>
                        <a:rPr dirty="0" sz="1200" spc="1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 spc="50">
                          <a:latin typeface="Arial MT"/>
                          <a:cs typeface="Arial MT"/>
                        </a:rPr>
                        <a:t>supports</a:t>
                      </a:r>
                      <a:r>
                        <a:rPr dirty="0" sz="1200" spc="13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deeper</a:t>
                      </a:r>
                      <a:r>
                        <a:rPr dirty="0" sz="1200" spc="75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collaboration</a:t>
                      </a:r>
                      <a:r>
                        <a:rPr dirty="0" sz="1200" spc="8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35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between </a:t>
                      </a:r>
                      <a:r>
                        <a:rPr dirty="0" sz="1200" b="1" i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founders</a:t>
                      </a:r>
                      <a:r>
                        <a:rPr dirty="0" sz="1200" spc="45" b="1" i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 i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1200" spc="50" b="1" i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 i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designers</a:t>
                      </a:r>
                      <a:r>
                        <a:rPr dirty="0" sz="120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200" spc="2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55">
                          <a:latin typeface="Arial MT"/>
                          <a:cs typeface="Arial MT"/>
                        </a:rPr>
                        <a:t>not</a:t>
                      </a:r>
                      <a:r>
                        <a:rPr dirty="0" sz="1200" spc="7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>
                          <a:latin typeface="Arial MT"/>
                          <a:cs typeface="Arial MT"/>
                        </a:rPr>
                        <a:t>just</a:t>
                      </a:r>
                      <a:r>
                        <a:rPr dirty="0" sz="1200" spc="7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 spc="45">
                          <a:latin typeface="Arial MT"/>
                          <a:cs typeface="Arial MT"/>
                        </a:rPr>
                        <a:t>surface-</a:t>
                      </a:r>
                      <a:r>
                        <a:rPr dirty="0" sz="1200" spc="-10">
                          <a:latin typeface="Arial MT"/>
                          <a:cs typeface="Arial MT"/>
                        </a:rPr>
                        <a:t>level </a:t>
                      </a:r>
                      <a:r>
                        <a:rPr dirty="0" sz="1200">
                          <a:latin typeface="Arial MT"/>
                          <a:cs typeface="Arial MT"/>
                        </a:rPr>
                        <a:t>visual</a:t>
                      </a:r>
                      <a:r>
                        <a:rPr dirty="0" sz="1200" spc="4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 spc="-10">
                          <a:latin typeface="Arial MT"/>
                          <a:cs typeface="Arial MT"/>
                        </a:rPr>
                        <a:t>editing.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B="0" marT="7937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6" name="object 6" descr=""/>
          <p:cNvGrpSpPr/>
          <p:nvPr/>
        </p:nvGrpSpPr>
        <p:grpSpPr>
          <a:xfrm>
            <a:off x="5551989" y="762573"/>
            <a:ext cx="3280410" cy="3202305"/>
            <a:chOff x="5551989" y="762573"/>
            <a:chExt cx="3280410" cy="3202305"/>
          </a:xfrm>
        </p:grpSpPr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51989" y="762573"/>
              <a:ext cx="3280293" cy="1307122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71863" y="1524021"/>
              <a:ext cx="2440520" cy="244052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00049" y="871400"/>
            <a:ext cx="5271135" cy="39839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8735" indent="262890">
              <a:lnSpc>
                <a:spcPct val="114999"/>
              </a:lnSpc>
              <a:spcBef>
                <a:spcPts val="100"/>
              </a:spcBef>
            </a:pPr>
            <a:r>
              <a:rPr dirty="0" sz="1300" spc="10">
                <a:latin typeface="Arial MT"/>
                <a:cs typeface="Arial MT"/>
              </a:rPr>
              <a:t>An</a:t>
            </a:r>
            <a:r>
              <a:rPr dirty="0" sz="1300" spc="65">
                <a:latin typeface="Arial MT"/>
                <a:cs typeface="Arial MT"/>
              </a:rPr>
              <a:t> </a:t>
            </a:r>
            <a:r>
              <a:rPr dirty="0" sz="1300" spc="10">
                <a:latin typeface="Arial MT"/>
                <a:cs typeface="Arial MT"/>
              </a:rPr>
              <a:t>online</a:t>
            </a:r>
            <a:r>
              <a:rPr dirty="0" sz="1300" spc="65">
                <a:latin typeface="Arial MT"/>
                <a:cs typeface="Arial MT"/>
              </a:rPr>
              <a:t> </a:t>
            </a:r>
            <a:r>
              <a:rPr dirty="0" sz="1300" spc="10">
                <a:latin typeface="Arial MT"/>
                <a:cs typeface="Arial MT"/>
              </a:rPr>
              <a:t>whiteboard</a:t>
            </a:r>
            <a:r>
              <a:rPr dirty="0" sz="1300" spc="70">
                <a:latin typeface="Arial MT"/>
                <a:cs typeface="Arial MT"/>
              </a:rPr>
              <a:t> </a:t>
            </a:r>
            <a:r>
              <a:rPr dirty="0" sz="1300" spc="10">
                <a:latin typeface="Arial MT"/>
                <a:cs typeface="Arial MT"/>
              </a:rPr>
              <a:t>and</a:t>
            </a:r>
            <a:r>
              <a:rPr dirty="0" sz="1300" spc="65">
                <a:latin typeface="Arial MT"/>
                <a:cs typeface="Arial MT"/>
              </a:rPr>
              <a:t> </a:t>
            </a:r>
            <a:r>
              <a:rPr dirty="0" sz="1300" spc="10">
                <a:latin typeface="Arial MT"/>
                <a:cs typeface="Arial MT"/>
              </a:rPr>
              <a:t>visual</a:t>
            </a:r>
            <a:r>
              <a:rPr dirty="0" sz="1300" spc="70">
                <a:latin typeface="Arial MT"/>
                <a:cs typeface="Arial MT"/>
              </a:rPr>
              <a:t> </a:t>
            </a:r>
            <a:r>
              <a:rPr dirty="0" sz="1300" spc="10">
                <a:latin typeface="Arial MT"/>
                <a:cs typeface="Arial MT"/>
              </a:rPr>
              <a:t>workspace</a:t>
            </a:r>
            <a:r>
              <a:rPr dirty="0" sz="1300" spc="65">
                <a:latin typeface="Arial MT"/>
                <a:cs typeface="Arial MT"/>
              </a:rPr>
              <a:t> that</a:t>
            </a:r>
            <a:r>
              <a:rPr dirty="0" sz="1300" spc="70">
                <a:latin typeface="Arial MT"/>
                <a:cs typeface="Arial MT"/>
              </a:rPr>
              <a:t> </a:t>
            </a:r>
            <a:r>
              <a:rPr dirty="0" sz="1300" spc="40">
                <a:latin typeface="Arial MT"/>
                <a:cs typeface="Arial MT"/>
              </a:rPr>
              <a:t>supports </a:t>
            </a:r>
            <a:r>
              <a:rPr dirty="0" sz="1300" spc="20">
                <a:latin typeface="Arial MT"/>
                <a:cs typeface="Arial MT"/>
              </a:rPr>
              <a:t>brainstorming,</a:t>
            </a:r>
            <a:r>
              <a:rPr dirty="0" sz="1300" spc="50">
                <a:latin typeface="Arial MT"/>
                <a:cs typeface="Arial MT"/>
              </a:rPr>
              <a:t> </a:t>
            </a:r>
            <a:r>
              <a:rPr dirty="0" sz="1300" spc="20">
                <a:latin typeface="Arial MT"/>
                <a:cs typeface="Arial MT"/>
              </a:rPr>
              <a:t>mapping,</a:t>
            </a:r>
            <a:r>
              <a:rPr dirty="0" sz="1300" spc="55">
                <a:latin typeface="Arial MT"/>
                <a:cs typeface="Arial MT"/>
              </a:rPr>
              <a:t> </a:t>
            </a:r>
            <a:r>
              <a:rPr dirty="0" sz="1300" spc="20">
                <a:latin typeface="Arial MT"/>
                <a:cs typeface="Arial MT"/>
              </a:rPr>
              <a:t>and</a:t>
            </a:r>
            <a:r>
              <a:rPr dirty="0" sz="1300" spc="55">
                <a:latin typeface="Arial MT"/>
                <a:cs typeface="Arial MT"/>
              </a:rPr>
              <a:t> </a:t>
            </a:r>
            <a:r>
              <a:rPr dirty="0" sz="1300" spc="20">
                <a:latin typeface="Arial MT"/>
                <a:cs typeface="Arial MT"/>
              </a:rPr>
              <a:t>team</a:t>
            </a:r>
            <a:r>
              <a:rPr dirty="0" sz="1300" spc="55">
                <a:latin typeface="Arial MT"/>
                <a:cs typeface="Arial MT"/>
              </a:rPr>
              <a:t> </a:t>
            </a:r>
            <a:r>
              <a:rPr dirty="0" sz="1300" spc="20">
                <a:latin typeface="Arial MT"/>
                <a:cs typeface="Arial MT"/>
              </a:rPr>
              <a:t>collaboration</a:t>
            </a:r>
            <a:r>
              <a:rPr dirty="0" sz="1300" spc="55">
                <a:latin typeface="Arial MT"/>
                <a:cs typeface="Arial MT"/>
              </a:rPr>
              <a:t> </a:t>
            </a:r>
            <a:r>
              <a:rPr dirty="0" sz="1300" spc="20">
                <a:latin typeface="Arial MT"/>
                <a:cs typeface="Arial MT"/>
              </a:rPr>
              <a:t>across</a:t>
            </a:r>
            <a:r>
              <a:rPr dirty="0" sz="1300" spc="55">
                <a:latin typeface="Arial MT"/>
                <a:cs typeface="Arial MT"/>
              </a:rPr>
              <a:t> </a:t>
            </a:r>
            <a:r>
              <a:rPr dirty="0" sz="1300" spc="20">
                <a:latin typeface="Arial MT"/>
                <a:cs typeface="Arial MT"/>
              </a:rPr>
              <a:t>projects</a:t>
            </a:r>
            <a:r>
              <a:rPr dirty="0" sz="1300" spc="55">
                <a:latin typeface="Arial MT"/>
                <a:cs typeface="Arial MT"/>
              </a:rPr>
              <a:t> </a:t>
            </a:r>
            <a:r>
              <a:rPr dirty="0" sz="1300" spc="-25">
                <a:latin typeface="Arial MT"/>
                <a:cs typeface="Arial MT"/>
              </a:rPr>
              <a:t>and </a:t>
            </a:r>
            <a:r>
              <a:rPr dirty="0" sz="1300" spc="-10">
                <a:latin typeface="Arial MT"/>
                <a:cs typeface="Arial MT"/>
              </a:rPr>
              <a:t>disciplines.</a:t>
            </a:r>
            <a:endParaRPr sz="1300">
              <a:latin typeface="Arial MT"/>
              <a:cs typeface="Arial MT"/>
            </a:endParaRPr>
          </a:p>
          <a:p>
            <a:pPr marL="88900">
              <a:lnSpc>
                <a:spcPct val="100000"/>
              </a:lnSpc>
              <a:spcBef>
                <a:spcPts val="850"/>
              </a:spcBef>
            </a:pPr>
            <a:r>
              <a:rPr dirty="0" sz="1800" spc="85" b="1">
                <a:solidFill>
                  <a:srgbClr val="BA3D02"/>
                </a:solidFill>
                <a:latin typeface="Arial"/>
                <a:cs typeface="Arial"/>
              </a:rPr>
              <a:t>What</a:t>
            </a:r>
            <a:r>
              <a:rPr dirty="0" sz="1800" spc="-7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BA3D02"/>
                </a:solidFill>
                <a:latin typeface="Arial"/>
                <a:cs typeface="Arial"/>
              </a:rPr>
              <a:t>Worked/Strengths</a:t>
            </a:r>
            <a:endParaRPr sz="1800">
              <a:latin typeface="Arial"/>
              <a:cs typeface="Arial"/>
            </a:endParaRPr>
          </a:p>
          <a:p>
            <a:pPr marL="546100" indent="-313055">
              <a:lnSpc>
                <a:spcPct val="100000"/>
              </a:lnSpc>
              <a:spcBef>
                <a:spcPts val="1550"/>
              </a:spcBef>
              <a:buSzPct val="91666"/>
              <a:buFont typeface="Microsoft Sans Serif"/>
              <a:buChar char="●"/>
              <a:tabLst>
                <a:tab pos="546100" algn="l"/>
              </a:tabLst>
            </a:pPr>
            <a:r>
              <a:rPr dirty="0" sz="1200">
                <a:latin typeface="Arial MT"/>
                <a:cs typeface="Arial MT"/>
              </a:rPr>
              <a:t>Great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brainstorming,</a:t>
            </a:r>
            <a:r>
              <a:rPr dirty="0" sz="1200" spc="4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mapping,</a:t>
            </a:r>
            <a:r>
              <a:rPr dirty="0" sz="1200" spc="9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visual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ideation</a:t>
            </a:r>
            <a:endParaRPr sz="1200">
              <a:latin typeface="Arial MT"/>
              <a:cs typeface="Arial MT"/>
            </a:endParaRPr>
          </a:p>
          <a:p>
            <a:pPr marL="546100" indent="-313055">
              <a:lnSpc>
                <a:spcPct val="100000"/>
              </a:lnSpc>
              <a:spcBef>
                <a:spcPts val="215"/>
              </a:spcBef>
              <a:buSzPct val="91666"/>
              <a:buFont typeface="Microsoft Sans Serif"/>
              <a:buChar char="●"/>
              <a:tabLst>
                <a:tab pos="546100" algn="l"/>
              </a:tabLst>
            </a:pPr>
            <a:r>
              <a:rPr dirty="0" sz="1200">
                <a:latin typeface="Arial MT"/>
                <a:cs typeface="Arial MT"/>
              </a:rPr>
              <a:t>Flexible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infinite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canvas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 spc="55">
                <a:latin typeface="Arial MT"/>
                <a:cs typeface="Arial MT"/>
              </a:rPr>
              <a:t>with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sticky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notes,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shapes,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frames</a:t>
            </a:r>
            <a:endParaRPr sz="1200">
              <a:latin typeface="Arial MT"/>
              <a:cs typeface="Arial MT"/>
            </a:endParaRPr>
          </a:p>
          <a:p>
            <a:pPr marL="546100" indent="-313055">
              <a:lnSpc>
                <a:spcPct val="100000"/>
              </a:lnSpc>
              <a:spcBef>
                <a:spcPts val="215"/>
              </a:spcBef>
              <a:buSzPct val="91666"/>
              <a:buFont typeface="Microsoft Sans Serif"/>
              <a:buChar char="●"/>
              <a:tabLst>
                <a:tab pos="546100" algn="l"/>
              </a:tabLst>
            </a:pPr>
            <a:r>
              <a:rPr dirty="0" sz="1200" spc="-20">
                <a:latin typeface="Arial MT"/>
                <a:cs typeface="Arial MT"/>
              </a:rPr>
              <a:t>TalkTrack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enables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asynchronous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voice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video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walkthroughs</a:t>
            </a:r>
            <a:endParaRPr sz="1200">
              <a:latin typeface="Arial MT"/>
              <a:cs typeface="Arial MT"/>
            </a:endParaRPr>
          </a:p>
          <a:p>
            <a:pPr marL="546100" indent="-313055">
              <a:lnSpc>
                <a:spcPct val="100000"/>
              </a:lnSpc>
              <a:spcBef>
                <a:spcPts val="215"/>
              </a:spcBef>
              <a:buClr>
                <a:srgbClr val="000000"/>
              </a:buClr>
              <a:buSzPct val="91666"/>
              <a:buFont typeface="Microsoft Sans Serif"/>
              <a:buChar char="●"/>
              <a:tabLst>
                <a:tab pos="546100" algn="l"/>
              </a:tabLst>
            </a:pPr>
            <a:r>
              <a:rPr dirty="0" sz="1200" b="1">
                <a:solidFill>
                  <a:srgbClr val="0097A7"/>
                </a:solidFill>
                <a:latin typeface="Arial"/>
                <a:cs typeface="Arial"/>
              </a:rPr>
              <a:t>Strong</a:t>
            </a:r>
            <a:r>
              <a:rPr dirty="0" sz="1200" spc="1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97A7"/>
                </a:solidFill>
                <a:latin typeface="Arial"/>
                <a:cs typeface="Arial"/>
              </a:rPr>
              <a:t>integrations</a:t>
            </a:r>
            <a:r>
              <a:rPr dirty="0" sz="1200" spc="6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 spc="55">
                <a:latin typeface="Arial MT"/>
                <a:cs typeface="Arial MT"/>
              </a:rPr>
              <a:t>with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tools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like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Slack,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Notion,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Jira</a:t>
            </a:r>
            <a:endParaRPr sz="1200">
              <a:latin typeface="Arial MT"/>
              <a:cs typeface="Arial MT"/>
            </a:endParaRPr>
          </a:p>
          <a:p>
            <a:pPr marL="546100" indent="-313055">
              <a:lnSpc>
                <a:spcPct val="100000"/>
              </a:lnSpc>
              <a:spcBef>
                <a:spcPts val="215"/>
              </a:spcBef>
              <a:buSzPct val="91666"/>
              <a:buFont typeface="Microsoft Sans Serif"/>
              <a:buChar char="●"/>
              <a:tabLst>
                <a:tab pos="546100" algn="l"/>
              </a:tabLst>
            </a:pPr>
            <a:r>
              <a:rPr dirty="0" sz="1200" spc="10">
                <a:latin typeface="Arial MT"/>
                <a:cs typeface="Arial MT"/>
              </a:rPr>
              <a:t>Ideal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for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 spc="10" b="1">
                <a:solidFill>
                  <a:srgbClr val="0097A7"/>
                </a:solidFill>
                <a:latin typeface="Arial"/>
                <a:cs typeface="Arial"/>
              </a:rPr>
              <a:t>remote</a:t>
            </a:r>
            <a:r>
              <a:rPr dirty="0" sz="1200" spc="6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 spc="10" b="1">
                <a:solidFill>
                  <a:srgbClr val="0097A7"/>
                </a:solidFill>
                <a:latin typeface="Arial"/>
                <a:cs typeface="Arial"/>
              </a:rPr>
              <a:t>teams</a:t>
            </a:r>
            <a:r>
              <a:rPr dirty="0" sz="1200" spc="114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 spc="10">
                <a:latin typeface="Arial MT"/>
                <a:cs typeface="Arial MT"/>
              </a:rPr>
              <a:t>and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collaborative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workshops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Microsoft Sans Serif"/>
              <a:buChar char="●"/>
            </a:pPr>
            <a:endParaRPr sz="1200">
              <a:latin typeface="Arial MT"/>
              <a:cs typeface="Arial MT"/>
            </a:endParaRPr>
          </a:p>
          <a:p>
            <a:pPr marL="88900">
              <a:lnSpc>
                <a:spcPct val="100000"/>
              </a:lnSpc>
            </a:pPr>
            <a:r>
              <a:rPr dirty="0" sz="1800" spc="85" b="1">
                <a:solidFill>
                  <a:srgbClr val="BA3D02"/>
                </a:solidFill>
                <a:latin typeface="Arial"/>
                <a:cs typeface="Arial"/>
              </a:rPr>
              <a:t>What</a:t>
            </a:r>
            <a:r>
              <a:rPr dirty="0" sz="1800" b="1">
                <a:solidFill>
                  <a:srgbClr val="BA3D02"/>
                </a:solidFill>
                <a:latin typeface="Arial"/>
                <a:cs typeface="Arial"/>
              </a:rPr>
              <a:t> Didn’t</a:t>
            </a:r>
            <a:r>
              <a:rPr dirty="0" sz="1800" spc="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BA3D02"/>
                </a:solidFill>
                <a:latin typeface="Arial"/>
                <a:cs typeface="Arial"/>
              </a:rPr>
              <a:t>Work/Weaknesses</a:t>
            </a:r>
            <a:endParaRPr sz="1800">
              <a:latin typeface="Arial"/>
              <a:cs typeface="Arial"/>
            </a:endParaRPr>
          </a:p>
          <a:p>
            <a:pPr marL="546100" indent="-320675">
              <a:lnSpc>
                <a:spcPct val="100000"/>
              </a:lnSpc>
              <a:spcBef>
                <a:spcPts val="1545"/>
              </a:spcBef>
              <a:buFont typeface="Microsoft Sans Serif"/>
              <a:buChar char="●"/>
              <a:tabLst>
                <a:tab pos="546100" algn="l"/>
              </a:tabLst>
            </a:pPr>
            <a:r>
              <a:rPr dirty="0" sz="1200">
                <a:latin typeface="Arial MT"/>
                <a:cs typeface="Arial MT"/>
              </a:rPr>
              <a:t>Becomes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 spc="45" b="1">
                <a:solidFill>
                  <a:srgbClr val="0A9395"/>
                </a:solidFill>
                <a:latin typeface="Arial"/>
                <a:cs typeface="Arial"/>
              </a:rPr>
              <a:t>cluttered</a:t>
            </a:r>
            <a:r>
              <a:rPr dirty="0" sz="1200" spc="3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and</a:t>
            </a:r>
            <a:r>
              <a:rPr dirty="0" sz="1200" spc="3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hard</a:t>
            </a:r>
            <a:r>
              <a:rPr dirty="0" sz="1200" spc="3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to</a:t>
            </a:r>
            <a:r>
              <a:rPr dirty="0" sz="1200" spc="3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navigate</a:t>
            </a:r>
            <a:r>
              <a:rPr dirty="0" sz="1200" spc="8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spc="55">
                <a:latin typeface="Arial MT"/>
                <a:cs typeface="Arial MT"/>
              </a:rPr>
              <a:t>with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many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collaborators</a:t>
            </a:r>
            <a:endParaRPr sz="1200">
              <a:latin typeface="Arial MT"/>
              <a:cs typeface="Arial MT"/>
            </a:endParaRPr>
          </a:p>
          <a:p>
            <a:pPr marL="546100" indent="-320675">
              <a:lnSpc>
                <a:spcPct val="100000"/>
              </a:lnSpc>
              <a:spcBef>
                <a:spcPts val="219"/>
              </a:spcBef>
              <a:buClr>
                <a:srgbClr val="000000"/>
              </a:buClr>
              <a:buFont typeface="Microsoft Sans Serif"/>
              <a:buChar char="●"/>
              <a:tabLst>
                <a:tab pos="546100" algn="l"/>
              </a:tabLst>
            </a:pP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Lacks</a:t>
            </a:r>
            <a:r>
              <a:rPr dirty="0" sz="1200" spc="6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structure</a:t>
            </a:r>
            <a:r>
              <a:rPr dirty="0" sz="1200" spc="114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detailed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 spc="60">
                <a:latin typeface="Arial MT"/>
                <a:cs typeface="Arial MT"/>
              </a:rPr>
              <a:t>product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 spc="-80">
                <a:latin typeface="Arial MT"/>
                <a:cs typeface="Arial MT"/>
              </a:rPr>
              <a:t>UI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design</a:t>
            </a:r>
            <a:endParaRPr sz="1200">
              <a:latin typeface="Arial MT"/>
              <a:cs typeface="Arial MT"/>
            </a:endParaRPr>
          </a:p>
          <a:p>
            <a:pPr marL="546100" indent="-320675">
              <a:lnSpc>
                <a:spcPct val="100000"/>
              </a:lnSpc>
              <a:spcBef>
                <a:spcPts val="215"/>
              </a:spcBef>
              <a:buFont typeface="Microsoft Sans Serif"/>
              <a:buChar char="●"/>
              <a:tabLst>
                <a:tab pos="546100" algn="l"/>
              </a:tabLst>
            </a:pPr>
            <a:r>
              <a:rPr dirty="0" sz="1200">
                <a:latin typeface="Arial MT"/>
                <a:cs typeface="Arial MT"/>
              </a:rPr>
              <a:t>Feedback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can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get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lost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across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large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boards</a:t>
            </a:r>
            <a:endParaRPr sz="1200">
              <a:latin typeface="Arial MT"/>
              <a:cs typeface="Arial MT"/>
            </a:endParaRPr>
          </a:p>
          <a:p>
            <a:pPr marL="546100" indent="-320675">
              <a:lnSpc>
                <a:spcPct val="100000"/>
              </a:lnSpc>
              <a:spcBef>
                <a:spcPts val="215"/>
              </a:spcBef>
              <a:buClr>
                <a:srgbClr val="000000"/>
              </a:buClr>
              <a:buFont typeface="Microsoft Sans Serif"/>
              <a:buChar char="●"/>
              <a:tabLst>
                <a:tab pos="546100" algn="l"/>
              </a:tabLst>
            </a:pP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Limited</a:t>
            </a:r>
            <a:r>
              <a:rPr dirty="0" sz="1200" spc="10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prioritization</a:t>
            </a:r>
            <a:r>
              <a:rPr dirty="0" sz="1200" spc="16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or</a:t>
            </a:r>
            <a:r>
              <a:rPr dirty="0" sz="1200" spc="1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organization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 spc="45">
                <a:latin typeface="Arial MT"/>
                <a:cs typeface="Arial MT"/>
              </a:rPr>
              <a:t>comments</a:t>
            </a:r>
            <a:endParaRPr sz="1200">
              <a:latin typeface="Arial MT"/>
              <a:cs typeface="Arial MT"/>
            </a:endParaRPr>
          </a:p>
          <a:p>
            <a:pPr marL="546100" indent="-320675">
              <a:lnSpc>
                <a:spcPct val="100000"/>
              </a:lnSpc>
              <a:spcBef>
                <a:spcPts val="215"/>
              </a:spcBef>
              <a:buClr>
                <a:srgbClr val="000000"/>
              </a:buClr>
              <a:buFont typeface="Microsoft Sans Serif"/>
              <a:buChar char="●"/>
              <a:tabLst>
                <a:tab pos="546100" algn="l"/>
              </a:tabLst>
            </a:pPr>
            <a:r>
              <a:rPr dirty="0" sz="1200" spc="10" b="1">
                <a:solidFill>
                  <a:srgbClr val="0A9395"/>
                </a:solidFill>
                <a:latin typeface="Arial"/>
                <a:cs typeface="Arial"/>
              </a:rPr>
              <a:t>No</a:t>
            </a:r>
            <a:r>
              <a:rPr dirty="0" sz="1200" spc="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spc="20" b="1">
                <a:solidFill>
                  <a:srgbClr val="0A9395"/>
                </a:solidFill>
                <a:latin typeface="Arial"/>
                <a:cs typeface="Arial"/>
              </a:rPr>
              <a:t>role-</a:t>
            </a:r>
            <a:r>
              <a:rPr dirty="0" sz="1200" spc="55" b="1">
                <a:solidFill>
                  <a:srgbClr val="0A9395"/>
                </a:solidFill>
                <a:latin typeface="Arial"/>
                <a:cs typeface="Arial"/>
              </a:rPr>
              <a:t>based</a:t>
            </a:r>
            <a:r>
              <a:rPr dirty="0" sz="1200" spc="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spc="20" b="1">
                <a:solidFill>
                  <a:srgbClr val="0A9395"/>
                </a:solidFill>
                <a:latin typeface="Arial"/>
                <a:cs typeface="Arial"/>
              </a:rPr>
              <a:t>filtering</a:t>
            </a:r>
            <a:r>
              <a:rPr dirty="0" sz="1200" spc="7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spc="20">
                <a:latin typeface="Arial MT"/>
                <a:cs typeface="Arial MT"/>
              </a:rPr>
              <a:t>or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 spc="20">
                <a:latin typeface="Arial MT"/>
                <a:cs typeface="Arial MT"/>
              </a:rPr>
              <a:t>targeted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 spc="20">
                <a:latin typeface="Arial MT"/>
                <a:cs typeface="Arial MT"/>
              </a:rPr>
              <a:t>communication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features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4724" y="387547"/>
            <a:ext cx="720725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20"/>
              <a:t>Miro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36314" y="834698"/>
            <a:ext cx="3416768" cy="1921946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35687" y="2925769"/>
            <a:ext cx="2111370" cy="211137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20"/>
              <a:t>Miro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338874" y="985954"/>
            <a:ext cx="31883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BA3D02"/>
                </a:solidFill>
                <a:latin typeface="Arial"/>
                <a:cs typeface="Arial"/>
              </a:rPr>
              <a:t>Implications</a:t>
            </a:r>
            <a:r>
              <a:rPr dirty="0" sz="1800" spc="5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BA3D02"/>
                </a:solidFill>
                <a:latin typeface="Arial"/>
                <a:cs typeface="Arial"/>
              </a:rPr>
              <a:t>on</a:t>
            </a:r>
            <a:r>
              <a:rPr dirty="0" sz="1800" spc="5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BA3D02"/>
                </a:solidFill>
                <a:latin typeface="Arial"/>
                <a:cs typeface="Arial"/>
              </a:rPr>
              <a:t>Our</a:t>
            </a:r>
            <a:r>
              <a:rPr dirty="0" sz="1800" spc="5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BA3D02"/>
                </a:solidFill>
                <a:latin typeface="Arial"/>
                <a:cs typeface="Arial"/>
              </a:rPr>
              <a:t>Solution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75423" y="1429437"/>
            <a:ext cx="4745990" cy="2128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32740" marR="23495" indent="-320675">
              <a:lnSpc>
                <a:spcPct val="114999"/>
              </a:lnSpc>
              <a:spcBef>
                <a:spcPts val="100"/>
              </a:spcBef>
              <a:buFont typeface="Microsoft Sans Serif"/>
              <a:buChar char="●"/>
              <a:tabLst>
                <a:tab pos="332740" algn="l"/>
              </a:tabLst>
            </a:pPr>
            <a:r>
              <a:rPr dirty="0" sz="1200" spc="10">
                <a:latin typeface="Arial MT"/>
                <a:cs typeface="Arial MT"/>
              </a:rPr>
              <a:t>Introduce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 spc="10" b="1">
                <a:solidFill>
                  <a:srgbClr val="0A9395"/>
                </a:solidFill>
                <a:latin typeface="Arial"/>
                <a:cs typeface="Arial"/>
              </a:rPr>
              <a:t>structured</a:t>
            </a:r>
            <a:r>
              <a:rPr dirty="0" sz="1200" spc="3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spc="10" b="1">
                <a:solidFill>
                  <a:srgbClr val="0A9395"/>
                </a:solidFill>
                <a:latin typeface="Arial"/>
                <a:cs typeface="Arial"/>
              </a:rPr>
              <a:t>focus</a:t>
            </a:r>
            <a:r>
              <a:rPr dirty="0" sz="1200" spc="3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spc="10" b="1">
                <a:solidFill>
                  <a:srgbClr val="0A9395"/>
                </a:solidFill>
                <a:latin typeface="Arial"/>
                <a:cs typeface="Arial"/>
              </a:rPr>
              <a:t>zones</a:t>
            </a:r>
            <a:r>
              <a:rPr dirty="0" sz="1200" spc="8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spc="75">
                <a:latin typeface="Arial MT"/>
                <a:cs typeface="Arial MT"/>
              </a:rPr>
              <a:t>to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prevent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 spc="55">
                <a:latin typeface="Arial MT"/>
                <a:cs typeface="Arial MT"/>
              </a:rPr>
              <a:t>clutter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and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help </a:t>
            </a:r>
            <a:r>
              <a:rPr dirty="0" sz="1200">
                <a:latin typeface="Arial MT"/>
                <a:cs typeface="Arial MT"/>
              </a:rPr>
              <a:t>teams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stay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organized.</a:t>
            </a:r>
            <a:endParaRPr sz="1200">
              <a:latin typeface="Arial MT"/>
              <a:cs typeface="Arial MT"/>
            </a:endParaRPr>
          </a:p>
          <a:p>
            <a:pPr marL="332740" marR="95250" indent="-320675">
              <a:lnSpc>
                <a:spcPct val="114999"/>
              </a:lnSpc>
              <a:buFont typeface="Microsoft Sans Serif"/>
              <a:buChar char="●"/>
              <a:tabLst>
                <a:tab pos="332740" algn="l"/>
              </a:tabLst>
            </a:pPr>
            <a:r>
              <a:rPr dirty="0" sz="1200" spc="10">
                <a:latin typeface="Arial MT"/>
                <a:cs typeface="Arial MT"/>
              </a:rPr>
              <a:t>Build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 spc="10" b="1">
                <a:solidFill>
                  <a:srgbClr val="0A9395"/>
                </a:solidFill>
                <a:latin typeface="Arial"/>
                <a:cs typeface="Arial"/>
              </a:rPr>
              <a:t>clear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spc="10" b="1">
                <a:solidFill>
                  <a:srgbClr val="0A9395"/>
                </a:solidFill>
                <a:latin typeface="Arial"/>
                <a:cs typeface="Arial"/>
              </a:rPr>
              <a:t>feedback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spc="10" b="1">
                <a:solidFill>
                  <a:srgbClr val="0A9395"/>
                </a:solidFill>
                <a:latin typeface="Arial"/>
                <a:cs typeface="Arial"/>
              </a:rPr>
              <a:t>channels</a:t>
            </a:r>
            <a:r>
              <a:rPr dirty="0" sz="1200" spc="4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spc="10">
                <a:latin typeface="Arial MT"/>
                <a:cs typeface="Arial MT"/>
              </a:rPr>
              <a:t>where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 spc="55">
                <a:latin typeface="Arial MT"/>
                <a:cs typeface="Arial MT"/>
              </a:rPr>
              <a:t>comments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are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easy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 spc="50">
                <a:latin typeface="Arial MT"/>
                <a:cs typeface="Arial MT"/>
              </a:rPr>
              <a:t>to </a:t>
            </a:r>
            <a:r>
              <a:rPr dirty="0" sz="1200">
                <a:latin typeface="Arial MT"/>
                <a:cs typeface="Arial MT"/>
              </a:rPr>
              <a:t>find,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group,</a:t>
            </a:r>
            <a:r>
              <a:rPr dirty="0" sz="1200" spc="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5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prioritize.</a:t>
            </a:r>
            <a:endParaRPr sz="1200">
              <a:latin typeface="Arial MT"/>
              <a:cs typeface="Arial MT"/>
            </a:endParaRPr>
          </a:p>
          <a:p>
            <a:pPr marL="332740" marR="772160" indent="-320675">
              <a:lnSpc>
                <a:spcPct val="114999"/>
              </a:lnSpc>
              <a:buFont typeface="Microsoft Sans Serif"/>
              <a:buChar char="●"/>
              <a:tabLst>
                <a:tab pos="332740" algn="l"/>
              </a:tabLst>
            </a:pPr>
            <a:r>
              <a:rPr dirty="0" sz="1200" spc="20">
                <a:latin typeface="Arial MT"/>
                <a:cs typeface="Arial MT"/>
              </a:rPr>
              <a:t>Add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 spc="20">
                <a:latin typeface="Arial MT"/>
                <a:cs typeface="Arial MT"/>
              </a:rPr>
              <a:t>multimodal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 spc="20">
                <a:latin typeface="Arial MT"/>
                <a:cs typeface="Arial MT"/>
              </a:rPr>
              <a:t>communication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 spc="20">
                <a:latin typeface="Arial MT"/>
                <a:cs typeface="Arial MT"/>
              </a:rPr>
              <a:t>(voice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notes,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video </a:t>
            </a:r>
            <a:r>
              <a:rPr dirty="0" sz="1200">
                <a:latin typeface="Arial MT"/>
                <a:cs typeface="Arial MT"/>
              </a:rPr>
              <a:t>walkthroughs)</a:t>
            </a:r>
            <a:r>
              <a:rPr dirty="0" sz="1200" spc="1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1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async</a:t>
            </a:r>
            <a:r>
              <a:rPr dirty="0" sz="1200" spc="17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collaboration.</a:t>
            </a:r>
            <a:endParaRPr sz="1200">
              <a:latin typeface="Arial MT"/>
              <a:cs typeface="Arial MT"/>
            </a:endParaRPr>
          </a:p>
          <a:p>
            <a:pPr marL="332740" marR="122555" indent="-320675">
              <a:lnSpc>
                <a:spcPct val="114999"/>
              </a:lnSpc>
              <a:buFont typeface="Microsoft Sans Serif"/>
              <a:buChar char="●"/>
              <a:tabLst>
                <a:tab pos="332740" algn="l"/>
              </a:tabLst>
            </a:pPr>
            <a:r>
              <a:rPr dirty="0" sz="1200">
                <a:latin typeface="Arial MT"/>
                <a:cs typeface="Arial MT"/>
              </a:rPr>
              <a:t>Provide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role-</a:t>
            </a:r>
            <a:r>
              <a:rPr dirty="0" sz="1200" spc="55" b="1">
                <a:solidFill>
                  <a:srgbClr val="0A9395"/>
                </a:solidFill>
                <a:latin typeface="Arial"/>
                <a:cs typeface="Arial"/>
              </a:rPr>
              <a:t>based</a:t>
            </a:r>
            <a:r>
              <a:rPr dirty="0" sz="1200" spc="8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visibility</a:t>
            </a:r>
            <a:r>
              <a:rPr dirty="0" sz="1200" spc="13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so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founders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designers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can </a:t>
            </a:r>
            <a:r>
              <a:rPr dirty="0" sz="1200">
                <a:latin typeface="Arial MT"/>
                <a:cs typeface="Arial MT"/>
              </a:rPr>
              <a:t>each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focus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what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 spc="45">
                <a:latin typeface="Arial MT"/>
                <a:cs typeface="Arial MT"/>
              </a:rPr>
              <a:t>matters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most.</a:t>
            </a:r>
            <a:endParaRPr sz="1200">
              <a:latin typeface="Arial MT"/>
              <a:cs typeface="Arial MT"/>
            </a:endParaRPr>
          </a:p>
          <a:p>
            <a:pPr marL="332740" marR="5080" indent="-320675">
              <a:lnSpc>
                <a:spcPct val="114999"/>
              </a:lnSpc>
              <a:buFont typeface="Microsoft Sans Serif"/>
              <a:buChar char="●"/>
              <a:tabLst>
                <a:tab pos="332740" algn="l"/>
              </a:tabLst>
            </a:pPr>
            <a:r>
              <a:rPr dirty="0" sz="1200">
                <a:latin typeface="Arial MT"/>
                <a:cs typeface="Arial MT"/>
              </a:rPr>
              <a:t>Keep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 spc="55">
                <a:latin typeface="Arial MT"/>
                <a:cs typeface="Arial MT"/>
              </a:rPr>
              <a:t>the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fiexibility</a:t>
            </a:r>
            <a:r>
              <a:rPr dirty="0" sz="1200" spc="-1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of</a:t>
            </a:r>
            <a:r>
              <a:rPr dirty="0" sz="1200" spc="-1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an</a:t>
            </a:r>
            <a:r>
              <a:rPr dirty="0" sz="1200" spc="-1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open</a:t>
            </a:r>
            <a:r>
              <a:rPr dirty="0" sz="1200" spc="-1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canvas,</a:t>
            </a:r>
            <a:r>
              <a:rPr dirty="0" sz="1200" spc="2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spc="75">
                <a:latin typeface="Arial MT"/>
                <a:cs typeface="Arial MT"/>
              </a:rPr>
              <a:t>but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layer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 spc="75">
                <a:latin typeface="Arial MT"/>
                <a:cs typeface="Arial MT"/>
              </a:rPr>
              <a:t>it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 spc="55">
                <a:latin typeface="Arial MT"/>
                <a:cs typeface="Arial MT"/>
              </a:rPr>
              <a:t>with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clarity </a:t>
            </a:r>
            <a:r>
              <a:rPr dirty="0" sz="1200" spc="20">
                <a:latin typeface="Arial MT"/>
                <a:cs typeface="Arial MT"/>
              </a:rPr>
              <a:t>and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 spc="20">
                <a:latin typeface="Arial MT"/>
                <a:cs typeface="Arial MT"/>
              </a:rPr>
              <a:t>structure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 spc="20">
                <a:latin typeface="Arial MT"/>
                <a:cs typeface="Arial MT"/>
              </a:rPr>
              <a:t>for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 spc="60">
                <a:latin typeface="Arial MT"/>
                <a:cs typeface="Arial MT"/>
              </a:rPr>
              <a:t>design-</a:t>
            </a:r>
            <a:r>
              <a:rPr dirty="0" sz="1200" spc="20">
                <a:latin typeface="Arial MT"/>
                <a:cs typeface="Arial MT"/>
              </a:rPr>
              <a:t>focused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discussions.</a:t>
            </a:r>
            <a:endParaRPr sz="1200">
              <a:latin typeface="Arial MT"/>
              <a:cs typeface="Arial MT"/>
            </a:endParaRPr>
          </a:p>
        </p:txBody>
      </p:sp>
      <p:graphicFrame>
        <p:nvGraphicFramePr>
          <p:cNvPr id="5" name="object 5" descr=""/>
          <p:cNvGraphicFramePr>
            <a:graphicFrameLocks noGrp="1"/>
          </p:cNvGraphicFramePr>
          <p:nvPr/>
        </p:nvGraphicFramePr>
        <p:xfrm>
          <a:off x="897610" y="3762480"/>
          <a:ext cx="7425055" cy="12426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92220"/>
                <a:gridCol w="3547110"/>
              </a:tblGrid>
              <a:tr h="456565">
                <a:tc>
                  <a:txBody>
                    <a:bodyPr/>
                    <a:lstStyle/>
                    <a:p>
                      <a:pPr marL="1180465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800" spc="-10" b="1">
                          <a:latin typeface="Arial"/>
                          <a:cs typeface="Arial"/>
                        </a:rPr>
                        <a:t>SIMILARITIES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7620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579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800" spc="-120" b="1">
                          <a:latin typeface="Arial"/>
                          <a:cs typeface="Arial"/>
                        </a:rPr>
                        <a:t>KEY</a:t>
                      </a:r>
                      <a:r>
                        <a:rPr dirty="0" sz="1800" spc="-5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20" b="1">
                          <a:latin typeface="Arial"/>
                          <a:cs typeface="Arial"/>
                        </a:rPr>
                        <a:t>DIFFERENTIATOR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7620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86130">
                <a:tc>
                  <a:txBody>
                    <a:bodyPr/>
                    <a:lstStyle/>
                    <a:p>
                      <a:pPr marL="85090" marR="192405">
                        <a:lnSpc>
                          <a:spcPct val="114999"/>
                        </a:lnSpc>
                        <a:spcBef>
                          <a:spcPts val="409"/>
                        </a:spcBef>
                      </a:pPr>
                      <a:r>
                        <a:rPr dirty="0" sz="1200">
                          <a:latin typeface="Arial MT"/>
                          <a:cs typeface="Arial MT"/>
                        </a:rPr>
                        <a:t>Like Miro, Clarus values</a:t>
                      </a:r>
                      <a:r>
                        <a:rPr dirty="0" sz="1200" spc="-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visual</a:t>
                      </a:r>
                      <a:r>
                        <a:rPr dirty="0" sz="1200" spc="-45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1200" spc="-4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asynchronous </a:t>
                      </a:r>
                      <a:r>
                        <a:rPr dirty="0" sz="120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collaboration,</a:t>
                      </a:r>
                      <a:r>
                        <a:rPr dirty="0" sz="1200" spc="8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latin typeface="Arial MT"/>
                          <a:cs typeface="Arial MT"/>
                        </a:rPr>
                        <a:t>allowing</a:t>
                      </a:r>
                      <a:r>
                        <a:rPr dirty="0" sz="1200" spc="9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>
                          <a:latin typeface="Arial MT"/>
                          <a:cs typeface="Arial MT"/>
                        </a:rPr>
                        <a:t>teams</a:t>
                      </a:r>
                      <a:r>
                        <a:rPr dirty="0" sz="1200" spc="9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 spc="75">
                          <a:latin typeface="Arial MT"/>
                          <a:cs typeface="Arial MT"/>
                        </a:rPr>
                        <a:t>to</a:t>
                      </a:r>
                      <a:r>
                        <a:rPr dirty="0" sz="1200" spc="9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>
                          <a:latin typeface="Arial MT"/>
                          <a:cs typeface="Arial MT"/>
                        </a:rPr>
                        <a:t>share</a:t>
                      </a:r>
                      <a:r>
                        <a:rPr dirty="0" sz="1200" spc="9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 spc="-10">
                          <a:latin typeface="Arial MT"/>
                          <a:cs typeface="Arial MT"/>
                        </a:rPr>
                        <a:t>feedback </a:t>
                      </a:r>
                      <a:r>
                        <a:rPr dirty="0" sz="1200">
                          <a:latin typeface="Arial MT"/>
                          <a:cs typeface="Arial MT"/>
                        </a:rPr>
                        <a:t>and</a:t>
                      </a:r>
                      <a:r>
                        <a:rPr dirty="0" sz="1200" spc="7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>
                          <a:latin typeface="Arial MT"/>
                          <a:cs typeface="Arial MT"/>
                        </a:rPr>
                        <a:t>ideas</a:t>
                      </a:r>
                      <a:r>
                        <a:rPr dirty="0" sz="1200" spc="7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>
                          <a:latin typeface="Arial MT"/>
                          <a:cs typeface="Arial MT"/>
                        </a:rPr>
                        <a:t>across</a:t>
                      </a:r>
                      <a:r>
                        <a:rPr dirty="0" sz="1200" spc="7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 spc="55">
                          <a:latin typeface="Arial MT"/>
                          <a:cs typeface="Arial MT"/>
                        </a:rPr>
                        <a:t>time</a:t>
                      </a:r>
                      <a:r>
                        <a:rPr dirty="0" sz="1200" spc="7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>
                          <a:latin typeface="Arial MT"/>
                          <a:cs typeface="Arial MT"/>
                        </a:rPr>
                        <a:t>zones</a:t>
                      </a:r>
                      <a:r>
                        <a:rPr dirty="0" sz="1200" spc="7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>
                          <a:latin typeface="Arial MT"/>
                          <a:cs typeface="Arial MT"/>
                        </a:rPr>
                        <a:t>and</a:t>
                      </a:r>
                      <a:r>
                        <a:rPr dirty="0" sz="1200" spc="8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>
                          <a:latin typeface="Arial MT"/>
                          <a:cs typeface="Arial MT"/>
                        </a:rPr>
                        <a:t>working</a:t>
                      </a:r>
                      <a:r>
                        <a:rPr dirty="0" sz="1200" spc="7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 spc="-10">
                          <a:latin typeface="Arial MT"/>
                          <a:cs typeface="Arial MT"/>
                        </a:rPr>
                        <a:t>styles.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B="0" marT="52069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marR="290830">
                        <a:lnSpc>
                          <a:spcPct val="114999"/>
                        </a:lnSpc>
                        <a:spcBef>
                          <a:spcPts val="409"/>
                        </a:spcBef>
                      </a:pPr>
                      <a:r>
                        <a:rPr dirty="0" sz="1200">
                          <a:latin typeface="Arial MT"/>
                          <a:cs typeface="Arial MT"/>
                        </a:rPr>
                        <a:t>Clarus</a:t>
                      </a:r>
                      <a:r>
                        <a:rPr dirty="0" sz="1200" spc="9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>
                          <a:latin typeface="Arial MT"/>
                          <a:cs typeface="Arial MT"/>
                        </a:rPr>
                        <a:t>ties</a:t>
                      </a:r>
                      <a:r>
                        <a:rPr dirty="0" sz="1200" spc="9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>
                          <a:latin typeface="Arial MT"/>
                          <a:cs typeface="Arial MT"/>
                        </a:rPr>
                        <a:t>feedback</a:t>
                      </a:r>
                      <a:r>
                        <a:rPr dirty="0" sz="1200" spc="9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 spc="50">
                          <a:latin typeface="Arial MT"/>
                          <a:cs typeface="Arial MT"/>
                        </a:rPr>
                        <a:t>directly</a:t>
                      </a:r>
                      <a:r>
                        <a:rPr dirty="0" sz="1200" spc="9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 spc="75">
                          <a:latin typeface="Arial MT"/>
                          <a:cs typeface="Arial MT"/>
                        </a:rPr>
                        <a:t>to</a:t>
                      </a:r>
                      <a:r>
                        <a:rPr dirty="0" sz="1200" spc="8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 spc="-10" b="1" i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specific </a:t>
                      </a:r>
                      <a:r>
                        <a:rPr dirty="0" sz="1200" b="1" i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design</a:t>
                      </a:r>
                      <a:r>
                        <a:rPr dirty="0" sz="1200" spc="70" b="1" i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 i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features</a:t>
                      </a:r>
                      <a:r>
                        <a:rPr dirty="0" sz="120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200" spc="45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not</a:t>
                      </a:r>
                      <a:r>
                        <a:rPr dirty="0" sz="1200" spc="4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general</a:t>
                      </a:r>
                      <a:r>
                        <a:rPr dirty="0" sz="1200" spc="45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boards,</a:t>
                      </a:r>
                      <a:r>
                        <a:rPr dirty="0" sz="1200" spc="45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giving </a:t>
                      </a:r>
                      <a:r>
                        <a:rPr dirty="0" sz="1200" spc="1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structure</a:t>
                      </a:r>
                      <a:r>
                        <a:rPr dirty="0" sz="1200" spc="75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75">
                          <a:latin typeface="Arial MT"/>
                          <a:cs typeface="Arial MT"/>
                        </a:rPr>
                        <a:t>to</a:t>
                      </a:r>
                      <a:r>
                        <a:rPr dirty="0" sz="1200" spc="1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 spc="10">
                          <a:latin typeface="Arial MT"/>
                          <a:cs typeface="Arial MT"/>
                        </a:rPr>
                        <a:t>creative</a:t>
                      </a:r>
                      <a:r>
                        <a:rPr dirty="0" sz="1200" spc="13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 spc="-10">
                          <a:latin typeface="Arial MT"/>
                          <a:cs typeface="Arial MT"/>
                        </a:rPr>
                        <a:t>discussions.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B="0" marT="52069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6" name="object 6" descr=""/>
          <p:cNvGrpSpPr/>
          <p:nvPr/>
        </p:nvGrpSpPr>
        <p:grpSpPr>
          <a:xfrm>
            <a:off x="5594088" y="445024"/>
            <a:ext cx="3169920" cy="3267075"/>
            <a:chOff x="5594088" y="445024"/>
            <a:chExt cx="3169920" cy="3267075"/>
          </a:xfrm>
        </p:grpSpPr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94088" y="445024"/>
              <a:ext cx="3169893" cy="1783071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66686" y="1928471"/>
              <a:ext cx="1783071" cy="178307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00049" y="871400"/>
            <a:ext cx="5364480" cy="40557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49225" indent="262890">
              <a:lnSpc>
                <a:spcPct val="114999"/>
              </a:lnSpc>
              <a:spcBef>
                <a:spcPts val="100"/>
              </a:spcBef>
            </a:pPr>
            <a:r>
              <a:rPr dirty="0" sz="1300">
                <a:latin typeface="Arial MT"/>
                <a:cs typeface="Arial MT"/>
              </a:rPr>
              <a:t>A</a:t>
            </a:r>
            <a:r>
              <a:rPr dirty="0" sz="1300" spc="30">
                <a:latin typeface="Arial MT"/>
                <a:cs typeface="Arial MT"/>
              </a:rPr>
              <a:t> </a:t>
            </a:r>
            <a:r>
              <a:rPr dirty="0" sz="1300" spc="60">
                <a:latin typeface="Arial MT"/>
                <a:cs typeface="Arial MT"/>
              </a:rPr>
              <a:t>product</a:t>
            </a:r>
            <a:r>
              <a:rPr dirty="0" sz="1300" spc="35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design</a:t>
            </a:r>
            <a:r>
              <a:rPr dirty="0" sz="1300" spc="30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and</a:t>
            </a:r>
            <a:r>
              <a:rPr dirty="0" sz="1300" spc="35">
                <a:latin typeface="Arial MT"/>
                <a:cs typeface="Arial MT"/>
              </a:rPr>
              <a:t> </a:t>
            </a:r>
            <a:r>
              <a:rPr dirty="0" sz="1300" spc="55">
                <a:latin typeface="Arial MT"/>
                <a:cs typeface="Arial MT"/>
              </a:rPr>
              <a:t>prototyping</a:t>
            </a:r>
            <a:r>
              <a:rPr dirty="0" sz="1300" spc="35">
                <a:latin typeface="Arial MT"/>
                <a:cs typeface="Arial MT"/>
              </a:rPr>
              <a:t> </a:t>
            </a:r>
            <a:r>
              <a:rPr dirty="0" sz="1300" spc="50">
                <a:latin typeface="Arial MT"/>
                <a:cs typeface="Arial MT"/>
              </a:rPr>
              <a:t>tool</a:t>
            </a:r>
            <a:r>
              <a:rPr dirty="0" sz="1300" spc="30">
                <a:latin typeface="Arial MT"/>
                <a:cs typeface="Arial MT"/>
              </a:rPr>
              <a:t> </a:t>
            </a:r>
            <a:r>
              <a:rPr dirty="0" sz="1300" spc="65">
                <a:latin typeface="Arial MT"/>
                <a:cs typeface="Arial MT"/>
              </a:rPr>
              <a:t>that</a:t>
            </a:r>
            <a:r>
              <a:rPr dirty="0" sz="1300" spc="35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allows</a:t>
            </a:r>
            <a:r>
              <a:rPr dirty="0" sz="1300" spc="30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designers</a:t>
            </a:r>
            <a:r>
              <a:rPr dirty="0" sz="1300" spc="35">
                <a:latin typeface="Arial MT"/>
                <a:cs typeface="Arial MT"/>
              </a:rPr>
              <a:t> </a:t>
            </a:r>
            <a:r>
              <a:rPr dirty="0" sz="1300" spc="55">
                <a:latin typeface="Arial MT"/>
                <a:cs typeface="Arial MT"/>
              </a:rPr>
              <a:t>to </a:t>
            </a:r>
            <a:r>
              <a:rPr dirty="0" sz="1300">
                <a:latin typeface="Arial MT"/>
                <a:cs typeface="Arial MT"/>
              </a:rPr>
              <a:t>create</a:t>
            </a:r>
            <a:r>
              <a:rPr dirty="0" sz="1300" spc="85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interactive,</a:t>
            </a:r>
            <a:r>
              <a:rPr dirty="0" sz="1300" spc="85">
                <a:latin typeface="Arial MT"/>
                <a:cs typeface="Arial MT"/>
              </a:rPr>
              <a:t> </a:t>
            </a:r>
            <a:r>
              <a:rPr dirty="0" sz="1300" spc="65">
                <a:latin typeface="Arial MT"/>
                <a:cs typeface="Arial MT"/>
              </a:rPr>
              <a:t>code-</a:t>
            </a:r>
            <a:r>
              <a:rPr dirty="0" sz="1300" spc="70">
                <a:latin typeface="Arial MT"/>
                <a:cs typeface="Arial MT"/>
              </a:rPr>
              <a:t>based</a:t>
            </a:r>
            <a:r>
              <a:rPr dirty="0" sz="1300" spc="85">
                <a:latin typeface="Arial MT"/>
                <a:cs typeface="Arial MT"/>
              </a:rPr>
              <a:t> </a:t>
            </a:r>
            <a:r>
              <a:rPr dirty="0" sz="1300" spc="55">
                <a:latin typeface="Arial MT"/>
                <a:cs typeface="Arial MT"/>
              </a:rPr>
              <a:t>prototypes</a:t>
            </a:r>
            <a:r>
              <a:rPr dirty="0" sz="1300" spc="85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using</a:t>
            </a:r>
            <a:r>
              <a:rPr dirty="0" sz="1300" spc="90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real</a:t>
            </a:r>
            <a:r>
              <a:rPr dirty="0" sz="1300" spc="85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data</a:t>
            </a:r>
            <a:r>
              <a:rPr dirty="0" sz="1300" spc="85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and</a:t>
            </a:r>
            <a:r>
              <a:rPr dirty="0" sz="1300" spc="85">
                <a:latin typeface="Arial MT"/>
                <a:cs typeface="Arial MT"/>
              </a:rPr>
              <a:t> </a:t>
            </a:r>
            <a:r>
              <a:rPr dirty="0" sz="1300" spc="-10">
                <a:latin typeface="Arial MT"/>
                <a:cs typeface="Arial MT"/>
              </a:rPr>
              <a:t>logic.</a:t>
            </a:r>
            <a:endParaRPr sz="13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300">
              <a:latin typeface="Arial MT"/>
              <a:cs typeface="Arial MT"/>
            </a:endParaRPr>
          </a:p>
          <a:p>
            <a:pPr marL="88900">
              <a:lnSpc>
                <a:spcPct val="100000"/>
              </a:lnSpc>
            </a:pPr>
            <a:r>
              <a:rPr dirty="0" sz="1800" spc="85" b="1">
                <a:solidFill>
                  <a:srgbClr val="BA3D02"/>
                </a:solidFill>
                <a:latin typeface="Arial"/>
                <a:cs typeface="Arial"/>
              </a:rPr>
              <a:t>What</a:t>
            </a:r>
            <a:r>
              <a:rPr dirty="0" sz="1800" spc="-7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BA3D02"/>
                </a:solidFill>
                <a:latin typeface="Arial"/>
                <a:cs typeface="Arial"/>
              </a:rPr>
              <a:t>Worked/Strengths</a:t>
            </a:r>
            <a:endParaRPr sz="1800">
              <a:latin typeface="Arial"/>
              <a:cs typeface="Arial"/>
            </a:endParaRPr>
          </a:p>
          <a:p>
            <a:pPr marL="546100" marR="233679" indent="-320675">
              <a:lnSpc>
                <a:spcPct val="114999"/>
              </a:lnSpc>
              <a:spcBef>
                <a:spcPts val="1335"/>
              </a:spcBef>
              <a:buFont typeface="Microsoft Sans Serif"/>
              <a:buChar char="●"/>
              <a:tabLst>
                <a:tab pos="546100" algn="l"/>
              </a:tabLst>
            </a:pPr>
            <a:r>
              <a:rPr dirty="0" sz="1200">
                <a:latin typeface="Arial MT"/>
                <a:cs typeface="Arial MT"/>
              </a:rPr>
              <a:t>Enables</a:t>
            </a:r>
            <a:r>
              <a:rPr dirty="0" sz="1200" spc="165">
                <a:latin typeface="Arial MT"/>
                <a:cs typeface="Arial MT"/>
              </a:rPr>
              <a:t> </a:t>
            </a:r>
            <a:r>
              <a:rPr dirty="0" sz="1200" spc="60">
                <a:latin typeface="Arial MT"/>
                <a:cs typeface="Arial MT"/>
              </a:rPr>
              <a:t>high-</a:t>
            </a:r>
            <a:r>
              <a:rPr dirty="0" sz="1200">
                <a:latin typeface="Arial MT"/>
                <a:cs typeface="Arial MT"/>
              </a:rPr>
              <a:t>fidelity,</a:t>
            </a:r>
            <a:r>
              <a:rPr dirty="0" sz="1200" spc="165">
                <a:latin typeface="Arial MT"/>
                <a:cs typeface="Arial MT"/>
              </a:rPr>
              <a:t> 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interactive</a:t>
            </a:r>
            <a:r>
              <a:rPr dirty="0" sz="1200" spc="10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prototypes</a:t>
            </a:r>
            <a:r>
              <a:rPr dirty="0" sz="1200" spc="16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using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real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data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and </a:t>
            </a:r>
            <a:r>
              <a:rPr dirty="0" sz="1200" spc="-10">
                <a:latin typeface="Arial MT"/>
                <a:cs typeface="Arial MT"/>
              </a:rPr>
              <a:t>logic.</a:t>
            </a:r>
            <a:endParaRPr sz="1200">
              <a:latin typeface="Arial MT"/>
              <a:cs typeface="Arial MT"/>
            </a:endParaRPr>
          </a:p>
          <a:p>
            <a:pPr marL="546100" indent="-320675">
              <a:lnSpc>
                <a:spcPct val="100000"/>
              </a:lnSpc>
              <a:spcBef>
                <a:spcPts val="215"/>
              </a:spcBef>
              <a:buFont typeface="Microsoft Sans Serif"/>
              <a:buChar char="●"/>
              <a:tabLst>
                <a:tab pos="546100" algn="l"/>
              </a:tabLst>
            </a:pPr>
            <a:r>
              <a:rPr dirty="0" sz="1200">
                <a:latin typeface="Arial MT"/>
                <a:cs typeface="Arial MT"/>
              </a:rPr>
              <a:t>Strong</a:t>
            </a:r>
            <a:r>
              <a:rPr dirty="0" sz="1200" spc="150">
                <a:latin typeface="Arial MT"/>
                <a:cs typeface="Arial MT"/>
              </a:rPr>
              <a:t> </a:t>
            </a:r>
            <a:r>
              <a:rPr dirty="0" sz="1200" spc="65">
                <a:latin typeface="Arial MT"/>
                <a:cs typeface="Arial MT"/>
              </a:rPr>
              <a:t>design-to-</a:t>
            </a:r>
            <a:r>
              <a:rPr dirty="0" sz="1200" spc="50">
                <a:latin typeface="Arial MT"/>
                <a:cs typeface="Arial MT"/>
              </a:rPr>
              <a:t>development</a:t>
            </a:r>
            <a:r>
              <a:rPr dirty="0" sz="1200" spc="1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handoff</a:t>
            </a:r>
            <a:r>
              <a:rPr dirty="0" sz="1200" spc="15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features.</a:t>
            </a:r>
            <a:endParaRPr sz="1200">
              <a:latin typeface="Arial MT"/>
              <a:cs typeface="Arial MT"/>
            </a:endParaRPr>
          </a:p>
          <a:p>
            <a:pPr marL="546100" indent="-320675">
              <a:lnSpc>
                <a:spcPct val="100000"/>
              </a:lnSpc>
              <a:spcBef>
                <a:spcPts val="215"/>
              </a:spcBef>
              <a:buFont typeface="Microsoft Sans Serif"/>
              <a:buChar char="●"/>
              <a:tabLst>
                <a:tab pos="546100" algn="l"/>
              </a:tabLst>
            </a:pPr>
            <a:r>
              <a:rPr dirty="0" sz="1200" spc="10">
                <a:latin typeface="Arial MT"/>
                <a:cs typeface="Arial MT"/>
              </a:rPr>
              <a:t>Supports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 spc="10" b="1">
                <a:solidFill>
                  <a:srgbClr val="0097A7"/>
                </a:solidFill>
                <a:latin typeface="Arial"/>
                <a:cs typeface="Arial"/>
              </a:rPr>
              <a:t>component</a:t>
            </a:r>
            <a:r>
              <a:rPr dirty="0" sz="1200" spc="5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 spc="10" b="1">
                <a:solidFill>
                  <a:srgbClr val="0097A7"/>
                </a:solidFill>
                <a:latin typeface="Arial"/>
                <a:cs typeface="Arial"/>
              </a:rPr>
              <a:t>reuse</a:t>
            </a:r>
            <a:r>
              <a:rPr dirty="0" sz="1200" spc="5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 spc="10" b="1">
                <a:solidFill>
                  <a:srgbClr val="0097A7"/>
                </a:solidFill>
                <a:latin typeface="Arial"/>
                <a:cs typeface="Arial"/>
              </a:rPr>
              <a:t>and</a:t>
            </a:r>
            <a:r>
              <a:rPr dirty="0" sz="1200" spc="5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 spc="50" b="1">
                <a:solidFill>
                  <a:srgbClr val="0097A7"/>
                </a:solidFill>
                <a:latin typeface="Arial"/>
                <a:cs typeface="Arial"/>
              </a:rPr>
              <a:t>state </a:t>
            </a:r>
            <a:r>
              <a:rPr dirty="0" sz="1200" spc="-10" b="1">
                <a:solidFill>
                  <a:srgbClr val="0097A7"/>
                </a:solidFill>
                <a:latin typeface="Arial"/>
                <a:cs typeface="Arial"/>
              </a:rPr>
              <a:t>management</a:t>
            </a:r>
            <a:r>
              <a:rPr dirty="0" sz="1200" spc="-10">
                <a:latin typeface="Arial MT"/>
                <a:cs typeface="Arial MT"/>
              </a:rPr>
              <a:t>.</a:t>
            </a:r>
            <a:endParaRPr sz="1200">
              <a:latin typeface="Arial MT"/>
              <a:cs typeface="Arial MT"/>
            </a:endParaRPr>
          </a:p>
          <a:p>
            <a:pPr marL="546100" indent="-320675">
              <a:lnSpc>
                <a:spcPct val="100000"/>
              </a:lnSpc>
              <a:spcBef>
                <a:spcPts val="215"/>
              </a:spcBef>
              <a:buFont typeface="Microsoft Sans Serif"/>
              <a:buChar char="●"/>
              <a:tabLst>
                <a:tab pos="546100" algn="l"/>
              </a:tabLst>
            </a:pPr>
            <a:r>
              <a:rPr dirty="0" sz="1200">
                <a:latin typeface="Arial MT"/>
                <a:cs typeface="Arial MT"/>
              </a:rPr>
              <a:t>Allows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 b="1">
                <a:solidFill>
                  <a:srgbClr val="0097A7"/>
                </a:solidFill>
                <a:latin typeface="Arial"/>
                <a:cs typeface="Arial"/>
              </a:rPr>
              <a:t>designers</a:t>
            </a:r>
            <a:r>
              <a:rPr dirty="0" sz="1200" spc="3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97A7"/>
                </a:solidFill>
                <a:latin typeface="Arial"/>
                <a:cs typeface="Arial"/>
              </a:rPr>
              <a:t>to</a:t>
            </a:r>
            <a:r>
              <a:rPr dirty="0" sz="1200" spc="3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97A7"/>
                </a:solidFill>
                <a:latin typeface="Arial"/>
                <a:cs typeface="Arial"/>
              </a:rPr>
              <a:t>simulate</a:t>
            </a:r>
            <a:r>
              <a:rPr dirty="0" sz="1200" spc="3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97A7"/>
                </a:solidFill>
                <a:latin typeface="Arial"/>
                <a:cs typeface="Arial"/>
              </a:rPr>
              <a:t>real</a:t>
            </a:r>
            <a:r>
              <a:rPr dirty="0" sz="1200" spc="3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97A7"/>
                </a:solidFill>
                <a:latin typeface="Arial"/>
                <a:cs typeface="Arial"/>
              </a:rPr>
              <a:t>app</a:t>
            </a:r>
            <a:r>
              <a:rPr dirty="0" sz="1200" spc="3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97A7"/>
                </a:solidFill>
                <a:latin typeface="Arial"/>
                <a:cs typeface="Arial"/>
              </a:rPr>
              <a:t>behaviors</a:t>
            </a:r>
            <a:r>
              <a:rPr dirty="0" sz="1200">
                <a:latin typeface="Arial MT"/>
                <a:cs typeface="Arial MT"/>
              </a:rPr>
              <a:t>,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 spc="55">
                <a:latin typeface="Arial MT"/>
                <a:cs typeface="Arial MT"/>
              </a:rPr>
              <a:t>not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just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visuals.</a:t>
            </a:r>
            <a:endParaRPr sz="1200">
              <a:latin typeface="Arial MT"/>
              <a:cs typeface="Arial MT"/>
            </a:endParaRPr>
          </a:p>
          <a:p>
            <a:pPr marL="546100" indent="-320675">
              <a:lnSpc>
                <a:spcPct val="100000"/>
              </a:lnSpc>
              <a:spcBef>
                <a:spcPts val="215"/>
              </a:spcBef>
              <a:buFont typeface="Microsoft Sans Serif"/>
              <a:buChar char="●"/>
              <a:tabLst>
                <a:tab pos="546100" algn="l"/>
              </a:tabLst>
            </a:pPr>
            <a:r>
              <a:rPr dirty="0" sz="1200">
                <a:latin typeface="Arial MT"/>
                <a:cs typeface="Arial MT"/>
              </a:rPr>
              <a:t>Great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advanced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 spc="60">
                <a:latin typeface="Arial MT"/>
                <a:cs typeface="Arial MT"/>
              </a:rPr>
              <a:t>product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teams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needing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realism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prototypes.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Microsoft Sans Serif"/>
              <a:buChar char="●"/>
            </a:pPr>
            <a:endParaRPr sz="1200">
              <a:latin typeface="Arial MT"/>
              <a:cs typeface="Arial MT"/>
            </a:endParaRPr>
          </a:p>
          <a:p>
            <a:pPr marL="88900">
              <a:lnSpc>
                <a:spcPct val="100000"/>
              </a:lnSpc>
            </a:pPr>
            <a:r>
              <a:rPr dirty="0" sz="1800" spc="85" b="1">
                <a:solidFill>
                  <a:srgbClr val="BA3D02"/>
                </a:solidFill>
                <a:latin typeface="Arial"/>
                <a:cs typeface="Arial"/>
              </a:rPr>
              <a:t>What</a:t>
            </a:r>
            <a:r>
              <a:rPr dirty="0" sz="1800" b="1">
                <a:solidFill>
                  <a:srgbClr val="BA3D02"/>
                </a:solidFill>
                <a:latin typeface="Arial"/>
                <a:cs typeface="Arial"/>
              </a:rPr>
              <a:t> Didn’t</a:t>
            </a:r>
            <a:r>
              <a:rPr dirty="0" sz="1800" spc="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BA3D02"/>
                </a:solidFill>
                <a:latin typeface="Arial"/>
                <a:cs typeface="Arial"/>
              </a:rPr>
              <a:t>Work/Weaknesses</a:t>
            </a:r>
            <a:endParaRPr sz="1800">
              <a:latin typeface="Arial"/>
              <a:cs typeface="Arial"/>
            </a:endParaRPr>
          </a:p>
          <a:p>
            <a:pPr marL="546100" indent="-320675">
              <a:lnSpc>
                <a:spcPct val="100000"/>
              </a:lnSpc>
              <a:spcBef>
                <a:spcPts val="1545"/>
              </a:spcBef>
              <a:buFont typeface="Microsoft Sans Serif"/>
              <a:buChar char="●"/>
              <a:tabLst>
                <a:tab pos="546100" algn="l"/>
              </a:tabLst>
            </a:pPr>
            <a:r>
              <a:rPr dirty="0" sz="1200">
                <a:latin typeface="Arial MT"/>
                <a:cs typeface="Arial MT"/>
              </a:rPr>
              <a:t>Steep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learning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curve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for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new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 spc="100">
                <a:latin typeface="Arial MT"/>
                <a:cs typeface="Arial MT"/>
              </a:rPr>
              <a:t>non-</a:t>
            </a:r>
            <a:r>
              <a:rPr dirty="0" sz="1200">
                <a:latin typeface="Arial MT"/>
                <a:cs typeface="Arial MT"/>
              </a:rPr>
              <a:t>technical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users</a:t>
            </a:r>
            <a:endParaRPr sz="1200">
              <a:latin typeface="Arial MT"/>
              <a:cs typeface="Arial MT"/>
            </a:endParaRPr>
          </a:p>
          <a:p>
            <a:pPr marL="546100" indent="-320675">
              <a:lnSpc>
                <a:spcPct val="100000"/>
              </a:lnSpc>
              <a:spcBef>
                <a:spcPts val="219"/>
              </a:spcBef>
              <a:buClr>
                <a:srgbClr val="000000"/>
              </a:buClr>
              <a:buFont typeface="Microsoft Sans Serif"/>
              <a:buChar char="●"/>
              <a:tabLst>
                <a:tab pos="546100" algn="l"/>
              </a:tabLst>
            </a:pP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Collaboration</a:t>
            </a:r>
            <a:r>
              <a:rPr dirty="0" sz="1200" spc="-1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isn’t</a:t>
            </a:r>
            <a:r>
              <a:rPr dirty="0" sz="1200" spc="-1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as</a:t>
            </a:r>
            <a:r>
              <a:rPr dirty="0" sz="1200" spc="-1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fiuid</a:t>
            </a:r>
            <a:r>
              <a:rPr dirty="0" sz="1200" spc="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as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Figma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Canva</a:t>
            </a:r>
            <a:endParaRPr sz="1200">
              <a:latin typeface="Arial MT"/>
              <a:cs typeface="Arial MT"/>
            </a:endParaRPr>
          </a:p>
          <a:p>
            <a:pPr marL="546100" indent="-320675">
              <a:lnSpc>
                <a:spcPct val="100000"/>
              </a:lnSpc>
              <a:spcBef>
                <a:spcPts val="215"/>
              </a:spcBef>
              <a:buFont typeface="Microsoft Sans Serif"/>
              <a:buChar char="●"/>
              <a:tabLst>
                <a:tab pos="546100" algn="l"/>
              </a:tabLst>
            </a:pPr>
            <a:r>
              <a:rPr dirty="0" sz="1200">
                <a:latin typeface="Arial MT"/>
                <a:cs typeface="Arial MT"/>
              </a:rPr>
              <a:t>Smaller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 spc="55">
                <a:latin typeface="Arial MT"/>
                <a:cs typeface="Arial MT"/>
              </a:rPr>
              <a:t>community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fewer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integrations</a:t>
            </a:r>
            <a:endParaRPr sz="1200">
              <a:latin typeface="Arial MT"/>
              <a:cs typeface="Arial MT"/>
            </a:endParaRPr>
          </a:p>
          <a:p>
            <a:pPr marL="546100" indent="-320675">
              <a:lnSpc>
                <a:spcPct val="100000"/>
              </a:lnSpc>
              <a:spcBef>
                <a:spcPts val="215"/>
              </a:spcBef>
              <a:buFont typeface="Microsoft Sans Serif"/>
              <a:buChar char="●"/>
              <a:tabLst>
                <a:tab pos="546100" algn="l"/>
              </a:tabLst>
            </a:pPr>
            <a:r>
              <a:rPr dirty="0" sz="1200">
                <a:latin typeface="Arial MT"/>
                <a:cs typeface="Arial MT"/>
              </a:rPr>
              <a:t>Can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feel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 spc="65">
                <a:latin typeface="Arial MT"/>
                <a:cs typeface="Arial MT"/>
              </a:rPr>
              <a:t>too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complex</a:t>
            </a:r>
            <a:r>
              <a:rPr dirty="0" sz="1200" spc="3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for</a:t>
            </a:r>
            <a:r>
              <a:rPr dirty="0" sz="1200" spc="3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spc="55" b="1">
                <a:solidFill>
                  <a:srgbClr val="0A9395"/>
                </a:solidFill>
                <a:latin typeface="Arial"/>
                <a:cs typeface="Arial"/>
              </a:rPr>
              <a:t>early-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stage</a:t>
            </a:r>
            <a:r>
              <a:rPr dirty="0" sz="1200" spc="8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teams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founders</a:t>
            </a:r>
            <a:endParaRPr sz="1200">
              <a:latin typeface="Arial MT"/>
              <a:cs typeface="Arial MT"/>
            </a:endParaRPr>
          </a:p>
          <a:p>
            <a:pPr marL="546100" indent="-320675">
              <a:lnSpc>
                <a:spcPct val="100000"/>
              </a:lnSpc>
              <a:spcBef>
                <a:spcPts val="215"/>
              </a:spcBef>
              <a:buClr>
                <a:srgbClr val="000000"/>
              </a:buClr>
              <a:buFont typeface="Microsoft Sans Serif"/>
              <a:buChar char="●"/>
              <a:tabLst>
                <a:tab pos="546100" algn="l"/>
              </a:tabLst>
            </a:pP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Lacks</a:t>
            </a:r>
            <a:r>
              <a:rPr dirty="0" sz="1200" spc="4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spc="10" b="1">
                <a:solidFill>
                  <a:srgbClr val="0A9395"/>
                </a:solidFill>
                <a:latin typeface="Arial"/>
                <a:cs typeface="Arial"/>
              </a:rPr>
              <a:t>multimodal</a:t>
            </a:r>
            <a:r>
              <a:rPr dirty="0" sz="1200" spc="9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spc="10">
                <a:latin typeface="Arial MT"/>
                <a:cs typeface="Arial MT"/>
              </a:rPr>
              <a:t>or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async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feedback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options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(voice,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video,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digests)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4724" y="387547"/>
            <a:ext cx="941069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25"/>
              <a:t>UXPin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33563" y="795023"/>
            <a:ext cx="3105618" cy="2145695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82788" y="3084243"/>
            <a:ext cx="3105618" cy="192099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4" y="505247"/>
            <a:ext cx="941069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25"/>
              <a:t>UXPin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346824" y="1041524"/>
            <a:ext cx="31883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BA3D02"/>
                </a:solidFill>
                <a:latin typeface="Arial"/>
                <a:cs typeface="Arial"/>
              </a:rPr>
              <a:t>Implications</a:t>
            </a:r>
            <a:r>
              <a:rPr dirty="0" sz="1800" spc="5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BA3D02"/>
                </a:solidFill>
                <a:latin typeface="Arial"/>
                <a:cs typeface="Arial"/>
              </a:rPr>
              <a:t>on</a:t>
            </a:r>
            <a:r>
              <a:rPr dirty="0" sz="1800" spc="5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BA3D02"/>
                </a:solidFill>
                <a:latin typeface="Arial"/>
                <a:cs typeface="Arial"/>
              </a:rPr>
              <a:t>Our</a:t>
            </a:r>
            <a:r>
              <a:rPr dirty="0" sz="1800" spc="5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BA3D02"/>
                </a:solidFill>
                <a:latin typeface="Arial"/>
                <a:cs typeface="Arial"/>
              </a:rPr>
              <a:t>Solution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75732" y="1491866"/>
            <a:ext cx="5292725" cy="1788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40360" marR="815340" indent="-328295">
              <a:lnSpc>
                <a:spcPct val="117900"/>
              </a:lnSpc>
              <a:spcBef>
                <a:spcPts val="100"/>
              </a:spcBef>
              <a:buSzPct val="108333"/>
              <a:buFont typeface="Microsoft Sans Serif"/>
              <a:buChar char="●"/>
              <a:tabLst>
                <a:tab pos="340360" algn="l"/>
              </a:tabLst>
            </a:pPr>
            <a:r>
              <a:rPr dirty="0" sz="1200">
                <a:latin typeface="Arial MT"/>
                <a:cs typeface="Arial MT"/>
              </a:rPr>
              <a:t>Keep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realistic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prototyping</a:t>
            </a:r>
            <a:r>
              <a:rPr dirty="0" sz="1200" spc="8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depth</a:t>
            </a:r>
            <a:r>
              <a:rPr dirty="0" sz="1200" spc="9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optional</a:t>
            </a:r>
            <a:r>
              <a:rPr dirty="0" sz="1200">
                <a:latin typeface="Arial MT"/>
                <a:cs typeface="Arial MT"/>
              </a:rPr>
              <a:t>,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accessible,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 spc="30">
                <a:latin typeface="Arial MT"/>
                <a:cs typeface="Arial MT"/>
              </a:rPr>
              <a:t>not </a:t>
            </a:r>
            <a:r>
              <a:rPr dirty="0" sz="1200" spc="-10">
                <a:latin typeface="Arial MT"/>
                <a:cs typeface="Arial MT"/>
              </a:rPr>
              <a:t>overwhelming.</a:t>
            </a:r>
            <a:endParaRPr sz="1200">
              <a:latin typeface="Arial MT"/>
              <a:cs typeface="Arial MT"/>
            </a:endParaRPr>
          </a:p>
          <a:p>
            <a:pPr marL="340360" marR="536575" indent="-328295">
              <a:lnSpc>
                <a:spcPct val="117900"/>
              </a:lnSpc>
              <a:spcBef>
                <a:spcPts val="55"/>
              </a:spcBef>
              <a:buClr>
                <a:srgbClr val="000000"/>
              </a:buClr>
              <a:buSzPct val="108333"/>
              <a:buFont typeface="Microsoft Sans Serif"/>
              <a:buChar char="●"/>
              <a:tabLst>
                <a:tab pos="340360" algn="l"/>
              </a:tabLst>
            </a:pPr>
            <a:r>
              <a:rPr dirty="0" sz="1200" spc="-20" b="1">
                <a:solidFill>
                  <a:srgbClr val="0A9395"/>
                </a:solidFill>
                <a:latin typeface="Arial"/>
                <a:cs typeface="Arial"/>
              </a:rPr>
              <a:t>Focus</a:t>
            </a:r>
            <a:r>
              <a:rPr dirty="0" sz="1200" spc="12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on</a:t>
            </a:r>
            <a:r>
              <a:rPr dirty="0" sz="1200" spc="1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simplicity</a:t>
            </a:r>
            <a:r>
              <a:rPr dirty="0" sz="1200" spc="18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communication</a:t>
            </a:r>
            <a:r>
              <a:rPr dirty="0" sz="1200" spc="1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clarity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over</a:t>
            </a:r>
            <a:r>
              <a:rPr dirty="0" sz="1200" spc="19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technical complexity.</a:t>
            </a:r>
            <a:endParaRPr sz="1200">
              <a:latin typeface="Arial MT"/>
              <a:cs typeface="Arial MT"/>
            </a:endParaRPr>
          </a:p>
          <a:p>
            <a:pPr marL="340360" indent="-327660">
              <a:lnSpc>
                <a:spcPct val="100000"/>
              </a:lnSpc>
              <a:spcBef>
                <a:spcPts val="310"/>
              </a:spcBef>
              <a:buSzPct val="108333"/>
              <a:buFont typeface="Microsoft Sans Serif"/>
              <a:buChar char="●"/>
              <a:tabLst>
                <a:tab pos="340360" algn="l"/>
              </a:tabLst>
            </a:pPr>
            <a:r>
              <a:rPr dirty="0" sz="1200" spc="10">
                <a:latin typeface="Arial MT"/>
                <a:cs typeface="Arial MT"/>
              </a:rPr>
              <a:t>Add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interactive,</a:t>
            </a:r>
            <a:r>
              <a:rPr dirty="0" sz="1200" spc="150">
                <a:latin typeface="Arial MT"/>
                <a:cs typeface="Arial MT"/>
              </a:rPr>
              <a:t> </a:t>
            </a:r>
            <a:r>
              <a:rPr dirty="0" sz="1200" spc="55">
                <a:latin typeface="Arial MT"/>
                <a:cs typeface="Arial MT"/>
              </a:rPr>
              <a:t>voice-</a:t>
            </a:r>
            <a:r>
              <a:rPr dirty="0" sz="1200" spc="10">
                <a:latin typeface="Arial MT"/>
                <a:cs typeface="Arial MT"/>
              </a:rPr>
              <a:t>driven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feedback</a:t>
            </a:r>
            <a:r>
              <a:rPr dirty="0" sz="1200" spc="150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loops</a:t>
            </a:r>
            <a:r>
              <a:rPr dirty="0" sz="1200" spc="150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for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richer</a:t>
            </a:r>
            <a:r>
              <a:rPr dirty="0" sz="1200" spc="15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collaboration.</a:t>
            </a:r>
            <a:endParaRPr sz="1200">
              <a:latin typeface="Arial MT"/>
              <a:cs typeface="Arial MT"/>
            </a:endParaRPr>
          </a:p>
          <a:p>
            <a:pPr marL="340360" indent="-327660">
              <a:lnSpc>
                <a:spcPct val="100000"/>
              </a:lnSpc>
              <a:spcBef>
                <a:spcPts val="355"/>
              </a:spcBef>
              <a:buSzPct val="108333"/>
              <a:buFont typeface="Microsoft Sans Serif"/>
              <a:buChar char="●"/>
              <a:tabLst>
                <a:tab pos="340360" algn="l"/>
              </a:tabLst>
            </a:pPr>
            <a:r>
              <a:rPr dirty="0" sz="1200">
                <a:latin typeface="Arial MT"/>
                <a:cs typeface="Arial MT"/>
              </a:rPr>
              <a:t>Ensure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fast</a:t>
            </a:r>
            <a:r>
              <a:rPr dirty="0" sz="1200" spc="2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onboarding</a:t>
            </a:r>
            <a:r>
              <a:rPr dirty="0" sz="1200" spc="2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for</a:t>
            </a:r>
            <a:r>
              <a:rPr dirty="0" sz="1200" spc="2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founders</a:t>
            </a:r>
            <a:r>
              <a:rPr dirty="0" sz="1200" spc="7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spc="55">
                <a:latin typeface="Arial MT"/>
                <a:cs typeface="Arial MT"/>
              </a:rPr>
              <a:t>with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minimal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design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experience.</a:t>
            </a:r>
            <a:endParaRPr sz="1200">
              <a:latin typeface="Arial MT"/>
              <a:cs typeface="Arial MT"/>
            </a:endParaRPr>
          </a:p>
          <a:p>
            <a:pPr marL="340360" marR="143510" indent="-328295">
              <a:lnSpc>
                <a:spcPct val="117900"/>
              </a:lnSpc>
              <a:spcBef>
                <a:spcPts val="95"/>
              </a:spcBef>
              <a:buSzPct val="108333"/>
              <a:buFont typeface="Microsoft Sans Serif"/>
              <a:buChar char="●"/>
              <a:tabLst>
                <a:tab pos="340360" algn="l"/>
              </a:tabLst>
            </a:pPr>
            <a:r>
              <a:rPr dirty="0" sz="1200">
                <a:latin typeface="Arial MT"/>
                <a:cs typeface="Arial MT"/>
              </a:rPr>
              <a:t>Bridge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 spc="55">
                <a:latin typeface="Arial MT"/>
                <a:cs typeface="Arial MT"/>
              </a:rPr>
              <a:t>the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gap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between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 spc="60">
                <a:latin typeface="Arial MT"/>
                <a:cs typeface="Arial MT"/>
              </a:rPr>
              <a:t>prototype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conversation,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 spc="55">
                <a:latin typeface="Arial MT"/>
                <a:cs typeface="Arial MT"/>
              </a:rPr>
              <a:t>not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just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design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code.</a:t>
            </a:r>
            <a:endParaRPr sz="1200">
              <a:latin typeface="Arial MT"/>
              <a:cs typeface="Arial MT"/>
            </a:endParaRPr>
          </a:p>
        </p:txBody>
      </p:sp>
      <p:graphicFrame>
        <p:nvGraphicFramePr>
          <p:cNvPr id="5" name="object 5" descr=""/>
          <p:cNvGraphicFramePr>
            <a:graphicFrameLocks noGrp="1"/>
          </p:cNvGraphicFramePr>
          <p:nvPr/>
        </p:nvGraphicFramePr>
        <p:xfrm>
          <a:off x="814760" y="3762480"/>
          <a:ext cx="7324725" cy="12426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52215"/>
                <a:gridCol w="3486150"/>
              </a:tblGrid>
              <a:tr h="456565">
                <a:tc>
                  <a:txBody>
                    <a:bodyPr/>
                    <a:lstStyle/>
                    <a:p>
                      <a:pPr marL="1160145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800" spc="-10" b="1">
                          <a:latin typeface="Arial"/>
                          <a:cs typeface="Arial"/>
                        </a:rPr>
                        <a:t>SIMILARITIES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7620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531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800" spc="-120" b="1">
                          <a:latin typeface="Arial"/>
                          <a:cs typeface="Arial"/>
                        </a:rPr>
                        <a:t>KEY</a:t>
                      </a:r>
                      <a:r>
                        <a:rPr dirty="0" sz="1800" spc="-5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20" b="1">
                          <a:latin typeface="Arial"/>
                          <a:cs typeface="Arial"/>
                        </a:rPr>
                        <a:t>DIFFERENTIATOR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7620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86130">
                <a:tc>
                  <a:txBody>
                    <a:bodyPr/>
                    <a:lstStyle/>
                    <a:p>
                      <a:pPr marL="85725" marR="133350">
                        <a:lnSpc>
                          <a:spcPct val="114999"/>
                        </a:lnSpc>
                        <a:spcBef>
                          <a:spcPts val="409"/>
                        </a:spcBef>
                      </a:pPr>
                      <a:r>
                        <a:rPr dirty="0" sz="1200">
                          <a:latin typeface="Arial MT"/>
                          <a:cs typeface="Arial MT"/>
                        </a:rPr>
                        <a:t>Like</a:t>
                      </a:r>
                      <a:r>
                        <a:rPr dirty="0" sz="1200" spc="18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 spc="-60">
                          <a:latin typeface="Arial MT"/>
                          <a:cs typeface="Arial MT"/>
                        </a:rPr>
                        <a:t>UXPin,</a:t>
                      </a:r>
                      <a:r>
                        <a:rPr dirty="0" sz="1200" spc="18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>
                          <a:latin typeface="Arial MT"/>
                          <a:cs typeface="Arial MT"/>
                        </a:rPr>
                        <a:t>Clarus</a:t>
                      </a:r>
                      <a:r>
                        <a:rPr dirty="0" sz="1200" spc="18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>
                          <a:latin typeface="Arial MT"/>
                          <a:cs typeface="Arial MT"/>
                        </a:rPr>
                        <a:t>promotes</a:t>
                      </a:r>
                      <a:r>
                        <a:rPr dirty="0" sz="1200" spc="17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high-context</a:t>
                      </a:r>
                      <a:r>
                        <a:rPr dirty="0" sz="1200" spc="12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design discussions,</a:t>
                      </a:r>
                      <a:r>
                        <a:rPr dirty="0" sz="1200" spc="145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latin typeface="Arial MT"/>
                          <a:cs typeface="Arial MT"/>
                        </a:rPr>
                        <a:t>connecting</a:t>
                      </a:r>
                      <a:r>
                        <a:rPr dirty="0" sz="1200" spc="14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>
                          <a:latin typeface="Arial MT"/>
                          <a:cs typeface="Arial MT"/>
                        </a:rPr>
                        <a:t>visuals</a:t>
                      </a:r>
                      <a:r>
                        <a:rPr dirty="0" sz="1200" spc="14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>
                          <a:latin typeface="Arial MT"/>
                          <a:cs typeface="Arial MT"/>
                        </a:rPr>
                        <a:t>and</a:t>
                      </a:r>
                      <a:r>
                        <a:rPr dirty="0" sz="1200" spc="14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 spc="-10">
                          <a:latin typeface="Arial MT"/>
                          <a:cs typeface="Arial MT"/>
                        </a:rPr>
                        <a:t>feedback </a:t>
                      </a:r>
                      <a:r>
                        <a:rPr dirty="0" sz="1200" spc="20">
                          <a:latin typeface="Arial MT"/>
                          <a:cs typeface="Arial MT"/>
                        </a:rPr>
                        <a:t>closely</a:t>
                      </a:r>
                      <a:r>
                        <a:rPr dirty="0" sz="1200" spc="75">
                          <a:latin typeface="Arial MT"/>
                          <a:cs typeface="Arial MT"/>
                        </a:rPr>
                        <a:t> to </a:t>
                      </a:r>
                      <a:r>
                        <a:rPr dirty="0" sz="1200" spc="60">
                          <a:latin typeface="Arial MT"/>
                          <a:cs typeface="Arial MT"/>
                        </a:rPr>
                        <a:t>product</a:t>
                      </a:r>
                      <a:r>
                        <a:rPr dirty="0" sz="1200" spc="8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 spc="20">
                          <a:latin typeface="Arial MT"/>
                          <a:cs typeface="Arial MT"/>
                        </a:rPr>
                        <a:t>development</a:t>
                      </a:r>
                      <a:r>
                        <a:rPr dirty="0" sz="1200" spc="7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 spc="-10">
                          <a:latin typeface="Arial MT"/>
                          <a:cs typeface="Arial MT"/>
                        </a:rPr>
                        <a:t>workﬂows.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B="0" marT="52069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 marR="436245">
                        <a:lnSpc>
                          <a:spcPct val="114999"/>
                        </a:lnSpc>
                        <a:spcBef>
                          <a:spcPts val="409"/>
                        </a:spcBef>
                      </a:pPr>
                      <a:r>
                        <a:rPr dirty="0" sz="1200" spc="10">
                          <a:latin typeface="Arial MT"/>
                          <a:cs typeface="Arial MT"/>
                        </a:rPr>
                        <a:t>Clarus</a:t>
                      </a:r>
                      <a:r>
                        <a:rPr dirty="0" sz="1200" spc="8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 spc="10">
                          <a:latin typeface="Arial MT"/>
                          <a:cs typeface="Arial MT"/>
                        </a:rPr>
                        <a:t>prioritizes</a:t>
                      </a:r>
                      <a:r>
                        <a:rPr dirty="0" sz="1200" spc="3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 spc="10" b="1" i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human</a:t>
                      </a:r>
                      <a:r>
                        <a:rPr dirty="0" sz="1200" spc="65" b="1" i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 b="1" i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communication </a:t>
                      </a:r>
                      <a:r>
                        <a:rPr dirty="0" sz="120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(voice,</a:t>
                      </a:r>
                      <a:r>
                        <a:rPr dirty="0" sz="1200" spc="7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video,</a:t>
                      </a:r>
                      <a:r>
                        <a:rPr dirty="0" sz="1200" spc="75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digest</a:t>
                      </a:r>
                      <a:r>
                        <a:rPr dirty="0" sz="1200" spc="7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summaries)</a:t>
                      </a:r>
                      <a:r>
                        <a:rPr dirty="0" sz="1200" spc="75" b="1">
                          <a:solidFill>
                            <a:srgbClr val="0097A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0">
                          <a:latin typeface="Arial MT"/>
                          <a:cs typeface="Arial MT"/>
                        </a:rPr>
                        <a:t>over </a:t>
                      </a:r>
                      <a:r>
                        <a:rPr dirty="0" sz="1200" spc="10">
                          <a:latin typeface="Arial MT"/>
                          <a:cs typeface="Arial MT"/>
                        </a:rPr>
                        <a:t>technical</a:t>
                      </a:r>
                      <a:r>
                        <a:rPr dirty="0" sz="1200" spc="13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 spc="50">
                          <a:latin typeface="Arial MT"/>
                          <a:cs typeface="Arial MT"/>
                        </a:rPr>
                        <a:t>prototyping</a:t>
                      </a:r>
                      <a:r>
                        <a:rPr dirty="0" sz="1200" spc="14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200" spc="-10">
                          <a:latin typeface="Arial MT"/>
                          <a:cs typeface="Arial MT"/>
                        </a:rPr>
                        <a:t>depth.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B="0" marT="52069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6" name="object 6" descr=""/>
          <p:cNvGrpSpPr/>
          <p:nvPr/>
        </p:nvGrpSpPr>
        <p:grpSpPr>
          <a:xfrm>
            <a:off x="6042037" y="731398"/>
            <a:ext cx="2849245" cy="2835910"/>
            <a:chOff x="6042037" y="731398"/>
            <a:chExt cx="2849245" cy="2835910"/>
          </a:xfrm>
        </p:grpSpPr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2060" y="731398"/>
              <a:ext cx="1698871" cy="1698871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42037" y="1868046"/>
              <a:ext cx="1698871" cy="169887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3886" y="65599"/>
            <a:ext cx="7896209" cy="501228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84724" y="419218"/>
            <a:ext cx="353060" cy="156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50" spc="-30">
                <a:solidFill>
                  <a:srgbClr val="E8D8A5"/>
                </a:solidFill>
                <a:latin typeface="Arial MT"/>
                <a:cs typeface="Arial MT"/>
              </a:rPr>
              <a:t>CS</a:t>
            </a:r>
            <a:r>
              <a:rPr dirty="0" sz="850" spc="-25">
                <a:solidFill>
                  <a:srgbClr val="E8D8A5"/>
                </a:solidFill>
                <a:latin typeface="Arial MT"/>
                <a:cs typeface="Arial MT"/>
              </a:rPr>
              <a:t> </a:t>
            </a:r>
            <a:r>
              <a:rPr dirty="0" sz="850" spc="-50">
                <a:solidFill>
                  <a:srgbClr val="E8D8A5"/>
                </a:solidFill>
                <a:latin typeface="Arial MT"/>
                <a:cs typeface="Arial MT"/>
              </a:rPr>
              <a:t>147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1511" y="1926106"/>
            <a:ext cx="7482205" cy="1153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400">
                <a:solidFill>
                  <a:srgbClr val="93D1BC"/>
                </a:solidFill>
              </a:rPr>
              <a:t>Values</a:t>
            </a:r>
            <a:r>
              <a:rPr dirty="0" sz="7400" spc="-335">
                <a:solidFill>
                  <a:srgbClr val="93D1BC"/>
                </a:solidFill>
              </a:rPr>
              <a:t> </a:t>
            </a:r>
            <a:r>
              <a:rPr dirty="0" sz="7400">
                <a:solidFill>
                  <a:srgbClr val="93D1BC"/>
                </a:solidFill>
              </a:rPr>
              <a:t>in</a:t>
            </a:r>
            <a:r>
              <a:rPr dirty="0" sz="7400" spc="-330">
                <a:solidFill>
                  <a:srgbClr val="93D1BC"/>
                </a:solidFill>
              </a:rPr>
              <a:t> </a:t>
            </a:r>
            <a:r>
              <a:rPr dirty="0" sz="7400" spc="-10">
                <a:solidFill>
                  <a:srgbClr val="93D1BC"/>
                </a:solidFill>
              </a:rPr>
              <a:t>Design</a:t>
            </a:r>
            <a:endParaRPr sz="7400"/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361360" cy="257174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100"/>
              <a:t>Direct/Indirect</a:t>
            </a:r>
            <a:r>
              <a:rPr dirty="0" spc="-35"/>
              <a:t> </a:t>
            </a:r>
            <a:r>
              <a:rPr dirty="0" spc="-10"/>
              <a:t>Stakeholders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428549" y="1071572"/>
            <a:ext cx="7961630" cy="3794125"/>
          </a:xfrm>
          <a:custGeom>
            <a:avLst/>
            <a:gdLst/>
            <a:ahLst/>
            <a:cxnLst/>
            <a:rect l="l" t="t" r="r" b="b"/>
            <a:pathLst>
              <a:path w="7961630" h="3794125">
                <a:moveTo>
                  <a:pt x="7961383" y="0"/>
                </a:moveTo>
                <a:lnTo>
                  <a:pt x="0" y="3794092"/>
                </a:lnTo>
              </a:path>
            </a:pathLst>
          </a:custGeom>
          <a:ln w="3809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1274965" y="1318275"/>
            <a:ext cx="2502535" cy="1890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100"/>
              </a:spcBef>
            </a:pPr>
            <a:r>
              <a:rPr dirty="0" sz="2000" spc="55" b="1">
                <a:solidFill>
                  <a:srgbClr val="0A9395"/>
                </a:solidFill>
                <a:latin typeface="Arial"/>
                <a:cs typeface="Arial"/>
              </a:rPr>
              <a:t>Direct</a:t>
            </a:r>
            <a:r>
              <a:rPr dirty="0" sz="2000" spc="-7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0A9395"/>
                </a:solidFill>
                <a:latin typeface="Arial"/>
                <a:cs typeface="Arial"/>
              </a:rPr>
              <a:t>Stakeholders</a:t>
            </a:r>
            <a:endParaRPr sz="2000">
              <a:latin typeface="Arial"/>
              <a:cs typeface="Arial"/>
            </a:endParaRPr>
          </a:p>
          <a:p>
            <a:pPr algn="ctr" marL="12700" marR="5080">
              <a:lnSpc>
                <a:spcPts val="1420"/>
              </a:lnSpc>
              <a:spcBef>
                <a:spcPts val="935"/>
              </a:spcBef>
            </a:pPr>
            <a:r>
              <a:rPr dirty="0" sz="1200" b="1">
                <a:solidFill>
                  <a:srgbClr val="0097A7"/>
                </a:solidFill>
                <a:latin typeface="Arial"/>
                <a:cs typeface="Arial"/>
              </a:rPr>
              <a:t>Founders</a:t>
            </a:r>
            <a:r>
              <a:rPr dirty="0" sz="1200" spc="5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who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want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 spc="75">
                <a:latin typeface="Arial MT"/>
                <a:cs typeface="Arial MT"/>
              </a:rPr>
              <a:t>to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express</a:t>
            </a:r>
            <a:r>
              <a:rPr dirty="0" sz="1200" spc="5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ideas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 spc="75">
                <a:latin typeface="Arial MT"/>
                <a:cs typeface="Arial MT"/>
              </a:rPr>
              <a:t>to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designers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clearly,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see </a:t>
            </a:r>
            <a:r>
              <a:rPr dirty="0" sz="1200" spc="55">
                <a:latin typeface="Arial MT"/>
                <a:cs typeface="Arial MT"/>
              </a:rPr>
              <a:t>project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real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time,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give </a:t>
            </a:r>
            <a:r>
              <a:rPr dirty="0" sz="1200" spc="50">
                <a:latin typeface="Arial MT"/>
                <a:cs typeface="Arial MT"/>
              </a:rPr>
              <a:t>structured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feedback.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 spc="-10" b="1">
                <a:latin typeface="Arial"/>
                <a:cs typeface="Arial"/>
              </a:rPr>
              <a:t>goal</a:t>
            </a:r>
            <a:r>
              <a:rPr dirty="0" sz="1200" b="1">
                <a:latin typeface="Arial"/>
                <a:cs typeface="Arial"/>
              </a:rPr>
              <a:t> </a:t>
            </a:r>
            <a:r>
              <a:rPr dirty="0" sz="1200" spc="-25" b="1">
                <a:latin typeface="Arial"/>
                <a:cs typeface="Arial"/>
              </a:rPr>
              <a:t>of </a:t>
            </a:r>
            <a:r>
              <a:rPr dirty="0" sz="1200" b="1">
                <a:latin typeface="Arial"/>
                <a:cs typeface="Arial"/>
              </a:rPr>
              <a:t>these</a:t>
            </a:r>
            <a:r>
              <a:rPr dirty="0" sz="1200" spc="5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founders</a:t>
            </a:r>
            <a:r>
              <a:rPr dirty="0" sz="1200" spc="50" b="1">
                <a:latin typeface="Arial"/>
                <a:cs typeface="Arial"/>
              </a:rPr>
              <a:t> </a:t>
            </a:r>
            <a:r>
              <a:rPr dirty="0" sz="1200" spc="-20" b="1">
                <a:latin typeface="Arial"/>
                <a:cs typeface="Arial"/>
              </a:rPr>
              <a:t>is</a:t>
            </a:r>
            <a:r>
              <a:rPr dirty="0" sz="1200" spc="5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to</a:t>
            </a:r>
            <a:r>
              <a:rPr dirty="0" sz="1200" spc="5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decrease </a:t>
            </a:r>
            <a:r>
              <a:rPr dirty="0" sz="1200" spc="10" b="1">
                <a:latin typeface="Arial"/>
                <a:cs typeface="Arial"/>
              </a:rPr>
              <a:t>friction</a:t>
            </a:r>
            <a:r>
              <a:rPr dirty="0" sz="1200" spc="5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in</a:t>
            </a:r>
            <a:r>
              <a:rPr dirty="0" sz="1200" spc="55" b="1">
                <a:latin typeface="Arial"/>
                <a:cs typeface="Arial"/>
              </a:rPr>
              <a:t> </a:t>
            </a:r>
            <a:r>
              <a:rPr dirty="0" sz="1200" spc="10" b="1">
                <a:latin typeface="Arial"/>
                <a:cs typeface="Arial"/>
              </a:rPr>
              <a:t>communication</a:t>
            </a:r>
            <a:r>
              <a:rPr dirty="0" sz="1200" spc="55" b="1">
                <a:latin typeface="Arial"/>
                <a:cs typeface="Arial"/>
              </a:rPr>
              <a:t> </a:t>
            </a:r>
            <a:r>
              <a:rPr dirty="0" sz="1200" spc="-25" b="1">
                <a:latin typeface="Arial"/>
                <a:cs typeface="Arial"/>
              </a:rPr>
              <a:t>and </a:t>
            </a:r>
            <a:r>
              <a:rPr dirty="0" sz="1200" b="1">
                <a:latin typeface="Arial"/>
                <a:cs typeface="Arial"/>
              </a:rPr>
              <a:t>feel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“heard”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in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spc="60" b="1">
                <a:latin typeface="Arial"/>
                <a:cs typeface="Arial"/>
              </a:rPr>
              <a:t>the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design outcome.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914905" y="2875123"/>
            <a:ext cx="2704465" cy="2016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50" b="1">
                <a:solidFill>
                  <a:srgbClr val="0A9395"/>
                </a:solidFill>
                <a:latin typeface="Arial"/>
                <a:cs typeface="Arial"/>
              </a:rPr>
              <a:t>Indirect</a:t>
            </a:r>
            <a:r>
              <a:rPr dirty="0" sz="2000" spc="-6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0A9395"/>
                </a:solidFill>
                <a:latin typeface="Arial"/>
                <a:cs typeface="Arial"/>
              </a:rPr>
              <a:t>Stakeholders</a:t>
            </a:r>
            <a:endParaRPr sz="2000">
              <a:latin typeface="Arial"/>
              <a:cs typeface="Arial"/>
            </a:endParaRPr>
          </a:p>
          <a:p>
            <a:pPr algn="ctr" marL="102870" marR="271145">
              <a:lnSpc>
                <a:spcPct val="100000"/>
              </a:lnSpc>
              <a:spcBef>
                <a:spcPts val="1755"/>
              </a:spcBef>
            </a:pPr>
            <a:r>
              <a:rPr dirty="0" sz="1200" b="1">
                <a:solidFill>
                  <a:srgbClr val="0097A7"/>
                </a:solidFill>
                <a:latin typeface="Arial"/>
                <a:cs typeface="Arial"/>
              </a:rPr>
              <a:t>Designers</a:t>
            </a:r>
            <a:r>
              <a:rPr dirty="0" sz="1200" spc="6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who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 spc="105">
                <a:latin typeface="Arial MT"/>
                <a:cs typeface="Arial MT"/>
              </a:rPr>
              <a:t>co-</a:t>
            </a:r>
            <a:r>
              <a:rPr dirty="0" sz="1200">
                <a:latin typeface="Arial MT"/>
                <a:cs typeface="Arial MT"/>
              </a:rPr>
              <a:t>create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 spc="35">
                <a:latin typeface="Arial MT"/>
                <a:cs typeface="Arial MT"/>
              </a:rPr>
              <a:t>with </a:t>
            </a:r>
            <a:r>
              <a:rPr dirty="0" sz="1200">
                <a:latin typeface="Arial MT"/>
                <a:cs typeface="Arial MT"/>
              </a:rPr>
              <a:t>founders</a:t>
            </a:r>
            <a:r>
              <a:rPr dirty="0" sz="1200" spc="1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will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 b="1">
                <a:latin typeface="Arial"/>
                <a:cs typeface="Arial"/>
              </a:rPr>
              <a:t>receive</a:t>
            </a:r>
            <a:r>
              <a:rPr dirty="0" sz="1200" spc="10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more</a:t>
            </a:r>
            <a:r>
              <a:rPr dirty="0" sz="1200" spc="10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clear </a:t>
            </a:r>
            <a:r>
              <a:rPr dirty="0" sz="1200" spc="10" b="1">
                <a:latin typeface="Arial"/>
                <a:cs typeface="Arial"/>
              </a:rPr>
              <a:t>feedback.</a:t>
            </a:r>
            <a:r>
              <a:rPr dirty="0" sz="1200" spc="50" b="1"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97A7"/>
                </a:solidFill>
                <a:latin typeface="Arial"/>
                <a:cs typeface="Arial"/>
              </a:rPr>
              <a:t>Investors</a:t>
            </a:r>
            <a:r>
              <a:rPr dirty="0" sz="1200" spc="5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 spc="10">
                <a:latin typeface="Arial MT"/>
                <a:cs typeface="Arial MT"/>
              </a:rPr>
              <a:t>will</a:t>
            </a:r>
            <a:r>
              <a:rPr dirty="0" sz="1200" spc="11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gain </a:t>
            </a:r>
            <a:r>
              <a:rPr dirty="0" sz="1200" spc="20">
                <a:latin typeface="Arial MT"/>
                <a:cs typeface="Arial MT"/>
              </a:rPr>
              <a:t>more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 spc="20">
                <a:latin typeface="Arial MT"/>
                <a:cs typeface="Arial MT"/>
              </a:rPr>
              <a:t>confidence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 spc="20">
                <a:latin typeface="Arial MT"/>
                <a:cs typeface="Arial MT"/>
              </a:rPr>
              <a:t>through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more </a:t>
            </a:r>
            <a:r>
              <a:rPr dirty="0" sz="1200" b="1">
                <a:latin typeface="Arial"/>
                <a:cs typeface="Arial"/>
              </a:rPr>
              <a:t>rapid</a:t>
            </a:r>
            <a:r>
              <a:rPr dirty="0" sz="1200" spc="5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branding</a:t>
            </a:r>
            <a:r>
              <a:rPr dirty="0" sz="1200" spc="5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and</a:t>
            </a:r>
            <a:r>
              <a:rPr dirty="0" sz="1200" spc="60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design.</a:t>
            </a:r>
            <a:endParaRPr sz="1200">
              <a:latin typeface="Arial"/>
              <a:cs typeface="Arial"/>
            </a:endParaRPr>
          </a:p>
          <a:p>
            <a:pPr algn="ctr" marL="267970" marR="436245">
              <a:lnSpc>
                <a:spcPct val="100000"/>
              </a:lnSpc>
            </a:pPr>
            <a:r>
              <a:rPr dirty="0" sz="1200" b="1">
                <a:solidFill>
                  <a:srgbClr val="0097A7"/>
                </a:solidFill>
                <a:latin typeface="Arial"/>
                <a:cs typeface="Arial"/>
              </a:rPr>
              <a:t>Customers</a:t>
            </a:r>
            <a:r>
              <a:rPr dirty="0" sz="1200" spc="3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will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 spc="50">
                <a:latin typeface="Arial MT"/>
                <a:cs typeface="Arial MT"/>
              </a:rPr>
              <a:t>benefit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 spc="30">
                <a:latin typeface="Arial MT"/>
                <a:cs typeface="Arial MT"/>
              </a:rPr>
              <a:t>from </a:t>
            </a:r>
            <a:r>
              <a:rPr dirty="0" sz="1200">
                <a:latin typeface="Arial MT"/>
                <a:cs typeface="Arial MT"/>
              </a:rPr>
              <a:t>more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 spc="60">
                <a:latin typeface="Arial MT"/>
                <a:cs typeface="Arial MT"/>
              </a:rPr>
              <a:t>better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 spc="-10" b="1">
                <a:latin typeface="Arial"/>
                <a:cs typeface="Arial"/>
              </a:rPr>
              <a:t>smoothly </a:t>
            </a:r>
            <a:r>
              <a:rPr dirty="0" sz="1200" b="1">
                <a:latin typeface="Arial"/>
                <a:cs typeface="Arial"/>
              </a:rPr>
              <a:t>designed</a:t>
            </a:r>
            <a:r>
              <a:rPr dirty="0" sz="1200" spc="100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products.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3230880">
              <a:lnSpc>
                <a:spcPct val="100000"/>
              </a:lnSpc>
              <a:spcBef>
                <a:spcPts val="120"/>
              </a:spcBef>
            </a:pPr>
            <a:r>
              <a:rPr dirty="0" sz="1900"/>
              <a:t>Values</a:t>
            </a:r>
            <a:r>
              <a:rPr dirty="0" sz="1900" spc="-20"/>
              <a:t> </a:t>
            </a:r>
            <a:r>
              <a:rPr dirty="0" sz="1900"/>
              <a:t>of</a:t>
            </a:r>
            <a:r>
              <a:rPr dirty="0" sz="1900" spc="-15"/>
              <a:t> </a:t>
            </a:r>
            <a:r>
              <a:rPr dirty="0" sz="1900" spc="-10"/>
              <a:t>Clarus</a:t>
            </a:r>
            <a:endParaRPr sz="1900"/>
          </a:p>
        </p:txBody>
      </p:sp>
      <p:sp>
        <p:nvSpPr>
          <p:cNvPr id="3" name="object 3" descr=""/>
          <p:cNvSpPr/>
          <p:nvPr/>
        </p:nvSpPr>
        <p:spPr>
          <a:xfrm>
            <a:off x="87999" y="1122047"/>
            <a:ext cx="2850515" cy="1696720"/>
          </a:xfrm>
          <a:custGeom>
            <a:avLst/>
            <a:gdLst/>
            <a:ahLst/>
            <a:cxnLst/>
            <a:rect l="l" t="t" r="r" b="b"/>
            <a:pathLst>
              <a:path w="2850515" h="1696720">
                <a:moveTo>
                  <a:pt x="0" y="156772"/>
                </a:moveTo>
                <a:lnTo>
                  <a:pt x="7992" y="107220"/>
                </a:lnTo>
                <a:lnTo>
                  <a:pt x="30248" y="64184"/>
                </a:lnTo>
                <a:lnTo>
                  <a:pt x="64185" y="30248"/>
                </a:lnTo>
                <a:lnTo>
                  <a:pt x="107220" y="7992"/>
                </a:lnTo>
                <a:lnTo>
                  <a:pt x="156773" y="0"/>
                </a:lnTo>
                <a:lnTo>
                  <a:pt x="2693519" y="0"/>
                </a:lnTo>
                <a:lnTo>
                  <a:pt x="2753510" y="11933"/>
                </a:lnTo>
                <a:lnTo>
                  <a:pt x="2804369" y="45917"/>
                </a:lnTo>
                <a:lnTo>
                  <a:pt x="2838356" y="96778"/>
                </a:lnTo>
                <a:lnTo>
                  <a:pt x="2850294" y="156772"/>
                </a:lnTo>
                <a:lnTo>
                  <a:pt x="2850294" y="1539721"/>
                </a:lnTo>
                <a:lnTo>
                  <a:pt x="2842300" y="1589271"/>
                </a:lnTo>
                <a:lnTo>
                  <a:pt x="2820043" y="1632306"/>
                </a:lnTo>
                <a:lnTo>
                  <a:pt x="2786104" y="1666245"/>
                </a:lnTo>
                <a:lnTo>
                  <a:pt x="2743068" y="1688503"/>
                </a:lnTo>
                <a:lnTo>
                  <a:pt x="2693519" y="1696496"/>
                </a:lnTo>
                <a:lnTo>
                  <a:pt x="156773" y="1696496"/>
                </a:lnTo>
                <a:lnTo>
                  <a:pt x="107220" y="1688503"/>
                </a:lnTo>
                <a:lnTo>
                  <a:pt x="64185" y="1666245"/>
                </a:lnTo>
                <a:lnTo>
                  <a:pt x="30248" y="1632306"/>
                </a:lnTo>
                <a:lnTo>
                  <a:pt x="7992" y="1589271"/>
                </a:lnTo>
                <a:lnTo>
                  <a:pt x="0" y="1539721"/>
                </a:lnTo>
                <a:lnTo>
                  <a:pt x="0" y="156772"/>
                </a:lnTo>
                <a:close/>
              </a:path>
            </a:pathLst>
          </a:custGeom>
          <a:ln w="28574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229716" y="1158010"/>
            <a:ext cx="2520950" cy="1529715"/>
          </a:xfrm>
          <a:prstGeom prst="rect">
            <a:avLst/>
          </a:prstGeom>
        </p:spPr>
        <p:txBody>
          <a:bodyPr wrap="square" lIns="0" tIns="81915" rIns="0" bIns="0" rtlCol="0" vert="horz">
            <a:spAutoFit/>
          </a:bodyPr>
          <a:lstStyle/>
          <a:p>
            <a:pPr marL="862965">
              <a:lnSpc>
                <a:spcPct val="100000"/>
              </a:lnSpc>
              <a:spcBef>
                <a:spcPts val="645"/>
              </a:spcBef>
            </a:pPr>
            <a:r>
              <a:rPr dirty="0" sz="2000" spc="40" b="1">
                <a:solidFill>
                  <a:srgbClr val="0A9395"/>
                </a:solidFill>
                <a:latin typeface="Arial"/>
                <a:cs typeface="Arial"/>
              </a:rPr>
              <a:t>Clarity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ts val="1420"/>
              </a:lnSpc>
              <a:spcBef>
                <a:spcPts val="395"/>
              </a:spcBef>
            </a:pPr>
            <a:r>
              <a:rPr dirty="0" sz="1200">
                <a:latin typeface="Arial MT"/>
                <a:cs typeface="Arial MT"/>
              </a:rPr>
              <a:t>Ensure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every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conversation, </a:t>
            </a:r>
            <a:r>
              <a:rPr dirty="0" sz="1200" spc="45">
                <a:latin typeface="Arial MT"/>
                <a:cs typeface="Arial MT"/>
              </a:rPr>
              <a:t>comment,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 spc="60">
                <a:latin typeface="Arial MT"/>
                <a:cs typeface="Arial MT"/>
              </a:rPr>
              <a:t>edit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is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easy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 spc="50">
                <a:latin typeface="Arial MT"/>
                <a:cs typeface="Arial MT"/>
              </a:rPr>
              <a:t>to </a:t>
            </a:r>
            <a:r>
              <a:rPr dirty="0" sz="1200">
                <a:latin typeface="Arial MT"/>
                <a:cs typeface="Arial MT"/>
              </a:rPr>
              <a:t>understand.</a:t>
            </a:r>
            <a:r>
              <a:rPr dirty="0" sz="1200" spc="160">
                <a:latin typeface="Arial MT"/>
                <a:cs typeface="Arial MT"/>
              </a:rPr>
              <a:t> </a:t>
            </a:r>
            <a:r>
              <a:rPr dirty="0" sz="1200" b="1">
                <a:solidFill>
                  <a:srgbClr val="0097A7"/>
                </a:solidFill>
                <a:latin typeface="Arial"/>
                <a:cs typeface="Arial"/>
              </a:rPr>
              <a:t>Transform</a:t>
            </a:r>
            <a:r>
              <a:rPr dirty="0" sz="1200" spc="10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0097A7"/>
                </a:solidFill>
                <a:latin typeface="Arial"/>
                <a:cs typeface="Arial"/>
              </a:rPr>
              <a:t>vague </a:t>
            </a:r>
            <a:r>
              <a:rPr dirty="0" sz="1200" spc="10" b="1">
                <a:solidFill>
                  <a:srgbClr val="0097A7"/>
                </a:solidFill>
                <a:latin typeface="Arial"/>
                <a:cs typeface="Arial"/>
              </a:rPr>
              <a:t>feedback</a:t>
            </a:r>
            <a:r>
              <a:rPr dirty="0" sz="1200" spc="1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 spc="10" b="1">
                <a:solidFill>
                  <a:srgbClr val="0097A7"/>
                </a:solidFill>
                <a:latin typeface="Arial"/>
                <a:cs typeface="Arial"/>
              </a:rPr>
              <a:t>into</a:t>
            </a:r>
            <a:r>
              <a:rPr dirty="0" sz="1200" spc="1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 spc="10" b="1">
                <a:solidFill>
                  <a:srgbClr val="0097A7"/>
                </a:solidFill>
                <a:latin typeface="Arial"/>
                <a:cs typeface="Arial"/>
              </a:rPr>
              <a:t>actionable</a:t>
            </a:r>
            <a:r>
              <a:rPr dirty="0" sz="1200" spc="1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0097A7"/>
                </a:solidFill>
                <a:latin typeface="Arial"/>
                <a:cs typeface="Arial"/>
              </a:rPr>
              <a:t>insights </a:t>
            </a:r>
            <a:r>
              <a:rPr dirty="0" sz="1200" b="1">
                <a:solidFill>
                  <a:srgbClr val="0097A7"/>
                </a:solidFill>
                <a:latin typeface="Arial"/>
                <a:cs typeface="Arial"/>
              </a:rPr>
              <a:t>and</a:t>
            </a:r>
            <a:r>
              <a:rPr dirty="0" sz="1200" spc="10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97A7"/>
                </a:solidFill>
                <a:latin typeface="Arial"/>
                <a:cs typeface="Arial"/>
              </a:rPr>
              <a:t>reduce</a:t>
            </a:r>
            <a:r>
              <a:rPr dirty="0" sz="1200" spc="10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0097A7"/>
                </a:solidFill>
                <a:latin typeface="Arial"/>
                <a:cs typeface="Arial"/>
              </a:rPr>
              <a:t>miscommunication </a:t>
            </a:r>
            <a:r>
              <a:rPr dirty="0" sz="1200">
                <a:latin typeface="Arial MT"/>
                <a:cs typeface="Arial MT"/>
              </a:rPr>
              <a:t>between</a:t>
            </a:r>
            <a:r>
              <a:rPr dirty="0" sz="1200" spc="2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founders</a:t>
            </a:r>
            <a:r>
              <a:rPr dirty="0" sz="1200" spc="20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20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designers.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3146843" y="1127610"/>
            <a:ext cx="2850515" cy="1696720"/>
          </a:xfrm>
          <a:custGeom>
            <a:avLst/>
            <a:gdLst/>
            <a:ahLst/>
            <a:cxnLst/>
            <a:rect l="l" t="t" r="r" b="b"/>
            <a:pathLst>
              <a:path w="2850515" h="1696720">
                <a:moveTo>
                  <a:pt x="0" y="156774"/>
                </a:moveTo>
                <a:lnTo>
                  <a:pt x="7993" y="107221"/>
                </a:lnTo>
                <a:lnTo>
                  <a:pt x="30251" y="64185"/>
                </a:lnTo>
                <a:lnTo>
                  <a:pt x="64189" y="30248"/>
                </a:lnTo>
                <a:lnTo>
                  <a:pt x="107225" y="7992"/>
                </a:lnTo>
                <a:lnTo>
                  <a:pt x="156774" y="0"/>
                </a:lnTo>
                <a:lnTo>
                  <a:pt x="2693519" y="0"/>
                </a:lnTo>
                <a:lnTo>
                  <a:pt x="2753510" y="11933"/>
                </a:lnTo>
                <a:lnTo>
                  <a:pt x="2804369" y="45917"/>
                </a:lnTo>
                <a:lnTo>
                  <a:pt x="2838356" y="96778"/>
                </a:lnTo>
                <a:lnTo>
                  <a:pt x="2850294" y="156774"/>
                </a:lnTo>
                <a:lnTo>
                  <a:pt x="2850294" y="1539734"/>
                </a:lnTo>
                <a:lnTo>
                  <a:pt x="2842300" y="1589283"/>
                </a:lnTo>
                <a:lnTo>
                  <a:pt x="2820043" y="1632319"/>
                </a:lnTo>
                <a:lnTo>
                  <a:pt x="2786104" y="1666257"/>
                </a:lnTo>
                <a:lnTo>
                  <a:pt x="2743068" y="1688515"/>
                </a:lnTo>
                <a:lnTo>
                  <a:pt x="2693519" y="1696509"/>
                </a:lnTo>
                <a:lnTo>
                  <a:pt x="156774" y="1696509"/>
                </a:lnTo>
                <a:lnTo>
                  <a:pt x="107225" y="1688515"/>
                </a:lnTo>
                <a:lnTo>
                  <a:pt x="64189" y="1666257"/>
                </a:lnTo>
                <a:lnTo>
                  <a:pt x="30251" y="1632319"/>
                </a:lnTo>
                <a:lnTo>
                  <a:pt x="7993" y="1589283"/>
                </a:lnTo>
                <a:lnTo>
                  <a:pt x="0" y="1539734"/>
                </a:lnTo>
                <a:lnTo>
                  <a:pt x="0" y="156774"/>
                </a:lnTo>
                <a:close/>
              </a:path>
            </a:pathLst>
          </a:custGeom>
          <a:ln w="28574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6205687" y="1116472"/>
            <a:ext cx="2850515" cy="1696720"/>
          </a:xfrm>
          <a:custGeom>
            <a:avLst/>
            <a:gdLst/>
            <a:ahLst/>
            <a:cxnLst/>
            <a:rect l="l" t="t" r="r" b="b"/>
            <a:pathLst>
              <a:path w="2850515" h="1696720">
                <a:moveTo>
                  <a:pt x="0" y="156772"/>
                </a:moveTo>
                <a:lnTo>
                  <a:pt x="7993" y="107220"/>
                </a:lnTo>
                <a:lnTo>
                  <a:pt x="30251" y="64184"/>
                </a:lnTo>
                <a:lnTo>
                  <a:pt x="64189" y="30248"/>
                </a:lnTo>
                <a:lnTo>
                  <a:pt x="107225" y="7992"/>
                </a:lnTo>
                <a:lnTo>
                  <a:pt x="156774" y="0"/>
                </a:lnTo>
                <a:lnTo>
                  <a:pt x="2693519" y="0"/>
                </a:lnTo>
                <a:lnTo>
                  <a:pt x="2753510" y="11933"/>
                </a:lnTo>
                <a:lnTo>
                  <a:pt x="2804369" y="45917"/>
                </a:lnTo>
                <a:lnTo>
                  <a:pt x="2838356" y="96778"/>
                </a:lnTo>
                <a:lnTo>
                  <a:pt x="2850294" y="156772"/>
                </a:lnTo>
                <a:lnTo>
                  <a:pt x="2850294" y="1539721"/>
                </a:lnTo>
                <a:lnTo>
                  <a:pt x="2842300" y="1589271"/>
                </a:lnTo>
                <a:lnTo>
                  <a:pt x="2820043" y="1632306"/>
                </a:lnTo>
                <a:lnTo>
                  <a:pt x="2786104" y="1666245"/>
                </a:lnTo>
                <a:lnTo>
                  <a:pt x="2743068" y="1688503"/>
                </a:lnTo>
                <a:lnTo>
                  <a:pt x="2693519" y="1696496"/>
                </a:lnTo>
                <a:lnTo>
                  <a:pt x="156774" y="1696496"/>
                </a:lnTo>
                <a:lnTo>
                  <a:pt x="107225" y="1688503"/>
                </a:lnTo>
                <a:lnTo>
                  <a:pt x="64189" y="1666245"/>
                </a:lnTo>
                <a:lnTo>
                  <a:pt x="30251" y="1632306"/>
                </a:lnTo>
                <a:lnTo>
                  <a:pt x="7993" y="1589271"/>
                </a:lnTo>
                <a:lnTo>
                  <a:pt x="0" y="1539721"/>
                </a:lnTo>
                <a:lnTo>
                  <a:pt x="0" y="156772"/>
                </a:lnTo>
                <a:close/>
              </a:path>
            </a:pathLst>
          </a:custGeom>
          <a:ln w="28574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1628559" y="3141318"/>
            <a:ext cx="2850515" cy="1696720"/>
          </a:xfrm>
          <a:custGeom>
            <a:avLst/>
            <a:gdLst/>
            <a:ahLst/>
            <a:cxnLst/>
            <a:rect l="l" t="t" r="r" b="b"/>
            <a:pathLst>
              <a:path w="2850515" h="1696720">
                <a:moveTo>
                  <a:pt x="0" y="156774"/>
                </a:moveTo>
                <a:lnTo>
                  <a:pt x="7992" y="107225"/>
                </a:lnTo>
                <a:lnTo>
                  <a:pt x="30248" y="64189"/>
                </a:lnTo>
                <a:lnTo>
                  <a:pt x="64184" y="30251"/>
                </a:lnTo>
                <a:lnTo>
                  <a:pt x="107220" y="7993"/>
                </a:lnTo>
                <a:lnTo>
                  <a:pt x="156772" y="0"/>
                </a:lnTo>
                <a:lnTo>
                  <a:pt x="2693532" y="0"/>
                </a:lnTo>
                <a:lnTo>
                  <a:pt x="2753522" y="11937"/>
                </a:lnTo>
                <a:lnTo>
                  <a:pt x="2804381" y="45924"/>
                </a:lnTo>
                <a:lnTo>
                  <a:pt x="2838356" y="96784"/>
                </a:lnTo>
                <a:lnTo>
                  <a:pt x="2850281" y="156774"/>
                </a:lnTo>
                <a:lnTo>
                  <a:pt x="2850281" y="1539721"/>
                </a:lnTo>
                <a:lnTo>
                  <a:pt x="2842290" y="1589271"/>
                </a:lnTo>
                <a:lnTo>
                  <a:pt x="2820039" y="1632306"/>
                </a:lnTo>
                <a:lnTo>
                  <a:pt x="2786108" y="1666245"/>
                </a:lnTo>
                <a:lnTo>
                  <a:pt x="2743078" y="1688503"/>
                </a:lnTo>
                <a:lnTo>
                  <a:pt x="2693532" y="1696496"/>
                </a:lnTo>
                <a:lnTo>
                  <a:pt x="156772" y="1696496"/>
                </a:lnTo>
                <a:lnTo>
                  <a:pt x="107220" y="1688503"/>
                </a:lnTo>
                <a:lnTo>
                  <a:pt x="64184" y="1666245"/>
                </a:lnTo>
                <a:lnTo>
                  <a:pt x="30248" y="1632306"/>
                </a:lnTo>
                <a:lnTo>
                  <a:pt x="7992" y="1589271"/>
                </a:lnTo>
                <a:lnTo>
                  <a:pt x="0" y="1539721"/>
                </a:lnTo>
                <a:lnTo>
                  <a:pt x="0" y="156774"/>
                </a:lnTo>
                <a:close/>
              </a:path>
            </a:pathLst>
          </a:custGeom>
          <a:ln w="28574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4665140" y="3141318"/>
            <a:ext cx="2850515" cy="1696720"/>
          </a:xfrm>
          <a:custGeom>
            <a:avLst/>
            <a:gdLst/>
            <a:ahLst/>
            <a:cxnLst/>
            <a:rect l="l" t="t" r="r" b="b"/>
            <a:pathLst>
              <a:path w="2850515" h="1696720">
                <a:moveTo>
                  <a:pt x="0" y="156774"/>
                </a:moveTo>
                <a:lnTo>
                  <a:pt x="7990" y="107225"/>
                </a:lnTo>
                <a:lnTo>
                  <a:pt x="30242" y="64189"/>
                </a:lnTo>
                <a:lnTo>
                  <a:pt x="64173" y="30251"/>
                </a:lnTo>
                <a:lnTo>
                  <a:pt x="107202" y="7993"/>
                </a:lnTo>
                <a:lnTo>
                  <a:pt x="156749" y="0"/>
                </a:lnTo>
                <a:lnTo>
                  <a:pt x="2693519" y="0"/>
                </a:lnTo>
                <a:lnTo>
                  <a:pt x="2753510" y="11937"/>
                </a:lnTo>
                <a:lnTo>
                  <a:pt x="2804369" y="45924"/>
                </a:lnTo>
                <a:lnTo>
                  <a:pt x="2838344" y="96784"/>
                </a:lnTo>
                <a:lnTo>
                  <a:pt x="2850269" y="156774"/>
                </a:lnTo>
                <a:lnTo>
                  <a:pt x="2850269" y="1539721"/>
                </a:lnTo>
                <a:lnTo>
                  <a:pt x="2842278" y="1589271"/>
                </a:lnTo>
                <a:lnTo>
                  <a:pt x="2820026" y="1632306"/>
                </a:lnTo>
                <a:lnTo>
                  <a:pt x="2786095" y="1666245"/>
                </a:lnTo>
                <a:lnTo>
                  <a:pt x="2743066" y="1688503"/>
                </a:lnTo>
                <a:lnTo>
                  <a:pt x="2693519" y="1696496"/>
                </a:lnTo>
                <a:lnTo>
                  <a:pt x="156749" y="1696496"/>
                </a:lnTo>
                <a:lnTo>
                  <a:pt x="107202" y="1688503"/>
                </a:lnTo>
                <a:lnTo>
                  <a:pt x="64173" y="1666245"/>
                </a:lnTo>
                <a:lnTo>
                  <a:pt x="30242" y="1632306"/>
                </a:lnTo>
                <a:lnTo>
                  <a:pt x="7990" y="1589271"/>
                </a:lnTo>
                <a:lnTo>
                  <a:pt x="0" y="1539721"/>
                </a:lnTo>
                <a:lnTo>
                  <a:pt x="0" y="156774"/>
                </a:lnTo>
                <a:close/>
              </a:path>
            </a:pathLst>
          </a:custGeom>
          <a:ln w="28574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3288563" y="1195481"/>
            <a:ext cx="2510155" cy="1529715"/>
          </a:xfrm>
          <a:prstGeom prst="rect">
            <a:avLst/>
          </a:prstGeom>
        </p:spPr>
        <p:txBody>
          <a:bodyPr wrap="square" lIns="0" tIns="81915" rIns="0" bIns="0" rtlCol="0" vert="horz">
            <a:spAutoFit/>
          </a:bodyPr>
          <a:lstStyle/>
          <a:p>
            <a:pPr marL="462280">
              <a:lnSpc>
                <a:spcPct val="100000"/>
              </a:lnSpc>
              <a:spcBef>
                <a:spcPts val="645"/>
              </a:spcBef>
            </a:pPr>
            <a:r>
              <a:rPr dirty="0" sz="2000" spc="-10" b="1">
                <a:solidFill>
                  <a:srgbClr val="0A9395"/>
                </a:solidFill>
                <a:latin typeface="Arial"/>
                <a:cs typeface="Arial"/>
              </a:rPr>
              <a:t>Transparency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ts val="1420"/>
              </a:lnSpc>
              <a:spcBef>
                <a:spcPts val="395"/>
              </a:spcBef>
            </a:pPr>
            <a:r>
              <a:rPr dirty="0" sz="1200">
                <a:latin typeface="Arial MT"/>
                <a:cs typeface="Arial MT"/>
              </a:rPr>
              <a:t>Enable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visibility into progress </a:t>
            </a:r>
            <a:r>
              <a:rPr dirty="0" sz="1200" spc="-25" b="1">
                <a:solidFill>
                  <a:srgbClr val="0A9395"/>
                </a:solidFill>
                <a:latin typeface="Arial"/>
                <a:cs typeface="Arial"/>
              </a:rPr>
              <a:t>and 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decision-making</a:t>
            </a:r>
            <a:r>
              <a:rPr dirty="0" sz="1200" spc="18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0A9395"/>
                </a:solidFill>
                <a:latin typeface="Arial"/>
                <a:cs typeface="Arial"/>
              </a:rPr>
              <a:t>so</a:t>
            </a:r>
            <a:r>
              <a:rPr dirty="0" sz="1200" spc="18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0A9395"/>
                </a:solidFill>
                <a:latin typeface="Arial"/>
                <a:cs typeface="Arial"/>
              </a:rPr>
              <a:t>both 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founders</a:t>
            </a:r>
            <a:r>
              <a:rPr dirty="0" sz="1200" spc="4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and</a:t>
            </a:r>
            <a:r>
              <a:rPr dirty="0" sz="1200" spc="5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designers</a:t>
            </a:r>
            <a:r>
              <a:rPr dirty="0" sz="1200" spc="5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0A9395"/>
                </a:solidFill>
                <a:latin typeface="Arial"/>
                <a:cs typeface="Arial"/>
              </a:rPr>
              <a:t>feel 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aligned.</a:t>
            </a:r>
            <a:r>
              <a:rPr dirty="0" sz="1200" spc="6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Real-</a:t>
            </a:r>
            <a:r>
              <a:rPr dirty="0" sz="1200" spc="65">
                <a:latin typeface="Arial MT"/>
                <a:cs typeface="Arial MT"/>
              </a:rPr>
              <a:t>time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updates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should </a:t>
            </a:r>
            <a:r>
              <a:rPr dirty="0" sz="1200" spc="20">
                <a:latin typeface="Arial MT"/>
                <a:cs typeface="Arial MT"/>
              </a:rPr>
              <a:t>make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 spc="20">
                <a:latin typeface="Arial MT"/>
                <a:cs typeface="Arial MT"/>
              </a:rPr>
              <a:t>collaboration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 spc="20">
                <a:latin typeface="Arial MT"/>
                <a:cs typeface="Arial MT"/>
              </a:rPr>
              <a:t>feel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 spc="20">
                <a:latin typeface="Arial MT"/>
                <a:cs typeface="Arial MT"/>
              </a:rPr>
              <a:t>open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and </a:t>
            </a:r>
            <a:r>
              <a:rPr dirty="0" sz="1200" spc="-10">
                <a:latin typeface="Arial MT"/>
                <a:cs typeface="Arial MT"/>
              </a:rPr>
              <a:t>trustworthy.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6347405" y="1195481"/>
            <a:ext cx="2523490" cy="1529715"/>
          </a:xfrm>
          <a:prstGeom prst="rect">
            <a:avLst/>
          </a:prstGeom>
        </p:spPr>
        <p:txBody>
          <a:bodyPr wrap="square" lIns="0" tIns="81915" rIns="0" bIns="0" rtlCol="0" vert="horz">
            <a:spAutoFit/>
          </a:bodyPr>
          <a:lstStyle/>
          <a:p>
            <a:pPr marL="802005">
              <a:lnSpc>
                <a:spcPct val="100000"/>
              </a:lnSpc>
              <a:spcBef>
                <a:spcPts val="645"/>
              </a:spcBef>
            </a:pPr>
            <a:r>
              <a:rPr dirty="0" sz="2000" spc="-10" b="1">
                <a:solidFill>
                  <a:srgbClr val="0A9395"/>
                </a:solidFill>
                <a:latin typeface="Arial"/>
                <a:cs typeface="Arial"/>
              </a:rPr>
              <a:t>Empathy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ts val="1420"/>
              </a:lnSpc>
              <a:spcBef>
                <a:spcPts val="395"/>
              </a:spcBef>
            </a:pPr>
            <a:r>
              <a:rPr dirty="0" sz="1200">
                <a:latin typeface="Arial MT"/>
                <a:cs typeface="Arial MT"/>
              </a:rPr>
              <a:t>Design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Clarus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 spc="75">
                <a:latin typeface="Arial MT"/>
                <a:cs typeface="Arial MT"/>
              </a:rPr>
              <a:t>to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 spc="50">
                <a:latin typeface="Arial MT"/>
                <a:cs typeface="Arial MT"/>
              </a:rPr>
              <a:t>adapt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 spc="75">
                <a:latin typeface="Arial MT"/>
                <a:cs typeface="Arial MT"/>
              </a:rPr>
              <a:t>to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how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 spc="45">
                <a:latin typeface="Arial MT"/>
                <a:cs typeface="Arial MT"/>
              </a:rPr>
              <a:t>both </a:t>
            </a:r>
            <a:r>
              <a:rPr dirty="0" sz="1200">
                <a:latin typeface="Arial MT"/>
                <a:cs typeface="Arial MT"/>
              </a:rPr>
              <a:t>founders</a:t>
            </a:r>
            <a:r>
              <a:rPr dirty="0" sz="1200" spc="1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designers</a:t>
            </a:r>
            <a:r>
              <a:rPr dirty="0" sz="1200" spc="1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think</a:t>
            </a:r>
            <a:r>
              <a:rPr dirty="0" sz="1200" spc="18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and </a:t>
            </a:r>
            <a:r>
              <a:rPr dirty="0" sz="1200" spc="10">
                <a:latin typeface="Arial MT"/>
                <a:cs typeface="Arial MT"/>
              </a:rPr>
              <a:t>communicate.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Whether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visual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or </a:t>
            </a:r>
            <a:r>
              <a:rPr dirty="0" sz="1200">
                <a:latin typeface="Arial MT"/>
                <a:cs typeface="Arial MT"/>
              </a:rPr>
              <a:t>verbal,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 spc="55">
                <a:latin typeface="Arial MT"/>
                <a:cs typeface="Arial MT"/>
              </a:rPr>
              <a:t>the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platform</a:t>
            </a:r>
            <a:r>
              <a:rPr dirty="0" sz="1200" spc="55">
                <a:latin typeface="Arial MT"/>
                <a:cs typeface="Arial MT"/>
              </a:rPr>
              <a:t> </a:t>
            </a:r>
            <a:r>
              <a:rPr dirty="0" sz="1200" b="1">
                <a:solidFill>
                  <a:srgbClr val="0097A7"/>
                </a:solidFill>
                <a:latin typeface="Arial"/>
                <a:cs typeface="Arial"/>
              </a:rPr>
              <a:t>should</a:t>
            </a:r>
            <a:r>
              <a:rPr dirty="0" sz="1200" spc="1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0097A7"/>
                </a:solidFill>
                <a:latin typeface="Arial"/>
                <a:cs typeface="Arial"/>
              </a:rPr>
              <a:t>make </a:t>
            </a:r>
            <a:r>
              <a:rPr dirty="0" sz="1200" b="1">
                <a:solidFill>
                  <a:srgbClr val="0097A7"/>
                </a:solidFill>
                <a:latin typeface="Arial"/>
                <a:cs typeface="Arial"/>
              </a:rPr>
              <a:t>each</a:t>
            </a:r>
            <a:r>
              <a:rPr dirty="0" sz="1200" spc="7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97A7"/>
                </a:solidFill>
                <a:latin typeface="Arial"/>
                <a:cs typeface="Arial"/>
              </a:rPr>
              <a:t>user</a:t>
            </a:r>
            <a:r>
              <a:rPr dirty="0" sz="1200" spc="7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97A7"/>
                </a:solidFill>
                <a:latin typeface="Arial"/>
                <a:cs typeface="Arial"/>
              </a:rPr>
              <a:t>feel</a:t>
            </a:r>
            <a:r>
              <a:rPr dirty="0" sz="1200" spc="7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97A7"/>
                </a:solidFill>
                <a:latin typeface="Arial"/>
                <a:cs typeface="Arial"/>
              </a:rPr>
              <a:t>understood</a:t>
            </a:r>
            <a:r>
              <a:rPr dirty="0" sz="1200" spc="7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 spc="-25" b="1">
                <a:solidFill>
                  <a:srgbClr val="0097A7"/>
                </a:solidFill>
                <a:latin typeface="Arial"/>
                <a:cs typeface="Arial"/>
              </a:rPr>
              <a:t>and </a:t>
            </a:r>
            <a:r>
              <a:rPr dirty="0" sz="1200" spc="-10" b="1">
                <a:solidFill>
                  <a:srgbClr val="0097A7"/>
                </a:solidFill>
                <a:latin typeface="Arial"/>
                <a:cs typeface="Arial"/>
              </a:rPr>
              <a:t>“heard.”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770271" y="3093419"/>
            <a:ext cx="2452370" cy="1690370"/>
          </a:xfrm>
          <a:prstGeom prst="rect">
            <a:avLst/>
          </a:prstGeom>
        </p:spPr>
        <p:txBody>
          <a:bodyPr wrap="square" lIns="0" tIns="182880" rIns="0" bIns="0" rtlCol="0" vert="horz">
            <a:spAutoFit/>
          </a:bodyPr>
          <a:lstStyle/>
          <a:p>
            <a:pPr marL="664210">
              <a:lnSpc>
                <a:spcPct val="100000"/>
              </a:lnSpc>
              <a:spcBef>
                <a:spcPts val="1440"/>
              </a:spcBef>
            </a:pPr>
            <a:r>
              <a:rPr dirty="0" sz="2000" spc="-10" b="1">
                <a:solidFill>
                  <a:srgbClr val="0A9395"/>
                </a:solidFill>
                <a:latin typeface="Arial"/>
                <a:cs typeface="Arial"/>
              </a:rPr>
              <a:t>Efficiency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ts val="1420"/>
              </a:lnSpc>
              <a:spcBef>
                <a:spcPts val="865"/>
              </a:spcBef>
            </a:pPr>
            <a:r>
              <a:rPr dirty="0" sz="1200" spc="10">
                <a:latin typeface="Arial MT"/>
                <a:cs typeface="Arial MT"/>
              </a:rPr>
              <a:t>Rapid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 spc="20">
                <a:latin typeface="Arial MT"/>
                <a:cs typeface="Arial MT"/>
              </a:rPr>
              <a:t>collaboration</a:t>
            </a:r>
            <a:r>
              <a:rPr dirty="0" sz="1200" spc="50">
                <a:latin typeface="Arial MT"/>
                <a:cs typeface="Arial MT"/>
              </a:rPr>
              <a:t> by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 spc="-10" b="1">
                <a:solidFill>
                  <a:srgbClr val="0A9395"/>
                </a:solidFill>
                <a:latin typeface="Arial"/>
                <a:cs typeface="Arial"/>
              </a:rPr>
              <a:t>removing 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unnecessary</a:t>
            </a:r>
            <a:r>
              <a:rPr dirty="0" sz="1200" spc="16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meetings</a:t>
            </a:r>
            <a:r>
              <a:rPr dirty="0" sz="1200" spc="16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spc="-25" b="1">
                <a:solidFill>
                  <a:srgbClr val="0A9395"/>
                </a:solidFill>
                <a:latin typeface="Arial"/>
                <a:cs typeface="Arial"/>
              </a:rPr>
              <a:t>and </a:t>
            </a:r>
            <a:r>
              <a:rPr dirty="0" sz="1200" b="1">
                <a:solidFill>
                  <a:srgbClr val="0A9395"/>
                </a:solidFill>
                <a:latin typeface="Arial"/>
                <a:cs typeface="Arial"/>
              </a:rPr>
              <a:t>feedback</a:t>
            </a:r>
            <a:r>
              <a:rPr dirty="0" sz="1200" spc="4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0A9395"/>
                </a:solidFill>
                <a:latin typeface="Arial"/>
                <a:cs typeface="Arial"/>
              </a:rPr>
              <a:t>loops.</a:t>
            </a:r>
            <a:r>
              <a:rPr dirty="0" sz="1200" spc="10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Every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interaction </a:t>
            </a:r>
            <a:r>
              <a:rPr dirty="0" sz="1200">
                <a:latin typeface="Arial MT"/>
                <a:cs typeface="Arial MT"/>
              </a:rPr>
              <a:t>should</a:t>
            </a:r>
            <a:r>
              <a:rPr dirty="0" sz="1200" spc="1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feel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instant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5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purposeful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should</a:t>
            </a:r>
            <a:r>
              <a:rPr dirty="0" sz="1200" spc="1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enforce</a:t>
            </a:r>
            <a:r>
              <a:rPr dirty="0" sz="1200" spc="15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creation </a:t>
            </a:r>
            <a:r>
              <a:rPr dirty="0" sz="1200" spc="55">
                <a:latin typeface="Arial MT"/>
                <a:cs typeface="Arial MT"/>
              </a:rPr>
              <a:t>without</a:t>
            </a:r>
            <a:r>
              <a:rPr dirty="0" sz="1200" spc="1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sacrificing</a:t>
            </a:r>
            <a:r>
              <a:rPr dirty="0" sz="1200" spc="16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quality.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806844" y="3170174"/>
            <a:ext cx="2526665" cy="1567815"/>
          </a:xfrm>
          <a:prstGeom prst="rect">
            <a:avLst/>
          </a:prstGeom>
        </p:spPr>
        <p:txBody>
          <a:bodyPr wrap="square" lIns="0" tIns="106045" rIns="0" bIns="0" rtlCol="0" vert="horz">
            <a:spAutoFit/>
          </a:bodyPr>
          <a:lstStyle/>
          <a:p>
            <a:pPr marL="498475">
              <a:lnSpc>
                <a:spcPct val="100000"/>
              </a:lnSpc>
              <a:spcBef>
                <a:spcPts val="835"/>
              </a:spcBef>
            </a:pPr>
            <a:r>
              <a:rPr dirty="0" sz="2000" spc="110" b="1">
                <a:solidFill>
                  <a:srgbClr val="0A9395"/>
                </a:solidFill>
                <a:latin typeface="Arial"/>
                <a:cs typeface="Arial"/>
              </a:rPr>
              <a:t>Co-</a:t>
            </a:r>
            <a:r>
              <a:rPr dirty="0" sz="2000" spc="50" b="1">
                <a:solidFill>
                  <a:srgbClr val="0A9395"/>
                </a:solidFill>
                <a:latin typeface="Arial"/>
                <a:cs typeface="Arial"/>
              </a:rPr>
              <a:t>Creation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ts val="1420"/>
              </a:lnSpc>
              <a:spcBef>
                <a:spcPts val="505"/>
              </a:spcBef>
            </a:pPr>
            <a:r>
              <a:rPr dirty="0" sz="1200">
                <a:latin typeface="Arial MT"/>
                <a:cs typeface="Arial MT"/>
              </a:rPr>
              <a:t>Founders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designers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should</a:t>
            </a:r>
            <a:r>
              <a:rPr dirty="0" sz="1200" spc="13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feel </a:t>
            </a:r>
            <a:r>
              <a:rPr dirty="0" sz="1200">
                <a:latin typeface="Arial MT"/>
                <a:cs typeface="Arial MT"/>
              </a:rPr>
              <a:t>like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they’re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 b="1">
                <a:solidFill>
                  <a:srgbClr val="0097A7"/>
                </a:solidFill>
                <a:latin typeface="Arial"/>
                <a:cs typeface="Arial"/>
              </a:rPr>
              <a:t>building</a:t>
            </a:r>
            <a:r>
              <a:rPr dirty="0" sz="1200" spc="3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97A7"/>
                </a:solidFill>
                <a:latin typeface="Arial"/>
                <a:cs typeface="Arial"/>
              </a:rPr>
              <a:t>together,</a:t>
            </a:r>
            <a:r>
              <a:rPr dirty="0" sz="1200" spc="3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 spc="-25" b="1">
                <a:solidFill>
                  <a:srgbClr val="0097A7"/>
                </a:solidFill>
                <a:latin typeface="Arial"/>
                <a:cs typeface="Arial"/>
              </a:rPr>
              <a:t>not </a:t>
            </a:r>
            <a:r>
              <a:rPr dirty="0" sz="1200" b="1">
                <a:solidFill>
                  <a:srgbClr val="0097A7"/>
                </a:solidFill>
                <a:latin typeface="Arial"/>
                <a:cs typeface="Arial"/>
              </a:rPr>
              <a:t>handing</a:t>
            </a:r>
            <a:r>
              <a:rPr dirty="0" sz="1200" spc="-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97A7"/>
                </a:solidFill>
                <a:latin typeface="Arial"/>
                <a:cs typeface="Arial"/>
              </a:rPr>
              <a:t>work</a:t>
            </a:r>
            <a:r>
              <a:rPr dirty="0" sz="1200" spc="-2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97A7"/>
                </a:solidFill>
                <a:latin typeface="Arial"/>
                <a:cs typeface="Arial"/>
              </a:rPr>
              <a:t>off.</a:t>
            </a:r>
            <a:r>
              <a:rPr dirty="0" sz="1200" spc="-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200">
                <a:latin typeface="Arial MT"/>
                <a:cs typeface="Arial MT"/>
              </a:rPr>
              <a:t>Clarus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should </a:t>
            </a:r>
            <a:r>
              <a:rPr dirty="0" sz="1200">
                <a:latin typeface="Arial MT"/>
                <a:cs typeface="Arial MT"/>
              </a:rPr>
              <a:t>foster</a:t>
            </a:r>
            <a:r>
              <a:rPr dirty="0" sz="1200" spc="1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creativity,</a:t>
            </a:r>
            <a:r>
              <a:rPr dirty="0" sz="1200" spc="18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dialogue,</a:t>
            </a:r>
            <a:r>
              <a:rPr dirty="0" sz="1200" spc="18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and </a:t>
            </a:r>
            <a:r>
              <a:rPr dirty="0" sz="1200" spc="10">
                <a:latin typeface="Arial MT"/>
                <a:cs typeface="Arial MT"/>
              </a:rPr>
              <a:t>mutual</a:t>
            </a:r>
            <a:r>
              <a:rPr dirty="0" sz="1200" spc="210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understanding</a:t>
            </a:r>
            <a:r>
              <a:rPr dirty="0" sz="1200" spc="21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through </a:t>
            </a:r>
            <a:r>
              <a:rPr dirty="0" sz="1200" spc="20">
                <a:latin typeface="Arial MT"/>
                <a:cs typeface="Arial MT"/>
              </a:rPr>
              <a:t>interactive</a:t>
            </a:r>
            <a:r>
              <a:rPr dirty="0" sz="1200" spc="215">
                <a:latin typeface="Arial MT"/>
                <a:cs typeface="Arial MT"/>
              </a:rPr>
              <a:t> </a:t>
            </a:r>
            <a:r>
              <a:rPr dirty="0" sz="1200" spc="20">
                <a:latin typeface="Arial MT"/>
                <a:cs typeface="Arial MT"/>
              </a:rPr>
              <a:t>collaboration</a:t>
            </a:r>
            <a:r>
              <a:rPr dirty="0" sz="1200" spc="2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tools.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Ethical</a:t>
            </a:r>
            <a:r>
              <a:rPr dirty="0" spc="140"/>
              <a:t> </a:t>
            </a:r>
            <a:r>
              <a:rPr dirty="0" spc="40"/>
              <a:t>Implications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1699" y="1017722"/>
            <a:ext cx="2553594" cy="4004091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3099892" y="1252576"/>
            <a:ext cx="5806440" cy="3444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859155">
              <a:lnSpc>
                <a:spcPct val="114999"/>
              </a:lnSpc>
              <a:spcBef>
                <a:spcPts val="100"/>
              </a:spcBef>
            </a:pPr>
            <a:r>
              <a:rPr dirty="0" sz="1300" spc="-10" b="1">
                <a:latin typeface="Arial"/>
                <a:cs typeface="Arial"/>
              </a:rPr>
              <a:t>Users</a:t>
            </a:r>
            <a:r>
              <a:rPr dirty="0" sz="1300" spc="45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who</a:t>
            </a:r>
            <a:r>
              <a:rPr dirty="0" sz="1300" spc="45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consistently</a:t>
            </a:r>
            <a:r>
              <a:rPr dirty="0" sz="1300" spc="45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rely</a:t>
            </a:r>
            <a:r>
              <a:rPr dirty="0" sz="1300" spc="45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on</a:t>
            </a:r>
            <a:r>
              <a:rPr dirty="0" sz="1300" spc="50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real</a:t>
            </a:r>
            <a:r>
              <a:rPr dirty="0" sz="1300" spc="45" b="1">
                <a:latin typeface="Arial"/>
                <a:cs typeface="Arial"/>
              </a:rPr>
              <a:t> </a:t>
            </a:r>
            <a:r>
              <a:rPr dirty="0" sz="1300" spc="60" b="1">
                <a:latin typeface="Arial"/>
                <a:cs typeface="Arial"/>
              </a:rPr>
              <a:t>time</a:t>
            </a:r>
            <a:r>
              <a:rPr dirty="0" sz="1300" spc="45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communication</a:t>
            </a:r>
            <a:r>
              <a:rPr dirty="0" sz="1300" spc="45" b="1">
                <a:latin typeface="Arial"/>
                <a:cs typeface="Arial"/>
              </a:rPr>
              <a:t> </a:t>
            </a:r>
            <a:r>
              <a:rPr dirty="0" sz="1300" spc="-25" b="1">
                <a:latin typeface="Arial"/>
                <a:cs typeface="Arial"/>
              </a:rPr>
              <a:t>may </a:t>
            </a:r>
            <a:r>
              <a:rPr dirty="0" sz="1300" spc="10" b="1">
                <a:latin typeface="Arial"/>
                <a:cs typeface="Arial"/>
              </a:rPr>
              <a:t>experience</a:t>
            </a:r>
            <a:r>
              <a:rPr dirty="0" sz="1300" spc="30" b="1">
                <a:latin typeface="Arial"/>
                <a:cs typeface="Arial"/>
              </a:rPr>
              <a:t> </a:t>
            </a:r>
            <a:r>
              <a:rPr dirty="0" sz="1300" spc="10" b="1">
                <a:latin typeface="Arial"/>
                <a:cs typeface="Arial"/>
              </a:rPr>
              <a:t>creative</a:t>
            </a:r>
            <a:r>
              <a:rPr dirty="0" sz="1300" spc="30" b="1">
                <a:latin typeface="Arial"/>
                <a:cs typeface="Arial"/>
              </a:rPr>
              <a:t> </a:t>
            </a:r>
            <a:r>
              <a:rPr dirty="0" sz="1300" spc="10" b="1">
                <a:latin typeface="Arial"/>
                <a:cs typeface="Arial"/>
              </a:rPr>
              <a:t>fatigue</a:t>
            </a:r>
            <a:r>
              <a:rPr dirty="0" sz="1300" spc="35" b="1">
                <a:latin typeface="Arial"/>
                <a:cs typeface="Arial"/>
              </a:rPr>
              <a:t> </a:t>
            </a:r>
            <a:r>
              <a:rPr dirty="0" sz="1300" spc="10" b="1">
                <a:latin typeface="Arial"/>
                <a:cs typeface="Arial"/>
              </a:rPr>
              <a:t>or</a:t>
            </a:r>
            <a:r>
              <a:rPr dirty="0" sz="1300" spc="30" b="1">
                <a:latin typeface="Arial"/>
                <a:cs typeface="Arial"/>
              </a:rPr>
              <a:t> </a:t>
            </a:r>
            <a:r>
              <a:rPr dirty="0" sz="1300" spc="10" b="1">
                <a:latin typeface="Arial"/>
                <a:cs typeface="Arial"/>
              </a:rPr>
              <a:t>pressure</a:t>
            </a:r>
            <a:r>
              <a:rPr dirty="0" sz="1300" spc="35" b="1">
                <a:latin typeface="Arial"/>
                <a:cs typeface="Arial"/>
              </a:rPr>
              <a:t> </a:t>
            </a:r>
            <a:r>
              <a:rPr dirty="0" sz="1300" spc="10" b="1">
                <a:latin typeface="Arial"/>
                <a:cs typeface="Arial"/>
              </a:rPr>
              <a:t>to</a:t>
            </a:r>
            <a:r>
              <a:rPr dirty="0" sz="1300" spc="30" b="1">
                <a:latin typeface="Arial"/>
                <a:cs typeface="Arial"/>
              </a:rPr>
              <a:t> </a:t>
            </a:r>
            <a:r>
              <a:rPr dirty="0" sz="1300" spc="10" b="1">
                <a:latin typeface="Arial"/>
                <a:cs typeface="Arial"/>
              </a:rPr>
              <a:t>respond</a:t>
            </a:r>
            <a:r>
              <a:rPr dirty="0" sz="1300" spc="30" b="1">
                <a:latin typeface="Arial"/>
                <a:cs typeface="Arial"/>
              </a:rPr>
              <a:t> </a:t>
            </a:r>
            <a:r>
              <a:rPr dirty="0" sz="1300" spc="-10" b="1">
                <a:latin typeface="Arial"/>
                <a:cs typeface="Arial"/>
              </a:rPr>
              <a:t>instantly.</a:t>
            </a:r>
            <a:endParaRPr sz="1300">
              <a:latin typeface="Arial"/>
              <a:cs typeface="Arial"/>
            </a:endParaRPr>
          </a:p>
          <a:p>
            <a:pPr marL="469265" marR="417195" indent="-328295">
              <a:lnSpc>
                <a:spcPct val="114999"/>
              </a:lnSpc>
              <a:spcBef>
                <a:spcPts val="1200"/>
              </a:spcBef>
              <a:buFont typeface="Microsoft Sans Serif"/>
              <a:buChar char="●"/>
              <a:tabLst>
                <a:tab pos="469265" algn="l"/>
              </a:tabLst>
            </a:pPr>
            <a:r>
              <a:rPr dirty="0" sz="1300">
                <a:latin typeface="Arial MT"/>
                <a:cs typeface="Arial MT"/>
              </a:rPr>
              <a:t>Continuous</a:t>
            </a:r>
            <a:r>
              <a:rPr dirty="0" sz="1300" spc="135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collaboration</a:t>
            </a:r>
            <a:r>
              <a:rPr dirty="0" sz="1300" spc="140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can</a:t>
            </a:r>
            <a:r>
              <a:rPr dirty="0" sz="1300" spc="130">
                <a:latin typeface="Arial MT"/>
                <a:cs typeface="Arial MT"/>
              </a:rPr>
              <a:t> </a:t>
            </a:r>
            <a:r>
              <a:rPr dirty="0" sz="1300" b="1">
                <a:solidFill>
                  <a:srgbClr val="0097A7"/>
                </a:solidFill>
                <a:latin typeface="Arial"/>
                <a:cs typeface="Arial"/>
              </a:rPr>
              <a:t>blur</a:t>
            </a:r>
            <a:r>
              <a:rPr dirty="0" sz="1300" spc="7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300" b="1">
                <a:solidFill>
                  <a:srgbClr val="0097A7"/>
                </a:solidFill>
                <a:latin typeface="Arial"/>
                <a:cs typeface="Arial"/>
              </a:rPr>
              <a:t>work</a:t>
            </a:r>
            <a:r>
              <a:rPr dirty="0" sz="1300" spc="8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300" b="1">
                <a:solidFill>
                  <a:srgbClr val="0097A7"/>
                </a:solidFill>
                <a:latin typeface="Arial"/>
                <a:cs typeface="Arial"/>
              </a:rPr>
              <a:t>life</a:t>
            </a:r>
            <a:r>
              <a:rPr dirty="0" sz="1300" spc="8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300" b="1">
                <a:solidFill>
                  <a:srgbClr val="0097A7"/>
                </a:solidFill>
                <a:latin typeface="Arial"/>
                <a:cs typeface="Arial"/>
              </a:rPr>
              <a:t>boundaries</a:t>
            </a:r>
            <a:r>
              <a:rPr dirty="0" sz="1300">
                <a:latin typeface="Arial MT"/>
                <a:cs typeface="Arial MT"/>
              </a:rPr>
              <a:t>,</a:t>
            </a:r>
            <a:r>
              <a:rPr dirty="0" sz="1300" spc="140">
                <a:latin typeface="Arial MT"/>
                <a:cs typeface="Arial MT"/>
              </a:rPr>
              <a:t> </a:t>
            </a:r>
            <a:r>
              <a:rPr dirty="0" sz="1300" spc="-10">
                <a:latin typeface="Arial MT"/>
                <a:cs typeface="Arial MT"/>
              </a:rPr>
              <a:t>making </a:t>
            </a:r>
            <a:r>
              <a:rPr dirty="0" sz="1300">
                <a:latin typeface="Arial MT"/>
                <a:cs typeface="Arial MT"/>
              </a:rPr>
              <a:t>designers</a:t>
            </a:r>
            <a:r>
              <a:rPr dirty="0" sz="1300" spc="75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or</a:t>
            </a:r>
            <a:r>
              <a:rPr dirty="0" sz="1300" spc="80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founders</a:t>
            </a:r>
            <a:r>
              <a:rPr dirty="0" sz="1300" spc="80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feel</a:t>
            </a:r>
            <a:r>
              <a:rPr dirty="0" sz="1300" spc="80">
                <a:latin typeface="Arial MT"/>
                <a:cs typeface="Arial MT"/>
              </a:rPr>
              <a:t> </a:t>
            </a:r>
            <a:r>
              <a:rPr dirty="0" sz="1300" spc="55">
                <a:latin typeface="Arial MT"/>
                <a:cs typeface="Arial MT"/>
              </a:rPr>
              <a:t>they</a:t>
            </a:r>
            <a:r>
              <a:rPr dirty="0" sz="1300" spc="80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must</a:t>
            </a:r>
            <a:r>
              <a:rPr dirty="0" sz="1300" spc="75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always</a:t>
            </a:r>
            <a:r>
              <a:rPr dirty="0" sz="1300" spc="80">
                <a:latin typeface="Arial MT"/>
                <a:cs typeface="Arial MT"/>
              </a:rPr>
              <a:t> </a:t>
            </a:r>
            <a:r>
              <a:rPr dirty="0" sz="1300" spc="50">
                <a:latin typeface="Arial MT"/>
                <a:cs typeface="Arial MT"/>
              </a:rPr>
              <a:t>be</a:t>
            </a:r>
            <a:r>
              <a:rPr dirty="0" sz="1300" spc="80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“online”</a:t>
            </a:r>
            <a:r>
              <a:rPr dirty="0" sz="1300" spc="80">
                <a:latin typeface="Arial MT"/>
                <a:cs typeface="Arial MT"/>
              </a:rPr>
              <a:t> to </a:t>
            </a:r>
            <a:r>
              <a:rPr dirty="0" sz="1300" spc="-20">
                <a:latin typeface="Arial MT"/>
                <a:cs typeface="Arial MT"/>
              </a:rPr>
              <a:t>keep </a:t>
            </a:r>
            <a:r>
              <a:rPr dirty="0" sz="1300">
                <a:latin typeface="Arial MT"/>
                <a:cs typeface="Arial MT"/>
              </a:rPr>
              <a:t>progress</a:t>
            </a:r>
            <a:r>
              <a:rPr dirty="0" sz="1300" spc="105">
                <a:latin typeface="Arial MT"/>
                <a:cs typeface="Arial MT"/>
              </a:rPr>
              <a:t> </a:t>
            </a:r>
            <a:r>
              <a:rPr dirty="0" sz="1300" spc="-10">
                <a:latin typeface="Arial MT"/>
                <a:cs typeface="Arial MT"/>
              </a:rPr>
              <a:t>moving.</a:t>
            </a:r>
            <a:endParaRPr sz="1300">
              <a:latin typeface="Arial MT"/>
              <a:cs typeface="Arial MT"/>
            </a:endParaRPr>
          </a:p>
          <a:p>
            <a:pPr marL="469265" indent="-327660">
              <a:lnSpc>
                <a:spcPct val="100000"/>
              </a:lnSpc>
              <a:spcBef>
                <a:spcPts val="229"/>
              </a:spcBef>
              <a:buFont typeface="Microsoft Sans Serif"/>
              <a:buChar char="●"/>
              <a:tabLst>
                <a:tab pos="469265" algn="l"/>
              </a:tabLst>
            </a:pPr>
            <a:r>
              <a:rPr dirty="0" sz="1300">
                <a:latin typeface="Arial MT"/>
                <a:cs typeface="Arial MT"/>
              </a:rPr>
              <a:t>Clarus</a:t>
            </a:r>
            <a:r>
              <a:rPr dirty="0" sz="1300" spc="140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should</a:t>
            </a:r>
            <a:r>
              <a:rPr dirty="0" sz="1300" spc="140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encourage</a:t>
            </a:r>
            <a:r>
              <a:rPr dirty="0" sz="1300" spc="135">
                <a:latin typeface="Arial MT"/>
                <a:cs typeface="Arial MT"/>
              </a:rPr>
              <a:t> </a:t>
            </a:r>
            <a:r>
              <a:rPr dirty="0" sz="1300" b="1">
                <a:solidFill>
                  <a:srgbClr val="0097A7"/>
                </a:solidFill>
                <a:latin typeface="Arial"/>
                <a:cs typeface="Arial"/>
              </a:rPr>
              <a:t>healthy</a:t>
            </a:r>
            <a:r>
              <a:rPr dirty="0" sz="1300" spc="8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300" b="1">
                <a:solidFill>
                  <a:srgbClr val="0097A7"/>
                </a:solidFill>
                <a:latin typeface="Arial"/>
                <a:cs typeface="Arial"/>
              </a:rPr>
              <a:t>collaboration</a:t>
            </a:r>
            <a:r>
              <a:rPr dirty="0" sz="1300" spc="7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300" spc="55">
                <a:latin typeface="Arial MT"/>
                <a:cs typeface="Arial MT"/>
              </a:rPr>
              <a:t>with</a:t>
            </a:r>
            <a:r>
              <a:rPr dirty="0" sz="1300" spc="140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features</a:t>
            </a:r>
            <a:r>
              <a:rPr dirty="0" sz="1300" spc="145">
                <a:latin typeface="Arial MT"/>
                <a:cs typeface="Arial MT"/>
              </a:rPr>
              <a:t> </a:t>
            </a:r>
            <a:r>
              <a:rPr dirty="0" sz="1300" spc="-20">
                <a:latin typeface="Arial MT"/>
                <a:cs typeface="Arial MT"/>
              </a:rPr>
              <a:t>like</a:t>
            </a:r>
            <a:endParaRPr sz="1300">
              <a:latin typeface="Arial MT"/>
              <a:cs typeface="Arial MT"/>
            </a:endParaRPr>
          </a:p>
          <a:p>
            <a:pPr marL="469265">
              <a:lnSpc>
                <a:spcPct val="100000"/>
              </a:lnSpc>
              <a:spcBef>
                <a:spcPts val="235"/>
              </a:spcBef>
            </a:pPr>
            <a:r>
              <a:rPr dirty="0" sz="1300" b="1">
                <a:solidFill>
                  <a:srgbClr val="0097A7"/>
                </a:solidFill>
                <a:latin typeface="Arial"/>
                <a:cs typeface="Arial"/>
              </a:rPr>
              <a:t>focus</a:t>
            </a:r>
            <a:r>
              <a:rPr dirty="0" sz="1300" spc="-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300" b="1">
                <a:solidFill>
                  <a:srgbClr val="0097A7"/>
                </a:solidFill>
                <a:latin typeface="Arial"/>
                <a:cs typeface="Arial"/>
              </a:rPr>
              <a:t>breaks</a:t>
            </a:r>
            <a:r>
              <a:rPr dirty="0" sz="1300" spc="4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300" spc="80">
                <a:latin typeface="Arial MT"/>
                <a:cs typeface="Arial MT"/>
              </a:rPr>
              <a:t>to</a:t>
            </a:r>
            <a:r>
              <a:rPr dirty="0" sz="1300" spc="45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help</a:t>
            </a:r>
            <a:r>
              <a:rPr dirty="0" sz="1300" spc="45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users</a:t>
            </a:r>
            <a:r>
              <a:rPr dirty="0" sz="1300" spc="40">
                <a:latin typeface="Arial MT"/>
                <a:cs typeface="Arial MT"/>
              </a:rPr>
              <a:t> </a:t>
            </a:r>
            <a:r>
              <a:rPr dirty="0" sz="1300" spc="-10">
                <a:latin typeface="Arial MT"/>
                <a:cs typeface="Arial MT"/>
              </a:rPr>
              <a:t>disconnect.</a:t>
            </a:r>
            <a:endParaRPr sz="1300">
              <a:latin typeface="Arial MT"/>
              <a:cs typeface="Arial MT"/>
            </a:endParaRPr>
          </a:p>
          <a:p>
            <a:pPr marL="12700" marR="5080">
              <a:lnSpc>
                <a:spcPct val="114999"/>
              </a:lnSpc>
              <a:spcBef>
                <a:spcPts val="1200"/>
              </a:spcBef>
            </a:pPr>
            <a:r>
              <a:rPr dirty="0" sz="1300" b="1">
                <a:latin typeface="Arial"/>
                <a:cs typeface="Arial"/>
              </a:rPr>
              <a:t>Power</a:t>
            </a:r>
            <a:r>
              <a:rPr dirty="0" sz="1300" spc="15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dynamics</a:t>
            </a:r>
            <a:r>
              <a:rPr dirty="0" sz="1300" spc="20" b="1">
                <a:latin typeface="Arial"/>
                <a:cs typeface="Arial"/>
              </a:rPr>
              <a:t> </a:t>
            </a:r>
            <a:r>
              <a:rPr dirty="0" sz="1300" spc="50" b="1">
                <a:latin typeface="Arial"/>
                <a:cs typeface="Arial"/>
              </a:rPr>
              <a:t>between</a:t>
            </a:r>
            <a:r>
              <a:rPr dirty="0" sz="1300" spc="15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founders</a:t>
            </a:r>
            <a:r>
              <a:rPr dirty="0" sz="1300" spc="20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and</a:t>
            </a:r>
            <a:r>
              <a:rPr dirty="0" sz="1300" spc="20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designers</a:t>
            </a:r>
            <a:r>
              <a:rPr dirty="0" sz="1300" spc="15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could</a:t>
            </a:r>
            <a:r>
              <a:rPr dirty="0" sz="1300" spc="20" b="1">
                <a:latin typeface="Arial"/>
                <a:cs typeface="Arial"/>
              </a:rPr>
              <a:t> </a:t>
            </a:r>
            <a:r>
              <a:rPr dirty="0" sz="1300" spc="-10" b="1">
                <a:latin typeface="Arial"/>
                <a:cs typeface="Arial"/>
              </a:rPr>
              <a:t>unintentionally </a:t>
            </a:r>
            <a:r>
              <a:rPr dirty="0" sz="1300" spc="10" b="1">
                <a:latin typeface="Arial"/>
                <a:cs typeface="Arial"/>
              </a:rPr>
              <a:t>infiuence</a:t>
            </a:r>
            <a:r>
              <a:rPr dirty="0" sz="1300" spc="100" b="1">
                <a:latin typeface="Arial"/>
                <a:cs typeface="Arial"/>
              </a:rPr>
              <a:t> </a:t>
            </a:r>
            <a:r>
              <a:rPr dirty="0" sz="1300" spc="10" b="1">
                <a:latin typeface="Arial"/>
                <a:cs typeface="Arial"/>
              </a:rPr>
              <a:t>communication</a:t>
            </a:r>
            <a:r>
              <a:rPr dirty="0" sz="1300" spc="105" b="1">
                <a:latin typeface="Arial"/>
                <a:cs typeface="Arial"/>
              </a:rPr>
              <a:t> </a:t>
            </a:r>
            <a:r>
              <a:rPr dirty="0" sz="1300" spc="-20" b="1">
                <a:latin typeface="Arial"/>
                <a:cs typeface="Arial"/>
              </a:rPr>
              <a:t>fiow</a:t>
            </a:r>
            <a:endParaRPr sz="1300">
              <a:latin typeface="Arial"/>
              <a:cs typeface="Arial"/>
            </a:endParaRPr>
          </a:p>
          <a:p>
            <a:pPr marL="469265" marR="78105" indent="-328295">
              <a:lnSpc>
                <a:spcPct val="114999"/>
              </a:lnSpc>
              <a:spcBef>
                <a:spcPts val="1200"/>
              </a:spcBef>
              <a:buClr>
                <a:srgbClr val="000000"/>
              </a:buClr>
              <a:buFont typeface="Microsoft Sans Serif"/>
              <a:buChar char="●"/>
              <a:tabLst>
                <a:tab pos="469265" algn="l"/>
              </a:tabLst>
            </a:pPr>
            <a:r>
              <a:rPr dirty="0" sz="1300" spc="-10" b="1">
                <a:solidFill>
                  <a:srgbClr val="0097A7"/>
                </a:solidFill>
                <a:latin typeface="Arial"/>
                <a:cs typeface="Arial"/>
              </a:rPr>
              <a:t>Founders’</a:t>
            </a:r>
            <a:r>
              <a:rPr dirty="0" sz="1300" spc="1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300" b="1">
                <a:solidFill>
                  <a:srgbClr val="0097A7"/>
                </a:solidFill>
                <a:latin typeface="Arial"/>
                <a:cs typeface="Arial"/>
              </a:rPr>
              <a:t>feedback</a:t>
            </a:r>
            <a:r>
              <a:rPr dirty="0" sz="1300" spc="1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300" b="1">
                <a:solidFill>
                  <a:srgbClr val="0097A7"/>
                </a:solidFill>
                <a:latin typeface="Arial"/>
                <a:cs typeface="Arial"/>
              </a:rPr>
              <a:t>might</a:t>
            </a:r>
            <a:r>
              <a:rPr dirty="0" sz="1300" spc="1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300" b="1">
                <a:solidFill>
                  <a:srgbClr val="0097A7"/>
                </a:solidFill>
                <a:latin typeface="Arial"/>
                <a:cs typeface="Arial"/>
              </a:rPr>
              <a:t>dominate</a:t>
            </a:r>
            <a:r>
              <a:rPr dirty="0" sz="1300" spc="114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300" b="1">
                <a:solidFill>
                  <a:srgbClr val="0097A7"/>
                </a:solidFill>
                <a:latin typeface="Arial"/>
                <a:cs typeface="Arial"/>
              </a:rPr>
              <a:t>conversations</a:t>
            </a:r>
            <a:r>
              <a:rPr dirty="0" sz="1300">
                <a:latin typeface="Arial MT"/>
                <a:cs typeface="Arial MT"/>
              </a:rPr>
              <a:t>,</a:t>
            </a:r>
            <a:r>
              <a:rPr dirty="0" sz="1300" spc="175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limiting</a:t>
            </a:r>
            <a:r>
              <a:rPr dirty="0" sz="1300" spc="170">
                <a:latin typeface="Arial MT"/>
                <a:cs typeface="Arial MT"/>
              </a:rPr>
              <a:t> </a:t>
            </a:r>
            <a:r>
              <a:rPr dirty="0" sz="1300" spc="-10">
                <a:latin typeface="Arial MT"/>
                <a:cs typeface="Arial MT"/>
              </a:rPr>
              <a:t>space </a:t>
            </a:r>
            <a:r>
              <a:rPr dirty="0" sz="1300">
                <a:latin typeface="Arial MT"/>
                <a:cs typeface="Arial MT"/>
              </a:rPr>
              <a:t>for</a:t>
            </a:r>
            <a:r>
              <a:rPr dirty="0" sz="1300" spc="70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designers</a:t>
            </a:r>
            <a:r>
              <a:rPr dirty="0" sz="1300" spc="75">
                <a:latin typeface="Arial MT"/>
                <a:cs typeface="Arial MT"/>
              </a:rPr>
              <a:t> </a:t>
            </a:r>
            <a:r>
              <a:rPr dirty="0" sz="1300" spc="80">
                <a:latin typeface="Arial MT"/>
                <a:cs typeface="Arial MT"/>
              </a:rPr>
              <a:t>to</a:t>
            </a:r>
            <a:r>
              <a:rPr dirty="0" sz="1300" spc="75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share</a:t>
            </a:r>
            <a:r>
              <a:rPr dirty="0" sz="1300" spc="75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creative</a:t>
            </a:r>
            <a:r>
              <a:rPr dirty="0" sz="1300" spc="75">
                <a:latin typeface="Arial MT"/>
                <a:cs typeface="Arial MT"/>
              </a:rPr>
              <a:t> </a:t>
            </a:r>
            <a:r>
              <a:rPr dirty="0" sz="1300" spc="55">
                <a:latin typeface="Arial MT"/>
                <a:cs typeface="Arial MT"/>
              </a:rPr>
              <a:t>input</a:t>
            </a:r>
            <a:r>
              <a:rPr dirty="0" sz="1300" spc="75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and</a:t>
            </a:r>
            <a:r>
              <a:rPr dirty="0" sz="1300" spc="75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express</a:t>
            </a:r>
            <a:r>
              <a:rPr dirty="0" sz="1300" spc="75">
                <a:latin typeface="Arial MT"/>
                <a:cs typeface="Arial MT"/>
              </a:rPr>
              <a:t> </a:t>
            </a:r>
            <a:r>
              <a:rPr dirty="0" sz="1300" spc="-10">
                <a:latin typeface="Arial MT"/>
                <a:cs typeface="Arial MT"/>
              </a:rPr>
              <a:t>themselves.</a:t>
            </a:r>
            <a:endParaRPr sz="1300">
              <a:latin typeface="Arial MT"/>
              <a:cs typeface="Arial MT"/>
            </a:endParaRPr>
          </a:p>
          <a:p>
            <a:pPr marL="469265" marR="812800" indent="-328295">
              <a:lnSpc>
                <a:spcPct val="114999"/>
              </a:lnSpc>
              <a:buFont typeface="Microsoft Sans Serif"/>
              <a:buChar char="●"/>
              <a:tabLst>
                <a:tab pos="469265" algn="l"/>
              </a:tabLst>
            </a:pPr>
            <a:r>
              <a:rPr dirty="0" sz="1300">
                <a:latin typeface="Arial MT"/>
                <a:cs typeface="Arial MT"/>
              </a:rPr>
              <a:t>Clarus</a:t>
            </a:r>
            <a:r>
              <a:rPr dirty="0" sz="1300" spc="55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should</a:t>
            </a:r>
            <a:r>
              <a:rPr dirty="0" sz="1300" spc="60">
                <a:latin typeface="Arial MT"/>
                <a:cs typeface="Arial MT"/>
              </a:rPr>
              <a:t> </a:t>
            </a:r>
            <a:r>
              <a:rPr dirty="0" sz="1300" spc="50">
                <a:latin typeface="Arial MT"/>
                <a:cs typeface="Arial MT"/>
              </a:rPr>
              <a:t>promote</a:t>
            </a:r>
            <a:r>
              <a:rPr dirty="0" sz="1300" spc="55">
                <a:latin typeface="Arial MT"/>
                <a:cs typeface="Arial MT"/>
              </a:rPr>
              <a:t> </a:t>
            </a:r>
            <a:r>
              <a:rPr dirty="0" sz="1300" b="1">
                <a:solidFill>
                  <a:srgbClr val="0A9395"/>
                </a:solidFill>
                <a:latin typeface="Arial"/>
                <a:cs typeface="Arial"/>
              </a:rPr>
              <a:t>balanced</a:t>
            </a:r>
            <a:r>
              <a:rPr dirty="0" sz="1300" spc="1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300" spc="-10" b="1">
                <a:solidFill>
                  <a:srgbClr val="0A9395"/>
                </a:solidFill>
                <a:latin typeface="Arial"/>
                <a:cs typeface="Arial"/>
              </a:rPr>
              <a:t>dialogue</a:t>
            </a:r>
            <a:r>
              <a:rPr dirty="0" sz="1300" spc="-10">
                <a:solidFill>
                  <a:srgbClr val="0A9395"/>
                </a:solidFill>
                <a:latin typeface="Arial MT"/>
                <a:cs typeface="Arial MT"/>
              </a:rPr>
              <a:t>,</a:t>
            </a:r>
            <a:r>
              <a:rPr dirty="0" sz="1300" spc="60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300" spc="55">
                <a:latin typeface="Arial MT"/>
                <a:cs typeface="Arial MT"/>
              </a:rPr>
              <a:t>with </a:t>
            </a:r>
            <a:r>
              <a:rPr dirty="0" sz="1300" spc="40">
                <a:latin typeface="Arial MT"/>
                <a:cs typeface="Arial MT"/>
              </a:rPr>
              <a:t>structured </a:t>
            </a:r>
            <a:r>
              <a:rPr dirty="0" sz="1300" spc="10">
                <a:latin typeface="Arial MT"/>
                <a:cs typeface="Arial MT"/>
              </a:rPr>
              <a:t>commenting,</a:t>
            </a:r>
            <a:r>
              <a:rPr dirty="0" sz="1300" spc="45">
                <a:latin typeface="Arial MT"/>
                <a:cs typeface="Arial MT"/>
              </a:rPr>
              <a:t> </a:t>
            </a:r>
            <a:r>
              <a:rPr dirty="0" sz="1300" spc="10">
                <a:latin typeface="Arial MT"/>
                <a:cs typeface="Arial MT"/>
              </a:rPr>
              <a:t>and</a:t>
            </a:r>
            <a:r>
              <a:rPr dirty="0" sz="1300" spc="45">
                <a:latin typeface="Arial MT"/>
                <a:cs typeface="Arial MT"/>
              </a:rPr>
              <a:t> </a:t>
            </a:r>
            <a:r>
              <a:rPr dirty="0" sz="1300" spc="10" b="1">
                <a:solidFill>
                  <a:srgbClr val="0097A7"/>
                </a:solidFill>
                <a:latin typeface="Arial"/>
                <a:cs typeface="Arial"/>
              </a:rPr>
              <a:t>shared</a:t>
            </a:r>
            <a:r>
              <a:rPr dirty="0" sz="130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300" spc="10" b="1">
                <a:solidFill>
                  <a:srgbClr val="0097A7"/>
                </a:solidFill>
                <a:latin typeface="Arial"/>
                <a:cs typeface="Arial"/>
              </a:rPr>
              <a:t>ownership</a:t>
            </a:r>
            <a:r>
              <a:rPr dirty="0" sz="130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300" spc="10" b="1">
                <a:solidFill>
                  <a:srgbClr val="0097A7"/>
                </a:solidFill>
                <a:latin typeface="Arial"/>
                <a:cs typeface="Arial"/>
              </a:rPr>
              <a:t>of</a:t>
            </a:r>
            <a:r>
              <a:rPr dirty="0" sz="130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300" spc="10" b="1">
                <a:solidFill>
                  <a:srgbClr val="0097A7"/>
                </a:solidFill>
                <a:latin typeface="Arial"/>
                <a:cs typeface="Arial"/>
              </a:rPr>
              <a:t>design</a:t>
            </a:r>
            <a:r>
              <a:rPr dirty="0" sz="130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300" spc="-10" b="1">
                <a:solidFill>
                  <a:srgbClr val="0097A7"/>
                </a:solidFill>
                <a:latin typeface="Arial"/>
                <a:cs typeface="Arial"/>
              </a:rPr>
              <a:t>direction.</a:t>
            </a:r>
            <a:endParaRPr sz="1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Ethical</a:t>
            </a:r>
            <a:r>
              <a:rPr dirty="0" spc="140"/>
              <a:t> </a:t>
            </a:r>
            <a:r>
              <a:rPr dirty="0" spc="40"/>
              <a:t>Implications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94775" y="1169127"/>
            <a:ext cx="5813425" cy="3444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60680">
              <a:lnSpc>
                <a:spcPct val="114999"/>
              </a:lnSpc>
              <a:spcBef>
                <a:spcPts val="100"/>
              </a:spcBef>
            </a:pPr>
            <a:r>
              <a:rPr dirty="0" sz="1300" spc="-10" b="1">
                <a:latin typeface="Arial"/>
                <a:cs typeface="Arial"/>
              </a:rPr>
              <a:t>Users</a:t>
            </a:r>
            <a:r>
              <a:rPr dirty="0" sz="1300" spc="10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could</a:t>
            </a:r>
            <a:r>
              <a:rPr dirty="0" sz="1300" spc="15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lose</a:t>
            </a:r>
            <a:r>
              <a:rPr dirty="0" sz="1300" spc="15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trust</a:t>
            </a:r>
            <a:r>
              <a:rPr dirty="0" sz="1300" spc="10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in</a:t>
            </a:r>
            <a:r>
              <a:rPr dirty="0" sz="1300" spc="15" b="1">
                <a:latin typeface="Arial"/>
                <a:cs typeface="Arial"/>
              </a:rPr>
              <a:t> </a:t>
            </a:r>
            <a:r>
              <a:rPr dirty="0" sz="1300" spc="55" b="1">
                <a:latin typeface="Arial"/>
                <a:cs typeface="Arial"/>
              </a:rPr>
              <a:t>the</a:t>
            </a:r>
            <a:r>
              <a:rPr dirty="0" sz="1300" spc="15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platform</a:t>
            </a:r>
            <a:r>
              <a:rPr dirty="0" sz="1300" spc="10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if</a:t>
            </a:r>
            <a:r>
              <a:rPr dirty="0" sz="1300" spc="15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Clarus</a:t>
            </a:r>
            <a:r>
              <a:rPr dirty="0" sz="1300" spc="15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mishandles</a:t>
            </a:r>
            <a:r>
              <a:rPr dirty="0" sz="1300" spc="10" b="1">
                <a:latin typeface="Arial"/>
                <a:cs typeface="Arial"/>
              </a:rPr>
              <a:t> </a:t>
            </a:r>
            <a:r>
              <a:rPr dirty="0" sz="1300" spc="-10" b="1">
                <a:latin typeface="Arial"/>
                <a:cs typeface="Arial"/>
              </a:rPr>
              <a:t>sensitive </a:t>
            </a:r>
            <a:r>
              <a:rPr dirty="0" sz="1300" b="1">
                <a:latin typeface="Arial"/>
                <a:cs typeface="Arial"/>
              </a:rPr>
              <a:t>design</a:t>
            </a:r>
            <a:r>
              <a:rPr dirty="0" sz="1300" spc="-20" b="1">
                <a:latin typeface="Arial"/>
                <a:cs typeface="Arial"/>
              </a:rPr>
              <a:t> </a:t>
            </a:r>
            <a:r>
              <a:rPr dirty="0" sz="1300" spc="-10" b="1">
                <a:latin typeface="Arial"/>
                <a:cs typeface="Arial"/>
              </a:rPr>
              <a:t>conversations.</a:t>
            </a:r>
            <a:endParaRPr sz="1300">
              <a:latin typeface="Arial"/>
              <a:cs typeface="Arial"/>
            </a:endParaRPr>
          </a:p>
          <a:p>
            <a:pPr marL="469265" marR="372745" indent="-328295">
              <a:lnSpc>
                <a:spcPct val="114999"/>
              </a:lnSpc>
              <a:spcBef>
                <a:spcPts val="1200"/>
              </a:spcBef>
              <a:buFont typeface="Microsoft Sans Serif"/>
              <a:buChar char="●"/>
              <a:tabLst>
                <a:tab pos="469265" algn="l"/>
              </a:tabLst>
            </a:pPr>
            <a:r>
              <a:rPr dirty="0" sz="1300" spc="10">
                <a:latin typeface="Arial MT"/>
                <a:cs typeface="Arial MT"/>
              </a:rPr>
              <a:t>If</a:t>
            </a:r>
            <a:r>
              <a:rPr dirty="0" sz="1300" spc="90">
                <a:latin typeface="Arial MT"/>
                <a:cs typeface="Arial MT"/>
              </a:rPr>
              <a:t> </a:t>
            </a:r>
            <a:r>
              <a:rPr dirty="0" sz="1300" spc="10">
                <a:latin typeface="Arial MT"/>
                <a:cs typeface="Arial MT"/>
              </a:rPr>
              <a:t>private</a:t>
            </a:r>
            <a:r>
              <a:rPr dirty="0" sz="1300" spc="90">
                <a:latin typeface="Arial MT"/>
                <a:cs typeface="Arial MT"/>
              </a:rPr>
              <a:t> </a:t>
            </a:r>
            <a:r>
              <a:rPr dirty="0" sz="1300" spc="10">
                <a:latin typeface="Arial MT"/>
                <a:cs typeface="Arial MT"/>
              </a:rPr>
              <a:t>feedback</a:t>
            </a:r>
            <a:r>
              <a:rPr dirty="0" sz="1300" spc="90">
                <a:latin typeface="Arial MT"/>
                <a:cs typeface="Arial MT"/>
              </a:rPr>
              <a:t> </a:t>
            </a:r>
            <a:r>
              <a:rPr dirty="0" sz="1300" spc="10">
                <a:latin typeface="Arial MT"/>
                <a:cs typeface="Arial MT"/>
              </a:rPr>
              <a:t>or</a:t>
            </a:r>
            <a:r>
              <a:rPr dirty="0" sz="1300" spc="90">
                <a:latin typeface="Arial MT"/>
                <a:cs typeface="Arial MT"/>
              </a:rPr>
              <a:t> </a:t>
            </a:r>
            <a:r>
              <a:rPr dirty="0" sz="1300" spc="10">
                <a:latin typeface="Arial MT"/>
                <a:cs typeface="Arial MT"/>
              </a:rPr>
              <a:t>creative</a:t>
            </a:r>
            <a:r>
              <a:rPr dirty="0" sz="1300" spc="90">
                <a:latin typeface="Arial MT"/>
                <a:cs typeface="Arial MT"/>
              </a:rPr>
              <a:t> </a:t>
            </a:r>
            <a:r>
              <a:rPr dirty="0" sz="1300" spc="10">
                <a:latin typeface="Arial MT"/>
                <a:cs typeface="Arial MT"/>
              </a:rPr>
              <a:t>conversations</a:t>
            </a:r>
            <a:r>
              <a:rPr dirty="0" sz="1300" spc="90">
                <a:latin typeface="Arial MT"/>
                <a:cs typeface="Arial MT"/>
              </a:rPr>
              <a:t> </a:t>
            </a:r>
            <a:r>
              <a:rPr dirty="0" sz="1300" spc="10">
                <a:latin typeface="Arial MT"/>
                <a:cs typeface="Arial MT"/>
              </a:rPr>
              <a:t>are</a:t>
            </a:r>
            <a:r>
              <a:rPr dirty="0" sz="1300" spc="70">
                <a:latin typeface="Arial MT"/>
                <a:cs typeface="Arial MT"/>
              </a:rPr>
              <a:t> </a:t>
            </a:r>
            <a:r>
              <a:rPr dirty="0" sz="1300" spc="10" b="1">
                <a:solidFill>
                  <a:srgbClr val="0097A7"/>
                </a:solidFill>
                <a:latin typeface="Arial"/>
                <a:cs typeface="Arial"/>
              </a:rPr>
              <a:t>shared</a:t>
            </a:r>
            <a:r>
              <a:rPr dirty="0" sz="1300" spc="4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300" spc="-10" b="1">
                <a:solidFill>
                  <a:srgbClr val="0097A7"/>
                </a:solidFill>
                <a:latin typeface="Arial"/>
                <a:cs typeface="Arial"/>
              </a:rPr>
              <a:t>without </a:t>
            </a:r>
            <a:r>
              <a:rPr dirty="0" sz="1300" b="1">
                <a:solidFill>
                  <a:srgbClr val="0097A7"/>
                </a:solidFill>
                <a:latin typeface="Arial"/>
                <a:cs typeface="Arial"/>
              </a:rPr>
              <a:t>consent</a:t>
            </a:r>
            <a:r>
              <a:rPr dirty="0" sz="1300" spc="10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300" spc="50">
                <a:latin typeface="Arial MT"/>
                <a:cs typeface="Arial MT"/>
              </a:rPr>
              <a:t>then</a:t>
            </a:r>
            <a:r>
              <a:rPr dirty="0" sz="1300" spc="110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designers</a:t>
            </a:r>
            <a:r>
              <a:rPr dirty="0" sz="1300" spc="105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and</a:t>
            </a:r>
            <a:r>
              <a:rPr dirty="0" sz="1300" spc="110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founders</a:t>
            </a:r>
            <a:r>
              <a:rPr dirty="0" sz="1300" spc="110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may</a:t>
            </a:r>
            <a:r>
              <a:rPr dirty="0" sz="1300" spc="105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feel</a:t>
            </a:r>
            <a:r>
              <a:rPr dirty="0" sz="1300" spc="110">
                <a:latin typeface="Arial MT"/>
                <a:cs typeface="Arial MT"/>
              </a:rPr>
              <a:t> </a:t>
            </a:r>
            <a:r>
              <a:rPr dirty="0" sz="1300" spc="-10">
                <a:latin typeface="Arial MT"/>
                <a:cs typeface="Arial MT"/>
              </a:rPr>
              <a:t>exposed.</a:t>
            </a:r>
            <a:endParaRPr sz="1300">
              <a:latin typeface="Arial MT"/>
              <a:cs typeface="Arial MT"/>
            </a:endParaRPr>
          </a:p>
          <a:p>
            <a:pPr marL="469265" indent="-327660">
              <a:lnSpc>
                <a:spcPct val="100000"/>
              </a:lnSpc>
              <a:spcBef>
                <a:spcPts val="229"/>
              </a:spcBef>
              <a:buFont typeface="Microsoft Sans Serif"/>
              <a:buChar char="●"/>
              <a:tabLst>
                <a:tab pos="469265" algn="l"/>
              </a:tabLst>
            </a:pPr>
            <a:r>
              <a:rPr dirty="0" sz="1300" spc="10">
                <a:latin typeface="Arial MT"/>
                <a:cs typeface="Arial MT"/>
              </a:rPr>
              <a:t>Clarus</a:t>
            </a:r>
            <a:r>
              <a:rPr dirty="0" sz="1300" spc="75">
                <a:latin typeface="Arial MT"/>
                <a:cs typeface="Arial MT"/>
              </a:rPr>
              <a:t> </a:t>
            </a:r>
            <a:r>
              <a:rPr dirty="0" sz="1300" spc="10">
                <a:latin typeface="Arial MT"/>
                <a:cs typeface="Arial MT"/>
              </a:rPr>
              <a:t>should</a:t>
            </a:r>
            <a:r>
              <a:rPr dirty="0" sz="1300" spc="80">
                <a:latin typeface="Arial MT"/>
                <a:cs typeface="Arial MT"/>
              </a:rPr>
              <a:t> </a:t>
            </a:r>
            <a:r>
              <a:rPr dirty="0" sz="1300" spc="10">
                <a:latin typeface="Arial MT"/>
                <a:cs typeface="Arial MT"/>
              </a:rPr>
              <a:t>implement</a:t>
            </a:r>
            <a:r>
              <a:rPr dirty="0" sz="1300" spc="75">
                <a:latin typeface="Arial MT"/>
                <a:cs typeface="Arial MT"/>
              </a:rPr>
              <a:t> </a:t>
            </a:r>
            <a:r>
              <a:rPr dirty="0" sz="1300" spc="10" b="1">
                <a:solidFill>
                  <a:srgbClr val="0097A7"/>
                </a:solidFill>
                <a:latin typeface="Arial"/>
                <a:cs typeface="Arial"/>
              </a:rPr>
              <a:t>clear</a:t>
            </a:r>
            <a:r>
              <a:rPr dirty="0" sz="1300" spc="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300" spc="10" b="1">
                <a:solidFill>
                  <a:srgbClr val="0097A7"/>
                </a:solidFill>
                <a:latin typeface="Arial"/>
                <a:cs typeface="Arial"/>
              </a:rPr>
              <a:t>visibility</a:t>
            </a:r>
            <a:r>
              <a:rPr dirty="0" sz="1300" spc="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300" spc="10" b="1">
                <a:solidFill>
                  <a:srgbClr val="0097A7"/>
                </a:solidFill>
                <a:latin typeface="Arial"/>
                <a:cs typeface="Arial"/>
              </a:rPr>
              <a:t>controls</a:t>
            </a:r>
            <a:r>
              <a:rPr dirty="0" sz="1300" spc="3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300" spc="10" b="1">
                <a:solidFill>
                  <a:srgbClr val="0097A7"/>
                </a:solidFill>
                <a:latin typeface="Arial"/>
                <a:cs typeface="Arial"/>
              </a:rPr>
              <a:t>and</a:t>
            </a:r>
            <a:r>
              <a:rPr dirty="0" sz="1300" spc="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300" spc="-10" b="1">
                <a:solidFill>
                  <a:srgbClr val="0097A7"/>
                </a:solidFill>
                <a:latin typeface="Arial"/>
                <a:cs typeface="Arial"/>
              </a:rPr>
              <a:t>permissions,</a:t>
            </a:r>
            <a:endParaRPr sz="1300">
              <a:latin typeface="Arial"/>
              <a:cs typeface="Arial"/>
            </a:endParaRPr>
          </a:p>
          <a:p>
            <a:pPr marL="469265">
              <a:lnSpc>
                <a:spcPct val="100000"/>
              </a:lnSpc>
              <a:spcBef>
                <a:spcPts val="235"/>
              </a:spcBef>
            </a:pPr>
            <a:r>
              <a:rPr dirty="0" sz="1300">
                <a:latin typeface="Arial MT"/>
                <a:cs typeface="Arial MT"/>
              </a:rPr>
              <a:t>ensuring</a:t>
            </a:r>
            <a:r>
              <a:rPr dirty="0" sz="1300" spc="95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users</a:t>
            </a:r>
            <a:r>
              <a:rPr dirty="0" sz="1300" spc="100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know</a:t>
            </a:r>
            <a:r>
              <a:rPr dirty="0" sz="1300" spc="95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who</a:t>
            </a:r>
            <a:r>
              <a:rPr dirty="0" sz="1300" spc="100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can</a:t>
            </a:r>
            <a:r>
              <a:rPr dirty="0" sz="1300" spc="100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access</a:t>
            </a:r>
            <a:r>
              <a:rPr dirty="0" sz="1300" spc="95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their</a:t>
            </a:r>
            <a:r>
              <a:rPr dirty="0" sz="1300" spc="100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designs</a:t>
            </a:r>
            <a:r>
              <a:rPr dirty="0" sz="1300" spc="100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and</a:t>
            </a:r>
            <a:r>
              <a:rPr dirty="0" sz="1300" spc="95">
                <a:latin typeface="Arial MT"/>
                <a:cs typeface="Arial MT"/>
              </a:rPr>
              <a:t> </a:t>
            </a:r>
            <a:r>
              <a:rPr dirty="0" sz="1300" spc="-10">
                <a:latin typeface="Arial MT"/>
                <a:cs typeface="Arial MT"/>
              </a:rPr>
              <a:t>discussions.</a:t>
            </a:r>
            <a:endParaRPr sz="1300">
              <a:latin typeface="Arial MT"/>
              <a:cs typeface="Arial MT"/>
            </a:endParaRPr>
          </a:p>
          <a:p>
            <a:pPr marL="12700" marR="72390">
              <a:lnSpc>
                <a:spcPct val="114999"/>
              </a:lnSpc>
              <a:spcBef>
                <a:spcPts val="1200"/>
              </a:spcBef>
            </a:pPr>
            <a:r>
              <a:rPr dirty="0" sz="1300" b="1">
                <a:latin typeface="Arial"/>
                <a:cs typeface="Arial"/>
              </a:rPr>
              <a:t>If</a:t>
            </a:r>
            <a:r>
              <a:rPr dirty="0" sz="1300" spc="40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Clarus</a:t>
            </a:r>
            <a:r>
              <a:rPr dirty="0" sz="1300" spc="45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lacks</a:t>
            </a:r>
            <a:r>
              <a:rPr dirty="0" sz="1300" spc="45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transparency</a:t>
            </a:r>
            <a:r>
              <a:rPr dirty="0" sz="1300" spc="40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about</a:t>
            </a:r>
            <a:r>
              <a:rPr dirty="0" sz="1300" spc="45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how</a:t>
            </a:r>
            <a:r>
              <a:rPr dirty="0" sz="1300" spc="45" b="1">
                <a:latin typeface="Arial"/>
                <a:cs typeface="Arial"/>
              </a:rPr>
              <a:t> </a:t>
            </a:r>
            <a:r>
              <a:rPr dirty="0" sz="1300" spc="55" b="1">
                <a:latin typeface="Arial"/>
                <a:cs typeface="Arial"/>
              </a:rPr>
              <a:t>it</a:t>
            </a:r>
            <a:r>
              <a:rPr dirty="0" sz="1300" spc="40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uses</a:t>
            </a:r>
            <a:r>
              <a:rPr dirty="0" sz="1300" spc="45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feedback</a:t>
            </a:r>
            <a:r>
              <a:rPr dirty="0" sz="1300" spc="45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and</a:t>
            </a:r>
            <a:r>
              <a:rPr dirty="0" sz="1300" spc="45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user</a:t>
            </a:r>
            <a:r>
              <a:rPr dirty="0" sz="1300" spc="40" b="1">
                <a:latin typeface="Arial"/>
                <a:cs typeface="Arial"/>
              </a:rPr>
              <a:t> </a:t>
            </a:r>
            <a:r>
              <a:rPr dirty="0" sz="1300" spc="-10" b="1">
                <a:latin typeface="Arial"/>
                <a:cs typeface="Arial"/>
              </a:rPr>
              <a:t>data, </a:t>
            </a:r>
            <a:r>
              <a:rPr dirty="0" sz="1300" spc="55" b="1">
                <a:latin typeface="Arial"/>
                <a:cs typeface="Arial"/>
              </a:rPr>
              <a:t>it</a:t>
            </a:r>
            <a:r>
              <a:rPr dirty="0" sz="1300" spc="-30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could</a:t>
            </a:r>
            <a:r>
              <a:rPr dirty="0" sz="1300" spc="-30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lose</a:t>
            </a:r>
            <a:r>
              <a:rPr dirty="0" sz="1300" spc="-25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user</a:t>
            </a:r>
            <a:r>
              <a:rPr dirty="0" sz="1300" spc="-30" b="1">
                <a:latin typeface="Arial"/>
                <a:cs typeface="Arial"/>
              </a:rPr>
              <a:t> </a:t>
            </a:r>
            <a:r>
              <a:rPr dirty="0" sz="1300" spc="-10" b="1">
                <a:latin typeface="Arial"/>
                <a:cs typeface="Arial"/>
              </a:rPr>
              <a:t>trust.</a:t>
            </a:r>
            <a:endParaRPr sz="1300">
              <a:latin typeface="Arial"/>
              <a:cs typeface="Arial"/>
            </a:endParaRPr>
          </a:p>
          <a:p>
            <a:pPr marL="469265" marR="5080" indent="-328295">
              <a:lnSpc>
                <a:spcPct val="114999"/>
              </a:lnSpc>
              <a:spcBef>
                <a:spcPts val="1200"/>
              </a:spcBef>
              <a:buFont typeface="Microsoft Sans Serif"/>
              <a:buChar char="●"/>
              <a:tabLst>
                <a:tab pos="469265" algn="l"/>
              </a:tabLst>
            </a:pPr>
            <a:r>
              <a:rPr dirty="0" sz="1300">
                <a:latin typeface="Arial MT"/>
                <a:cs typeface="Arial MT"/>
              </a:rPr>
              <a:t>Users</a:t>
            </a:r>
            <a:r>
              <a:rPr dirty="0" sz="1300" spc="50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may</a:t>
            </a:r>
            <a:r>
              <a:rPr dirty="0" sz="1300" spc="50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feel</a:t>
            </a:r>
            <a:r>
              <a:rPr dirty="0" sz="1300" spc="40">
                <a:latin typeface="Arial MT"/>
                <a:cs typeface="Arial MT"/>
              </a:rPr>
              <a:t> </a:t>
            </a:r>
            <a:r>
              <a:rPr dirty="0" sz="1300" b="1">
                <a:solidFill>
                  <a:srgbClr val="0097A7"/>
                </a:solidFill>
                <a:latin typeface="Arial"/>
                <a:cs typeface="Arial"/>
              </a:rPr>
              <a:t>ignored</a:t>
            </a:r>
            <a:r>
              <a:rPr dirty="0" sz="1300" spc="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300" b="1">
                <a:solidFill>
                  <a:srgbClr val="0097A7"/>
                </a:solidFill>
                <a:latin typeface="Arial"/>
                <a:cs typeface="Arial"/>
              </a:rPr>
              <a:t>or exploited</a:t>
            </a:r>
            <a:r>
              <a:rPr dirty="0" sz="1300" spc="4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300" spc="50">
                <a:latin typeface="Arial MT"/>
                <a:cs typeface="Arial MT"/>
              </a:rPr>
              <a:t>if </a:t>
            </a:r>
            <a:r>
              <a:rPr dirty="0" sz="1300">
                <a:latin typeface="Arial MT"/>
                <a:cs typeface="Arial MT"/>
              </a:rPr>
              <a:t>their</a:t>
            </a:r>
            <a:r>
              <a:rPr dirty="0" sz="1300" spc="50">
                <a:latin typeface="Arial MT"/>
                <a:cs typeface="Arial MT"/>
              </a:rPr>
              <a:t> </a:t>
            </a:r>
            <a:r>
              <a:rPr dirty="0" sz="1300" spc="55">
                <a:latin typeface="Arial MT"/>
                <a:cs typeface="Arial MT"/>
              </a:rPr>
              <a:t>input</a:t>
            </a:r>
            <a:r>
              <a:rPr dirty="0" sz="1300" spc="50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seems</a:t>
            </a:r>
            <a:r>
              <a:rPr dirty="0" sz="1300" spc="50">
                <a:latin typeface="Arial MT"/>
                <a:cs typeface="Arial MT"/>
              </a:rPr>
              <a:t> </a:t>
            </a:r>
            <a:r>
              <a:rPr dirty="0" sz="1300" spc="80">
                <a:latin typeface="Arial MT"/>
                <a:cs typeface="Arial MT"/>
              </a:rPr>
              <a:t>to</a:t>
            </a:r>
            <a:r>
              <a:rPr dirty="0" sz="1300" spc="50">
                <a:latin typeface="Arial MT"/>
                <a:cs typeface="Arial MT"/>
              </a:rPr>
              <a:t> </a:t>
            </a:r>
            <a:r>
              <a:rPr dirty="0" sz="1300" spc="-10">
                <a:latin typeface="Arial MT"/>
                <a:cs typeface="Arial MT"/>
              </a:rPr>
              <a:t>disappear </a:t>
            </a:r>
            <a:r>
              <a:rPr dirty="0" sz="1300">
                <a:latin typeface="Arial MT"/>
                <a:cs typeface="Arial MT"/>
              </a:rPr>
              <a:t>and</a:t>
            </a:r>
            <a:r>
              <a:rPr dirty="0" sz="1300" spc="5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is</a:t>
            </a:r>
            <a:r>
              <a:rPr dirty="0" sz="1300" spc="10">
                <a:latin typeface="Arial MT"/>
                <a:cs typeface="Arial MT"/>
              </a:rPr>
              <a:t> </a:t>
            </a:r>
            <a:r>
              <a:rPr dirty="0" sz="1300" spc="55">
                <a:latin typeface="Arial MT"/>
                <a:cs typeface="Arial MT"/>
              </a:rPr>
              <a:t>not</a:t>
            </a:r>
            <a:r>
              <a:rPr dirty="0" sz="1300" spc="10">
                <a:latin typeface="Arial MT"/>
                <a:cs typeface="Arial MT"/>
              </a:rPr>
              <a:t> </a:t>
            </a:r>
            <a:r>
              <a:rPr dirty="0" sz="1300" spc="55">
                <a:latin typeface="Arial MT"/>
                <a:cs typeface="Arial MT"/>
              </a:rPr>
              <a:t>acted</a:t>
            </a:r>
            <a:r>
              <a:rPr dirty="0" sz="1300" spc="10">
                <a:latin typeface="Arial MT"/>
                <a:cs typeface="Arial MT"/>
              </a:rPr>
              <a:t> </a:t>
            </a:r>
            <a:r>
              <a:rPr dirty="0" sz="1300" spc="-10">
                <a:latin typeface="Arial MT"/>
                <a:cs typeface="Arial MT"/>
              </a:rPr>
              <a:t>upon.</a:t>
            </a:r>
            <a:endParaRPr sz="1300">
              <a:latin typeface="Arial MT"/>
              <a:cs typeface="Arial MT"/>
            </a:endParaRPr>
          </a:p>
          <a:p>
            <a:pPr marL="469265" marR="99695" indent="-328295">
              <a:lnSpc>
                <a:spcPct val="114999"/>
              </a:lnSpc>
              <a:buFont typeface="Microsoft Sans Serif"/>
              <a:buChar char="●"/>
              <a:tabLst>
                <a:tab pos="469265" algn="l"/>
              </a:tabLst>
            </a:pPr>
            <a:r>
              <a:rPr dirty="0" sz="1300" spc="10">
                <a:latin typeface="Arial MT"/>
                <a:cs typeface="Arial MT"/>
              </a:rPr>
              <a:t>Clarus</a:t>
            </a:r>
            <a:r>
              <a:rPr dirty="0" sz="1300" spc="65">
                <a:latin typeface="Arial MT"/>
                <a:cs typeface="Arial MT"/>
              </a:rPr>
              <a:t> </a:t>
            </a:r>
            <a:r>
              <a:rPr dirty="0" sz="1300" spc="10">
                <a:latin typeface="Arial MT"/>
                <a:cs typeface="Arial MT"/>
              </a:rPr>
              <a:t>should</a:t>
            </a:r>
            <a:r>
              <a:rPr dirty="0" sz="1300" spc="65">
                <a:latin typeface="Arial MT"/>
                <a:cs typeface="Arial MT"/>
              </a:rPr>
              <a:t> </a:t>
            </a:r>
            <a:r>
              <a:rPr dirty="0" sz="1300" spc="10">
                <a:latin typeface="Arial MT"/>
                <a:cs typeface="Arial MT"/>
              </a:rPr>
              <a:t>maintain</a:t>
            </a:r>
            <a:r>
              <a:rPr dirty="0" sz="1300" spc="70">
                <a:latin typeface="Arial MT"/>
                <a:cs typeface="Arial MT"/>
              </a:rPr>
              <a:t> </a:t>
            </a:r>
            <a:r>
              <a:rPr dirty="0" sz="1300" spc="10" b="1">
                <a:solidFill>
                  <a:srgbClr val="0097A7"/>
                </a:solidFill>
                <a:latin typeface="Arial"/>
                <a:cs typeface="Arial"/>
              </a:rPr>
              <a:t>open</a:t>
            </a:r>
            <a:r>
              <a:rPr dirty="0" sz="1300" spc="1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300" spc="10" b="1">
                <a:solidFill>
                  <a:srgbClr val="0097A7"/>
                </a:solidFill>
                <a:latin typeface="Arial"/>
                <a:cs typeface="Arial"/>
              </a:rPr>
              <a:t>communication</a:t>
            </a:r>
            <a:r>
              <a:rPr dirty="0" sz="1300" spc="6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300" spc="50">
                <a:latin typeface="Arial MT"/>
                <a:cs typeface="Arial MT"/>
              </a:rPr>
              <a:t>about</a:t>
            </a:r>
            <a:r>
              <a:rPr dirty="0" sz="1300" spc="70">
                <a:latin typeface="Arial MT"/>
                <a:cs typeface="Arial MT"/>
              </a:rPr>
              <a:t> </a:t>
            </a:r>
            <a:r>
              <a:rPr dirty="0" sz="1300" spc="10">
                <a:latin typeface="Arial MT"/>
                <a:cs typeface="Arial MT"/>
              </a:rPr>
              <a:t>how</a:t>
            </a:r>
            <a:r>
              <a:rPr dirty="0" sz="1300" spc="65">
                <a:latin typeface="Arial MT"/>
                <a:cs typeface="Arial MT"/>
              </a:rPr>
              <a:t> </a:t>
            </a:r>
            <a:r>
              <a:rPr dirty="0" sz="1300" spc="-10">
                <a:latin typeface="Arial MT"/>
                <a:cs typeface="Arial MT"/>
              </a:rPr>
              <a:t>feedback </a:t>
            </a:r>
            <a:r>
              <a:rPr dirty="0" sz="1300">
                <a:latin typeface="Arial MT"/>
                <a:cs typeface="Arial MT"/>
              </a:rPr>
              <a:t>informs</a:t>
            </a:r>
            <a:r>
              <a:rPr dirty="0" sz="1300" spc="130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updates</a:t>
            </a:r>
            <a:r>
              <a:rPr dirty="0" sz="1300" spc="130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and</a:t>
            </a:r>
            <a:r>
              <a:rPr dirty="0" sz="1300" spc="130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ensure</a:t>
            </a:r>
            <a:r>
              <a:rPr dirty="0" sz="1300" spc="114">
                <a:latin typeface="Arial MT"/>
                <a:cs typeface="Arial MT"/>
              </a:rPr>
              <a:t> </a:t>
            </a:r>
            <a:r>
              <a:rPr dirty="0" sz="1300" b="1">
                <a:solidFill>
                  <a:srgbClr val="0097A7"/>
                </a:solidFill>
                <a:latin typeface="Arial"/>
                <a:cs typeface="Arial"/>
              </a:rPr>
              <a:t>ethical</a:t>
            </a:r>
            <a:r>
              <a:rPr dirty="0" sz="1300" spc="7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300" spc="50" b="1">
                <a:solidFill>
                  <a:srgbClr val="0097A7"/>
                </a:solidFill>
                <a:latin typeface="Arial"/>
                <a:cs typeface="Arial"/>
              </a:rPr>
              <a:t>data</a:t>
            </a:r>
            <a:r>
              <a:rPr dirty="0" sz="1300" spc="7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300" b="1">
                <a:solidFill>
                  <a:srgbClr val="0097A7"/>
                </a:solidFill>
                <a:latin typeface="Arial"/>
                <a:cs typeface="Arial"/>
              </a:rPr>
              <a:t>practices</a:t>
            </a:r>
            <a:r>
              <a:rPr dirty="0" sz="1300" spc="13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300" spc="65">
                <a:latin typeface="Arial MT"/>
                <a:cs typeface="Arial MT"/>
              </a:rPr>
              <a:t>that</a:t>
            </a:r>
            <a:r>
              <a:rPr dirty="0" sz="1300" spc="130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make</a:t>
            </a:r>
            <a:r>
              <a:rPr dirty="0" sz="1300" spc="130">
                <a:latin typeface="Arial MT"/>
                <a:cs typeface="Arial MT"/>
              </a:rPr>
              <a:t> </a:t>
            </a:r>
            <a:r>
              <a:rPr dirty="0" sz="1300" spc="-10">
                <a:latin typeface="Arial MT"/>
                <a:cs typeface="Arial MT"/>
              </a:rPr>
              <a:t>users </a:t>
            </a:r>
            <a:r>
              <a:rPr dirty="0" sz="1300">
                <a:latin typeface="Arial MT"/>
                <a:cs typeface="Arial MT"/>
              </a:rPr>
              <a:t>feel</a:t>
            </a:r>
            <a:r>
              <a:rPr dirty="0" sz="1300" spc="65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heard</a:t>
            </a:r>
            <a:r>
              <a:rPr dirty="0" sz="1300" spc="70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and</a:t>
            </a:r>
            <a:r>
              <a:rPr dirty="0" sz="1300" spc="70">
                <a:latin typeface="Arial MT"/>
                <a:cs typeface="Arial MT"/>
              </a:rPr>
              <a:t> </a:t>
            </a:r>
            <a:r>
              <a:rPr dirty="0" sz="1300" spc="-10">
                <a:latin typeface="Arial MT"/>
                <a:cs typeface="Arial MT"/>
              </a:rPr>
              <a:t>respected.</a:t>
            </a:r>
            <a:endParaRPr sz="1300">
              <a:latin typeface="Arial MT"/>
              <a:cs typeface="Arial MT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34137" y="876673"/>
            <a:ext cx="2674194" cy="4054191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Ethical</a:t>
            </a:r>
            <a:r>
              <a:rPr dirty="0" spc="140"/>
              <a:t> </a:t>
            </a:r>
            <a:r>
              <a:rPr dirty="0" spc="40"/>
              <a:t>Implications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Accessibility</a:t>
            </a:r>
            <a:r>
              <a:rPr dirty="0" spc="45"/>
              <a:t> </a:t>
            </a:r>
            <a:r>
              <a:rPr dirty="0"/>
              <a:t>for</a:t>
            </a:r>
            <a:r>
              <a:rPr dirty="0" spc="45"/>
              <a:t> </a:t>
            </a:r>
            <a:r>
              <a:rPr dirty="0"/>
              <a:t>users</a:t>
            </a:r>
            <a:r>
              <a:rPr dirty="0" spc="45"/>
              <a:t> </a:t>
            </a:r>
            <a:r>
              <a:rPr dirty="0"/>
              <a:t>with</a:t>
            </a:r>
            <a:r>
              <a:rPr dirty="0" spc="45"/>
              <a:t> </a:t>
            </a:r>
            <a:r>
              <a:rPr dirty="0" spc="-10"/>
              <a:t>disabilities</a:t>
            </a:r>
          </a:p>
          <a:p>
            <a:pPr marL="469265" marR="222885" indent="-328295">
              <a:lnSpc>
                <a:spcPct val="114999"/>
              </a:lnSpc>
              <a:spcBef>
                <a:spcPts val="1200"/>
              </a:spcBef>
              <a:buFont typeface="Microsoft Sans Serif"/>
              <a:buChar char="●"/>
              <a:tabLst>
                <a:tab pos="469265" algn="l"/>
              </a:tabLst>
            </a:pPr>
            <a:r>
              <a:rPr dirty="0" b="0">
                <a:latin typeface="Arial MT"/>
                <a:cs typeface="Arial MT"/>
              </a:rPr>
              <a:t>Users</a:t>
            </a:r>
            <a:r>
              <a:rPr dirty="0" spc="75" b="0">
                <a:latin typeface="Arial MT"/>
                <a:cs typeface="Arial MT"/>
              </a:rPr>
              <a:t> </a:t>
            </a:r>
            <a:r>
              <a:rPr dirty="0" spc="55" b="0">
                <a:latin typeface="Arial MT"/>
                <a:cs typeface="Arial MT"/>
              </a:rPr>
              <a:t>with</a:t>
            </a:r>
            <a:r>
              <a:rPr dirty="0" spc="75" b="0">
                <a:latin typeface="Arial MT"/>
                <a:cs typeface="Arial MT"/>
              </a:rPr>
              <a:t> </a:t>
            </a:r>
            <a:r>
              <a:rPr dirty="0" spc="-10">
                <a:solidFill>
                  <a:srgbClr val="0097A7"/>
                </a:solidFill>
              </a:rPr>
              <a:t>visual,</a:t>
            </a:r>
            <a:r>
              <a:rPr dirty="0" spc="25">
                <a:solidFill>
                  <a:srgbClr val="0097A7"/>
                </a:solidFill>
              </a:rPr>
              <a:t> </a:t>
            </a:r>
            <a:r>
              <a:rPr dirty="0">
                <a:solidFill>
                  <a:srgbClr val="0097A7"/>
                </a:solidFill>
              </a:rPr>
              <a:t>auditory,</a:t>
            </a:r>
            <a:r>
              <a:rPr dirty="0" spc="25">
                <a:solidFill>
                  <a:srgbClr val="0097A7"/>
                </a:solidFill>
              </a:rPr>
              <a:t> </a:t>
            </a:r>
            <a:r>
              <a:rPr dirty="0">
                <a:solidFill>
                  <a:srgbClr val="0097A7"/>
                </a:solidFill>
              </a:rPr>
              <a:t>or</a:t>
            </a:r>
            <a:r>
              <a:rPr dirty="0" spc="25">
                <a:solidFill>
                  <a:srgbClr val="0097A7"/>
                </a:solidFill>
              </a:rPr>
              <a:t> </a:t>
            </a:r>
            <a:r>
              <a:rPr dirty="0">
                <a:solidFill>
                  <a:srgbClr val="0097A7"/>
                </a:solidFill>
              </a:rPr>
              <a:t>motor</a:t>
            </a:r>
            <a:r>
              <a:rPr dirty="0" spc="25">
                <a:solidFill>
                  <a:srgbClr val="0097A7"/>
                </a:solidFill>
              </a:rPr>
              <a:t> </a:t>
            </a:r>
            <a:r>
              <a:rPr dirty="0">
                <a:solidFill>
                  <a:srgbClr val="0097A7"/>
                </a:solidFill>
              </a:rPr>
              <a:t>impairments</a:t>
            </a:r>
            <a:r>
              <a:rPr dirty="0" spc="65">
                <a:solidFill>
                  <a:srgbClr val="0097A7"/>
                </a:solidFill>
              </a:rPr>
              <a:t> </a:t>
            </a:r>
            <a:r>
              <a:rPr dirty="0" b="0">
                <a:latin typeface="Arial MT"/>
                <a:cs typeface="Arial MT"/>
              </a:rPr>
              <a:t>may</a:t>
            </a:r>
            <a:r>
              <a:rPr dirty="0" spc="75" b="0">
                <a:latin typeface="Arial MT"/>
                <a:cs typeface="Arial MT"/>
              </a:rPr>
              <a:t> </a:t>
            </a:r>
            <a:r>
              <a:rPr dirty="0" spc="-20" b="0">
                <a:latin typeface="Arial MT"/>
                <a:cs typeface="Arial MT"/>
              </a:rPr>
              <a:t>face </a:t>
            </a:r>
            <a:r>
              <a:rPr dirty="0" b="0">
                <a:latin typeface="Arial MT"/>
                <a:cs typeface="Arial MT"/>
              </a:rPr>
              <a:t>barriers</a:t>
            </a:r>
            <a:r>
              <a:rPr dirty="0" spc="10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when</a:t>
            </a:r>
            <a:r>
              <a:rPr dirty="0" spc="10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giving</a:t>
            </a:r>
            <a:r>
              <a:rPr dirty="0" spc="10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or</a:t>
            </a:r>
            <a:r>
              <a:rPr dirty="0" spc="10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viewing</a:t>
            </a:r>
            <a:r>
              <a:rPr dirty="0" spc="100" b="0">
                <a:latin typeface="Arial MT"/>
                <a:cs typeface="Arial MT"/>
              </a:rPr>
              <a:t> </a:t>
            </a:r>
            <a:r>
              <a:rPr dirty="0" spc="-10" b="0">
                <a:latin typeface="Arial MT"/>
                <a:cs typeface="Arial MT"/>
              </a:rPr>
              <a:t>feedback.</a:t>
            </a:r>
          </a:p>
          <a:p>
            <a:pPr marL="469265" marR="227965" indent="-328295">
              <a:lnSpc>
                <a:spcPct val="114999"/>
              </a:lnSpc>
              <a:buFont typeface="Microsoft Sans Serif"/>
              <a:buChar char="●"/>
              <a:tabLst>
                <a:tab pos="469265" algn="l"/>
              </a:tabLst>
            </a:pPr>
            <a:r>
              <a:rPr dirty="0" b="0">
                <a:latin typeface="Arial MT"/>
                <a:cs typeface="Arial MT"/>
              </a:rPr>
              <a:t>Clarus</a:t>
            </a:r>
            <a:r>
              <a:rPr dirty="0" spc="9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should</a:t>
            </a:r>
            <a:r>
              <a:rPr dirty="0" spc="10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include</a:t>
            </a:r>
            <a:r>
              <a:rPr dirty="0" spc="10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features</a:t>
            </a:r>
            <a:r>
              <a:rPr dirty="0" spc="10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like</a:t>
            </a:r>
            <a:r>
              <a:rPr dirty="0" spc="85" b="0">
                <a:latin typeface="Arial MT"/>
                <a:cs typeface="Arial MT"/>
              </a:rPr>
              <a:t> </a:t>
            </a:r>
            <a:r>
              <a:rPr dirty="0">
                <a:solidFill>
                  <a:srgbClr val="0097A7"/>
                </a:solidFill>
              </a:rPr>
              <a:t>adjustable</a:t>
            </a:r>
            <a:r>
              <a:rPr dirty="0" spc="45">
                <a:solidFill>
                  <a:srgbClr val="0097A7"/>
                </a:solidFill>
              </a:rPr>
              <a:t> </a:t>
            </a:r>
            <a:r>
              <a:rPr dirty="0" spc="60">
                <a:solidFill>
                  <a:srgbClr val="0097A7"/>
                </a:solidFill>
              </a:rPr>
              <a:t>text</a:t>
            </a:r>
            <a:r>
              <a:rPr dirty="0" spc="45">
                <a:solidFill>
                  <a:srgbClr val="0097A7"/>
                </a:solidFill>
              </a:rPr>
              <a:t> </a:t>
            </a:r>
            <a:r>
              <a:rPr dirty="0" spc="-10">
                <a:solidFill>
                  <a:srgbClr val="0097A7"/>
                </a:solidFill>
              </a:rPr>
              <a:t>sizes</a:t>
            </a:r>
            <a:r>
              <a:rPr dirty="0" spc="45">
                <a:solidFill>
                  <a:srgbClr val="0097A7"/>
                </a:solidFill>
              </a:rPr>
              <a:t> </a:t>
            </a:r>
            <a:r>
              <a:rPr dirty="0" spc="-25">
                <a:solidFill>
                  <a:srgbClr val="0097A7"/>
                </a:solidFill>
              </a:rPr>
              <a:t>and </a:t>
            </a:r>
            <a:r>
              <a:rPr dirty="0">
                <a:solidFill>
                  <a:srgbClr val="0097A7"/>
                </a:solidFill>
              </a:rPr>
              <a:t>captioned</a:t>
            </a:r>
            <a:r>
              <a:rPr dirty="0" spc="35">
                <a:solidFill>
                  <a:srgbClr val="0097A7"/>
                </a:solidFill>
              </a:rPr>
              <a:t> </a:t>
            </a:r>
            <a:r>
              <a:rPr dirty="0" spc="-10">
                <a:solidFill>
                  <a:srgbClr val="0097A7"/>
                </a:solidFill>
              </a:rPr>
              <a:t>visuals</a:t>
            </a:r>
            <a:r>
              <a:rPr dirty="0" spc="35">
                <a:solidFill>
                  <a:srgbClr val="0097A7"/>
                </a:solidFill>
              </a:rPr>
              <a:t> </a:t>
            </a:r>
            <a:r>
              <a:rPr dirty="0">
                <a:solidFill>
                  <a:srgbClr val="0097A7"/>
                </a:solidFill>
              </a:rPr>
              <a:t>and</a:t>
            </a:r>
            <a:r>
              <a:rPr dirty="0" spc="35">
                <a:solidFill>
                  <a:srgbClr val="0097A7"/>
                </a:solidFill>
              </a:rPr>
              <a:t> </a:t>
            </a:r>
            <a:r>
              <a:rPr dirty="0">
                <a:solidFill>
                  <a:srgbClr val="0097A7"/>
                </a:solidFill>
              </a:rPr>
              <a:t>voice</a:t>
            </a:r>
            <a:r>
              <a:rPr dirty="0" spc="35">
                <a:solidFill>
                  <a:srgbClr val="0097A7"/>
                </a:solidFill>
              </a:rPr>
              <a:t> </a:t>
            </a:r>
            <a:r>
              <a:rPr dirty="0">
                <a:solidFill>
                  <a:srgbClr val="0097A7"/>
                </a:solidFill>
              </a:rPr>
              <a:t>memos</a:t>
            </a:r>
            <a:r>
              <a:rPr dirty="0" spc="85">
                <a:solidFill>
                  <a:srgbClr val="0097A7"/>
                </a:solidFill>
              </a:rPr>
              <a:t> </a:t>
            </a:r>
            <a:r>
              <a:rPr dirty="0" spc="80" b="0">
                <a:latin typeface="Arial MT"/>
                <a:cs typeface="Arial MT"/>
              </a:rPr>
              <a:t>to</a:t>
            </a:r>
            <a:r>
              <a:rPr dirty="0" spc="8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ensure</a:t>
            </a:r>
            <a:r>
              <a:rPr dirty="0" spc="90" b="0">
                <a:latin typeface="Arial MT"/>
                <a:cs typeface="Arial MT"/>
              </a:rPr>
              <a:t> </a:t>
            </a:r>
            <a:r>
              <a:rPr dirty="0" spc="-10" b="0">
                <a:latin typeface="Arial MT"/>
                <a:cs typeface="Arial MT"/>
              </a:rPr>
              <a:t>equitable participation.</a:t>
            </a:r>
          </a:p>
          <a:p>
            <a:pPr marL="12700">
              <a:lnSpc>
                <a:spcPct val="100000"/>
              </a:lnSpc>
              <a:spcBef>
                <a:spcPts val="1430"/>
              </a:spcBef>
            </a:pPr>
            <a:r>
              <a:rPr dirty="0"/>
              <a:t>Global</a:t>
            </a:r>
            <a:r>
              <a:rPr dirty="0" spc="90"/>
              <a:t> </a:t>
            </a:r>
            <a:r>
              <a:rPr dirty="0"/>
              <a:t>collaboration</a:t>
            </a:r>
            <a:r>
              <a:rPr dirty="0" spc="90"/>
              <a:t> </a:t>
            </a:r>
            <a:r>
              <a:rPr dirty="0" spc="-10"/>
              <a:t>barriers</a:t>
            </a:r>
          </a:p>
          <a:p>
            <a:pPr marL="469265" indent="-327660">
              <a:lnSpc>
                <a:spcPct val="100000"/>
              </a:lnSpc>
              <a:spcBef>
                <a:spcPts val="1435"/>
              </a:spcBef>
              <a:buFont typeface="Microsoft Sans Serif"/>
              <a:buChar char="●"/>
              <a:tabLst>
                <a:tab pos="469265" algn="l"/>
              </a:tabLst>
            </a:pPr>
            <a:r>
              <a:rPr dirty="0" b="0">
                <a:latin typeface="Arial MT"/>
                <a:cs typeface="Arial MT"/>
              </a:rPr>
              <a:t>Founders</a:t>
            </a:r>
            <a:r>
              <a:rPr dirty="0" spc="6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and</a:t>
            </a:r>
            <a:r>
              <a:rPr dirty="0" spc="6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designers</a:t>
            </a:r>
            <a:r>
              <a:rPr dirty="0" spc="60" b="0">
                <a:latin typeface="Arial MT"/>
                <a:cs typeface="Arial MT"/>
              </a:rPr>
              <a:t> </a:t>
            </a:r>
            <a:r>
              <a:rPr dirty="0" spc="50" b="0">
                <a:latin typeface="Arial MT"/>
                <a:cs typeface="Arial MT"/>
              </a:rPr>
              <a:t>from</a:t>
            </a:r>
            <a:r>
              <a:rPr dirty="0" spc="65" b="0">
                <a:latin typeface="Arial MT"/>
                <a:cs typeface="Arial MT"/>
              </a:rPr>
              <a:t> </a:t>
            </a:r>
            <a:r>
              <a:rPr dirty="0" spc="45" b="0">
                <a:latin typeface="Arial MT"/>
                <a:cs typeface="Arial MT"/>
              </a:rPr>
              <a:t>different</a:t>
            </a:r>
            <a:r>
              <a:rPr dirty="0" spc="6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regions</a:t>
            </a:r>
            <a:r>
              <a:rPr dirty="0" spc="6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may</a:t>
            </a:r>
            <a:r>
              <a:rPr dirty="0" spc="65" b="0">
                <a:latin typeface="Arial MT"/>
                <a:cs typeface="Arial MT"/>
              </a:rPr>
              <a:t> </a:t>
            </a:r>
            <a:r>
              <a:rPr dirty="0" spc="-20" b="0">
                <a:latin typeface="Arial MT"/>
                <a:cs typeface="Arial MT"/>
              </a:rPr>
              <a:t>face</a:t>
            </a:r>
          </a:p>
          <a:p>
            <a:pPr marL="469265">
              <a:lnSpc>
                <a:spcPct val="100000"/>
              </a:lnSpc>
              <a:spcBef>
                <a:spcPts val="235"/>
              </a:spcBef>
            </a:pPr>
            <a:r>
              <a:rPr dirty="0">
                <a:solidFill>
                  <a:srgbClr val="0097A7"/>
                </a:solidFill>
              </a:rPr>
              <a:t>language</a:t>
            </a:r>
            <a:r>
              <a:rPr dirty="0" spc="-20">
                <a:solidFill>
                  <a:srgbClr val="0097A7"/>
                </a:solidFill>
              </a:rPr>
              <a:t> </a:t>
            </a:r>
            <a:r>
              <a:rPr dirty="0">
                <a:solidFill>
                  <a:srgbClr val="0097A7"/>
                </a:solidFill>
              </a:rPr>
              <a:t>or</a:t>
            </a:r>
            <a:r>
              <a:rPr dirty="0" spc="-15">
                <a:solidFill>
                  <a:srgbClr val="0097A7"/>
                </a:solidFill>
              </a:rPr>
              <a:t> </a:t>
            </a:r>
            <a:r>
              <a:rPr dirty="0">
                <a:solidFill>
                  <a:srgbClr val="0097A7"/>
                </a:solidFill>
              </a:rPr>
              <a:t>cultural</a:t>
            </a:r>
            <a:r>
              <a:rPr dirty="0" spc="-20">
                <a:solidFill>
                  <a:srgbClr val="0097A7"/>
                </a:solidFill>
              </a:rPr>
              <a:t> </a:t>
            </a:r>
            <a:r>
              <a:rPr dirty="0">
                <a:solidFill>
                  <a:srgbClr val="0097A7"/>
                </a:solidFill>
              </a:rPr>
              <a:t>gaps</a:t>
            </a:r>
            <a:r>
              <a:rPr dirty="0" spc="-15">
                <a:solidFill>
                  <a:srgbClr val="0097A7"/>
                </a:solidFill>
              </a:rPr>
              <a:t> </a:t>
            </a:r>
            <a:r>
              <a:rPr dirty="0">
                <a:solidFill>
                  <a:srgbClr val="0097A7"/>
                </a:solidFill>
              </a:rPr>
              <a:t>in</a:t>
            </a:r>
            <a:r>
              <a:rPr dirty="0" spc="-15">
                <a:solidFill>
                  <a:srgbClr val="0097A7"/>
                </a:solidFill>
              </a:rPr>
              <a:t> </a:t>
            </a:r>
            <a:r>
              <a:rPr dirty="0" spc="-10">
                <a:solidFill>
                  <a:srgbClr val="0097A7"/>
                </a:solidFill>
              </a:rPr>
              <a:t>communication.</a:t>
            </a:r>
          </a:p>
          <a:p>
            <a:pPr marL="469265" marR="5080" indent="-328295">
              <a:lnSpc>
                <a:spcPct val="114999"/>
              </a:lnSpc>
              <a:buFont typeface="Microsoft Sans Serif"/>
              <a:buChar char="●"/>
              <a:tabLst>
                <a:tab pos="469265" algn="l"/>
              </a:tabLst>
            </a:pPr>
            <a:r>
              <a:rPr dirty="0" b="0">
                <a:latin typeface="Arial MT"/>
                <a:cs typeface="Arial MT"/>
              </a:rPr>
              <a:t>Clarus</a:t>
            </a:r>
            <a:r>
              <a:rPr dirty="0" spc="13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should</a:t>
            </a:r>
            <a:r>
              <a:rPr dirty="0" spc="13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integrate</a:t>
            </a:r>
            <a:r>
              <a:rPr dirty="0" spc="120" b="0">
                <a:latin typeface="Arial MT"/>
                <a:cs typeface="Arial MT"/>
              </a:rPr>
              <a:t> </a:t>
            </a:r>
            <a:r>
              <a:rPr dirty="0">
                <a:solidFill>
                  <a:srgbClr val="0097A7"/>
                </a:solidFill>
              </a:rPr>
              <a:t>translation</a:t>
            </a:r>
            <a:r>
              <a:rPr dirty="0" spc="75">
                <a:solidFill>
                  <a:srgbClr val="0097A7"/>
                </a:solidFill>
              </a:rPr>
              <a:t> </a:t>
            </a:r>
            <a:r>
              <a:rPr dirty="0">
                <a:solidFill>
                  <a:srgbClr val="0097A7"/>
                </a:solidFill>
              </a:rPr>
              <a:t>tools</a:t>
            </a:r>
            <a:r>
              <a:rPr dirty="0" spc="70">
                <a:solidFill>
                  <a:srgbClr val="0097A7"/>
                </a:solidFill>
              </a:rPr>
              <a:t> </a:t>
            </a:r>
            <a:r>
              <a:rPr dirty="0">
                <a:solidFill>
                  <a:srgbClr val="0097A7"/>
                </a:solidFill>
              </a:rPr>
              <a:t>and</a:t>
            </a:r>
            <a:r>
              <a:rPr dirty="0" spc="75">
                <a:solidFill>
                  <a:srgbClr val="0097A7"/>
                </a:solidFill>
              </a:rPr>
              <a:t> </a:t>
            </a:r>
            <a:r>
              <a:rPr dirty="0" spc="-10">
                <a:solidFill>
                  <a:srgbClr val="0097A7"/>
                </a:solidFill>
              </a:rPr>
              <a:t>culturally </a:t>
            </a:r>
            <a:r>
              <a:rPr dirty="0">
                <a:solidFill>
                  <a:srgbClr val="0097A7"/>
                </a:solidFill>
              </a:rPr>
              <a:t>sensitive</a:t>
            </a:r>
            <a:r>
              <a:rPr dirty="0" spc="-20">
                <a:solidFill>
                  <a:srgbClr val="0097A7"/>
                </a:solidFill>
              </a:rPr>
              <a:t> </a:t>
            </a:r>
            <a:r>
              <a:rPr dirty="0">
                <a:solidFill>
                  <a:srgbClr val="0097A7"/>
                </a:solidFill>
              </a:rPr>
              <a:t>design</a:t>
            </a:r>
            <a:r>
              <a:rPr dirty="0" spc="25">
                <a:solidFill>
                  <a:srgbClr val="0097A7"/>
                </a:solidFill>
              </a:rPr>
              <a:t> </a:t>
            </a:r>
            <a:r>
              <a:rPr dirty="0" spc="80" b="0">
                <a:latin typeface="Arial MT"/>
                <a:cs typeface="Arial MT"/>
              </a:rPr>
              <a:t>to</a:t>
            </a:r>
            <a:r>
              <a:rPr dirty="0" spc="25" b="0">
                <a:latin typeface="Arial MT"/>
                <a:cs typeface="Arial MT"/>
              </a:rPr>
              <a:t> </a:t>
            </a:r>
            <a:r>
              <a:rPr dirty="0" spc="60" b="0">
                <a:latin typeface="Arial MT"/>
                <a:cs typeface="Arial MT"/>
              </a:rPr>
              <a:t>support</a:t>
            </a:r>
            <a:r>
              <a:rPr dirty="0" spc="3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inclusive,</a:t>
            </a:r>
            <a:r>
              <a:rPr dirty="0" spc="25" b="0">
                <a:latin typeface="Arial MT"/>
                <a:cs typeface="Arial MT"/>
              </a:rPr>
              <a:t> </a:t>
            </a:r>
            <a:r>
              <a:rPr dirty="0" spc="60" b="0">
                <a:latin typeface="Arial MT"/>
                <a:cs typeface="Arial MT"/>
              </a:rPr>
              <a:t>cross-</a:t>
            </a:r>
            <a:r>
              <a:rPr dirty="0" spc="65" b="0">
                <a:latin typeface="Arial MT"/>
                <a:cs typeface="Arial MT"/>
              </a:rPr>
              <a:t>country</a:t>
            </a:r>
            <a:r>
              <a:rPr dirty="0" spc="25" b="0">
                <a:latin typeface="Arial MT"/>
                <a:cs typeface="Arial MT"/>
              </a:rPr>
              <a:t> </a:t>
            </a:r>
            <a:r>
              <a:rPr dirty="0" spc="-10" b="0">
                <a:latin typeface="Arial MT"/>
                <a:cs typeface="Arial MT"/>
              </a:rPr>
              <a:t>teamwork.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9649" y="1017722"/>
            <a:ext cx="2618994" cy="4039191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84724" y="419218"/>
            <a:ext cx="353060" cy="156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50" spc="-30">
                <a:solidFill>
                  <a:srgbClr val="E8D8A5"/>
                </a:solidFill>
                <a:latin typeface="Arial MT"/>
                <a:cs typeface="Arial MT"/>
              </a:rPr>
              <a:t>CS</a:t>
            </a:r>
            <a:r>
              <a:rPr dirty="0" sz="850" spc="-25">
                <a:solidFill>
                  <a:srgbClr val="E8D8A5"/>
                </a:solidFill>
                <a:latin typeface="Arial MT"/>
                <a:cs typeface="Arial MT"/>
              </a:rPr>
              <a:t> </a:t>
            </a:r>
            <a:r>
              <a:rPr dirty="0" sz="850" spc="-50">
                <a:solidFill>
                  <a:srgbClr val="E8D8A5"/>
                </a:solidFill>
                <a:latin typeface="Arial MT"/>
                <a:cs typeface="Arial MT"/>
              </a:rPr>
              <a:t>147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84128" y="1926106"/>
            <a:ext cx="2577465" cy="1153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400" spc="-670">
                <a:solidFill>
                  <a:srgbClr val="93D1BC"/>
                </a:solidFill>
              </a:rPr>
              <a:t>T</a:t>
            </a:r>
            <a:r>
              <a:rPr dirty="0" sz="7400" spc="-5">
                <a:solidFill>
                  <a:srgbClr val="93D1BC"/>
                </a:solidFill>
              </a:rPr>
              <a:t>as</a:t>
            </a:r>
            <a:r>
              <a:rPr dirty="0" sz="7400" spc="-175">
                <a:solidFill>
                  <a:srgbClr val="93D1BC"/>
                </a:solidFill>
              </a:rPr>
              <a:t>k</a:t>
            </a:r>
            <a:r>
              <a:rPr dirty="0" sz="7400" spc="-5">
                <a:solidFill>
                  <a:srgbClr val="93D1BC"/>
                </a:solidFill>
              </a:rPr>
              <a:t>s</a:t>
            </a:r>
            <a:endParaRPr sz="7400"/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79940" y="0"/>
            <a:ext cx="4164059" cy="2665419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Our</a:t>
            </a:r>
            <a:r>
              <a:rPr dirty="0" spc="-45"/>
              <a:t> </a:t>
            </a:r>
            <a:r>
              <a:rPr dirty="0"/>
              <a:t>tasks</a:t>
            </a:r>
            <a:r>
              <a:rPr dirty="0" spc="-45"/>
              <a:t> </a:t>
            </a:r>
            <a:r>
              <a:rPr dirty="0" spc="80"/>
              <a:t>are</a:t>
            </a:r>
            <a:r>
              <a:rPr dirty="0" spc="-40"/>
              <a:t> </a:t>
            </a:r>
            <a:r>
              <a:rPr dirty="0" spc="60"/>
              <a:t>divided</a:t>
            </a:r>
            <a:r>
              <a:rPr dirty="0" spc="-45"/>
              <a:t> </a:t>
            </a:r>
            <a:r>
              <a:rPr dirty="0" spc="50"/>
              <a:t>into</a:t>
            </a:r>
            <a:r>
              <a:rPr dirty="0" spc="-45"/>
              <a:t> </a:t>
            </a:r>
            <a:r>
              <a:rPr dirty="0" spc="110"/>
              <a:t>three</a:t>
            </a:r>
            <a:r>
              <a:rPr dirty="0" spc="-40"/>
              <a:t> </a:t>
            </a:r>
            <a:r>
              <a:rPr dirty="0" spc="45"/>
              <a:t>categories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196549" y="1627484"/>
            <a:ext cx="2773045" cy="2122170"/>
          </a:xfrm>
          <a:custGeom>
            <a:avLst/>
            <a:gdLst/>
            <a:ahLst/>
            <a:cxnLst/>
            <a:rect l="l" t="t" r="r" b="b"/>
            <a:pathLst>
              <a:path w="2773045" h="2122170">
                <a:moveTo>
                  <a:pt x="0" y="196057"/>
                </a:moveTo>
                <a:lnTo>
                  <a:pt x="5177" y="151102"/>
                </a:lnTo>
                <a:lnTo>
                  <a:pt x="19927" y="109835"/>
                </a:lnTo>
                <a:lnTo>
                  <a:pt x="43071" y="73433"/>
                </a:lnTo>
                <a:lnTo>
                  <a:pt x="73433" y="43071"/>
                </a:lnTo>
                <a:lnTo>
                  <a:pt x="109835" y="19927"/>
                </a:lnTo>
                <a:lnTo>
                  <a:pt x="151102" y="5177"/>
                </a:lnTo>
                <a:lnTo>
                  <a:pt x="196057" y="0"/>
                </a:lnTo>
                <a:lnTo>
                  <a:pt x="2576544" y="0"/>
                </a:lnTo>
                <a:lnTo>
                  <a:pt x="2614970" y="3801"/>
                </a:lnTo>
                <a:lnTo>
                  <a:pt x="2651566" y="14923"/>
                </a:lnTo>
                <a:lnTo>
                  <a:pt x="2685307" y="32938"/>
                </a:lnTo>
                <a:lnTo>
                  <a:pt x="2715169" y="57422"/>
                </a:lnTo>
                <a:lnTo>
                  <a:pt x="2739656" y="87284"/>
                </a:lnTo>
                <a:lnTo>
                  <a:pt x="2757672" y="121029"/>
                </a:lnTo>
                <a:lnTo>
                  <a:pt x="2768793" y="157629"/>
                </a:lnTo>
                <a:lnTo>
                  <a:pt x="2772594" y="196057"/>
                </a:lnTo>
                <a:lnTo>
                  <a:pt x="2772594" y="1925533"/>
                </a:lnTo>
                <a:lnTo>
                  <a:pt x="2767416" y="1970487"/>
                </a:lnTo>
                <a:lnTo>
                  <a:pt x="2752667" y="2011756"/>
                </a:lnTo>
                <a:lnTo>
                  <a:pt x="2729524" y="2048162"/>
                </a:lnTo>
                <a:lnTo>
                  <a:pt x="2699163" y="2078528"/>
                </a:lnTo>
                <a:lnTo>
                  <a:pt x="2662762" y="2101676"/>
                </a:lnTo>
                <a:lnTo>
                  <a:pt x="2621497" y="2116429"/>
                </a:lnTo>
                <a:lnTo>
                  <a:pt x="2576544" y="2121608"/>
                </a:lnTo>
                <a:lnTo>
                  <a:pt x="196057" y="2121608"/>
                </a:lnTo>
                <a:lnTo>
                  <a:pt x="151102" y="2116429"/>
                </a:lnTo>
                <a:lnTo>
                  <a:pt x="109835" y="2101676"/>
                </a:lnTo>
                <a:lnTo>
                  <a:pt x="73433" y="2078528"/>
                </a:lnTo>
                <a:lnTo>
                  <a:pt x="43071" y="2048162"/>
                </a:lnTo>
                <a:lnTo>
                  <a:pt x="19927" y="2011756"/>
                </a:lnTo>
                <a:lnTo>
                  <a:pt x="5177" y="1970487"/>
                </a:lnTo>
                <a:lnTo>
                  <a:pt x="0" y="1925533"/>
                </a:lnTo>
                <a:lnTo>
                  <a:pt x="0" y="196057"/>
                </a:lnTo>
                <a:close/>
              </a:path>
            </a:pathLst>
          </a:custGeom>
          <a:ln w="28574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708214" y="1849352"/>
            <a:ext cx="1750060" cy="164401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2000" spc="-10" b="1">
                <a:solidFill>
                  <a:srgbClr val="0A9395"/>
                </a:solidFill>
                <a:latin typeface="Arial"/>
                <a:cs typeface="Arial"/>
              </a:rPr>
              <a:t>Simple</a:t>
            </a:r>
            <a:endParaRPr sz="2000">
              <a:latin typeface="Arial"/>
              <a:cs typeface="Arial"/>
            </a:endParaRPr>
          </a:p>
          <a:p>
            <a:pPr algn="ctr" marL="12700" marR="5080">
              <a:lnSpc>
                <a:spcPct val="100000"/>
              </a:lnSpc>
              <a:spcBef>
                <a:spcPts val="1700"/>
              </a:spcBef>
            </a:pPr>
            <a:r>
              <a:rPr dirty="0" sz="1800" spc="40">
                <a:latin typeface="Arial MT"/>
                <a:cs typeface="Arial MT"/>
              </a:rPr>
              <a:t>Communicate </a:t>
            </a:r>
            <a:r>
              <a:rPr dirty="0" sz="1800">
                <a:latin typeface="Arial MT"/>
                <a:cs typeface="Arial MT"/>
              </a:rPr>
              <a:t>overall</a:t>
            </a:r>
            <a:r>
              <a:rPr dirty="0" sz="1800" spc="10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vision</a:t>
            </a:r>
            <a:r>
              <a:rPr dirty="0" sz="1800" spc="110">
                <a:latin typeface="Arial MT"/>
                <a:cs typeface="Arial MT"/>
              </a:rPr>
              <a:t> </a:t>
            </a:r>
            <a:r>
              <a:rPr dirty="0" sz="1800" spc="95">
                <a:latin typeface="Arial MT"/>
                <a:cs typeface="Arial MT"/>
              </a:rPr>
              <a:t>to </a:t>
            </a:r>
            <a:r>
              <a:rPr dirty="0" sz="1800">
                <a:latin typeface="Arial MT"/>
                <a:cs typeface="Arial MT"/>
              </a:rPr>
              <a:t>designers</a:t>
            </a:r>
            <a:r>
              <a:rPr dirty="0" sz="1800" spc="15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in</a:t>
            </a:r>
            <a:r>
              <a:rPr dirty="0" sz="1800" spc="160">
                <a:latin typeface="Arial MT"/>
                <a:cs typeface="Arial MT"/>
              </a:rPr>
              <a:t> </a:t>
            </a:r>
            <a:r>
              <a:rPr dirty="0" sz="1800" spc="-20">
                <a:latin typeface="Arial MT"/>
                <a:cs typeface="Arial MT"/>
              </a:rPr>
              <a:t>real </a:t>
            </a:r>
            <a:r>
              <a:rPr dirty="0" sz="1800" spc="65">
                <a:latin typeface="Arial MT"/>
                <a:cs typeface="Arial MT"/>
              </a:rPr>
              <a:t>time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3142818" y="1626759"/>
            <a:ext cx="2773045" cy="2122170"/>
          </a:xfrm>
          <a:custGeom>
            <a:avLst/>
            <a:gdLst/>
            <a:ahLst/>
            <a:cxnLst/>
            <a:rect l="l" t="t" r="r" b="b"/>
            <a:pathLst>
              <a:path w="2773045" h="2122170">
                <a:moveTo>
                  <a:pt x="0" y="196057"/>
                </a:moveTo>
                <a:lnTo>
                  <a:pt x="5177" y="151102"/>
                </a:lnTo>
                <a:lnTo>
                  <a:pt x="19926" y="109835"/>
                </a:lnTo>
                <a:lnTo>
                  <a:pt x="43070" y="73433"/>
                </a:lnTo>
                <a:lnTo>
                  <a:pt x="73430" y="43071"/>
                </a:lnTo>
                <a:lnTo>
                  <a:pt x="109832" y="19927"/>
                </a:lnTo>
                <a:lnTo>
                  <a:pt x="151097" y="5177"/>
                </a:lnTo>
                <a:lnTo>
                  <a:pt x="196049" y="0"/>
                </a:lnTo>
                <a:lnTo>
                  <a:pt x="2576544" y="0"/>
                </a:lnTo>
                <a:lnTo>
                  <a:pt x="2614970" y="3801"/>
                </a:lnTo>
                <a:lnTo>
                  <a:pt x="2651566" y="14923"/>
                </a:lnTo>
                <a:lnTo>
                  <a:pt x="2685307" y="32938"/>
                </a:lnTo>
                <a:lnTo>
                  <a:pt x="2715169" y="57422"/>
                </a:lnTo>
                <a:lnTo>
                  <a:pt x="2739656" y="87284"/>
                </a:lnTo>
                <a:lnTo>
                  <a:pt x="2757672" y="121029"/>
                </a:lnTo>
                <a:lnTo>
                  <a:pt x="2768793" y="157629"/>
                </a:lnTo>
                <a:lnTo>
                  <a:pt x="2772594" y="196057"/>
                </a:lnTo>
                <a:lnTo>
                  <a:pt x="2772594" y="1925533"/>
                </a:lnTo>
                <a:lnTo>
                  <a:pt x="2767416" y="1970485"/>
                </a:lnTo>
                <a:lnTo>
                  <a:pt x="2752667" y="2011751"/>
                </a:lnTo>
                <a:lnTo>
                  <a:pt x="2729524" y="2048152"/>
                </a:lnTo>
                <a:lnTo>
                  <a:pt x="2699163" y="2078513"/>
                </a:lnTo>
                <a:lnTo>
                  <a:pt x="2662762" y="2101656"/>
                </a:lnTo>
                <a:lnTo>
                  <a:pt x="2621497" y="2116405"/>
                </a:lnTo>
                <a:lnTo>
                  <a:pt x="2576544" y="2121583"/>
                </a:lnTo>
                <a:lnTo>
                  <a:pt x="196049" y="2121583"/>
                </a:lnTo>
                <a:lnTo>
                  <a:pt x="151097" y="2116405"/>
                </a:lnTo>
                <a:lnTo>
                  <a:pt x="109832" y="2101656"/>
                </a:lnTo>
                <a:lnTo>
                  <a:pt x="73430" y="2078513"/>
                </a:lnTo>
                <a:lnTo>
                  <a:pt x="43070" y="2048152"/>
                </a:lnTo>
                <a:lnTo>
                  <a:pt x="19926" y="2011751"/>
                </a:lnTo>
                <a:lnTo>
                  <a:pt x="5177" y="1970485"/>
                </a:lnTo>
                <a:lnTo>
                  <a:pt x="0" y="1925533"/>
                </a:lnTo>
                <a:lnTo>
                  <a:pt x="0" y="196057"/>
                </a:lnTo>
                <a:close/>
              </a:path>
            </a:pathLst>
          </a:custGeom>
          <a:ln w="28574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3532842" y="1848619"/>
            <a:ext cx="2021839" cy="1793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20320">
              <a:lnSpc>
                <a:spcPct val="100000"/>
              </a:lnSpc>
              <a:spcBef>
                <a:spcPts val="100"/>
              </a:spcBef>
            </a:pPr>
            <a:r>
              <a:rPr dirty="0" sz="2000" spc="65" b="1">
                <a:solidFill>
                  <a:srgbClr val="0A9395"/>
                </a:solidFill>
                <a:latin typeface="Arial"/>
                <a:cs typeface="Arial"/>
              </a:rPr>
              <a:t>Moderate</a:t>
            </a:r>
            <a:endParaRPr sz="2000">
              <a:latin typeface="Arial"/>
              <a:cs typeface="Arial"/>
            </a:endParaRPr>
          </a:p>
          <a:p>
            <a:pPr algn="ctr" marL="12700" marR="5080">
              <a:lnSpc>
                <a:spcPct val="114999"/>
              </a:lnSpc>
              <a:spcBef>
                <a:spcPts val="1585"/>
              </a:spcBef>
            </a:pPr>
            <a:r>
              <a:rPr dirty="0" sz="1800">
                <a:latin typeface="Arial MT"/>
                <a:cs typeface="Arial MT"/>
              </a:rPr>
              <a:t>Giving</a:t>
            </a:r>
            <a:r>
              <a:rPr dirty="0" sz="1800" spc="15">
                <a:latin typeface="Arial MT"/>
                <a:cs typeface="Arial MT"/>
              </a:rPr>
              <a:t> </a:t>
            </a:r>
            <a:r>
              <a:rPr dirty="0" sz="1800" spc="60">
                <a:latin typeface="Arial MT"/>
                <a:cs typeface="Arial MT"/>
              </a:rPr>
              <a:t>feedback</a:t>
            </a:r>
            <a:r>
              <a:rPr dirty="0" sz="1800" spc="30">
                <a:latin typeface="Arial MT"/>
                <a:cs typeface="Arial MT"/>
              </a:rPr>
              <a:t> </a:t>
            </a:r>
            <a:r>
              <a:rPr dirty="0" sz="1800" spc="95">
                <a:latin typeface="Arial MT"/>
                <a:cs typeface="Arial MT"/>
              </a:rPr>
              <a:t>to </a:t>
            </a:r>
            <a:r>
              <a:rPr dirty="0" sz="1800">
                <a:latin typeface="Arial MT"/>
                <a:cs typeface="Arial MT"/>
              </a:rPr>
              <a:t>designers</a:t>
            </a:r>
            <a:r>
              <a:rPr dirty="0" sz="1800" spc="285">
                <a:latin typeface="Arial MT"/>
                <a:cs typeface="Arial MT"/>
              </a:rPr>
              <a:t> </a:t>
            </a:r>
            <a:r>
              <a:rPr dirty="0" sz="1800" spc="70">
                <a:latin typeface="Arial MT"/>
                <a:cs typeface="Arial MT"/>
              </a:rPr>
              <a:t>about </a:t>
            </a:r>
            <a:r>
              <a:rPr dirty="0" sz="1800">
                <a:latin typeface="Arial MT"/>
                <a:cs typeface="Arial MT"/>
              </a:rPr>
              <a:t>deliverables</a:t>
            </a:r>
            <a:r>
              <a:rPr dirty="0" sz="1800" spc="17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in</a:t>
            </a:r>
            <a:r>
              <a:rPr dirty="0" sz="1800" spc="180">
                <a:latin typeface="Arial MT"/>
                <a:cs typeface="Arial MT"/>
              </a:rPr>
              <a:t> </a:t>
            </a:r>
            <a:r>
              <a:rPr dirty="0" sz="1800" spc="-20">
                <a:latin typeface="Arial MT"/>
                <a:cs typeface="Arial MT"/>
              </a:rPr>
              <a:t>real </a:t>
            </a:r>
            <a:r>
              <a:rPr dirty="0" sz="1800" spc="65">
                <a:latin typeface="Arial MT"/>
                <a:cs typeface="Arial MT"/>
              </a:rPr>
              <a:t>time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6089087" y="1626034"/>
            <a:ext cx="2773045" cy="2122170"/>
          </a:xfrm>
          <a:custGeom>
            <a:avLst/>
            <a:gdLst/>
            <a:ahLst/>
            <a:cxnLst/>
            <a:rect l="l" t="t" r="r" b="b"/>
            <a:pathLst>
              <a:path w="2773045" h="2122170">
                <a:moveTo>
                  <a:pt x="0" y="196057"/>
                </a:moveTo>
                <a:lnTo>
                  <a:pt x="5177" y="151102"/>
                </a:lnTo>
                <a:lnTo>
                  <a:pt x="19926" y="109835"/>
                </a:lnTo>
                <a:lnTo>
                  <a:pt x="43070" y="73433"/>
                </a:lnTo>
                <a:lnTo>
                  <a:pt x="73430" y="43071"/>
                </a:lnTo>
                <a:lnTo>
                  <a:pt x="109832" y="19927"/>
                </a:lnTo>
                <a:lnTo>
                  <a:pt x="151097" y="5177"/>
                </a:lnTo>
                <a:lnTo>
                  <a:pt x="196049" y="0"/>
                </a:lnTo>
                <a:lnTo>
                  <a:pt x="2576544" y="0"/>
                </a:lnTo>
                <a:lnTo>
                  <a:pt x="2614970" y="3801"/>
                </a:lnTo>
                <a:lnTo>
                  <a:pt x="2651566" y="14923"/>
                </a:lnTo>
                <a:lnTo>
                  <a:pt x="2685307" y="32938"/>
                </a:lnTo>
                <a:lnTo>
                  <a:pt x="2715169" y="57422"/>
                </a:lnTo>
                <a:lnTo>
                  <a:pt x="2739656" y="87284"/>
                </a:lnTo>
                <a:lnTo>
                  <a:pt x="2757672" y="121029"/>
                </a:lnTo>
                <a:lnTo>
                  <a:pt x="2768793" y="157629"/>
                </a:lnTo>
                <a:lnTo>
                  <a:pt x="2772594" y="196057"/>
                </a:lnTo>
                <a:lnTo>
                  <a:pt x="2772594" y="1925533"/>
                </a:lnTo>
                <a:lnTo>
                  <a:pt x="2767416" y="1970487"/>
                </a:lnTo>
                <a:lnTo>
                  <a:pt x="2752667" y="2011756"/>
                </a:lnTo>
                <a:lnTo>
                  <a:pt x="2729524" y="2048162"/>
                </a:lnTo>
                <a:lnTo>
                  <a:pt x="2699163" y="2078528"/>
                </a:lnTo>
                <a:lnTo>
                  <a:pt x="2662762" y="2101676"/>
                </a:lnTo>
                <a:lnTo>
                  <a:pt x="2621497" y="2116429"/>
                </a:lnTo>
                <a:lnTo>
                  <a:pt x="2576544" y="2121608"/>
                </a:lnTo>
                <a:lnTo>
                  <a:pt x="196049" y="2121608"/>
                </a:lnTo>
                <a:lnTo>
                  <a:pt x="151097" y="2116429"/>
                </a:lnTo>
                <a:lnTo>
                  <a:pt x="109832" y="2101676"/>
                </a:lnTo>
                <a:lnTo>
                  <a:pt x="73430" y="2078528"/>
                </a:lnTo>
                <a:lnTo>
                  <a:pt x="43070" y="2048162"/>
                </a:lnTo>
                <a:lnTo>
                  <a:pt x="19926" y="2011756"/>
                </a:lnTo>
                <a:lnTo>
                  <a:pt x="5177" y="1970487"/>
                </a:lnTo>
                <a:lnTo>
                  <a:pt x="0" y="1925533"/>
                </a:lnTo>
                <a:lnTo>
                  <a:pt x="0" y="196057"/>
                </a:lnTo>
                <a:close/>
              </a:path>
            </a:pathLst>
          </a:custGeom>
          <a:ln w="28574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6683486" y="1873993"/>
            <a:ext cx="1612900" cy="1767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20320">
              <a:lnSpc>
                <a:spcPct val="100000"/>
              </a:lnSpc>
              <a:spcBef>
                <a:spcPts val="100"/>
              </a:spcBef>
            </a:pPr>
            <a:r>
              <a:rPr dirty="0" sz="2000" spc="-10" b="1">
                <a:solidFill>
                  <a:srgbClr val="0A9395"/>
                </a:solidFill>
                <a:latin typeface="Arial"/>
                <a:cs typeface="Arial"/>
              </a:rPr>
              <a:t>Complex</a:t>
            </a:r>
            <a:endParaRPr sz="2000">
              <a:latin typeface="Arial"/>
              <a:cs typeface="Arial"/>
            </a:endParaRPr>
          </a:p>
          <a:p>
            <a:pPr algn="ctr" marL="12700" marR="5080">
              <a:lnSpc>
                <a:spcPct val="114999"/>
              </a:lnSpc>
              <a:spcBef>
                <a:spcPts val="1380"/>
              </a:spcBef>
            </a:pPr>
            <a:r>
              <a:rPr dirty="0" sz="1800">
                <a:latin typeface="Arial MT"/>
                <a:cs typeface="Arial MT"/>
              </a:rPr>
              <a:t>Founders</a:t>
            </a:r>
            <a:r>
              <a:rPr dirty="0" sz="1800" spc="114">
                <a:latin typeface="Arial MT"/>
                <a:cs typeface="Arial MT"/>
              </a:rPr>
              <a:t> </a:t>
            </a:r>
            <a:r>
              <a:rPr dirty="0" sz="1800" spc="-25">
                <a:latin typeface="Arial MT"/>
                <a:cs typeface="Arial MT"/>
              </a:rPr>
              <a:t>and </a:t>
            </a:r>
            <a:r>
              <a:rPr dirty="0" sz="1800">
                <a:latin typeface="Arial MT"/>
                <a:cs typeface="Arial MT"/>
              </a:rPr>
              <a:t>designers</a:t>
            </a:r>
            <a:r>
              <a:rPr dirty="0" sz="1800" spc="285">
                <a:latin typeface="Arial MT"/>
                <a:cs typeface="Arial MT"/>
              </a:rPr>
              <a:t> </a:t>
            </a:r>
            <a:r>
              <a:rPr dirty="0" sz="1800" spc="75">
                <a:latin typeface="Arial MT"/>
                <a:cs typeface="Arial MT"/>
              </a:rPr>
              <a:t>both </a:t>
            </a:r>
            <a:r>
              <a:rPr dirty="0" sz="1800" spc="155">
                <a:latin typeface="Arial MT"/>
                <a:cs typeface="Arial MT"/>
              </a:rPr>
              <a:t>co-</a:t>
            </a:r>
            <a:r>
              <a:rPr dirty="0" sz="1800" spc="70">
                <a:latin typeface="Arial MT"/>
                <a:cs typeface="Arial MT"/>
              </a:rPr>
              <a:t>create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final design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4" y="464761"/>
            <a:ext cx="8210550" cy="7150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000">
                <a:solidFill>
                  <a:srgbClr val="0A9395"/>
                </a:solidFill>
              </a:rPr>
              <a:t>Simple</a:t>
            </a:r>
            <a:r>
              <a:rPr dirty="0" sz="2000" spc="110">
                <a:solidFill>
                  <a:srgbClr val="0A9395"/>
                </a:solidFill>
              </a:rPr>
              <a:t> </a:t>
            </a:r>
            <a:r>
              <a:rPr dirty="0" sz="2000" spc="-20">
                <a:solidFill>
                  <a:srgbClr val="0A9395"/>
                </a:solidFill>
              </a:rPr>
              <a:t>Task</a:t>
            </a:r>
            <a:endParaRPr sz="2000"/>
          </a:p>
          <a:p>
            <a:pPr marL="12700">
              <a:lnSpc>
                <a:spcPct val="100000"/>
              </a:lnSpc>
            </a:pPr>
            <a:r>
              <a:rPr dirty="0" spc="80"/>
              <a:t>Communicate</a:t>
            </a:r>
            <a:r>
              <a:rPr dirty="0" spc="-55"/>
              <a:t> </a:t>
            </a:r>
            <a:r>
              <a:rPr dirty="0"/>
              <a:t>overall</a:t>
            </a:r>
            <a:r>
              <a:rPr dirty="0" spc="-50"/>
              <a:t> </a:t>
            </a:r>
            <a:r>
              <a:rPr dirty="0"/>
              <a:t>vision</a:t>
            </a:r>
            <a:r>
              <a:rPr dirty="0" spc="-50"/>
              <a:t> </a:t>
            </a:r>
            <a:r>
              <a:rPr dirty="0" spc="105"/>
              <a:t>to</a:t>
            </a:r>
            <a:r>
              <a:rPr dirty="0" spc="-50"/>
              <a:t> </a:t>
            </a:r>
            <a:r>
              <a:rPr dirty="0"/>
              <a:t>designers</a:t>
            </a:r>
            <a:r>
              <a:rPr dirty="0" spc="-55"/>
              <a:t> </a:t>
            </a:r>
            <a:r>
              <a:rPr dirty="0"/>
              <a:t>in</a:t>
            </a:r>
            <a:r>
              <a:rPr dirty="0" spc="-50"/>
              <a:t> </a:t>
            </a:r>
            <a:r>
              <a:rPr dirty="0" spc="50"/>
              <a:t>real</a:t>
            </a:r>
            <a:r>
              <a:rPr dirty="0" spc="-50"/>
              <a:t> </a:t>
            </a:r>
            <a:r>
              <a:rPr dirty="0" spc="105"/>
              <a:t>time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25424" y="1435757"/>
            <a:ext cx="8371205" cy="3365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0" b="1">
                <a:solidFill>
                  <a:srgbClr val="0A9395"/>
                </a:solidFill>
                <a:latin typeface="Arial"/>
                <a:cs typeface="Arial"/>
              </a:rPr>
              <a:t>Why?</a:t>
            </a:r>
            <a:endParaRPr sz="2000">
              <a:latin typeface="Arial"/>
              <a:cs typeface="Arial"/>
            </a:endParaRPr>
          </a:p>
          <a:p>
            <a:pPr marL="469265" marR="3509010" indent="-351790">
              <a:lnSpc>
                <a:spcPct val="114999"/>
              </a:lnSpc>
              <a:spcBef>
                <a:spcPts val="1285"/>
              </a:spcBef>
              <a:buFont typeface="Microsoft Sans Serif"/>
              <a:buChar char="●"/>
              <a:tabLst>
                <a:tab pos="469265" algn="l"/>
              </a:tabLst>
            </a:pPr>
            <a:r>
              <a:rPr dirty="0" sz="1600" spc="10">
                <a:latin typeface="Arial MT"/>
                <a:cs typeface="Arial MT"/>
              </a:rPr>
              <a:t>This</a:t>
            </a:r>
            <a:r>
              <a:rPr dirty="0" sz="1600" spc="40">
                <a:latin typeface="Arial MT"/>
                <a:cs typeface="Arial MT"/>
              </a:rPr>
              <a:t> </a:t>
            </a:r>
            <a:r>
              <a:rPr dirty="0" sz="1600" spc="10">
                <a:latin typeface="Arial MT"/>
                <a:cs typeface="Arial MT"/>
              </a:rPr>
              <a:t>is</a:t>
            </a:r>
            <a:r>
              <a:rPr dirty="0" sz="1600" spc="40">
                <a:latin typeface="Arial MT"/>
                <a:cs typeface="Arial MT"/>
              </a:rPr>
              <a:t> </a:t>
            </a:r>
            <a:r>
              <a:rPr dirty="0" sz="1600" spc="10">
                <a:latin typeface="Arial MT"/>
                <a:cs typeface="Arial MT"/>
              </a:rPr>
              <a:t>a</a:t>
            </a:r>
            <a:r>
              <a:rPr dirty="0" sz="1600" spc="35">
                <a:latin typeface="Arial MT"/>
                <a:cs typeface="Arial MT"/>
              </a:rPr>
              <a:t> </a:t>
            </a:r>
            <a:r>
              <a:rPr dirty="0" sz="1600" spc="10" b="1">
                <a:solidFill>
                  <a:srgbClr val="0A9395"/>
                </a:solidFill>
                <a:latin typeface="Arial"/>
                <a:cs typeface="Arial"/>
              </a:rPr>
              <a:t>straightforward,</a:t>
            </a:r>
            <a:r>
              <a:rPr dirty="0" sz="1600" spc="-1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60" b="1">
                <a:solidFill>
                  <a:srgbClr val="0A9395"/>
                </a:solidFill>
                <a:latin typeface="Arial"/>
                <a:cs typeface="Arial"/>
              </a:rPr>
              <a:t>high-</a:t>
            </a:r>
            <a:r>
              <a:rPr dirty="0" sz="1600" spc="10" b="1">
                <a:solidFill>
                  <a:srgbClr val="0A9395"/>
                </a:solidFill>
                <a:latin typeface="Arial"/>
                <a:cs typeface="Arial"/>
              </a:rPr>
              <a:t>level</a:t>
            </a:r>
            <a:r>
              <a:rPr dirty="0" sz="1600" spc="-1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10" b="1">
                <a:solidFill>
                  <a:srgbClr val="0A9395"/>
                </a:solidFill>
                <a:latin typeface="Arial"/>
                <a:cs typeface="Arial"/>
              </a:rPr>
              <a:t>task</a:t>
            </a:r>
            <a:r>
              <a:rPr dirty="0" sz="1600" spc="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60">
                <a:latin typeface="Arial MT"/>
                <a:cs typeface="Arial MT"/>
              </a:rPr>
              <a:t>that </a:t>
            </a:r>
            <a:r>
              <a:rPr dirty="0" sz="1600">
                <a:latin typeface="Arial MT"/>
                <a:cs typeface="Arial MT"/>
              </a:rPr>
              <a:t>requires</a:t>
            </a:r>
            <a:r>
              <a:rPr dirty="0" sz="1600" spc="35">
                <a:latin typeface="Arial MT"/>
                <a:cs typeface="Arial MT"/>
              </a:rPr>
              <a:t> </a:t>
            </a:r>
            <a:r>
              <a:rPr dirty="0" sz="1600" spc="65">
                <a:latin typeface="Arial MT"/>
                <a:cs typeface="Arial MT"/>
              </a:rPr>
              <a:t>little</a:t>
            </a:r>
            <a:r>
              <a:rPr dirty="0" sz="1600" spc="40">
                <a:latin typeface="Arial MT"/>
                <a:cs typeface="Arial MT"/>
              </a:rPr>
              <a:t> </a:t>
            </a:r>
            <a:r>
              <a:rPr dirty="0" sz="1600" spc="70">
                <a:latin typeface="Arial MT"/>
                <a:cs typeface="Arial MT"/>
              </a:rPr>
              <a:t>effort</a:t>
            </a:r>
            <a:r>
              <a:rPr dirty="0" sz="1600" spc="40">
                <a:latin typeface="Arial MT"/>
                <a:cs typeface="Arial MT"/>
              </a:rPr>
              <a:t> </a:t>
            </a:r>
            <a:r>
              <a:rPr dirty="0" sz="1600" spc="60">
                <a:latin typeface="Arial MT"/>
                <a:cs typeface="Arial MT"/>
              </a:rPr>
              <a:t>from</a:t>
            </a:r>
            <a:r>
              <a:rPr dirty="0" sz="1600" spc="40">
                <a:latin typeface="Arial MT"/>
                <a:cs typeface="Arial MT"/>
              </a:rPr>
              <a:t> </a:t>
            </a:r>
            <a:r>
              <a:rPr dirty="0" sz="1600" spc="70">
                <a:latin typeface="Arial MT"/>
                <a:cs typeface="Arial MT"/>
              </a:rPr>
              <a:t>the</a:t>
            </a:r>
            <a:r>
              <a:rPr dirty="0" sz="1600" spc="40">
                <a:latin typeface="Arial MT"/>
                <a:cs typeface="Arial MT"/>
              </a:rPr>
              <a:t> founder</a:t>
            </a:r>
            <a:endParaRPr sz="1600">
              <a:latin typeface="Arial MT"/>
              <a:cs typeface="Arial MT"/>
            </a:endParaRPr>
          </a:p>
          <a:p>
            <a:pPr marL="469265" marR="3247390" indent="-351790">
              <a:lnSpc>
                <a:spcPct val="114999"/>
              </a:lnSpc>
              <a:buFont typeface="Microsoft Sans Serif"/>
              <a:buChar char="●"/>
              <a:tabLst>
                <a:tab pos="469265" algn="l"/>
              </a:tabLst>
            </a:pPr>
            <a:r>
              <a:rPr dirty="0" sz="1600" spc="20">
                <a:latin typeface="Arial MT"/>
                <a:cs typeface="Arial MT"/>
              </a:rPr>
              <a:t>Communicating</a:t>
            </a:r>
            <a:r>
              <a:rPr dirty="0" sz="1600" spc="70">
                <a:latin typeface="Arial MT"/>
                <a:cs typeface="Arial MT"/>
              </a:rPr>
              <a:t> </a:t>
            </a:r>
            <a:r>
              <a:rPr dirty="0" sz="1600" spc="20">
                <a:latin typeface="Arial MT"/>
                <a:cs typeface="Arial MT"/>
              </a:rPr>
              <a:t>vision</a:t>
            </a:r>
            <a:r>
              <a:rPr dirty="0" sz="1600" spc="70">
                <a:latin typeface="Arial MT"/>
                <a:cs typeface="Arial MT"/>
              </a:rPr>
              <a:t> </a:t>
            </a:r>
            <a:r>
              <a:rPr dirty="0" sz="1600" spc="20">
                <a:latin typeface="Arial MT"/>
                <a:cs typeface="Arial MT"/>
              </a:rPr>
              <a:t>involves</a:t>
            </a:r>
            <a:r>
              <a:rPr dirty="0" sz="1600" spc="60">
                <a:latin typeface="Arial MT"/>
                <a:cs typeface="Arial MT"/>
              </a:rPr>
              <a:t> </a:t>
            </a:r>
            <a:r>
              <a:rPr dirty="0" sz="1600" spc="20" b="1">
                <a:solidFill>
                  <a:srgbClr val="0A9395"/>
                </a:solidFill>
                <a:latin typeface="Arial"/>
                <a:cs typeface="Arial"/>
              </a:rPr>
              <a:t>only</a:t>
            </a:r>
            <a:r>
              <a:rPr dirty="0" sz="1600" spc="1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20" b="1">
                <a:solidFill>
                  <a:srgbClr val="0A9395"/>
                </a:solidFill>
                <a:latin typeface="Arial"/>
                <a:cs typeface="Arial"/>
              </a:rPr>
              <a:t>one</a:t>
            </a:r>
            <a:r>
              <a:rPr dirty="0" sz="1600" spc="1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A9395"/>
                </a:solidFill>
                <a:latin typeface="Arial"/>
                <a:cs typeface="Arial"/>
              </a:rPr>
              <a:t>action: </a:t>
            </a:r>
            <a:r>
              <a:rPr dirty="0" sz="1600" spc="20">
                <a:latin typeface="Arial MT"/>
                <a:cs typeface="Arial MT"/>
              </a:rPr>
              <a:t>articulating</a:t>
            </a:r>
            <a:r>
              <a:rPr dirty="0" sz="1600" spc="35">
                <a:latin typeface="Arial MT"/>
                <a:cs typeface="Arial MT"/>
              </a:rPr>
              <a:t> </a:t>
            </a:r>
            <a:r>
              <a:rPr dirty="0" sz="1600" spc="70">
                <a:latin typeface="Arial MT"/>
                <a:cs typeface="Arial MT"/>
              </a:rPr>
              <a:t>the</a:t>
            </a:r>
            <a:r>
              <a:rPr dirty="0" sz="1600" spc="40">
                <a:latin typeface="Arial MT"/>
                <a:cs typeface="Arial MT"/>
              </a:rPr>
              <a:t> </a:t>
            </a:r>
            <a:r>
              <a:rPr dirty="0" sz="1600" spc="20">
                <a:latin typeface="Arial MT"/>
                <a:cs typeface="Arial MT"/>
              </a:rPr>
              <a:t>overall</a:t>
            </a:r>
            <a:r>
              <a:rPr dirty="0" sz="1600" spc="40">
                <a:latin typeface="Arial MT"/>
                <a:cs typeface="Arial MT"/>
              </a:rPr>
              <a:t> </a:t>
            </a:r>
            <a:r>
              <a:rPr dirty="0" sz="1600" spc="20">
                <a:latin typeface="Arial MT"/>
                <a:cs typeface="Arial MT"/>
              </a:rPr>
              <a:t>idea</a:t>
            </a:r>
            <a:r>
              <a:rPr dirty="0" sz="1600" spc="35">
                <a:latin typeface="Arial MT"/>
                <a:cs typeface="Arial MT"/>
              </a:rPr>
              <a:t> </a:t>
            </a:r>
            <a:r>
              <a:rPr dirty="0" sz="1600" spc="100">
                <a:latin typeface="Arial MT"/>
                <a:cs typeface="Arial MT"/>
              </a:rPr>
              <a:t>to</a:t>
            </a:r>
            <a:r>
              <a:rPr dirty="0" sz="1600" spc="40">
                <a:latin typeface="Arial MT"/>
                <a:cs typeface="Arial MT"/>
              </a:rPr>
              <a:t> </a:t>
            </a:r>
            <a:r>
              <a:rPr dirty="0" sz="1600" spc="70">
                <a:latin typeface="Arial MT"/>
                <a:cs typeface="Arial MT"/>
              </a:rPr>
              <a:t>the</a:t>
            </a:r>
            <a:r>
              <a:rPr dirty="0" sz="1600" spc="40">
                <a:latin typeface="Arial MT"/>
                <a:cs typeface="Arial MT"/>
              </a:rPr>
              <a:t> </a:t>
            </a:r>
            <a:r>
              <a:rPr dirty="0" sz="1600" spc="20">
                <a:latin typeface="Arial MT"/>
                <a:cs typeface="Arial MT"/>
              </a:rPr>
              <a:t>designer</a:t>
            </a:r>
            <a:r>
              <a:rPr dirty="0" sz="1600" spc="35">
                <a:latin typeface="Arial MT"/>
                <a:cs typeface="Arial MT"/>
              </a:rPr>
              <a:t> </a:t>
            </a:r>
            <a:r>
              <a:rPr dirty="0" sz="1600" spc="20">
                <a:latin typeface="Arial MT"/>
                <a:cs typeface="Arial MT"/>
              </a:rPr>
              <a:t>in</a:t>
            </a:r>
            <a:r>
              <a:rPr dirty="0" sz="1600" spc="40">
                <a:latin typeface="Arial MT"/>
                <a:cs typeface="Arial MT"/>
              </a:rPr>
              <a:t> </a:t>
            </a:r>
            <a:r>
              <a:rPr dirty="0" sz="1600" spc="-20">
                <a:latin typeface="Arial MT"/>
                <a:cs typeface="Arial MT"/>
              </a:rPr>
              <a:t>real </a:t>
            </a:r>
            <a:r>
              <a:rPr dirty="0" sz="1600" spc="55">
                <a:latin typeface="Arial MT"/>
                <a:cs typeface="Arial MT"/>
              </a:rPr>
              <a:t>time</a:t>
            </a:r>
            <a:endParaRPr sz="1600">
              <a:latin typeface="Arial MT"/>
              <a:cs typeface="Arial MT"/>
            </a:endParaRPr>
          </a:p>
          <a:p>
            <a:pPr marL="469265" marR="2997835" indent="-351790">
              <a:lnSpc>
                <a:spcPct val="114999"/>
              </a:lnSpc>
              <a:buClr>
                <a:srgbClr val="000000"/>
              </a:buClr>
              <a:buFont typeface="Microsoft Sans Serif"/>
              <a:buChar char="●"/>
              <a:tabLst>
                <a:tab pos="469265" algn="l"/>
              </a:tabLst>
            </a:pP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No </a:t>
            </a:r>
            <a:r>
              <a:rPr dirty="0" sz="1600" spc="55" b="1">
                <a:solidFill>
                  <a:srgbClr val="0A9395"/>
                </a:solidFill>
                <a:latin typeface="Arial"/>
                <a:cs typeface="Arial"/>
              </a:rPr>
              <a:t>need</a:t>
            </a:r>
            <a:r>
              <a:rPr dirty="0" sz="1600" spc="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for</a:t>
            </a:r>
            <a:r>
              <a:rPr dirty="0" sz="1600" spc="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additional</a:t>
            </a:r>
            <a:r>
              <a:rPr dirty="0" sz="1600" spc="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planning, </a:t>
            </a:r>
            <a:r>
              <a:rPr dirty="0" sz="1600" spc="50" b="1">
                <a:solidFill>
                  <a:srgbClr val="0A9395"/>
                </a:solidFill>
                <a:latin typeface="Arial"/>
                <a:cs typeface="Arial"/>
              </a:rPr>
              <a:t>detailed</a:t>
            </a:r>
            <a:r>
              <a:rPr dirty="0" sz="1600" spc="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edits,</a:t>
            </a:r>
            <a:r>
              <a:rPr dirty="0" sz="1600" spc="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0A9395"/>
                </a:solidFill>
                <a:latin typeface="Arial"/>
                <a:cs typeface="Arial"/>
              </a:rPr>
              <a:t>or </a:t>
            </a:r>
            <a:r>
              <a:rPr dirty="0" sz="1600" spc="50" b="1">
                <a:solidFill>
                  <a:srgbClr val="0A9395"/>
                </a:solidFill>
                <a:latin typeface="Arial"/>
                <a:cs typeface="Arial"/>
              </a:rPr>
              <a:t>back</a:t>
            </a:r>
            <a:r>
              <a:rPr dirty="0" sz="1600" spc="1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and</a:t>
            </a:r>
            <a:r>
              <a:rPr dirty="0" sz="1600" spc="1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forth</a:t>
            </a:r>
            <a:r>
              <a:rPr dirty="0" sz="1600" spc="1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communication</a:t>
            </a:r>
            <a:r>
              <a:rPr dirty="0" sz="1600">
                <a:latin typeface="Arial MT"/>
                <a:cs typeface="Arial MT"/>
              </a:rPr>
              <a:t>—just</a:t>
            </a:r>
            <a:r>
              <a:rPr dirty="0" sz="1600" spc="200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expressing </a:t>
            </a:r>
            <a:r>
              <a:rPr dirty="0" sz="1600" spc="50">
                <a:latin typeface="Arial MT"/>
                <a:cs typeface="Arial MT"/>
              </a:rPr>
              <a:t>intent, </a:t>
            </a:r>
            <a:r>
              <a:rPr dirty="0" sz="1600">
                <a:latin typeface="Arial MT"/>
                <a:cs typeface="Arial MT"/>
              </a:rPr>
              <a:t>making</a:t>
            </a:r>
            <a:r>
              <a:rPr dirty="0" sz="1600" spc="55">
                <a:latin typeface="Arial MT"/>
                <a:cs typeface="Arial MT"/>
              </a:rPr>
              <a:t> this</a:t>
            </a:r>
            <a:r>
              <a:rPr dirty="0" sz="1600" spc="5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task</a:t>
            </a:r>
            <a:r>
              <a:rPr dirty="0" sz="1600" spc="5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quick,</a:t>
            </a:r>
            <a:r>
              <a:rPr dirty="0" sz="1600" spc="5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natural,</a:t>
            </a:r>
            <a:r>
              <a:rPr dirty="0" sz="1600" spc="5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and</a:t>
            </a:r>
            <a:r>
              <a:rPr dirty="0" sz="1600" spc="5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easy</a:t>
            </a:r>
            <a:r>
              <a:rPr dirty="0" sz="1600" spc="55">
                <a:latin typeface="Arial MT"/>
                <a:cs typeface="Arial MT"/>
              </a:rPr>
              <a:t> </a:t>
            </a:r>
            <a:r>
              <a:rPr dirty="0" sz="1600" spc="30">
                <a:latin typeface="Arial MT"/>
                <a:cs typeface="Arial MT"/>
              </a:rPr>
              <a:t>for </a:t>
            </a:r>
            <a:r>
              <a:rPr dirty="0" sz="1600">
                <a:latin typeface="Arial MT"/>
                <a:cs typeface="Arial MT"/>
              </a:rPr>
              <a:t>founders</a:t>
            </a:r>
            <a:r>
              <a:rPr dirty="0" sz="1600" spc="95">
                <a:latin typeface="Arial MT"/>
                <a:cs typeface="Arial MT"/>
              </a:rPr>
              <a:t> </a:t>
            </a:r>
            <a:r>
              <a:rPr dirty="0" sz="1600" spc="100">
                <a:latin typeface="Arial MT"/>
                <a:cs typeface="Arial MT"/>
              </a:rPr>
              <a:t>to </a:t>
            </a:r>
            <a:r>
              <a:rPr dirty="0" sz="1600" spc="75">
                <a:latin typeface="Arial MT"/>
                <a:cs typeface="Arial MT"/>
              </a:rPr>
              <a:t>do</a:t>
            </a:r>
            <a:r>
              <a:rPr dirty="0" sz="1600" spc="100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regularly</a:t>
            </a:r>
            <a:endParaRPr sz="1600">
              <a:latin typeface="Arial MT"/>
              <a:cs typeface="Arial MT"/>
            </a:endParaRPr>
          </a:p>
          <a:p>
            <a:pPr marL="6223000">
              <a:lnSpc>
                <a:spcPct val="100000"/>
              </a:lnSpc>
              <a:spcBef>
                <a:spcPts val="820"/>
              </a:spcBef>
            </a:pPr>
            <a:r>
              <a:rPr dirty="0" sz="1600">
                <a:latin typeface="Arial MT"/>
                <a:cs typeface="Arial MT"/>
              </a:rPr>
              <a:t>Time</a:t>
            </a:r>
            <a:r>
              <a:rPr dirty="0" sz="1600" spc="1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Stamp:</a:t>
            </a:r>
            <a:r>
              <a:rPr dirty="0" sz="1600" spc="1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0:52-</a:t>
            </a:r>
            <a:r>
              <a:rPr dirty="0" sz="1600" spc="-20">
                <a:latin typeface="Arial MT"/>
                <a:cs typeface="Arial MT"/>
              </a:rPr>
              <a:t>1:00</a:t>
            </a:r>
            <a:endParaRPr sz="1600">
              <a:latin typeface="Arial MT"/>
              <a:cs typeface="Arial MT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6107487" y="1417897"/>
            <a:ext cx="2918460" cy="2943225"/>
            <a:chOff x="6107487" y="1417897"/>
            <a:chExt cx="2918460" cy="2943225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07487" y="1417897"/>
              <a:ext cx="2035320" cy="1940921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72836" y="2238620"/>
              <a:ext cx="2152720" cy="212214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4" y="464761"/>
            <a:ext cx="7957820" cy="109918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000" spc="85">
                <a:solidFill>
                  <a:srgbClr val="0A9395"/>
                </a:solidFill>
              </a:rPr>
              <a:t>Moderate</a:t>
            </a:r>
            <a:r>
              <a:rPr dirty="0" sz="2000" spc="-70">
                <a:solidFill>
                  <a:srgbClr val="0A9395"/>
                </a:solidFill>
              </a:rPr>
              <a:t> </a:t>
            </a:r>
            <a:r>
              <a:rPr dirty="0" sz="2000" spc="-20">
                <a:solidFill>
                  <a:srgbClr val="0A9395"/>
                </a:solidFill>
              </a:rPr>
              <a:t>Task</a:t>
            </a:r>
            <a:endParaRPr sz="2000"/>
          </a:p>
          <a:p>
            <a:pPr marL="12700" marR="5080">
              <a:lnSpc>
                <a:spcPts val="3020"/>
              </a:lnSpc>
              <a:spcBef>
                <a:spcPts val="85"/>
              </a:spcBef>
            </a:pPr>
            <a:r>
              <a:rPr dirty="0"/>
              <a:t>Giving</a:t>
            </a:r>
            <a:r>
              <a:rPr dirty="0" spc="-65"/>
              <a:t> </a:t>
            </a:r>
            <a:r>
              <a:rPr dirty="0" spc="105"/>
              <a:t>feedback</a:t>
            </a:r>
            <a:r>
              <a:rPr dirty="0" spc="-65"/>
              <a:t> </a:t>
            </a:r>
            <a:r>
              <a:rPr dirty="0" spc="105"/>
              <a:t>to</a:t>
            </a:r>
            <a:r>
              <a:rPr dirty="0" spc="-65"/>
              <a:t> </a:t>
            </a:r>
            <a:r>
              <a:rPr dirty="0"/>
              <a:t>designers</a:t>
            </a:r>
            <a:r>
              <a:rPr dirty="0" spc="-60"/>
              <a:t> </a:t>
            </a:r>
            <a:r>
              <a:rPr dirty="0" spc="95"/>
              <a:t>about</a:t>
            </a:r>
            <a:r>
              <a:rPr dirty="0" spc="-65"/>
              <a:t> </a:t>
            </a:r>
            <a:r>
              <a:rPr dirty="0" spc="50"/>
              <a:t>deliverables</a:t>
            </a:r>
            <a:r>
              <a:rPr dirty="0" spc="-65"/>
              <a:t> </a:t>
            </a:r>
            <a:r>
              <a:rPr dirty="0" spc="-25"/>
              <a:t>in </a:t>
            </a:r>
            <a:r>
              <a:rPr dirty="0" spc="50"/>
              <a:t>real</a:t>
            </a:r>
            <a:r>
              <a:rPr dirty="0" spc="-105"/>
              <a:t> </a:t>
            </a:r>
            <a:r>
              <a:rPr dirty="0" spc="105"/>
              <a:t>time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802386" y="4531598"/>
            <a:ext cx="2027555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>
                <a:latin typeface="Arial MT"/>
                <a:cs typeface="Arial MT"/>
              </a:rPr>
              <a:t>Time</a:t>
            </a:r>
            <a:r>
              <a:rPr dirty="0" sz="1600" spc="4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Stamp:</a:t>
            </a:r>
            <a:r>
              <a:rPr dirty="0" sz="1600" spc="40">
                <a:latin typeface="Arial MT"/>
                <a:cs typeface="Arial MT"/>
              </a:rPr>
              <a:t> </a:t>
            </a:r>
            <a:r>
              <a:rPr dirty="0" sz="1600" spc="-80">
                <a:latin typeface="Arial MT"/>
                <a:cs typeface="Arial MT"/>
              </a:rPr>
              <a:t>1:00-</a:t>
            </a:r>
            <a:r>
              <a:rPr dirty="0" sz="1600" spc="-45">
                <a:latin typeface="Arial MT"/>
                <a:cs typeface="Arial MT"/>
              </a:rPr>
              <a:t>1:12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84724" y="1751462"/>
            <a:ext cx="4838065" cy="27374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0" b="1">
                <a:solidFill>
                  <a:srgbClr val="0A9395"/>
                </a:solidFill>
                <a:latin typeface="Arial"/>
                <a:cs typeface="Arial"/>
              </a:rPr>
              <a:t>Why?</a:t>
            </a:r>
            <a:endParaRPr sz="2000">
              <a:latin typeface="Arial"/>
              <a:cs typeface="Arial"/>
            </a:endParaRPr>
          </a:p>
          <a:p>
            <a:pPr marL="469265" marR="130810" indent="-351790">
              <a:lnSpc>
                <a:spcPct val="114999"/>
              </a:lnSpc>
              <a:spcBef>
                <a:spcPts val="1285"/>
              </a:spcBef>
              <a:buFont typeface="Microsoft Sans Serif"/>
              <a:buChar char="●"/>
              <a:tabLst>
                <a:tab pos="469265" algn="l"/>
              </a:tabLst>
            </a:pPr>
            <a:r>
              <a:rPr dirty="0" sz="1600">
                <a:latin typeface="Arial MT"/>
                <a:cs typeface="Arial MT"/>
              </a:rPr>
              <a:t>Requires</a:t>
            </a:r>
            <a:r>
              <a:rPr dirty="0" sz="1600" spc="125">
                <a:latin typeface="Arial MT"/>
                <a:cs typeface="Arial MT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more</a:t>
            </a:r>
            <a:r>
              <a:rPr dirty="0" sz="1600" spc="6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thought</a:t>
            </a:r>
            <a:r>
              <a:rPr dirty="0" sz="1600" spc="1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>
                <a:latin typeface="Arial MT"/>
                <a:cs typeface="Arial MT"/>
              </a:rPr>
              <a:t>as</a:t>
            </a:r>
            <a:r>
              <a:rPr dirty="0" sz="1600" spc="13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founders</a:t>
            </a:r>
            <a:r>
              <a:rPr dirty="0" sz="1600" spc="130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evaluate </a:t>
            </a:r>
            <a:r>
              <a:rPr dirty="0" sz="1600">
                <a:latin typeface="Arial MT"/>
                <a:cs typeface="Arial MT"/>
              </a:rPr>
              <a:t>deliverables</a:t>
            </a:r>
            <a:r>
              <a:rPr dirty="0" sz="1600" spc="13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and</a:t>
            </a:r>
            <a:r>
              <a:rPr dirty="0" sz="1600" spc="14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share</a:t>
            </a:r>
            <a:r>
              <a:rPr dirty="0" sz="1600" spc="14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clear</a:t>
            </a:r>
            <a:r>
              <a:rPr dirty="0" sz="1600" spc="140">
                <a:latin typeface="Arial MT"/>
                <a:cs typeface="Arial MT"/>
              </a:rPr>
              <a:t> </a:t>
            </a:r>
            <a:r>
              <a:rPr dirty="0" sz="1600" spc="40">
                <a:latin typeface="Arial MT"/>
                <a:cs typeface="Arial MT"/>
              </a:rPr>
              <a:t>feedback</a:t>
            </a:r>
            <a:endParaRPr sz="1600">
              <a:latin typeface="Arial MT"/>
              <a:cs typeface="Arial MT"/>
            </a:endParaRPr>
          </a:p>
          <a:p>
            <a:pPr marL="469265" marR="5080" indent="-351790">
              <a:lnSpc>
                <a:spcPct val="114999"/>
              </a:lnSpc>
              <a:buFont typeface="Microsoft Sans Serif"/>
              <a:buChar char="●"/>
              <a:tabLst>
                <a:tab pos="469265" algn="l"/>
              </a:tabLst>
            </a:pPr>
            <a:r>
              <a:rPr dirty="0" sz="1600">
                <a:latin typeface="Arial MT"/>
                <a:cs typeface="Arial MT"/>
              </a:rPr>
              <a:t>Involves</a:t>
            </a:r>
            <a:r>
              <a:rPr dirty="0" sz="1600" spc="95">
                <a:latin typeface="Arial MT"/>
                <a:cs typeface="Arial MT"/>
              </a:rPr>
              <a:t> 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multiple</a:t>
            </a:r>
            <a:r>
              <a:rPr dirty="0" sz="1600" spc="4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small</a:t>
            </a:r>
            <a:r>
              <a:rPr dirty="0" sz="1600" spc="4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decisions</a:t>
            </a:r>
            <a:r>
              <a:rPr dirty="0" sz="1600" spc="9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>
                <a:latin typeface="Arial MT"/>
                <a:cs typeface="Arial MT"/>
              </a:rPr>
              <a:t>on</a:t>
            </a:r>
            <a:r>
              <a:rPr dirty="0" sz="1600" spc="110">
                <a:latin typeface="Arial MT"/>
                <a:cs typeface="Arial MT"/>
              </a:rPr>
              <a:t> </a:t>
            </a:r>
            <a:r>
              <a:rPr dirty="0" sz="1600" spc="30">
                <a:latin typeface="Arial MT"/>
                <a:cs typeface="Arial MT"/>
              </a:rPr>
              <a:t>what </a:t>
            </a:r>
            <a:r>
              <a:rPr dirty="0" sz="1600">
                <a:latin typeface="Arial MT"/>
                <a:cs typeface="Arial MT"/>
              </a:rPr>
              <a:t>works,</a:t>
            </a:r>
            <a:r>
              <a:rPr dirty="0" sz="1600" spc="55">
                <a:latin typeface="Arial MT"/>
                <a:cs typeface="Arial MT"/>
              </a:rPr>
              <a:t> </a:t>
            </a:r>
            <a:r>
              <a:rPr dirty="0" sz="1600" spc="50">
                <a:latin typeface="Arial MT"/>
                <a:cs typeface="Arial MT"/>
              </a:rPr>
              <a:t>what</a:t>
            </a:r>
            <a:r>
              <a:rPr dirty="0" sz="1600" spc="5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doesn’t,</a:t>
            </a:r>
            <a:r>
              <a:rPr dirty="0" sz="1600" spc="5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and</a:t>
            </a:r>
            <a:r>
              <a:rPr dirty="0" sz="1600" spc="5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how</a:t>
            </a:r>
            <a:r>
              <a:rPr dirty="0" sz="1600" spc="55">
                <a:latin typeface="Arial MT"/>
                <a:cs typeface="Arial MT"/>
              </a:rPr>
              <a:t> </a:t>
            </a:r>
            <a:r>
              <a:rPr dirty="0" sz="1600" spc="100">
                <a:latin typeface="Arial MT"/>
                <a:cs typeface="Arial MT"/>
              </a:rPr>
              <a:t>to</a:t>
            </a:r>
            <a:r>
              <a:rPr dirty="0" sz="1600" spc="55">
                <a:latin typeface="Arial MT"/>
                <a:cs typeface="Arial MT"/>
              </a:rPr>
              <a:t> </a:t>
            </a:r>
            <a:r>
              <a:rPr dirty="0" sz="1600" spc="45">
                <a:latin typeface="Arial MT"/>
                <a:cs typeface="Arial MT"/>
              </a:rPr>
              <a:t>communicate </a:t>
            </a:r>
            <a:r>
              <a:rPr dirty="0" sz="1600" spc="-10">
                <a:latin typeface="Arial MT"/>
                <a:cs typeface="Arial MT"/>
              </a:rPr>
              <a:t>changes</a:t>
            </a:r>
            <a:endParaRPr sz="1600">
              <a:latin typeface="Arial MT"/>
              <a:cs typeface="Arial MT"/>
            </a:endParaRPr>
          </a:p>
          <a:p>
            <a:pPr marL="469265" marR="328295" indent="-351790">
              <a:lnSpc>
                <a:spcPct val="114999"/>
              </a:lnSpc>
              <a:buFont typeface="Microsoft Sans Serif"/>
              <a:buChar char="●"/>
              <a:tabLst>
                <a:tab pos="469265" algn="l"/>
              </a:tabLst>
            </a:pPr>
            <a:r>
              <a:rPr dirty="0" sz="1600">
                <a:latin typeface="Arial MT"/>
                <a:cs typeface="Arial MT"/>
              </a:rPr>
              <a:t>Real-</a:t>
            </a:r>
            <a:r>
              <a:rPr dirty="0" sz="1600" spc="80">
                <a:latin typeface="Arial MT"/>
                <a:cs typeface="Arial MT"/>
              </a:rPr>
              <a:t>time</a:t>
            </a:r>
            <a:r>
              <a:rPr dirty="0" sz="1600" spc="9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discussion</a:t>
            </a:r>
            <a:r>
              <a:rPr dirty="0" sz="1600" spc="95">
                <a:latin typeface="Arial MT"/>
                <a:cs typeface="Arial MT"/>
              </a:rPr>
              <a:t> </a:t>
            </a:r>
            <a:r>
              <a:rPr dirty="0" sz="1600" spc="50">
                <a:latin typeface="Arial MT"/>
                <a:cs typeface="Arial MT"/>
              </a:rPr>
              <a:t>adds</a:t>
            </a:r>
            <a:r>
              <a:rPr dirty="0" sz="1600" spc="85">
                <a:latin typeface="Arial MT"/>
                <a:cs typeface="Arial MT"/>
              </a:rPr>
              <a:t> 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focus,</a:t>
            </a:r>
            <a:r>
              <a:rPr dirty="0" sz="1600" spc="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45" b="1">
                <a:solidFill>
                  <a:srgbClr val="0A9395"/>
                </a:solidFill>
                <a:latin typeface="Arial"/>
                <a:cs typeface="Arial"/>
              </a:rPr>
              <a:t>context 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switching,</a:t>
            </a:r>
            <a:r>
              <a:rPr dirty="0" sz="1600" spc="114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and</a:t>
            </a:r>
            <a:r>
              <a:rPr dirty="0" sz="1600" spc="12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quick</a:t>
            </a:r>
            <a:r>
              <a:rPr dirty="0" sz="1600" spc="114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judgment</a:t>
            </a:r>
            <a:r>
              <a:rPr dirty="0" sz="1600" spc="12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A9395"/>
                </a:solidFill>
                <a:latin typeface="Arial"/>
                <a:cs typeface="Arial"/>
              </a:rPr>
              <a:t>demands</a:t>
            </a:r>
            <a:endParaRPr sz="1600">
              <a:latin typeface="Arial"/>
              <a:cs typeface="Arial"/>
            </a:endParaRPr>
          </a:p>
          <a:p>
            <a:pPr marL="469265" indent="-351155">
              <a:lnSpc>
                <a:spcPct val="100000"/>
              </a:lnSpc>
              <a:spcBef>
                <a:spcPts val="290"/>
              </a:spcBef>
              <a:buFont typeface="Microsoft Sans Serif"/>
              <a:buChar char="●"/>
              <a:tabLst>
                <a:tab pos="469265" algn="l"/>
              </a:tabLst>
            </a:pPr>
            <a:r>
              <a:rPr dirty="0" sz="1600">
                <a:latin typeface="Arial MT"/>
                <a:cs typeface="Arial MT"/>
              </a:rPr>
              <a:t>Includes</a:t>
            </a:r>
            <a:r>
              <a:rPr dirty="0" sz="1600" spc="195">
                <a:latin typeface="Arial MT"/>
                <a:cs typeface="Arial MT"/>
              </a:rPr>
              <a:t> </a:t>
            </a:r>
            <a:r>
              <a:rPr dirty="0" sz="1600" spc="114" b="1">
                <a:solidFill>
                  <a:srgbClr val="0A9395"/>
                </a:solidFill>
                <a:latin typeface="Arial"/>
                <a:cs typeface="Arial"/>
              </a:rPr>
              <a:t>back-and-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forth</a:t>
            </a:r>
            <a:r>
              <a:rPr dirty="0" sz="1600" spc="1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with</a:t>
            </a:r>
            <a:r>
              <a:rPr dirty="0" sz="1600" spc="1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designers</a:t>
            </a:r>
            <a:r>
              <a:rPr dirty="0" sz="1600" spc="19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75">
                <a:latin typeface="Arial MT"/>
                <a:cs typeface="Arial MT"/>
              </a:rPr>
              <a:t>to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841923" y="4499737"/>
            <a:ext cx="276606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50">
                <a:latin typeface="Arial MT"/>
                <a:cs typeface="Arial MT"/>
              </a:rPr>
              <a:t>clarify</a:t>
            </a:r>
            <a:r>
              <a:rPr dirty="0" sz="1600" spc="60">
                <a:latin typeface="Arial MT"/>
                <a:cs typeface="Arial MT"/>
              </a:rPr>
              <a:t> </a:t>
            </a:r>
            <a:r>
              <a:rPr dirty="0" sz="1600" spc="70">
                <a:latin typeface="Arial MT"/>
                <a:cs typeface="Arial MT"/>
              </a:rPr>
              <a:t>intent</a:t>
            </a:r>
            <a:r>
              <a:rPr dirty="0" sz="1600" spc="6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and</a:t>
            </a:r>
            <a:r>
              <a:rPr dirty="0" sz="1600" spc="6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refine</a:t>
            </a:r>
            <a:r>
              <a:rPr dirty="0" sz="1600" spc="6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ideas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34788" y="1849996"/>
            <a:ext cx="3168268" cy="212249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4" y="464761"/>
            <a:ext cx="8129270" cy="71501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000">
                <a:solidFill>
                  <a:srgbClr val="0A9395"/>
                </a:solidFill>
              </a:rPr>
              <a:t>Complex</a:t>
            </a:r>
            <a:r>
              <a:rPr dirty="0" sz="2000" spc="170">
                <a:solidFill>
                  <a:srgbClr val="0A9395"/>
                </a:solidFill>
              </a:rPr>
              <a:t> </a:t>
            </a:r>
            <a:r>
              <a:rPr dirty="0" sz="2000" spc="-20">
                <a:solidFill>
                  <a:srgbClr val="0A9395"/>
                </a:solidFill>
              </a:rPr>
              <a:t>Task</a:t>
            </a:r>
            <a:endParaRPr sz="2000"/>
          </a:p>
          <a:p>
            <a:pPr marL="12700">
              <a:lnSpc>
                <a:spcPct val="100000"/>
              </a:lnSpc>
            </a:pPr>
            <a:r>
              <a:rPr dirty="0"/>
              <a:t>Founders</a:t>
            </a:r>
            <a:r>
              <a:rPr dirty="0" spc="-35"/>
              <a:t> </a:t>
            </a:r>
            <a:r>
              <a:rPr dirty="0" spc="70"/>
              <a:t>and</a:t>
            </a:r>
            <a:r>
              <a:rPr dirty="0" spc="-35"/>
              <a:t> </a:t>
            </a:r>
            <a:r>
              <a:rPr dirty="0"/>
              <a:t>designers</a:t>
            </a:r>
            <a:r>
              <a:rPr dirty="0" spc="-30"/>
              <a:t> </a:t>
            </a:r>
            <a:r>
              <a:rPr dirty="0" spc="85"/>
              <a:t>both</a:t>
            </a:r>
            <a:r>
              <a:rPr dirty="0" spc="-35"/>
              <a:t> </a:t>
            </a:r>
            <a:r>
              <a:rPr dirty="0" spc="185"/>
              <a:t>co-</a:t>
            </a:r>
            <a:r>
              <a:rPr dirty="0" spc="140"/>
              <a:t>create</a:t>
            </a:r>
            <a:r>
              <a:rPr dirty="0" spc="-35"/>
              <a:t> </a:t>
            </a:r>
            <a:r>
              <a:rPr dirty="0"/>
              <a:t>final</a:t>
            </a:r>
            <a:r>
              <a:rPr dirty="0" spc="-30"/>
              <a:t> </a:t>
            </a:r>
            <a:r>
              <a:rPr dirty="0" spc="-10"/>
              <a:t>design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3524" y="1513414"/>
            <a:ext cx="8163559" cy="33718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0" b="1">
                <a:solidFill>
                  <a:srgbClr val="0A9395"/>
                </a:solidFill>
                <a:latin typeface="Arial"/>
                <a:cs typeface="Arial"/>
              </a:rPr>
              <a:t>Why?</a:t>
            </a:r>
            <a:endParaRPr sz="2000">
              <a:latin typeface="Arial"/>
              <a:cs typeface="Arial"/>
            </a:endParaRPr>
          </a:p>
          <a:p>
            <a:pPr marL="469265" marR="3789045" indent="-351790">
              <a:lnSpc>
                <a:spcPct val="114999"/>
              </a:lnSpc>
              <a:spcBef>
                <a:spcPts val="1285"/>
              </a:spcBef>
              <a:buFont typeface="Microsoft Sans Serif"/>
              <a:buChar char="●"/>
              <a:tabLst>
                <a:tab pos="469265" algn="l"/>
              </a:tabLst>
            </a:pPr>
            <a:r>
              <a:rPr dirty="0" sz="1600">
                <a:latin typeface="Arial MT"/>
                <a:cs typeface="Arial MT"/>
              </a:rPr>
              <a:t>Involves</a:t>
            </a:r>
            <a:r>
              <a:rPr dirty="0" sz="1600" spc="85">
                <a:latin typeface="Arial MT"/>
                <a:cs typeface="Arial MT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simultaneous</a:t>
            </a:r>
            <a:r>
              <a:rPr dirty="0" sz="1600" spc="3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97A7"/>
                </a:solidFill>
                <a:latin typeface="Arial"/>
                <a:cs typeface="Arial"/>
              </a:rPr>
              <a:t>collaboration </a:t>
            </a:r>
            <a:r>
              <a:rPr dirty="0" sz="1600">
                <a:latin typeface="Arial MT"/>
                <a:cs typeface="Arial MT"/>
              </a:rPr>
              <a:t>where</a:t>
            </a:r>
            <a:r>
              <a:rPr dirty="0" sz="1600" spc="155">
                <a:latin typeface="Arial MT"/>
                <a:cs typeface="Arial MT"/>
              </a:rPr>
              <a:t> </a:t>
            </a:r>
            <a:r>
              <a:rPr dirty="0" sz="1600" spc="80">
                <a:latin typeface="Arial MT"/>
                <a:cs typeface="Arial MT"/>
              </a:rPr>
              <a:t>both</a:t>
            </a:r>
            <a:r>
              <a:rPr dirty="0" sz="1600" spc="16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founders</a:t>
            </a:r>
            <a:r>
              <a:rPr dirty="0" sz="1600" spc="15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and</a:t>
            </a:r>
            <a:r>
              <a:rPr dirty="0" sz="1600" spc="16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designers</a:t>
            </a:r>
            <a:r>
              <a:rPr dirty="0" sz="1600" spc="155">
                <a:latin typeface="Arial MT"/>
                <a:cs typeface="Arial MT"/>
              </a:rPr>
              <a:t> </a:t>
            </a:r>
            <a:r>
              <a:rPr dirty="0" sz="1600" spc="-20">
                <a:latin typeface="Arial MT"/>
                <a:cs typeface="Arial MT"/>
              </a:rPr>
              <a:t>make </a:t>
            </a:r>
            <a:r>
              <a:rPr dirty="0" sz="1600">
                <a:latin typeface="Arial MT"/>
                <a:cs typeface="Arial MT"/>
              </a:rPr>
              <a:t>creative</a:t>
            </a:r>
            <a:r>
              <a:rPr dirty="0" sz="1600" spc="18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and</a:t>
            </a:r>
            <a:r>
              <a:rPr dirty="0" sz="1600" spc="185">
                <a:latin typeface="Arial MT"/>
                <a:cs typeface="Arial MT"/>
              </a:rPr>
              <a:t> </a:t>
            </a:r>
            <a:r>
              <a:rPr dirty="0" sz="1600" spc="50">
                <a:latin typeface="Arial MT"/>
                <a:cs typeface="Arial MT"/>
              </a:rPr>
              <a:t>strategic</a:t>
            </a:r>
            <a:r>
              <a:rPr dirty="0" sz="1600" spc="18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decisions</a:t>
            </a:r>
            <a:r>
              <a:rPr dirty="0" sz="1600" spc="190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together</a:t>
            </a:r>
            <a:endParaRPr sz="1600">
              <a:latin typeface="Arial MT"/>
              <a:cs typeface="Arial MT"/>
            </a:endParaRPr>
          </a:p>
          <a:p>
            <a:pPr marL="469265" marR="3764279" indent="-351790">
              <a:lnSpc>
                <a:spcPct val="114999"/>
              </a:lnSpc>
              <a:buFont typeface="Microsoft Sans Serif"/>
              <a:buChar char="●"/>
              <a:tabLst>
                <a:tab pos="469265" algn="l"/>
              </a:tabLst>
            </a:pPr>
            <a:r>
              <a:rPr dirty="0" sz="1600">
                <a:latin typeface="Arial MT"/>
                <a:cs typeface="Arial MT"/>
              </a:rPr>
              <a:t>Requires</a:t>
            </a:r>
            <a:r>
              <a:rPr dirty="0" sz="1600" spc="80">
                <a:latin typeface="Arial MT"/>
                <a:cs typeface="Arial MT"/>
              </a:rPr>
              <a:t> </a:t>
            </a:r>
            <a:r>
              <a:rPr dirty="0" sz="1600" spc="-10" b="1">
                <a:solidFill>
                  <a:srgbClr val="0097A7"/>
                </a:solidFill>
                <a:latin typeface="Arial"/>
                <a:cs typeface="Arial"/>
              </a:rPr>
              <a:t>aligning</a:t>
            </a:r>
            <a:r>
              <a:rPr dirty="0" sz="1600" spc="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multiple</a:t>
            </a:r>
            <a:r>
              <a:rPr dirty="0" sz="1600" spc="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97A7"/>
                </a:solidFill>
                <a:latin typeface="Arial"/>
                <a:cs typeface="Arial"/>
              </a:rPr>
              <a:t>perspectives,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negotiating</a:t>
            </a:r>
            <a:r>
              <a:rPr dirty="0" sz="1600" spc="15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95" b="1">
                <a:solidFill>
                  <a:srgbClr val="0097A7"/>
                </a:solidFill>
                <a:latin typeface="Arial"/>
                <a:cs typeface="Arial"/>
              </a:rPr>
              <a:t>trade-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offs,</a:t>
            </a:r>
            <a:r>
              <a:rPr dirty="0" sz="1600" spc="15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and</a:t>
            </a:r>
            <a:r>
              <a:rPr dirty="0" sz="1600" spc="15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iterating</a:t>
            </a:r>
            <a:r>
              <a:rPr dirty="0" sz="1600" spc="15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0097A7"/>
                </a:solidFill>
                <a:latin typeface="Arial"/>
                <a:cs typeface="Arial"/>
              </a:rPr>
              <a:t>in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real</a:t>
            </a:r>
            <a:r>
              <a:rPr dirty="0" sz="1600" spc="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50" b="1">
                <a:solidFill>
                  <a:srgbClr val="0097A7"/>
                </a:solidFill>
                <a:latin typeface="Arial"/>
                <a:cs typeface="Arial"/>
              </a:rPr>
              <a:t>time</a:t>
            </a:r>
            <a:endParaRPr sz="1600">
              <a:latin typeface="Arial"/>
              <a:cs typeface="Arial"/>
            </a:endParaRPr>
          </a:p>
          <a:p>
            <a:pPr marL="469265" marR="3813175" indent="-351790">
              <a:lnSpc>
                <a:spcPct val="114999"/>
              </a:lnSpc>
              <a:buFont typeface="Microsoft Sans Serif"/>
              <a:buChar char="●"/>
              <a:tabLst>
                <a:tab pos="469265" algn="l"/>
              </a:tabLst>
            </a:pPr>
            <a:r>
              <a:rPr dirty="0" sz="1600">
                <a:latin typeface="Arial MT"/>
                <a:cs typeface="Arial MT"/>
              </a:rPr>
              <a:t>Demands</a:t>
            </a:r>
            <a:r>
              <a:rPr dirty="0" sz="1600" spc="95">
                <a:latin typeface="Arial MT"/>
                <a:cs typeface="Arial MT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higher</a:t>
            </a:r>
            <a:r>
              <a:rPr dirty="0" sz="1600" spc="4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97A7"/>
                </a:solidFill>
                <a:latin typeface="Arial"/>
                <a:cs typeface="Arial"/>
              </a:rPr>
              <a:t>coordination, </a:t>
            </a:r>
            <a:r>
              <a:rPr dirty="0" sz="1600" spc="10" b="1">
                <a:solidFill>
                  <a:srgbClr val="0097A7"/>
                </a:solidFill>
                <a:latin typeface="Arial"/>
                <a:cs typeface="Arial"/>
              </a:rPr>
              <a:t>communication,</a:t>
            </a:r>
            <a:r>
              <a:rPr dirty="0" sz="1600" spc="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10" b="1">
                <a:solidFill>
                  <a:srgbClr val="0097A7"/>
                </a:solidFill>
                <a:latin typeface="Arial"/>
                <a:cs typeface="Arial"/>
              </a:rPr>
              <a:t>and</a:t>
            </a:r>
            <a:r>
              <a:rPr dirty="0" sz="1600" spc="3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10" b="1">
                <a:solidFill>
                  <a:srgbClr val="0097A7"/>
                </a:solidFill>
                <a:latin typeface="Arial"/>
                <a:cs typeface="Arial"/>
              </a:rPr>
              <a:t>shared</a:t>
            </a:r>
            <a:r>
              <a:rPr dirty="0" sz="1600" spc="3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10" b="1">
                <a:solidFill>
                  <a:srgbClr val="0097A7"/>
                </a:solidFill>
                <a:latin typeface="Arial"/>
                <a:cs typeface="Arial"/>
              </a:rPr>
              <a:t>tool</a:t>
            </a:r>
            <a:r>
              <a:rPr dirty="0" sz="1600" spc="3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10" b="1">
                <a:solidFill>
                  <a:srgbClr val="0097A7"/>
                </a:solidFill>
                <a:latin typeface="Arial"/>
                <a:cs typeface="Arial"/>
              </a:rPr>
              <a:t>use</a:t>
            </a:r>
            <a:r>
              <a:rPr dirty="0" sz="1600" spc="8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75">
                <a:latin typeface="Arial MT"/>
                <a:cs typeface="Arial MT"/>
              </a:rPr>
              <a:t>to </a:t>
            </a:r>
            <a:r>
              <a:rPr dirty="0" sz="1600" spc="130">
                <a:latin typeface="Arial MT"/>
                <a:cs typeface="Arial MT"/>
              </a:rPr>
              <a:t>co-</a:t>
            </a:r>
            <a:r>
              <a:rPr dirty="0" sz="1600" spc="55">
                <a:latin typeface="Arial MT"/>
                <a:cs typeface="Arial MT"/>
              </a:rPr>
              <a:t>create</a:t>
            </a:r>
            <a:r>
              <a:rPr dirty="0" sz="1600" spc="7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a</a:t>
            </a:r>
            <a:r>
              <a:rPr dirty="0" sz="1600" spc="7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cohesive</a:t>
            </a:r>
            <a:r>
              <a:rPr dirty="0" sz="1600" spc="7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final</a:t>
            </a:r>
            <a:r>
              <a:rPr dirty="0" sz="1600" spc="7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design</a:t>
            </a:r>
            <a:endParaRPr sz="1600">
              <a:latin typeface="Arial MT"/>
              <a:cs typeface="Arial MT"/>
            </a:endParaRPr>
          </a:p>
          <a:p>
            <a:pPr algn="r" marR="5080">
              <a:lnSpc>
                <a:spcPct val="100000"/>
              </a:lnSpc>
              <a:spcBef>
                <a:spcPts val="869"/>
              </a:spcBef>
            </a:pPr>
            <a:r>
              <a:rPr dirty="0" sz="1600">
                <a:latin typeface="Arial MT"/>
                <a:cs typeface="Arial MT"/>
              </a:rPr>
              <a:t>Time</a:t>
            </a:r>
            <a:r>
              <a:rPr dirty="0" sz="1600" spc="3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Stamp:</a:t>
            </a:r>
            <a:r>
              <a:rPr dirty="0" sz="1600" spc="35">
                <a:latin typeface="Arial MT"/>
                <a:cs typeface="Arial MT"/>
              </a:rPr>
              <a:t> </a:t>
            </a:r>
            <a:r>
              <a:rPr dirty="0" sz="1600" spc="-114">
                <a:latin typeface="Arial MT"/>
                <a:cs typeface="Arial MT"/>
              </a:rPr>
              <a:t>1:12-</a:t>
            </a:r>
            <a:r>
              <a:rPr dirty="0" sz="1600" spc="-20">
                <a:latin typeface="Arial MT"/>
                <a:cs typeface="Arial MT"/>
              </a:rPr>
              <a:t>1:23</a:t>
            </a:r>
            <a:endParaRPr sz="1600">
              <a:latin typeface="Arial MT"/>
              <a:cs typeface="Arial MT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5421814" y="1398052"/>
            <a:ext cx="3412490" cy="3068955"/>
            <a:chOff x="5421814" y="1398052"/>
            <a:chExt cx="3412490" cy="3068955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21814" y="2332830"/>
              <a:ext cx="2616969" cy="2133885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72436" y="1398052"/>
              <a:ext cx="2261745" cy="130271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84724" y="419218"/>
            <a:ext cx="353060" cy="156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50" spc="-30">
                <a:solidFill>
                  <a:srgbClr val="E8D8A5"/>
                </a:solidFill>
                <a:latin typeface="Arial MT"/>
                <a:cs typeface="Arial MT"/>
              </a:rPr>
              <a:t>CS</a:t>
            </a:r>
            <a:r>
              <a:rPr dirty="0" sz="850" spc="-25">
                <a:solidFill>
                  <a:srgbClr val="E8D8A5"/>
                </a:solidFill>
                <a:latin typeface="Arial MT"/>
                <a:cs typeface="Arial MT"/>
              </a:rPr>
              <a:t> </a:t>
            </a:r>
            <a:r>
              <a:rPr dirty="0" sz="850" spc="-50">
                <a:solidFill>
                  <a:srgbClr val="E8D8A5"/>
                </a:solidFill>
                <a:latin typeface="Arial MT"/>
                <a:cs typeface="Arial MT"/>
              </a:rPr>
              <a:t>147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51084" y="1926106"/>
            <a:ext cx="6642734" cy="1153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400" spc="90">
                <a:solidFill>
                  <a:srgbClr val="93D1BC"/>
                </a:solidFill>
              </a:rPr>
              <a:t>Storyboarding</a:t>
            </a:r>
            <a:endParaRPr sz="7400"/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79940" y="0"/>
            <a:ext cx="4164059" cy="2665419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149" y="75076"/>
            <a:ext cx="5527788" cy="4993338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5862365" y="1266507"/>
            <a:ext cx="2833370" cy="2585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29718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latin typeface="Arial"/>
                <a:cs typeface="Arial"/>
              </a:rPr>
              <a:t>Things</a:t>
            </a:r>
            <a:r>
              <a:rPr dirty="0" sz="1400" spc="-3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we</a:t>
            </a:r>
            <a:r>
              <a:rPr dirty="0" sz="1400" spc="-30" b="1">
                <a:latin typeface="Arial"/>
                <a:cs typeface="Arial"/>
              </a:rPr>
              <a:t> </a:t>
            </a:r>
            <a:r>
              <a:rPr dirty="0" sz="1400" spc="50" b="1">
                <a:latin typeface="Arial"/>
                <a:cs typeface="Arial"/>
              </a:rPr>
              <a:t>wanted</a:t>
            </a:r>
            <a:r>
              <a:rPr dirty="0" sz="1400" spc="-30" b="1">
                <a:latin typeface="Arial"/>
                <a:cs typeface="Arial"/>
              </a:rPr>
              <a:t> </a:t>
            </a:r>
            <a:r>
              <a:rPr dirty="0" sz="1400" spc="60" b="1">
                <a:latin typeface="Arial"/>
                <a:cs typeface="Arial"/>
              </a:rPr>
              <a:t>to</a:t>
            </a:r>
            <a:r>
              <a:rPr dirty="0" sz="1400" spc="-30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express</a:t>
            </a:r>
            <a:endParaRPr sz="1400">
              <a:latin typeface="Arial"/>
              <a:cs typeface="Arial"/>
            </a:endParaRPr>
          </a:p>
          <a:p>
            <a:pPr marL="469265" indent="-335915">
              <a:lnSpc>
                <a:spcPct val="100000"/>
              </a:lnSpc>
              <a:buFont typeface="Microsoft Sans Serif"/>
              <a:buChar char="●"/>
              <a:tabLst>
                <a:tab pos="469265" algn="l"/>
              </a:tabLst>
            </a:pPr>
            <a:r>
              <a:rPr dirty="0" sz="1400">
                <a:latin typeface="Arial MT"/>
                <a:cs typeface="Arial MT"/>
              </a:rPr>
              <a:t>Founder</a:t>
            </a:r>
            <a:r>
              <a:rPr dirty="0" sz="1400" spc="35">
                <a:latin typeface="Arial MT"/>
                <a:cs typeface="Arial MT"/>
              </a:rPr>
              <a:t> </a:t>
            </a:r>
            <a:r>
              <a:rPr dirty="0" sz="1400" spc="75">
                <a:latin typeface="Arial MT"/>
                <a:cs typeface="Arial MT"/>
              </a:rPr>
              <a:t>that</a:t>
            </a:r>
            <a:r>
              <a:rPr dirty="0" sz="1400" spc="3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is</a:t>
            </a:r>
            <a:r>
              <a:rPr dirty="0" sz="1400" spc="30">
                <a:latin typeface="Arial MT"/>
                <a:cs typeface="Arial MT"/>
              </a:rPr>
              <a:t> </a:t>
            </a:r>
            <a:r>
              <a:rPr dirty="0" sz="1400" b="1">
                <a:solidFill>
                  <a:srgbClr val="0097A7"/>
                </a:solidFill>
                <a:latin typeface="Arial"/>
                <a:cs typeface="Arial"/>
              </a:rPr>
              <a:t>busy</a:t>
            </a:r>
            <a:r>
              <a:rPr dirty="0" sz="1400" spc="-10" b="1">
                <a:solidFill>
                  <a:srgbClr val="0097A7"/>
                </a:solidFill>
                <a:latin typeface="Arial"/>
                <a:cs typeface="Arial"/>
              </a:rPr>
              <a:t> coding</a:t>
            </a:r>
            <a:endParaRPr sz="1400">
              <a:latin typeface="Arial"/>
              <a:cs typeface="Arial"/>
            </a:endParaRPr>
          </a:p>
          <a:p>
            <a:pPr marL="469265" indent="-335915">
              <a:lnSpc>
                <a:spcPct val="100000"/>
              </a:lnSpc>
              <a:buFont typeface="Microsoft Sans Serif"/>
              <a:buChar char="●"/>
              <a:tabLst>
                <a:tab pos="469265" algn="l"/>
              </a:tabLst>
            </a:pPr>
            <a:r>
              <a:rPr dirty="0" sz="1400">
                <a:latin typeface="Arial MT"/>
                <a:cs typeface="Arial MT"/>
              </a:rPr>
              <a:t>Founder</a:t>
            </a:r>
            <a:r>
              <a:rPr dirty="0" sz="1400" spc="75">
                <a:latin typeface="Arial MT"/>
                <a:cs typeface="Arial MT"/>
              </a:rPr>
              <a:t> that</a:t>
            </a:r>
            <a:r>
              <a:rPr dirty="0" sz="1400" spc="8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needs</a:t>
            </a:r>
            <a:r>
              <a:rPr dirty="0" sz="1400" spc="75">
                <a:latin typeface="Arial MT"/>
                <a:cs typeface="Arial MT"/>
              </a:rPr>
              <a:t> </a:t>
            </a:r>
            <a:r>
              <a:rPr dirty="0" sz="1400" spc="60">
                <a:latin typeface="Arial MT"/>
                <a:cs typeface="Arial MT"/>
              </a:rPr>
              <a:t>to</a:t>
            </a:r>
            <a:endParaRPr sz="1400">
              <a:latin typeface="Arial MT"/>
              <a:cs typeface="Arial MT"/>
            </a:endParaRPr>
          </a:p>
          <a:p>
            <a:pPr algn="r" marR="328930">
              <a:lnSpc>
                <a:spcPct val="100000"/>
              </a:lnSpc>
            </a:pPr>
            <a:r>
              <a:rPr dirty="0" sz="1400" spc="50" b="1">
                <a:solidFill>
                  <a:srgbClr val="0097A7"/>
                </a:solidFill>
                <a:latin typeface="Arial"/>
                <a:cs typeface="Arial"/>
              </a:rPr>
              <a:t>complete</a:t>
            </a:r>
            <a:r>
              <a:rPr dirty="0" sz="1400" spc="-1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97A7"/>
                </a:solidFill>
                <a:latin typeface="Arial"/>
                <a:cs typeface="Arial"/>
              </a:rPr>
              <a:t>a</a:t>
            </a:r>
            <a:r>
              <a:rPr dirty="0" sz="1400" spc="-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97A7"/>
                </a:solidFill>
                <a:latin typeface="Arial"/>
                <a:cs typeface="Arial"/>
              </a:rPr>
              <a:t>design</a:t>
            </a:r>
            <a:r>
              <a:rPr dirty="0" sz="1400" spc="-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0097A7"/>
                </a:solidFill>
                <a:latin typeface="Arial"/>
                <a:cs typeface="Arial"/>
              </a:rPr>
              <a:t>task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400">
              <a:latin typeface="Arial"/>
              <a:cs typeface="Arial"/>
            </a:endParaRPr>
          </a:p>
          <a:p>
            <a:pPr marL="12700" marR="483870">
              <a:lnSpc>
                <a:spcPct val="100000"/>
              </a:lnSpc>
            </a:pPr>
            <a:r>
              <a:rPr dirty="0" sz="1400" spc="70" b="1">
                <a:latin typeface="Arial"/>
                <a:cs typeface="Arial"/>
              </a:rPr>
              <a:t>What</a:t>
            </a:r>
            <a:r>
              <a:rPr dirty="0" sz="1400" spc="-3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this</a:t>
            </a:r>
            <a:r>
              <a:rPr dirty="0" sz="1400" spc="-3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shows</a:t>
            </a:r>
            <a:r>
              <a:rPr dirty="0" sz="1400" spc="-30" b="1">
                <a:latin typeface="Arial"/>
                <a:cs typeface="Arial"/>
              </a:rPr>
              <a:t> </a:t>
            </a:r>
            <a:r>
              <a:rPr dirty="0" sz="1400" spc="50" b="1">
                <a:latin typeface="Arial"/>
                <a:cs typeface="Arial"/>
              </a:rPr>
              <a:t>about</a:t>
            </a:r>
            <a:r>
              <a:rPr dirty="0" sz="1400" spc="-35" b="1">
                <a:latin typeface="Arial"/>
                <a:cs typeface="Arial"/>
              </a:rPr>
              <a:t> </a:t>
            </a:r>
            <a:r>
              <a:rPr dirty="0" sz="1400" spc="40" b="1">
                <a:latin typeface="Arial"/>
                <a:cs typeface="Arial"/>
              </a:rPr>
              <a:t>the </a:t>
            </a:r>
            <a:r>
              <a:rPr dirty="0" sz="1400" spc="-10" b="1">
                <a:latin typeface="Arial"/>
                <a:cs typeface="Arial"/>
              </a:rPr>
              <a:t>problem</a:t>
            </a:r>
            <a:endParaRPr sz="1400">
              <a:latin typeface="Arial"/>
              <a:cs typeface="Arial"/>
            </a:endParaRPr>
          </a:p>
          <a:p>
            <a:pPr marL="469265" indent="-335915">
              <a:lnSpc>
                <a:spcPct val="100000"/>
              </a:lnSpc>
              <a:buFont typeface="Microsoft Sans Serif"/>
              <a:buChar char="●"/>
              <a:tabLst>
                <a:tab pos="469265" algn="l"/>
              </a:tabLst>
            </a:pPr>
            <a:r>
              <a:rPr dirty="0" sz="1400">
                <a:latin typeface="Arial MT"/>
                <a:cs typeface="Arial MT"/>
              </a:rPr>
              <a:t>Founders</a:t>
            </a:r>
            <a:r>
              <a:rPr dirty="0" sz="1400" spc="5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are</a:t>
            </a:r>
            <a:r>
              <a:rPr dirty="0" sz="1400" spc="55">
                <a:latin typeface="Arial MT"/>
                <a:cs typeface="Arial MT"/>
              </a:rPr>
              <a:t> </a:t>
            </a:r>
            <a:r>
              <a:rPr dirty="0" sz="1400" b="1">
                <a:solidFill>
                  <a:srgbClr val="4285F4"/>
                </a:solidFill>
                <a:latin typeface="Arial"/>
                <a:cs typeface="Arial"/>
              </a:rPr>
              <a:t>busy</a:t>
            </a:r>
            <a:r>
              <a:rPr dirty="0" sz="1400" spc="55" b="1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dirty="0" sz="1400">
                <a:latin typeface="Arial MT"/>
                <a:cs typeface="Arial MT"/>
              </a:rPr>
              <a:t>and</a:t>
            </a:r>
            <a:r>
              <a:rPr dirty="0" sz="1400" spc="60">
                <a:latin typeface="Arial MT"/>
                <a:cs typeface="Arial MT"/>
              </a:rPr>
              <a:t> </a:t>
            </a:r>
            <a:r>
              <a:rPr dirty="0" sz="1400" spc="-20">
                <a:latin typeface="Arial MT"/>
                <a:cs typeface="Arial MT"/>
              </a:rPr>
              <a:t>have</a:t>
            </a:r>
            <a:endParaRPr sz="1400">
              <a:latin typeface="Arial MT"/>
              <a:cs typeface="Arial MT"/>
            </a:endParaRPr>
          </a:p>
          <a:p>
            <a:pPr marL="469265">
              <a:lnSpc>
                <a:spcPct val="100000"/>
              </a:lnSpc>
            </a:pPr>
            <a:r>
              <a:rPr dirty="0" sz="1400" b="1">
                <a:solidFill>
                  <a:srgbClr val="4285F4"/>
                </a:solidFill>
                <a:latin typeface="Arial"/>
                <a:cs typeface="Arial"/>
              </a:rPr>
              <a:t>many</a:t>
            </a:r>
            <a:r>
              <a:rPr dirty="0" sz="1400" spc="95" b="1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4285F4"/>
                </a:solidFill>
                <a:latin typeface="Arial"/>
                <a:cs typeface="Arial"/>
              </a:rPr>
              <a:t>responsibilities</a:t>
            </a:r>
            <a:endParaRPr sz="1400">
              <a:latin typeface="Arial"/>
              <a:cs typeface="Arial"/>
            </a:endParaRPr>
          </a:p>
          <a:p>
            <a:pPr marL="469265" marR="122555" indent="-336550">
              <a:lnSpc>
                <a:spcPct val="100000"/>
              </a:lnSpc>
              <a:buFont typeface="Microsoft Sans Serif"/>
              <a:buChar char="●"/>
              <a:tabLst>
                <a:tab pos="469265" algn="l"/>
              </a:tabLst>
            </a:pPr>
            <a:r>
              <a:rPr dirty="0" sz="1400" spc="50">
                <a:latin typeface="Arial MT"/>
                <a:cs typeface="Arial MT"/>
              </a:rPr>
              <a:t>Often</a:t>
            </a:r>
            <a:r>
              <a:rPr dirty="0" sz="1400" spc="35">
                <a:latin typeface="Arial MT"/>
                <a:cs typeface="Arial MT"/>
              </a:rPr>
              <a:t> </a:t>
            </a:r>
            <a:r>
              <a:rPr dirty="0" sz="1400" spc="50">
                <a:latin typeface="Arial MT"/>
                <a:cs typeface="Arial MT"/>
              </a:rPr>
              <a:t>times</a:t>
            </a:r>
            <a:r>
              <a:rPr dirty="0" sz="1400" spc="40">
                <a:latin typeface="Arial MT"/>
                <a:cs typeface="Arial MT"/>
              </a:rPr>
              <a:t> </a:t>
            </a:r>
            <a:r>
              <a:rPr dirty="0" sz="1400" spc="60">
                <a:latin typeface="Arial MT"/>
                <a:cs typeface="Arial MT"/>
              </a:rPr>
              <a:t>they</a:t>
            </a:r>
            <a:r>
              <a:rPr dirty="0" sz="1400" spc="35">
                <a:latin typeface="Arial MT"/>
                <a:cs typeface="Arial MT"/>
              </a:rPr>
              <a:t> </a:t>
            </a:r>
            <a:r>
              <a:rPr dirty="0" sz="1400" b="1">
                <a:solidFill>
                  <a:srgbClr val="4285F4"/>
                </a:solidFill>
                <a:latin typeface="Arial"/>
                <a:cs typeface="Arial"/>
              </a:rPr>
              <a:t>need</a:t>
            </a:r>
            <a:r>
              <a:rPr dirty="0" sz="1400" spc="-5" b="1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dirty="0" sz="1400" spc="35" b="1">
                <a:solidFill>
                  <a:srgbClr val="4285F4"/>
                </a:solidFill>
                <a:latin typeface="Arial"/>
                <a:cs typeface="Arial"/>
              </a:rPr>
              <a:t>to </a:t>
            </a:r>
            <a:r>
              <a:rPr dirty="0" sz="1400" b="1">
                <a:solidFill>
                  <a:srgbClr val="4285F4"/>
                </a:solidFill>
                <a:latin typeface="Arial"/>
                <a:cs typeface="Arial"/>
              </a:rPr>
              <a:t>solve</a:t>
            </a:r>
            <a:r>
              <a:rPr dirty="0" sz="1400" spc="10" b="1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285F4"/>
                </a:solidFill>
                <a:latin typeface="Arial"/>
                <a:cs typeface="Arial"/>
              </a:rPr>
              <a:t>problems</a:t>
            </a:r>
            <a:r>
              <a:rPr dirty="0" sz="1400" spc="10" b="1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dirty="0" sz="1400" spc="80" b="1">
                <a:solidFill>
                  <a:srgbClr val="4285F4"/>
                </a:solidFill>
                <a:latin typeface="Arial"/>
                <a:cs typeface="Arial"/>
              </a:rPr>
              <a:t>that</a:t>
            </a:r>
            <a:r>
              <a:rPr dirty="0" sz="1400" spc="15" b="1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4285F4"/>
                </a:solidFill>
                <a:latin typeface="Arial"/>
                <a:cs typeface="Arial"/>
              </a:rPr>
              <a:t>don’t </a:t>
            </a:r>
            <a:r>
              <a:rPr dirty="0" sz="1400" spc="55" b="1">
                <a:solidFill>
                  <a:srgbClr val="4285F4"/>
                </a:solidFill>
                <a:latin typeface="Arial"/>
                <a:cs typeface="Arial"/>
              </a:rPr>
              <a:t>match</a:t>
            </a:r>
            <a:r>
              <a:rPr dirty="0" sz="1400" spc="70" b="1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285F4"/>
                </a:solidFill>
                <a:latin typeface="Arial"/>
                <a:cs typeface="Arial"/>
              </a:rPr>
              <a:t>their</a:t>
            </a:r>
            <a:r>
              <a:rPr dirty="0" sz="1400" spc="70" b="1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4285F4"/>
                </a:solidFill>
                <a:latin typeface="Arial"/>
                <a:cs typeface="Arial"/>
              </a:rPr>
              <a:t>skillset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54316" y="87224"/>
            <a:ext cx="4904090" cy="496903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560223" y="1038212"/>
            <a:ext cx="2926080" cy="3012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latin typeface="Arial"/>
                <a:cs typeface="Arial"/>
              </a:rPr>
              <a:t>Things</a:t>
            </a:r>
            <a:r>
              <a:rPr dirty="0" sz="1400" spc="-3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we</a:t>
            </a:r>
            <a:r>
              <a:rPr dirty="0" sz="1400" spc="-30" b="1">
                <a:latin typeface="Arial"/>
                <a:cs typeface="Arial"/>
              </a:rPr>
              <a:t> </a:t>
            </a:r>
            <a:r>
              <a:rPr dirty="0" sz="1400" spc="50" b="1">
                <a:latin typeface="Arial"/>
                <a:cs typeface="Arial"/>
              </a:rPr>
              <a:t>wanted</a:t>
            </a:r>
            <a:r>
              <a:rPr dirty="0" sz="1400" spc="-30" b="1">
                <a:latin typeface="Arial"/>
                <a:cs typeface="Arial"/>
              </a:rPr>
              <a:t> </a:t>
            </a:r>
            <a:r>
              <a:rPr dirty="0" sz="1400" spc="60" b="1">
                <a:latin typeface="Arial"/>
                <a:cs typeface="Arial"/>
              </a:rPr>
              <a:t>to</a:t>
            </a:r>
            <a:r>
              <a:rPr dirty="0" sz="1400" spc="-30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express</a:t>
            </a:r>
            <a:endParaRPr sz="1400">
              <a:latin typeface="Arial"/>
              <a:cs typeface="Arial"/>
            </a:endParaRPr>
          </a:p>
          <a:p>
            <a:pPr marL="469265" marR="5080" indent="-336550">
              <a:lnSpc>
                <a:spcPct val="100000"/>
              </a:lnSpc>
              <a:buFont typeface="Microsoft Sans Serif"/>
              <a:buChar char="●"/>
              <a:tabLst>
                <a:tab pos="469265" algn="l"/>
              </a:tabLst>
            </a:pPr>
            <a:r>
              <a:rPr dirty="0" sz="1400">
                <a:latin typeface="Arial MT"/>
                <a:cs typeface="Arial MT"/>
              </a:rPr>
              <a:t>Founder</a:t>
            </a:r>
            <a:r>
              <a:rPr dirty="0" sz="1400" spc="11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has</a:t>
            </a:r>
            <a:r>
              <a:rPr dirty="0" sz="1400" spc="110">
                <a:latin typeface="Arial MT"/>
                <a:cs typeface="Arial MT"/>
              </a:rPr>
              <a:t> </a:t>
            </a:r>
            <a:r>
              <a:rPr dirty="0" sz="1400" b="1">
                <a:solidFill>
                  <a:srgbClr val="0097A7"/>
                </a:solidFill>
                <a:latin typeface="Arial"/>
                <a:cs typeface="Arial"/>
              </a:rPr>
              <a:t>trouble</a:t>
            </a:r>
            <a:r>
              <a:rPr dirty="0" sz="1400" spc="6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097A7"/>
                </a:solidFill>
                <a:latin typeface="Arial"/>
                <a:cs typeface="Arial"/>
              </a:rPr>
              <a:t>drawing </a:t>
            </a:r>
            <a:r>
              <a:rPr dirty="0" sz="1400" b="1">
                <a:solidFill>
                  <a:srgbClr val="0097A7"/>
                </a:solidFill>
                <a:latin typeface="Arial"/>
                <a:cs typeface="Arial"/>
              </a:rPr>
              <a:t>and</a:t>
            </a:r>
            <a:r>
              <a:rPr dirty="0" sz="1400" spc="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97A7"/>
                </a:solidFill>
                <a:latin typeface="Arial"/>
                <a:cs typeface="Arial"/>
              </a:rPr>
              <a:t>calls</a:t>
            </a:r>
            <a:r>
              <a:rPr dirty="0" sz="1400" spc="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97A7"/>
                </a:solidFill>
                <a:latin typeface="Arial"/>
                <a:cs typeface="Arial"/>
              </a:rPr>
              <a:t>designer</a:t>
            </a:r>
            <a:r>
              <a:rPr dirty="0" sz="1400" spc="7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spc="95">
                <a:latin typeface="Arial MT"/>
                <a:cs typeface="Arial MT"/>
              </a:rPr>
              <a:t>to</a:t>
            </a:r>
            <a:r>
              <a:rPr dirty="0" sz="1400" spc="75">
                <a:latin typeface="Arial MT"/>
                <a:cs typeface="Arial MT"/>
              </a:rPr>
              <a:t> </a:t>
            </a:r>
            <a:r>
              <a:rPr dirty="0" sz="1400" spc="-20">
                <a:latin typeface="Arial MT"/>
                <a:cs typeface="Arial MT"/>
              </a:rPr>
              <a:t>help </a:t>
            </a:r>
            <a:r>
              <a:rPr dirty="0" sz="1400" spc="65">
                <a:latin typeface="Arial MT"/>
                <a:cs typeface="Arial MT"/>
              </a:rPr>
              <a:t>them</a:t>
            </a:r>
            <a:r>
              <a:rPr dirty="0" sz="1400" spc="-5">
                <a:latin typeface="Arial MT"/>
                <a:cs typeface="Arial MT"/>
              </a:rPr>
              <a:t> </a:t>
            </a:r>
            <a:r>
              <a:rPr dirty="0" sz="1400" spc="50">
                <a:latin typeface="Arial MT"/>
                <a:cs typeface="Arial MT"/>
              </a:rPr>
              <a:t>out</a:t>
            </a:r>
            <a:endParaRPr sz="1400">
              <a:latin typeface="Arial MT"/>
              <a:cs typeface="Arial MT"/>
            </a:endParaRPr>
          </a:p>
          <a:p>
            <a:pPr marL="469265" marR="57150" indent="-336550">
              <a:lnSpc>
                <a:spcPct val="100000"/>
              </a:lnSpc>
              <a:buFont typeface="Microsoft Sans Serif"/>
              <a:buChar char="●"/>
              <a:tabLst>
                <a:tab pos="469265" algn="l"/>
              </a:tabLst>
            </a:pPr>
            <a:r>
              <a:rPr dirty="0" sz="1400">
                <a:latin typeface="Arial MT"/>
                <a:cs typeface="Arial MT"/>
              </a:rPr>
              <a:t>Designer</a:t>
            </a:r>
            <a:r>
              <a:rPr dirty="0" sz="1400" spc="4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helps</a:t>
            </a:r>
            <a:r>
              <a:rPr dirty="0" sz="1400" spc="45">
                <a:latin typeface="Arial MT"/>
                <a:cs typeface="Arial MT"/>
              </a:rPr>
              <a:t> founder</a:t>
            </a:r>
            <a:r>
              <a:rPr dirty="0" sz="1400" spc="30">
                <a:latin typeface="Arial MT"/>
                <a:cs typeface="Arial MT"/>
              </a:rPr>
              <a:t> </a:t>
            </a:r>
            <a:r>
              <a:rPr dirty="0" sz="1400" spc="-20" b="1">
                <a:solidFill>
                  <a:srgbClr val="0097A7"/>
                </a:solidFill>
                <a:latin typeface="Arial"/>
                <a:cs typeface="Arial"/>
              </a:rPr>
              <a:t>draw </a:t>
            </a:r>
            <a:r>
              <a:rPr dirty="0" sz="1400" spc="-10" b="1">
                <a:solidFill>
                  <a:srgbClr val="0097A7"/>
                </a:solidFill>
                <a:latin typeface="Arial"/>
                <a:cs typeface="Arial"/>
              </a:rPr>
              <a:t>independently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0"/>
              </a:spcBef>
              <a:buFont typeface="Microsoft Sans Serif"/>
              <a:buChar char="●"/>
            </a:pPr>
            <a:endParaRPr sz="1400">
              <a:latin typeface="Arial"/>
              <a:cs typeface="Arial"/>
            </a:endParaRPr>
          </a:p>
          <a:p>
            <a:pPr marL="12700" marR="577215">
              <a:lnSpc>
                <a:spcPct val="100000"/>
              </a:lnSpc>
            </a:pPr>
            <a:r>
              <a:rPr dirty="0" sz="1400" spc="70" b="1">
                <a:latin typeface="Arial"/>
                <a:cs typeface="Arial"/>
              </a:rPr>
              <a:t>What</a:t>
            </a:r>
            <a:r>
              <a:rPr dirty="0" sz="1400" spc="-3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this</a:t>
            </a:r>
            <a:r>
              <a:rPr dirty="0" sz="1400" spc="-3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shows</a:t>
            </a:r>
            <a:r>
              <a:rPr dirty="0" sz="1400" spc="-30" b="1">
                <a:latin typeface="Arial"/>
                <a:cs typeface="Arial"/>
              </a:rPr>
              <a:t> </a:t>
            </a:r>
            <a:r>
              <a:rPr dirty="0" sz="1400" spc="50" b="1">
                <a:latin typeface="Arial"/>
                <a:cs typeface="Arial"/>
              </a:rPr>
              <a:t>about</a:t>
            </a:r>
            <a:r>
              <a:rPr dirty="0" sz="1400" spc="-35" b="1">
                <a:latin typeface="Arial"/>
                <a:cs typeface="Arial"/>
              </a:rPr>
              <a:t> </a:t>
            </a:r>
            <a:r>
              <a:rPr dirty="0" sz="1400" spc="40" b="1">
                <a:latin typeface="Arial"/>
                <a:cs typeface="Arial"/>
              </a:rPr>
              <a:t>the </a:t>
            </a:r>
            <a:r>
              <a:rPr dirty="0" sz="1400" spc="-10" b="1">
                <a:latin typeface="Arial"/>
                <a:cs typeface="Arial"/>
              </a:rPr>
              <a:t>problem</a:t>
            </a:r>
            <a:endParaRPr sz="1400">
              <a:latin typeface="Arial"/>
              <a:cs typeface="Arial"/>
            </a:endParaRPr>
          </a:p>
          <a:p>
            <a:pPr marL="469265" marR="7620" indent="-336550">
              <a:lnSpc>
                <a:spcPct val="100000"/>
              </a:lnSpc>
              <a:buFont typeface="Microsoft Sans Serif"/>
              <a:buChar char="●"/>
              <a:tabLst>
                <a:tab pos="469265" algn="l"/>
              </a:tabLst>
            </a:pPr>
            <a:r>
              <a:rPr dirty="0" sz="1400">
                <a:latin typeface="Arial MT"/>
                <a:cs typeface="Arial MT"/>
              </a:rPr>
              <a:t>Founder</a:t>
            </a:r>
            <a:r>
              <a:rPr dirty="0" sz="1400" spc="7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gets</a:t>
            </a:r>
            <a:r>
              <a:rPr dirty="0" sz="1400" spc="65">
                <a:latin typeface="Arial MT"/>
                <a:cs typeface="Arial MT"/>
              </a:rPr>
              <a:t> </a:t>
            </a:r>
            <a:r>
              <a:rPr dirty="0" sz="1400" spc="45" b="1">
                <a:solidFill>
                  <a:srgbClr val="4285F4"/>
                </a:solidFill>
                <a:latin typeface="Arial"/>
                <a:cs typeface="Arial"/>
              </a:rPr>
              <a:t>frustrated</a:t>
            </a:r>
            <a:r>
              <a:rPr dirty="0" sz="1400" spc="25" b="1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4285F4"/>
                </a:solidFill>
                <a:latin typeface="Arial"/>
                <a:cs typeface="Arial"/>
              </a:rPr>
              <a:t>with </a:t>
            </a:r>
            <a:r>
              <a:rPr dirty="0" sz="1400" spc="10" b="1">
                <a:solidFill>
                  <a:srgbClr val="4285F4"/>
                </a:solidFill>
                <a:latin typeface="Arial"/>
                <a:cs typeface="Arial"/>
              </a:rPr>
              <a:t>design</a:t>
            </a:r>
            <a:r>
              <a:rPr dirty="0" sz="1400" spc="90" b="1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dirty="0" sz="1400" spc="10" b="1">
                <a:solidFill>
                  <a:srgbClr val="4285F4"/>
                </a:solidFill>
                <a:latin typeface="Arial"/>
                <a:cs typeface="Arial"/>
              </a:rPr>
              <a:t>related</a:t>
            </a:r>
            <a:r>
              <a:rPr dirty="0" sz="1400" spc="95" b="1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4285F4"/>
                </a:solidFill>
                <a:latin typeface="Arial"/>
                <a:cs typeface="Arial"/>
              </a:rPr>
              <a:t>tasks</a:t>
            </a:r>
            <a:endParaRPr sz="1400">
              <a:latin typeface="Arial"/>
              <a:cs typeface="Arial"/>
            </a:endParaRPr>
          </a:p>
          <a:p>
            <a:pPr marL="469265" marR="205740" indent="-336550">
              <a:lnSpc>
                <a:spcPct val="100000"/>
              </a:lnSpc>
              <a:buClr>
                <a:srgbClr val="000000"/>
              </a:buClr>
              <a:buFont typeface="Microsoft Sans Serif"/>
              <a:buChar char="●"/>
              <a:tabLst>
                <a:tab pos="469265" algn="l"/>
              </a:tabLst>
            </a:pPr>
            <a:r>
              <a:rPr dirty="0" sz="1400" b="1">
                <a:solidFill>
                  <a:srgbClr val="4285F4"/>
                </a:solidFill>
                <a:latin typeface="Arial"/>
                <a:cs typeface="Arial"/>
              </a:rPr>
              <a:t>Lack</a:t>
            </a:r>
            <a:r>
              <a:rPr dirty="0" sz="1400" spc="10" b="1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285F4"/>
                </a:solidFill>
                <a:latin typeface="Arial"/>
                <a:cs typeface="Arial"/>
              </a:rPr>
              <a:t>of</a:t>
            </a:r>
            <a:r>
              <a:rPr dirty="0" sz="1400" spc="15" b="1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285F4"/>
                </a:solidFill>
                <a:latin typeface="Arial"/>
                <a:cs typeface="Arial"/>
              </a:rPr>
              <a:t>real</a:t>
            </a:r>
            <a:r>
              <a:rPr dirty="0" sz="1400" spc="10" b="1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dirty="0" sz="1400" spc="40" b="1">
                <a:solidFill>
                  <a:srgbClr val="4285F4"/>
                </a:solidFill>
                <a:latin typeface="Arial"/>
                <a:cs typeface="Arial"/>
              </a:rPr>
              <a:t>time </a:t>
            </a:r>
            <a:r>
              <a:rPr dirty="0" sz="1400" b="1">
                <a:solidFill>
                  <a:srgbClr val="4285F4"/>
                </a:solidFill>
                <a:latin typeface="Arial"/>
                <a:cs typeface="Arial"/>
              </a:rPr>
              <a:t>collaboration</a:t>
            </a:r>
            <a:r>
              <a:rPr dirty="0" sz="1400" spc="290" b="1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dirty="0" sz="1400">
                <a:latin typeface="Arial MT"/>
                <a:cs typeface="Arial MT"/>
              </a:rPr>
              <a:t>between</a:t>
            </a:r>
            <a:r>
              <a:rPr dirty="0" sz="1400" spc="300">
                <a:latin typeface="Arial MT"/>
                <a:cs typeface="Arial MT"/>
              </a:rPr>
              <a:t> </a:t>
            </a:r>
            <a:r>
              <a:rPr dirty="0" sz="1400" spc="35">
                <a:latin typeface="Arial MT"/>
                <a:cs typeface="Arial MT"/>
              </a:rPr>
              <a:t>the </a:t>
            </a:r>
            <a:r>
              <a:rPr dirty="0" sz="1400" spc="45">
                <a:latin typeface="Arial MT"/>
                <a:cs typeface="Arial MT"/>
              </a:rPr>
              <a:t>founder</a:t>
            </a:r>
            <a:r>
              <a:rPr dirty="0" sz="1400" spc="3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and</a:t>
            </a:r>
            <a:r>
              <a:rPr dirty="0" sz="1400" spc="40">
                <a:latin typeface="Arial MT"/>
                <a:cs typeface="Arial MT"/>
              </a:rPr>
              <a:t> </a:t>
            </a:r>
            <a:r>
              <a:rPr dirty="0" sz="1400" spc="-10">
                <a:latin typeface="Arial MT"/>
                <a:cs typeface="Arial MT"/>
              </a:rPr>
              <a:t>designer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574" y="85574"/>
            <a:ext cx="5249339" cy="4939240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5561614" y="985410"/>
            <a:ext cx="3007360" cy="3225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latin typeface="Arial"/>
                <a:cs typeface="Arial"/>
              </a:rPr>
              <a:t>Things</a:t>
            </a:r>
            <a:r>
              <a:rPr dirty="0" sz="1400" spc="-3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we</a:t>
            </a:r>
            <a:r>
              <a:rPr dirty="0" sz="1400" spc="-30" b="1">
                <a:latin typeface="Arial"/>
                <a:cs typeface="Arial"/>
              </a:rPr>
              <a:t> </a:t>
            </a:r>
            <a:r>
              <a:rPr dirty="0" sz="1400" spc="50" b="1">
                <a:latin typeface="Arial"/>
                <a:cs typeface="Arial"/>
              </a:rPr>
              <a:t>wanted</a:t>
            </a:r>
            <a:r>
              <a:rPr dirty="0" sz="1400" spc="-30" b="1">
                <a:latin typeface="Arial"/>
                <a:cs typeface="Arial"/>
              </a:rPr>
              <a:t> </a:t>
            </a:r>
            <a:r>
              <a:rPr dirty="0" sz="1400" spc="60" b="1">
                <a:latin typeface="Arial"/>
                <a:cs typeface="Arial"/>
              </a:rPr>
              <a:t>to</a:t>
            </a:r>
            <a:r>
              <a:rPr dirty="0" sz="1400" spc="-30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express</a:t>
            </a:r>
            <a:endParaRPr sz="1400">
              <a:latin typeface="Arial"/>
              <a:cs typeface="Arial"/>
            </a:endParaRPr>
          </a:p>
          <a:p>
            <a:pPr marL="469265" marR="93345" indent="-336550">
              <a:lnSpc>
                <a:spcPct val="100000"/>
              </a:lnSpc>
              <a:buClr>
                <a:srgbClr val="000000"/>
              </a:buClr>
              <a:buFont typeface="Microsoft Sans Serif"/>
              <a:buChar char="●"/>
              <a:tabLst>
                <a:tab pos="469265" algn="l"/>
              </a:tabLst>
            </a:pPr>
            <a:r>
              <a:rPr dirty="0" sz="1400" b="1">
                <a:solidFill>
                  <a:srgbClr val="0097A7"/>
                </a:solidFill>
                <a:latin typeface="Arial"/>
                <a:cs typeface="Arial"/>
              </a:rPr>
              <a:t>Founder</a:t>
            </a:r>
            <a:r>
              <a:rPr dirty="0" sz="1400" spc="-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97A7"/>
                </a:solidFill>
                <a:latin typeface="Arial"/>
                <a:cs typeface="Arial"/>
              </a:rPr>
              <a:t>leaving</a:t>
            </a:r>
            <a:r>
              <a:rPr dirty="0" sz="1400" spc="-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spc="40" b="1">
                <a:solidFill>
                  <a:srgbClr val="0097A7"/>
                </a:solidFill>
                <a:latin typeface="Arial"/>
                <a:cs typeface="Arial"/>
              </a:rPr>
              <a:t>feedback </a:t>
            </a:r>
            <a:r>
              <a:rPr dirty="0" sz="1400" spc="60">
                <a:latin typeface="Arial MT"/>
                <a:cs typeface="Arial MT"/>
              </a:rPr>
              <a:t>about</a:t>
            </a:r>
            <a:r>
              <a:rPr dirty="0" sz="1400" spc="6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aspects</a:t>
            </a:r>
            <a:r>
              <a:rPr dirty="0" sz="1400" spc="70">
                <a:latin typeface="Arial MT"/>
                <a:cs typeface="Arial MT"/>
              </a:rPr>
              <a:t> </a:t>
            </a:r>
            <a:r>
              <a:rPr dirty="0" sz="1400" spc="75">
                <a:latin typeface="Arial MT"/>
                <a:cs typeface="Arial MT"/>
              </a:rPr>
              <a:t>that</a:t>
            </a:r>
            <a:r>
              <a:rPr dirty="0" sz="1400" spc="70">
                <a:latin typeface="Arial MT"/>
                <a:cs typeface="Arial MT"/>
              </a:rPr>
              <a:t> </a:t>
            </a:r>
            <a:r>
              <a:rPr dirty="0" sz="1400" spc="60">
                <a:latin typeface="Arial MT"/>
                <a:cs typeface="Arial MT"/>
              </a:rPr>
              <a:t>they</a:t>
            </a:r>
            <a:r>
              <a:rPr dirty="0" sz="1400" spc="70">
                <a:latin typeface="Arial MT"/>
                <a:cs typeface="Arial MT"/>
              </a:rPr>
              <a:t> </a:t>
            </a:r>
            <a:r>
              <a:rPr dirty="0" sz="1400" spc="30">
                <a:latin typeface="Arial MT"/>
                <a:cs typeface="Arial MT"/>
              </a:rPr>
              <a:t>want </a:t>
            </a:r>
            <a:r>
              <a:rPr dirty="0" sz="1400" spc="95">
                <a:latin typeface="Arial MT"/>
                <a:cs typeface="Arial MT"/>
              </a:rPr>
              <a:t>to</a:t>
            </a:r>
            <a:r>
              <a:rPr dirty="0" sz="1400" spc="-20">
                <a:latin typeface="Arial MT"/>
                <a:cs typeface="Arial MT"/>
              </a:rPr>
              <a:t> </a:t>
            </a:r>
            <a:r>
              <a:rPr dirty="0" sz="1400" spc="-10">
                <a:latin typeface="Arial MT"/>
                <a:cs typeface="Arial MT"/>
              </a:rPr>
              <a:t>change</a:t>
            </a:r>
            <a:endParaRPr sz="1400">
              <a:latin typeface="Arial MT"/>
              <a:cs typeface="Arial MT"/>
            </a:endParaRPr>
          </a:p>
          <a:p>
            <a:pPr marL="469265" marR="375285" indent="-336550">
              <a:lnSpc>
                <a:spcPct val="100000"/>
              </a:lnSpc>
              <a:buFont typeface="Microsoft Sans Serif"/>
              <a:buChar char="●"/>
              <a:tabLst>
                <a:tab pos="469265" algn="l"/>
              </a:tabLst>
            </a:pPr>
            <a:r>
              <a:rPr dirty="0" sz="1400" spc="10">
                <a:latin typeface="Arial MT"/>
                <a:cs typeface="Arial MT"/>
              </a:rPr>
              <a:t>Designer</a:t>
            </a:r>
            <a:r>
              <a:rPr dirty="0" sz="1400" spc="114">
                <a:latin typeface="Arial MT"/>
                <a:cs typeface="Arial MT"/>
              </a:rPr>
              <a:t> </a:t>
            </a:r>
            <a:r>
              <a:rPr dirty="0" sz="1400" spc="10" b="1">
                <a:solidFill>
                  <a:srgbClr val="0097A7"/>
                </a:solidFill>
                <a:latin typeface="Arial"/>
                <a:cs typeface="Arial"/>
              </a:rPr>
              <a:t>implements</a:t>
            </a:r>
            <a:r>
              <a:rPr dirty="0" sz="1400" spc="6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spc="40" b="1">
                <a:solidFill>
                  <a:srgbClr val="0097A7"/>
                </a:solidFill>
                <a:latin typeface="Arial"/>
                <a:cs typeface="Arial"/>
              </a:rPr>
              <a:t>the </a:t>
            </a:r>
            <a:r>
              <a:rPr dirty="0" sz="1400" spc="50" b="1">
                <a:solidFill>
                  <a:srgbClr val="0097A7"/>
                </a:solidFill>
                <a:latin typeface="Arial"/>
                <a:cs typeface="Arial"/>
              </a:rPr>
              <a:t>feedback</a:t>
            </a:r>
            <a:r>
              <a:rPr dirty="0" sz="1400" spc="-2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spc="60">
                <a:latin typeface="Arial MT"/>
                <a:cs typeface="Arial MT"/>
              </a:rPr>
              <a:t>the</a:t>
            </a:r>
            <a:r>
              <a:rPr dirty="0" sz="1400" spc="-5">
                <a:latin typeface="Arial MT"/>
                <a:cs typeface="Arial MT"/>
              </a:rPr>
              <a:t> </a:t>
            </a:r>
            <a:r>
              <a:rPr dirty="0" sz="1400" spc="45">
                <a:latin typeface="Arial MT"/>
                <a:cs typeface="Arial MT"/>
              </a:rPr>
              <a:t>founder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45">
                <a:latin typeface="Arial MT"/>
                <a:cs typeface="Arial MT"/>
              </a:rPr>
              <a:t>left</a:t>
            </a: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70"/>
              </a:spcBef>
              <a:buFont typeface="Microsoft Sans Serif"/>
              <a:buChar char="●"/>
            </a:pPr>
            <a:endParaRPr sz="1400">
              <a:latin typeface="Arial MT"/>
              <a:cs typeface="Arial MT"/>
            </a:endParaRPr>
          </a:p>
          <a:p>
            <a:pPr marL="12700" marR="658495">
              <a:lnSpc>
                <a:spcPct val="100000"/>
              </a:lnSpc>
            </a:pPr>
            <a:r>
              <a:rPr dirty="0" sz="1400" spc="70" b="1">
                <a:latin typeface="Arial"/>
                <a:cs typeface="Arial"/>
              </a:rPr>
              <a:t>What</a:t>
            </a:r>
            <a:r>
              <a:rPr dirty="0" sz="1400" spc="-3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this</a:t>
            </a:r>
            <a:r>
              <a:rPr dirty="0" sz="1400" spc="-3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shows</a:t>
            </a:r>
            <a:r>
              <a:rPr dirty="0" sz="1400" spc="-30" b="1">
                <a:latin typeface="Arial"/>
                <a:cs typeface="Arial"/>
              </a:rPr>
              <a:t> </a:t>
            </a:r>
            <a:r>
              <a:rPr dirty="0" sz="1400" spc="50" b="1">
                <a:latin typeface="Arial"/>
                <a:cs typeface="Arial"/>
              </a:rPr>
              <a:t>about</a:t>
            </a:r>
            <a:r>
              <a:rPr dirty="0" sz="1400" spc="-35" b="1">
                <a:latin typeface="Arial"/>
                <a:cs typeface="Arial"/>
              </a:rPr>
              <a:t> </a:t>
            </a:r>
            <a:r>
              <a:rPr dirty="0" sz="1400" spc="40" b="1">
                <a:latin typeface="Arial"/>
                <a:cs typeface="Arial"/>
              </a:rPr>
              <a:t>the </a:t>
            </a:r>
            <a:r>
              <a:rPr dirty="0" sz="1400" spc="-10" b="1">
                <a:latin typeface="Arial"/>
                <a:cs typeface="Arial"/>
              </a:rPr>
              <a:t>problem</a:t>
            </a:r>
            <a:endParaRPr sz="1400">
              <a:latin typeface="Arial"/>
              <a:cs typeface="Arial"/>
            </a:endParaRPr>
          </a:p>
          <a:p>
            <a:pPr marL="469265" marR="5080" indent="-336550">
              <a:lnSpc>
                <a:spcPct val="100000"/>
              </a:lnSpc>
              <a:buClr>
                <a:srgbClr val="000000"/>
              </a:buClr>
              <a:buFont typeface="Microsoft Sans Serif"/>
              <a:buChar char="●"/>
              <a:tabLst>
                <a:tab pos="469265" algn="l"/>
              </a:tabLst>
            </a:pPr>
            <a:r>
              <a:rPr dirty="0" sz="1400" spc="-25" b="1">
                <a:solidFill>
                  <a:srgbClr val="4285F4"/>
                </a:solidFill>
                <a:latin typeface="Arial"/>
                <a:cs typeface="Arial"/>
              </a:rPr>
              <a:t>Long</a:t>
            </a:r>
            <a:r>
              <a:rPr dirty="0" sz="1400" spc="135" b="1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285F4"/>
                </a:solidFill>
                <a:latin typeface="Arial"/>
                <a:cs typeface="Arial"/>
              </a:rPr>
              <a:t>iterative</a:t>
            </a:r>
            <a:r>
              <a:rPr dirty="0" sz="1400" spc="135" b="1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4285F4"/>
                </a:solidFill>
                <a:latin typeface="Arial"/>
                <a:cs typeface="Arial"/>
              </a:rPr>
              <a:t>process </a:t>
            </a:r>
            <a:r>
              <a:rPr dirty="0" sz="1400">
                <a:latin typeface="Arial MT"/>
                <a:cs typeface="Arial MT"/>
              </a:rPr>
              <a:t>between</a:t>
            </a:r>
            <a:r>
              <a:rPr dirty="0" sz="1400" spc="120">
                <a:latin typeface="Arial MT"/>
                <a:cs typeface="Arial MT"/>
              </a:rPr>
              <a:t> </a:t>
            </a:r>
            <a:r>
              <a:rPr dirty="0" sz="1400" spc="45">
                <a:latin typeface="Arial MT"/>
                <a:cs typeface="Arial MT"/>
              </a:rPr>
              <a:t>founder</a:t>
            </a:r>
            <a:r>
              <a:rPr dirty="0" sz="1400" spc="12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and</a:t>
            </a:r>
            <a:r>
              <a:rPr dirty="0" sz="1400" spc="125">
                <a:latin typeface="Arial MT"/>
                <a:cs typeface="Arial MT"/>
              </a:rPr>
              <a:t> </a:t>
            </a:r>
            <a:r>
              <a:rPr dirty="0" sz="1400" spc="-10">
                <a:latin typeface="Arial MT"/>
                <a:cs typeface="Arial MT"/>
              </a:rPr>
              <a:t>designer </a:t>
            </a:r>
            <a:r>
              <a:rPr dirty="0" sz="1400" spc="95">
                <a:latin typeface="Arial MT"/>
                <a:cs typeface="Arial MT"/>
              </a:rPr>
              <a:t>to</a:t>
            </a:r>
            <a:r>
              <a:rPr dirty="0" sz="1400" spc="2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get</a:t>
            </a:r>
            <a:r>
              <a:rPr dirty="0" sz="1400" spc="30">
                <a:latin typeface="Arial MT"/>
                <a:cs typeface="Arial MT"/>
              </a:rPr>
              <a:t> </a:t>
            </a:r>
            <a:r>
              <a:rPr dirty="0" sz="1400" spc="95">
                <a:latin typeface="Arial MT"/>
                <a:cs typeface="Arial MT"/>
              </a:rPr>
              <a:t>to</a:t>
            </a:r>
            <a:r>
              <a:rPr dirty="0" sz="1400" spc="30">
                <a:latin typeface="Arial MT"/>
                <a:cs typeface="Arial MT"/>
              </a:rPr>
              <a:t> </a:t>
            </a:r>
            <a:r>
              <a:rPr dirty="0" sz="1400" spc="60">
                <a:latin typeface="Arial MT"/>
                <a:cs typeface="Arial MT"/>
              </a:rPr>
              <a:t>the</a:t>
            </a:r>
            <a:r>
              <a:rPr dirty="0" sz="1400" spc="2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final</a:t>
            </a:r>
            <a:r>
              <a:rPr dirty="0" sz="1400" spc="30">
                <a:latin typeface="Arial MT"/>
                <a:cs typeface="Arial MT"/>
              </a:rPr>
              <a:t> </a:t>
            </a:r>
            <a:r>
              <a:rPr dirty="0" sz="1400" spc="65">
                <a:latin typeface="Arial MT"/>
                <a:cs typeface="Arial MT"/>
              </a:rPr>
              <a:t>product</a:t>
            </a:r>
            <a:endParaRPr sz="1400">
              <a:latin typeface="Arial MT"/>
              <a:cs typeface="Arial MT"/>
            </a:endParaRPr>
          </a:p>
          <a:p>
            <a:pPr marL="469265" marR="149860" indent="-336550">
              <a:lnSpc>
                <a:spcPct val="100000"/>
              </a:lnSpc>
              <a:buFont typeface="Microsoft Sans Serif"/>
              <a:buChar char="●"/>
              <a:tabLst>
                <a:tab pos="469265" algn="l"/>
              </a:tabLst>
            </a:pPr>
            <a:r>
              <a:rPr dirty="0" sz="1400">
                <a:latin typeface="Arial MT"/>
                <a:cs typeface="Arial MT"/>
              </a:rPr>
              <a:t>Emphasizing</a:t>
            </a:r>
            <a:r>
              <a:rPr dirty="0" sz="1400" spc="25">
                <a:latin typeface="Arial MT"/>
                <a:cs typeface="Arial MT"/>
              </a:rPr>
              <a:t> </a:t>
            </a:r>
            <a:r>
              <a:rPr dirty="0" sz="1400" spc="60">
                <a:latin typeface="Arial MT"/>
                <a:cs typeface="Arial MT"/>
              </a:rPr>
              <a:t>the</a:t>
            </a:r>
            <a:r>
              <a:rPr dirty="0" sz="1400" spc="20">
                <a:latin typeface="Arial MT"/>
                <a:cs typeface="Arial MT"/>
              </a:rPr>
              <a:t> </a:t>
            </a:r>
            <a:r>
              <a:rPr dirty="0" sz="1400" spc="-10" b="1">
                <a:solidFill>
                  <a:srgbClr val="4285F4"/>
                </a:solidFill>
                <a:latin typeface="Arial"/>
                <a:cs typeface="Arial"/>
              </a:rPr>
              <a:t>disconnect </a:t>
            </a:r>
            <a:r>
              <a:rPr dirty="0" sz="1400" spc="60" b="1">
                <a:solidFill>
                  <a:srgbClr val="4285F4"/>
                </a:solidFill>
                <a:latin typeface="Arial"/>
                <a:cs typeface="Arial"/>
              </a:rPr>
              <a:t>between</a:t>
            </a:r>
            <a:r>
              <a:rPr dirty="0" sz="1400" spc="5" b="1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dirty="0" sz="1400" spc="65" b="1">
                <a:solidFill>
                  <a:srgbClr val="4285F4"/>
                </a:solidFill>
                <a:latin typeface="Arial"/>
                <a:cs typeface="Arial"/>
              </a:rPr>
              <a:t>the</a:t>
            </a:r>
            <a:r>
              <a:rPr dirty="0" sz="1400" spc="5" b="1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285F4"/>
                </a:solidFill>
                <a:latin typeface="Arial"/>
                <a:cs typeface="Arial"/>
              </a:rPr>
              <a:t>founder</a:t>
            </a:r>
            <a:r>
              <a:rPr dirty="0" sz="1400" spc="10" b="1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dirty="0" sz="1400" spc="-25" b="1">
                <a:solidFill>
                  <a:srgbClr val="4285F4"/>
                </a:solidFill>
                <a:latin typeface="Arial"/>
                <a:cs typeface="Arial"/>
              </a:rPr>
              <a:t>and </a:t>
            </a:r>
            <a:r>
              <a:rPr dirty="0" sz="1400" spc="-10" b="1">
                <a:solidFill>
                  <a:srgbClr val="4285F4"/>
                </a:solidFill>
                <a:latin typeface="Arial"/>
                <a:cs typeface="Arial"/>
              </a:rPr>
              <a:t>designer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73391" y="64299"/>
            <a:ext cx="4993164" cy="501486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67274" y="723648"/>
            <a:ext cx="2974340" cy="3652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latin typeface="Arial"/>
                <a:cs typeface="Arial"/>
              </a:rPr>
              <a:t>Things</a:t>
            </a:r>
            <a:r>
              <a:rPr dirty="0" sz="1400" spc="-3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we</a:t>
            </a:r>
            <a:r>
              <a:rPr dirty="0" sz="1400" spc="-30" b="1">
                <a:latin typeface="Arial"/>
                <a:cs typeface="Arial"/>
              </a:rPr>
              <a:t> </a:t>
            </a:r>
            <a:r>
              <a:rPr dirty="0" sz="1400" spc="50" b="1">
                <a:latin typeface="Arial"/>
                <a:cs typeface="Arial"/>
              </a:rPr>
              <a:t>wanted</a:t>
            </a:r>
            <a:r>
              <a:rPr dirty="0" sz="1400" spc="-30" b="1">
                <a:latin typeface="Arial"/>
                <a:cs typeface="Arial"/>
              </a:rPr>
              <a:t> </a:t>
            </a:r>
            <a:r>
              <a:rPr dirty="0" sz="1400" spc="60" b="1">
                <a:latin typeface="Arial"/>
                <a:cs typeface="Arial"/>
              </a:rPr>
              <a:t>to</a:t>
            </a:r>
            <a:r>
              <a:rPr dirty="0" sz="1400" spc="-30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express</a:t>
            </a:r>
            <a:endParaRPr sz="1400">
              <a:latin typeface="Arial"/>
              <a:cs typeface="Arial"/>
            </a:endParaRPr>
          </a:p>
          <a:p>
            <a:pPr marL="469265" marR="5080" indent="-336550">
              <a:lnSpc>
                <a:spcPct val="100000"/>
              </a:lnSpc>
              <a:buFont typeface="Microsoft Sans Serif"/>
              <a:buChar char="●"/>
              <a:tabLst>
                <a:tab pos="469265" algn="l"/>
              </a:tabLst>
            </a:pPr>
            <a:r>
              <a:rPr dirty="0" sz="1400">
                <a:latin typeface="Arial MT"/>
                <a:cs typeface="Arial MT"/>
              </a:rPr>
              <a:t>Founder</a:t>
            </a:r>
            <a:r>
              <a:rPr dirty="0" sz="1400" spc="10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and</a:t>
            </a:r>
            <a:r>
              <a:rPr dirty="0" sz="1400" spc="10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designer</a:t>
            </a:r>
            <a:r>
              <a:rPr dirty="0" sz="1400" spc="10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are</a:t>
            </a:r>
            <a:r>
              <a:rPr dirty="0" sz="1400" spc="100">
                <a:latin typeface="Arial MT"/>
                <a:cs typeface="Arial MT"/>
              </a:rPr>
              <a:t> </a:t>
            </a:r>
            <a:r>
              <a:rPr dirty="0" sz="1400" spc="-25">
                <a:latin typeface="Arial MT"/>
                <a:cs typeface="Arial MT"/>
              </a:rPr>
              <a:t>now </a:t>
            </a:r>
            <a:r>
              <a:rPr dirty="0" sz="1400">
                <a:latin typeface="Arial MT"/>
                <a:cs typeface="Arial MT"/>
              </a:rPr>
              <a:t>in</a:t>
            </a:r>
            <a:r>
              <a:rPr dirty="0" sz="1400" spc="95">
                <a:latin typeface="Arial MT"/>
                <a:cs typeface="Arial MT"/>
              </a:rPr>
              <a:t> </a:t>
            </a:r>
            <a:r>
              <a:rPr dirty="0" sz="1400" spc="60">
                <a:latin typeface="Arial MT"/>
                <a:cs typeface="Arial MT"/>
              </a:rPr>
              <a:t>the</a:t>
            </a:r>
            <a:r>
              <a:rPr dirty="0" sz="1400" spc="95">
                <a:latin typeface="Arial MT"/>
                <a:cs typeface="Arial MT"/>
              </a:rPr>
              <a:t> </a:t>
            </a:r>
            <a:r>
              <a:rPr dirty="0" sz="1400" b="1">
                <a:solidFill>
                  <a:srgbClr val="0097A7"/>
                </a:solidFill>
                <a:latin typeface="Arial"/>
                <a:cs typeface="Arial"/>
              </a:rPr>
              <a:t>room</a:t>
            </a:r>
            <a:r>
              <a:rPr dirty="0" sz="1400" spc="4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97A7"/>
                </a:solidFill>
                <a:latin typeface="Arial"/>
                <a:cs typeface="Arial"/>
              </a:rPr>
              <a:t>together</a:t>
            </a:r>
            <a:r>
              <a:rPr dirty="0" sz="1400" spc="4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spc="-25" b="1">
                <a:solidFill>
                  <a:srgbClr val="0097A7"/>
                </a:solidFill>
                <a:latin typeface="Arial"/>
                <a:cs typeface="Arial"/>
              </a:rPr>
              <a:t>and </a:t>
            </a:r>
            <a:r>
              <a:rPr dirty="0" sz="1400" spc="-10" b="1">
                <a:solidFill>
                  <a:srgbClr val="0097A7"/>
                </a:solidFill>
                <a:latin typeface="Arial"/>
                <a:cs typeface="Arial"/>
              </a:rPr>
              <a:t>working</a:t>
            </a:r>
            <a:endParaRPr sz="1400">
              <a:latin typeface="Arial"/>
              <a:cs typeface="Arial"/>
            </a:endParaRPr>
          </a:p>
          <a:p>
            <a:pPr marL="469265" marR="459105" indent="-336550">
              <a:lnSpc>
                <a:spcPct val="100000"/>
              </a:lnSpc>
              <a:buClr>
                <a:srgbClr val="000000"/>
              </a:buClr>
              <a:buFont typeface="Microsoft Sans Serif"/>
              <a:buChar char="●"/>
              <a:tabLst>
                <a:tab pos="469265" algn="l"/>
              </a:tabLst>
            </a:pPr>
            <a:r>
              <a:rPr dirty="0" u="heavy" sz="1400" spc="-25" b="1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"/>
                <a:cs typeface="Arial"/>
              </a:rPr>
              <a:t>Task </a:t>
            </a:r>
            <a:r>
              <a:rPr dirty="0" u="heavy" sz="1400" spc="-200" b="1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"/>
                <a:cs typeface="Arial"/>
              </a:rPr>
              <a:t>1:</a:t>
            </a:r>
            <a:r>
              <a:rPr dirty="0" sz="1400" spc="1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>
                <a:latin typeface="Arial MT"/>
                <a:cs typeface="Arial MT"/>
              </a:rPr>
              <a:t>Founder</a:t>
            </a:r>
            <a:r>
              <a:rPr dirty="0" sz="1400" spc="2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is</a:t>
            </a:r>
            <a:r>
              <a:rPr dirty="0" sz="1400" spc="15">
                <a:latin typeface="Arial MT"/>
                <a:cs typeface="Arial MT"/>
              </a:rPr>
              <a:t> </a:t>
            </a:r>
            <a:r>
              <a:rPr dirty="0" sz="1400" spc="-10" b="1">
                <a:solidFill>
                  <a:srgbClr val="0097A7"/>
                </a:solidFill>
                <a:latin typeface="Arial"/>
                <a:cs typeface="Arial"/>
              </a:rPr>
              <a:t>telling vision</a:t>
            </a:r>
            <a:r>
              <a:rPr dirty="0" sz="1400" spc="-2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97A7"/>
                </a:solidFill>
                <a:latin typeface="Arial"/>
                <a:cs typeface="Arial"/>
              </a:rPr>
              <a:t>in</a:t>
            </a:r>
            <a:r>
              <a:rPr dirty="0" sz="1400" spc="-2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97A7"/>
                </a:solidFill>
                <a:latin typeface="Arial"/>
                <a:cs typeface="Arial"/>
              </a:rPr>
              <a:t>real</a:t>
            </a:r>
            <a:r>
              <a:rPr dirty="0" sz="1400" spc="-2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spc="40" b="1">
                <a:solidFill>
                  <a:srgbClr val="0097A7"/>
                </a:solidFill>
                <a:latin typeface="Arial"/>
                <a:cs typeface="Arial"/>
              </a:rPr>
              <a:t>time</a:t>
            </a:r>
            <a:endParaRPr sz="1400">
              <a:latin typeface="Arial"/>
              <a:cs typeface="Arial"/>
            </a:endParaRPr>
          </a:p>
          <a:p>
            <a:pPr marL="469265" marR="442595" indent="-336550">
              <a:lnSpc>
                <a:spcPct val="100000"/>
              </a:lnSpc>
              <a:buClr>
                <a:srgbClr val="000000"/>
              </a:buClr>
              <a:buFont typeface="Microsoft Sans Serif"/>
              <a:buChar char="●"/>
              <a:tabLst>
                <a:tab pos="469265" algn="l"/>
              </a:tabLst>
            </a:pPr>
            <a:r>
              <a:rPr dirty="0" u="heavy" sz="1400" spc="-25" b="1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"/>
                <a:cs typeface="Arial"/>
              </a:rPr>
              <a:t>Task</a:t>
            </a:r>
            <a:r>
              <a:rPr dirty="0" u="heavy" sz="1400" spc="-40" b="1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400" spc="-10" b="1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"/>
                <a:cs typeface="Arial"/>
              </a:rPr>
              <a:t>2:</a:t>
            </a:r>
            <a:r>
              <a:rPr dirty="0" sz="1400" spc="-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>
                <a:latin typeface="Arial MT"/>
                <a:cs typeface="Arial MT"/>
              </a:rPr>
              <a:t>Founder</a:t>
            </a:r>
            <a:r>
              <a:rPr dirty="0" sz="1400" spc="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is </a:t>
            </a:r>
            <a:r>
              <a:rPr dirty="0" sz="1400" spc="-10" b="1">
                <a:solidFill>
                  <a:srgbClr val="0097A7"/>
                </a:solidFill>
                <a:latin typeface="Arial"/>
                <a:cs typeface="Arial"/>
              </a:rPr>
              <a:t>giving </a:t>
            </a:r>
            <a:r>
              <a:rPr dirty="0" sz="1400" spc="50" b="1">
                <a:solidFill>
                  <a:srgbClr val="0097A7"/>
                </a:solidFill>
                <a:latin typeface="Arial"/>
                <a:cs typeface="Arial"/>
              </a:rPr>
              <a:t>feedback</a:t>
            </a:r>
            <a:r>
              <a:rPr dirty="0" sz="1400" spc="-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97A7"/>
                </a:solidFill>
                <a:latin typeface="Arial"/>
                <a:cs typeface="Arial"/>
              </a:rPr>
              <a:t>in</a:t>
            </a:r>
            <a:r>
              <a:rPr dirty="0" sz="1400" spc="-2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97A7"/>
                </a:solidFill>
                <a:latin typeface="Arial"/>
                <a:cs typeface="Arial"/>
              </a:rPr>
              <a:t>real</a:t>
            </a:r>
            <a:r>
              <a:rPr dirty="0" sz="1400" spc="-2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spc="40" b="1">
                <a:solidFill>
                  <a:srgbClr val="0097A7"/>
                </a:solidFill>
                <a:latin typeface="Arial"/>
                <a:cs typeface="Arial"/>
              </a:rPr>
              <a:t>time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0"/>
              </a:spcBef>
              <a:buFont typeface="Microsoft Sans Serif"/>
              <a:buChar char="●"/>
            </a:pPr>
            <a:endParaRPr sz="1400">
              <a:latin typeface="Arial"/>
              <a:cs typeface="Arial"/>
            </a:endParaRPr>
          </a:p>
          <a:p>
            <a:pPr marL="12700" marR="624840">
              <a:lnSpc>
                <a:spcPct val="100000"/>
              </a:lnSpc>
            </a:pPr>
            <a:r>
              <a:rPr dirty="0" sz="1400" spc="70" b="1">
                <a:latin typeface="Arial"/>
                <a:cs typeface="Arial"/>
              </a:rPr>
              <a:t>What</a:t>
            </a:r>
            <a:r>
              <a:rPr dirty="0" sz="1400" spc="-3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this</a:t>
            </a:r>
            <a:r>
              <a:rPr dirty="0" sz="1400" spc="-3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shows</a:t>
            </a:r>
            <a:r>
              <a:rPr dirty="0" sz="1400" spc="-30" b="1">
                <a:latin typeface="Arial"/>
                <a:cs typeface="Arial"/>
              </a:rPr>
              <a:t> </a:t>
            </a:r>
            <a:r>
              <a:rPr dirty="0" sz="1400" spc="50" b="1">
                <a:latin typeface="Arial"/>
                <a:cs typeface="Arial"/>
              </a:rPr>
              <a:t>about</a:t>
            </a:r>
            <a:r>
              <a:rPr dirty="0" sz="1400" spc="-35" b="1">
                <a:latin typeface="Arial"/>
                <a:cs typeface="Arial"/>
              </a:rPr>
              <a:t> </a:t>
            </a:r>
            <a:r>
              <a:rPr dirty="0" sz="1400" spc="40" b="1">
                <a:latin typeface="Arial"/>
                <a:cs typeface="Arial"/>
              </a:rPr>
              <a:t>the </a:t>
            </a:r>
            <a:r>
              <a:rPr dirty="0" sz="1400" spc="-10" b="1">
                <a:latin typeface="Arial"/>
                <a:cs typeface="Arial"/>
              </a:rPr>
              <a:t>solution</a:t>
            </a:r>
            <a:endParaRPr sz="1400">
              <a:latin typeface="Arial"/>
              <a:cs typeface="Arial"/>
            </a:endParaRPr>
          </a:p>
          <a:p>
            <a:pPr marL="469265" marR="139065" indent="-336550">
              <a:lnSpc>
                <a:spcPct val="100000"/>
              </a:lnSpc>
              <a:buFont typeface="Microsoft Sans Serif"/>
              <a:buChar char="●"/>
              <a:tabLst>
                <a:tab pos="469265" algn="l"/>
              </a:tabLst>
            </a:pPr>
            <a:r>
              <a:rPr dirty="0" sz="1400">
                <a:latin typeface="Arial MT"/>
                <a:cs typeface="Arial MT"/>
              </a:rPr>
              <a:t>The</a:t>
            </a:r>
            <a:r>
              <a:rPr dirty="0" sz="1400" spc="4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solution</a:t>
            </a:r>
            <a:r>
              <a:rPr dirty="0" sz="1400" spc="4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has</a:t>
            </a:r>
            <a:r>
              <a:rPr dirty="0" sz="1400" spc="4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an</a:t>
            </a:r>
            <a:r>
              <a:rPr dirty="0" sz="1400" spc="45">
                <a:latin typeface="Arial MT"/>
                <a:cs typeface="Arial MT"/>
              </a:rPr>
              <a:t> </a:t>
            </a:r>
            <a:r>
              <a:rPr dirty="0" sz="1400" spc="50">
                <a:latin typeface="Arial MT"/>
                <a:cs typeface="Arial MT"/>
              </a:rPr>
              <a:t>ability</a:t>
            </a:r>
            <a:r>
              <a:rPr dirty="0" sz="1400" spc="45">
                <a:latin typeface="Arial MT"/>
                <a:cs typeface="Arial MT"/>
              </a:rPr>
              <a:t> </a:t>
            </a:r>
            <a:r>
              <a:rPr dirty="0" sz="1400" spc="70">
                <a:latin typeface="Arial MT"/>
                <a:cs typeface="Arial MT"/>
              </a:rPr>
              <a:t>to </a:t>
            </a:r>
            <a:r>
              <a:rPr dirty="0" sz="1400" spc="20" b="1">
                <a:solidFill>
                  <a:srgbClr val="4285F4"/>
                </a:solidFill>
                <a:latin typeface="Arial"/>
                <a:cs typeface="Arial"/>
              </a:rPr>
              <a:t>effectively</a:t>
            </a:r>
            <a:r>
              <a:rPr dirty="0" sz="1400" spc="215" b="1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dirty="0" sz="1400" spc="35" b="1">
                <a:solidFill>
                  <a:srgbClr val="4285F4"/>
                </a:solidFill>
                <a:latin typeface="Arial"/>
                <a:cs typeface="Arial"/>
              </a:rPr>
              <a:t>facilitate </a:t>
            </a:r>
            <a:r>
              <a:rPr dirty="0" sz="1400" spc="10" b="1">
                <a:solidFill>
                  <a:srgbClr val="4285F4"/>
                </a:solidFill>
                <a:latin typeface="Arial"/>
                <a:cs typeface="Arial"/>
              </a:rPr>
              <a:t>instantaneous,</a:t>
            </a:r>
            <a:r>
              <a:rPr dirty="0" sz="1400" spc="130" b="1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4285F4"/>
                </a:solidFill>
                <a:latin typeface="Arial"/>
                <a:cs typeface="Arial"/>
              </a:rPr>
              <a:t>clear communication</a:t>
            </a:r>
            <a:endParaRPr sz="1400">
              <a:latin typeface="Arial"/>
              <a:cs typeface="Arial"/>
            </a:endParaRPr>
          </a:p>
          <a:p>
            <a:pPr marL="469265" indent="-335915">
              <a:lnSpc>
                <a:spcPct val="100000"/>
              </a:lnSpc>
              <a:buFont typeface="Microsoft Sans Serif"/>
              <a:buChar char="●"/>
              <a:tabLst>
                <a:tab pos="469265" algn="l"/>
              </a:tabLst>
            </a:pPr>
            <a:r>
              <a:rPr dirty="0" sz="1400">
                <a:latin typeface="Arial MT"/>
                <a:cs typeface="Arial MT"/>
              </a:rPr>
              <a:t>The</a:t>
            </a:r>
            <a:r>
              <a:rPr dirty="0" sz="1400" spc="8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process</a:t>
            </a:r>
            <a:r>
              <a:rPr dirty="0" sz="1400" spc="9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is</a:t>
            </a:r>
            <a:r>
              <a:rPr dirty="0" sz="1400" spc="25">
                <a:latin typeface="Arial MT"/>
                <a:cs typeface="Arial MT"/>
              </a:rPr>
              <a:t> </a:t>
            </a:r>
            <a:r>
              <a:rPr dirty="0" sz="1400" b="1">
                <a:solidFill>
                  <a:srgbClr val="4285F4"/>
                </a:solidFill>
                <a:latin typeface="Arial"/>
                <a:cs typeface="Arial"/>
              </a:rPr>
              <a:t>much</a:t>
            </a:r>
            <a:r>
              <a:rPr dirty="0" sz="1400" spc="35" b="1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4285F4"/>
                </a:solidFill>
                <a:latin typeface="Arial"/>
                <a:cs typeface="Arial"/>
              </a:rPr>
              <a:t>faster</a:t>
            </a:r>
            <a:endParaRPr sz="1400">
              <a:latin typeface="Arial"/>
              <a:cs typeface="Arial"/>
            </a:endParaRPr>
          </a:p>
          <a:p>
            <a:pPr marL="469265">
              <a:lnSpc>
                <a:spcPct val="100000"/>
              </a:lnSpc>
            </a:pPr>
            <a:r>
              <a:rPr dirty="0" sz="1400">
                <a:latin typeface="Arial MT"/>
                <a:cs typeface="Arial MT"/>
              </a:rPr>
              <a:t>than</a:t>
            </a:r>
            <a:r>
              <a:rPr dirty="0" sz="1400" spc="85">
                <a:latin typeface="Arial MT"/>
                <a:cs typeface="Arial MT"/>
              </a:rPr>
              <a:t> </a:t>
            </a:r>
            <a:r>
              <a:rPr dirty="0" sz="1400" spc="50">
                <a:latin typeface="Arial MT"/>
                <a:cs typeface="Arial MT"/>
              </a:rPr>
              <a:t>current</a:t>
            </a:r>
            <a:r>
              <a:rPr dirty="0" sz="1400" spc="90">
                <a:latin typeface="Arial MT"/>
                <a:cs typeface="Arial MT"/>
              </a:rPr>
              <a:t> </a:t>
            </a:r>
            <a:r>
              <a:rPr dirty="0" sz="1400" spc="-10">
                <a:latin typeface="Arial MT"/>
                <a:cs typeface="Arial MT"/>
              </a:rPr>
              <a:t>solutions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299" y="63274"/>
            <a:ext cx="5362189" cy="499318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5721291" y="966635"/>
            <a:ext cx="2963545" cy="3225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latin typeface="Arial"/>
                <a:cs typeface="Arial"/>
              </a:rPr>
              <a:t>Things</a:t>
            </a:r>
            <a:r>
              <a:rPr dirty="0" sz="1400" spc="-3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we</a:t>
            </a:r>
            <a:r>
              <a:rPr dirty="0" sz="1400" spc="-30" b="1">
                <a:latin typeface="Arial"/>
                <a:cs typeface="Arial"/>
              </a:rPr>
              <a:t> </a:t>
            </a:r>
            <a:r>
              <a:rPr dirty="0" sz="1400" spc="50" b="1">
                <a:latin typeface="Arial"/>
                <a:cs typeface="Arial"/>
              </a:rPr>
              <a:t>wanted</a:t>
            </a:r>
            <a:r>
              <a:rPr dirty="0" sz="1400" spc="-30" b="1">
                <a:latin typeface="Arial"/>
                <a:cs typeface="Arial"/>
              </a:rPr>
              <a:t> </a:t>
            </a:r>
            <a:r>
              <a:rPr dirty="0" sz="1400" spc="60" b="1">
                <a:latin typeface="Arial"/>
                <a:cs typeface="Arial"/>
              </a:rPr>
              <a:t>to</a:t>
            </a:r>
            <a:r>
              <a:rPr dirty="0" sz="1400" spc="-30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express</a:t>
            </a:r>
            <a:endParaRPr sz="1400">
              <a:latin typeface="Arial"/>
              <a:cs typeface="Arial"/>
            </a:endParaRPr>
          </a:p>
          <a:p>
            <a:pPr marL="469265" marR="158750" indent="-336550">
              <a:lnSpc>
                <a:spcPct val="100000"/>
              </a:lnSpc>
              <a:buClr>
                <a:srgbClr val="000000"/>
              </a:buClr>
              <a:buFont typeface="Microsoft Sans Serif"/>
              <a:buChar char="●"/>
              <a:tabLst>
                <a:tab pos="469265" algn="l"/>
              </a:tabLst>
            </a:pPr>
            <a:r>
              <a:rPr dirty="0" u="heavy" sz="1400" spc="-25" b="1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"/>
                <a:cs typeface="Arial"/>
              </a:rPr>
              <a:t>Task</a:t>
            </a:r>
            <a:r>
              <a:rPr dirty="0" u="heavy" sz="1400" spc="-75" b="1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400" b="1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"/>
                <a:cs typeface="Arial"/>
              </a:rPr>
              <a:t>3:</a:t>
            </a:r>
            <a:r>
              <a:rPr dirty="0" sz="1400" spc="-5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97A7"/>
                </a:solidFill>
                <a:latin typeface="Arial"/>
                <a:cs typeface="Arial"/>
              </a:rPr>
              <a:t>Founders</a:t>
            </a:r>
            <a:r>
              <a:rPr dirty="0" sz="1400" spc="-7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 spc="-25" b="1">
                <a:solidFill>
                  <a:srgbClr val="0097A7"/>
                </a:solidFill>
                <a:latin typeface="Arial"/>
                <a:cs typeface="Arial"/>
              </a:rPr>
              <a:t>and </a:t>
            </a:r>
            <a:r>
              <a:rPr dirty="0" sz="1400" b="1">
                <a:solidFill>
                  <a:srgbClr val="0097A7"/>
                </a:solidFill>
                <a:latin typeface="Arial"/>
                <a:cs typeface="Arial"/>
              </a:rPr>
              <a:t>designers </a:t>
            </a:r>
            <a:r>
              <a:rPr dirty="0" sz="1400" spc="100" b="1">
                <a:solidFill>
                  <a:srgbClr val="0097A7"/>
                </a:solidFill>
                <a:latin typeface="Arial"/>
                <a:cs typeface="Arial"/>
              </a:rPr>
              <a:t>co-</a:t>
            </a:r>
            <a:r>
              <a:rPr dirty="0" sz="1400" spc="75" b="1">
                <a:solidFill>
                  <a:srgbClr val="0097A7"/>
                </a:solidFill>
                <a:latin typeface="Arial"/>
                <a:cs typeface="Arial"/>
              </a:rPr>
              <a:t>create</a:t>
            </a:r>
            <a:r>
              <a:rPr dirty="0" sz="1400" spc="4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400">
                <a:latin typeface="Arial MT"/>
                <a:cs typeface="Arial MT"/>
              </a:rPr>
              <a:t>in</a:t>
            </a:r>
            <a:r>
              <a:rPr dirty="0" sz="1400" spc="55">
                <a:latin typeface="Arial MT"/>
                <a:cs typeface="Arial MT"/>
              </a:rPr>
              <a:t> </a:t>
            </a:r>
            <a:r>
              <a:rPr dirty="0" sz="1400" spc="-20">
                <a:latin typeface="Arial MT"/>
                <a:cs typeface="Arial MT"/>
              </a:rPr>
              <a:t>real </a:t>
            </a:r>
            <a:r>
              <a:rPr dirty="0" sz="1400" spc="45">
                <a:latin typeface="Arial MT"/>
                <a:cs typeface="Arial MT"/>
              </a:rPr>
              <a:t>time</a:t>
            </a:r>
            <a:endParaRPr sz="1400">
              <a:latin typeface="Arial MT"/>
              <a:cs typeface="Arial MT"/>
            </a:endParaRPr>
          </a:p>
          <a:p>
            <a:pPr marL="469265" marR="8890" indent="-336550">
              <a:lnSpc>
                <a:spcPct val="100000"/>
              </a:lnSpc>
              <a:buFont typeface="Microsoft Sans Serif"/>
              <a:buChar char="●"/>
              <a:tabLst>
                <a:tab pos="469265" algn="l"/>
              </a:tabLst>
            </a:pPr>
            <a:r>
              <a:rPr dirty="0" sz="1400">
                <a:latin typeface="Arial MT"/>
                <a:cs typeface="Arial MT"/>
              </a:rPr>
              <a:t>The</a:t>
            </a:r>
            <a:r>
              <a:rPr dirty="0" sz="1400" spc="-20">
                <a:latin typeface="Arial MT"/>
                <a:cs typeface="Arial MT"/>
              </a:rPr>
              <a:t> </a:t>
            </a:r>
            <a:r>
              <a:rPr dirty="0" sz="1400" spc="45">
                <a:latin typeface="Arial MT"/>
                <a:cs typeface="Arial MT"/>
              </a:rPr>
              <a:t>founder</a:t>
            </a:r>
            <a:r>
              <a:rPr dirty="0" sz="1400" spc="-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is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nervous</a:t>
            </a:r>
            <a:r>
              <a:rPr dirty="0" sz="1400" spc="-4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40" b="1">
                <a:solidFill>
                  <a:srgbClr val="0A9395"/>
                </a:solidFill>
                <a:latin typeface="Arial"/>
                <a:cs typeface="Arial"/>
              </a:rPr>
              <a:t>about </a:t>
            </a: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designing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0"/>
              </a:spcBef>
              <a:buFont typeface="Microsoft Sans Serif"/>
              <a:buChar char="●"/>
            </a:pPr>
            <a:endParaRPr sz="1400">
              <a:latin typeface="Arial"/>
              <a:cs typeface="Arial"/>
            </a:endParaRPr>
          </a:p>
          <a:p>
            <a:pPr marL="12700" marR="614680">
              <a:lnSpc>
                <a:spcPct val="100000"/>
              </a:lnSpc>
            </a:pPr>
            <a:r>
              <a:rPr dirty="0" sz="1400" spc="70" b="1">
                <a:latin typeface="Arial"/>
                <a:cs typeface="Arial"/>
              </a:rPr>
              <a:t>What</a:t>
            </a:r>
            <a:r>
              <a:rPr dirty="0" sz="1400" spc="-3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this</a:t>
            </a:r>
            <a:r>
              <a:rPr dirty="0" sz="1400" spc="-3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shows</a:t>
            </a:r>
            <a:r>
              <a:rPr dirty="0" sz="1400" spc="-30" b="1">
                <a:latin typeface="Arial"/>
                <a:cs typeface="Arial"/>
              </a:rPr>
              <a:t> </a:t>
            </a:r>
            <a:r>
              <a:rPr dirty="0" sz="1400" spc="50" b="1">
                <a:latin typeface="Arial"/>
                <a:cs typeface="Arial"/>
              </a:rPr>
              <a:t>about</a:t>
            </a:r>
            <a:r>
              <a:rPr dirty="0" sz="1400" spc="-35" b="1">
                <a:latin typeface="Arial"/>
                <a:cs typeface="Arial"/>
              </a:rPr>
              <a:t> </a:t>
            </a:r>
            <a:r>
              <a:rPr dirty="0" sz="1400" spc="40" b="1">
                <a:latin typeface="Arial"/>
                <a:cs typeface="Arial"/>
              </a:rPr>
              <a:t>the </a:t>
            </a:r>
            <a:r>
              <a:rPr dirty="0" sz="1400" spc="-10" b="1">
                <a:latin typeface="Arial"/>
                <a:cs typeface="Arial"/>
              </a:rPr>
              <a:t>solution</a:t>
            </a:r>
            <a:endParaRPr sz="1400">
              <a:latin typeface="Arial"/>
              <a:cs typeface="Arial"/>
            </a:endParaRPr>
          </a:p>
          <a:p>
            <a:pPr marL="469265" marR="140335" indent="-336550">
              <a:lnSpc>
                <a:spcPct val="100000"/>
              </a:lnSpc>
              <a:buFont typeface="Microsoft Sans Serif"/>
              <a:buChar char="●"/>
              <a:tabLst>
                <a:tab pos="469265" algn="l"/>
              </a:tabLst>
            </a:pPr>
            <a:r>
              <a:rPr dirty="0" sz="1400">
                <a:latin typeface="Arial MT"/>
                <a:cs typeface="Arial MT"/>
              </a:rPr>
              <a:t>The</a:t>
            </a:r>
            <a:r>
              <a:rPr dirty="0" sz="1400" spc="10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process</a:t>
            </a:r>
            <a:r>
              <a:rPr dirty="0" sz="1400" spc="10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helps</a:t>
            </a:r>
            <a:r>
              <a:rPr dirty="0" sz="1400" spc="95">
                <a:latin typeface="Arial MT"/>
                <a:cs typeface="Arial MT"/>
              </a:rPr>
              <a:t> </a:t>
            </a:r>
            <a:r>
              <a:rPr dirty="0" sz="1400" spc="-10" b="1">
                <a:solidFill>
                  <a:srgbClr val="4285F4"/>
                </a:solidFill>
                <a:latin typeface="Arial"/>
                <a:cs typeface="Arial"/>
              </a:rPr>
              <a:t>establish </a:t>
            </a:r>
            <a:r>
              <a:rPr dirty="0" sz="1400" spc="20" b="1">
                <a:solidFill>
                  <a:srgbClr val="4285F4"/>
                </a:solidFill>
                <a:latin typeface="Arial"/>
                <a:cs typeface="Arial"/>
              </a:rPr>
              <a:t>effective</a:t>
            </a:r>
            <a:r>
              <a:rPr dirty="0" sz="1400" spc="95" b="1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dirty="0" sz="1400" spc="100" b="1">
                <a:solidFill>
                  <a:srgbClr val="4285F4"/>
                </a:solidFill>
                <a:latin typeface="Arial"/>
                <a:cs typeface="Arial"/>
              </a:rPr>
              <a:t>co-</a:t>
            </a:r>
            <a:r>
              <a:rPr dirty="0" sz="1400" spc="50" b="1">
                <a:solidFill>
                  <a:srgbClr val="4285F4"/>
                </a:solidFill>
                <a:latin typeface="Arial"/>
                <a:cs typeface="Arial"/>
              </a:rPr>
              <a:t>creation</a:t>
            </a:r>
            <a:r>
              <a:rPr dirty="0" sz="1400" spc="95" b="1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dirty="0" sz="1400" spc="-25" b="1">
                <a:solidFill>
                  <a:srgbClr val="4285F4"/>
                </a:solidFill>
                <a:latin typeface="Arial"/>
                <a:cs typeface="Arial"/>
              </a:rPr>
              <a:t>and </a:t>
            </a:r>
            <a:r>
              <a:rPr dirty="0" sz="1400" b="1">
                <a:solidFill>
                  <a:srgbClr val="4285F4"/>
                </a:solidFill>
                <a:latin typeface="Arial"/>
                <a:cs typeface="Arial"/>
              </a:rPr>
              <a:t>relationships</a:t>
            </a:r>
            <a:r>
              <a:rPr dirty="0" sz="1400" spc="235" b="1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dirty="0" sz="1400">
                <a:latin typeface="Arial MT"/>
                <a:cs typeface="Arial MT"/>
              </a:rPr>
              <a:t>between</a:t>
            </a:r>
            <a:r>
              <a:rPr dirty="0" sz="1400" spc="245">
                <a:latin typeface="Arial MT"/>
                <a:cs typeface="Arial MT"/>
              </a:rPr>
              <a:t> </a:t>
            </a:r>
            <a:r>
              <a:rPr dirty="0" sz="1400" spc="35">
                <a:latin typeface="Arial MT"/>
                <a:cs typeface="Arial MT"/>
              </a:rPr>
              <a:t>the </a:t>
            </a:r>
            <a:r>
              <a:rPr dirty="0" sz="1400" spc="45">
                <a:latin typeface="Arial MT"/>
                <a:cs typeface="Arial MT"/>
              </a:rPr>
              <a:t>founder</a:t>
            </a:r>
            <a:r>
              <a:rPr dirty="0" sz="1400" spc="3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and</a:t>
            </a:r>
            <a:r>
              <a:rPr dirty="0" sz="1400" spc="40">
                <a:latin typeface="Arial MT"/>
                <a:cs typeface="Arial MT"/>
              </a:rPr>
              <a:t> </a:t>
            </a:r>
            <a:r>
              <a:rPr dirty="0" sz="1400" spc="-10">
                <a:latin typeface="Arial MT"/>
                <a:cs typeface="Arial MT"/>
              </a:rPr>
              <a:t>designer</a:t>
            </a:r>
            <a:endParaRPr sz="1400">
              <a:latin typeface="Arial MT"/>
              <a:cs typeface="Arial MT"/>
            </a:endParaRPr>
          </a:p>
          <a:p>
            <a:pPr marL="469265" marR="5080" indent="-336550">
              <a:lnSpc>
                <a:spcPct val="100000"/>
              </a:lnSpc>
              <a:buFont typeface="Microsoft Sans Serif"/>
              <a:buChar char="●"/>
              <a:tabLst>
                <a:tab pos="469265" algn="l"/>
              </a:tabLst>
            </a:pPr>
            <a:r>
              <a:rPr dirty="0" sz="1400">
                <a:latin typeface="Arial MT"/>
                <a:cs typeface="Arial MT"/>
              </a:rPr>
              <a:t>Founders</a:t>
            </a:r>
            <a:r>
              <a:rPr dirty="0" sz="1400" spc="15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can</a:t>
            </a:r>
            <a:r>
              <a:rPr dirty="0" sz="1400" spc="150">
                <a:latin typeface="Arial MT"/>
                <a:cs typeface="Arial MT"/>
              </a:rPr>
              <a:t> </a:t>
            </a:r>
            <a:r>
              <a:rPr dirty="0" sz="1400" b="1">
                <a:solidFill>
                  <a:srgbClr val="4285F4"/>
                </a:solidFill>
                <a:latin typeface="Arial"/>
                <a:cs typeface="Arial"/>
              </a:rPr>
              <a:t>help</a:t>
            </a:r>
            <a:r>
              <a:rPr dirty="0" sz="1400" spc="100" b="1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285F4"/>
                </a:solidFill>
                <a:latin typeface="Arial"/>
                <a:cs typeface="Arial"/>
              </a:rPr>
              <a:t>actively</a:t>
            </a:r>
            <a:r>
              <a:rPr dirty="0" sz="1400" spc="100" b="1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dirty="0" sz="1400" spc="-25" b="1">
                <a:solidFill>
                  <a:srgbClr val="4285F4"/>
                </a:solidFill>
                <a:latin typeface="Arial"/>
                <a:cs typeface="Arial"/>
              </a:rPr>
              <a:t>in </a:t>
            </a:r>
            <a:r>
              <a:rPr dirty="0" sz="1400" b="1">
                <a:solidFill>
                  <a:srgbClr val="4285F4"/>
                </a:solidFill>
                <a:latin typeface="Arial"/>
                <a:cs typeface="Arial"/>
              </a:rPr>
              <a:t>design</a:t>
            </a:r>
            <a:r>
              <a:rPr dirty="0" sz="1400" spc="60" b="1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dirty="0" sz="1400">
                <a:latin typeface="Arial MT"/>
                <a:cs typeface="Arial MT"/>
              </a:rPr>
              <a:t>through</a:t>
            </a:r>
            <a:r>
              <a:rPr dirty="0" sz="1400" spc="125">
                <a:latin typeface="Arial MT"/>
                <a:cs typeface="Arial MT"/>
              </a:rPr>
              <a:t> </a:t>
            </a:r>
            <a:r>
              <a:rPr dirty="0" sz="1400" spc="50">
                <a:latin typeface="Arial MT"/>
                <a:cs typeface="Arial MT"/>
              </a:rPr>
              <a:t>this</a:t>
            </a:r>
            <a:r>
              <a:rPr dirty="0" sz="1400" spc="120">
                <a:latin typeface="Arial MT"/>
                <a:cs typeface="Arial MT"/>
              </a:rPr>
              <a:t> </a:t>
            </a:r>
            <a:r>
              <a:rPr dirty="0" sz="1400" spc="45">
                <a:latin typeface="Arial MT"/>
                <a:cs typeface="Arial MT"/>
              </a:rPr>
              <a:t>platform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84724" y="419218"/>
            <a:ext cx="353060" cy="156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50" spc="-30">
                <a:solidFill>
                  <a:srgbClr val="E8D8A5"/>
                </a:solidFill>
                <a:latin typeface="Arial MT"/>
                <a:cs typeface="Arial MT"/>
              </a:rPr>
              <a:t>CS</a:t>
            </a:r>
            <a:r>
              <a:rPr dirty="0" sz="850" spc="-25">
                <a:solidFill>
                  <a:srgbClr val="E8D8A5"/>
                </a:solidFill>
                <a:latin typeface="Arial MT"/>
                <a:cs typeface="Arial MT"/>
              </a:rPr>
              <a:t> </a:t>
            </a:r>
            <a:r>
              <a:rPr dirty="0" sz="850" spc="-50">
                <a:solidFill>
                  <a:srgbClr val="E8D8A5"/>
                </a:solidFill>
                <a:latin typeface="Arial MT"/>
                <a:cs typeface="Arial MT"/>
              </a:rPr>
              <a:t>147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61259" y="1926106"/>
            <a:ext cx="4622165" cy="1153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400">
                <a:solidFill>
                  <a:srgbClr val="93D1BC"/>
                </a:solidFill>
              </a:rPr>
              <a:t>Our</a:t>
            </a:r>
            <a:r>
              <a:rPr dirty="0" sz="7400" spc="-190">
                <a:solidFill>
                  <a:srgbClr val="93D1BC"/>
                </a:solidFill>
              </a:rPr>
              <a:t> </a:t>
            </a:r>
            <a:r>
              <a:rPr dirty="0" sz="7400" spc="150">
                <a:solidFill>
                  <a:srgbClr val="93D1BC"/>
                </a:solidFill>
              </a:rPr>
              <a:t>Video</a:t>
            </a:r>
            <a:endParaRPr sz="7400"/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79940" y="0"/>
            <a:ext cx="4164059" cy="2665419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81" y="5143489"/>
                </a:moveTo>
                <a:lnTo>
                  <a:pt x="0" y="5143489"/>
                </a:lnTo>
                <a:lnTo>
                  <a:pt x="0" y="0"/>
                </a:lnTo>
                <a:lnTo>
                  <a:pt x="9143981" y="0"/>
                </a:lnTo>
                <a:lnTo>
                  <a:pt x="9143981" y="5143489"/>
                </a:lnTo>
                <a:close/>
              </a:path>
            </a:pathLst>
          </a:custGeom>
          <a:solidFill>
            <a:srgbClr val="FBF4E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55"/>
              <a:t>Video</a:t>
            </a:r>
          </a:p>
        </p:txBody>
      </p:sp>
      <p:pic>
        <p:nvPicPr>
          <p:cNvPr id="4" name="object 4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73371" y="1191847"/>
            <a:ext cx="6288787" cy="3537442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84724" y="419218"/>
            <a:ext cx="353060" cy="156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50" spc="-30">
                <a:solidFill>
                  <a:srgbClr val="E8D8A5"/>
                </a:solidFill>
                <a:latin typeface="Arial MT"/>
                <a:cs typeface="Arial MT"/>
              </a:rPr>
              <a:t>CS</a:t>
            </a:r>
            <a:r>
              <a:rPr dirty="0" sz="850" spc="-25">
                <a:solidFill>
                  <a:srgbClr val="E8D8A5"/>
                </a:solidFill>
                <a:latin typeface="Arial MT"/>
                <a:cs typeface="Arial MT"/>
              </a:rPr>
              <a:t> </a:t>
            </a:r>
            <a:r>
              <a:rPr dirty="0" sz="850" spc="-50">
                <a:solidFill>
                  <a:srgbClr val="E8D8A5"/>
                </a:solidFill>
                <a:latin typeface="Arial MT"/>
                <a:cs typeface="Arial MT"/>
              </a:rPr>
              <a:t>147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33144" y="1926106"/>
            <a:ext cx="4478655" cy="1153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400" spc="114">
                <a:solidFill>
                  <a:srgbClr val="93D1BC"/>
                </a:solidFill>
              </a:rPr>
              <a:t>Appendix</a:t>
            </a:r>
            <a:endParaRPr sz="7400"/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79940" y="0"/>
            <a:ext cx="4164059" cy="2665419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81" y="5143489"/>
                </a:moveTo>
                <a:lnTo>
                  <a:pt x="0" y="5143489"/>
                </a:lnTo>
                <a:lnTo>
                  <a:pt x="0" y="0"/>
                </a:lnTo>
                <a:lnTo>
                  <a:pt x="9143981" y="0"/>
                </a:lnTo>
                <a:lnTo>
                  <a:pt x="9143981" y="5143489"/>
                </a:lnTo>
                <a:close/>
              </a:path>
            </a:pathLst>
          </a:custGeom>
          <a:solidFill>
            <a:srgbClr val="FBF4E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50"/>
              <a:t>Handbrake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75008" y="952148"/>
            <a:ext cx="5393951" cy="407324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A4 Video Prototyping</dc:title>
  <dcterms:created xsi:type="dcterms:W3CDTF">2025-11-03T21:54:10Z</dcterms:created>
  <dcterms:modified xsi:type="dcterms:W3CDTF">2025-11-03T21:54:10Z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2025-11-03T00:00:00Z</vt:filetime>
  </property>
  <property fmtid="{D5CDD505-2E9C-101B-9397-08002B2CF9AE}" pid="3" name="Creator">
    <vt:lpwstr>Google</vt:lpwstr>
  </property>
  <property fmtid="{D5CDD505-2E9C-101B-9397-08002B2CF9AE}" pid="4" name="LastSaved">
    <vt:filetime>2025-11-03T00:00:00Z</vt:filetime>
  </property>
  <property fmtid="{D5CDD505-2E9C-101B-9397-08002B2CF9AE}" pid="5" name="Producer">
    <vt:lpwstr>iLovePDF</vt:lpwstr>
  </property>
</Properties>
</file>