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4724" y="380397"/>
            <a:ext cx="8528685" cy="4564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097A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0097A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69369" y="1148838"/>
            <a:ext cx="3845560" cy="3525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A93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72161" y="1148838"/>
            <a:ext cx="3933825" cy="3533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A93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385" y="644848"/>
            <a:ext cx="6851186" cy="38537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6524" y="392897"/>
            <a:ext cx="8790951" cy="409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02211" y="878729"/>
            <a:ext cx="3670300" cy="1735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097A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Relationship Id="rId4" Type="http://schemas.openxmlformats.org/officeDocument/2006/relationships/image" Target="../media/image33.jpg"/><Relationship Id="rId5" Type="http://schemas.openxmlformats.org/officeDocument/2006/relationships/image" Target="../media/image34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5" Type="http://schemas.openxmlformats.org/officeDocument/2006/relationships/image" Target="../media/image38.jpg"/><Relationship Id="rId6" Type="http://schemas.openxmlformats.org/officeDocument/2006/relationships/image" Target="../media/image39.jp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jpg"/><Relationship Id="rId10" Type="http://schemas.openxmlformats.org/officeDocument/2006/relationships/image" Target="../media/image30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hyperlink" Target="https://arinsider.co/2025/05/21/new-study-reveals-27-percent-of-u-s-adults-have-tried-vr/" TargetMode="External"/><Relationship Id="rId4" Type="http://schemas.openxmlformats.org/officeDocument/2006/relationships/hyperlink" Target="https://dl.acm.org/doi/10.1145/3706598.3713927" TargetMode="Externa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hyperlink" Target="https://www.worldviz.com/post/worldviz-vr-budgeting-guidelines-for-scientific-vr-labs" TargetMode="External"/><Relationship Id="rId4" Type="http://schemas.openxmlformats.org/officeDocument/2006/relationships/hyperlink" Target="https://www.g2.com/articles/virtual-reality-statistics" TargetMode="Externa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hyperlink" Target="https://sqmagazine.co.uk/mobile-app-statistics/" TargetMode="External"/><Relationship Id="rId4" Type="http://schemas.openxmlformats.org/officeDocument/2006/relationships/hyperlink" Target="https://www.tekrevol.com/blogs/mobile-app-download-statistics/" TargetMode="Externa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8.jpg"/><Relationship Id="rId3" Type="http://schemas.openxmlformats.org/officeDocument/2006/relationships/image" Target="../media/image49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digitalsilk.com/digital-trends/ai-statistics/" TargetMode="External"/><Relationship Id="rId3" Type="http://schemas.openxmlformats.org/officeDocument/2006/relationships/hyperlink" Target="https://killerinnovations.com/your-brain-on-ai-the-shocking-decline-in-creative-thinking-2025/" TargetMode="External"/><Relationship Id="rId4" Type="http://schemas.openxmlformats.org/officeDocument/2006/relationships/hyperlink" Target="https://www.superside.com/blog/pros-and-cons-ai-graphic-design" TargetMode="Externa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6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58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9.jpg"/><Relationship Id="rId3" Type="http://schemas.openxmlformats.org/officeDocument/2006/relationships/image" Target="../media/image60.jpg"/><Relationship Id="rId4" Type="http://schemas.openxmlformats.org/officeDocument/2006/relationships/image" Target="../media/image61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Relationship Id="rId3" Type="http://schemas.openxmlformats.org/officeDocument/2006/relationships/image" Target="../media/image63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Relationship Id="rId4" Type="http://schemas.openxmlformats.org/officeDocument/2006/relationships/image" Target="../media/image66.jpg"/><Relationship Id="rId5" Type="http://schemas.openxmlformats.org/officeDocument/2006/relationships/image" Target="../media/image67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78.png"/><Relationship Id="rId9" Type="http://schemas.openxmlformats.org/officeDocument/2006/relationships/image" Target="../media/image79.png"/><Relationship Id="rId10" Type="http://schemas.openxmlformats.org/officeDocument/2006/relationships/image" Target="../media/image80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81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2.jpg"/><Relationship Id="rId3" Type="http://schemas.openxmlformats.org/officeDocument/2006/relationships/image" Target="../media/image83.jpg"/><Relationship Id="rId4" Type="http://schemas.openxmlformats.org/officeDocument/2006/relationships/image" Target="../media/image84.png"/><Relationship Id="rId5" Type="http://schemas.openxmlformats.org/officeDocument/2006/relationships/image" Target="../media/image85.jpg"/><Relationship Id="rId6" Type="http://schemas.openxmlformats.org/officeDocument/2006/relationships/image" Target="../media/image86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7.jpg"/><Relationship Id="rId3" Type="http://schemas.openxmlformats.org/officeDocument/2006/relationships/image" Target="../media/image88.jpg"/><Relationship Id="rId4" Type="http://schemas.openxmlformats.org/officeDocument/2006/relationships/image" Target="../media/image89.jpg"/><Relationship Id="rId5" Type="http://schemas.openxmlformats.org/officeDocument/2006/relationships/image" Target="../media/image90.png"/><Relationship Id="rId6" Type="http://schemas.openxmlformats.org/officeDocument/2006/relationships/image" Target="../media/image91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2.jpg"/><Relationship Id="rId3" Type="http://schemas.openxmlformats.org/officeDocument/2006/relationships/image" Target="../media/image93.jpg"/><Relationship Id="rId4" Type="http://schemas.openxmlformats.org/officeDocument/2006/relationships/image" Target="../media/image94.jp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5.jpg"/><Relationship Id="rId3" Type="http://schemas.openxmlformats.org/officeDocument/2006/relationships/image" Target="../media/image96.jpg"/><Relationship Id="rId4" Type="http://schemas.openxmlformats.org/officeDocument/2006/relationships/image" Target="../media/image97.jpg"/><Relationship Id="rId5" Type="http://schemas.openxmlformats.org/officeDocument/2006/relationships/image" Target="../media/image98.pn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9.jpg"/><Relationship Id="rId3" Type="http://schemas.openxmlformats.org/officeDocument/2006/relationships/image" Target="../media/image100.jpg"/><Relationship Id="rId4" Type="http://schemas.openxmlformats.org/officeDocument/2006/relationships/image" Target="../media/image101.png"/><Relationship Id="rId5" Type="http://schemas.openxmlformats.org/officeDocument/2006/relationships/image" Target="../media/image102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3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4.jp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5.jp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png"/><Relationship Id="rId3" Type="http://schemas.openxmlformats.org/officeDocument/2006/relationships/image" Target="../media/image107.png"/><Relationship Id="rId4" Type="http://schemas.openxmlformats.org/officeDocument/2006/relationships/image" Target="../media/image108.png"/><Relationship Id="rId5" Type="http://schemas.openxmlformats.org/officeDocument/2006/relationships/image" Target="../media/image109.pn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81.pn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0.jpg"/><Relationship Id="rId3" Type="http://schemas.openxmlformats.org/officeDocument/2006/relationships/image" Target="../media/image111.jpg"/><Relationship Id="rId4" Type="http://schemas.openxmlformats.org/officeDocument/2006/relationships/image" Target="../media/image112.jp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jpg"/><Relationship Id="rId3" Type="http://schemas.openxmlformats.org/officeDocument/2006/relationships/image" Target="../media/image114.jpg"/><Relationship Id="rId4" Type="http://schemas.openxmlformats.org/officeDocument/2006/relationships/image" Target="../media/image115.jp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81.pn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insider.co/2025/05/21/new-study-reveals-27-percent-of-u-s-adults-have-tried-vr/" TargetMode="External"/><Relationship Id="rId3" Type="http://schemas.openxmlformats.org/officeDocument/2006/relationships/hyperlink" Target="https://dl.acm.org/doi/10.1145/3706598.3713927" TargetMode="External"/><Relationship Id="rId4" Type="http://schemas.openxmlformats.org/officeDocument/2006/relationships/hyperlink" Target="https://www.worldviz.com/post/worldviz-vr-budgeting-guidelines-for-scientific-vr-labs" TargetMode="External"/><Relationship Id="rId5" Type="http://schemas.openxmlformats.org/officeDocument/2006/relationships/hyperlink" Target="https://www.g2.com/articles/virtual-reality-statistics" TargetMode="External"/><Relationship Id="rId6" Type="http://schemas.openxmlformats.org/officeDocument/2006/relationships/hyperlink" Target="https://sqmagazine.co.uk/mobile-app-statistics/" TargetMode="External"/><Relationship Id="rId7" Type="http://schemas.openxmlformats.org/officeDocument/2006/relationships/hyperlink" Target="https://www.tekrevol.com/blogs/mobile-app-download-statistics/" TargetMode="External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digitalsilk.com/digital-trends/ai-statistics/" TargetMode="External"/><Relationship Id="rId3" Type="http://schemas.openxmlformats.org/officeDocument/2006/relationships/hyperlink" Target="https://killerinnovations.com/your-brain-on-ai-the-shocking-decline-in-creative-thinking-2025/" TargetMode="External"/><Relationship Id="rId4" Type="http://schemas.openxmlformats.org/officeDocument/2006/relationships/hyperlink" Target="https://www.superside.com/blog/pros-and-cons-ai-graphic-design" TargetMode="External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rive.google.com/drive/folders/1VSgz_kGrUz7pjohbTO4GCulI2mLnKkpo?usp=drive_link" TargetMode="External"/><Relationship Id="rId3" Type="http://schemas.openxmlformats.org/officeDocument/2006/relationships/hyperlink" Target="https://drive.google.com/drive/folders/1sVu3irs2fzqXXRpv513HKfVM3dUUXc6I?usp=drive_link" TargetMode="External"/><Relationship Id="rId4" Type="http://schemas.openxmlformats.org/officeDocument/2006/relationships/hyperlink" Target="https://drive.google.com/drive/folders/12Aj2GXLdW4GSm6NAaz89zwsqKI7Tu2fo?usp=drive_link" TargetMode="External"/><Relationship Id="rId5" Type="http://schemas.openxmlformats.org/officeDocument/2006/relationships/hyperlink" Target="https://drive.google.com/drive/folders/1dArd8qzhjUqq75BbVPP-VDpebbp7s2su?usp=drive_link" TargetMode="External"/><Relationship Id="rId6" Type="http://schemas.openxmlformats.org/officeDocument/2006/relationships/hyperlink" Target="https://drive.google.com/drive/folders/1ij6bkVQ2XdtLBZ8WS4kipG4dPrxHawDn?usp=drive_link" TargetMode="External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ocs.google.com/document/d/1GLFjaSJ6UupFMxXKvnuoD6cmKQOTFkDt3Nx2L9IKZS4/edit?usp=sharing" TargetMode="External"/><Relationship Id="rId3" Type="http://schemas.openxmlformats.org/officeDocument/2006/relationships/hyperlink" Target="https://drive.google.com/drive/folders/1OZvBZkwwiNs6iN6OavCOJHEReqs-aZzj?usp=drive_link" TargetMode="External"/><Relationship Id="rId4" Type="http://schemas.openxmlformats.org/officeDocument/2006/relationships/hyperlink" Target="https://drive.google.com/drive/folders/1Agf6iXy2G1iY-DaJdR-fcdxlFCBn76c5?usp=drive_link" TargetMode="External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ocs.google.com/document/d/1eG9QTerBJqYR4ilFQocncKjZUfr2VkHAGAIj5NnGopU/edit?usp=sharing" TargetMode="External"/><Relationship Id="rId3" Type="http://schemas.openxmlformats.org/officeDocument/2006/relationships/hyperlink" Target="https://drive.google.com/drive/folders/1KUFHimYUJVdNWnlVbVMa6hGmS4wpBU5s?usp=drive_link" TargetMode="External"/><Relationship Id="rId4" Type="http://schemas.openxmlformats.org/officeDocument/2006/relationships/hyperlink" Target="https://docs.google.com/document/d/1kxiFgFm3g4mCezSE-5B-jfDrsdrXOBHhLW_WPPEEuek/edit?usp=drive_link" TargetMode="External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6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23694"/>
            <a:ext cx="41338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5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1000" spc="-20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 spc="-4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631047" y="417598"/>
            <a:ext cx="11290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50">
                <a:solidFill>
                  <a:srgbClr val="E8D8A5"/>
                </a:solidFill>
                <a:latin typeface="Arial MT"/>
                <a:cs typeface="Arial MT"/>
              </a:rPr>
              <a:t>October</a:t>
            </a:r>
            <a:r>
              <a:rPr dirty="0" sz="1000" spc="20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E8D8A5"/>
                </a:solidFill>
                <a:latin typeface="Arial MT"/>
                <a:cs typeface="Arial MT"/>
              </a:rPr>
              <a:t>3rd,</a:t>
            </a:r>
            <a:r>
              <a:rPr dirty="0" sz="1000" spc="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 spc="35">
                <a:solidFill>
                  <a:srgbClr val="E8D8A5"/>
                </a:solidFill>
                <a:latin typeface="Arial MT"/>
                <a:cs typeface="Arial MT"/>
              </a:rPr>
              <a:t>2025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59949" y="1754564"/>
            <a:ext cx="8502015" cy="2505075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136525">
              <a:lnSpc>
                <a:spcPct val="100000"/>
              </a:lnSpc>
              <a:spcBef>
                <a:spcPts val="570"/>
              </a:spcBef>
            </a:pPr>
            <a:r>
              <a:rPr dirty="0" sz="4000" spc="-25" b="1">
                <a:solidFill>
                  <a:srgbClr val="EFE8DB"/>
                </a:solidFill>
                <a:latin typeface="Arial"/>
                <a:cs typeface="Arial"/>
              </a:rPr>
              <a:t>A5: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dirty="0" sz="7400" spc="-135" b="1">
                <a:solidFill>
                  <a:srgbClr val="93D1BC"/>
                </a:solidFill>
                <a:latin typeface="Arial"/>
                <a:cs typeface="Arial"/>
              </a:rPr>
              <a:t>Low</a:t>
            </a:r>
            <a:r>
              <a:rPr dirty="0" sz="7400" spc="-360" b="1">
                <a:solidFill>
                  <a:srgbClr val="93D1BC"/>
                </a:solidFill>
                <a:latin typeface="Arial"/>
                <a:cs typeface="Arial"/>
              </a:rPr>
              <a:t> </a:t>
            </a:r>
            <a:r>
              <a:rPr dirty="0" sz="7400" spc="-240" b="1">
                <a:solidFill>
                  <a:srgbClr val="93D1BC"/>
                </a:solidFill>
                <a:latin typeface="Arial"/>
                <a:cs typeface="Arial"/>
              </a:rPr>
              <a:t>Fi</a:t>
            </a:r>
            <a:r>
              <a:rPr dirty="0" sz="7400" spc="-320" b="1">
                <a:solidFill>
                  <a:srgbClr val="93D1BC"/>
                </a:solidFill>
                <a:latin typeface="Arial"/>
                <a:cs typeface="Arial"/>
              </a:rPr>
              <a:t> </a:t>
            </a:r>
            <a:r>
              <a:rPr dirty="0" sz="7400" spc="170" b="1">
                <a:solidFill>
                  <a:srgbClr val="93D1BC"/>
                </a:solidFill>
                <a:latin typeface="Arial"/>
                <a:cs typeface="Arial"/>
              </a:rPr>
              <a:t>Prototype</a:t>
            </a:r>
            <a:endParaRPr sz="7400">
              <a:latin typeface="Arial"/>
              <a:cs typeface="Arial"/>
            </a:endParaRPr>
          </a:p>
          <a:p>
            <a:pPr marL="3076575">
              <a:lnSpc>
                <a:spcPct val="100000"/>
              </a:lnSpc>
              <a:spcBef>
                <a:spcPts val="2580"/>
              </a:spcBef>
            </a:pPr>
            <a:r>
              <a:rPr dirty="0" sz="1600">
                <a:solidFill>
                  <a:srgbClr val="E8D8A5"/>
                </a:solidFill>
                <a:latin typeface="Microsoft Sans Serif"/>
                <a:cs typeface="Microsoft Sans Serif"/>
              </a:rPr>
              <a:t>Avey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E8D8A5"/>
                </a:solidFill>
                <a:latin typeface="Microsoft Sans Serif"/>
                <a:cs typeface="Microsoft Sans Serif"/>
              </a:rPr>
              <a:t>Etaghene,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E8D8A5"/>
                </a:solidFill>
                <a:latin typeface="Microsoft Sans Serif"/>
                <a:cs typeface="Microsoft Sans Serif"/>
              </a:rPr>
              <a:t>Candace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20">
                <a:solidFill>
                  <a:srgbClr val="E8D8A5"/>
                </a:solidFill>
                <a:latin typeface="Microsoft Sans Serif"/>
                <a:cs typeface="Microsoft Sans Serif"/>
              </a:rPr>
              <a:t>Cang,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10">
                <a:solidFill>
                  <a:srgbClr val="E8D8A5"/>
                </a:solidFill>
                <a:latin typeface="Microsoft Sans Serif"/>
                <a:cs typeface="Microsoft Sans Serif"/>
              </a:rPr>
              <a:t>Siya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20">
                <a:solidFill>
                  <a:srgbClr val="E8D8A5"/>
                </a:solidFill>
                <a:latin typeface="Microsoft Sans Serif"/>
                <a:cs typeface="Microsoft Sans Serif"/>
              </a:rPr>
              <a:t>Goel,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E8D8A5"/>
                </a:solidFill>
                <a:latin typeface="Microsoft Sans Serif"/>
                <a:cs typeface="Microsoft Sans Serif"/>
              </a:rPr>
              <a:t>Tyler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35">
                <a:solidFill>
                  <a:srgbClr val="E8D8A5"/>
                </a:solidFill>
                <a:latin typeface="Microsoft Sans Serif"/>
                <a:cs typeface="Microsoft Sans Serif"/>
              </a:rPr>
              <a:t>Abernethy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242506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Team</a:t>
            </a:r>
            <a:r>
              <a:rPr dirty="0" spc="-25"/>
              <a:t> </a:t>
            </a:r>
            <a:r>
              <a:rPr dirty="0" spc="80"/>
              <a:t>Members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9861" y="1238212"/>
            <a:ext cx="1915421" cy="187563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9290" y="1238222"/>
            <a:ext cx="1946371" cy="187562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9669" y="1238212"/>
            <a:ext cx="1915421" cy="187560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0024" y="1238230"/>
            <a:ext cx="1915421" cy="1875588"/>
          </a:xfrm>
          <a:prstGeom prst="rect">
            <a:avLst/>
          </a:prstGeom>
        </p:spPr>
      </p:pic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841012" y="3259664"/>
          <a:ext cx="7312025" cy="898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2439"/>
                <a:gridCol w="1946275"/>
                <a:gridCol w="2158365"/>
                <a:gridCol w="1389379"/>
              </a:tblGrid>
              <a:tr h="473075">
                <a:tc>
                  <a:txBody>
                    <a:bodyPr/>
                    <a:lstStyle/>
                    <a:p>
                      <a:pPr marL="336550">
                        <a:lnSpc>
                          <a:spcPts val="1670"/>
                        </a:lnSpc>
                      </a:pPr>
                      <a:r>
                        <a:rPr dirty="0" sz="1400" spc="-10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Siya</a:t>
                      </a:r>
                      <a:r>
                        <a:rPr dirty="0" sz="1400" spc="-85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G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581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100" spc="-10" i="1">
                          <a:solidFill>
                            <a:srgbClr val="1A3A4B"/>
                          </a:solidFill>
                          <a:latin typeface="Verdana"/>
                          <a:cs typeface="Verdana"/>
                        </a:rPr>
                        <a:t>she/her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9530">
                        <a:lnSpc>
                          <a:spcPts val="1670"/>
                        </a:lnSpc>
                      </a:pPr>
                      <a:r>
                        <a:rPr dirty="0" sz="1400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Avey</a:t>
                      </a:r>
                      <a:r>
                        <a:rPr dirty="0" sz="1400" spc="-85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100" spc="-10" i="1">
                          <a:solidFill>
                            <a:srgbClr val="1A3A4B"/>
                          </a:solidFill>
                          <a:latin typeface="Verdana"/>
                          <a:cs typeface="Verdana"/>
                        </a:rPr>
                        <a:t>she/her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670"/>
                        </a:lnSpc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Candace</a:t>
                      </a:r>
                      <a:r>
                        <a:rPr dirty="0" sz="1400" spc="229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 b="1">
                          <a:latin typeface="Arial"/>
                          <a:cs typeface="Arial"/>
                        </a:rPr>
                        <a:t>C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 marL="285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100" spc="-10" i="1">
                          <a:latin typeface="Verdana"/>
                          <a:cs typeface="Verdana"/>
                        </a:rPr>
                        <a:t>she/her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09220">
                        <a:lnSpc>
                          <a:spcPts val="1670"/>
                        </a:lnSpc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Tyler</a:t>
                      </a:r>
                      <a:r>
                        <a:rPr dirty="0" sz="1400" spc="-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 b="1">
                          <a:latin typeface="Arial"/>
                          <a:cs typeface="Arial"/>
                        </a:rPr>
                        <a:t>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250825">
                <a:tc>
                  <a:txBody>
                    <a:bodyPr/>
                    <a:lstStyle/>
                    <a:p>
                      <a:pPr algn="ctr" marR="520065">
                        <a:lnSpc>
                          <a:spcPts val="1285"/>
                        </a:lnSpc>
                        <a:spcBef>
                          <a:spcPts val="595"/>
                        </a:spcBef>
                      </a:pPr>
                      <a:r>
                        <a:rPr dirty="0" sz="1100" spc="-55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dirty="0" sz="1100" spc="-15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(AI)</a:t>
                      </a:r>
                      <a:r>
                        <a:rPr dirty="0" sz="1100" spc="-15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+</a:t>
                      </a:r>
                      <a:r>
                        <a:rPr dirty="0" sz="1100" spc="-15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Econ</a:t>
                      </a:r>
                      <a:r>
                        <a:rPr dirty="0" sz="1100" spc="-15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‘26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5565"/>
                </a:tc>
                <a:tc>
                  <a:txBody>
                    <a:bodyPr/>
                    <a:lstStyle/>
                    <a:p>
                      <a:pPr algn="ctr" marR="48895">
                        <a:lnSpc>
                          <a:spcPts val="1285"/>
                        </a:lnSpc>
                        <a:spcBef>
                          <a:spcPts val="595"/>
                        </a:spcBef>
                      </a:pPr>
                      <a:r>
                        <a:rPr dirty="0" sz="1100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Symsys</a:t>
                      </a:r>
                      <a:r>
                        <a:rPr dirty="0" sz="1100" spc="25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‘27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5565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285"/>
                        </a:lnSpc>
                        <a:spcBef>
                          <a:spcPts val="595"/>
                        </a:spcBef>
                      </a:pPr>
                      <a:r>
                        <a:rPr dirty="0" sz="1100">
                          <a:latin typeface="Microsoft Sans Serif"/>
                          <a:cs typeface="Microsoft Sans Serif"/>
                        </a:rPr>
                        <a:t>Design </a:t>
                      </a:r>
                      <a:r>
                        <a:rPr dirty="0" sz="1100" spc="-25">
                          <a:latin typeface="Microsoft Sans Serif"/>
                          <a:cs typeface="Microsoft Sans Serif"/>
                        </a:rPr>
                        <a:t>‘26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5565"/>
                </a:tc>
                <a:tc>
                  <a:txBody>
                    <a:bodyPr/>
                    <a:lstStyle/>
                    <a:p>
                      <a:pPr algn="r" marR="44450">
                        <a:lnSpc>
                          <a:spcPts val="1285"/>
                        </a:lnSpc>
                        <a:spcBef>
                          <a:spcPts val="595"/>
                        </a:spcBef>
                      </a:pPr>
                      <a:r>
                        <a:rPr dirty="0" sz="1100">
                          <a:latin typeface="Microsoft Sans Serif"/>
                          <a:cs typeface="Microsoft Sans Serif"/>
                        </a:rPr>
                        <a:t>Symsys</a:t>
                      </a:r>
                      <a:r>
                        <a:rPr dirty="0" sz="11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 spc="-25">
                          <a:latin typeface="Microsoft Sans Serif"/>
                          <a:cs typeface="Microsoft Sans Serif"/>
                        </a:rPr>
                        <a:t>‘26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75565"/>
                </a:tc>
              </a:tr>
              <a:tr h="174625">
                <a:tc>
                  <a:txBody>
                    <a:bodyPr/>
                    <a:lstStyle/>
                    <a:p>
                      <a:pPr algn="ctr" marR="520065">
                        <a:lnSpc>
                          <a:spcPts val="1255"/>
                        </a:lnSpc>
                      </a:pPr>
                      <a:r>
                        <a:rPr dirty="0" sz="1100" spc="-55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dirty="0" sz="1100" spc="-20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(HCI)</a:t>
                      </a:r>
                      <a:r>
                        <a:rPr dirty="0" sz="1100" spc="-20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‘27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8895">
                        <a:lnSpc>
                          <a:spcPts val="1255"/>
                        </a:lnSpc>
                      </a:pPr>
                      <a:r>
                        <a:rPr dirty="0" sz="1100" spc="-55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dirty="0" sz="1100" spc="-20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(HCI)</a:t>
                      </a:r>
                      <a:r>
                        <a:rPr dirty="0" sz="1100" spc="-20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Microsoft Sans Serif"/>
                          <a:cs typeface="Microsoft Sans Serif"/>
                        </a:rPr>
                        <a:t>‘27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255"/>
                        </a:lnSpc>
                      </a:pPr>
                      <a:r>
                        <a:rPr dirty="0" sz="1100" spc="-55"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dirty="0" sz="11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>
                          <a:latin typeface="Microsoft Sans Serif"/>
                          <a:cs typeface="Microsoft Sans Serif"/>
                        </a:rPr>
                        <a:t>(HCI)</a:t>
                      </a:r>
                      <a:r>
                        <a:rPr dirty="0" sz="11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>
                          <a:latin typeface="Microsoft Sans Serif"/>
                          <a:cs typeface="Microsoft Sans Serif"/>
                        </a:rPr>
                        <a:t>‘</a:t>
                      </a:r>
                      <a:r>
                        <a:rPr dirty="0" sz="11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 spc="-35">
                          <a:latin typeface="Microsoft Sans Serif"/>
                          <a:cs typeface="Microsoft Sans Serif"/>
                        </a:rPr>
                        <a:t>27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1255"/>
                        </a:lnSpc>
                      </a:pPr>
                      <a:r>
                        <a:rPr dirty="0" sz="1100" spc="-55"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dirty="0" sz="11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>
                          <a:latin typeface="Microsoft Sans Serif"/>
                          <a:cs typeface="Microsoft Sans Serif"/>
                        </a:rPr>
                        <a:t>(HCI)</a:t>
                      </a:r>
                      <a:r>
                        <a:rPr dirty="0" sz="11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100" spc="-25">
                          <a:latin typeface="Microsoft Sans Serif"/>
                          <a:cs typeface="Microsoft Sans Serif"/>
                        </a:rPr>
                        <a:t>‘27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524" y="274622"/>
            <a:ext cx="855726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60"/>
              <a:t>Communication</a:t>
            </a:r>
            <a:r>
              <a:rPr dirty="0" spc="-55"/>
              <a:t> </a:t>
            </a:r>
            <a:r>
              <a:rPr dirty="0"/>
              <a:t>in</a:t>
            </a:r>
            <a:r>
              <a:rPr dirty="0" spc="-50"/>
              <a:t> </a:t>
            </a:r>
            <a:r>
              <a:rPr dirty="0" spc="90"/>
              <a:t>current</a:t>
            </a:r>
            <a:r>
              <a:rPr dirty="0" spc="-50"/>
              <a:t> </a:t>
            </a:r>
            <a:r>
              <a:rPr dirty="0"/>
              <a:t>design</a:t>
            </a:r>
            <a:r>
              <a:rPr dirty="0" spc="-55"/>
              <a:t> </a:t>
            </a:r>
            <a:r>
              <a:rPr dirty="0"/>
              <a:t>tools</a:t>
            </a:r>
            <a:r>
              <a:rPr dirty="0" spc="-50"/>
              <a:t> </a:t>
            </a:r>
            <a:r>
              <a:rPr dirty="0"/>
              <a:t>is</a:t>
            </a:r>
            <a:r>
              <a:rPr dirty="0" spc="-50"/>
              <a:t> </a:t>
            </a:r>
            <a:r>
              <a:rPr dirty="0" spc="-10"/>
              <a:t>disorganized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6485" y="1348122"/>
            <a:ext cx="4731015" cy="3245068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94996" y="850979"/>
            <a:ext cx="37712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80">
                <a:solidFill>
                  <a:srgbClr val="0A9395"/>
                </a:solidFill>
                <a:latin typeface="Microsoft Sans Serif"/>
                <a:cs typeface="Microsoft Sans Serif"/>
              </a:rPr>
              <a:t>comment</a:t>
            </a:r>
            <a:r>
              <a:rPr dirty="0" sz="1800" spc="1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0A9395"/>
                </a:solidFill>
                <a:latin typeface="Microsoft Sans Serif"/>
                <a:cs typeface="Microsoft Sans Serif"/>
              </a:rPr>
              <a:t>ﬂows</a:t>
            </a:r>
            <a:r>
              <a:rPr dirty="0" sz="1800" spc="1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in</a:t>
            </a:r>
            <a:r>
              <a:rPr dirty="0" sz="1800" spc="2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0A9395"/>
                </a:solidFill>
                <a:latin typeface="Microsoft Sans Serif"/>
                <a:cs typeface="Microsoft Sans Serif"/>
              </a:rPr>
              <a:t>current</a:t>
            </a:r>
            <a:r>
              <a:rPr dirty="0" sz="1800" spc="1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tools</a:t>
            </a:r>
            <a:r>
              <a:rPr dirty="0" sz="1800" spc="1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0A9395"/>
                </a:solidFill>
                <a:latin typeface="Microsoft Sans Serif"/>
                <a:cs typeface="Microsoft Sans Serif"/>
              </a:rPr>
              <a:t>are: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03749" y="3152346"/>
            <a:ext cx="14884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BA3D02"/>
                </a:solidFill>
                <a:latin typeface="Microsoft Sans Serif"/>
                <a:cs typeface="Microsoft Sans Serif"/>
              </a:rPr>
              <a:t>overwhelming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176107" y="1411999"/>
            <a:ext cx="13722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BA3D02"/>
                </a:solidFill>
                <a:latin typeface="Microsoft Sans Serif"/>
                <a:cs typeface="Microsoft Sans Serif"/>
              </a:rPr>
              <a:t>disorganized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077609" y="4195398"/>
            <a:ext cx="16389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lacking</a:t>
            </a:r>
            <a:r>
              <a:rPr dirty="0" sz="1800" spc="11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BA3D02"/>
                </a:solidFill>
                <a:latin typeface="Microsoft Sans Serif"/>
                <a:cs typeface="Microsoft Sans Serif"/>
              </a:rPr>
              <a:t>revision </a:t>
            </a:r>
            <a:r>
              <a:rPr dirty="0" sz="1800" spc="45">
                <a:solidFill>
                  <a:srgbClr val="BA3D02"/>
                </a:solidFill>
                <a:latin typeface="Microsoft Sans Serif"/>
                <a:cs typeface="Microsoft Sans Serif"/>
              </a:rPr>
              <a:t>history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176107" y="2665086"/>
            <a:ext cx="17189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90">
                <a:solidFill>
                  <a:srgbClr val="BA3D02"/>
                </a:solidFill>
                <a:latin typeface="Microsoft Sans Serif"/>
                <a:cs typeface="Microsoft Sans Serif"/>
              </a:rPr>
              <a:t>not</a:t>
            </a: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BA3D02"/>
                </a:solidFill>
                <a:latin typeface="Microsoft Sans Serif"/>
                <a:cs typeface="Microsoft Sans Serif"/>
              </a:rPr>
              <a:t>transferable </a:t>
            </a:r>
            <a:r>
              <a:rPr dirty="0" sz="1800" spc="120">
                <a:solidFill>
                  <a:srgbClr val="BA3D02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1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30">
                <a:solidFill>
                  <a:srgbClr val="BA3D02"/>
                </a:solidFill>
                <a:latin typeface="Microsoft Sans Serif"/>
                <a:cs typeface="Microsoft Sans Serif"/>
              </a:rPr>
              <a:t>to-</a:t>
            </a:r>
            <a:r>
              <a:rPr dirty="0" sz="1800" spc="110">
                <a:solidFill>
                  <a:srgbClr val="BA3D02"/>
                </a:solidFill>
                <a:latin typeface="Microsoft Sans Serif"/>
                <a:cs typeface="Microsoft Sans Serif"/>
              </a:rPr>
              <a:t>dos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34349" y="2229890"/>
            <a:ext cx="1219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75">
                <a:solidFill>
                  <a:srgbClr val="BA3D02"/>
                </a:solidFill>
                <a:latin typeface="Microsoft Sans Serif"/>
                <a:cs typeface="Microsoft Sans Serif"/>
              </a:rPr>
              <a:t>text-</a:t>
            </a:r>
            <a:r>
              <a:rPr dirty="0" sz="1800" spc="105">
                <a:solidFill>
                  <a:srgbClr val="BA3D02"/>
                </a:solidFill>
                <a:latin typeface="Microsoft Sans Serif"/>
                <a:cs typeface="Microsoft Sans Serif"/>
              </a:rPr>
              <a:t>based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5049" y="274622"/>
            <a:ext cx="803783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Our</a:t>
            </a:r>
            <a:r>
              <a:rPr dirty="0" spc="55"/>
              <a:t> </a:t>
            </a:r>
            <a:r>
              <a:rPr dirty="0"/>
              <a:t>solution</a:t>
            </a:r>
            <a:r>
              <a:rPr dirty="0" spc="60"/>
              <a:t> </a:t>
            </a:r>
            <a:r>
              <a:rPr dirty="0"/>
              <a:t>synthesizes</a:t>
            </a:r>
            <a:r>
              <a:rPr dirty="0" spc="55"/>
              <a:t> </a:t>
            </a:r>
            <a:r>
              <a:rPr dirty="0" spc="70"/>
              <a:t>and</a:t>
            </a:r>
            <a:r>
              <a:rPr dirty="0" spc="60"/>
              <a:t> </a:t>
            </a:r>
            <a:r>
              <a:rPr dirty="0"/>
              <a:t>organizes</a:t>
            </a:r>
            <a:r>
              <a:rPr dirty="0" spc="55"/>
              <a:t> </a:t>
            </a:r>
            <a:r>
              <a:rPr dirty="0" spc="-10"/>
              <a:t>information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4998" y="850979"/>
            <a:ext cx="13398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0">
                <a:solidFill>
                  <a:srgbClr val="0A9395"/>
                </a:solidFill>
                <a:latin typeface="Microsoft Sans Serif"/>
                <a:cs typeface="Microsoft Sans Serif"/>
              </a:rPr>
              <a:t>our</a:t>
            </a:r>
            <a:r>
              <a:rPr dirty="0" sz="1800" spc="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platform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94998" y="1125298"/>
            <a:ext cx="55321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empowers</a:t>
            </a:r>
            <a:r>
              <a:rPr dirty="0" sz="18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users</a:t>
            </a:r>
            <a:r>
              <a:rPr dirty="0" sz="18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800" spc="10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5" b="1">
                <a:solidFill>
                  <a:srgbClr val="0A9395"/>
                </a:solidFill>
                <a:latin typeface="Arial"/>
                <a:cs typeface="Arial"/>
              </a:rPr>
              <a:t>multi-</a:t>
            </a:r>
            <a:r>
              <a:rPr dirty="0" sz="1800" spc="80" b="1">
                <a:solidFill>
                  <a:srgbClr val="0A9395"/>
                </a:solidFill>
                <a:latin typeface="Arial"/>
                <a:cs typeface="Arial"/>
              </a:rPr>
              <a:t>modal</a:t>
            </a:r>
            <a:r>
              <a:rPr dirty="0" sz="18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communication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3748" y="4198246"/>
            <a:ext cx="24301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lacking</a:t>
            </a:r>
            <a:r>
              <a:rPr dirty="0" sz="1800" spc="15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revision</a:t>
            </a:r>
            <a:r>
              <a:rPr dirty="0" sz="1800" spc="15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45">
                <a:solidFill>
                  <a:srgbClr val="BA3D02"/>
                </a:solidFill>
                <a:latin typeface="Microsoft Sans Serif"/>
                <a:cs typeface="Microsoft Sans Serif"/>
              </a:rPr>
              <a:t>history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976942" y="2608774"/>
            <a:ext cx="4390390" cy="1264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filtered</a:t>
            </a:r>
            <a:r>
              <a:rPr dirty="0" sz="18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0A9395"/>
                </a:solidFill>
                <a:latin typeface="Microsoft Sans Serif"/>
                <a:cs typeface="Microsoft Sans Serif"/>
              </a:rPr>
              <a:t>by</a:t>
            </a:r>
            <a:r>
              <a:rPr dirty="0" sz="18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role,</a:t>
            </a:r>
            <a:r>
              <a:rPr dirty="0" sz="1800" spc="10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modality,</a:t>
            </a:r>
            <a:r>
              <a:rPr dirty="0" sz="18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element,</a:t>
            </a:r>
            <a:r>
              <a:rPr dirty="0" sz="1800" spc="10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0A9395"/>
                </a:solidFill>
                <a:latin typeface="Microsoft Sans Serif"/>
                <a:cs typeface="Microsoft Sans Serif"/>
              </a:rPr>
              <a:t>etc.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synthesized</a:t>
            </a:r>
            <a:r>
              <a:rPr dirty="0" sz="1800" spc="19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800" spc="19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0A9395"/>
                </a:solidFill>
                <a:latin typeface="Microsoft Sans Serif"/>
                <a:cs typeface="Microsoft Sans Serif"/>
              </a:rPr>
              <a:t>AI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1800" spc="60">
                <a:solidFill>
                  <a:srgbClr val="0A9395"/>
                </a:solidFill>
                <a:latin typeface="Microsoft Sans Serif"/>
                <a:cs typeface="Microsoft Sans Serif"/>
              </a:rPr>
              <a:t>transformed</a:t>
            </a:r>
            <a:r>
              <a:rPr dirty="0" sz="1800" spc="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0A9395"/>
                </a:solidFill>
                <a:latin typeface="Microsoft Sans Serif"/>
                <a:cs typeface="Microsoft Sans Serif"/>
              </a:rPr>
              <a:t>into</a:t>
            </a:r>
            <a:r>
              <a:rPr dirty="0" sz="1800" spc="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5">
                <a:solidFill>
                  <a:srgbClr val="0A9395"/>
                </a:solidFill>
                <a:latin typeface="Microsoft Sans Serif"/>
                <a:cs typeface="Microsoft Sans Serif"/>
              </a:rPr>
              <a:t>role-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specific</a:t>
            </a:r>
            <a:r>
              <a:rPr dirty="0" sz="1800" spc="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50">
                <a:solidFill>
                  <a:srgbClr val="0A9395"/>
                </a:solidFill>
                <a:latin typeface="Microsoft Sans Serif"/>
                <a:cs typeface="Microsoft Sans Serif"/>
              </a:rPr>
              <a:t>to-</a:t>
            </a:r>
            <a:r>
              <a:rPr dirty="0" sz="1800" spc="170">
                <a:solidFill>
                  <a:srgbClr val="0A9395"/>
                </a:solidFill>
                <a:latin typeface="Microsoft Sans Serif"/>
                <a:cs typeface="Microsoft Sans Serif"/>
              </a:rPr>
              <a:t>do</a:t>
            </a:r>
            <a:r>
              <a:rPr dirty="0" sz="1800" spc="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0A9395"/>
                </a:solidFill>
                <a:latin typeface="Microsoft Sans Serif"/>
                <a:cs typeface="Microsoft Sans Serif"/>
              </a:rPr>
              <a:t>lists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976942" y="4132676"/>
            <a:ext cx="46621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digestible</a:t>
            </a:r>
            <a:r>
              <a:rPr dirty="0" sz="1800" spc="2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2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accessible</a:t>
            </a:r>
            <a:r>
              <a:rPr dirty="0" sz="1800" spc="2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0A9395"/>
                </a:solidFill>
                <a:latin typeface="Microsoft Sans Serif"/>
                <a:cs typeface="Microsoft Sans Serif"/>
              </a:rPr>
              <a:t>documentation</a:t>
            </a:r>
            <a:r>
              <a:rPr dirty="0" sz="1800" spc="2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of </a:t>
            </a:r>
            <a:r>
              <a:rPr dirty="0" sz="1800" spc="65">
                <a:solidFill>
                  <a:srgbClr val="0A9395"/>
                </a:solidFill>
                <a:latin typeface="Microsoft Sans Serif"/>
                <a:cs typeface="Microsoft Sans Serif"/>
              </a:rPr>
              <a:t>edits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70">
                <a:solidFill>
                  <a:srgbClr val="0A9395"/>
                </a:solidFill>
                <a:latin typeface="Microsoft Sans Serif"/>
                <a:cs typeface="Microsoft Sans Serif"/>
              </a:rPr>
              <a:t> comments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94998" y="1603737"/>
            <a:ext cx="2821305" cy="2301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Status</a:t>
            </a:r>
            <a:r>
              <a:rPr dirty="0" sz="1800" spc="1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BA3D02"/>
                </a:solidFill>
                <a:latin typeface="Arial"/>
                <a:cs typeface="Arial"/>
              </a:rPr>
              <a:t>quo</a:t>
            </a:r>
            <a:endParaRPr sz="1800">
              <a:latin typeface="Arial"/>
              <a:cs typeface="Arial"/>
            </a:endParaRPr>
          </a:p>
          <a:p>
            <a:pPr marL="12700" marR="1454150" indent="18415">
              <a:lnSpc>
                <a:spcPts val="3890"/>
              </a:lnSpc>
              <a:spcBef>
                <a:spcPts val="160"/>
              </a:spcBef>
            </a:pPr>
            <a:r>
              <a:rPr dirty="0" sz="1800" spc="75">
                <a:solidFill>
                  <a:srgbClr val="BA3D02"/>
                </a:solidFill>
                <a:latin typeface="Microsoft Sans Serif"/>
                <a:cs typeface="Microsoft Sans Serif"/>
              </a:rPr>
              <a:t>text-</a:t>
            </a:r>
            <a:r>
              <a:rPr dirty="0" sz="1800" spc="105">
                <a:solidFill>
                  <a:srgbClr val="BA3D02"/>
                </a:solidFill>
                <a:latin typeface="Microsoft Sans Serif"/>
                <a:cs typeface="Microsoft Sans Serif"/>
              </a:rPr>
              <a:t>based </a:t>
            </a:r>
            <a:r>
              <a:rPr dirty="0" sz="1800" spc="-10">
                <a:solidFill>
                  <a:srgbClr val="BA3D02"/>
                </a:solidFill>
                <a:latin typeface="Microsoft Sans Serif"/>
                <a:cs typeface="Microsoft Sans Serif"/>
              </a:rPr>
              <a:t>disorganized</a:t>
            </a:r>
            <a:endParaRPr sz="1800">
              <a:latin typeface="Microsoft Sans Serif"/>
              <a:cs typeface="Microsoft Sans Serif"/>
            </a:endParaRPr>
          </a:p>
          <a:p>
            <a:pPr marL="31115">
              <a:lnSpc>
                <a:spcPct val="100000"/>
              </a:lnSpc>
              <a:spcBef>
                <a:spcPts val="1540"/>
              </a:spcBef>
            </a:pPr>
            <a:r>
              <a:rPr dirty="0" sz="1800" spc="-10">
                <a:solidFill>
                  <a:srgbClr val="BA3D02"/>
                </a:solidFill>
                <a:latin typeface="Microsoft Sans Serif"/>
                <a:cs typeface="Microsoft Sans Serif"/>
              </a:rPr>
              <a:t>overwhelming</a:t>
            </a:r>
            <a:endParaRPr sz="1800">
              <a:latin typeface="Microsoft Sans Serif"/>
              <a:cs typeface="Microsoft Sans Serif"/>
            </a:endParaRPr>
          </a:p>
          <a:p>
            <a:pPr marL="31115">
              <a:lnSpc>
                <a:spcPct val="100000"/>
              </a:lnSpc>
              <a:spcBef>
                <a:spcPts val="1955"/>
              </a:spcBef>
            </a:pPr>
            <a:r>
              <a:rPr dirty="0" sz="1800" spc="90">
                <a:solidFill>
                  <a:srgbClr val="BA3D02"/>
                </a:solidFill>
                <a:latin typeface="Microsoft Sans Serif"/>
                <a:cs typeface="Microsoft Sans Serif"/>
              </a:rPr>
              <a:t>not</a:t>
            </a:r>
            <a:r>
              <a:rPr dirty="0" sz="1800" spc="13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0">
                <a:solidFill>
                  <a:srgbClr val="BA3D02"/>
                </a:solidFill>
                <a:latin typeface="Microsoft Sans Serif"/>
                <a:cs typeface="Microsoft Sans Serif"/>
              </a:rPr>
              <a:t>transferable</a:t>
            </a:r>
            <a:r>
              <a:rPr dirty="0" sz="1800" spc="14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20">
                <a:solidFill>
                  <a:srgbClr val="BA3D02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14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30">
                <a:solidFill>
                  <a:srgbClr val="BA3D02"/>
                </a:solidFill>
                <a:latin typeface="Microsoft Sans Serif"/>
                <a:cs typeface="Microsoft Sans Serif"/>
              </a:rPr>
              <a:t>to-</a:t>
            </a:r>
            <a:r>
              <a:rPr dirty="0" sz="1800" spc="110">
                <a:solidFill>
                  <a:srgbClr val="BA3D02"/>
                </a:solidFill>
                <a:latin typeface="Microsoft Sans Serif"/>
                <a:cs typeface="Microsoft Sans Serif"/>
              </a:rPr>
              <a:t>dos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976942" y="1603756"/>
            <a:ext cx="4451985" cy="762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Clarus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multimodal:</a:t>
            </a:r>
            <a:r>
              <a:rPr dirty="0" sz="1800" spc="1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voice,</a:t>
            </a:r>
            <a:r>
              <a:rPr dirty="0" sz="1800" spc="1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video,</a:t>
            </a:r>
            <a:r>
              <a:rPr dirty="0" sz="1800" spc="1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1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5">
                <a:solidFill>
                  <a:srgbClr val="0A9395"/>
                </a:solidFill>
                <a:latin typeface="Microsoft Sans Serif"/>
                <a:cs typeface="Microsoft Sans Serif"/>
              </a:rPr>
              <a:t>text</a:t>
            </a:r>
            <a:r>
              <a:rPr dirty="0" sz="1800" spc="1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support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504402" y="1317038"/>
            <a:ext cx="230632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81380" algn="l"/>
                <a:tab pos="1802130" algn="l"/>
              </a:tabLst>
            </a:pPr>
            <a:r>
              <a:rPr dirty="0" sz="1400" spc="65" b="1">
                <a:solidFill>
                  <a:srgbClr val="0A9395"/>
                </a:solidFill>
                <a:latin typeface="Arial"/>
                <a:cs typeface="Arial"/>
              </a:rPr>
              <a:t>text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	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voice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	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video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9835" y="855248"/>
            <a:ext cx="510023" cy="510036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42612" y="877025"/>
            <a:ext cx="510023" cy="510036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97058" y="855248"/>
            <a:ext cx="510023" cy="5100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6208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Value</a:t>
            </a:r>
            <a:r>
              <a:rPr dirty="0" spc="35"/>
              <a:t> </a:t>
            </a:r>
            <a:r>
              <a:rPr dirty="0" spc="-10"/>
              <a:t>Proposition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79349" y="1624325"/>
            <a:ext cx="6258560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000" b="1">
                <a:solidFill>
                  <a:srgbClr val="0A9395"/>
                </a:solidFill>
                <a:latin typeface="Arial"/>
                <a:cs typeface="Arial"/>
              </a:rPr>
              <a:t>Seamless,</a:t>
            </a:r>
            <a:r>
              <a:rPr dirty="0" sz="4000" spc="-1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4000" spc="45" b="1">
                <a:solidFill>
                  <a:srgbClr val="0A9395"/>
                </a:solidFill>
                <a:latin typeface="Arial"/>
                <a:cs typeface="Arial"/>
              </a:rPr>
              <a:t>fiexible </a:t>
            </a:r>
            <a:r>
              <a:rPr dirty="0" sz="4000" spc="90" b="1">
                <a:solidFill>
                  <a:srgbClr val="0A9395"/>
                </a:solidFill>
                <a:latin typeface="Arial"/>
                <a:cs typeface="Arial"/>
              </a:rPr>
              <a:t>communication</a:t>
            </a:r>
            <a:r>
              <a:rPr dirty="0" sz="4000" spc="-11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4000" spc="145" b="1">
                <a:solidFill>
                  <a:srgbClr val="0A9395"/>
                </a:solidFill>
                <a:latin typeface="Arial"/>
                <a:cs typeface="Arial"/>
              </a:rPr>
              <a:t>between </a:t>
            </a:r>
            <a:r>
              <a:rPr dirty="0" sz="400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400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4000" spc="9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400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4000" spc="-10" b="1">
                <a:solidFill>
                  <a:srgbClr val="0A9395"/>
                </a:solidFill>
                <a:latin typeface="Arial"/>
                <a:cs typeface="Arial"/>
              </a:rPr>
              <a:t>designers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36019" y="4620328"/>
            <a:ext cx="67691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Previous</a:t>
            </a:r>
            <a:r>
              <a:rPr dirty="0" sz="1400" spc="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value</a:t>
            </a:r>
            <a:r>
              <a:rPr dirty="0" sz="1400" spc="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prop</a:t>
            </a:r>
            <a:r>
              <a:rPr dirty="0" sz="1400" spc="8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“create</a:t>
            </a:r>
            <a:r>
              <a:rPr dirty="0" sz="1400" spc="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together,</a:t>
            </a:r>
            <a:r>
              <a:rPr dirty="0" sz="1400" spc="8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instantly”</a:t>
            </a:r>
            <a:r>
              <a:rPr dirty="0" sz="1400" spc="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was</a:t>
            </a:r>
            <a:r>
              <a:rPr dirty="0" sz="1400" spc="8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too</a:t>
            </a:r>
            <a:r>
              <a:rPr dirty="0" sz="1400" spc="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broad</a:t>
            </a:r>
            <a:r>
              <a:rPr dirty="0" sz="1400" spc="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1400" spc="8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nonunique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0363" y="246699"/>
            <a:ext cx="6764655" cy="787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50035" marR="5080" indent="-153797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A9395"/>
                </a:solidFill>
              </a:rPr>
              <a:t>Seamless,</a:t>
            </a:r>
            <a:r>
              <a:rPr dirty="0" spc="-20">
                <a:solidFill>
                  <a:srgbClr val="0A9395"/>
                </a:solidFill>
              </a:rPr>
              <a:t> </a:t>
            </a:r>
            <a:r>
              <a:rPr dirty="0">
                <a:solidFill>
                  <a:srgbClr val="0A9395"/>
                </a:solidFill>
              </a:rPr>
              <a:t>fiexible</a:t>
            </a:r>
            <a:r>
              <a:rPr dirty="0" spc="-15">
                <a:solidFill>
                  <a:srgbClr val="0A9395"/>
                </a:solidFill>
              </a:rPr>
              <a:t> </a:t>
            </a:r>
            <a:r>
              <a:rPr dirty="0" spc="55">
                <a:solidFill>
                  <a:srgbClr val="0A9395"/>
                </a:solidFill>
              </a:rPr>
              <a:t>communication</a:t>
            </a:r>
            <a:r>
              <a:rPr dirty="0" spc="-15">
                <a:solidFill>
                  <a:srgbClr val="0A9395"/>
                </a:solidFill>
              </a:rPr>
              <a:t> </a:t>
            </a:r>
            <a:r>
              <a:rPr dirty="0" spc="85">
                <a:solidFill>
                  <a:srgbClr val="0A9395"/>
                </a:solidFill>
              </a:rPr>
              <a:t>between </a:t>
            </a:r>
            <a:r>
              <a:rPr dirty="0">
                <a:solidFill>
                  <a:srgbClr val="0A9395"/>
                </a:solidFill>
              </a:rPr>
              <a:t>founders</a:t>
            </a:r>
            <a:r>
              <a:rPr dirty="0" spc="10">
                <a:solidFill>
                  <a:srgbClr val="0A9395"/>
                </a:solidFill>
              </a:rPr>
              <a:t> </a:t>
            </a:r>
            <a:r>
              <a:rPr dirty="0" spc="55">
                <a:solidFill>
                  <a:srgbClr val="0A9395"/>
                </a:solidFill>
              </a:rPr>
              <a:t>and</a:t>
            </a:r>
            <a:r>
              <a:rPr dirty="0" spc="10">
                <a:solidFill>
                  <a:srgbClr val="0A9395"/>
                </a:solidFill>
              </a:rPr>
              <a:t> </a:t>
            </a:r>
            <a:r>
              <a:rPr dirty="0" spc="-10">
                <a:solidFill>
                  <a:srgbClr val="0A9395"/>
                </a:solidFill>
              </a:rPr>
              <a:t>designers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93781" y="4242863"/>
            <a:ext cx="2841625" cy="7391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 indent="-635">
              <a:lnSpc>
                <a:spcPct val="100800"/>
              </a:lnSpc>
              <a:spcBef>
                <a:spcPts val="90"/>
              </a:spcBef>
            </a:pPr>
            <a:r>
              <a:rPr dirty="0" sz="1550" b="1">
                <a:solidFill>
                  <a:srgbClr val="BA3D02"/>
                </a:solidFill>
                <a:latin typeface="Arial"/>
                <a:cs typeface="Arial"/>
              </a:rPr>
              <a:t>Captures</a:t>
            </a:r>
            <a:r>
              <a:rPr dirty="0" sz="1550" spc="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BA3D02"/>
                </a:solidFill>
                <a:latin typeface="Arial"/>
                <a:cs typeface="Arial"/>
              </a:rPr>
              <a:t>full</a:t>
            </a:r>
            <a:r>
              <a:rPr dirty="0" sz="1550" spc="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50" spc="55" b="1">
                <a:solidFill>
                  <a:srgbClr val="BA3D02"/>
                </a:solidFill>
                <a:latin typeface="Arial"/>
                <a:cs typeface="Arial"/>
              </a:rPr>
              <a:t>context</a:t>
            </a:r>
            <a:r>
              <a:rPr dirty="0" sz="1550" spc="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50" spc="-25" b="1">
                <a:solidFill>
                  <a:srgbClr val="BA3D02"/>
                </a:solidFill>
                <a:latin typeface="Arial"/>
                <a:cs typeface="Arial"/>
              </a:rPr>
              <a:t>of </a:t>
            </a:r>
            <a:r>
              <a:rPr dirty="0" sz="1550" b="1">
                <a:solidFill>
                  <a:srgbClr val="BA3D02"/>
                </a:solidFill>
                <a:latin typeface="Arial"/>
                <a:cs typeface="Arial"/>
              </a:rPr>
              <a:t>feedback:</a:t>
            </a:r>
            <a:r>
              <a:rPr dirty="0" sz="1550" spc="1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BA3D02"/>
                </a:solidFill>
                <a:latin typeface="Arial"/>
                <a:cs typeface="Arial"/>
              </a:rPr>
              <a:t>tone,</a:t>
            </a:r>
            <a:r>
              <a:rPr dirty="0" sz="1550" spc="1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BA3D02"/>
                </a:solidFill>
                <a:latin typeface="Arial"/>
                <a:cs typeface="Arial"/>
              </a:rPr>
              <a:t>emotion,</a:t>
            </a:r>
            <a:r>
              <a:rPr dirty="0" sz="1550" spc="1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50" spc="-25" b="1">
                <a:solidFill>
                  <a:srgbClr val="BA3D02"/>
                </a:solidFill>
                <a:latin typeface="Arial"/>
                <a:cs typeface="Arial"/>
              </a:rPr>
              <a:t>and </a:t>
            </a:r>
            <a:r>
              <a:rPr dirty="0" sz="1550" spc="-10" b="1">
                <a:solidFill>
                  <a:srgbClr val="BA3D02"/>
                </a:solidFill>
                <a:latin typeface="Arial"/>
                <a:cs typeface="Arial"/>
              </a:rPr>
              <a:t>detail.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3182" y="2966894"/>
            <a:ext cx="1048977" cy="1048972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69688" y="1616361"/>
            <a:ext cx="1057455" cy="1057457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6269312" y="1676499"/>
            <a:ext cx="991235" cy="920750"/>
            <a:chOff x="6269312" y="1676499"/>
            <a:chExt cx="991235" cy="92075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64611" y="1676499"/>
              <a:ext cx="460081" cy="46008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00061" y="2136588"/>
              <a:ext cx="460073" cy="46008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69312" y="2136588"/>
              <a:ext cx="460073" cy="460081"/>
            </a:xfrm>
            <a:prstGeom prst="rect">
              <a:avLst/>
            </a:prstGeom>
          </p:spPr>
        </p:pic>
      </p:grpSp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75237" y="3056988"/>
            <a:ext cx="1048972" cy="1048977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5463942" y="4361786"/>
            <a:ext cx="2874010" cy="5010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5715">
              <a:lnSpc>
                <a:spcPct val="100800"/>
              </a:lnSpc>
              <a:spcBef>
                <a:spcPts val="90"/>
              </a:spcBef>
            </a:pPr>
            <a:r>
              <a:rPr dirty="0" sz="1550" b="1">
                <a:solidFill>
                  <a:srgbClr val="BA3D02"/>
                </a:solidFill>
                <a:latin typeface="Arial"/>
                <a:cs typeface="Arial"/>
              </a:rPr>
              <a:t>Organized</a:t>
            </a:r>
            <a:r>
              <a:rPr dirty="0" sz="1550" spc="-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BA3D02"/>
                </a:solidFill>
                <a:latin typeface="Arial"/>
                <a:cs typeface="Arial"/>
              </a:rPr>
              <a:t>for </a:t>
            </a:r>
            <a:r>
              <a:rPr dirty="0" sz="1550" spc="55" b="1">
                <a:solidFill>
                  <a:srgbClr val="BA3D02"/>
                </a:solidFill>
                <a:latin typeface="Arial"/>
                <a:cs typeface="Arial"/>
              </a:rPr>
              <a:t>realtime</a:t>
            </a:r>
            <a:r>
              <a:rPr dirty="0" sz="15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50" spc="40" b="1">
                <a:solidFill>
                  <a:srgbClr val="BA3D02"/>
                </a:solidFill>
                <a:latin typeface="Arial"/>
                <a:cs typeface="Arial"/>
              </a:rPr>
              <a:t>clarity </a:t>
            </a:r>
            <a:r>
              <a:rPr dirty="0" sz="1550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1550" spc="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BA3D02"/>
                </a:solidFill>
                <a:latin typeface="Arial"/>
                <a:cs typeface="Arial"/>
              </a:rPr>
              <a:t>faster</a:t>
            </a:r>
            <a:r>
              <a:rPr dirty="0" sz="1550" spc="50" b="1">
                <a:solidFill>
                  <a:srgbClr val="BA3D02"/>
                </a:solidFill>
                <a:latin typeface="Arial"/>
                <a:cs typeface="Arial"/>
              </a:rPr>
              <a:t> creative </a:t>
            </a:r>
            <a:r>
              <a:rPr dirty="0" sz="1550" spc="-10" b="1">
                <a:solidFill>
                  <a:srgbClr val="BA3D02"/>
                </a:solidFill>
                <a:latin typeface="Arial"/>
                <a:cs typeface="Arial"/>
              </a:rPr>
              <a:t>alignment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90123" y="1302741"/>
            <a:ext cx="7489190" cy="9721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06780">
              <a:lnSpc>
                <a:spcPct val="100000"/>
              </a:lnSpc>
              <a:spcBef>
                <a:spcPts val="105"/>
              </a:spcBef>
              <a:tabLst>
                <a:tab pos="4824095" algn="l"/>
              </a:tabLst>
            </a:pPr>
            <a:r>
              <a:rPr dirty="0" sz="1750" spc="55" b="1">
                <a:solidFill>
                  <a:srgbClr val="77909C"/>
                </a:solidFill>
                <a:latin typeface="Arial"/>
                <a:cs typeface="Arial"/>
              </a:rPr>
              <a:t>Comments</a:t>
            </a:r>
            <a:r>
              <a:rPr dirty="0" sz="1750" spc="-25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750" b="1">
                <a:solidFill>
                  <a:srgbClr val="77909C"/>
                </a:solidFill>
                <a:latin typeface="Arial"/>
                <a:cs typeface="Arial"/>
              </a:rPr>
              <a:t>exist</a:t>
            </a:r>
            <a:r>
              <a:rPr dirty="0" sz="1750" spc="-25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750" b="1">
                <a:solidFill>
                  <a:srgbClr val="77909C"/>
                </a:solidFill>
                <a:latin typeface="Arial"/>
                <a:cs typeface="Arial"/>
              </a:rPr>
              <a:t>in</a:t>
            </a:r>
            <a:r>
              <a:rPr dirty="0" sz="1750" spc="-25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750" spc="-10" b="1">
                <a:solidFill>
                  <a:srgbClr val="77909C"/>
                </a:solidFill>
                <a:latin typeface="Arial"/>
                <a:cs typeface="Arial"/>
              </a:rPr>
              <a:t>isolation</a:t>
            </a:r>
            <a:r>
              <a:rPr dirty="0" sz="1750" b="1">
                <a:solidFill>
                  <a:srgbClr val="77909C"/>
                </a:solidFill>
                <a:latin typeface="Arial"/>
                <a:cs typeface="Arial"/>
              </a:rPr>
              <a:t>	Feedback</a:t>
            </a:r>
            <a:r>
              <a:rPr dirty="0" sz="1750" spc="85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750" spc="-20" b="1">
                <a:solidFill>
                  <a:srgbClr val="77909C"/>
                </a:solidFill>
                <a:latin typeface="Arial"/>
                <a:cs typeface="Arial"/>
              </a:rPr>
              <a:t>is</a:t>
            </a:r>
            <a:r>
              <a:rPr dirty="0" sz="1750" spc="85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750" spc="45" b="1">
                <a:solidFill>
                  <a:srgbClr val="77909C"/>
                </a:solidFill>
                <a:latin typeface="Arial"/>
                <a:cs typeface="Arial"/>
              </a:rPr>
              <a:t>fragmented</a:t>
            </a:r>
            <a:endParaRPr sz="1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3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750" b="1">
                <a:solidFill>
                  <a:srgbClr val="77909C"/>
                </a:solidFill>
                <a:latin typeface="Arial"/>
                <a:cs typeface="Arial"/>
              </a:rPr>
              <a:t>Status</a:t>
            </a:r>
            <a:r>
              <a:rPr dirty="0" sz="1750" spc="150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750" spc="-25" b="1">
                <a:solidFill>
                  <a:srgbClr val="77909C"/>
                </a:solidFill>
                <a:latin typeface="Arial"/>
                <a:cs typeface="Arial"/>
              </a:rPr>
              <a:t>Quo</a:t>
            </a:r>
            <a:endParaRPr sz="17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94724" y="3488715"/>
            <a:ext cx="1537970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b="1">
                <a:solidFill>
                  <a:srgbClr val="BA3D02"/>
                </a:solidFill>
                <a:latin typeface="Arial"/>
                <a:cs typeface="Arial"/>
              </a:rPr>
              <a:t>Our</a:t>
            </a:r>
            <a:r>
              <a:rPr dirty="0" sz="1750" spc="-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750" b="1">
                <a:solidFill>
                  <a:srgbClr val="BA3D02"/>
                </a:solidFill>
                <a:latin typeface="Arial"/>
                <a:cs typeface="Arial"/>
              </a:rPr>
              <a:t>value</a:t>
            </a:r>
            <a:r>
              <a:rPr dirty="0" sz="1750" spc="-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750" spc="35" b="1">
                <a:solidFill>
                  <a:srgbClr val="BA3D02"/>
                </a:solidFill>
                <a:latin typeface="Arial"/>
                <a:cs typeface="Arial"/>
              </a:rPr>
              <a:t>add</a:t>
            </a:r>
            <a:endParaRPr sz="1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0363" y="246699"/>
            <a:ext cx="6764655" cy="787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50035" marR="5080" indent="-153797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A9395"/>
                </a:solidFill>
              </a:rPr>
              <a:t>Seamless,</a:t>
            </a:r>
            <a:r>
              <a:rPr dirty="0" spc="-20">
                <a:solidFill>
                  <a:srgbClr val="0A9395"/>
                </a:solidFill>
              </a:rPr>
              <a:t> </a:t>
            </a:r>
            <a:r>
              <a:rPr dirty="0">
                <a:solidFill>
                  <a:srgbClr val="0A9395"/>
                </a:solidFill>
              </a:rPr>
              <a:t>fiexible</a:t>
            </a:r>
            <a:r>
              <a:rPr dirty="0" spc="-15">
                <a:solidFill>
                  <a:srgbClr val="0A9395"/>
                </a:solidFill>
              </a:rPr>
              <a:t> </a:t>
            </a:r>
            <a:r>
              <a:rPr dirty="0" spc="55">
                <a:solidFill>
                  <a:srgbClr val="0A9395"/>
                </a:solidFill>
              </a:rPr>
              <a:t>communication</a:t>
            </a:r>
            <a:r>
              <a:rPr dirty="0" spc="-15">
                <a:solidFill>
                  <a:srgbClr val="0A9395"/>
                </a:solidFill>
              </a:rPr>
              <a:t> </a:t>
            </a:r>
            <a:r>
              <a:rPr dirty="0" spc="85">
                <a:solidFill>
                  <a:srgbClr val="0A9395"/>
                </a:solidFill>
              </a:rPr>
              <a:t>between </a:t>
            </a:r>
            <a:r>
              <a:rPr dirty="0">
                <a:solidFill>
                  <a:srgbClr val="0A9395"/>
                </a:solidFill>
              </a:rPr>
              <a:t>founders</a:t>
            </a:r>
            <a:r>
              <a:rPr dirty="0" spc="10">
                <a:solidFill>
                  <a:srgbClr val="0A9395"/>
                </a:solidFill>
              </a:rPr>
              <a:t> </a:t>
            </a:r>
            <a:r>
              <a:rPr dirty="0" spc="55">
                <a:solidFill>
                  <a:srgbClr val="0A9395"/>
                </a:solidFill>
              </a:rPr>
              <a:t>and</a:t>
            </a:r>
            <a:r>
              <a:rPr dirty="0" spc="10">
                <a:solidFill>
                  <a:srgbClr val="0A9395"/>
                </a:solidFill>
              </a:rPr>
              <a:t> </a:t>
            </a:r>
            <a:r>
              <a:rPr dirty="0" spc="-10">
                <a:solidFill>
                  <a:srgbClr val="0A9395"/>
                </a:solidFill>
              </a:rPr>
              <a:t>designers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249778" y="3335808"/>
            <a:ext cx="2650490" cy="59436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70"/>
              </a:spcBef>
            </a:pPr>
            <a:r>
              <a:rPr dirty="0" sz="1850" b="1">
                <a:solidFill>
                  <a:srgbClr val="BA3D02"/>
                </a:solidFill>
                <a:latin typeface="Arial"/>
                <a:cs typeface="Arial"/>
              </a:rPr>
              <a:t>Shared</a:t>
            </a:r>
            <a:r>
              <a:rPr dirty="0" sz="1850" spc="3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50" spc="-10" b="1">
                <a:solidFill>
                  <a:srgbClr val="BA3D02"/>
                </a:solidFill>
                <a:latin typeface="Arial"/>
                <a:cs typeface="Arial"/>
              </a:rPr>
              <a:t>understanding, </a:t>
            </a:r>
            <a:r>
              <a:rPr dirty="0" sz="1850" spc="20" b="1">
                <a:solidFill>
                  <a:srgbClr val="BA3D02"/>
                </a:solidFill>
                <a:latin typeface="Arial"/>
                <a:cs typeface="Arial"/>
              </a:rPr>
              <a:t>communication</a:t>
            </a:r>
            <a:r>
              <a:rPr dirty="0" sz="1850" spc="2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50" spc="50" b="1">
                <a:solidFill>
                  <a:srgbClr val="BA3D02"/>
                </a:solidFill>
                <a:latin typeface="Arial"/>
                <a:cs typeface="Arial"/>
              </a:rPr>
              <a:t>clarity</a:t>
            </a:r>
            <a:endParaRPr sz="18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90123" y="1981615"/>
            <a:ext cx="1239520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b="1">
                <a:solidFill>
                  <a:srgbClr val="77909C"/>
                </a:solidFill>
                <a:latin typeface="Arial"/>
                <a:cs typeface="Arial"/>
              </a:rPr>
              <a:t>Status</a:t>
            </a:r>
            <a:r>
              <a:rPr dirty="0" sz="1750" spc="150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750" spc="-25" b="1">
                <a:solidFill>
                  <a:srgbClr val="77909C"/>
                </a:solidFill>
                <a:latin typeface="Arial"/>
                <a:cs typeface="Arial"/>
              </a:rPr>
              <a:t>Quo</a:t>
            </a:r>
            <a:endParaRPr sz="17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94724" y="3488696"/>
            <a:ext cx="1537970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b="1">
                <a:solidFill>
                  <a:srgbClr val="BA3D02"/>
                </a:solidFill>
                <a:latin typeface="Arial"/>
                <a:cs typeface="Arial"/>
              </a:rPr>
              <a:t>Our</a:t>
            </a:r>
            <a:r>
              <a:rPr dirty="0" sz="1750" spc="-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750" b="1">
                <a:solidFill>
                  <a:srgbClr val="BA3D02"/>
                </a:solidFill>
                <a:latin typeface="Arial"/>
                <a:cs typeface="Arial"/>
              </a:rPr>
              <a:t>value</a:t>
            </a:r>
            <a:r>
              <a:rPr dirty="0" sz="1750" spc="-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750" spc="35" b="1">
                <a:solidFill>
                  <a:srgbClr val="BA3D02"/>
                </a:solidFill>
                <a:latin typeface="Arial"/>
                <a:cs typeface="Arial"/>
              </a:rPr>
              <a:t>add</a:t>
            </a:r>
            <a:endParaRPr sz="17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495322" y="1981625"/>
            <a:ext cx="2336800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b="1">
                <a:solidFill>
                  <a:srgbClr val="77909C"/>
                </a:solidFill>
                <a:latin typeface="Arial"/>
                <a:cs typeface="Arial"/>
              </a:rPr>
              <a:t>Simultaneous</a:t>
            </a:r>
            <a:r>
              <a:rPr dirty="0" sz="1750" spc="155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750" spc="-10" b="1">
                <a:solidFill>
                  <a:srgbClr val="77909C"/>
                </a:solidFill>
                <a:latin typeface="Arial"/>
                <a:cs typeface="Arial"/>
              </a:rPr>
              <a:t>Editing</a:t>
            </a:r>
            <a:endParaRPr sz="17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800814" y="1981625"/>
            <a:ext cx="2038350" cy="293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b="1">
                <a:solidFill>
                  <a:srgbClr val="77909C"/>
                </a:solidFill>
                <a:latin typeface="Arial"/>
                <a:cs typeface="Arial"/>
              </a:rPr>
              <a:t>Optimize</a:t>
            </a:r>
            <a:r>
              <a:rPr dirty="0" sz="1750" spc="120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750" b="1">
                <a:solidFill>
                  <a:srgbClr val="77909C"/>
                </a:solidFill>
                <a:latin typeface="Arial"/>
                <a:cs typeface="Arial"/>
              </a:rPr>
              <a:t>for</a:t>
            </a:r>
            <a:r>
              <a:rPr dirty="0" sz="1750" spc="120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750" spc="-10" b="1">
                <a:solidFill>
                  <a:srgbClr val="77909C"/>
                </a:solidFill>
                <a:latin typeface="Arial"/>
                <a:cs typeface="Arial"/>
              </a:rPr>
              <a:t>doing</a:t>
            </a:r>
            <a:endParaRPr sz="17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555260" y="3050050"/>
            <a:ext cx="2662555" cy="116586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70"/>
              </a:spcBef>
            </a:pPr>
            <a:r>
              <a:rPr dirty="0" sz="1850" b="1">
                <a:solidFill>
                  <a:srgbClr val="BA3D02"/>
                </a:solidFill>
                <a:latin typeface="Arial"/>
                <a:cs typeface="Arial"/>
              </a:rPr>
              <a:t>Optimize</a:t>
            </a:r>
            <a:r>
              <a:rPr dirty="0" sz="1850" spc="29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50" spc="-25" b="1">
                <a:solidFill>
                  <a:srgbClr val="BA3D02"/>
                </a:solidFill>
                <a:latin typeface="Arial"/>
                <a:cs typeface="Arial"/>
              </a:rPr>
              <a:t>for </a:t>
            </a:r>
            <a:r>
              <a:rPr dirty="0" sz="1850" spc="-10" b="1">
                <a:solidFill>
                  <a:srgbClr val="BA3D02"/>
                </a:solidFill>
                <a:latin typeface="Arial"/>
                <a:cs typeface="Arial"/>
              </a:rPr>
              <a:t>understanding: </a:t>
            </a:r>
            <a:r>
              <a:rPr dirty="0" sz="1850" b="1">
                <a:solidFill>
                  <a:srgbClr val="BA3D02"/>
                </a:solidFill>
                <a:latin typeface="Arial"/>
                <a:cs typeface="Arial"/>
              </a:rPr>
              <a:t>foundation</a:t>
            </a:r>
            <a:r>
              <a:rPr dirty="0" sz="1850" spc="1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BA3D02"/>
                </a:solidFill>
                <a:latin typeface="Arial"/>
                <a:cs typeface="Arial"/>
              </a:rPr>
              <a:t>of</a:t>
            </a:r>
            <a:r>
              <a:rPr dirty="0" sz="1850" spc="1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50" spc="55" b="1">
                <a:solidFill>
                  <a:srgbClr val="BA3D02"/>
                </a:solidFill>
                <a:latin typeface="Arial"/>
                <a:cs typeface="Arial"/>
              </a:rPr>
              <a:t>effective </a:t>
            </a:r>
            <a:r>
              <a:rPr dirty="0" sz="1850" spc="-20" b="1">
                <a:solidFill>
                  <a:srgbClr val="BA3D02"/>
                </a:solidFill>
                <a:latin typeface="Arial"/>
                <a:cs typeface="Arial"/>
              </a:rPr>
              <a:t>work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/>
              <a:t>Table</a:t>
            </a:r>
            <a:r>
              <a:rPr dirty="0" spc="-3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 spc="70"/>
              <a:t>Contents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89643" y="2156512"/>
            <a:ext cx="1319530" cy="726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5725" marR="5080" indent="-73660">
              <a:lnSpc>
                <a:spcPct val="114999"/>
              </a:lnSpc>
              <a:spcBef>
                <a:spcPts val="100"/>
              </a:spcBef>
            </a:pPr>
            <a:r>
              <a:rPr dirty="0" sz="2000" spc="-225" b="1">
                <a:solidFill>
                  <a:srgbClr val="0A9395"/>
                </a:solidFill>
                <a:latin typeface="Arial"/>
                <a:cs typeface="Arial"/>
              </a:rPr>
              <a:t>1.</a:t>
            </a:r>
            <a:r>
              <a:rPr dirty="0" sz="2000" spc="-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50" b="1">
                <a:solidFill>
                  <a:srgbClr val="0A9395"/>
                </a:solidFill>
                <a:latin typeface="Arial"/>
                <a:cs typeface="Arial"/>
              </a:rPr>
              <a:t>Concept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Sketches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63662" y="2202232"/>
            <a:ext cx="181800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2.</a:t>
            </a:r>
            <a:r>
              <a:rPr dirty="0" sz="2000" spc="-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35" b="1">
                <a:solidFill>
                  <a:srgbClr val="0A9395"/>
                </a:solidFill>
                <a:latin typeface="Arial"/>
                <a:cs typeface="Arial"/>
              </a:rPr>
              <a:t>Key</a:t>
            </a:r>
            <a:r>
              <a:rPr dirty="0" sz="2000" spc="-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Screens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782734" y="2202232"/>
            <a:ext cx="162560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3.</a:t>
            </a:r>
            <a:r>
              <a:rPr dirty="0" sz="2000" spc="-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50" b="1">
                <a:solidFill>
                  <a:srgbClr val="0A9395"/>
                </a:solidFill>
                <a:latin typeface="Arial"/>
                <a:cs typeface="Arial"/>
              </a:rPr>
              <a:t>Task</a:t>
            </a:r>
            <a:r>
              <a:rPr dirty="0" sz="2000" spc="-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0A9395"/>
                </a:solidFill>
                <a:latin typeface="Arial"/>
                <a:cs typeface="Arial"/>
              </a:rPr>
              <a:t>Flows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74598" y="4088160"/>
            <a:ext cx="1670685" cy="726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3975">
              <a:lnSpc>
                <a:spcPct val="114999"/>
              </a:lnSpc>
              <a:spcBef>
                <a:spcPts val="100"/>
              </a:spcBef>
            </a:pPr>
            <a:r>
              <a:rPr dirty="0" sz="2000" spc="65" b="1">
                <a:solidFill>
                  <a:srgbClr val="0A9395"/>
                </a:solidFill>
                <a:latin typeface="Arial"/>
                <a:cs typeface="Arial"/>
              </a:rPr>
              <a:t>4.</a:t>
            </a:r>
            <a:r>
              <a:rPr dirty="0" sz="2000" spc="-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Prototype Construction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018699" y="4088160"/>
            <a:ext cx="1208405" cy="726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8590" marR="5080" indent="-136525">
              <a:lnSpc>
                <a:spcPct val="114999"/>
              </a:lnSpc>
              <a:spcBef>
                <a:spcPts val="100"/>
              </a:spcBef>
            </a:pP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5.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 Testing Results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726277" y="4133879"/>
            <a:ext cx="184150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6.</a:t>
            </a:r>
            <a:r>
              <a:rPr dirty="0" sz="2000" spc="-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Implications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8685" y="1331324"/>
            <a:ext cx="800420" cy="800398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22141" y="1331334"/>
            <a:ext cx="800398" cy="800423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46310" y="1331319"/>
            <a:ext cx="800423" cy="80040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8692" y="3270618"/>
            <a:ext cx="800398" cy="800398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22141" y="3270618"/>
            <a:ext cx="800398" cy="800398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94885" y="3270618"/>
            <a:ext cx="800398" cy="800398"/>
          </a:xfrm>
          <a:prstGeom prst="rect">
            <a:avLst/>
          </a:prstGeom>
        </p:spPr>
      </p:pic>
      <p:grpSp>
        <p:nvGrpSpPr>
          <p:cNvPr id="15" name="object 15" descr=""/>
          <p:cNvGrpSpPr/>
          <p:nvPr/>
        </p:nvGrpSpPr>
        <p:grpSpPr>
          <a:xfrm>
            <a:off x="2639094" y="1649554"/>
            <a:ext cx="659130" cy="164465"/>
            <a:chOff x="2639094" y="1649554"/>
            <a:chExt cx="659130" cy="164465"/>
          </a:xfrm>
        </p:grpSpPr>
        <p:sp>
          <p:nvSpPr>
            <p:cNvPr id="16" name="object 16" descr=""/>
            <p:cNvSpPr/>
            <p:nvPr/>
          </p:nvSpPr>
          <p:spPr>
            <a:xfrm>
              <a:off x="2639094" y="1731533"/>
              <a:ext cx="467359" cy="0"/>
            </a:xfrm>
            <a:custGeom>
              <a:avLst/>
              <a:gdLst/>
              <a:ahLst/>
              <a:cxnLst/>
              <a:rect l="l" t="t" r="r" b="b"/>
              <a:pathLst>
                <a:path w="467360" h="0">
                  <a:moveTo>
                    <a:pt x="0" y="0"/>
                  </a:moveTo>
                  <a:lnTo>
                    <a:pt x="467099" y="0"/>
                  </a:lnTo>
                </a:path>
              </a:pathLst>
            </a:custGeom>
            <a:ln w="38099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87143" y="1649554"/>
              <a:ext cx="210999" cy="163959"/>
            </a:xfrm>
            <a:prstGeom prst="rect">
              <a:avLst/>
            </a:prstGeom>
          </p:spPr>
        </p:pic>
      </p:grpSp>
      <p:grpSp>
        <p:nvGrpSpPr>
          <p:cNvPr id="18" name="object 18" descr=""/>
          <p:cNvGrpSpPr/>
          <p:nvPr/>
        </p:nvGrpSpPr>
        <p:grpSpPr>
          <a:xfrm>
            <a:off x="5786588" y="1660554"/>
            <a:ext cx="659130" cy="164465"/>
            <a:chOff x="5786588" y="1660554"/>
            <a:chExt cx="659130" cy="164465"/>
          </a:xfrm>
        </p:grpSpPr>
        <p:sp>
          <p:nvSpPr>
            <p:cNvPr id="19" name="object 19" descr=""/>
            <p:cNvSpPr/>
            <p:nvPr/>
          </p:nvSpPr>
          <p:spPr>
            <a:xfrm>
              <a:off x="5786588" y="1742533"/>
              <a:ext cx="467359" cy="0"/>
            </a:xfrm>
            <a:custGeom>
              <a:avLst/>
              <a:gdLst/>
              <a:ahLst/>
              <a:cxnLst/>
              <a:rect l="l" t="t" r="r" b="b"/>
              <a:pathLst>
                <a:path w="467360" h="0">
                  <a:moveTo>
                    <a:pt x="0" y="0"/>
                  </a:moveTo>
                  <a:lnTo>
                    <a:pt x="467099" y="0"/>
                  </a:lnTo>
                </a:path>
              </a:pathLst>
            </a:custGeom>
            <a:ln w="38099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34637" y="1660554"/>
              <a:ext cx="210999" cy="163959"/>
            </a:xfrm>
            <a:prstGeom prst="rect">
              <a:avLst/>
            </a:prstGeom>
          </p:spPr>
        </p:pic>
      </p:grpSp>
      <p:grpSp>
        <p:nvGrpSpPr>
          <p:cNvPr id="21" name="object 21" descr=""/>
          <p:cNvGrpSpPr/>
          <p:nvPr/>
        </p:nvGrpSpPr>
        <p:grpSpPr>
          <a:xfrm>
            <a:off x="2737769" y="3588817"/>
            <a:ext cx="659130" cy="164465"/>
            <a:chOff x="2737769" y="3588817"/>
            <a:chExt cx="659130" cy="164465"/>
          </a:xfrm>
        </p:grpSpPr>
        <p:sp>
          <p:nvSpPr>
            <p:cNvPr id="22" name="object 22" descr=""/>
            <p:cNvSpPr/>
            <p:nvPr/>
          </p:nvSpPr>
          <p:spPr>
            <a:xfrm>
              <a:off x="2737769" y="3670817"/>
              <a:ext cx="467359" cy="0"/>
            </a:xfrm>
            <a:custGeom>
              <a:avLst/>
              <a:gdLst/>
              <a:ahLst/>
              <a:cxnLst/>
              <a:rect l="l" t="t" r="r" b="b"/>
              <a:pathLst>
                <a:path w="467360" h="0">
                  <a:moveTo>
                    <a:pt x="0" y="0"/>
                  </a:moveTo>
                  <a:lnTo>
                    <a:pt x="467099" y="0"/>
                  </a:lnTo>
                </a:path>
              </a:pathLst>
            </a:custGeom>
            <a:ln w="38099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85818" y="3588817"/>
              <a:ext cx="210999" cy="163974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5760863" y="3576867"/>
            <a:ext cx="659130" cy="164465"/>
            <a:chOff x="5760863" y="3576867"/>
            <a:chExt cx="659130" cy="164465"/>
          </a:xfrm>
        </p:grpSpPr>
        <p:sp>
          <p:nvSpPr>
            <p:cNvPr id="25" name="object 25" descr=""/>
            <p:cNvSpPr/>
            <p:nvPr/>
          </p:nvSpPr>
          <p:spPr>
            <a:xfrm>
              <a:off x="5760863" y="3658867"/>
              <a:ext cx="467359" cy="0"/>
            </a:xfrm>
            <a:custGeom>
              <a:avLst/>
              <a:gdLst/>
              <a:ahLst/>
              <a:cxnLst/>
              <a:rect l="l" t="t" r="r" b="b"/>
              <a:pathLst>
                <a:path w="467360" h="0">
                  <a:moveTo>
                    <a:pt x="0" y="0"/>
                  </a:moveTo>
                  <a:lnTo>
                    <a:pt x="467099" y="0"/>
                  </a:lnTo>
                </a:path>
              </a:pathLst>
            </a:custGeom>
            <a:ln w="38099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08912" y="3576867"/>
              <a:ext cx="210999" cy="1639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73949" y="1333722"/>
            <a:ext cx="5796915" cy="2280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598170">
              <a:lnSpc>
                <a:spcPct val="100000"/>
              </a:lnSpc>
              <a:spcBef>
                <a:spcPts val="100"/>
              </a:spcBef>
            </a:pPr>
            <a:r>
              <a:rPr dirty="0" sz="7400" spc="40">
                <a:solidFill>
                  <a:srgbClr val="93D1BC"/>
                </a:solidFill>
              </a:rPr>
              <a:t>Sketching </a:t>
            </a:r>
            <a:r>
              <a:rPr dirty="0" sz="7400" spc="-10">
                <a:solidFill>
                  <a:srgbClr val="93D1BC"/>
                </a:solidFill>
              </a:rPr>
              <a:t>Explorations</a:t>
            </a:r>
            <a:endParaRPr sz="74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318485" cy="287179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90"/>
              <a:t>Concept</a:t>
            </a:r>
            <a:r>
              <a:rPr dirty="0" spc="-95"/>
              <a:t> </a:t>
            </a:r>
            <a:r>
              <a:rPr dirty="0" spc="-475"/>
              <a:t>1</a:t>
            </a:r>
            <a:r>
              <a:rPr dirty="0" spc="-90"/>
              <a:t> </a:t>
            </a:r>
            <a:r>
              <a:rPr dirty="0" spc="610"/>
              <a:t>-</a:t>
            </a:r>
            <a:r>
              <a:rPr dirty="0" spc="-95"/>
              <a:t> </a:t>
            </a:r>
            <a:r>
              <a:rPr dirty="0" spc="50"/>
              <a:t>Mobile</a:t>
            </a:r>
            <a:r>
              <a:rPr dirty="0" spc="-90"/>
              <a:t> </a:t>
            </a:r>
            <a:r>
              <a:rPr dirty="0" spc="35"/>
              <a:t>App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199" y="1756921"/>
            <a:ext cx="3939217" cy="232909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98881" y="4128307"/>
            <a:ext cx="2752090" cy="411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23570" marR="5080" indent="-611505">
              <a:lnSpc>
                <a:spcPct val="114999"/>
              </a:lnSpc>
              <a:spcBef>
                <a:spcPts val="100"/>
              </a:spcBef>
            </a:pPr>
            <a:r>
              <a:rPr dirty="0" sz="1100" spc="10" b="1">
                <a:solidFill>
                  <a:srgbClr val="0A9395"/>
                </a:solidFill>
                <a:latin typeface="Arial"/>
                <a:cs typeface="Arial"/>
              </a:rPr>
              <a:t>Multimodal</a:t>
            </a:r>
            <a:r>
              <a:rPr dirty="0" sz="1100" spc="1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0A9395"/>
                </a:solidFill>
                <a:latin typeface="Arial"/>
                <a:cs typeface="Arial"/>
              </a:rPr>
              <a:t>feedback</a:t>
            </a:r>
            <a:r>
              <a:rPr dirty="0" sz="1100" spc="1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0A9395"/>
                </a:solidFill>
                <a:latin typeface="Arial"/>
                <a:cs typeface="Arial"/>
              </a:rPr>
              <a:t>comments</a:t>
            </a:r>
            <a:r>
              <a:rPr dirty="0" sz="1100" spc="1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A9395"/>
                </a:solidFill>
                <a:latin typeface="Arial"/>
                <a:cs typeface="Arial"/>
              </a:rPr>
              <a:t>(video,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audio/voice,</a:t>
            </a:r>
            <a:r>
              <a:rPr dirty="0" sz="1100" spc="10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100" spc="1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50" b="1">
                <a:solidFill>
                  <a:srgbClr val="0A9395"/>
                </a:solidFill>
                <a:latin typeface="Arial"/>
                <a:cs typeface="Arial"/>
              </a:rPr>
              <a:t>text)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68316" y="939723"/>
            <a:ext cx="3089458" cy="1828696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766738" y="1058301"/>
            <a:ext cx="1145540" cy="603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635">
              <a:lnSpc>
                <a:spcPct val="114999"/>
              </a:lnSpc>
              <a:spcBef>
                <a:spcPts val="100"/>
              </a:spcBef>
            </a:pPr>
            <a:r>
              <a:rPr dirty="0" sz="1100" spc="-30" b="1">
                <a:solidFill>
                  <a:srgbClr val="0A9395"/>
                </a:solidFill>
                <a:latin typeface="Arial"/>
                <a:cs typeface="Arial"/>
              </a:rPr>
              <a:t>Role</a:t>
            </a:r>
            <a:r>
              <a:rPr dirty="0" sz="11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1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-20" b="1">
                <a:solidFill>
                  <a:srgbClr val="0A9395"/>
                </a:solidFill>
                <a:latin typeface="Arial"/>
                <a:cs typeface="Arial"/>
              </a:rPr>
              <a:t>task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based</a:t>
            </a:r>
            <a:r>
              <a:rPr dirty="0" sz="11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A9395"/>
                </a:solidFill>
                <a:latin typeface="Arial"/>
                <a:cs typeface="Arial"/>
              </a:rPr>
              <a:t>comment organization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862155" y="1789058"/>
            <a:ext cx="954405" cy="796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AI-</a:t>
            </a:r>
            <a:r>
              <a:rPr dirty="0" sz="1100" spc="-10" b="1">
                <a:solidFill>
                  <a:srgbClr val="0A9395"/>
                </a:solidFill>
                <a:latin typeface="Arial"/>
                <a:cs typeface="Arial"/>
              </a:rPr>
              <a:t>powered insight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summaries</a:t>
            </a:r>
            <a:r>
              <a:rPr dirty="0" sz="1100" spc="1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-25" b="1">
                <a:solidFill>
                  <a:srgbClr val="0A9395"/>
                </a:solidFill>
                <a:latin typeface="Arial"/>
                <a:cs typeface="Arial"/>
              </a:rPr>
              <a:t>of </a:t>
            </a:r>
            <a:r>
              <a:rPr dirty="0" sz="1100" spc="-10" b="1">
                <a:solidFill>
                  <a:srgbClr val="0A9395"/>
                </a:solidFill>
                <a:latin typeface="Arial"/>
                <a:cs typeface="Arial"/>
              </a:rPr>
              <a:t>comments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68316" y="3031568"/>
            <a:ext cx="2996168" cy="1844896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727580" y="3348897"/>
            <a:ext cx="1223645" cy="796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14999"/>
              </a:lnSpc>
              <a:spcBef>
                <a:spcPts val="100"/>
              </a:spcBef>
            </a:pPr>
            <a:r>
              <a:rPr dirty="0" sz="1100" spc="-25" b="1">
                <a:solidFill>
                  <a:srgbClr val="0A9395"/>
                </a:solidFill>
                <a:latin typeface="Arial"/>
                <a:cs typeface="Arial"/>
              </a:rPr>
              <a:t>Real</a:t>
            </a:r>
            <a:r>
              <a:rPr dirty="0" sz="1100" spc="-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55" b="1">
                <a:solidFill>
                  <a:srgbClr val="0A9395"/>
                </a:solidFill>
                <a:latin typeface="Arial"/>
                <a:cs typeface="Arial"/>
              </a:rPr>
              <a:t>time</a:t>
            </a:r>
            <a:r>
              <a:rPr dirty="0" sz="1100" spc="-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A9395"/>
                </a:solidFill>
                <a:latin typeface="Arial"/>
                <a:cs typeface="Arial"/>
              </a:rPr>
              <a:t>video calls, </a:t>
            </a:r>
            <a:r>
              <a:rPr dirty="0" sz="1100" spc="10" b="1">
                <a:solidFill>
                  <a:srgbClr val="0A9395"/>
                </a:solidFill>
                <a:latin typeface="Arial"/>
                <a:cs typeface="Arial"/>
              </a:rPr>
              <a:t>commenting,</a:t>
            </a:r>
            <a:r>
              <a:rPr dirty="0" sz="1100" spc="1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100" spc="-10" b="1">
                <a:solidFill>
                  <a:srgbClr val="0A9395"/>
                </a:solidFill>
                <a:latin typeface="Arial"/>
                <a:cs typeface="Arial"/>
              </a:rPr>
              <a:t>editing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723048" y="4272439"/>
            <a:ext cx="1233170" cy="411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0650" marR="5080" indent="-108585">
              <a:lnSpc>
                <a:spcPct val="114999"/>
              </a:lnSpc>
              <a:spcBef>
                <a:spcPts val="100"/>
              </a:spcBef>
            </a:pP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Version</a:t>
            </a:r>
            <a:r>
              <a:rPr dirty="0" sz="11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history</a:t>
            </a:r>
            <a:r>
              <a:rPr dirty="0" sz="11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-25" b="1">
                <a:solidFill>
                  <a:srgbClr val="0A9395"/>
                </a:solidFill>
                <a:latin typeface="Arial"/>
                <a:cs typeface="Arial"/>
              </a:rPr>
              <a:t>to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see</a:t>
            </a:r>
            <a:r>
              <a:rPr dirty="0" sz="11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A9395"/>
                </a:solidFill>
                <a:latin typeface="Arial"/>
                <a:cs typeface="Arial"/>
              </a:rPr>
              <a:t>ownership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84724" y="89431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Commenting</a:t>
            </a:r>
            <a:r>
              <a:rPr dirty="0" sz="1800" spc="1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800" spc="1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Documentation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60533" y="211724"/>
            <a:ext cx="471748" cy="47174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90"/>
              <a:t>Concept</a:t>
            </a:r>
            <a:r>
              <a:rPr dirty="0" spc="-110"/>
              <a:t> </a:t>
            </a:r>
            <a:r>
              <a:rPr dirty="0" spc="55"/>
              <a:t>2</a:t>
            </a:r>
            <a:r>
              <a:rPr dirty="0" spc="-105"/>
              <a:t> </a:t>
            </a:r>
            <a:r>
              <a:rPr dirty="0" spc="610"/>
              <a:t>-</a:t>
            </a:r>
            <a:r>
              <a:rPr dirty="0" spc="-105"/>
              <a:t> </a:t>
            </a:r>
            <a:r>
              <a:rPr dirty="0" spc="-35"/>
              <a:t>VR</a:t>
            </a:r>
            <a:r>
              <a:rPr dirty="0" spc="-105"/>
              <a:t> </a:t>
            </a:r>
            <a:r>
              <a:rPr dirty="0" spc="35"/>
              <a:t>App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924" y="1848396"/>
            <a:ext cx="3835242" cy="169587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98791" y="875898"/>
            <a:ext cx="4052691" cy="169584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54916" y="3782085"/>
            <a:ext cx="348107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10" b="1">
                <a:solidFill>
                  <a:srgbClr val="0A9395"/>
                </a:solidFill>
                <a:latin typeface="Arial"/>
                <a:cs typeface="Arial"/>
              </a:rPr>
              <a:t>Collaborative</a:t>
            </a:r>
            <a:r>
              <a:rPr dirty="0" sz="105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spc="10" b="1">
                <a:solidFill>
                  <a:srgbClr val="0A9395"/>
                </a:solidFill>
                <a:latin typeface="Arial"/>
                <a:cs typeface="Arial"/>
              </a:rPr>
              <a:t>real</a:t>
            </a:r>
            <a:r>
              <a:rPr dirty="0" sz="105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spc="50" b="1">
                <a:solidFill>
                  <a:srgbClr val="0A9395"/>
                </a:solidFill>
                <a:latin typeface="Arial"/>
                <a:cs typeface="Arial"/>
              </a:rPr>
              <a:t>time</a:t>
            </a:r>
            <a:r>
              <a:rPr dirty="0" sz="105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spc="10" b="1">
                <a:solidFill>
                  <a:srgbClr val="0A9395"/>
                </a:solidFill>
                <a:latin typeface="Arial"/>
                <a:cs typeface="Arial"/>
              </a:rPr>
              <a:t>design</a:t>
            </a:r>
            <a:r>
              <a:rPr dirty="0" sz="105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spc="1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05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spc="55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105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founder’s</a:t>
            </a:r>
            <a:r>
              <a:rPr dirty="0" sz="105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A9395"/>
                </a:solidFill>
                <a:latin typeface="Arial"/>
                <a:cs typeface="Arial"/>
              </a:rPr>
              <a:t>vision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681946" y="2639181"/>
            <a:ext cx="3756660" cy="538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solidFill>
                  <a:srgbClr val="0A9395"/>
                </a:solidFill>
                <a:latin typeface="Arial"/>
                <a:cs typeface="Arial"/>
              </a:rPr>
              <a:t>Real</a:t>
            </a:r>
            <a:r>
              <a:rPr dirty="0" sz="11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55" b="1">
                <a:solidFill>
                  <a:srgbClr val="0A9395"/>
                </a:solidFill>
                <a:latin typeface="Arial"/>
                <a:cs typeface="Arial"/>
              </a:rPr>
              <a:t>time</a:t>
            </a:r>
            <a:r>
              <a:rPr dirty="0" sz="11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feedback</a:t>
            </a:r>
            <a:r>
              <a:rPr dirty="0" sz="11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1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iteration</a:t>
            </a:r>
            <a:r>
              <a:rPr dirty="0" sz="11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through</a:t>
            </a:r>
            <a:r>
              <a:rPr dirty="0" sz="11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A9395"/>
                </a:solidFill>
                <a:latin typeface="Arial"/>
                <a:cs typeface="Arial"/>
              </a:rPr>
              <a:t>commenting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 spc="10" b="1">
                <a:solidFill>
                  <a:srgbClr val="0A9395"/>
                </a:solidFill>
                <a:latin typeface="Arial"/>
                <a:cs typeface="Arial"/>
              </a:rPr>
              <a:t>Supports</a:t>
            </a:r>
            <a:r>
              <a:rPr dirty="0" sz="11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0A9395"/>
                </a:solidFill>
                <a:latin typeface="Arial"/>
                <a:cs typeface="Arial"/>
              </a:rPr>
              <a:t>editing</a:t>
            </a:r>
            <a:r>
              <a:rPr dirty="0" sz="11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0A9395"/>
                </a:solidFill>
                <a:latin typeface="Arial"/>
                <a:cs typeface="Arial"/>
              </a:rPr>
              <a:t>by</a:t>
            </a:r>
            <a:r>
              <a:rPr dirty="0" sz="11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0A9395"/>
                </a:solidFill>
                <a:latin typeface="Arial"/>
                <a:cs typeface="Arial"/>
              </a:rPr>
              <a:t>multiple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 users</a:t>
            </a:r>
            <a:r>
              <a:rPr dirty="0" sz="11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on</a:t>
            </a:r>
            <a:r>
              <a:rPr dirty="0" sz="11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55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0A9395"/>
                </a:solidFill>
                <a:latin typeface="Arial"/>
                <a:cs typeface="Arial"/>
              </a:rPr>
              <a:t>same</a:t>
            </a:r>
            <a:r>
              <a:rPr dirty="0" sz="11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A9395"/>
                </a:solidFill>
                <a:latin typeface="Arial"/>
                <a:cs typeface="Arial"/>
              </a:rPr>
              <a:t>screen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1990" y="3439593"/>
            <a:ext cx="1959420" cy="1594871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6758306" y="4004968"/>
            <a:ext cx="1972945" cy="411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0170" marR="5080" indent="-78105">
              <a:lnSpc>
                <a:spcPct val="114999"/>
              </a:lnSpc>
              <a:spcBef>
                <a:spcPts val="100"/>
              </a:spcBef>
            </a:pP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Supports</a:t>
            </a:r>
            <a:r>
              <a:rPr dirty="0" sz="11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editing</a:t>
            </a:r>
            <a:r>
              <a:rPr dirty="0" sz="11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by</a:t>
            </a:r>
            <a:r>
              <a:rPr dirty="0" sz="11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A9395"/>
                </a:solidFill>
                <a:latin typeface="Arial"/>
                <a:cs typeface="Arial"/>
              </a:rPr>
              <a:t>multiple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users</a:t>
            </a:r>
            <a:r>
              <a:rPr dirty="0" sz="11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A9395"/>
                </a:solidFill>
                <a:latin typeface="Arial"/>
                <a:cs typeface="Arial"/>
              </a:rPr>
              <a:t>on</a:t>
            </a:r>
            <a:r>
              <a:rPr dirty="0" sz="11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0A9395"/>
                </a:solidFill>
                <a:latin typeface="Arial"/>
                <a:cs typeface="Arial"/>
              </a:rPr>
              <a:t>different</a:t>
            </a:r>
            <a:r>
              <a:rPr dirty="0" sz="11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A9395"/>
                </a:solidFill>
                <a:latin typeface="Arial"/>
                <a:cs typeface="Arial"/>
              </a:rPr>
              <a:t>screens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66683" y="243324"/>
            <a:ext cx="465598" cy="4655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90"/>
              <a:t>Concept</a:t>
            </a:r>
            <a:r>
              <a:rPr dirty="0" spc="-95"/>
              <a:t> </a:t>
            </a:r>
            <a:r>
              <a:rPr dirty="0" spc="120"/>
              <a:t>3</a:t>
            </a:r>
            <a:r>
              <a:rPr dirty="0" spc="-90"/>
              <a:t> </a:t>
            </a:r>
            <a:r>
              <a:rPr dirty="0" spc="610"/>
              <a:t>-</a:t>
            </a:r>
            <a:r>
              <a:rPr dirty="0" spc="-95"/>
              <a:t> </a:t>
            </a:r>
            <a:r>
              <a:rPr dirty="0" spc="50"/>
              <a:t>Mobile</a:t>
            </a:r>
            <a:r>
              <a:rPr dirty="0" spc="-90"/>
              <a:t> </a:t>
            </a:r>
            <a:r>
              <a:rPr dirty="0" spc="35"/>
              <a:t>App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894317"/>
            <a:ext cx="29298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Voice</a:t>
            </a:r>
            <a:r>
              <a:rPr dirty="0" sz="18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65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1800" spc="-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Visual</a:t>
            </a:r>
            <a:r>
              <a:rPr dirty="0" sz="1800" spc="-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r>
              <a:rPr dirty="0" sz="18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Solution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70224" y="1752926"/>
            <a:ext cx="4446905" cy="1969770"/>
            <a:chOff x="270224" y="1752926"/>
            <a:chExt cx="4446905" cy="196977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224" y="1820916"/>
              <a:ext cx="1921451" cy="183345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8855" y="1752926"/>
              <a:ext cx="2258260" cy="196944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191675" y="2534769"/>
              <a:ext cx="295275" cy="300355"/>
            </a:xfrm>
            <a:custGeom>
              <a:avLst/>
              <a:gdLst/>
              <a:ahLst/>
              <a:cxnLst/>
              <a:rect l="l" t="t" r="r" b="b"/>
              <a:pathLst>
                <a:path w="295275" h="300355">
                  <a:moveTo>
                    <a:pt x="147449" y="300299"/>
                  </a:moveTo>
                  <a:lnTo>
                    <a:pt x="147449" y="225224"/>
                  </a:lnTo>
                  <a:lnTo>
                    <a:pt x="0" y="225224"/>
                  </a:lnTo>
                  <a:lnTo>
                    <a:pt x="0" y="75074"/>
                  </a:lnTo>
                  <a:lnTo>
                    <a:pt x="147449" y="75074"/>
                  </a:lnTo>
                  <a:lnTo>
                    <a:pt x="147449" y="0"/>
                  </a:lnTo>
                  <a:lnTo>
                    <a:pt x="294899" y="150149"/>
                  </a:lnTo>
                  <a:lnTo>
                    <a:pt x="147449" y="300299"/>
                  </a:lnTo>
                  <a:close/>
                </a:path>
              </a:pathLst>
            </a:custGeom>
            <a:solidFill>
              <a:srgbClr val="0A93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191675" y="2534769"/>
              <a:ext cx="295275" cy="300355"/>
            </a:xfrm>
            <a:custGeom>
              <a:avLst/>
              <a:gdLst/>
              <a:ahLst/>
              <a:cxnLst/>
              <a:rect l="l" t="t" r="r" b="b"/>
              <a:pathLst>
                <a:path w="295275" h="300355">
                  <a:moveTo>
                    <a:pt x="0" y="75074"/>
                  </a:moveTo>
                  <a:lnTo>
                    <a:pt x="147449" y="75074"/>
                  </a:lnTo>
                  <a:lnTo>
                    <a:pt x="147449" y="0"/>
                  </a:lnTo>
                  <a:lnTo>
                    <a:pt x="294899" y="150149"/>
                  </a:lnTo>
                  <a:lnTo>
                    <a:pt x="147449" y="300299"/>
                  </a:lnTo>
                  <a:lnTo>
                    <a:pt x="147449" y="225224"/>
                  </a:lnTo>
                  <a:lnTo>
                    <a:pt x="0" y="225224"/>
                  </a:lnTo>
                  <a:lnTo>
                    <a:pt x="0" y="75074"/>
                  </a:lnTo>
                  <a:close/>
                </a:path>
              </a:pathLst>
            </a:custGeom>
            <a:ln w="8474">
              <a:solidFill>
                <a:srgbClr val="0A939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4922140" y="367019"/>
            <a:ext cx="3338195" cy="2063750"/>
            <a:chOff x="4922140" y="367019"/>
            <a:chExt cx="3338195" cy="2063750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22140" y="367019"/>
              <a:ext cx="1186540" cy="206311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5662" y="367024"/>
              <a:ext cx="920160" cy="206312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22885" y="367024"/>
              <a:ext cx="836873" cy="206312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04450" y="1205157"/>
              <a:ext cx="205574" cy="250574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21672" y="1273294"/>
              <a:ext cx="205574" cy="250574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719371" y="3820116"/>
            <a:ext cx="3177540" cy="3968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62865">
              <a:lnSpc>
                <a:spcPct val="115900"/>
              </a:lnSpc>
              <a:spcBef>
                <a:spcPts val="95"/>
              </a:spcBef>
            </a:pP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r>
              <a:rPr dirty="0" sz="1050" spc="10" b="1">
                <a:solidFill>
                  <a:srgbClr val="0A9395"/>
                </a:solidFill>
                <a:latin typeface="Arial"/>
                <a:cs typeface="Arial"/>
              </a:rPr>
              <a:t> driven design</a:t>
            </a:r>
            <a:r>
              <a:rPr dirty="0" sz="105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suggestions,</a:t>
            </a:r>
            <a:r>
              <a:rPr dirty="0" sz="1050" spc="10" b="1">
                <a:solidFill>
                  <a:srgbClr val="0A9395"/>
                </a:solidFill>
                <a:latin typeface="Arial"/>
                <a:cs typeface="Arial"/>
              </a:rPr>
              <a:t> component, </a:t>
            </a:r>
            <a:r>
              <a:rPr dirty="0" sz="105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050" spc="45" b="1">
                <a:solidFill>
                  <a:srgbClr val="0A9395"/>
                </a:solidFill>
                <a:latin typeface="Arial"/>
                <a:cs typeface="Arial"/>
              </a:rPr>
              <a:t>template</a:t>
            </a:r>
            <a:r>
              <a:rPr dirty="0" sz="1050" spc="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generators</a:t>
            </a:r>
            <a:r>
              <a:rPr dirty="0" sz="1050" spc="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based</a:t>
            </a:r>
            <a:r>
              <a:rPr dirty="0" sz="1050" spc="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on</a:t>
            </a:r>
            <a:r>
              <a:rPr dirty="0" sz="1050" spc="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past</a:t>
            </a:r>
            <a:r>
              <a:rPr dirty="0" sz="1050" spc="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A9395"/>
                </a:solidFill>
                <a:latin typeface="Arial"/>
                <a:cs typeface="Arial"/>
              </a:rPr>
              <a:t>preferences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529419" y="2588338"/>
            <a:ext cx="230886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Voice</a:t>
            </a:r>
            <a:r>
              <a:rPr dirty="0" sz="105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r>
              <a:rPr dirty="0" sz="105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for</a:t>
            </a:r>
            <a:r>
              <a:rPr dirty="0" sz="105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0A9395"/>
                </a:solidFill>
                <a:latin typeface="Arial"/>
                <a:cs typeface="Arial"/>
              </a:rPr>
              <a:t>UI</a:t>
            </a:r>
            <a:r>
              <a:rPr dirty="0" sz="105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editing</a:t>
            </a:r>
            <a:r>
              <a:rPr dirty="0" sz="105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05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A9395"/>
                </a:solidFill>
                <a:latin typeface="Arial"/>
                <a:cs typeface="Arial"/>
              </a:rPr>
              <a:t>iteration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953570" y="3905717"/>
            <a:ext cx="2056764" cy="3968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00405" marR="5080" indent="-688340">
              <a:lnSpc>
                <a:spcPct val="115900"/>
              </a:lnSpc>
              <a:spcBef>
                <a:spcPts val="95"/>
              </a:spcBef>
            </a:pPr>
            <a:r>
              <a:rPr dirty="0" sz="1050" spc="-20" b="1">
                <a:solidFill>
                  <a:srgbClr val="0A9395"/>
                </a:solidFill>
                <a:latin typeface="Arial"/>
                <a:cs typeface="Arial"/>
              </a:rPr>
              <a:t>Real </a:t>
            </a:r>
            <a:r>
              <a:rPr dirty="0" sz="1050" spc="50" b="1">
                <a:solidFill>
                  <a:srgbClr val="0A9395"/>
                </a:solidFill>
                <a:latin typeface="Arial"/>
                <a:cs typeface="Arial"/>
              </a:rPr>
              <a:t>time</a:t>
            </a:r>
            <a:r>
              <a:rPr dirty="0" sz="105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voice</a:t>
            </a:r>
            <a:r>
              <a:rPr dirty="0" sz="105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r>
              <a:rPr dirty="0" sz="105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for</a:t>
            </a:r>
            <a:r>
              <a:rPr dirty="0" sz="105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0A9395"/>
                </a:solidFill>
                <a:latin typeface="Arial"/>
                <a:cs typeface="Arial"/>
              </a:rPr>
              <a:t>UI</a:t>
            </a:r>
            <a:r>
              <a:rPr dirty="0" sz="105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A9395"/>
                </a:solidFill>
                <a:latin typeface="Arial"/>
                <a:cs typeface="Arial"/>
              </a:rPr>
              <a:t>editing </a:t>
            </a:r>
            <a:r>
              <a:rPr dirty="0" sz="1050" b="1">
                <a:solidFill>
                  <a:srgbClr val="0A9395"/>
                </a:solidFill>
                <a:latin typeface="Arial"/>
                <a:cs typeface="Arial"/>
              </a:rPr>
              <a:t>over</a:t>
            </a:r>
            <a:r>
              <a:rPr dirty="0" sz="105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A9395"/>
                </a:solidFill>
                <a:latin typeface="Arial"/>
                <a:cs typeface="Arial"/>
              </a:rPr>
              <a:t>calls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37013" y="2951754"/>
            <a:ext cx="1383647" cy="2126235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60533" y="211724"/>
            <a:ext cx="471748" cy="47174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/>
              <a:t>First</a:t>
            </a:r>
            <a:r>
              <a:rPr dirty="0" spc="-75"/>
              <a:t> </a:t>
            </a:r>
            <a:r>
              <a:rPr dirty="0"/>
              <a:t>Elimination:</a:t>
            </a:r>
            <a:r>
              <a:rPr dirty="0" spc="-75"/>
              <a:t> </a:t>
            </a:r>
            <a:r>
              <a:rPr dirty="0" spc="-35"/>
              <a:t>VR</a:t>
            </a:r>
            <a:r>
              <a:rPr dirty="0" spc="-75"/>
              <a:t> </a:t>
            </a:r>
            <a:r>
              <a:rPr dirty="0"/>
              <a:t>has</a:t>
            </a:r>
            <a:r>
              <a:rPr dirty="0" spc="-75"/>
              <a:t> </a:t>
            </a:r>
            <a:r>
              <a:rPr dirty="0"/>
              <a:t>low</a:t>
            </a:r>
            <a:r>
              <a:rPr dirty="0" spc="-75"/>
              <a:t> </a:t>
            </a:r>
            <a:r>
              <a:rPr dirty="0" spc="45"/>
              <a:t>accessibility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524" y="1986520"/>
            <a:ext cx="1428747" cy="142874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4724" y="1073528"/>
            <a:ext cx="8281034" cy="37230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We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chose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20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continue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800" spc="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mobile</a:t>
            </a:r>
            <a:r>
              <a:rPr dirty="0" sz="18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solutions</a:t>
            </a:r>
            <a:r>
              <a:rPr dirty="0" sz="18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because</a:t>
            </a:r>
            <a:r>
              <a:rPr dirty="0" sz="1800" spc="80">
                <a:solidFill>
                  <a:srgbClr val="0A9395"/>
                </a:solidFill>
                <a:latin typeface="Microsoft Sans Serif"/>
                <a:cs typeface="Microsoft Sans Serif"/>
              </a:rPr>
              <a:t> of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0A9395"/>
                </a:solidFill>
                <a:latin typeface="Microsoft Sans Serif"/>
                <a:cs typeface="Microsoft Sans Serif"/>
              </a:rPr>
              <a:t>limitations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0A9395"/>
                </a:solidFill>
                <a:latin typeface="Microsoft Sans Serif"/>
                <a:cs typeface="Microsoft Sans Serif"/>
              </a:rPr>
              <a:t>VR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594485" marR="255270">
              <a:lnSpc>
                <a:spcPct val="101699"/>
              </a:lnSpc>
            </a:pPr>
            <a:r>
              <a:rPr dirty="0" sz="2000">
                <a:solidFill>
                  <a:srgbClr val="595959"/>
                </a:solidFill>
                <a:latin typeface="Microsoft Sans Serif"/>
                <a:cs typeface="Microsoft Sans Serif"/>
              </a:rPr>
              <a:t>Only</a:t>
            </a:r>
            <a:r>
              <a:rPr dirty="0" sz="20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-10" b="1">
                <a:solidFill>
                  <a:srgbClr val="BA3D02"/>
                </a:solidFill>
                <a:latin typeface="Arial"/>
                <a:cs typeface="Arial"/>
              </a:rPr>
              <a:t>27%</a:t>
            </a:r>
            <a:r>
              <a:rPr dirty="0" sz="4000" spc="-6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95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20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75">
                <a:solidFill>
                  <a:srgbClr val="595959"/>
                </a:solidFill>
                <a:latin typeface="Microsoft Sans Serif"/>
                <a:cs typeface="Microsoft Sans Serif"/>
              </a:rPr>
              <a:t>US</a:t>
            </a:r>
            <a:r>
              <a:rPr dirty="0" sz="20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60">
                <a:solidFill>
                  <a:srgbClr val="595959"/>
                </a:solidFill>
                <a:latin typeface="Microsoft Sans Serif"/>
                <a:cs typeface="Microsoft Sans Serif"/>
              </a:rPr>
              <a:t>adults</a:t>
            </a:r>
            <a:r>
              <a:rPr dirty="0" sz="20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595959"/>
                </a:solidFill>
                <a:latin typeface="Microsoft Sans Serif"/>
                <a:cs typeface="Microsoft Sans Serif"/>
              </a:rPr>
              <a:t>have</a:t>
            </a:r>
            <a:r>
              <a:rPr dirty="0" sz="20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595959"/>
                </a:solidFill>
                <a:latin typeface="Microsoft Sans Serif"/>
                <a:cs typeface="Microsoft Sans Serif"/>
              </a:rPr>
              <a:t>used</a:t>
            </a:r>
            <a:r>
              <a:rPr dirty="0" sz="20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40">
                <a:solidFill>
                  <a:srgbClr val="595959"/>
                </a:solidFill>
                <a:latin typeface="Microsoft Sans Serif"/>
                <a:cs typeface="Microsoft Sans Serif"/>
              </a:rPr>
              <a:t>VR</a:t>
            </a:r>
            <a:r>
              <a:rPr dirty="0" sz="20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55">
                <a:solidFill>
                  <a:srgbClr val="595959"/>
                </a:solidFill>
                <a:latin typeface="Microsoft Sans Serif"/>
                <a:cs typeface="Microsoft Sans Serif"/>
              </a:rPr>
              <a:t>due</a:t>
            </a:r>
            <a:r>
              <a:rPr dirty="0" sz="20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13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20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595959"/>
                </a:solidFill>
                <a:latin typeface="Microsoft Sans Serif"/>
                <a:cs typeface="Microsoft Sans Serif"/>
              </a:rPr>
              <a:t>lack</a:t>
            </a:r>
            <a:r>
              <a:rPr dirty="0" sz="20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30">
                <a:solidFill>
                  <a:srgbClr val="595959"/>
                </a:solidFill>
                <a:latin typeface="Microsoft Sans Serif"/>
                <a:cs typeface="Microsoft Sans Serif"/>
              </a:rPr>
              <a:t>of </a:t>
            </a:r>
            <a:r>
              <a:rPr dirty="0" sz="2000" spc="55">
                <a:solidFill>
                  <a:srgbClr val="595959"/>
                </a:solidFill>
                <a:latin typeface="Microsoft Sans Serif"/>
                <a:cs typeface="Microsoft Sans Serif"/>
              </a:rPr>
              <a:t>accessibility</a:t>
            </a:r>
            <a:endParaRPr sz="2000">
              <a:latin typeface="Microsoft Sans Serif"/>
              <a:cs typeface="Microsoft Sans Serif"/>
            </a:endParaRPr>
          </a:p>
          <a:p>
            <a:pPr marL="1594485" marR="5080">
              <a:lnSpc>
                <a:spcPct val="101699"/>
              </a:lnSpc>
              <a:spcBef>
                <a:spcPts val="2240"/>
              </a:spcBef>
            </a:pPr>
            <a:r>
              <a:rPr dirty="0" sz="4000" spc="180" b="1">
                <a:solidFill>
                  <a:srgbClr val="BA3D02"/>
                </a:solidFill>
                <a:latin typeface="Arial"/>
                <a:cs typeface="Arial"/>
              </a:rPr>
              <a:t>89%</a:t>
            </a:r>
            <a:r>
              <a:rPr dirty="0" sz="4000" spc="-6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95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20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40">
                <a:solidFill>
                  <a:srgbClr val="595959"/>
                </a:solidFill>
                <a:latin typeface="Microsoft Sans Serif"/>
                <a:cs typeface="Microsoft Sans Serif"/>
              </a:rPr>
              <a:t>VR</a:t>
            </a:r>
            <a:r>
              <a:rPr dirty="0" sz="20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50">
                <a:solidFill>
                  <a:srgbClr val="595959"/>
                </a:solidFill>
                <a:latin typeface="Microsoft Sans Serif"/>
                <a:cs typeface="Microsoft Sans Serif"/>
              </a:rPr>
              <a:t>apps</a:t>
            </a:r>
            <a:r>
              <a:rPr dirty="0" sz="2000" spc="-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b="1">
                <a:solidFill>
                  <a:srgbClr val="595959"/>
                </a:solidFill>
                <a:latin typeface="Arial"/>
                <a:cs typeface="Arial"/>
              </a:rPr>
              <a:t>cannot</a:t>
            </a:r>
            <a:r>
              <a:rPr dirty="0" sz="2000" spc="-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000" spc="80" b="1">
                <a:solidFill>
                  <a:srgbClr val="595959"/>
                </a:solidFill>
                <a:latin typeface="Arial"/>
                <a:cs typeface="Arial"/>
              </a:rPr>
              <a:t>be</a:t>
            </a:r>
            <a:r>
              <a:rPr dirty="0" sz="2000" spc="-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95959"/>
                </a:solidFill>
                <a:latin typeface="Arial"/>
                <a:cs typeface="Arial"/>
              </a:rPr>
              <a:t>used</a:t>
            </a:r>
            <a:r>
              <a:rPr dirty="0" sz="2000" spc="-6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000" spc="80">
                <a:solidFill>
                  <a:srgbClr val="595959"/>
                </a:solidFill>
                <a:latin typeface="Microsoft Sans Serif"/>
                <a:cs typeface="Microsoft Sans Serif"/>
              </a:rPr>
              <a:t>by</a:t>
            </a:r>
            <a:r>
              <a:rPr dirty="0" sz="20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65">
                <a:solidFill>
                  <a:srgbClr val="595959"/>
                </a:solidFill>
                <a:latin typeface="Microsoft Sans Serif"/>
                <a:cs typeface="Microsoft Sans Serif"/>
              </a:rPr>
              <a:t>those</a:t>
            </a:r>
            <a:r>
              <a:rPr dirty="0" sz="20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60">
                <a:solidFill>
                  <a:srgbClr val="595959"/>
                </a:solidFill>
                <a:latin typeface="Microsoft Sans Serif"/>
                <a:cs typeface="Microsoft Sans Serif"/>
              </a:rPr>
              <a:t>who</a:t>
            </a:r>
            <a:r>
              <a:rPr dirty="0" sz="20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0">
                <a:solidFill>
                  <a:srgbClr val="595959"/>
                </a:solidFill>
                <a:latin typeface="Microsoft Sans Serif"/>
                <a:cs typeface="Microsoft Sans Serif"/>
              </a:rPr>
              <a:t>have </a:t>
            </a:r>
            <a:r>
              <a:rPr dirty="0" sz="2000" spc="-10">
                <a:solidFill>
                  <a:srgbClr val="595959"/>
                </a:solidFill>
                <a:latin typeface="Microsoft Sans Serif"/>
                <a:cs typeface="Microsoft Sans Serif"/>
              </a:rPr>
              <a:t>disabilities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76200">
              <a:lnSpc>
                <a:spcPct val="100000"/>
              </a:lnSpc>
            </a:pPr>
            <a:r>
              <a:rPr dirty="0" sz="1600">
                <a:solidFill>
                  <a:srgbClr val="595959"/>
                </a:solidFill>
                <a:latin typeface="Microsoft Sans Serif"/>
                <a:cs typeface="Microsoft Sans Serif"/>
              </a:rPr>
              <a:t>Source:</a:t>
            </a:r>
            <a:r>
              <a:rPr dirty="0" sz="1600" spc="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u="heavy" sz="1600" spc="-10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AR</a:t>
            </a:r>
            <a:r>
              <a:rPr dirty="0" u="heavy" sz="1600" spc="2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16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Insider</a:t>
            </a:r>
            <a:r>
              <a:rPr dirty="0" sz="1400">
                <a:latin typeface="Tahoma"/>
                <a:cs typeface="Tahoma"/>
              </a:rPr>
              <a:t>,</a:t>
            </a:r>
            <a:r>
              <a:rPr dirty="0" sz="1400" spc="-30">
                <a:latin typeface="Tahoma"/>
                <a:cs typeface="Tahoma"/>
              </a:rPr>
              <a:t> </a:t>
            </a:r>
            <a:r>
              <a:rPr dirty="0" u="heavy" sz="1600" spc="-2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ACM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/>
              <a:t>First</a:t>
            </a:r>
            <a:r>
              <a:rPr dirty="0" spc="-55"/>
              <a:t> </a:t>
            </a:r>
            <a:r>
              <a:rPr dirty="0"/>
              <a:t>Elimination:</a:t>
            </a:r>
            <a:r>
              <a:rPr dirty="0" spc="-50"/>
              <a:t> </a:t>
            </a:r>
            <a:r>
              <a:rPr dirty="0" spc="-35"/>
              <a:t>VR</a:t>
            </a:r>
            <a:r>
              <a:rPr dirty="0" spc="-50"/>
              <a:t> </a:t>
            </a:r>
            <a:r>
              <a:rPr dirty="0"/>
              <a:t>has</a:t>
            </a:r>
            <a:r>
              <a:rPr dirty="0" spc="-50"/>
              <a:t> </a:t>
            </a:r>
            <a:r>
              <a:rPr dirty="0"/>
              <a:t>high</a:t>
            </a:r>
            <a:r>
              <a:rPr dirty="0" spc="-50"/>
              <a:t> </a:t>
            </a:r>
            <a:r>
              <a:rPr dirty="0"/>
              <a:t>costs</a:t>
            </a:r>
            <a:r>
              <a:rPr dirty="0" spc="-50"/>
              <a:t> </a:t>
            </a:r>
            <a:r>
              <a:rPr dirty="0" spc="70"/>
              <a:t>and</a:t>
            </a:r>
            <a:r>
              <a:rPr dirty="0" spc="-50"/>
              <a:t> </a:t>
            </a:r>
            <a:r>
              <a:rPr dirty="0" spc="70"/>
              <a:t>complexity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1059831"/>
            <a:ext cx="801115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We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chose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20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continue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800" spc="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mobile</a:t>
            </a:r>
            <a:r>
              <a:rPr dirty="0" sz="18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solutions</a:t>
            </a:r>
            <a:r>
              <a:rPr dirty="0" sz="18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because</a:t>
            </a:r>
            <a:r>
              <a:rPr dirty="0" sz="1800" spc="80">
                <a:solidFill>
                  <a:srgbClr val="0A9395"/>
                </a:solidFill>
                <a:latin typeface="Microsoft Sans Serif"/>
                <a:cs typeface="Microsoft Sans Serif"/>
              </a:rPr>
              <a:t> of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0A9395"/>
                </a:solidFill>
                <a:latin typeface="Microsoft Sans Serif"/>
                <a:cs typeface="Microsoft Sans Serif"/>
              </a:rPr>
              <a:t>limitations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0A9395"/>
                </a:solidFill>
                <a:latin typeface="Microsoft Sans Serif"/>
                <a:cs typeface="Microsoft Sans Serif"/>
              </a:rPr>
              <a:t>VR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524" y="2174345"/>
            <a:ext cx="1428747" cy="1428747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84724" y="2062704"/>
            <a:ext cx="7976234" cy="277558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594485" marR="463550">
              <a:lnSpc>
                <a:spcPct val="101699"/>
              </a:lnSpc>
              <a:spcBef>
                <a:spcPts val="15"/>
              </a:spcBef>
            </a:pPr>
            <a:r>
              <a:rPr dirty="0" sz="4000" spc="305" b="1">
                <a:solidFill>
                  <a:srgbClr val="BA3D02"/>
                </a:solidFill>
                <a:latin typeface="Arial"/>
                <a:cs typeface="Arial"/>
              </a:rPr>
              <a:t>$25,000</a:t>
            </a:r>
            <a:r>
              <a:rPr dirty="0" sz="4000" spc="-6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70" b="1">
                <a:solidFill>
                  <a:srgbClr val="595959"/>
                </a:solidFill>
                <a:latin typeface="Arial"/>
                <a:cs typeface="Arial"/>
              </a:rPr>
              <a:t>per</a:t>
            </a:r>
            <a:r>
              <a:rPr dirty="0" sz="2000" spc="-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595959"/>
                </a:solidFill>
                <a:latin typeface="Arial"/>
                <a:cs typeface="Arial"/>
              </a:rPr>
              <a:t>user</a:t>
            </a:r>
            <a:r>
              <a:rPr dirty="0" sz="2000" spc="-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595959"/>
                </a:solidFill>
                <a:latin typeface="Microsoft Sans Serif"/>
                <a:cs typeface="Microsoft Sans Serif"/>
              </a:rPr>
              <a:t>in</a:t>
            </a:r>
            <a:r>
              <a:rPr dirty="0" sz="20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75">
                <a:solidFill>
                  <a:srgbClr val="595959"/>
                </a:solidFill>
                <a:latin typeface="Microsoft Sans Serif"/>
                <a:cs typeface="Microsoft Sans Serif"/>
              </a:rPr>
              <a:t>industry</a:t>
            </a:r>
            <a:r>
              <a:rPr dirty="0" sz="20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60">
                <a:solidFill>
                  <a:srgbClr val="595959"/>
                </a:solidFill>
                <a:latin typeface="Microsoft Sans Serif"/>
                <a:cs typeface="Microsoft Sans Serif"/>
              </a:rPr>
              <a:t>settings</a:t>
            </a:r>
            <a:r>
              <a:rPr dirty="0" sz="20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50">
                <a:solidFill>
                  <a:srgbClr val="595959"/>
                </a:solidFill>
                <a:latin typeface="Microsoft Sans Serif"/>
                <a:cs typeface="Microsoft Sans Serif"/>
              </a:rPr>
              <a:t>for </a:t>
            </a:r>
            <a:r>
              <a:rPr dirty="0" sz="2000">
                <a:solidFill>
                  <a:srgbClr val="595959"/>
                </a:solidFill>
                <a:latin typeface="Microsoft Sans Serif"/>
                <a:cs typeface="Microsoft Sans Serif"/>
              </a:rPr>
              <a:t>hardware,</a:t>
            </a:r>
            <a:r>
              <a:rPr dirty="0" sz="2000" spc="16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595959"/>
                </a:solidFill>
                <a:latin typeface="Microsoft Sans Serif"/>
                <a:cs typeface="Microsoft Sans Serif"/>
              </a:rPr>
              <a:t>software,</a:t>
            </a:r>
            <a:r>
              <a:rPr dirty="0" sz="2000" spc="16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2000" spc="1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85">
                <a:solidFill>
                  <a:srgbClr val="595959"/>
                </a:solidFill>
                <a:latin typeface="Microsoft Sans Serif"/>
                <a:cs typeface="Microsoft Sans Serif"/>
              </a:rPr>
              <a:t>support</a:t>
            </a:r>
            <a:endParaRPr sz="2000">
              <a:latin typeface="Microsoft Sans Serif"/>
              <a:cs typeface="Microsoft Sans Serif"/>
            </a:endParaRPr>
          </a:p>
          <a:p>
            <a:pPr marL="1594485" marR="5080">
              <a:lnSpc>
                <a:spcPct val="101699"/>
              </a:lnSpc>
              <a:spcBef>
                <a:spcPts val="2240"/>
              </a:spcBef>
            </a:pPr>
            <a:r>
              <a:rPr dirty="0" sz="2000">
                <a:solidFill>
                  <a:srgbClr val="595959"/>
                </a:solidFill>
                <a:latin typeface="Roboto"/>
                <a:cs typeface="Roboto"/>
              </a:rPr>
              <a:t>Over</a:t>
            </a:r>
            <a:r>
              <a:rPr dirty="0" sz="2000" spc="-10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4000" spc="-35" b="1">
                <a:solidFill>
                  <a:srgbClr val="BA3D02"/>
                </a:solidFill>
                <a:latin typeface="Roboto"/>
                <a:cs typeface="Roboto"/>
              </a:rPr>
              <a:t>50%</a:t>
            </a:r>
            <a:r>
              <a:rPr dirty="0" sz="4000" spc="-500" b="1">
                <a:solidFill>
                  <a:srgbClr val="BA3D02"/>
                </a:solidFill>
                <a:latin typeface="Roboto"/>
                <a:cs typeface="Roboto"/>
              </a:rPr>
              <a:t> </a:t>
            </a:r>
            <a:r>
              <a:rPr dirty="0" sz="2000">
                <a:solidFill>
                  <a:srgbClr val="595959"/>
                </a:solidFill>
                <a:latin typeface="Roboto"/>
                <a:cs typeface="Roboto"/>
              </a:rPr>
              <a:t>of</a:t>
            </a:r>
            <a:r>
              <a:rPr dirty="0" sz="2000" spc="-5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2000">
                <a:solidFill>
                  <a:srgbClr val="595959"/>
                </a:solidFill>
                <a:latin typeface="Roboto"/>
                <a:cs typeface="Roboto"/>
              </a:rPr>
              <a:t>users</a:t>
            </a:r>
            <a:r>
              <a:rPr dirty="0" sz="2000" spc="-5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2000" b="1">
                <a:solidFill>
                  <a:srgbClr val="595959"/>
                </a:solidFill>
                <a:latin typeface="Roboto"/>
                <a:cs typeface="Roboto"/>
              </a:rPr>
              <a:t>ﬁnd</a:t>
            </a:r>
            <a:r>
              <a:rPr dirty="0" sz="2000" spc="-50" b="1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2000" b="1">
                <a:solidFill>
                  <a:srgbClr val="595959"/>
                </a:solidFill>
                <a:latin typeface="Roboto"/>
                <a:cs typeface="Roboto"/>
              </a:rPr>
              <a:t>cost</a:t>
            </a:r>
            <a:r>
              <a:rPr dirty="0" sz="2000" spc="-50" b="1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2000" b="1">
                <a:solidFill>
                  <a:srgbClr val="595959"/>
                </a:solidFill>
                <a:latin typeface="Roboto"/>
                <a:cs typeface="Roboto"/>
              </a:rPr>
              <a:t>and</a:t>
            </a:r>
            <a:r>
              <a:rPr dirty="0" sz="2000" spc="-50" b="1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2000" b="1">
                <a:solidFill>
                  <a:srgbClr val="595959"/>
                </a:solidFill>
                <a:latin typeface="Roboto"/>
                <a:cs typeface="Roboto"/>
              </a:rPr>
              <a:t>setup</a:t>
            </a:r>
            <a:r>
              <a:rPr dirty="0" sz="2000" spc="-50" b="1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2000" spc="-10" b="1">
                <a:solidFill>
                  <a:srgbClr val="595959"/>
                </a:solidFill>
                <a:latin typeface="Roboto"/>
                <a:cs typeface="Roboto"/>
              </a:rPr>
              <a:t>complexity</a:t>
            </a:r>
            <a:r>
              <a:rPr dirty="0" sz="2000" spc="-30" b="1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2000" spc="-25">
                <a:solidFill>
                  <a:srgbClr val="595959"/>
                </a:solidFill>
                <a:latin typeface="Roboto"/>
                <a:cs typeface="Roboto"/>
              </a:rPr>
              <a:t>to </a:t>
            </a:r>
            <a:r>
              <a:rPr dirty="0" sz="2000">
                <a:solidFill>
                  <a:srgbClr val="595959"/>
                </a:solidFill>
                <a:latin typeface="Roboto"/>
                <a:cs typeface="Roboto"/>
              </a:rPr>
              <a:t>be</a:t>
            </a:r>
            <a:r>
              <a:rPr dirty="0" sz="2000" spc="-6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2000" spc="-10">
                <a:solidFill>
                  <a:srgbClr val="595959"/>
                </a:solidFill>
                <a:latin typeface="Roboto"/>
                <a:cs typeface="Roboto"/>
              </a:rPr>
              <a:t>major</a:t>
            </a:r>
            <a:r>
              <a:rPr dirty="0" sz="2000" spc="-5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2000" spc="-20">
                <a:solidFill>
                  <a:srgbClr val="595959"/>
                </a:solidFill>
                <a:latin typeface="Roboto"/>
                <a:cs typeface="Roboto"/>
              </a:rPr>
              <a:t>practical</a:t>
            </a:r>
            <a:r>
              <a:rPr dirty="0" sz="2000" spc="-5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2000" spc="-10">
                <a:solidFill>
                  <a:srgbClr val="595959"/>
                </a:solidFill>
                <a:latin typeface="Roboto"/>
                <a:cs typeface="Roboto"/>
              </a:rPr>
              <a:t>obstacles</a:t>
            </a:r>
            <a:endParaRPr sz="2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2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595959"/>
                </a:solidFill>
                <a:latin typeface="Microsoft Sans Serif"/>
                <a:cs typeface="Microsoft Sans Serif"/>
              </a:rPr>
              <a:t>Source:</a:t>
            </a:r>
            <a:r>
              <a:rPr dirty="0" sz="1600" spc="-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u="heavy" sz="16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Worldviz</a:t>
            </a:r>
            <a:r>
              <a:rPr dirty="0" sz="1600">
                <a:solidFill>
                  <a:srgbClr val="595959"/>
                </a:solidFill>
                <a:latin typeface="Microsoft Sans Serif"/>
                <a:cs typeface="Microsoft Sans Serif"/>
              </a:rPr>
              <a:t>,</a:t>
            </a:r>
            <a:r>
              <a:rPr dirty="0" sz="1600" spc="-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u="heavy" sz="1600" spc="-2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Roboto"/>
                <a:cs typeface="Roboto"/>
                <a:hlinkClick r:id="rId4"/>
              </a:rPr>
              <a:t>G2</a:t>
            </a:r>
            <a:endParaRPr sz="16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50"/>
              <a:t>Mobile</a:t>
            </a:r>
            <a:r>
              <a:rPr dirty="0" spc="-95"/>
              <a:t> </a:t>
            </a:r>
            <a:r>
              <a:rPr dirty="0" spc="70"/>
              <a:t>apps</a:t>
            </a:r>
            <a:r>
              <a:rPr dirty="0" spc="-95"/>
              <a:t> </a:t>
            </a:r>
            <a:r>
              <a:rPr dirty="0" spc="80"/>
              <a:t>are</a:t>
            </a:r>
            <a:r>
              <a:rPr dirty="0" spc="-90"/>
              <a:t> </a:t>
            </a:r>
            <a:r>
              <a:rPr dirty="0" spc="70"/>
              <a:t>more</a:t>
            </a:r>
            <a:r>
              <a:rPr dirty="0" spc="-95"/>
              <a:t> </a:t>
            </a:r>
            <a:r>
              <a:rPr dirty="0" spc="40"/>
              <a:t>accessible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699" y="1959246"/>
            <a:ext cx="1655946" cy="1655946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4724" y="1358614"/>
            <a:ext cx="8129905" cy="3263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94485">
              <a:lnSpc>
                <a:spcPct val="100000"/>
              </a:lnSpc>
              <a:spcBef>
                <a:spcPts val="100"/>
              </a:spcBef>
            </a:pPr>
            <a:r>
              <a:rPr dirty="0" sz="2500">
                <a:solidFill>
                  <a:srgbClr val="595959"/>
                </a:solidFill>
                <a:latin typeface="Microsoft Sans Serif"/>
                <a:cs typeface="Microsoft Sans Serif"/>
              </a:rPr>
              <a:t>More</a:t>
            </a:r>
            <a:r>
              <a:rPr dirty="0" sz="2500" spc="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500" spc="85">
                <a:solidFill>
                  <a:srgbClr val="595959"/>
                </a:solidFill>
                <a:latin typeface="Microsoft Sans Serif"/>
                <a:cs typeface="Microsoft Sans Serif"/>
              </a:rPr>
              <a:t>than</a:t>
            </a:r>
            <a:r>
              <a:rPr dirty="0" sz="2500" spc="-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5000" spc="95" b="1">
                <a:solidFill>
                  <a:srgbClr val="BA3D02"/>
                </a:solidFill>
                <a:latin typeface="Arial"/>
                <a:cs typeface="Arial"/>
              </a:rPr>
              <a:t>78%</a:t>
            </a:r>
            <a:r>
              <a:rPr dirty="0" sz="5000" spc="-1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110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2500" spc="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500" spc="114">
                <a:solidFill>
                  <a:srgbClr val="595959"/>
                </a:solidFill>
                <a:latin typeface="Microsoft Sans Serif"/>
                <a:cs typeface="Microsoft Sans Serif"/>
              </a:rPr>
              <a:t>the</a:t>
            </a:r>
            <a:r>
              <a:rPr dirty="0" sz="2500" spc="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500">
                <a:solidFill>
                  <a:srgbClr val="595959"/>
                </a:solidFill>
                <a:latin typeface="Microsoft Sans Serif"/>
                <a:cs typeface="Microsoft Sans Serif"/>
              </a:rPr>
              <a:t>global</a:t>
            </a:r>
            <a:r>
              <a:rPr dirty="0" sz="2500" spc="6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500" spc="65">
                <a:solidFill>
                  <a:srgbClr val="595959"/>
                </a:solidFill>
                <a:latin typeface="Microsoft Sans Serif"/>
                <a:cs typeface="Microsoft Sans Serif"/>
              </a:rPr>
              <a:t>population</a:t>
            </a:r>
            <a:endParaRPr sz="2500">
              <a:latin typeface="Microsoft Sans Serif"/>
              <a:cs typeface="Microsoft Sans Serif"/>
            </a:endParaRPr>
          </a:p>
          <a:p>
            <a:pPr marL="1594485">
              <a:lnSpc>
                <a:spcPct val="100000"/>
              </a:lnSpc>
              <a:spcBef>
                <a:spcPts val="100"/>
              </a:spcBef>
            </a:pPr>
            <a:r>
              <a:rPr dirty="0" sz="2500">
                <a:solidFill>
                  <a:srgbClr val="595959"/>
                </a:solidFill>
                <a:latin typeface="Microsoft Sans Serif"/>
                <a:cs typeface="Microsoft Sans Serif"/>
              </a:rPr>
              <a:t>uses</a:t>
            </a:r>
            <a:r>
              <a:rPr dirty="0" sz="25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500" spc="70">
                <a:solidFill>
                  <a:srgbClr val="595959"/>
                </a:solidFill>
                <a:latin typeface="Microsoft Sans Serif"/>
                <a:cs typeface="Microsoft Sans Serif"/>
              </a:rPr>
              <a:t>mobile</a:t>
            </a:r>
            <a:r>
              <a:rPr dirty="0" sz="25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500" spc="-10">
                <a:solidFill>
                  <a:srgbClr val="595959"/>
                </a:solidFill>
                <a:latin typeface="Microsoft Sans Serif"/>
                <a:cs typeface="Microsoft Sans Serif"/>
              </a:rPr>
              <a:t>apps.</a:t>
            </a:r>
            <a:endParaRPr sz="2500">
              <a:latin typeface="Microsoft Sans Serif"/>
              <a:cs typeface="Microsoft Sans Serif"/>
            </a:endParaRPr>
          </a:p>
          <a:p>
            <a:pPr marL="1594485" marR="1009650">
              <a:lnSpc>
                <a:spcPts val="5400"/>
              </a:lnSpc>
              <a:spcBef>
                <a:spcPts val="340"/>
              </a:spcBef>
            </a:pPr>
            <a:r>
              <a:rPr dirty="0" sz="2500">
                <a:solidFill>
                  <a:srgbClr val="595959"/>
                </a:solidFill>
                <a:latin typeface="Microsoft Sans Serif"/>
                <a:cs typeface="Microsoft Sans Serif"/>
              </a:rPr>
              <a:t>Users</a:t>
            </a:r>
            <a:r>
              <a:rPr dirty="0" sz="25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500">
                <a:solidFill>
                  <a:srgbClr val="595959"/>
                </a:solidFill>
                <a:latin typeface="Microsoft Sans Serif"/>
                <a:cs typeface="Microsoft Sans Serif"/>
              </a:rPr>
              <a:t>in</a:t>
            </a:r>
            <a:r>
              <a:rPr dirty="0" sz="25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500" spc="114">
                <a:solidFill>
                  <a:srgbClr val="595959"/>
                </a:solidFill>
                <a:latin typeface="Microsoft Sans Serif"/>
                <a:cs typeface="Microsoft Sans Serif"/>
              </a:rPr>
              <a:t>the</a:t>
            </a:r>
            <a:r>
              <a:rPr dirty="0" sz="25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500" spc="55">
                <a:solidFill>
                  <a:srgbClr val="595959"/>
                </a:solidFill>
                <a:latin typeface="Microsoft Sans Serif"/>
                <a:cs typeface="Microsoft Sans Serif"/>
              </a:rPr>
              <a:t>United</a:t>
            </a:r>
            <a:r>
              <a:rPr dirty="0" sz="25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500">
                <a:solidFill>
                  <a:srgbClr val="595959"/>
                </a:solidFill>
                <a:latin typeface="Microsoft Sans Serif"/>
                <a:cs typeface="Microsoft Sans Serif"/>
              </a:rPr>
              <a:t>States</a:t>
            </a:r>
            <a:r>
              <a:rPr dirty="0" sz="2500" spc="50">
                <a:solidFill>
                  <a:srgbClr val="595959"/>
                </a:solidFill>
                <a:latin typeface="Microsoft Sans Serif"/>
                <a:cs typeface="Microsoft Sans Serif"/>
              </a:rPr>
              <a:t> access</a:t>
            </a:r>
            <a:r>
              <a:rPr dirty="0" sz="25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500" spc="40">
                <a:solidFill>
                  <a:srgbClr val="595959"/>
                </a:solidFill>
                <a:latin typeface="Microsoft Sans Serif"/>
                <a:cs typeface="Microsoft Sans Serif"/>
              </a:rPr>
              <a:t>on </a:t>
            </a:r>
            <a:r>
              <a:rPr dirty="0" sz="2500">
                <a:solidFill>
                  <a:srgbClr val="595959"/>
                </a:solidFill>
                <a:latin typeface="Microsoft Sans Serif"/>
                <a:cs typeface="Microsoft Sans Serif"/>
              </a:rPr>
              <a:t>average</a:t>
            </a:r>
            <a:r>
              <a:rPr dirty="0" sz="2500" spc="-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5000" spc="245" b="1">
                <a:solidFill>
                  <a:srgbClr val="BA3D02"/>
                </a:solidFill>
                <a:latin typeface="Arial"/>
                <a:cs typeface="Arial"/>
              </a:rPr>
              <a:t>39</a:t>
            </a:r>
            <a:r>
              <a:rPr dirty="0" sz="5000" spc="-80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95">
                <a:solidFill>
                  <a:srgbClr val="595959"/>
                </a:solidFill>
                <a:latin typeface="Microsoft Sans Serif"/>
                <a:cs typeface="Microsoft Sans Serif"/>
              </a:rPr>
              <a:t>different</a:t>
            </a:r>
            <a:r>
              <a:rPr dirty="0" sz="2500" spc="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500" spc="80">
                <a:solidFill>
                  <a:srgbClr val="595959"/>
                </a:solidFill>
                <a:latin typeface="Microsoft Sans Serif"/>
                <a:cs typeface="Microsoft Sans Serif"/>
              </a:rPr>
              <a:t>apps</a:t>
            </a:r>
            <a:r>
              <a:rPr dirty="0" sz="25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500" spc="65">
                <a:solidFill>
                  <a:srgbClr val="595959"/>
                </a:solidFill>
                <a:latin typeface="Microsoft Sans Serif"/>
                <a:cs typeface="Microsoft Sans Serif"/>
              </a:rPr>
              <a:t>monthly</a:t>
            </a:r>
            <a:r>
              <a:rPr dirty="0" sz="2500" spc="65" b="1">
                <a:solidFill>
                  <a:srgbClr val="595959"/>
                </a:solidFill>
                <a:latin typeface="Arial"/>
                <a:cs typeface="Arial"/>
              </a:rPr>
              <a:t>.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700">
                <a:solidFill>
                  <a:srgbClr val="595959"/>
                </a:solidFill>
                <a:latin typeface="Microsoft Sans Serif"/>
                <a:cs typeface="Microsoft Sans Serif"/>
              </a:rPr>
              <a:t>Source:</a:t>
            </a:r>
            <a:r>
              <a:rPr dirty="0" sz="1700" spc="-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u="heavy" sz="1700" spc="-6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SQ</a:t>
            </a:r>
            <a:r>
              <a:rPr dirty="0" u="heavy" sz="1700" spc="-4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1700" spc="-2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Magazine</a:t>
            </a:r>
            <a:r>
              <a:rPr dirty="0" sz="1700" spc="-20">
                <a:solidFill>
                  <a:srgbClr val="595959"/>
                </a:solidFill>
                <a:latin typeface="Microsoft Sans Serif"/>
                <a:cs typeface="Microsoft Sans Serif"/>
              </a:rPr>
              <a:t>,</a:t>
            </a:r>
            <a:r>
              <a:rPr dirty="0" sz="1700" spc="-6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u="heavy" sz="17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Tekrevol</a:t>
            </a:r>
            <a:endParaRPr sz="1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73949" y="1168591"/>
            <a:ext cx="5796915" cy="2280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379095">
              <a:lnSpc>
                <a:spcPct val="100000"/>
              </a:lnSpc>
              <a:spcBef>
                <a:spcPts val="100"/>
              </a:spcBef>
            </a:pPr>
            <a:r>
              <a:rPr dirty="0" sz="7400" spc="-10">
                <a:solidFill>
                  <a:srgbClr val="93D1BC"/>
                </a:solidFill>
              </a:rPr>
              <a:t>Realization Explorations</a:t>
            </a:r>
            <a:endParaRPr sz="74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318485" cy="287179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24636" y="900110"/>
            <a:ext cx="8495030" cy="4184650"/>
            <a:chOff x="324636" y="900110"/>
            <a:chExt cx="8495030" cy="4184650"/>
          </a:xfrm>
        </p:grpSpPr>
        <p:sp>
          <p:nvSpPr>
            <p:cNvPr id="3" name="object 3" descr=""/>
            <p:cNvSpPr/>
            <p:nvPr/>
          </p:nvSpPr>
          <p:spPr>
            <a:xfrm>
              <a:off x="329399" y="904873"/>
              <a:ext cx="8485505" cy="4175125"/>
            </a:xfrm>
            <a:custGeom>
              <a:avLst/>
              <a:gdLst/>
              <a:ahLst/>
              <a:cxnLst/>
              <a:rect l="l" t="t" r="r" b="b"/>
              <a:pathLst>
                <a:path w="8485505" h="4175125">
                  <a:moveTo>
                    <a:pt x="8485182" y="4175091"/>
                  </a:moveTo>
                  <a:lnTo>
                    <a:pt x="0" y="4175091"/>
                  </a:lnTo>
                  <a:lnTo>
                    <a:pt x="0" y="0"/>
                  </a:lnTo>
                  <a:lnTo>
                    <a:pt x="8485182" y="0"/>
                  </a:lnTo>
                  <a:lnTo>
                    <a:pt x="8485182" y="41750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29399" y="904873"/>
              <a:ext cx="8485505" cy="4175125"/>
            </a:xfrm>
            <a:custGeom>
              <a:avLst/>
              <a:gdLst/>
              <a:ahLst/>
              <a:cxnLst/>
              <a:rect l="l" t="t" r="r" b="b"/>
              <a:pathLst>
                <a:path w="8485505" h="4175125">
                  <a:moveTo>
                    <a:pt x="0" y="0"/>
                  </a:moveTo>
                  <a:lnTo>
                    <a:pt x="8485182" y="0"/>
                  </a:lnTo>
                  <a:lnTo>
                    <a:pt x="8485182" y="4175091"/>
                  </a:lnTo>
                  <a:lnTo>
                    <a:pt x="0" y="4175091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1155" y="1245689"/>
              <a:ext cx="5684313" cy="3441675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1206802" y="1859857"/>
            <a:ext cx="657860" cy="6711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700">
                <a:latin typeface="Microsoft Sans Serif"/>
                <a:cs typeface="Microsoft Sans Serif"/>
              </a:rPr>
              <a:t>Import</a:t>
            </a:r>
            <a:r>
              <a:rPr dirty="0" sz="700" spc="180">
                <a:latin typeface="Microsoft Sans Serif"/>
                <a:cs typeface="Microsoft Sans Serif"/>
              </a:rPr>
              <a:t> </a:t>
            </a:r>
            <a:r>
              <a:rPr dirty="0" sz="700" spc="-20">
                <a:latin typeface="Microsoft Sans Serif"/>
                <a:cs typeface="Microsoft Sans Serif"/>
              </a:rPr>
              <a:t>many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mock</a:t>
            </a:r>
            <a:r>
              <a:rPr dirty="0" sz="700" spc="114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designs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from</a:t>
            </a:r>
            <a:r>
              <a:rPr dirty="0" sz="700" spc="11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plugins,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upload</a:t>
            </a:r>
            <a:r>
              <a:rPr dirty="0" sz="700" spc="3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</a:t>
            </a:r>
            <a:r>
              <a:rPr dirty="0" sz="700" spc="3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file,</a:t>
            </a:r>
            <a:r>
              <a:rPr dirty="0" sz="700" spc="35">
                <a:latin typeface="Microsoft Sans Serif"/>
                <a:cs typeface="Microsoft Sans Serif"/>
              </a:rPr>
              <a:t> </a:t>
            </a:r>
            <a:r>
              <a:rPr dirty="0" sz="700" spc="-25">
                <a:latin typeface="Microsoft Sans Serif"/>
                <a:cs typeface="Microsoft Sans Serif"/>
              </a:rPr>
              <a:t>or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start</a:t>
            </a:r>
            <a:r>
              <a:rPr dirty="0" sz="700" spc="6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</a:t>
            </a:r>
            <a:r>
              <a:rPr dirty="0" sz="700" spc="6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file</a:t>
            </a:r>
            <a:r>
              <a:rPr dirty="0" sz="700" spc="60">
                <a:latin typeface="Microsoft Sans Serif"/>
                <a:cs typeface="Microsoft Sans Serif"/>
              </a:rPr>
              <a:t> </a:t>
            </a:r>
            <a:r>
              <a:rPr dirty="0" sz="700" spc="-20">
                <a:latin typeface="Microsoft Sans Serif"/>
                <a:cs typeface="Microsoft Sans Serif"/>
              </a:rPr>
              <a:t>from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scratch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835266" y="2165880"/>
            <a:ext cx="306705" cy="178435"/>
            <a:chOff x="1835266" y="2165880"/>
            <a:chExt cx="306705" cy="178435"/>
          </a:xfrm>
        </p:grpSpPr>
        <p:sp>
          <p:nvSpPr>
            <p:cNvPr id="8" name="object 8" descr=""/>
            <p:cNvSpPr/>
            <p:nvPr/>
          </p:nvSpPr>
          <p:spPr>
            <a:xfrm>
              <a:off x="1872953" y="2189213"/>
              <a:ext cx="264795" cy="150495"/>
            </a:xfrm>
            <a:custGeom>
              <a:avLst/>
              <a:gdLst/>
              <a:ahLst/>
              <a:cxnLst/>
              <a:rect l="l" t="t" r="r" b="b"/>
              <a:pathLst>
                <a:path w="264794" h="150494">
                  <a:moveTo>
                    <a:pt x="264446" y="150229"/>
                  </a:moveTo>
                  <a:lnTo>
                    <a:pt x="0" y="0"/>
                  </a:lnTo>
                </a:path>
              </a:pathLst>
            </a:custGeom>
            <a:ln w="8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839711" y="2170325"/>
              <a:ext cx="40640" cy="31115"/>
            </a:xfrm>
            <a:custGeom>
              <a:avLst/>
              <a:gdLst/>
              <a:ahLst/>
              <a:cxnLst/>
              <a:rect l="l" t="t" r="r" b="b"/>
              <a:pathLst>
                <a:path w="40639" h="31114">
                  <a:moveTo>
                    <a:pt x="26367" y="30987"/>
                  </a:moveTo>
                  <a:lnTo>
                    <a:pt x="0" y="0"/>
                  </a:lnTo>
                  <a:lnTo>
                    <a:pt x="40114" y="6787"/>
                  </a:lnTo>
                  <a:lnTo>
                    <a:pt x="26367" y="309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839711" y="2170325"/>
              <a:ext cx="40640" cy="31115"/>
            </a:xfrm>
            <a:custGeom>
              <a:avLst/>
              <a:gdLst/>
              <a:ahLst/>
              <a:cxnLst/>
              <a:rect l="l" t="t" r="r" b="b"/>
              <a:pathLst>
                <a:path w="40639" h="31114">
                  <a:moveTo>
                    <a:pt x="40114" y="6787"/>
                  </a:moveTo>
                  <a:lnTo>
                    <a:pt x="0" y="0"/>
                  </a:lnTo>
                  <a:lnTo>
                    <a:pt x="26367" y="30987"/>
                  </a:lnTo>
                  <a:lnTo>
                    <a:pt x="40114" y="6787"/>
                  </a:lnTo>
                  <a:close/>
                </a:path>
              </a:pathLst>
            </a:custGeom>
            <a:ln w="8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3163042" y="2547894"/>
            <a:ext cx="603250" cy="2406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700">
                <a:latin typeface="Microsoft Sans Serif"/>
                <a:cs typeface="Microsoft Sans Serif"/>
              </a:rPr>
              <a:t>Login</a:t>
            </a:r>
            <a:r>
              <a:rPr dirty="0" sz="700" spc="4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and</a:t>
            </a:r>
            <a:r>
              <a:rPr dirty="0" sz="700" spc="40">
                <a:latin typeface="Microsoft Sans Serif"/>
                <a:cs typeface="Microsoft Sans Serif"/>
              </a:rPr>
              <a:t> </a:t>
            </a:r>
            <a:r>
              <a:rPr dirty="0" sz="700" spc="-25">
                <a:latin typeface="Microsoft Sans Serif"/>
                <a:cs typeface="Microsoft Sans Serif"/>
              </a:rPr>
              <a:t>see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your</a:t>
            </a:r>
            <a:r>
              <a:rPr dirty="0" sz="700" spc="75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contacts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3436273" y="2370042"/>
            <a:ext cx="585470" cy="266700"/>
            <a:chOff x="3436273" y="2370042"/>
            <a:chExt cx="585470" cy="266700"/>
          </a:xfrm>
        </p:grpSpPr>
        <p:sp>
          <p:nvSpPr>
            <p:cNvPr id="13" name="object 13" descr=""/>
            <p:cNvSpPr/>
            <p:nvPr/>
          </p:nvSpPr>
          <p:spPr>
            <a:xfrm>
              <a:off x="3454643" y="2374487"/>
              <a:ext cx="0" cy="160020"/>
            </a:xfrm>
            <a:custGeom>
              <a:avLst/>
              <a:gdLst/>
              <a:ahLst/>
              <a:cxnLst/>
              <a:rect l="l" t="t" r="r" b="b"/>
              <a:pathLst>
                <a:path w="0" h="160019">
                  <a:moveTo>
                    <a:pt x="0" y="0"/>
                  </a:moveTo>
                  <a:lnTo>
                    <a:pt x="0" y="159757"/>
                  </a:lnTo>
                </a:path>
              </a:pathLst>
            </a:custGeom>
            <a:ln w="8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440718" y="2534244"/>
              <a:ext cx="27940" cy="38735"/>
            </a:xfrm>
            <a:custGeom>
              <a:avLst/>
              <a:gdLst/>
              <a:ahLst/>
              <a:cxnLst/>
              <a:rect l="l" t="t" r="r" b="b"/>
              <a:pathLst>
                <a:path w="27939" h="38735">
                  <a:moveTo>
                    <a:pt x="13924" y="38224"/>
                  </a:moveTo>
                  <a:lnTo>
                    <a:pt x="0" y="0"/>
                  </a:lnTo>
                  <a:lnTo>
                    <a:pt x="27824" y="0"/>
                  </a:lnTo>
                  <a:lnTo>
                    <a:pt x="13924" y="38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440718" y="2534244"/>
              <a:ext cx="27940" cy="38735"/>
            </a:xfrm>
            <a:custGeom>
              <a:avLst/>
              <a:gdLst/>
              <a:ahLst/>
              <a:cxnLst/>
              <a:rect l="l" t="t" r="r" b="b"/>
              <a:pathLst>
                <a:path w="27939" h="38735">
                  <a:moveTo>
                    <a:pt x="0" y="0"/>
                  </a:moveTo>
                  <a:lnTo>
                    <a:pt x="13924" y="38224"/>
                  </a:lnTo>
                  <a:lnTo>
                    <a:pt x="27824" y="0"/>
                  </a:lnTo>
                  <a:lnTo>
                    <a:pt x="0" y="0"/>
                  </a:lnTo>
                  <a:close/>
                </a:path>
              </a:pathLst>
            </a:custGeom>
            <a:ln w="8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09279" y="2413725"/>
              <a:ext cx="212324" cy="222407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7809004" y="1497689"/>
            <a:ext cx="784860" cy="6711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700">
                <a:latin typeface="Microsoft Sans Serif"/>
                <a:cs typeface="Microsoft Sans Serif"/>
              </a:rPr>
              <a:t>Get</a:t>
            </a:r>
            <a:r>
              <a:rPr dirty="0" sz="700" spc="5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detailed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insights</a:t>
            </a:r>
            <a:r>
              <a:rPr dirty="0" sz="700" spc="114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into</a:t>
            </a:r>
            <a:r>
              <a:rPr dirty="0" sz="700" spc="120">
                <a:latin typeface="Microsoft Sans Serif"/>
                <a:cs typeface="Microsoft Sans Serif"/>
              </a:rPr>
              <a:t> </a:t>
            </a:r>
            <a:r>
              <a:rPr dirty="0" sz="700" spc="-20">
                <a:latin typeface="Microsoft Sans Serif"/>
                <a:cs typeface="Microsoft Sans Serif"/>
              </a:rPr>
              <a:t>what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major</a:t>
            </a:r>
            <a:r>
              <a:rPr dirty="0" sz="700" spc="13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todos</a:t>
            </a:r>
            <a:r>
              <a:rPr dirty="0" sz="700" spc="140">
                <a:latin typeface="Microsoft Sans Serif"/>
                <a:cs typeface="Microsoft Sans Serif"/>
              </a:rPr>
              <a:t> </a:t>
            </a:r>
            <a:r>
              <a:rPr dirty="0" sz="700" spc="-25">
                <a:latin typeface="Microsoft Sans Serif"/>
                <a:cs typeface="Microsoft Sans Serif"/>
              </a:rPr>
              <a:t>are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and</a:t>
            </a:r>
            <a:r>
              <a:rPr dirty="0" sz="700" spc="12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detailed</a:t>
            </a:r>
            <a:r>
              <a:rPr dirty="0" sz="700" spc="125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tasks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associated</a:t>
            </a:r>
            <a:r>
              <a:rPr dirty="0" sz="700" spc="85">
                <a:latin typeface="Microsoft Sans Serif"/>
                <a:cs typeface="Microsoft Sans Serif"/>
              </a:rPr>
              <a:t> </a:t>
            </a:r>
            <a:r>
              <a:rPr dirty="0" sz="700" spc="-20">
                <a:latin typeface="Microsoft Sans Serif"/>
                <a:cs typeface="Microsoft Sans Serif"/>
              </a:rPr>
              <a:t>with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each</a:t>
            </a:r>
            <a:r>
              <a:rPr dirty="0" sz="700" spc="75">
                <a:latin typeface="Microsoft Sans Serif"/>
                <a:cs typeface="Microsoft Sans Serif"/>
              </a:rPr>
              <a:t> </a:t>
            </a:r>
            <a:r>
              <a:rPr dirty="0" sz="700" spc="-20">
                <a:latin typeface="Microsoft Sans Serif"/>
                <a:cs typeface="Microsoft Sans Serif"/>
              </a:rPr>
              <a:t>todo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481530" y="4747298"/>
            <a:ext cx="1649730" cy="2406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700" spc="10">
                <a:latin typeface="Microsoft Sans Serif"/>
                <a:cs typeface="Microsoft Sans Serif"/>
              </a:rPr>
              <a:t>Record</a:t>
            </a:r>
            <a:r>
              <a:rPr dirty="0" sz="700" spc="6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video</a:t>
            </a:r>
            <a:r>
              <a:rPr dirty="0" sz="700" spc="6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and</a:t>
            </a:r>
            <a:r>
              <a:rPr dirty="0" sz="700" spc="6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voice</a:t>
            </a:r>
            <a:r>
              <a:rPr dirty="0" sz="700" spc="6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comments</a:t>
            </a:r>
            <a:r>
              <a:rPr dirty="0" sz="700" spc="65">
                <a:latin typeface="Microsoft Sans Serif"/>
                <a:cs typeface="Microsoft Sans Serif"/>
              </a:rPr>
              <a:t> </a:t>
            </a:r>
            <a:r>
              <a:rPr dirty="0" sz="700" spc="-25">
                <a:latin typeface="Microsoft Sans Serif"/>
                <a:cs typeface="Microsoft Sans Serif"/>
              </a:rPr>
              <a:t>and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leave</a:t>
            </a:r>
            <a:r>
              <a:rPr dirty="0" sz="700" spc="6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text</a:t>
            </a:r>
            <a:r>
              <a:rPr dirty="0" sz="700" spc="65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comments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324461" y="327436"/>
            <a:ext cx="8495030" cy="4436745"/>
            <a:chOff x="324461" y="327436"/>
            <a:chExt cx="8495030" cy="4436745"/>
          </a:xfrm>
        </p:grpSpPr>
        <p:sp>
          <p:nvSpPr>
            <p:cNvPr id="20" name="object 20" descr=""/>
            <p:cNvSpPr/>
            <p:nvPr/>
          </p:nvSpPr>
          <p:spPr>
            <a:xfrm>
              <a:off x="2850069" y="4595815"/>
              <a:ext cx="269875" cy="135255"/>
            </a:xfrm>
            <a:custGeom>
              <a:avLst/>
              <a:gdLst/>
              <a:ahLst/>
              <a:cxnLst/>
              <a:rect l="l" t="t" r="r" b="b"/>
              <a:pathLst>
                <a:path w="269875" h="135254">
                  <a:moveTo>
                    <a:pt x="269374" y="0"/>
                  </a:moveTo>
                  <a:lnTo>
                    <a:pt x="0" y="134674"/>
                  </a:lnTo>
                </a:path>
              </a:pathLst>
            </a:custGeom>
            <a:ln w="89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33832" y="4617303"/>
              <a:ext cx="227337" cy="135837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3597367" y="4569315"/>
              <a:ext cx="875665" cy="177165"/>
            </a:xfrm>
            <a:custGeom>
              <a:avLst/>
              <a:gdLst/>
              <a:ahLst/>
              <a:cxnLst/>
              <a:rect l="l" t="t" r="r" b="b"/>
              <a:pathLst>
                <a:path w="875664" h="177164">
                  <a:moveTo>
                    <a:pt x="875048" y="0"/>
                  </a:moveTo>
                  <a:lnTo>
                    <a:pt x="0" y="176599"/>
                  </a:lnTo>
                </a:path>
              </a:pathLst>
            </a:custGeom>
            <a:ln w="8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559892" y="4732265"/>
              <a:ext cx="40640" cy="27305"/>
            </a:xfrm>
            <a:custGeom>
              <a:avLst/>
              <a:gdLst/>
              <a:ahLst/>
              <a:cxnLst/>
              <a:rect l="l" t="t" r="r" b="b"/>
              <a:pathLst>
                <a:path w="40639" h="27304">
                  <a:moveTo>
                    <a:pt x="40224" y="27299"/>
                  </a:moveTo>
                  <a:lnTo>
                    <a:pt x="0" y="21224"/>
                  </a:lnTo>
                  <a:lnTo>
                    <a:pt x="34724" y="0"/>
                  </a:lnTo>
                  <a:lnTo>
                    <a:pt x="40224" y="272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559892" y="4732265"/>
              <a:ext cx="40640" cy="27305"/>
            </a:xfrm>
            <a:custGeom>
              <a:avLst/>
              <a:gdLst/>
              <a:ahLst/>
              <a:cxnLst/>
              <a:rect l="l" t="t" r="r" b="b"/>
              <a:pathLst>
                <a:path w="40639" h="27304">
                  <a:moveTo>
                    <a:pt x="34724" y="0"/>
                  </a:moveTo>
                  <a:lnTo>
                    <a:pt x="0" y="21224"/>
                  </a:lnTo>
                  <a:lnTo>
                    <a:pt x="40224" y="27299"/>
                  </a:lnTo>
                  <a:lnTo>
                    <a:pt x="34724" y="0"/>
                  </a:lnTo>
                  <a:close/>
                </a:path>
              </a:pathLst>
            </a:custGeom>
            <a:ln w="8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29224" y="332199"/>
              <a:ext cx="8485505" cy="572770"/>
            </a:xfrm>
            <a:custGeom>
              <a:avLst/>
              <a:gdLst/>
              <a:ahLst/>
              <a:cxnLst/>
              <a:rect l="l" t="t" r="r" b="b"/>
              <a:pathLst>
                <a:path w="8485505" h="572769">
                  <a:moveTo>
                    <a:pt x="8485182" y="572698"/>
                  </a:moveTo>
                  <a:lnTo>
                    <a:pt x="0" y="572698"/>
                  </a:lnTo>
                  <a:lnTo>
                    <a:pt x="0" y="0"/>
                  </a:lnTo>
                  <a:lnTo>
                    <a:pt x="8485182" y="0"/>
                  </a:lnTo>
                  <a:lnTo>
                    <a:pt x="8485182" y="5726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29224" y="332199"/>
              <a:ext cx="8485505" cy="572770"/>
            </a:xfrm>
            <a:custGeom>
              <a:avLst/>
              <a:gdLst/>
              <a:ahLst/>
              <a:cxnLst/>
              <a:rect l="l" t="t" r="r" b="b"/>
              <a:pathLst>
                <a:path w="8485505" h="572769">
                  <a:moveTo>
                    <a:pt x="0" y="0"/>
                  </a:moveTo>
                  <a:lnTo>
                    <a:pt x="8485182" y="0"/>
                  </a:lnTo>
                  <a:lnTo>
                    <a:pt x="8485182" y="572698"/>
                  </a:lnTo>
                  <a:lnTo>
                    <a:pt x="0" y="572698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4901218" y="886554"/>
            <a:ext cx="989965" cy="3486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700" spc="10">
                <a:latin typeface="Microsoft Sans Serif"/>
                <a:cs typeface="Microsoft Sans Serif"/>
              </a:rPr>
              <a:t>Add</a:t>
            </a:r>
            <a:r>
              <a:rPr dirty="0" sz="700" spc="10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comments</a:t>
            </a:r>
            <a:r>
              <a:rPr dirty="0" sz="700" spc="10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from</a:t>
            </a:r>
            <a:r>
              <a:rPr dirty="0" sz="700" spc="105">
                <a:latin typeface="Microsoft Sans Serif"/>
                <a:cs typeface="Microsoft Sans Serif"/>
              </a:rPr>
              <a:t> </a:t>
            </a:r>
            <a:r>
              <a:rPr dirty="0" sz="700" spc="-50">
                <a:latin typeface="Microsoft Sans Serif"/>
                <a:cs typeface="Microsoft Sans Serif"/>
              </a:rPr>
              <a:t>3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different</a:t>
            </a:r>
            <a:r>
              <a:rPr dirty="0" sz="700" spc="15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modalities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(audio,</a:t>
            </a:r>
            <a:r>
              <a:rPr dirty="0" sz="700" spc="4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video,</a:t>
            </a:r>
            <a:r>
              <a:rPr dirty="0" sz="700" spc="4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and</a:t>
            </a:r>
            <a:r>
              <a:rPr dirty="0" sz="700" spc="45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text).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5561868" y="1294077"/>
            <a:ext cx="2783205" cy="1316355"/>
            <a:chOff x="5561868" y="1294077"/>
            <a:chExt cx="2783205" cy="1316355"/>
          </a:xfrm>
        </p:grpSpPr>
        <p:sp>
          <p:nvSpPr>
            <p:cNvPr id="29" name="object 29" descr=""/>
            <p:cNvSpPr/>
            <p:nvPr/>
          </p:nvSpPr>
          <p:spPr>
            <a:xfrm>
              <a:off x="5580113" y="1336404"/>
              <a:ext cx="108585" cy="796925"/>
            </a:xfrm>
            <a:custGeom>
              <a:avLst/>
              <a:gdLst/>
              <a:ahLst/>
              <a:cxnLst/>
              <a:rect l="l" t="t" r="r" b="b"/>
              <a:pathLst>
                <a:path w="108585" h="796925">
                  <a:moveTo>
                    <a:pt x="108374" y="796510"/>
                  </a:moveTo>
                  <a:lnTo>
                    <a:pt x="0" y="0"/>
                  </a:lnTo>
                </a:path>
              </a:pathLst>
            </a:custGeom>
            <a:ln w="8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566313" y="1298522"/>
              <a:ext cx="27940" cy="40005"/>
            </a:xfrm>
            <a:custGeom>
              <a:avLst/>
              <a:gdLst/>
              <a:ahLst/>
              <a:cxnLst/>
              <a:rect l="l" t="t" r="r" b="b"/>
              <a:pathLst>
                <a:path w="27939" h="40005">
                  <a:moveTo>
                    <a:pt x="0" y="39759"/>
                  </a:moveTo>
                  <a:lnTo>
                    <a:pt x="8624" y="0"/>
                  </a:lnTo>
                  <a:lnTo>
                    <a:pt x="27574" y="36007"/>
                  </a:lnTo>
                  <a:lnTo>
                    <a:pt x="0" y="397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566313" y="1298522"/>
              <a:ext cx="27940" cy="40005"/>
            </a:xfrm>
            <a:custGeom>
              <a:avLst/>
              <a:gdLst/>
              <a:ahLst/>
              <a:cxnLst/>
              <a:rect l="l" t="t" r="r" b="b"/>
              <a:pathLst>
                <a:path w="27939" h="40005">
                  <a:moveTo>
                    <a:pt x="27574" y="36007"/>
                  </a:moveTo>
                  <a:lnTo>
                    <a:pt x="8624" y="0"/>
                  </a:lnTo>
                  <a:lnTo>
                    <a:pt x="0" y="39759"/>
                  </a:lnTo>
                  <a:lnTo>
                    <a:pt x="27574" y="36007"/>
                  </a:lnTo>
                  <a:close/>
                </a:path>
              </a:pathLst>
            </a:custGeom>
            <a:ln w="8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582711" y="1719466"/>
              <a:ext cx="1121410" cy="777240"/>
            </a:xfrm>
            <a:custGeom>
              <a:avLst/>
              <a:gdLst/>
              <a:ahLst/>
              <a:cxnLst/>
              <a:rect l="l" t="t" r="r" b="b"/>
              <a:pathLst>
                <a:path w="1121409" h="777239">
                  <a:moveTo>
                    <a:pt x="0" y="777005"/>
                  </a:moveTo>
                  <a:lnTo>
                    <a:pt x="1121247" y="0"/>
                  </a:lnTo>
                </a:path>
              </a:pathLst>
            </a:custGeom>
            <a:ln w="8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7696034" y="1697689"/>
              <a:ext cx="39370" cy="33655"/>
            </a:xfrm>
            <a:custGeom>
              <a:avLst/>
              <a:gdLst/>
              <a:ahLst/>
              <a:cxnLst/>
              <a:rect l="l" t="t" r="r" b="b"/>
              <a:pathLst>
                <a:path w="39370" h="33655">
                  <a:moveTo>
                    <a:pt x="15849" y="33214"/>
                  </a:moveTo>
                  <a:lnTo>
                    <a:pt x="0" y="10339"/>
                  </a:lnTo>
                  <a:lnTo>
                    <a:pt x="39349" y="0"/>
                  </a:lnTo>
                  <a:lnTo>
                    <a:pt x="15849" y="332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7696034" y="1697689"/>
              <a:ext cx="39370" cy="33655"/>
            </a:xfrm>
            <a:custGeom>
              <a:avLst/>
              <a:gdLst/>
              <a:ahLst/>
              <a:cxnLst/>
              <a:rect l="l" t="t" r="r" b="b"/>
              <a:pathLst>
                <a:path w="39370" h="33655">
                  <a:moveTo>
                    <a:pt x="15849" y="33214"/>
                  </a:moveTo>
                  <a:lnTo>
                    <a:pt x="39349" y="0"/>
                  </a:lnTo>
                  <a:lnTo>
                    <a:pt x="0" y="10339"/>
                  </a:lnTo>
                  <a:lnTo>
                    <a:pt x="15849" y="33214"/>
                  </a:lnTo>
                  <a:close/>
                </a:path>
              </a:pathLst>
            </a:custGeom>
            <a:ln w="8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7695209" y="2146095"/>
              <a:ext cx="614680" cy="459740"/>
            </a:xfrm>
            <a:custGeom>
              <a:avLst/>
              <a:gdLst/>
              <a:ahLst/>
              <a:cxnLst/>
              <a:rect l="l" t="t" r="r" b="b"/>
              <a:pathLst>
                <a:path w="614679" h="459739">
                  <a:moveTo>
                    <a:pt x="0" y="459624"/>
                  </a:moveTo>
                  <a:lnTo>
                    <a:pt x="614423" y="0"/>
                  </a:lnTo>
                </a:path>
              </a:pathLst>
            </a:custGeom>
            <a:ln w="8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301308" y="2123193"/>
              <a:ext cx="39370" cy="34290"/>
            </a:xfrm>
            <a:custGeom>
              <a:avLst/>
              <a:gdLst/>
              <a:ahLst/>
              <a:cxnLst/>
              <a:rect l="l" t="t" r="r" b="b"/>
              <a:pathLst>
                <a:path w="39370" h="34289">
                  <a:moveTo>
                    <a:pt x="16674" y="34044"/>
                  </a:moveTo>
                  <a:lnTo>
                    <a:pt x="0" y="11759"/>
                  </a:lnTo>
                  <a:lnTo>
                    <a:pt x="38949" y="0"/>
                  </a:lnTo>
                  <a:lnTo>
                    <a:pt x="16674" y="340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8301308" y="2123193"/>
              <a:ext cx="39370" cy="34290"/>
            </a:xfrm>
            <a:custGeom>
              <a:avLst/>
              <a:gdLst/>
              <a:ahLst/>
              <a:cxnLst/>
              <a:rect l="l" t="t" r="r" b="b"/>
              <a:pathLst>
                <a:path w="39370" h="34289">
                  <a:moveTo>
                    <a:pt x="16674" y="34044"/>
                  </a:moveTo>
                  <a:lnTo>
                    <a:pt x="38949" y="0"/>
                  </a:lnTo>
                  <a:lnTo>
                    <a:pt x="0" y="11759"/>
                  </a:lnTo>
                  <a:lnTo>
                    <a:pt x="16674" y="34044"/>
                  </a:lnTo>
                  <a:close/>
                </a:path>
              </a:pathLst>
            </a:custGeom>
            <a:ln w="8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4759333" y="4747298"/>
            <a:ext cx="1431290" cy="2406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12445" marR="5080" indent="-500380">
              <a:lnSpc>
                <a:spcPct val="100000"/>
              </a:lnSpc>
              <a:spcBef>
                <a:spcPts val="105"/>
              </a:spcBef>
            </a:pPr>
            <a:r>
              <a:rPr dirty="0" sz="700">
                <a:latin typeface="Microsoft Sans Serif"/>
                <a:cs typeface="Microsoft Sans Serif"/>
              </a:rPr>
              <a:t>Join</a:t>
            </a:r>
            <a:r>
              <a:rPr dirty="0" sz="700" spc="9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realtime</a:t>
            </a:r>
            <a:r>
              <a:rPr dirty="0" sz="700" spc="9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video</a:t>
            </a:r>
            <a:r>
              <a:rPr dirty="0" sz="700" spc="9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call</a:t>
            </a:r>
            <a:r>
              <a:rPr dirty="0" sz="700" spc="9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chats</a:t>
            </a:r>
            <a:r>
              <a:rPr dirty="0" sz="700" spc="100">
                <a:latin typeface="Microsoft Sans Serif"/>
                <a:cs typeface="Microsoft Sans Serif"/>
              </a:rPr>
              <a:t> </a:t>
            </a:r>
            <a:r>
              <a:rPr dirty="0" sz="700" spc="-20">
                <a:latin typeface="Microsoft Sans Serif"/>
                <a:cs typeface="Microsoft Sans Serif"/>
              </a:rPr>
              <a:t>with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designers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5341126" y="3782154"/>
            <a:ext cx="1614805" cy="961390"/>
            <a:chOff x="5341126" y="3782154"/>
            <a:chExt cx="1614805" cy="961390"/>
          </a:xfrm>
        </p:grpSpPr>
        <p:pic>
          <p:nvPicPr>
            <p:cNvPr id="40" name="object 4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41126" y="4617303"/>
              <a:ext cx="104424" cy="125799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2723" y="3782154"/>
              <a:ext cx="243074" cy="107724"/>
            </a:xfrm>
            <a:prstGeom prst="rect">
              <a:avLst/>
            </a:prstGeom>
          </p:spPr>
        </p:pic>
      </p:grpSp>
      <p:sp>
        <p:nvSpPr>
          <p:cNvPr id="42" name="object 42" descr=""/>
          <p:cNvSpPr txBox="1"/>
          <p:nvPr/>
        </p:nvSpPr>
        <p:spPr>
          <a:xfrm>
            <a:off x="7026461" y="3656004"/>
            <a:ext cx="1202690" cy="520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95"/>
              </a:spcBef>
            </a:pPr>
            <a:r>
              <a:rPr dirty="0" sz="700">
                <a:latin typeface="Microsoft Sans Serif"/>
                <a:cs typeface="Microsoft Sans Serif"/>
              </a:rPr>
              <a:t>View</a:t>
            </a:r>
            <a:r>
              <a:rPr dirty="0" sz="700" spc="10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version</a:t>
            </a:r>
            <a:r>
              <a:rPr dirty="0" sz="700" spc="11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history</a:t>
            </a:r>
            <a:r>
              <a:rPr dirty="0" sz="700" spc="105">
                <a:latin typeface="Microsoft Sans Serif"/>
                <a:cs typeface="Microsoft Sans Serif"/>
              </a:rPr>
              <a:t> </a:t>
            </a:r>
            <a:r>
              <a:rPr dirty="0" sz="700" spc="-25">
                <a:latin typeface="Microsoft Sans Serif"/>
                <a:cs typeface="Microsoft Sans Serif"/>
              </a:rPr>
              <a:t>to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understand</a:t>
            </a:r>
            <a:r>
              <a:rPr dirty="0" sz="700" spc="145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contributions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and</a:t>
            </a:r>
            <a:r>
              <a:rPr dirty="0" sz="700" spc="9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assign</a:t>
            </a:r>
            <a:r>
              <a:rPr dirty="0" sz="700" spc="9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ownership</a:t>
            </a:r>
            <a:r>
              <a:rPr dirty="0" sz="700" spc="9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based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on</a:t>
            </a:r>
            <a:r>
              <a:rPr dirty="0" sz="700" spc="6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who</a:t>
            </a:r>
            <a:r>
              <a:rPr dirty="0" sz="700" spc="6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edited</a:t>
            </a:r>
            <a:r>
              <a:rPr dirty="0" sz="700" spc="6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each</a:t>
            </a:r>
            <a:r>
              <a:rPr dirty="0" sz="700" spc="6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section.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402249" y="441925"/>
            <a:ext cx="3761740" cy="807085"/>
          </a:xfrm>
          <a:prstGeom prst="rect"/>
        </p:spPr>
        <p:txBody>
          <a:bodyPr wrap="square" lIns="0" tIns="86360" rIns="0" bIns="0" rtlCol="0" vert="horz">
            <a:spAutoFit/>
          </a:bodyPr>
          <a:lstStyle/>
          <a:p>
            <a:pPr marL="53975">
              <a:lnSpc>
                <a:spcPct val="100000"/>
              </a:lnSpc>
              <a:spcBef>
                <a:spcPts val="680"/>
              </a:spcBef>
            </a:pPr>
            <a:r>
              <a:rPr dirty="0" spc="-10"/>
              <a:t>Key </a:t>
            </a:r>
            <a:r>
              <a:rPr dirty="0"/>
              <a:t>Screens</a:t>
            </a:r>
            <a:r>
              <a:rPr dirty="0" spc="-10"/>
              <a:t> </a:t>
            </a:r>
            <a:r>
              <a:rPr dirty="0" spc="-525"/>
              <a:t>1</a:t>
            </a: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1800" spc="10">
                <a:solidFill>
                  <a:srgbClr val="0A9395"/>
                </a:solidFill>
              </a:rPr>
              <a:t>Commenting</a:t>
            </a:r>
            <a:r>
              <a:rPr dirty="0" sz="1800" spc="135">
                <a:solidFill>
                  <a:srgbClr val="0A9395"/>
                </a:solidFill>
              </a:rPr>
              <a:t> </a:t>
            </a:r>
            <a:r>
              <a:rPr dirty="0" sz="1800" spc="10">
                <a:solidFill>
                  <a:srgbClr val="0A9395"/>
                </a:solidFill>
              </a:rPr>
              <a:t>and</a:t>
            </a:r>
            <a:r>
              <a:rPr dirty="0" sz="1800" spc="140">
                <a:solidFill>
                  <a:srgbClr val="0A9395"/>
                </a:solidFill>
              </a:rPr>
              <a:t> </a:t>
            </a:r>
            <a:r>
              <a:rPr dirty="0" sz="1800" spc="-10">
                <a:solidFill>
                  <a:srgbClr val="0A9395"/>
                </a:solidFill>
              </a:rPr>
              <a:t>Documentation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-30"/>
              <a:t>Pros</a:t>
            </a:r>
            <a:r>
              <a:rPr dirty="0" spc="-120"/>
              <a:t> </a:t>
            </a:r>
            <a:r>
              <a:rPr dirty="0" spc="70"/>
              <a:t>and</a:t>
            </a:r>
            <a:r>
              <a:rPr dirty="0" spc="-120"/>
              <a:t> </a:t>
            </a:r>
            <a:r>
              <a:rPr dirty="0" spc="-20"/>
              <a:t>Cons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1158647" y="1447122"/>
            <a:ext cx="3324225" cy="3460750"/>
          </a:xfrm>
          <a:custGeom>
            <a:avLst/>
            <a:gdLst/>
            <a:ahLst/>
            <a:cxnLst/>
            <a:rect l="l" t="t" r="r" b="b"/>
            <a:pathLst>
              <a:path w="3324225" h="3460750">
                <a:moveTo>
                  <a:pt x="0" y="554008"/>
                </a:moveTo>
                <a:lnTo>
                  <a:pt x="2033" y="506207"/>
                </a:lnTo>
                <a:lnTo>
                  <a:pt x="8023" y="459534"/>
                </a:lnTo>
                <a:lnTo>
                  <a:pt x="17803" y="414157"/>
                </a:lnTo>
                <a:lnTo>
                  <a:pt x="31206" y="370241"/>
                </a:lnTo>
                <a:lnTo>
                  <a:pt x="48067" y="327954"/>
                </a:lnTo>
                <a:lnTo>
                  <a:pt x="68218" y="287460"/>
                </a:lnTo>
                <a:lnTo>
                  <a:pt x="91495" y="248928"/>
                </a:lnTo>
                <a:lnTo>
                  <a:pt x="117730" y="212522"/>
                </a:lnTo>
                <a:lnTo>
                  <a:pt x="146757" y="178410"/>
                </a:lnTo>
                <a:lnTo>
                  <a:pt x="178410" y="146757"/>
                </a:lnTo>
                <a:lnTo>
                  <a:pt x="212522" y="117730"/>
                </a:lnTo>
                <a:lnTo>
                  <a:pt x="248928" y="91495"/>
                </a:lnTo>
                <a:lnTo>
                  <a:pt x="287460" y="68218"/>
                </a:lnTo>
                <a:lnTo>
                  <a:pt x="327954" y="48067"/>
                </a:lnTo>
                <a:lnTo>
                  <a:pt x="370241" y="31206"/>
                </a:lnTo>
                <a:lnTo>
                  <a:pt x="414157" y="17803"/>
                </a:lnTo>
                <a:lnTo>
                  <a:pt x="459534" y="8023"/>
                </a:lnTo>
                <a:lnTo>
                  <a:pt x="506207" y="2033"/>
                </a:lnTo>
                <a:lnTo>
                  <a:pt x="554008" y="0"/>
                </a:lnTo>
                <a:lnTo>
                  <a:pt x="2769994" y="0"/>
                </a:lnTo>
                <a:lnTo>
                  <a:pt x="2818703" y="2144"/>
                </a:lnTo>
                <a:lnTo>
                  <a:pt x="2866711" y="8506"/>
                </a:lnTo>
                <a:lnTo>
                  <a:pt x="2913763" y="18980"/>
                </a:lnTo>
                <a:lnTo>
                  <a:pt x="2959604" y="33461"/>
                </a:lnTo>
                <a:lnTo>
                  <a:pt x="3003979" y="51843"/>
                </a:lnTo>
                <a:lnTo>
                  <a:pt x="3046632" y="74020"/>
                </a:lnTo>
                <a:lnTo>
                  <a:pt x="3087310" y="99886"/>
                </a:lnTo>
                <a:lnTo>
                  <a:pt x="3125757" y="129336"/>
                </a:lnTo>
                <a:lnTo>
                  <a:pt x="3161718" y="162264"/>
                </a:lnTo>
                <a:lnTo>
                  <a:pt x="3194648" y="198225"/>
                </a:lnTo>
                <a:lnTo>
                  <a:pt x="3224099" y="236673"/>
                </a:lnTo>
                <a:lnTo>
                  <a:pt x="3249967" y="277352"/>
                </a:lnTo>
                <a:lnTo>
                  <a:pt x="3272145" y="320009"/>
                </a:lnTo>
                <a:lnTo>
                  <a:pt x="3290528" y="364386"/>
                </a:lnTo>
                <a:lnTo>
                  <a:pt x="3305010" y="410230"/>
                </a:lnTo>
                <a:lnTo>
                  <a:pt x="3315486" y="457285"/>
                </a:lnTo>
                <a:lnTo>
                  <a:pt x="3321848" y="505296"/>
                </a:lnTo>
                <a:lnTo>
                  <a:pt x="3323993" y="554008"/>
                </a:lnTo>
                <a:lnTo>
                  <a:pt x="3323993" y="2906194"/>
                </a:lnTo>
                <a:lnTo>
                  <a:pt x="3321959" y="2953993"/>
                </a:lnTo>
                <a:lnTo>
                  <a:pt x="3315969" y="3000663"/>
                </a:lnTo>
                <a:lnTo>
                  <a:pt x="3306189" y="3046038"/>
                </a:lnTo>
                <a:lnTo>
                  <a:pt x="3292785" y="3089952"/>
                </a:lnTo>
                <a:lnTo>
                  <a:pt x="3275924" y="3132238"/>
                </a:lnTo>
                <a:lnTo>
                  <a:pt x="3255772" y="3172730"/>
                </a:lnTo>
                <a:lnTo>
                  <a:pt x="3232495" y="3211262"/>
                </a:lnTo>
                <a:lnTo>
                  <a:pt x="3206260" y="3247668"/>
                </a:lnTo>
                <a:lnTo>
                  <a:pt x="3177233" y="3281780"/>
                </a:lnTo>
                <a:lnTo>
                  <a:pt x="3145580" y="3313433"/>
                </a:lnTo>
                <a:lnTo>
                  <a:pt x="3111468" y="3342460"/>
                </a:lnTo>
                <a:lnTo>
                  <a:pt x="3075063" y="3368695"/>
                </a:lnTo>
                <a:lnTo>
                  <a:pt x="3036531" y="3391972"/>
                </a:lnTo>
                <a:lnTo>
                  <a:pt x="2996039" y="3412124"/>
                </a:lnTo>
                <a:lnTo>
                  <a:pt x="2953752" y="3428985"/>
                </a:lnTo>
                <a:lnTo>
                  <a:pt x="2909838" y="3442389"/>
                </a:lnTo>
                <a:lnTo>
                  <a:pt x="2864463" y="3452169"/>
                </a:lnTo>
                <a:lnTo>
                  <a:pt x="2817793" y="3458159"/>
                </a:lnTo>
                <a:lnTo>
                  <a:pt x="2769994" y="3460193"/>
                </a:lnTo>
                <a:lnTo>
                  <a:pt x="554008" y="3460193"/>
                </a:lnTo>
                <a:lnTo>
                  <a:pt x="506207" y="3458159"/>
                </a:lnTo>
                <a:lnTo>
                  <a:pt x="459534" y="3452169"/>
                </a:lnTo>
                <a:lnTo>
                  <a:pt x="414157" y="3442389"/>
                </a:lnTo>
                <a:lnTo>
                  <a:pt x="370241" y="3428985"/>
                </a:lnTo>
                <a:lnTo>
                  <a:pt x="327954" y="3412124"/>
                </a:lnTo>
                <a:lnTo>
                  <a:pt x="287460" y="3391972"/>
                </a:lnTo>
                <a:lnTo>
                  <a:pt x="248928" y="3368695"/>
                </a:lnTo>
                <a:lnTo>
                  <a:pt x="212522" y="3342460"/>
                </a:lnTo>
                <a:lnTo>
                  <a:pt x="178410" y="3313433"/>
                </a:lnTo>
                <a:lnTo>
                  <a:pt x="146757" y="3281780"/>
                </a:lnTo>
                <a:lnTo>
                  <a:pt x="117730" y="3247668"/>
                </a:lnTo>
                <a:lnTo>
                  <a:pt x="91495" y="3211262"/>
                </a:lnTo>
                <a:lnTo>
                  <a:pt x="68218" y="3172730"/>
                </a:lnTo>
                <a:lnTo>
                  <a:pt x="48067" y="3132238"/>
                </a:lnTo>
                <a:lnTo>
                  <a:pt x="31206" y="3089952"/>
                </a:lnTo>
                <a:lnTo>
                  <a:pt x="17803" y="3046038"/>
                </a:lnTo>
                <a:lnTo>
                  <a:pt x="8023" y="3000663"/>
                </a:lnTo>
                <a:lnTo>
                  <a:pt x="2033" y="2953993"/>
                </a:lnTo>
                <a:lnTo>
                  <a:pt x="0" y="2906194"/>
                </a:lnTo>
                <a:lnTo>
                  <a:pt x="0" y="554008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356030" y="1729709"/>
            <a:ext cx="57404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 b="1">
                <a:solidFill>
                  <a:srgbClr val="0A9395"/>
                </a:solidFill>
                <a:latin typeface="Arial"/>
                <a:cs typeface="Arial"/>
              </a:rPr>
              <a:t>Pros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544719" y="2342170"/>
            <a:ext cx="260731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 marR="5080" indent="-344170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56235" algn="l"/>
              </a:tabLst>
            </a:pPr>
            <a:r>
              <a:rPr dirty="0" sz="1500">
                <a:latin typeface="Microsoft Sans Serif"/>
                <a:cs typeface="Microsoft Sans Serif"/>
              </a:rPr>
              <a:t>Synthesizes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 spc="-20" b="1">
                <a:latin typeface="Arial"/>
                <a:cs typeface="Arial"/>
              </a:rPr>
              <a:t>large </a:t>
            </a:r>
            <a:r>
              <a:rPr dirty="0" sz="1500" b="1">
                <a:latin typeface="Arial"/>
                <a:cs typeface="Arial"/>
              </a:rPr>
              <a:t>volumes</a:t>
            </a:r>
            <a:r>
              <a:rPr dirty="0" sz="1500" spc="8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of</a:t>
            </a:r>
            <a:r>
              <a:rPr dirty="0" sz="1500" spc="8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feedback</a:t>
            </a:r>
            <a:r>
              <a:rPr dirty="0" sz="1500" spc="150" b="1">
                <a:latin typeface="Arial"/>
                <a:cs typeface="Arial"/>
              </a:rPr>
              <a:t> </a:t>
            </a:r>
            <a:r>
              <a:rPr dirty="0" sz="1500" spc="30">
                <a:latin typeface="Microsoft Sans Serif"/>
                <a:cs typeface="Microsoft Sans Serif"/>
              </a:rPr>
              <a:t>for </a:t>
            </a:r>
            <a:r>
              <a:rPr dirty="0" sz="1500" spc="55">
                <a:latin typeface="Microsoft Sans Serif"/>
                <a:cs typeface="Microsoft Sans Serif"/>
              </a:rPr>
              <a:t>efficient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iteration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544719" y="3256568"/>
            <a:ext cx="242189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 marR="5080" indent="-344170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56235" algn="l"/>
              </a:tabLst>
            </a:pPr>
            <a:r>
              <a:rPr dirty="0" sz="1500" b="1">
                <a:latin typeface="Arial"/>
                <a:cs typeface="Arial"/>
              </a:rPr>
              <a:t>AI</a:t>
            </a:r>
            <a:r>
              <a:rPr dirty="0" sz="1500" spc="-90" b="1">
                <a:latin typeface="Arial"/>
                <a:cs typeface="Arial"/>
              </a:rPr>
              <a:t> </a:t>
            </a:r>
            <a:r>
              <a:rPr dirty="0" sz="1500" spc="-20" b="1">
                <a:latin typeface="Arial"/>
                <a:cs typeface="Arial"/>
              </a:rPr>
              <a:t>is</a:t>
            </a:r>
            <a:r>
              <a:rPr dirty="0" sz="1500" spc="-80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supplemental </a:t>
            </a:r>
            <a:r>
              <a:rPr dirty="0" sz="1500">
                <a:latin typeface="Microsoft Sans Serif"/>
                <a:cs typeface="Microsoft Sans Serif"/>
              </a:rPr>
              <a:t>rather</a:t>
            </a:r>
            <a:r>
              <a:rPr dirty="0" sz="1500" spc="204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than</a:t>
            </a:r>
            <a:r>
              <a:rPr dirty="0" sz="1500" spc="204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essential</a:t>
            </a:r>
            <a:r>
              <a:rPr dirty="0" sz="1500" spc="204">
                <a:latin typeface="Microsoft Sans Serif"/>
                <a:cs typeface="Microsoft Sans Serif"/>
              </a:rPr>
              <a:t> </a:t>
            </a:r>
            <a:r>
              <a:rPr dirty="0" sz="1500" spc="75">
                <a:latin typeface="Microsoft Sans Serif"/>
                <a:cs typeface="Microsoft Sans Serif"/>
              </a:rPr>
              <a:t>to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process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84724" y="89431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Commenting</a:t>
            </a:r>
            <a:r>
              <a:rPr dirty="0" sz="1800" spc="1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800" spc="1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Documentation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4661315" y="1447122"/>
            <a:ext cx="3324225" cy="3460750"/>
          </a:xfrm>
          <a:custGeom>
            <a:avLst/>
            <a:gdLst/>
            <a:ahLst/>
            <a:cxnLst/>
            <a:rect l="l" t="t" r="r" b="b"/>
            <a:pathLst>
              <a:path w="3324225" h="3460750">
                <a:moveTo>
                  <a:pt x="0" y="554008"/>
                </a:moveTo>
                <a:lnTo>
                  <a:pt x="2033" y="506207"/>
                </a:lnTo>
                <a:lnTo>
                  <a:pt x="8023" y="459534"/>
                </a:lnTo>
                <a:lnTo>
                  <a:pt x="17803" y="414157"/>
                </a:lnTo>
                <a:lnTo>
                  <a:pt x="31207" y="370241"/>
                </a:lnTo>
                <a:lnTo>
                  <a:pt x="48068" y="327954"/>
                </a:lnTo>
                <a:lnTo>
                  <a:pt x="68220" y="287460"/>
                </a:lnTo>
                <a:lnTo>
                  <a:pt x="91497" y="248928"/>
                </a:lnTo>
                <a:lnTo>
                  <a:pt x="117732" y="212522"/>
                </a:lnTo>
                <a:lnTo>
                  <a:pt x="146759" y="178410"/>
                </a:lnTo>
                <a:lnTo>
                  <a:pt x="178412" y="146757"/>
                </a:lnTo>
                <a:lnTo>
                  <a:pt x="212524" y="117730"/>
                </a:lnTo>
                <a:lnTo>
                  <a:pt x="248930" y="91495"/>
                </a:lnTo>
                <a:lnTo>
                  <a:pt x="287462" y="68218"/>
                </a:lnTo>
                <a:lnTo>
                  <a:pt x="327954" y="48067"/>
                </a:lnTo>
                <a:lnTo>
                  <a:pt x="370240" y="31206"/>
                </a:lnTo>
                <a:lnTo>
                  <a:pt x="414154" y="17803"/>
                </a:lnTo>
                <a:lnTo>
                  <a:pt x="459529" y="8023"/>
                </a:lnTo>
                <a:lnTo>
                  <a:pt x="506199" y="2033"/>
                </a:lnTo>
                <a:lnTo>
                  <a:pt x="553998" y="0"/>
                </a:lnTo>
                <a:lnTo>
                  <a:pt x="2769994" y="0"/>
                </a:lnTo>
                <a:lnTo>
                  <a:pt x="2818703" y="2144"/>
                </a:lnTo>
                <a:lnTo>
                  <a:pt x="2866711" y="8506"/>
                </a:lnTo>
                <a:lnTo>
                  <a:pt x="2913763" y="18980"/>
                </a:lnTo>
                <a:lnTo>
                  <a:pt x="2959604" y="33461"/>
                </a:lnTo>
                <a:lnTo>
                  <a:pt x="3003979" y="51843"/>
                </a:lnTo>
                <a:lnTo>
                  <a:pt x="3046632" y="74020"/>
                </a:lnTo>
                <a:lnTo>
                  <a:pt x="3087310" y="99886"/>
                </a:lnTo>
                <a:lnTo>
                  <a:pt x="3125757" y="129336"/>
                </a:lnTo>
                <a:lnTo>
                  <a:pt x="3161718" y="162264"/>
                </a:lnTo>
                <a:lnTo>
                  <a:pt x="3194648" y="198225"/>
                </a:lnTo>
                <a:lnTo>
                  <a:pt x="3224099" y="236673"/>
                </a:lnTo>
                <a:lnTo>
                  <a:pt x="3249967" y="277352"/>
                </a:lnTo>
                <a:lnTo>
                  <a:pt x="3272145" y="320009"/>
                </a:lnTo>
                <a:lnTo>
                  <a:pt x="3290528" y="364386"/>
                </a:lnTo>
                <a:lnTo>
                  <a:pt x="3305010" y="410230"/>
                </a:lnTo>
                <a:lnTo>
                  <a:pt x="3315486" y="457285"/>
                </a:lnTo>
                <a:lnTo>
                  <a:pt x="3321848" y="505296"/>
                </a:lnTo>
                <a:lnTo>
                  <a:pt x="3323993" y="554008"/>
                </a:lnTo>
                <a:lnTo>
                  <a:pt x="3323993" y="2906194"/>
                </a:lnTo>
                <a:lnTo>
                  <a:pt x="3321959" y="2953993"/>
                </a:lnTo>
                <a:lnTo>
                  <a:pt x="3315969" y="3000663"/>
                </a:lnTo>
                <a:lnTo>
                  <a:pt x="3306189" y="3046038"/>
                </a:lnTo>
                <a:lnTo>
                  <a:pt x="3292785" y="3089952"/>
                </a:lnTo>
                <a:lnTo>
                  <a:pt x="3275924" y="3132238"/>
                </a:lnTo>
                <a:lnTo>
                  <a:pt x="3255772" y="3172730"/>
                </a:lnTo>
                <a:lnTo>
                  <a:pt x="3232495" y="3211262"/>
                </a:lnTo>
                <a:lnTo>
                  <a:pt x="3206260" y="3247668"/>
                </a:lnTo>
                <a:lnTo>
                  <a:pt x="3177233" y="3281780"/>
                </a:lnTo>
                <a:lnTo>
                  <a:pt x="3145580" y="3313433"/>
                </a:lnTo>
                <a:lnTo>
                  <a:pt x="3111468" y="3342460"/>
                </a:lnTo>
                <a:lnTo>
                  <a:pt x="3075063" y="3368695"/>
                </a:lnTo>
                <a:lnTo>
                  <a:pt x="3036531" y="3391972"/>
                </a:lnTo>
                <a:lnTo>
                  <a:pt x="2996039" y="3412124"/>
                </a:lnTo>
                <a:lnTo>
                  <a:pt x="2953752" y="3428985"/>
                </a:lnTo>
                <a:lnTo>
                  <a:pt x="2909838" y="3442389"/>
                </a:lnTo>
                <a:lnTo>
                  <a:pt x="2864463" y="3452169"/>
                </a:lnTo>
                <a:lnTo>
                  <a:pt x="2817793" y="3458159"/>
                </a:lnTo>
                <a:lnTo>
                  <a:pt x="2769994" y="3460193"/>
                </a:lnTo>
                <a:lnTo>
                  <a:pt x="553998" y="3460193"/>
                </a:lnTo>
                <a:lnTo>
                  <a:pt x="506199" y="3458159"/>
                </a:lnTo>
                <a:lnTo>
                  <a:pt x="459529" y="3452169"/>
                </a:lnTo>
                <a:lnTo>
                  <a:pt x="414154" y="3442389"/>
                </a:lnTo>
                <a:lnTo>
                  <a:pt x="370240" y="3428985"/>
                </a:lnTo>
                <a:lnTo>
                  <a:pt x="327954" y="3412124"/>
                </a:lnTo>
                <a:lnTo>
                  <a:pt x="287462" y="3391972"/>
                </a:lnTo>
                <a:lnTo>
                  <a:pt x="248930" y="3368695"/>
                </a:lnTo>
                <a:lnTo>
                  <a:pt x="212524" y="3342460"/>
                </a:lnTo>
                <a:lnTo>
                  <a:pt x="178412" y="3313433"/>
                </a:lnTo>
                <a:lnTo>
                  <a:pt x="146759" y="3281780"/>
                </a:lnTo>
                <a:lnTo>
                  <a:pt x="117732" y="3247668"/>
                </a:lnTo>
                <a:lnTo>
                  <a:pt x="91497" y="3211262"/>
                </a:lnTo>
                <a:lnTo>
                  <a:pt x="68220" y="3172730"/>
                </a:lnTo>
                <a:lnTo>
                  <a:pt x="48068" y="3132238"/>
                </a:lnTo>
                <a:lnTo>
                  <a:pt x="31207" y="3089952"/>
                </a:lnTo>
                <a:lnTo>
                  <a:pt x="17803" y="3046038"/>
                </a:lnTo>
                <a:lnTo>
                  <a:pt x="8023" y="3000663"/>
                </a:lnTo>
                <a:lnTo>
                  <a:pt x="2033" y="2953993"/>
                </a:lnTo>
                <a:lnTo>
                  <a:pt x="0" y="2906194"/>
                </a:lnTo>
                <a:lnTo>
                  <a:pt x="0" y="554008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4858699" y="1729709"/>
            <a:ext cx="65976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 b="1">
                <a:solidFill>
                  <a:srgbClr val="0A9395"/>
                </a:solidFill>
                <a:latin typeface="Arial"/>
                <a:cs typeface="Arial"/>
              </a:rPr>
              <a:t>Cons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047388" y="2342170"/>
            <a:ext cx="263779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 marR="5080" indent="-344170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56235" algn="l"/>
              </a:tabLst>
            </a:pPr>
            <a:r>
              <a:rPr dirty="0" sz="1500" b="1">
                <a:latin typeface="Arial"/>
                <a:cs typeface="Arial"/>
              </a:rPr>
              <a:t>Privacy</a:t>
            </a:r>
            <a:r>
              <a:rPr dirty="0" sz="1500" spc="5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concerns </a:t>
            </a:r>
            <a:r>
              <a:rPr dirty="0" sz="1500">
                <a:latin typeface="Microsoft Sans Serif"/>
                <a:cs typeface="Microsoft Sans Serif"/>
              </a:rPr>
              <a:t>regarding</a:t>
            </a:r>
            <a:r>
              <a:rPr dirty="0" sz="1500" spc="1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voice</a:t>
            </a:r>
            <a:r>
              <a:rPr dirty="0" sz="1500" spc="175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notes</a:t>
            </a:r>
            <a:r>
              <a:rPr dirty="0" sz="1500" spc="50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with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sensitive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information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047388" y="3256568"/>
            <a:ext cx="260985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 marR="5080" indent="-344170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56235" algn="l"/>
              </a:tabLst>
            </a:pPr>
            <a:r>
              <a:rPr dirty="0" sz="1500" b="1">
                <a:latin typeface="Arial"/>
                <a:cs typeface="Arial"/>
              </a:rPr>
              <a:t>AI</a:t>
            </a:r>
            <a:r>
              <a:rPr dirty="0" sz="1500" spc="1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reliability</a:t>
            </a:r>
            <a:r>
              <a:rPr dirty="0" sz="1500" spc="65" b="1">
                <a:latin typeface="Arial"/>
                <a:cs typeface="Arial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is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concern </a:t>
            </a:r>
            <a:r>
              <a:rPr dirty="0" sz="1500">
                <a:latin typeface="Microsoft Sans Serif"/>
                <a:cs typeface="Microsoft Sans Serif"/>
              </a:rPr>
              <a:t>when</a:t>
            </a:r>
            <a:r>
              <a:rPr dirty="0" sz="1500" spc="1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generating</a:t>
            </a:r>
            <a:r>
              <a:rPr dirty="0" sz="1500" spc="17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todos for</a:t>
            </a:r>
            <a:r>
              <a:rPr dirty="0" sz="1500" spc="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users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24636" y="318886"/>
            <a:ext cx="8495030" cy="4809490"/>
            <a:chOff x="324636" y="318886"/>
            <a:chExt cx="8495030" cy="4809490"/>
          </a:xfrm>
        </p:grpSpPr>
        <p:sp>
          <p:nvSpPr>
            <p:cNvPr id="3" name="object 3" descr=""/>
            <p:cNvSpPr/>
            <p:nvPr/>
          </p:nvSpPr>
          <p:spPr>
            <a:xfrm>
              <a:off x="329399" y="323649"/>
              <a:ext cx="8485505" cy="4791075"/>
            </a:xfrm>
            <a:custGeom>
              <a:avLst/>
              <a:gdLst/>
              <a:ahLst/>
              <a:cxnLst/>
              <a:rect l="l" t="t" r="r" b="b"/>
              <a:pathLst>
                <a:path w="8485505" h="4791075">
                  <a:moveTo>
                    <a:pt x="8485182" y="4790990"/>
                  </a:moveTo>
                  <a:lnTo>
                    <a:pt x="0" y="4790990"/>
                  </a:lnTo>
                  <a:lnTo>
                    <a:pt x="0" y="0"/>
                  </a:lnTo>
                  <a:lnTo>
                    <a:pt x="8485182" y="0"/>
                  </a:lnTo>
                  <a:lnTo>
                    <a:pt x="8485182" y="47909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29399" y="323649"/>
              <a:ext cx="8485505" cy="4791075"/>
            </a:xfrm>
            <a:custGeom>
              <a:avLst/>
              <a:gdLst/>
              <a:ahLst/>
              <a:cxnLst/>
              <a:rect l="l" t="t" r="r" b="b"/>
              <a:pathLst>
                <a:path w="8485505" h="4791075">
                  <a:moveTo>
                    <a:pt x="0" y="0"/>
                  </a:moveTo>
                  <a:lnTo>
                    <a:pt x="8485182" y="0"/>
                  </a:lnTo>
                  <a:lnTo>
                    <a:pt x="8485182" y="4790990"/>
                  </a:lnTo>
                  <a:lnTo>
                    <a:pt x="0" y="479099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0025" y="1241822"/>
              <a:ext cx="4197641" cy="3886492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1524241" y="1539013"/>
            <a:ext cx="793750" cy="3524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099"/>
              </a:lnSpc>
              <a:spcBef>
                <a:spcPts val="95"/>
              </a:spcBef>
            </a:pPr>
            <a:r>
              <a:rPr dirty="0" sz="700">
                <a:latin typeface="Microsoft Sans Serif"/>
                <a:cs typeface="Microsoft Sans Serif"/>
              </a:rPr>
              <a:t>All</a:t>
            </a:r>
            <a:r>
              <a:rPr dirty="0" sz="700" spc="6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three</a:t>
            </a:r>
            <a:r>
              <a:rPr dirty="0" sz="700" spc="7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major</a:t>
            </a:r>
            <a:r>
              <a:rPr dirty="0" sz="700" spc="20">
                <a:latin typeface="Microsoft Sans Serif"/>
                <a:cs typeface="Microsoft Sans Serif"/>
              </a:rPr>
              <a:t> tasks</a:t>
            </a:r>
            <a:r>
              <a:rPr dirty="0" sz="700" spc="5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described</a:t>
            </a:r>
            <a:r>
              <a:rPr dirty="0" sz="700" spc="50">
                <a:latin typeface="Microsoft Sans Serif"/>
                <a:cs typeface="Microsoft Sans Serif"/>
              </a:rPr>
              <a:t> </a:t>
            </a:r>
            <a:r>
              <a:rPr dirty="0" sz="700" spc="-25">
                <a:latin typeface="Microsoft Sans Serif"/>
                <a:cs typeface="Microsoft Sans Serif"/>
              </a:rPr>
              <a:t>in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goals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2269282" y="1774983"/>
            <a:ext cx="310515" cy="180340"/>
            <a:chOff x="2269282" y="1774983"/>
            <a:chExt cx="310515" cy="180340"/>
          </a:xfrm>
        </p:grpSpPr>
        <p:sp>
          <p:nvSpPr>
            <p:cNvPr id="8" name="object 8" descr=""/>
            <p:cNvSpPr/>
            <p:nvPr/>
          </p:nvSpPr>
          <p:spPr>
            <a:xfrm>
              <a:off x="2307377" y="1798518"/>
              <a:ext cx="267970" cy="151765"/>
            </a:xfrm>
            <a:custGeom>
              <a:avLst/>
              <a:gdLst/>
              <a:ahLst/>
              <a:cxnLst/>
              <a:rect l="l" t="t" r="r" b="b"/>
              <a:pathLst>
                <a:path w="267969" h="151764">
                  <a:moveTo>
                    <a:pt x="267516" y="151759"/>
                  </a:moveTo>
                  <a:lnTo>
                    <a:pt x="0" y="0"/>
                  </a:lnTo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273727" y="1779428"/>
              <a:ext cx="40640" cy="31750"/>
            </a:xfrm>
            <a:custGeom>
              <a:avLst/>
              <a:gdLst/>
              <a:ahLst/>
              <a:cxnLst/>
              <a:rect l="l" t="t" r="r" b="b"/>
              <a:pathLst>
                <a:path w="40639" h="31750">
                  <a:moveTo>
                    <a:pt x="26702" y="31337"/>
                  </a:moveTo>
                  <a:lnTo>
                    <a:pt x="0" y="0"/>
                  </a:lnTo>
                  <a:lnTo>
                    <a:pt x="40597" y="6842"/>
                  </a:lnTo>
                  <a:lnTo>
                    <a:pt x="26702" y="313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273727" y="1779428"/>
              <a:ext cx="40640" cy="31750"/>
            </a:xfrm>
            <a:custGeom>
              <a:avLst/>
              <a:gdLst/>
              <a:ahLst/>
              <a:cxnLst/>
              <a:rect l="l" t="t" r="r" b="b"/>
              <a:pathLst>
                <a:path w="40639" h="31750">
                  <a:moveTo>
                    <a:pt x="40597" y="6842"/>
                  </a:moveTo>
                  <a:lnTo>
                    <a:pt x="0" y="0"/>
                  </a:lnTo>
                  <a:lnTo>
                    <a:pt x="26702" y="31337"/>
                  </a:lnTo>
                  <a:lnTo>
                    <a:pt x="40597" y="6842"/>
                  </a:lnTo>
                  <a:close/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6731186" y="2557148"/>
            <a:ext cx="920115" cy="3524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099"/>
              </a:lnSpc>
              <a:spcBef>
                <a:spcPts val="95"/>
              </a:spcBef>
            </a:pPr>
            <a:r>
              <a:rPr dirty="0" sz="700">
                <a:latin typeface="Microsoft Sans Serif"/>
                <a:cs typeface="Microsoft Sans Serif"/>
              </a:rPr>
              <a:t>AI</a:t>
            </a:r>
            <a:r>
              <a:rPr dirty="0" sz="700" spc="6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making</a:t>
            </a:r>
            <a:r>
              <a:rPr dirty="0" sz="700" spc="6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changes</a:t>
            </a:r>
            <a:r>
              <a:rPr dirty="0" sz="700" spc="6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to </a:t>
            </a:r>
            <a:r>
              <a:rPr dirty="0" sz="700" spc="10">
                <a:latin typeface="Microsoft Sans Serif"/>
                <a:cs typeface="Microsoft Sans Serif"/>
              </a:rPr>
              <a:t>interface</a:t>
            </a:r>
            <a:r>
              <a:rPr dirty="0" sz="700" spc="11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based</a:t>
            </a:r>
            <a:r>
              <a:rPr dirty="0" sz="700" spc="110">
                <a:latin typeface="Microsoft Sans Serif"/>
                <a:cs typeface="Microsoft Sans Serif"/>
              </a:rPr>
              <a:t> </a:t>
            </a:r>
            <a:r>
              <a:rPr dirty="0" sz="700" spc="-25">
                <a:latin typeface="Microsoft Sans Serif"/>
                <a:cs typeface="Microsoft Sans Serif"/>
              </a:rPr>
              <a:t>on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voice</a:t>
            </a:r>
            <a:r>
              <a:rPr dirty="0" sz="700" spc="12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recordings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947226" y="2641834"/>
            <a:ext cx="428625" cy="3524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099"/>
              </a:lnSpc>
              <a:spcBef>
                <a:spcPts val="95"/>
              </a:spcBef>
            </a:pPr>
            <a:r>
              <a:rPr dirty="0" sz="700">
                <a:latin typeface="Microsoft Sans Serif"/>
                <a:cs typeface="Microsoft Sans Serif"/>
              </a:rPr>
              <a:t>Making</a:t>
            </a:r>
            <a:r>
              <a:rPr dirty="0" sz="700" spc="65">
                <a:latin typeface="Microsoft Sans Serif"/>
                <a:cs typeface="Microsoft Sans Serif"/>
              </a:rPr>
              <a:t> </a:t>
            </a:r>
            <a:r>
              <a:rPr dirty="0" sz="700" spc="-50">
                <a:latin typeface="Microsoft Sans Serif"/>
                <a:cs typeface="Microsoft Sans Serif"/>
              </a:rPr>
              <a:t>a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voice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recording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2359272" y="2684924"/>
            <a:ext cx="4300855" cy="175895"/>
            <a:chOff x="2359272" y="2684924"/>
            <a:chExt cx="4300855" cy="175895"/>
          </a:xfrm>
        </p:grpSpPr>
        <p:sp>
          <p:nvSpPr>
            <p:cNvPr id="14" name="object 14" descr=""/>
            <p:cNvSpPr/>
            <p:nvPr/>
          </p:nvSpPr>
          <p:spPr>
            <a:xfrm>
              <a:off x="6223987" y="2764694"/>
              <a:ext cx="394335" cy="91440"/>
            </a:xfrm>
            <a:custGeom>
              <a:avLst/>
              <a:gdLst/>
              <a:ahLst/>
              <a:cxnLst/>
              <a:rect l="l" t="t" r="r" b="b"/>
              <a:pathLst>
                <a:path w="394334" h="91439">
                  <a:moveTo>
                    <a:pt x="0" y="91074"/>
                  </a:moveTo>
                  <a:lnTo>
                    <a:pt x="393849" y="0"/>
                  </a:lnTo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614686" y="2750969"/>
              <a:ext cx="41275" cy="27940"/>
            </a:xfrm>
            <a:custGeom>
              <a:avLst/>
              <a:gdLst/>
              <a:ahLst/>
              <a:cxnLst/>
              <a:rect l="l" t="t" r="r" b="b"/>
              <a:pathLst>
                <a:path w="41275" h="27939">
                  <a:moveTo>
                    <a:pt x="6324" y="27449"/>
                  </a:moveTo>
                  <a:lnTo>
                    <a:pt x="0" y="0"/>
                  </a:lnTo>
                  <a:lnTo>
                    <a:pt x="40849" y="5024"/>
                  </a:lnTo>
                  <a:lnTo>
                    <a:pt x="6324" y="274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614686" y="2750969"/>
              <a:ext cx="41275" cy="27940"/>
            </a:xfrm>
            <a:custGeom>
              <a:avLst/>
              <a:gdLst/>
              <a:ahLst/>
              <a:cxnLst/>
              <a:rect l="l" t="t" r="r" b="b"/>
              <a:pathLst>
                <a:path w="41275" h="27939">
                  <a:moveTo>
                    <a:pt x="6324" y="27449"/>
                  </a:moveTo>
                  <a:lnTo>
                    <a:pt x="40849" y="5024"/>
                  </a:lnTo>
                  <a:lnTo>
                    <a:pt x="0" y="0"/>
                  </a:lnTo>
                  <a:lnTo>
                    <a:pt x="6324" y="27449"/>
                  </a:lnTo>
                  <a:close/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402147" y="2689369"/>
              <a:ext cx="1097280" cy="127635"/>
            </a:xfrm>
            <a:custGeom>
              <a:avLst/>
              <a:gdLst/>
              <a:ahLst/>
              <a:cxnLst/>
              <a:rect l="l" t="t" r="r" b="b"/>
              <a:pathLst>
                <a:path w="1097279" h="127635">
                  <a:moveTo>
                    <a:pt x="1096995" y="0"/>
                  </a:moveTo>
                  <a:lnTo>
                    <a:pt x="0" y="127024"/>
                  </a:lnTo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363717" y="2802394"/>
              <a:ext cx="40640" cy="28575"/>
            </a:xfrm>
            <a:custGeom>
              <a:avLst/>
              <a:gdLst/>
              <a:ahLst/>
              <a:cxnLst/>
              <a:rect l="l" t="t" r="r" b="b"/>
              <a:pathLst>
                <a:path w="40639" h="28575">
                  <a:moveTo>
                    <a:pt x="40049" y="27974"/>
                  </a:moveTo>
                  <a:lnTo>
                    <a:pt x="0" y="18449"/>
                  </a:lnTo>
                  <a:lnTo>
                    <a:pt x="36809" y="0"/>
                  </a:lnTo>
                  <a:lnTo>
                    <a:pt x="40049" y="279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363717" y="2802394"/>
              <a:ext cx="40640" cy="28575"/>
            </a:xfrm>
            <a:custGeom>
              <a:avLst/>
              <a:gdLst/>
              <a:ahLst/>
              <a:cxnLst/>
              <a:rect l="l" t="t" r="r" b="b"/>
              <a:pathLst>
                <a:path w="40639" h="28575">
                  <a:moveTo>
                    <a:pt x="36809" y="0"/>
                  </a:moveTo>
                  <a:lnTo>
                    <a:pt x="0" y="18449"/>
                  </a:lnTo>
                  <a:lnTo>
                    <a:pt x="40049" y="27974"/>
                  </a:lnTo>
                  <a:lnTo>
                    <a:pt x="36809" y="0"/>
                  </a:lnTo>
                  <a:close/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3786592" y="888242"/>
            <a:ext cx="1878964" cy="243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77800" marR="5080" indent="-165735">
              <a:lnSpc>
                <a:spcPct val="102099"/>
              </a:lnSpc>
              <a:spcBef>
                <a:spcPts val="95"/>
              </a:spcBef>
            </a:pPr>
            <a:r>
              <a:rPr dirty="0" sz="700" spc="10">
                <a:latin typeface="Microsoft Sans Serif"/>
                <a:cs typeface="Microsoft Sans Serif"/>
              </a:rPr>
              <a:t>Understand</a:t>
            </a:r>
            <a:r>
              <a:rPr dirty="0" sz="700" spc="12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founders’</a:t>
            </a:r>
            <a:r>
              <a:rPr dirty="0" sz="700" spc="12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preferences</a:t>
            </a:r>
            <a:r>
              <a:rPr dirty="0" sz="700" spc="12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based</a:t>
            </a:r>
            <a:r>
              <a:rPr dirty="0" sz="700" spc="120">
                <a:latin typeface="Microsoft Sans Serif"/>
                <a:cs typeface="Microsoft Sans Serif"/>
              </a:rPr>
              <a:t> </a:t>
            </a:r>
            <a:r>
              <a:rPr dirty="0" sz="700" spc="-25">
                <a:latin typeface="Microsoft Sans Serif"/>
                <a:cs typeface="Microsoft Sans Serif"/>
              </a:rPr>
              <a:t>on</a:t>
            </a:r>
            <a:r>
              <a:rPr dirty="0" sz="700" spc="20">
                <a:latin typeface="Microsoft Sans Serif"/>
                <a:cs typeface="Microsoft Sans Serif"/>
              </a:rPr>
              <a:t> previous</a:t>
            </a:r>
            <a:r>
              <a:rPr dirty="0" sz="700" spc="5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interactions</a:t>
            </a:r>
            <a:r>
              <a:rPr dirty="0" sz="700" spc="5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with</a:t>
            </a:r>
            <a:r>
              <a:rPr dirty="0" sz="700" spc="55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designers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2359425" y="1136487"/>
            <a:ext cx="4566285" cy="3512820"/>
            <a:chOff x="2359425" y="1136487"/>
            <a:chExt cx="4566285" cy="3512820"/>
          </a:xfrm>
        </p:grpSpPr>
        <p:sp>
          <p:nvSpPr>
            <p:cNvPr id="22" name="object 22" descr=""/>
            <p:cNvSpPr/>
            <p:nvPr/>
          </p:nvSpPr>
          <p:spPr>
            <a:xfrm>
              <a:off x="3831742" y="1179582"/>
              <a:ext cx="719455" cy="104775"/>
            </a:xfrm>
            <a:custGeom>
              <a:avLst/>
              <a:gdLst/>
              <a:ahLst/>
              <a:cxnLst/>
              <a:rect l="l" t="t" r="r" b="b"/>
              <a:pathLst>
                <a:path w="719454" h="104775">
                  <a:moveTo>
                    <a:pt x="0" y="104257"/>
                  </a:moveTo>
                  <a:lnTo>
                    <a:pt x="718873" y="0"/>
                  </a:lnTo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548590" y="1165647"/>
              <a:ext cx="40640" cy="27940"/>
            </a:xfrm>
            <a:custGeom>
              <a:avLst/>
              <a:gdLst/>
              <a:ahLst/>
              <a:cxnLst/>
              <a:rect l="l" t="t" r="r" b="b"/>
              <a:pathLst>
                <a:path w="40639" h="27940">
                  <a:moveTo>
                    <a:pt x="4049" y="27869"/>
                  </a:moveTo>
                  <a:lnTo>
                    <a:pt x="0" y="0"/>
                  </a:lnTo>
                  <a:lnTo>
                    <a:pt x="40299" y="8382"/>
                  </a:lnTo>
                  <a:lnTo>
                    <a:pt x="4049" y="278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548590" y="1165647"/>
              <a:ext cx="40640" cy="27940"/>
            </a:xfrm>
            <a:custGeom>
              <a:avLst/>
              <a:gdLst/>
              <a:ahLst/>
              <a:cxnLst/>
              <a:rect l="l" t="t" r="r" b="b"/>
              <a:pathLst>
                <a:path w="40639" h="27940">
                  <a:moveTo>
                    <a:pt x="4049" y="27869"/>
                  </a:moveTo>
                  <a:lnTo>
                    <a:pt x="40299" y="8382"/>
                  </a:lnTo>
                  <a:lnTo>
                    <a:pt x="0" y="0"/>
                  </a:lnTo>
                  <a:lnTo>
                    <a:pt x="4049" y="27869"/>
                  </a:lnTo>
                  <a:close/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879615" y="1179030"/>
              <a:ext cx="20320" cy="138430"/>
            </a:xfrm>
            <a:custGeom>
              <a:avLst/>
              <a:gdLst/>
              <a:ahLst/>
              <a:cxnLst/>
              <a:rect l="l" t="t" r="r" b="b"/>
              <a:pathLst>
                <a:path w="20320" h="138430">
                  <a:moveTo>
                    <a:pt x="0" y="138087"/>
                  </a:moveTo>
                  <a:lnTo>
                    <a:pt x="20199" y="0"/>
                  </a:lnTo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885890" y="1140750"/>
              <a:ext cx="27940" cy="40640"/>
            </a:xfrm>
            <a:custGeom>
              <a:avLst/>
              <a:gdLst/>
              <a:ahLst/>
              <a:cxnLst/>
              <a:rect l="l" t="t" r="r" b="b"/>
              <a:pathLst>
                <a:path w="27939" h="40640">
                  <a:moveTo>
                    <a:pt x="27849" y="40317"/>
                  </a:moveTo>
                  <a:lnTo>
                    <a:pt x="0" y="36239"/>
                  </a:lnTo>
                  <a:lnTo>
                    <a:pt x="19524" y="0"/>
                  </a:lnTo>
                  <a:lnTo>
                    <a:pt x="27849" y="403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885890" y="1140750"/>
              <a:ext cx="27940" cy="40640"/>
            </a:xfrm>
            <a:custGeom>
              <a:avLst/>
              <a:gdLst/>
              <a:ahLst/>
              <a:cxnLst/>
              <a:rect l="l" t="t" r="r" b="b"/>
              <a:pathLst>
                <a:path w="27939" h="40640">
                  <a:moveTo>
                    <a:pt x="27849" y="40317"/>
                  </a:moveTo>
                  <a:lnTo>
                    <a:pt x="19524" y="0"/>
                  </a:lnTo>
                  <a:lnTo>
                    <a:pt x="0" y="36239"/>
                  </a:lnTo>
                  <a:lnTo>
                    <a:pt x="27849" y="40317"/>
                  </a:lnTo>
                  <a:close/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50924" y="1590191"/>
              <a:ext cx="289699" cy="117134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5371089" y="3649392"/>
              <a:ext cx="1419860" cy="5080"/>
            </a:xfrm>
            <a:custGeom>
              <a:avLst/>
              <a:gdLst/>
              <a:ahLst/>
              <a:cxnLst/>
              <a:rect l="l" t="t" r="r" b="b"/>
              <a:pathLst>
                <a:path w="1419859" h="5079">
                  <a:moveTo>
                    <a:pt x="0" y="0"/>
                  </a:moveTo>
                  <a:lnTo>
                    <a:pt x="1419747" y="4624"/>
                  </a:lnTo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790786" y="3639942"/>
              <a:ext cx="38735" cy="28575"/>
            </a:xfrm>
            <a:custGeom>
              <a:avLst/>
              <a:gdLst/>
              <a:ahLst/>
              <a:cxnLst/>
              <a:rect l="l" t="t" r="r" b="b"/>
              <a:pathLst>
                <a:path w="38734" h="28575">
                  <a:moveTo>
                    <a:pt x="0" y="28149"/>
                  </a:moveTo>
                  <a:lnTo>
                    <a:pt x="99" y="0"/>
                  </a:lnTo>
                  <a:lnTo>
                    <a:pt x="38724" y="14199"/>
                  </a:lnTo>
                  <a:lnTo>
                    <a:pt x="0" y="281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790786" y="3639942"/>
              <a:ext cx="38735" cy="28575"/>
            </a:xfrm>
            <a:custGeom>
              <a:avLst/>
              <a:gdLst/>
              <a:ahLst/>
              <a:cxnLst/>
              <a:rect l="l" t="t" r="r" b="b"/>
              <a:pathLst>
                <a:path w="38734" h="28575">
                  <a:moveTo>
                    <a:pt x="0" y="28149"/>
                  </a:moveTo>
                  <a:lnTo>
                    <a:pt x="38724" y="14199"/>
                  </a:lnTo>
                  <a:lnTo>
                    <a:pt x="99" y="0"/>
                  </a:lnTo>
                  <a:lnTo>
                    <a:pt x="0" y="28149"/>
                  </a:lnTo>
                  <a:close/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039787" y="4625615"/>
              <a:ext cx="843280" cy="5080"/>
            </a:xfrm>
            <a:custGeom>
              <a:avLst/>
              <a:gdLst/>
              <a:ahLst/>
              <a:cxnLst/>
              <a:rect l="l" t="t" r="r" b="b"/>
              <a:pathLst>
                <a:path w="843279" h="5079">
                  <a:moveTo>
                    <a:pt x="0" y="0"/>
                  </a:moveTo>
                  <a:lnTo>
                    <a:pt x="842848" y="4799"/>
                  </a:lnTo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882561" y="4616340"/>
              <a:ext cx="39370" cy="28575"/>
            </a:xfrm>
            <a:custGeom>
              <a:avLst/>
              <a:gdLst/>
              <a:ahLst/>
              <a:cxnLst/>
              <a:rect l="l" t="t" r="r" b="b"/>
              <a:pathLst>
                <a:path w="39370" h="28575">
                  <a:moveTo>
                    <a:pt x="0" y="28149"/>
                  </a:moveTo>
                  <a:lnTo>
                    <a:pt x="174" y="0"/>
                  </a:lnTo>
                  <a:lnTo>
                    <a:pt x="38774" y="14299"/>
                  </a:lnTo>
                  <a:lnTo>
                    <a:pt x="0" y="281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882561" y="4616340"/>
              <a:ext cx="39370" cy="28575"/>
            </a:xfrm>
            <a:custGeom>
              <a:avLst/>
              <a:gdLst/>
              <a:ahLst/>
              <a:cxnLst/>
              <a:rect l="l" t="t" r="r" b="b"/>
              <a:pathLst>
                <a:path w="39370" h="28575">
                  <a:moveTo>
                    <a:pt x="0" y="28149"/>
                  </a:moveTo>
                  <a:lnTo>
                    <a:pt x="38774" y="14299"/>
                  </a:lnTo>
                  <a:lnTo>
                    <a:pt x="174" y="0"/>
                  </a:lnTo>
                  <a:lnTo>
                    <a:pt x="0" y="28149"/>
                  </a:lnTo>
                  <a:close/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402357" y="4327641"/>
              <a:ext cx="1849120" cy="56515"/>
            </a:xfrm>
            <a:custGeom>
              <a:avLst/>
              <a:gdLst/>
              <a:ahLst/>
              <a:cxnLst/>
              <a:rect l="l" t="t" r="r" b="b"/>
              <a:pathLst>
                <a:path w="1849120" h="56514">
                  <a:moveTo>
                    <a:pt x="1848758" y="0"/>
                  </a:moveTo>
                  <a:lnTo>
                    <a:pt x="0" y="56349"/>
                  </a:lnTo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363687" y="4369916"/>
              <a:ext cx="39370" cy="28575"/>
            </a:xfrm>
            <a:custGeom>
              <a:avLst/>
              <a:gdLst/>
              <a:ahLst/>
              <a:cxnLst/>
              <a:rect l="l" t="t" r="r" b="b"/>
              <a:pathLst>
                <a:path w="39369" h="28575">
                  <a:moveTo>
                    <a:pt x="39099" y="28149"/>
                  </a:moveTo>
                  <a:lnTo>
                    <a:pt x="0" y="15249"/>
                  </a:lnTo>
                  <a:lnTo>
                    <a:pt x="38239" y="0"/>
                  </a:lnTo>
                  <a:lnTo>
                    <a:pt x="39099" y="281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363687" y="4369916"/>
              <a:ext cx="39370" cy="28575"/>
            </a:xfrm>
            <a:custGeom>
              <a:avLst/>
              <a:gdLst/>
              <a:ahLst/>
              <a:cxnLst/>
              <a:rect l="l" t="t" r="r" b="b"/>
              <a:pathLst>
                <a:path w="39369" h="28575">
                  <a:moveTo>
                    <a:pt x="38239" y="0"/>
                  </a:moveTo>
                  <a:lnTo>
                    <a:pt x="0" y="15249"/>
                  </a:lnTo>
                  <a:lnTo>
                    <a:pt x="39099" y="28149"/>
                  </a:lnTo>
                  <a:lnTo>
                    <a:pt x="38239" y="0"/>
                  </a:lnTo>
                  <a:close/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6811501" y="1393938"/>
            <a:ext cx="986155" cy="4616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099"/>
              </a:lnSpc>
              <a:spcBef>
                <a:spcPts val="95"/>
              </a:spcBef>
            </a:pPr>
            <a:r>
              <a:rPr dirty="0" sz="700" spc="10">
                <a:latin typeface="Microsoft Sans Serif"/>
                <a:cs typeface="Microsoft Sans Serif"/>
              </a:rPr>
              <a:t>AI</a:t>
            </a:r>
            <a:r>
              <a:rPr dirty="0" sz="700" spc="6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determines</a:t>
            </a:r>
            <a:r>
              <a:rPr dirty="0" sz="700" spc="7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options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for</a:t>
            </a:r>
            <a:r>
              <a:rPr dirty="0" sz="700" spc="6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founders</a:t>
            </a:r>
            <a:r>
              <a:rPr dirty="0" sz="700" spc="65">
                <a:latin typeface="Microsoft Sans Serif"/>
                <a:cs typeface="Microsoft Sans Serif"/>
              </a:rPr>
              <a:t> </a:t>
            </a:r>
            <a:r>
              <a:rPr dirty="0" sz="700" spc="50">
                <a:latin typeface="Microsoft Sans Serif"/>
                <a:cs typeface="Microsoft Sans Serif"/>
              </a:rPr>
              <a:t>to</a:t>
            </a:r>
            <a:r>
              <a:rPr dirty="0" sz="700" spc="6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choose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from</a:t>
            </a:r>
            <a:r>
              <a:rPr dirty="0" sz="700" spc="10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and</a:t>
            </a:r>
            <a:r>
              <a:rPr dirty="0" sz="700" spc="105">
                <a:latin typeface="Microsoft Sans Serif"/>
                <a:cs typeface="Microsoft Sans Serif"/>
              </a:rPr>
              <a:t> </a:t>
            </a:r>
            <a:r>
              <a:rPr dirty="0" sz="700" spc="-20">
                <a:latin typeface="Microsoft Sans Serif"/>
                <a:cs typeface="Microsoft Sans Serif"/>
              </a:rPr>
              <a:t>form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aesthetic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6905760" y="3455696"/>
            <a:ext cx="948055" cy="4616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099"/>
              </a:lnSpc>
              <a:spcBef>
                <a:spcPts val="95"/>
              </a:spcBef>
            </a:pPr>
            <a:r>
              <a:rPr dirty="0" sz="700">
                <a:latin typeface="Microsoft Sans Serif"/>
                <a:cs typeface="Microsoft Sans Serif"/>
              </a:rPr>
              <a:t>Upload</a:t>
            </a:r>
            <a:r>
              <a:rPr dirty="0" sz="700" spc="4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</a:t>
            </a:r>
            <a:r>
              <a:rPr dirty="0" sz="700" spc="4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file</a:t>
            </a:r>
            <a:r>
              <a:rPr dirty="0" sz="700" spc="40">
                <a:latin typeface="Microsoft Sans Serif"/>
                <a:cs typeface="Microsoft Sans Serif"/>
              </a:rPr>
              <a:t> </a:t>
            </a:r>
            <a:r>
              <a:rPr dirty="0" sz="700" spc="50">
                <a:latin typeface="Microsoft Sans Serif"/>
                <a:cs typeface="Microsoft Sans Serif"/>
              </a:rPr>
              <a:t>to</a:t>
            </a:r>
            <a:r>
              <a:rPr dirty="0" sz="700" spc="45">
                <a:latin typeface="Microsoft Sans Serif"/>
                <a:cs typeface="Microsoft Sans Serif"/>
              </a:rPr>
              <a:t> </a:t>
            </a:r>
            <a:r>
              <a:rPr dirty="0" sz="700" spc="-20">
                <a:latin typeface="Microsoft Sans Serif"/>
                <a:cs typeface="Microsoft Sans Serif"/>
              </a:rPr>
              <a:t>talk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about</a:t>
            </a:r>
            <a:r>
              <a:rPr dirty="0" sz="700" spc="10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during</a:t>
            </a:r>
            <a:r>
              <a:rPr dirty="0" sz="700" spc="11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meeting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and/or</a:t>
            </a:r>
            <a:r>
              <a:rPr dirty="0" sz="700" spc="13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annotate</a:t>
            </a:r>
            <a:r>
              <a:rPr dirty="0" sz="700" spc="135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using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voice</a:t>
            </a:r>
            <a:r>
              <a:rPr dirty="0" sz="700" spc="120">
                <a:latin typeface="Microsoft Sans Serif"/>
                <a:cs typeface="Microsoft Sans Serif"/>
              </a:rPr>
              <a:t> </a:t>
            </a:r>
            <a:r>
              <a:rPr dirty="0" sz="700" spc="-25">
                <a:latin typeface="Microsoft Sans Serif"/>
                <a:cs typeface="Microsoft Sans Serif"/>
              </a:rPr>
              <a:t>AI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6997295" y="4434674"/>
            <a:ext cx="829310" cy="243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099"/>
              </a:lnSpc>
              <a:spcBef>
                <a:spcPts val="95"/>
              </a:spcBef>
            </a:pPr>
            <a:r>
              <a:rPr dirty="0" sz="700">
                <a:latin typeface="Microsoft Sans Serif"/>
                <a:cs typeface="Microsoft Sans Serif"/>
              </a:rPr>
              <a:t>Schedule</a:t>
            </a:r>
            <a:r>
              <a:rPr dirty="0" sz="700" spc="1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calls</a:t>
            </a:r>
            <a:r>
              <a:rPr dirty="0" sz="700" spc="100">
                <a:latin typeface="Microsoft Sans Serif"/>
                <a:cs typeface="Microsoft Sans Serif"/>
              </a:rPr>
              <a:t> </a:t>
            </a:r>
            <a:r>
              <a:rPr dirty="0" sz="700" spc="-20">
                <a:latin typeface="Microsoft Sans Serif"/>
                <a:cs typeface="Microsoft Sans Serif"/>
              </a:rPr>
              <a:t>with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designers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1475082" y="4250451"/>
            <a:ext cx="932815" cy="570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099"/>
              </a:lnSpc>
              <a:spcBef>
                <a:spcPts val="95"/>
              </a:spcBef>
            </a:pPr>
            <a:r>
              <a:rPr dirty="0" sz="700">
                <a:latin typeface="Microsoft Sans Serif"/>
                <a:cs typeface="Microsoft Sans Serif"/>
              </a:rPr>
              <a:t>Voice</a:t>
            </a:r>
            <a:r>
              <a:rPr dirty="0" sz="700" spc="2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AI</a:t>
            </a:r>
            <a:r>
              <a:rPr dirty="0" sz="700" spc="25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makes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changes</a:t>
            </a:r>
            <a:r>
              <a:rPr dirty="0" sz="700" spc="7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in</a:t>
            </a:r>
            <a:r>
              <a:rPr dirty="0" sz="700" spc="75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prototype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based</a:t>
            </a:r>
            <a:r>
              <a:rPr dirty="0" sz="700" spc="9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on</a:t>
            </a:r>
            <a:r>
              <a:rPr dirty="0" sz="700" spc="95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discussions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between</a:t>
            </a:r>
            <a:r>
              <a:rPr dirty="0" sz="700" spc="15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founders</a:t>
            </a:r>
            <a:r>
              <a:rPr dirty="0" sz="700" spc="500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and</a:t>
            </a:r>
            <a:r>
              <a:rPr dirty="0" sz="700" spc="80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designer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537123" y="364885"/>
            <a:ext cx="2929890" cy="859155"/>
          </a:xfrm>
          <a:prstGeom prst="rect"/>
        </p:spPr>
        <p:txBody>
          <a:bodyPr wrap="square" lIns="0" tIns="1174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dirty="0" spc="-10"/>
              <a:t>Key </a:t>
            </a:r>
            <a:r>
              <a:rPr dirty="0"/>
              <a:t>Screens</a:t>
            </a:r>
            <a:r>
              <a:rPr dirty="0" spc="-10"/>
              <a:t> </a:t>
            </a:r>
            <a:r>
              <a:rPr dirty="0" spc="5"/>
              <a:t>2</a:t>
            </a: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1800">
                <a:solidFill>
                  <a:srgbClr val="0A9395"/>
                </a:solidFill>
              </a:rPr>
              <a:t>Voice</a:t>
            </a:r>
            <a:r>
              <a:rPr dirty="0" sz="1800" spc="-55">
                <a:solidFill>
                  <a:srgbClr val="0A9395"/>
                </a:solidFill>
              </a:rPr>
              <a:t> </a:t>
            </a:r>
            <a:r>
              <a:rPr dirty="0" sz="1800" spc="65">
                <a:solidFill>
                  <a:srgbClr val="0A9395"/>
                </a:solidFill>
              </a:rPr>
              <a:t>to</a:t>
            </a:r>
            <a:r>
              <a:rPr dirty="0" sz="1800" spc="-50">
                <a:solidFill>
                  <a:srgbClr val="0A9395"/>
                </a:solidFill>
              </a:rPr>
              <a:t> </a:t>
            </a:r>
            <a:r>
              <a:rPr dirty="0" sz="1800">
                <a:solidFill>
                  <a:srgbClr val="0A9395"/>
                </a:solidFill>
              </a:rPr>
              <a:t>Visual</a:t>
            </a:r>
            <a:r>
              <a:rPr dirty="0" sz="1800" spc="-50">
                <a:solidFill>
                  <a:srgbClr val="0A9395"/>
                </a:solidFill>
              </a:rPr>
              <a:t> </a:t>
            </a:r>
            <a:r>
              <a:rPr dirty="0" sz="1800">
                <a:solidFill>
                  <a:srgbClr val="0A9395"/>
                </a:solidFill>
              </a:rPr>
              <a:t>AI</a:t>
            </a:r>
            <a:r>
              <a:rPr dirty="0" sz="1800" spc="-55">
                <a:solidFill>
                  <a:srgbClr val="0A9395"/>
                </a:solidFill>
              </a:rPr>
              <a:t> </a:t>
            </a:r>
            <a:r>
              <a:rPr dirty="0" sz="1800" spc="-10">
                <a:solidFill>
                  <a:srgbClr val="0A9395"/>
                </a:solidFill>
              </a:rPr>
              <a:t>Solution</a:t>
            </a: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-30"/>
              <a:t>Pros</a:t>
            </a:r>
            <a:r>
              <a:rPr dirty="0" spc="-120"/>
              <a:t> </a:t>
            </a:r>
            <a:r>
              <a:rPr dirty="0" spc="70"/>
              <a:t>and</a:t>
            </a:r>
            <a:r>
              <a:rPr dirty="0" spc="-120"/>
              <a:t> </a:t>
            </a:r>
            <a:r>
              <a:rPr dirty="0" spc="-20"/>
              <a:t>Cons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1158647" y="1447122"/>
            <a:ext cx="3324225" cy="3460750"/>
          </a:xfrm>
          <a:custGeom>
            <a:avLst/>
            <a:gdLst/>
            <a:ahLst/>
            <a:cxnLst/>
            <a:rect l="l" t="t" r="r" b="b"/>
            <a:pathLst>
              <a:path w="3324225" h="3460750">
                <a:moveTo>
                  <a:pt x="0" y="554008"/>
                </a:moveTo>
                <a:lnTo>
                  <a:pt x="2033" y="506207"/>
                </a:lnTo>
                <a:lnTo>
                  <a:pt x="8023" y="459534"/>
                </a:lnTo>
                <a:lnTo>
                  <a:pt x="17803" y="414157"/>
                </a:lnTo>
                <a:lnTo>
                  <a:pt x="31206" y="370241"/>
                </a:lnTo>
                <a:lnTo>
                  <a:pt x="48067" y="327954"/>
                </a:lnTo>
                <a:lnTo>
                  <a:pt x="68218" y="287460"/>
                </a:lnTo>
                <a:lnTo>
                  <a:pt x="91495" y="248928"/>
                </a:lnTo>
                <a:lnTo>
                  <a:pt x="117730" y="212522"/>
                </a:lnTo>
                <a:lnTo>
                  <a:pt x="146757" y="178410"/>
                </a:lnTo>
                <a:lnTo>
                  <a:pt x="178410" y="146757"/>
                </a:lnTo>
                <a:lnTo>
                  <a:pt x="212522" y="117730"/>
                </a:lnTo>
                <a:lnTo>
                  <a:pt x="248928" y="91495"/>
                </a:lnTo>
                <a:lnTo>
                  <a:pt x="287460" y="68218"/>
                </a:lnTo>
                <a:lnTo>
                  <a:pt x="327954" y="48067"/>
                </a:lnTo>
                <a:lnTo>
                  <a:pt x="370241" y="31206"/>
                </a:lnTo>
                <a:lnTo>
                  <a:pt x="414157" y="17803"/>
                </a:lnTo>
                <a:lnTo>
                  <a:pt x="459534" y="8023"/>
                </a:lnTo>
                <a:lnTo>
                  <a:pt x="506207" y="2033"/>
                </a:lnTo>
                <a:lnTo>
                  <a:pt x="554008" y="0"/>
                </a:lnTo>
                <a:lnTo>
                  <a:pt x="2769994" y="0"/>
                </a:lnTo>
                <a:lnTo>
                  <a:pt x="2818703" y="2144"/>
                </a:lnTo>
                <a:lnTo>
                  <a:pt x="2866711" y="8506"/>
                </a:lnTo>
                <a:lnTo>
                  <a:pt x="2913763" y="18980"/>
                </a:lnTo>
                <a:lnTo>
                  <a:pt x="2959604" y="33461"/>
                </a:lnTo>
                <a:lnTo>
                  <a:pt x="3003979" y="51843"/>
                </a:lnTo>
                <a:lnTo>
                  <a:pt x="3046632" y="74020"/>
                </a:lnTo>
                <a:lnTo>
                  <a:pt x="3087310" y="99886"/>
                </a:lnTo>
                <a:lnTo>
                  <a:pt x="3125757" y="129336"/>
                </a:lnTo>
                <a:lnTo>
                  <a:pt x="3161718" y="162264"/>
                </a:lnTo>
                <a:lnTo>
                  <a:pt x="3194648" y="198225"/>
                </a:lnTo>
                <a:lnTo>
                  <a:pt x="3224099" y="236673"/>
                </a:lnTo>
                <a:lnTo>
                  <a:pt x="3249967" y="277352"/>
                </a:lnTo>
                <a:lnTo>
                  <a:pt x="3272145" y="320009"/>
                </a:lnTo>
                <a:lnTo>
                  <a:pt x="3290528" y="364386"/>
                </a:lnTo>
                <a:lnTo>
                  <a:pt x="3305010" y="410230"/>
                </a:lnTo>
                <a:lnTo>
                  <a:pt x="3315486" y="457285"/>
                </a:lnTo>
                <a:lnTo>
                  <a:pt x="3321848" y="505296"/>
                </a:lnTo>
                <a:lnTo>
                  <a:pt x="3323993" y="554008"/>
                </a:lnTo>
                <a:lnTo>
                  <a:pt x="3323993" y="2906194"/>
                </a:lnTo>
                <a:lnTo>
                  <a:pt x="3321959" y="2953993"/>
                </a:lnTo>
                <a:lnTo>
                  <a:pt x="3315969" y="3000663"/>
                </a:lnTo>
                <a:lnTo>
                  <a:pt x="3306189" y="3046038"/>
                </a:lnTo>
                <a:lnTo>
                  <a:pt x="3292785" y="3089952"/>
                </a:lnTo>
                <a:lnTo>
                  <a:pt x="3275924" y="3132238"/>
                </a:lnTo>
                <a:lnTo>
                  <a:pt x="3255772" y="3172730"/>
                </a:lnTo>
                <a:lnTo>
                  <a:pt x="3232495" y="3211262"/>
                </a:lnTo>
                <a:lnTo>
                  <a:pt x="3206260" y="3247668"/>
                </a:lnTo>
                <a:lnTo>
                  <a:pt x="3177233" y="3281780"/>
                </a:lnTo>
                <a:lnTo>
                  <a:pt x="3145580" y="3313433"/>
                </a:lnTo>
                <a:lnTo>
                  <a:pt x="3111468" y="3342460"/>
                </a:lnTo>
                <a:lnTo>
                  <a:pt x="3075063" y="3368695"/>
                </a:lnTo>
                <a:lnTo>
                  <a:pt x="3036531" y="3391972"/>
                </a:lnTo>
                <a:lnTo>
                  <a:pt x="2996039" y="3412124"/>
                </a:lnTo>
                <a:lnTo>
                  <a:pt x="2953752" y="3428985"/>
                </a:lnTo>
                <a:lnTo>
                  <a:pt x="2909838" y="3442389"/>
                </a:lnTo>
                <a:lnTo>
                  <a:pt x="2864463" y="3452169"/>
                </a:lnTo>
                <a:lnTo>
                  <a:pt x="2817793" y="3458159"/>
                </a:lnTo>
                <a:lnTo>
                  <a:pt x="2769994" y="3460193"/>
                </a:lnTo>
                <a:lnTo>
                  <a:pt x="554008" y="3460193"/>
                </a:lnTo>
                <a:lnTo>
                  <a:pt x="506207" y="3458159"/>
                </a:lnTo>
                <a:lnTo>
                  <a:pt x="459534" y="3452169"/>
                </a:lnTo>
                <a:lnTo>
                  <a:pt x="414157" y="3442389"/>
                </a:lnTo>
                <a:lnTo>
                  <a:pt x="370241" y="3428985"/>
                </a:lnTo>
                <a:lnTo>
                  <a:pt x="327954" y="3412124"/>
                </a:lnTo>
                <a:lnTo>
                  <a:pt x="287460" y="3391972"/>
                </a:lnTo>
                <a:lnTo>
                  <a:pt x="248928" y="3368695"/>
                </a:lnTo>
                <a:lnTo>
                  <a:pt x="212522" y="3342460"/>
                </a:lnTo>
                <a:lnTo>
                  <a:pt x="178410" y="3313433"/>
                </a:lnTo>
                <a:lnTo>
                  <a:pt x="146757" y="3281780"/>
                </a:lnTo>
                <a:lnTo>
                  <a:pt x="117730" y="3247668"/>
                </a:lnTo>
                <a:lnTo>
                  <a:pt x="91495" y="3211262"/>
                </a:lnTo>
                <a:lnTo>
                  <a:pt x="68218" y="3172730"/>
                </a:lnTo>
                <a:lnTo>
                  <a:pt x="48067" y="3132238"/>
                </a:lnTo>
                <a:lnTo>
                  <a:pt x="31206" y="3089952"/>
                </a:lnTo>
                <a:lnTo>
                  <a:pt x="17803" y="3046038"/>
                </a:lnTo>
                <a:lnTo>
                  <a:pt x="8023" y="3000663"/>
                </a:lnTo>
                <a:lnTo>
                  <a:pt x="2033" y="2953993"/>
                </a:lnTo>
                <a:lnTo>
                  <a:pt x="0" y="2906194"/>
                </a:lnTo>
                <a:lnTo>
                  <a:pt x="0" y="554008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661315" y="1447122"/>
            <a:ext cx="3324225" cy="3460750"/>
          </a:xfrm>
          <a:custGeom>
            <a:avLst/>
            <a:gdLst/>
            <a:ahLst/>
            <a:cxnLst/>
            <a:rect l="l" t="t" r="r" b="b"/>
            <a:pathLst>
              <a:path w="3324225" h="3460750">
                <a:moveTo>
                  <a:pt x="0" y="554008"/>
                </a:moveTo>
                <a:lnTo>
                  <a:pt x="2033" y="506207"/>
                </a:lnTo>
                <a:lnTo>
                  <a:pt x="8023" y="459534"/>
                </a:lnTo>
                <a:lnTo>
                  <a:pt x="17803" y="414157"/>
                </a:lnTo>
                <a:lnTo>
                  <a:pt x="31207" y="370241"/>
                </a:lnTo>
                <a:lnTo>
                  <a:pt x="48068" y="327954"/>
                </a:lnTo>
                <a:lnTo>
                  <a:pt x="68220" y="287460"/>
                </a:lnTo>
                <a:lnTo>
                  <a:pt x="91497" y="248928"/>
                </a:lnTo>
                <a:lnTo>
                  <a:pt x="117732" y="212522"/>
                </a:lnTo>
                <a:lnTo>
                  <a:pt x="146759" y="178410"/>
                </a:lnTo>
                <a:lnTo>
                  <a:pt x="178412" y="146757"/>
                </a:lnTo>
                <a:lnTo>
                  <a:pt x="212524" y="117730"/>
                </a:lnTo>
                <a:lnTo>
                  <a:pt x="248930" y="91495"/>
                </a:lnTo>
                <a:lnTo>
                  <a:pt x="287462" y="68218"/>
                </a:lnTo>
                <a:lnTo>
                  <a:pt x="327954" y="48067"/>
                </a:lnTo>
                <a:lnTo>
                  <a:pt x="370240" y="31206"/>
                </a:lnTo>
                <a:lnTo>
                  <a:pt x="414154" y="17803"/>
                </a:lnTo>
                <a:lnTo>
                  <a:pt x="459529" y="8023"/>
                </a:lnTo>
                <a:lnTo>
                  <a:pt x="506199" y="2033"/>
                </a:lnTo>
                <a:lnTo>
                  <a:pt x="553998" y="0"/>
                </a:lnTo>
                <a:lnTo>
                  <a:pt x="2769994" y="0"/>
                </a:lnTo>
                <a:lnTo>
                  <a:pt x="2818703" y="2144"/>
                </a:lnTo>
                <a:lnTo>
                  <a:pt x="2866711" y="8506"/>
                </a:lnTo>
                <a:lnTo>
                  <a:pt x="2913763" y="18980"/>
                </a:lnTo>
                <a:lnTo>
                  <a:pt x="2959604" y="33461"/>
                </a:lnTo>
                <a:lnTo>
                  <a:pt x="3003979" y="51843"/>
                </a:lnTo>
                <a:lnTo>
                  <a:pt x="3046632" y="74020"/>
                </a:lnTo>
                <a:lnTo>
                  <a:pt x="3087310" y="99886"/>
                </a:lnTo>
                <a:lnTo>
                  <a:pt x="3125757" y="129336"/>
                </a:lnTo>
                <a:lnTo>
                  <a:pt x="3161718" y="162264"/>
                </a:lnTo>
                <a:lnTo>
                  <a:pt x="3194648" y="198225"/>
                </a:lnTo>
                <a:lnTo>
                  <a:pt x="3224099" y="236673"/>
                </a:lnTo>
                <a:lnTo>
                  <a:pt x="3249967" y="277352"/>
                </a:lnTo>
                <a:lnTo>
                  <a:pt x="3272145" y="320009"/>
                </a:lnTo>
                <a:lnTo>
                  <a:pt x="3290528" y="364386"/>
                </a:lnTo>
                <a:lnTo>
                  <a:pt x="3305010" y="410230"/>
                </a:lnTo>
                <a:lnTo>
                  <a:pt x="3315486" y="457285"/>
                </a:lnTo>
                <a:lnTo>
                  <a:pt x="3321848" y="505296"/>
                </a:lnTo>
                <a:lnTo>
                  <a:pt x="3323993" y="554008"/>
                </a:lnTo>
                <a:lnTo>
                  <a:pt x="3323993" y="2906194"/>
                </a:lnTo>
                <a:lnTo>
                  <a:pt x="3321959" y="2953993"/>
                </a:lnTo>
                <a:lnTo>
                  <a:pt x="3315969" y="3000663"/>
                </a:lnTo>
                <a:lnTo>
                  <a:pt x="3306189" y="3046038"/>
                </a:lnTo>
                <a:lnTo>
                  <a:pt x="3292785" y="3089952"/>
                </a:lnTo>
                <a:lnTo>
                  <a:pt x="3275924" y="3132238"/>
                </a:lnTo>
                <a:lnTo>
                  <a:pt x="3255772" y="3172730"/>
                </a:lnTo>
                <a:lnTo>
                  <a:pt x="3232495" y="3211262"/>
                </a:lnTo>
                <a:lnTo>
                  <a:pt x="3206260" y="3247668"/>
                </a:lnTo>
                <a:lnTo>
                  <a:pt x="3177233" y="3281780"/>
                </a:lnTo>
                <a:lnTo>
                  <a:pt x="3145580" y="3313433"/>
                </a:lnTo>
                <a:lnTo>
                  <a:pt x="3111468" y="3342460"/>
                </a:lnTo>
                <a:lnTo>
                  <a:pt x="3075063" y="3368695"/>
                </a:lnTo>
                <a:lnTo>
                  <a:pt x="3036531" y="3391972"/>
                </a:lnTo>
                <a:lnTo>
                  <a:pt x="2996039" y="3412124"/>
                </a:lnTo>
                <a:lnTo>
                  <a:pt x="2953752" y="3428985"/>
                </a:lnTo>
                <a:lnTo>
                  <a:pt x="2909838" y="3442389"/>
                </a:lnTo>
                <a:lnTo>
                  <a:pt x="2864463" y="3452169"/>
                </a:lnTo>
                <a:lnTo>
                  <a:pt x="2817793" y="3458159"/>
                </a:lnTo>
                <a:lnTo>
                  <a:pt x="2769994" y="3460193"/>
                </a:lnTo>
                <a:lnTo>
                  <a:pt x="553998" y="3460193"/>
                </a:lnTo>
                <a:lnTo>
                  <a:pt x="506199" y="3458159"/>
                </a:lnTo>
                <a:lnTo>
                  <a:pt x="459529" y="3452169"/>
                </a:lnTo>
                <a:lnTo>
                  <a:pt x="414154" y="3442389"/>
                </a:lnTo>
                <a:lnTo>
                  <a:pt x="370240" y="3428985"/>
                </a:lnTo>
                <a:lnTo>
                  <a:pt x="327954" y="3412124"/>
                </a:lnTo>
                <a:lnTo>
                  <a:pt x="287462" y="3391972"/>
                </a:lnTo>
                <a:lnTo>
                  <a:pt x="248930" y="3368695"/>
                </a:lnTo>
                <a:lnTo>
                  <a:pt x="212524" y="3342460"/>
                </a:lnTo>
                <a:lnTo>
                  <a:pt x="178412" y="3313433"/>
                </a:lnTo>
                <a:lnTo>
                  <a:pt x="146759" y="3281780"/>
                </a:lnTo>
                <a:lnTo>
                  <a:pt x="117732" y="3247668"/>
                </a:lnTo>
                <a:lnTo>
                  <a:pt x="91497" y="3211262"/>
                </a:lnTo>
                <a:lnTo>
                  <a:pt x="68220" y="3172730"/>
                </a:lnTo>
                <a:lnTo>
                  <a:pt x="48068" y="3132238"/>
                </a:lnTo>
                <a:lnTo>
                  <a:pt x="31207" y="3089952"/>
                </a:lnTo>
                <a:lnTo>
                  <a:pt x="17803" y="3046038"/>
                </a:lnTo>
                <a:lnTo>
                  <a:pt x="8023" y="3000663"/>
                </a:lnTo>
                <a:lnTo>
                  <a:pt x="2033" y="2953993"/>
                </a:lnTo>
                <a:lnTo>
                  <a:pt x="0" y="2906194"/>
                </a:lnTo>
                <a:lnTo>
                  <a:pt x="0" y="554008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849326" y="1771743"/>
            <a:ext cx="2630170" cy="2205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 b="1">
                <a:solidFill>
                  <a:srgbClr val="0A9395"/>
                </a:solidFill>
                <a:latin typeface="Arial"/>
                <a:cs typeface="Arial"/>
              </a:rPr>
              <a:t>Cons</a:t>
            </a:r>
            <a:endParaRPr sz="2000">
              <a:latin typeface="Arial"/>
              <a:cs typeface="Arial"/>
            </a:endParaRPr>
          </a:p>
          <a:p>
            <a:pPr marL="554355" marR="313690" indent="-344170">
              <a:lnSpc>
                <a:spcPct val="100000"/>
              </a:lnSpc>
              <a:spcBef>
                <a:spcPts val="2165"/>
              </a:spcBef>
              <a:buFont typeface="Tahoma"/>
              <a:buChar char="●"/>
              <a:tabLst>
                <a:tab pos="554355" algn="l"/>
              </a:tabLst>
            </a:pPr>
            <a:r>
              <a:rPr dirty="0" sz="1500" b="1">
                <a:latin typeface="Arial"/>
                <a:cs typeface="Arial"/>
              </a:rPr>
              <a:t>Over</a:t>
            </a:r>
            <a:r>
              <a:rPr dirty="0" sz="1500" spc="2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reliance</a:t>
            </a:r>
            <a:r>
              <a:rPr dirty="0" sz="1500" spc="3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on</a:t>
            </a:r>
            <a:r>
              <a:rPr dirty="0" sz="1500" spc="30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AI </a:t>
            </a:r>
            <a:r>
              <a:rPr dirty="0" sz="1500">
                <a:latin typeface="Microsoft Sans Serif"/>
                <a:cs typeface="Microsoft Sans Serif"/>
              </a:rPr>
              <a:t>limiting</a:t>
            </a:r>
            <a:r>
              <a:rPr dirty="0" sz="1500" spc="32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creative expression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ahoma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marL="554355" marR="5080" indent="-344170">
              <a:lnSpc>
                <a:spcPct val="100000"/>
              </a:lnSpc>
              <a:buFont typeface="Tahoma"/>
              <a:buChar char="●"/>
              <a:tabLst>
                <a:tab pos="554355" algn="l"/>
              </a:tabLst>
            </a:pPr>
            <a:r>
              <a:rPr dirty="0" sz="1500">
                <a:latin typeface="Microsoft Sans Serif"/>
                <a:cs typeface="Microsoft Sans Serif"/>
              </a:rPr>
              <a:t>User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education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needed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b="1">
                <a:latin typeface="Arial"/>
                <a:cs typeface="Arial"/>
              </a:rPr>
              <a:t>learn</a:t>
            </a:r>
            <a:r>
              <a:rPr dirty="0" sz="1500" spc="-3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how</a:t>
            </a:r>
            <a:r>
              <a:rPr dirty="0" sz="1500" spc="-30" b="1">
                <a:latin typeface="Arial"/>
                <a:cs typeface="Arial"/>
              </a:rPr>
              <a:t> </a:t>
            </a:r>
            <a:r>
              <a:rPr dirty="0" sz="1500" spc="60" b="1">
                <a:latin typeface="Arial"/>
                <a:cs typeface="Arial"/>
              </a:rPr>
              <a:t>to</a:t>
            </a:r>
            <a:r>
              <a:rPr dirty="0" sz="1500" spc="-30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use </a:t>
            </a:r>
            <a:r>
              <a:rPr dirty="0" sz="1500" b="1">
                <a:latin typeface="Arial"/>
                <a:cs typeface="Arial"/>
              </a:rPr>
              <a:t>voice</a:t>
            </a:r>
            <a:r>
              <a:rPr dirty="0" sz="1500" spc="25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AI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19706" y="940722"/>
            <a:ext cx="3317875" cy="2860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Voice</a:t>
            </a:r>
            <a:r>
              <a:rPr dirty="0" sz="18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65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1800" spc="-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Visual</a:t>
            </a:r>
            <a:r>
              <a:rPr dirty="0" sz="1800" spc="-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r>
              <a:rPr dirty="0" sz="18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Solution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800">
              <a:latin typeface="Arial"/>
              <a:cs typeface="Arial"/>
            </a:endParaRPr>
          </a:p>
          <a:p>
            <a:pPr marL="939165">
              <a:lnSpc>
                <a:spcPct val="100000"/>
              </a:lnSpc>
            </a:pPr>
            <a:r>
              <a:rPr dirty="0" sz="2000" spc="-20" b="1">
                <a:solidFill>
                  <a:srgbClr val="0A9395"/>
                </a:solidFill>
                <a:latin typeface="Arial"/>
                <a:cs typeface="Arial"/>
              </a:rPr>
              <a:t>Pros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0"/>
              </a:spcBef>
            </a:pPr>
            <a:endParaRPr sz="2000">
              <a:latin typeface="Arial"/>
              <a:cs typeface="Arial"/>
            </a:endParaRPr>
          </a:p>
          <a:p>
            <a:pPr marL="1480820" marR="28575" indent="-344170">
              <a:lnSpc>
                <a:spcPct val="100000"/>
              </a:lnSpc>
              <a:buFont typeface="Tahoma"/>
              <a:buChar char="●"/>
              <a:tabLst>
                <a:tab pos="1480820" algn="l"/>
              </a:tabLst>
            </a:pPr>
            <a:r>
              <a:rPr dirty="0" sz="1500" b="1">
                <a:latin typeface="Arial"/>
                <a:cs typeface="Arial"/>
              </a:rPr>
              <a:t>Better</a:t>
            </a:r>
            <a:r>
              <a:rPr dirty="0" sz="1500" spc="200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visualization </a:t>
            </a:r>
            <a:r>
              <a:rPr dirty="0" sz="1500">
                <a:latin typeface="Microsoft Sans Serif"/>
                <a:cs typeface="Microsoft Sans Serif"/>
              </a:rPr>
              <a:t>through</a:t>
            </a:r>
            <a:r>
              <a:rPr dirty="0" sz="1500" spc="280">
                <a:latin typeface="Microsoft Sans Serif"/>
                <a:cs typeface="Microsoft Sans Serif"/>
              </a:rPr>
              <a:t> </a:t>
            </a:r>
            <a:r>
              <a:rPr dirty="0" sz="1500" spc="35">
                <a:latin typeface="Microsoft Sans Serif"/>
                <a:cs typeface="Microsoft Sans Serif"/>
              </a:rPr>
              <a:t>immediate </a:t>
            </a:r>
            <a:r>
              <a:rPr dirty="0" sz="1500" spc="-10">
                <a:latin typeface="Microsoft Sans Serif"/>
                <a:cs typeface="Microsoft Sans Serif"/>
              </a:rPr>
              <a:t>changes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ahoma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marL="1480820" indent="-343535">
              <a:lnSpc>
                <a:spcPct val="100000"/>
              </a:lnSpc>
              <a:spcBef>
                <a:spcPts val="5"/>
              </a:spcBef>
              <a:buChar char="●"/>
              <a:tabLst>
                <a:tab pos="1480820" algn="l"/>
              </a:tabLst>
            </a:pPr>
            <a:r>
              <a:rPr dirty="0" sz="1500" b="1">
                <a:latin typeface="Arial"/>
                <a:cs typeface="Arial"/>
              </a:rPr>
              <a:t>Shortens</a:t>
            </a:r>
            <a:r>
              <a:rPr dirty="0" sz="1500" spc="175" b="1">
                <a:latin typeface="Arial"/>
                <a:cs typeface="Arial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timeline</a:t>
            </a:r>
            <a:r>
              <a:rPr dirty="0" sz="1500" spc="200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of</a:t>
            </a:r>
            <a:endParaRPr sz="1500">
              <a:latin typeface="Microsoft Sans Serif"/>
              <a:cs typeface="Microsoft Sans Serif"/>
            </a:endParaRPr>
          </a:p>
          <a:p>
            <a:pPr marL="1480820">
              <a:lnSpc>
                <a:spcPct val="100000"/>
              </a:lnSpc>
            </a:pPr>
            <a:r>
              <a:rPr dirty="0" sz="1500" b="1">
                <a:latin typeface="Arial"/>
                <a:cs typeface="Arial"/>
              </a:rPr>
              <a:t>iteration</a:t>
            </a:r>
            <a:r>
              <a:rPr dirty="0" sz="1500" spc="340" b="1">
                <a:latin typeface="Arial"/>
                <a:cs typeface="Arial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process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83820">
              <a:lnSpc>
                <a:spcPct val="100000"/>
              </a:lnSpc>
              <a:spcBef>
                <a:spcPts val="120"/>
              </a:spcBef>
            </a:pPr>
            <a:r>
              <a:rPr dirty="0"/>
              <a:t>Designers</a:t>
            </a:r>
            <a:r>
              <a:rPr dirty="0" spc="-80"/>
              <a:t> </a:t>
            </a:r>
            <a:r>
              <a:rPr dirty="0" spc="80"/>
              <a:t>are</a:t>
            </a:r>
            <a:r>
              <a:rPr dirty="0" spc="-75"/>
              <a:t> </a:t>
            </a:r>
            <a:r>
              <a:rPr dirty="0" spc="65"/>
              <a:t>scared</a:t>
            </a:r>
            <a:r>
              <a:rPr dirty="0" spc="-80"/>
              <a:t> </a:t>
            </a:r>
            <a:r>
              <a:rPr dirty="0" spc="114"/>
              <a:t>they</a:t>
            </a:r>
            <a:r>
              <a:rPr dirty="0" spc="-75"/>
              <a:t> </a:t>
            </a:r>
            <a:r>
              <a:rPr dirty="0"/>
              <a:t>will</a:t>
            </a:r>
            <a:r>
              <a:rPr dirty="0" spc="-80"/>
              <a:t> </a:t>
            </a:r>
            <a:r>
              <a:rPr dirty="0" spc="114"/>
              <a:t>be</a:t>
            </a:r>
            <a:r>
              <a:rPr dirty="0" spc="-75"/>
              <a:t> </a:t>
            </a:r>
            <a:r>
              <a:rPr dirty="0" spc="85"/>
              <a:t>replaced</a:t>
            </a:r>
            <a:r>
              <a:rPr dirty="0" spc="-80"/>
              <a:t> </a:t>
            </a:r>
            <a:r>
              <a:rPr dirty="0" spc="85"/>
              <a:t>with</a:t>
            </a:r>
            <a:r>
              <a:rPr dirty="0" spc="-75"/>
              <a:t> </a:t>
            </a:r>
            <a:r>
              <a:rPr dirty="0" spc="-25"/>
              <a:t>AI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1004620"/>
            <a:ext cx="494284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Ethical</a:t>
            </a:r>
            <a:r>
              <a:rPr dirty="0" sz="16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Concerns: Perspectives of Designers on </a:t>
            </a:r>
            <a:r>
              <a:rPr dirty="0" sz="1600" spc="-25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01498" y="1663601"/>
            <a:ext cx="8307070" cy="257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122545" algn="l"/>
                <a:tab pos="6779895" algn="l"/>
              </a:tabLst>
            </a:pPr>
            <a:r>
              <a:rPr dirty="0" sz="6000" spc="175" b="1">
                <a:solidFill>
                  <a:srgbClr val="BA3D02"/>
                </a:solidFill>
                <a:latin typeface="Arial"/>
                <a:cs typeface="Arial"/>
              </a:rPr>
              <a:t>62%</a:t>
            </a:r>
            <a:r>
              <a:rPr dirty="0" sz="6000" spc="459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baseline="1543" sz="2700" spc="-37" b="1">
                <a:latin typeface="Arial"/>
                <a:cs typeface="Arial"/>
              </a:rPr>
              <a:t>e</a:t>
            </a:r>
            <a:r>
              <a:rPr dirty="0" baseline="1543" sz="2700" spc="60" b="1">
                <a:latin typeface="Arial"/>
                <a:cs typeface="Arial"/>
              </a:rPr>
              <a:t>xplor</a:t>
            </a:r>
            <a:r>
              <a:rPr dirty="0" baseline="1543" sz="2700" spc="44" b="1">
                <a:latin typeface="Arial"/>
                <a:cs typeface="Arial"/>
              </a:rPr>
              <a:t>a</a:t>
            </a:r>
            <a:r>
              <a:rPr dirty="0" baseline="1543" sz="2700" spc="60" b="1">
                <a:latin typeface="Arial"/>
                <a:cs typeface="Arial"/>
              </a:rPr>
              <a:t>tio</a:t>
            </a:r>
            <a:r>
              <a:rPr dirty="0" baseline="1543" sz="2700" spc="-14339" b="1">
                <a:latin typeface="Arial"/>
                <a:cs typeface="Arial"/>
              </a:rPr>
              <a:t>n</a:t>
            </a:r>
            <a:r>
              <a:rPr dirty="0" baseline="69444" sz="2700" spc="60">
                <a:latin typeface="Microsoft Sans Serif"/>
                <a:cs typeface="Microsoft Sans Serif"/>
              </a:rPr>
              <a:t>of</a:t>
            </a:r>
            <a:r>
              <a:rPr dirty="0" baseline="69444" sz="2700" spc="330">
                <a:latin typeface="Microsoft Sans Serif"/>
                <a:cs typeface="Microsoft Sans Serif"/>
              </a:rPr>
              <a:t> </a:t>
            </a:r>
            <a:r>
              <a:rPr dirty="0" baseline="69444" sz="2700">
                <a:latin typeface="Microsoft Sans Serif"/>
                <a:cs typeface="Microsoft Sans Serif"/>
              </a:rPr>
              <a:t>designers</a:t>
            </a:r>
            <a:r>
              <a:rPr dirty="0" baseline="69444" sz="2700" spc="-135">
                <a:latin typeface="Microsoft Sans Serif"/>
                <a:cs typeface="Microsoft Sans Serif"/>
              </a:rPr>
              <a:t> </a:t>
            </a:r>
            <a:r>
              <a:rPr dirty="0" baseline="1543" sz="2700" spc="37">
                <a:latin typeface="Microsoft Sans Serif"/>
                <a:cs typeface="Microsoft Sans Serif"/>
              </a:rPr>
              <a:t>i</a:t>
            </a:r>
            <a:r>
              <a:rPr dirty="0" baseline="1543" sz="2700" spc="-1800">
                <a:latin typeface="Microsoft Sans Serif"/>
                <a:cs typeface="Microsoft Sans Serif"/>
              </a:rPr>
              <a:t>n</a:t>
            </a:r>
            <a:r>
              <a:rPr dirty="0" baseline="69444" sz="2700" spc="-30">
                <a:latin typeface="Microsoft Sans Serif"/>
                <a:cs typeface="Microsoft Sans Serif"/>
              </a:rPr>
              <a:t>e</a:t>
            </a:r>
            <a:r>
              <a:rPr dirty="0" baseline="69444" sz="2700" spc="37">
                <a:latin typeface="Microsoft Sans Serif"/>
                <a:cs typeface="Microsoft Sans Serif"/>
              </a:rPr>
              <a:t>xp</a:t>
            </a:r>
            <a:r>
              <a:rPr dirty="0" baseline="69444" sz="2700" spc="-2670">
                <a:latin typeface="Microsoft Sans Serif"/>
                <a:cs typeface="Microsoft Sans Serif"/>
              </a:rPr>
              <a:t>r</a:t>
            </a:r>
            <a:r>
              <a:rPr dirty="0" baseline="1543" sz="2700" spc="37">
                <a:latin typeface="Microsoft Sans Serif"/>
                <a:cs typeface="Microsoft Sans Serif"/>
              </a:rPr>
              <a:t>desig</a:t>
            </a:r>
            <a:r>
              <a:rPr dirty="0" baseline="1543" sz="2700" spc="-5250">
                <a:latin typeface="Microsoft Sans Serif"/>
                <a:cs typeface="Microsoft Sans Serif"/>
              </a:rPr>
              <a:t>n</a:t>
            </a:r>
            <a:r>
              <a:rPr dirty="0" baseline="69444" sz="2700" spc="37">
                <a:latin typeface="Microsoft Sans Serif"/>
                <a:cs typeface="Microsoft Sans Serif"/>
              </a:rPr>
              <a:t>ess</a:t>
            </a:r>
            <a:r>
              <a:rPr dirty="0" baseline="69444" sz="2700" spc="330">
                <a:latin typeface="Microsoft Sans Serif"/>
                <a:cs typeface="Microsoft Sans Serif"/>
              </a:rPr>
              <a:t> </a:t>
            </a:r>
            <a:r>
              <a:rPr dirty="0" baseline="69444" sz="2700" spc="150">
                <a:latin typeface="Microsoft Sans Serif"/>
                <a:cs typeface="Microsoft Sans Serif"/>
              </a:rPr>
              <a:t>concern</a:t>
            </a:r>
            <a:r>
              <a:rPr dirty="0" baseline="69444" sz="2700" spc="-765">
                <a:latin typeface="Microsoft Sans Serif"/>
                <a:cs typeface="Microsoft Sans Serif"/>
              </a:rPr>
              <a:t>s</a:t>
            </a:r>
            <a:r>
              <a:rPr dirty="0" u="heavy" baseline="1543" sz="2700" spc="15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Sil</a:t>
            </a:r>
            <a:r>
              <a:rPr dirty="0" u="heavy" baseline="1543" sz="2700" spc="-564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k</a:t>
            </a:r>
            <a:r>
              <a:rPr dirty="0" u="heavy" baseline="1543" sz="2700" spc="-789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l</a:t>
            </a:r>
            <a:r>
              <a:rPr dirty="0" u="heavy" baseline="1543" sz="2700" spc="15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Digit</a:t>
            </a:r>
            <a:r>
              <a:rPr dirty="0" u="heavy" baseline="1543" sz="2700" spc="-781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a</a:t>
            </a:r>
            <a:r>
              <a:rPr dirty="0" baseline="1543" sz="2700" spc="150">
                <a:latin typeface="Microsoft Sans Serif"/>
                <a:cs typeface="Microsoft Sans Serif"/>
              </a:rPr>
              <a:t>(</a:t>
            </a:r>
            <a:r>
              <a:rPr dirty="0" baseline="1543" sz="2700">
                <a:latin typeface="Microsoft Sans Serif"/>
                <a:cs typeface="Microsoft Sans Serif"/>
              </a:rPr>
              <a:t>	</a:t>
            </a:r>
            <a:r>
              <a:rPr dirty="0" baseline="69444" sz="2700" spc="-30">
                <a:latin typeface="Microsoft Sans Serif"/>
                <a:cs typeface="Microsoft Sans Serif"/>
              </a:rPr>
              <a:t>th</a:t>
            </a:r>
            <a:r>
              <a:rPr dirty="0" baseline="69444" sz="2700" spc="-390">
                <a:latin typeface="Microsoft Sans Serif"/>
                <a:cs typeface="Microsoft Sans Serif"/>
              </a:rPr>
              <a:t>a</a:t>
            </a:r>
            <a:r>
              <a:rPr dirty="0" u="heavy" baseline="1543" sz="2700" spc="-3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Kill</a:t>
            </a:r>
            <a:r>
              <a:rPr dirty="0" u="heavy" baseline="1543" sz="2700" spc="-646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e</a:t>
            </a:r>
            <a:r>
              <a:rPr dirty="0" baseline="1543" sz="2700" spc="-30">
                <a:solidFill>
                  <a:srgbClr val="595959"/>
                </a:solidFill>
                <a:latin typeface="Microsoft Sans Serif"/>
                <a:cs typeface="Microsoft Sans Serif"/>
              </a:rPr>
              <a:t>,</a:t>
            </a:r>
            <a:r>
              <a:rPr dirty="0" baseline="1543" sz="2700" spc="3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baseline="69444" sz="2700" spc="307">
                <a:latin typeface="Microsoft Sans Serif"/>
                <a:cs typeface="Microsoft Sans Serif"/>
              </a:rPr>
              <a:t>t</a:t>
            </a:r>
            <a:r>
              <a:rPr dirty="0" baseline="69444" sz="2700" spc="-89">
                <a:latin typeface="Microsoft Sans Serif"/>
                <a:cs typeface="Microsoft Sans Serif"/>
              </a:rPr>
              <a:t> </a:t>
            </a:r>
            <a:r>
              <a:rPr dirty="0" baseline="69444" sz="2700" spc="-37" b="1">
                <a:latin typeface="Arial"/>
                <a:cs typeface="Arial"/>
              </a:rPr>
              <a:t>AI</a:t>
            </a:r>
            <a:r>
              <a:rPr dirty="0" baseline="69444" sz="2700" spc="-472" b="1">
                <a:latin typeface="Arial"/>
                <a:cs typeface="Arial"/>
              </a:rPr>
              <a:t> </a:t>
            </a:r>
            <a:r>
              <a:rPr dirty="0" u="heavy" baseline="1543" sz="2700" spc="-46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r</a:t>
            </a:r>
            <a:r>
              <a:rPr dirty="0" baseline="69444" sz="2700" spc="127" b="1">
                <a:latin typeface="Arial"/>
                <a:cs typeface="Arial"/>
              </a:rPr>
              <a:t>inhibit</a:t>
            </a:r>
            <a:r>
              <a:rPr dirty="0" baseline="69444" sz="2700" spc="-375" b="1">
                <a:latin typeface="Arial"/>
                <a:cs typeface="Arial"/>
              </a:rPr>
              <a:t>s</a:t>
            </a:r>
            <a:r>
              <a:rPr dirty="0" u="heavy" baseline="1543" sz="2700" spc="127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tion</a:t>
            </a:r>
            <a:r>
              <a:rPr dirty="0" u="heavy" baseline="1543" sz="2700" spc="12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s</a:t>
            </a:r>
            <a:r>
              <a:rPr dirty="0" baseline="1543" sz="2700" spc="-7672">
                <a:latin typeface="Microsoft Sans Serif"/>
                <a:cs typeface="Microsoft Sans Serif"/>
              </a:rPr>
              <a:t>)</a:t>
            </a:r>
            <a:r>
              <a:rPr dirty="0" u="heavy" baseline="1543" sz="2700" spc="-279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a</a:t>
            </a:r>
            <a:r>
              <a:rPr dirty="0" u="heavy" baseline="1543" sz="2700" spc="-6247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v</a:t>
            </a:r>
            <a:r>
              <a:rPr dirty="0" u="heavy" baseline="1543" sz="2700" spc="127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Inno</a:t>
            </a:r>
            <a:r>
              <a:rPr dirty="0" baseline="1543" sz="2700">
                <a:solidFill>
                  <a:srgbClr val="0097A7"/>
                </a:solidFill>
                <a:latin typeface="Microsoft Sans Serif"/>
                <a:cs typeface="Microsoft Sans Serif"/>
              </a:rPr>
              <a:t>	</a:t>
            </a:r>
            <a:r>
              <a:rPr dirty="0" baseline="69444" sz="2700" spc="104" b="1">
                <a:latin typeface="Arial"/>
                <a:cs typeface="Arial"/>
              </a:rPr>
              <a:t>empathy</a:t>
            </a:r>
            <a:r>
              <a:rPr dirty="0" baseline="69444" sz="2700" spc="-104" b="1">
                <a:latin typeface="Arial"/>
                <a:cs typeface="Arial"/>
              </a:rPr>
              <a:t> </a:t>
            </a:r>
            <a:r>
              <a:rPr dirty="0" baseline="69444" sz="2700" spc="-37" b="1">
                <a:latin typeface="Arial"/>
                <a:cs typeface="Arial"/>
              </a:rPr>
              <a:t>and</a:t>
            </a:r>
            <a:endParaRPr baseline="69444" sz="2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35"/>
              </a:spcBef>
            </a:pPr>
            <a:endParaRPr sz="1800">
              <a:latin typeface="Arial"/>
              <a:cs typeface="Arial"/>
            </a:endParaRPr>
          </a:p>
          <a:p>
            <a:pPr marL="95885">
              <a:lnSpc>
                <a:spcPct val="100000"/>
              </a:lnSpc>
              <a:spcBef>
                <a:spcPts val="5"/>
              </a:spcBef>
            </a:pPr>
            <a:r>
              <a:rPr dirty="0" sz="6000" spc="-25" b="1">
                <a:solidFill>
                  <a:srgbClr val="BA3D02"/>
                </a:solidFill>
                <a:latin typeface="Arial"/>
                <a:cs typeface="Arial"/>
              </a:rPr>
              <a:t>41%</a:t>
            </a:r>
            <a:endParaRPr sz="6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114894" y="3549623"/>
            <a:ext cx="63995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80">
                <a:latin typeface="Microsoft Sans Serif"/>
                <a:cs typeface="Microsoft Sans Serif"/>
              </a:rPr>
              <a:t>of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design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professionals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are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 spc="105" b="1">
                <a:latin typeface="Arial"/>
                <a:cs typeface="Arial"/>
              </a:rPr>
              <a:t>at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risk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of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being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50" b="1">
                <a:latin typeface="Arial"/>
                <a:cs typeface="Arial"/>
              </a:rPr>
              <a:t>replaced </a:t>
            </a:r>
            <a:r>
              <a:rPr dirty="0" sz="1800" spc="80">
                <a:latin typeface="Microsoft Sans Serif"/>
                <a:cs typeface="Microsoft Sans Serif"/>
              </a:rPr>
              <a:t>with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 spc="-25">
                <a:latin typeface="Microsoft Sans Serif"/>
                <a:cs typeface="Microsoft Sans Serif"/>
              </a:rPr>
              <a:t>AI </a:t>
            </a:r>
            <a:r>
              <a:rPr dirty="0" sz="1800" spc="-10">
                <a:latin typeface="Microsoft Sans Serif"/>
                <a:cs typeface="Microsoft Sans Serif"/>
              </a:rPr>
              <a:t>(</a:t>
            </a:r>
            <a:r>
              <a:rPr dirty="0" u="heavy" sz="18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Superside</a:t>
            </a:r>
            <a:r>
              <a:rPr dirty="0" sz="1800" spc="-10">
                <a:latin typeface="Microsoft Sans Serif"/>
                <a:cs typeface="Microsoft Sans Serif"/>
              </a:rPr>
              <a:t>)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45899" y="2617569"/>
            <a:ext cx="2563495" cy="1416050"/>
          </a:xfrm>
          <a:custGeom>
            <a:avLst/>
            <a:gdLst/>
            <a:ahLst/>
            <a:cxnLst/>
            <a:rect l="l" t="t" r="r" b="b"/>
            <a:pathLst>
              <a:path w="2563495" h="1416050">
                <a:moveTo>
                  <a:pt x="0" y="235999"/>
                </a:moveTo>
                <a:lnTo>
                  <a:pt x="4794" y="188441"/>
                </a:lnTo>
                <a:lnTo>
                  <a:pt x="18546" y="144143"/>
                </a:lnTo>
                <a:lnTo>
                  <a:pt x="40305" y="104056"/>
                </a:lnTo>
                <a:lnTo>
                  <a:pt x="69123" y="69127"/>
                </a:lnTo>
                <a:lnTo>
                  <a:pt x="104051" y="40308"/>
                </a:lnTo>
                <a:lnTo>
                  <a:pt x="144140" y="18548"/>
                </a:lnTo>
                <a:lnTo>
                  <a:pt x="188441" y="4795"/>
                </a:lnTo>
                <a:lnTo>
                  <a:pt x="236004" y="0"/>
                </a:lnTo>
                <a:lnTo>
                  <a:pt x="2326895" y="0"/>
                </a:lnTo>
                <a:lnTo>
                  <a:pt x="2373156" y="4578"/>
                </a:lnTo>
                <a:lnTo>
                  <a:pt x="2417213" y="17968"/>
                </a:lnTo>
                <a:lnTo>
                  <a:pt x="2457830" y="39656"/>
                </a:lnTo>
                <a:lnTo>
                  <a:pt x="2493769" y="69124"/>
                </a:lnTo>
                <a:lnTo>
                  <a:pt x="2523238" y="105063"/>
                </a:lnTo>
                <a:lnTo>
                  <a:pt x="2544926" y="145680"/>
                </a:lnTo>
                <a:lnTo>
                  <a:pt x="2558316" y="189738"/>
                </a:lnTo>
                <a:lnTo>
                  <a:pt x="2562894" y="235999"/>
                </a:lnTo>
                <a:lnTo>
                  <a:pt x="2562894" y="1179997"/>
                </a:lnTo>
                <a:lnTo>
                  <a:pt x="2558099" y="1227555"/>
                </a:lnTo>
                <a:lnTo>
                  <a:pt x="2544346" y="1271853"/>
                </a:lnTo>
                <a:lnTo>
                  <a:pt x="2522586" y="1311940"/>
                </a:lnTo>
                <a:lnTo>
                  <a:pt x="2493766" y="1346869"/>
                </a:lnTo>
                <a:lnTo>
                  <a:pt x="2458838" y="1375688"/>
                </a:lnTo>
                <a:lnTo>
                  <a:pt x="2418750" y="1397449"/>
                </a:lnTo>
                <a:lnTo>
                  <a:pt x="2374453" y="1411201"/>
                </a:lnTo>
                <a:lnTo>
                  <a:pt x="2326895" y="1415997"/>
                </a:lnTo>
                <a:lnTo>
                  <a:pt x="236004" y="1415997"/>
                </a:lnTo>
                <a:lnTo>
                  <a:pt x="188441" y="1411201"/>
                </a:lnTo>
                <a:lnTo>
                  <a:pt x="144140" y="1397449"/>
                </a:lnTo>
                <a:lnTo>
                  <a:pt x="104051" y="1375688"/>
                </a:lnTo>
                <a:lnTo>
                  <a:pt x="69123" y="1346869"/>
                </a:lnTo>
                <a:lnTo>
                  <a:pt x="40305" y="1311940"/>
                </a:lnTo>
                <a:lnTo>
                  <a:pt x="18546" y="1271853"/>
                </a:lnTo>
                <a:lnTo>
                  <a:pt x="4794" y="1227555"/>
                </a:lnTo>
                <a:lnTo>
                  <a:pt x="0" y="1179997"/>
                </a:lnTo>
                <a:lnTo>
                  <a:pt x="0" y="2359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242793" y="2617569"/>
            <a:ext cx="2563495" cy="1416050"/>
          </a:xfrm>
          <a:custGeom>
            <a:avLst/>
            <a:gdLst/>
            <a:ahLst/>
            <a:cxnLst/>
            <a:rect l="l" t="t" r="r" b="b"/>
            <a:pathLst>
              <a:path w="2563495" h="1416050">
                <a:moveTo>
                  <a:pt x="0" y="235999"/>
                </a:moveTo>
                <a:lnTo>
                  <a:pt x="4795" y="188441"/>
                </a:lnTo>
                <a:lnTo>
                  <a:pt x="18548" y="144143"/>
                </a:lnTo>
                <a:lnTo>
                  <a:pt x="40308" y="104056"/>
                </a:lnTo>
                <a:lnTo>
                  <a:pt x="69127" y="69127"/>
                </a:lnTo>
                <a:lnTo>
                  <a:pt x="104056" y="40308"/>
                </a:lnTo>
                <a:lnTo>
                  <a:pt x="144143" y="18548"/>
                </a:lnTo>
                <a:lnTo>
                  <a:pt x="188441" y="4795"/>
                </a:lnTo>
                <a:lnTo>
                  <a:pt x="235999" y="0"/>
                </a:lnTo>
                <a:lnTo>
                  <a:pt x="2326895" y="0"/>
                </a:lnTo>
                <a:lnTo>
                  <a:pt x="2373145" y="4578"/>
                </a:lnTo>
                <a:lnTo>
                  <a:pt x="2417204" y="17968"/>
                </a:lnTo>
                <a:lnTo>
                  <a:pt x="2457827" y="39656"/>
                </a:lnTo>
                <a:lnTo>
                  <a:pt x="2493769" y="69124"/>
                </a:lnTo>
                <a:lnTo>
                  <a:pt x="2523238" y="105063"/>
                </a:lnTo>
                <a:lnTo>
                  <a:pt x="2544926" y="145680"/>
                </a:lnTo>
                <a:lnTo>
                  <a:pt x="2558316" y="189738"/>
                </a:lnTo>
                <a:lnTo>
                  <a:pt x="2562894" y="235999"/>
                </a:lnTo>
                <a:lnTo>
                  <a:pt x="2562894" y="1179997"/>
                </a:lnTo>
                <a:lnTo>
                  <a:pt x="2558099" y="1227555"/>
                </a:lnTo>
                <a:lnTo>
                  <a:pt x="2544346" y="1271853"/>
                </a:lnTo>
                <a:lnTo>
                  <a:pt x="2522586" y="1311940"/>
                </a:lnTo>
                <a:lnTo>
                  <a:pt x="2493766" y="1346869"/>
                </a:lnTo>
                <a:lnTo>
                  <a:pt x="2458838" y="1375688"/>
                </a:lnTo>
                <a:lnTo>
                  <a:pt x="2418750" y="1397449"/>
                </a:lnTo>
                <a:lnTo>
                  <a:pt x="2374453" y="1411201"/>
                </a:lnTo>
                <a:lnTo>
                  <a:pt x="2326895" y="1415997"/>
                </a:lnTo>
                <a:lnTo>
                  <a:pt x="235999" y="1415997"/>
                </a:lnTo>
                <a:lnTo>
                  <a:pt x="188441" y="1411201"/>
                </a:lnTo>
                <a:lnTo>
                  <a:pt x="144143" y="1397449"/>
                </a:lnTo>
                <a:lnTo>
                  <a:pt x="104056" y="1375688"/>
                </a:lnTo>
                <a:lnTo>
                  <a:pt x="69127" y="1346869"/>
                </a:lnTo>
                <a:lnTo>
                  <a:pt x="40308" y="1311940"/>
                </a:lnTo>
                <a:lnTo>
                  <a:pt x="18548" y="1271853"/>
                </a:lnTo>
                <a:lnTo>
                  <a:pt x="4795" y="1227555"/>
                </a:lnTo>
                <a:lnTo>
                  <a:pt x="0" y="1179997"/>
                </a:lnTo>
                <a:lnTo>
                  <a:pt x="0" y="2359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/>
              <a:t>Founders</a:t>
            </a:r>
            <a:r>
              <a:rPr dirty="0" spc="-60"/>
              <a:t> </a:t>
            </a:r>
            <a:r>
              <a:rPr dirty="0" spc="60"/>
              <a:t>do</a:t>
            </a:r>
            <a:r>
              <a:rPr dirty="0" spc="-55"/>
              <a:t> </a:t>
            </a:r>
            <a:r>
              <a:rPr dirty="0" spc="75"/>
              <a:t>not</a:t>
            </a:r>
            <a:r>
              <a:rPr dirty="0" spc="-55"/>
              <a:t> </a:t>
            </a:r>
            <a:r>
              <a:rPr dirty="0" spc="90"/>
              <a:t>want</a:t>
            </a:r>
            <a:r>
              <a:rPr dirty="0" spc="-55"/>
              <a:t> </a:t>
            </a:r>
            <a:r>
              <a:rPr dirty="0"/>
              <a:t>AI</a:t>
            </a:r>
            <a:r>
              <a:rPr dirty="0" spc="-55"/>
              <a:t> </a:t>
            </a:r>
            <a:r>
              <a:rPr dirty="0" spc="105"/>
              <a:t>to</a:t>
            </a:r>
            <a:r>
              <a:rPr dirty="0" spc="-55"/>
              <a:t> </a:t>
            </a:r>
            <a:r>
              <a:rPr dirty="0" spc="60"/>
              <a:t>do</a:t>
            </a:r>
            <a:r>
              <a:rPr dirty="0" spc="-60"/>
              <a:t> </a:t>
            </a:r>
            <a:r>
              <a:rPr dirty="0"/>
              <a:t>design</a:t>
            </a:r>
            <a:r>
              <a:rPr dirty="0" spc="-55"/>
              <a:t> </a:t>
            </a:r>
            <a:r>
              <a:rPr dirty="0"/>
              <a:t>work</a:t>
            </a:r>
            <a:r>
              <a:rPr dirty="0" spc="-55"/>
              <a:t> </a:t>
            </a:r>
            <a:r>
              <a:rPr dirty="0"/>
              <a:t>for</a:t>
            </a:r>
            <a:r>
              <a:rPr dirty="0" spc="-55"/>
              <a:t> </a:t>
            </a:r>
            <a:r>
              <a:rPr dirty="0" spc="110"/>
              <a:t>them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384724" y="1004620"/>
            <a:ext cx="596773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Autonomy</a:t>
            </a:r>
            <a:r>
              <a:rPr dirty="0" sz="16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600" spc="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Creativity:</a:t>
            </a:r>
            <a:r>
              <a:rPr dirty="0" sz="16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Perspectives</a:t>
            </a:r>
            <a:r>
              <a:rPr dirty="0" sz="1600" spc="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from</a:t>
            </a:r>
            <a:r>
              <a:rPr dirty="0" sz="1600" spc="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16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on</a:t>
            </a:r>
            <a:r>
              <a:rPr dirty="0" sz="1600" spc="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84724" y="1865438"/>
            <a:ext cx="433641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From</a:t>
            </a:r>
            <a:r>
              <a:rPr dirty="0" sz="200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our</a:t>
            </a:r>
            <a:r>
              <a:rPr dirty="0" sz="20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interviews</a:t>
            </a:r>
            <a:r>
              <a:rPr dirty="0" sz="20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65" b="1">
                <a:solidFill>
                  <a:srgbClr val="0A9395"/>
                </a:solidFill>
                <a:latin typeface="Arial"/>
                <a:cs typeface="Arial"/>
              </a:rPr>
              <a:t>with</a:t>
            </a:r>
            <a:r>
              <a:rPr dirty="0" sz="20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founders: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18924" y="2805615"/>
            <a:ext cx="2214880" cy="1000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spc="-35">
                <a:latin typeface="Microsoft Sans Serif"/>
                <a:cs typeface="Microsoft Sans Serif"/>
              </a:rPr>
              <a:t>“</a:t>
            </a:r>
            <a:r>
              <a:rPr dirty="0" sz="1600" spc="-35" b="1">
                <a:latin typeface="Arial"/>
                <a:cs typeface="Arial"/>
              </a:rPr>
              <a:t>Tools</a:t>
            </a:r>
            <a:r>
              <a:rPr dirty="0" sz="1600" spc="-7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should</a:t>
            </a:r>
            <a:r>
              <a:rPr dirty="0" sz="1600" spc="-65" b="1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not </a:t>
            </a:r>
            <a:r>
              <a:rPr dirty="0" sz="1600" b="1">
                <a:latin typeface="Arial"/>
                <a:cs typeface="Arial"/>
              </a:rPr>
              <a:t>design</a:t>
            </a:r>
            <a:r>
              <a:rPr dirty="0" sz="1600" spc="-4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for</a:t>
            </a:r>
            <a:r>
              <a:rPr dirty="0" sz="1600" spc="-45" b="1">
                <a:latin typeface="Arial"/>
                <a:cs typeface="Arial"/>
              </a:rPr>
              <a:t> </a:t>
            </a:r>
            <a:r>
              <a:rPr dirty="0" sz="1600" spc="65" b="1">
                <a:latin typeface="Arial"/>
                <a:cs typeface="Arial"/>
              </a:rPr>
              <a:t>me</a:t>
            </a:r>
            <a:r>
              <a:rPr dirty="0" sz="1600" b="1">
                <a:latin typeface="Arial"/>
                <a:cs typeface="Arial"/>
              </a:rPr>
              <a:t> </a:t>
            </a:r>
            <a:r>
              <a:rPr dirty="0" sz="1600" spc="100">
                <a:latin typeface="Microsoft Sans Serif"/>
                <a:cs typeface="Microsoft Sans Serif"/>
              </a:rPr>
              <a:t>but</a:t>
            </a:r>
            <a:r>
              <a:rPr dirty="0" sz="1600" spc="30">
                <a:latin typeface="Microsoft Sans Serif"/>
                <a:cs typeface="Microsoft Sans Serif"/>
              </a:rPr>
              <a:t> </a:t>
            </a:r>
            <a:r>
              <a:rPr dirty="0" sz="1600" spc="-20">
                <a:latin typeface="Microsoft Sans Serif"/>
                <a:cs typeface="Microsoft Sans Serif"/>
              </a:rPr>
              <a:t>help </a:t>
            </a:r>
            <a:r>
              <a:rPr dirty="0" sz="1600">
                <a:latin typeface="Microsoft Sans Serif"/>
                <a:cs typeface="Microsoft Sans Serif"/>
              </a:rPr>
              <a:t>me</a:t>
            </a:r>
            <a:r>
              <a:rPr dirty="0" sz="1600" spc="55">
                <a:latin typeface="Microsoft Sans Serif"/>
                <a:cs typeface="Microsoft Sans Serif"/>
              </a:rPr>
              <a:t> communicate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with </a:t>
            </a:r>
            <a:r>
              <a:rPr dirty="0" sz="1600">
                <a:latin typeface="Microsoft Sans Serif"/>
                <a:cs typeface="Microsoft Sans Serif"/>
              </a:rPr>
              <a:t>designers”</a:t>
            </a:r>
            <a:r>
              <a:rPr dirty="0" sz="1600" spc="70">
                <a:latin typeface="Microsoft Sans Serif"/>
                <a:cs typeface="Microsoft Sans Serif"/>
              </a:rPr>
              <a:t>  </a:t>
            </a:r>
            <a:r>
              <a:rPr dirty="0" sz="1600">
                <a:latin typeface="Microsoft Sans Serif"/>
                <a:cs typeface="Microsoft Sans Serif"/>
              </a:rPr>
              <a:t>Sam</a:t>
            </a:r>
            <a:r>
              <a:rPr dirty="0" sz="1600" spc="7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in</a:t>
            </a:r>
            <a:r>
              <a:rPr dirty="0" sz="1600" spc="70">
                <a:latin typeface="Microsoft Sans Serif"/>
                <a:cs typeface="Microsoft Sans Serif"/>
              </a:rPr>
              <a:t> </a:t>
            </a:r>
            <a:r>
              <a:rPr dirty="0" sz="1600" spc="-25">
                <a:latin typeface="Microsoft Sans Serif"/>
                <a:cs typeface="Microsoft Sans Serif"/>
              </a:rPr>
              <a:t>A1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212713" y="2682466"/>
            <a:ext cx="2478405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5244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Microsoft Sans Serif"/>
                <a:cs typeface="Microsoft Sans Serif"/>
              </a:rPr>
              <a:t>“I</a:t>
            </a:r>
            <a:r>
              <a:rPr dirty="0" sz="1600" spc="110">
                <a:latin typeface="Microsoft Sans Serif"/>
                <a:cs typeface="Microsoft Sans Serif"/>
              </a:rPr>
              <a:t> </a:t>
            </a:r>
            <a:r>
              <a:rPr dirty="0" sz="1600" b="1">
                <a:latin typeface="Arial"/>
                <a:cs typeface="Arial"/>
              </a:rPr>
              <a:t>don’t</a:t>
            </a:r>
            <a:r>
              <a:rPr dirty="0" sz="1600" spc="3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think</a:t>
            </a:r>
            <a:r>
              <a:rPr dirty="0" sz="1600" spc="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design</a:t>
            </a:r>
            <a:r>
              <a:rPr dirty="0" sz="1600" spc="30" b="1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can </a:t>
            </a:r>
            <a:r>
              <a:rPr dirty="0" sz="1600" spc="65" b="1">
                <a:latin typeface="Arial"/>
                <a:cs typeface="Arial"/>
              </a:rPr>
              <a:t>be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fully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spc="60" b="1">
                <a:latin typeface="Arial"/>
                <a:cs typeface="Arial"/>
              </a:rPr>
              <a:t>automated</a:t>
            </a:r>
            <a:r>
              <a:rPr dirty="0" sz="1600" spc="-45" b="1">
                <a:latin typeface="Arial"/>
                <a:cs typeface="Arial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by</a:t>
            </a:r>
            <a:r>
              <a:rPr dirty="0" sz="1600" spc="40">
                <a:latin typeface="Microsoft Sans Serif"/>
                <a:cs typeface="Microsoft Sans Serif"/>
              </a:rPr>
              <a:t> </a:t>
            </a:r>
            <a:r>
              <a:rPr dirty="0" sz="1600" spc="-40">
                <a:latin typeface="Microsoft Sans Serif"/>
                <a:cs typeface="Microsoft Sans Serif"/>
              </a:rPr>
              <a:t>AI</a:t>
            </a:r>
            <a:endParaRPr sz="16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325">
                <a:latin typeface="Microsoft Sans Serif"/>
                <a:cs typeface="Microsoft Sans Serif"/>
              </a:rPr>
              <a:t>-</a:t>
            </a:r>
            <a:r>
              <a:rPr dirty="0" sz="1600" spc="-1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I</a:t>
            </a:r>
            <a:r>
              <a:rPr dirty="0" sz="1600" spc="-10">
                <a:latin typeface="Microsoft Sans Serif"/>
                <a:cs typeface="Microsoft Sans Serif"/>
              </a:rPr>
              <a:t> </a:t>
            </a:r>
            <a:r>
              <a:rPr dirty="0" sz="1600" spc="65">
                <a:latin typeface="Microsoft Sans Serif"/>
                <a:cs typeface="Microsoft Sans Serif"/>
              </a:rPr>
              <a:t>don’t</a:t>
            </a:r>
            <a:r>
              <a:rPr dirty="0" sz="1600" spc="-10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want</a:t>
            </a:r>
            <a:r>
              <a:rPr dirty="0" sz="1600" spc="-10">
                <a:latin typeface="Microsoft Sans Serif"/>
                <a:cs typeface="Microsoft Sans Serif"/>
              </a:rPr>
              <a:t> someone </a:t>
            </a:r>
            <a:r>
              <a:rPr dirty="0" sz="1600">
                <a:latin typeface="Microsoft Sans Serif"/>
                <a:cs typeface="Microsoft Sans Serif"/>
              </a:rPr>
              <a:t>else</a:t>
            </a:r>
            <a:r>
              <a:rPr dirty="0" sz="1600" spc="114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choosing</a:t>
            </a:r>
            <a:r>
              <a:rPr dirty="0" sz="1600" spc="120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my</a:t>
            </a:r>
            <a:r>
              <a:rPr dirty="0" sz="1600" spc="114">
                <a:latin typeface="Microsoft Sans Serif"/>
                <a:cs typeface="Microsoft Sans Serif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clothes” </a:t>
            </a:r>
            <a:r>
              <a:rPr dirty="0" sz="1600">
                <a:latin typeface="Microsoft Sans Serif"/>
                <a:cs typeface="Microsoft Sans Serif"/>
              </a:rPr>
              <a:t>Mike</a:t>
            </a:r>
            <a:r>
              <a:rPr dirty="0" sz="1600" spc="1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in</a:t>
            </a:r>
            <a:r>
              <a:rPr dirty="0" sz="1600" spc="15">
                <a:latin typeface="Microsoft Sans Serif"/>
                <a:cs typeface="Microsoft Sans Serif"/>
              </a:rPr>
              <a:t> </a:t>
            </a:r>
            <a:r>
              <a:rPr dirty="0" sz="1600" spc="-25">
                <a:latin typeface="Microsoft Sans Serif"/>
                <a:cs typeface="Microsoft Sans Serif"/>
              </a:rPr>
              <a:t>A1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315814" y="2928763"/>
            <a:ext cx="239839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Microsoft Sans Serif"/>
                <a:cs typeface="Microsoft Sans Serif"/>
              </a:rPr>
              <a:t>“AI</a:t>
            </a:r>
            <a:r>
              <a:rPr dirty="0" sz="1600" spc="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makes</a:t>
            </a:r>
            <a:r>
              <a:rPr dirty="0" sz="1600" spc="5">
                <a:latin typeface="Microsoft Sans Serif"/>
                <a:cs typeface="Microsoft Sans Serif"/>
              </a:rPr>
              <a:t> </a:t>
            </a:r>
            <a:r>
              <a:rPr dirty="0" sz="1600" b="1">
                <a:latin typeface="Arial"/>
                <a:cs typeface="Arial"/>
              </a:rPr>
              <a:t>boring</a:t>
            </a:r>
            <a:r>
              <a:rPr dirty="0" sz="1600" spc="-60" b="1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and </a:t>
            </a:r>
            <a:r>
              <a:rPr dirty="0" sz="1600" b="1">
                <a:latin typeface="Arial"/>
                <a:cs typeface="Arial"/>
              </a:rPr>
              <a:t>generic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looking</a:t>
            </a:r>
            <a:r>
              <a:rPr dirty="0" sz="1600" spc="35" b="1">
                <a:latin typeface="Arial"/>
                <a:cs typeface="Arial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designs” </a:t>
            </a:r>
            <a:r>
              <a:rPr dirty="0" sz="1600">
                <a:latin typeface="Microsoft Sans Serif"/>
                <a:cs typeface="Microsoft Sans Serif"/>
              </a:rPr>
              <a:t>Steven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in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 spc="-25">
                <a:latin typeface="Microsoft Sans Serif"/>
                <a:cs typeface="Microsoft Sans Serif"/>
              </a:rPr>
              <a:t>A1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6139687" y="2617569"/>
            <a:ext cx="2820670" cy="1416050"/>
          </a:xfrm>
          <a:custGeom>
            <a:avLst/>
            <a:gdLst/>
            <a:ahLst/>
            <a:cxnLst/>
            <a:rect l="l" t="t" r="r" b="b"/>
            <a:pathLst>
              <a:path w="2820670" h="1416050">
                <a:moveTo>
                  <a:pt x="0" y="235999"/>
                </a:moveTo>
                <a:lnTo>
                  <a:pt x="4795" y="188441"/>
                </a:lnTo>
                <a:lnTo>
                  <a:pt x="18548" y="144143"/>
                </a:lnTo>
                <a:lnTo>
                  <a:pt x="40308" y="104056"/>
                </a:lnTo>
                <a:lnTo>
                  <a:pt x="69127" y="69127"/>
                </a:lnTo>
                <a:lnTo>
                  <a:pt x="104056" y="40308"/>
                </a:lnTo>
                <a:lnTo>
                  <a:pt x="144143" y="18548"/>
                </a:lnTo>
                <a:lnTo>
                  <a:pt x="188441" y="4795"/>
                </a:lnTo>
                <a:lnTo>
                  <a:pt x="235999" y="0"/>
                </a:lnTo>
                <a:lnTo>
                  <a:pt x="2584294" y="0"/>
                </a:lnTo>
                <a:lnTo>
                  <a:pt x="2630545" y="4578"/>
                </a:lnTo>
                <a:lnTo>
                  <a:pt x="2674603" y="17968"/>
                </a:lnTo>
                <a:lnTo>
                  <a:pt x="2715226" y="39656"/>
                </a:lnTo>
                <a:lnTo>
                  <a:pt x="2751169" y="69124"/>
                </a:lnTo>
                <a:lnTo>
                  <a:pt x="2780638" y="105063"/>
                </a:lnTo>
                <a:lnTo>
                  <a:pt x="2802325" y="145680"/>
                </a:lnTo>
                <a:lnTo>
                  <a:pt x="2815716" y="189738"/>
                </a:lnTo>
                <a:lnTo>
                  <a:pt x="2820294" y="235999"/>
                </a:lnTo>
                <a:lnTo>
                  <a:pt x="2820294" y="1179997"/>
                </a:lnTo>
                <a:lnTo>
                  <a:pt x="2815499" y="1227555"/>
                </a:lnTo>
                <a:lnTo>
                  <a:pt x="2801746" y="1271853"/>
                </a:lnTo>
                <a:lnTo>
                  <a:pt x="2779985" y="1311940"/>
                </a:lnTo>
                <a:lnTo>
                  <a:pt x="2751166" y="1346869"/>
                </a:lnTo>
                <a:lnTo>
                  <a:pt x="2716238" y="1375688"/>
                </a:lnTo>
                <a:lnTo>
                  <a:pt x="2676150" y="1397449"/>
                </a:lnTo>
                <a:lnTo>
                  <a:pt x="2631852" y="1411201"/>
                </a:lnTo>
                <a:lnTo>
                  <a:pt x="2584294" y="1415997"/>
                </a:lnTo>
                <a:lnTo>
                  <a:pt x="235999" y="1415997"/>
                </a:lnTo>
                <a:lnTo>
                  <a:pt x="188441" y="1411201"/>
                </a:lnTo>
                <a:lnTo>
                  <a:pt x="144143" y="1397449"/>
                </a:lnTo>
                <a:lnTo>
                  <a:pt x="104056" y="1375688"/>
                </a:lnTo>
                <a:lnTo>
                  <a:pt x="69127" y="1346869"/>
                </a:lnTo>
                <a:lnTo>
                  <a:pt x="40308" y="1311940"/>
                </a:lnTo>
                <a:lnTo>
                  <a:pt x="18548" y="1271853"/>
                </a:lnTo>
                <a:lnTo>
                  <a:pt x="4795" y="1227555"/>
                </a:lnTo>
                <a:lnTo>
                  <a:pt x="0" y="1179997"/>
                </a:lnTo>
                <a:lnTo>
                  <a:pt x="0" y="2359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599" y="1439486"/>
            <a:ext cx="4911090" cy="2105025"/>
          </a:xfrm>
          <a:prstGeom prst="rect"/>
        </p:spPr>
        <p:txBody>
          <a:bodyPr wrap="square" lIns="0" tIns="34290" rIns="0" bIns="0" rtlCol="0" vert="horz">
            <a:spAutoFit/>
          </a:bodyPr>
          <a:lstStyle/>
          <a:p>
            <a:pPr marL="61594" marR="5080" indent="-49530">
              <a:lnSpc>
                <a:spcPct val="104200"/>
              </a:lnSpc>
              <a:spcBef>
                <a:spcPts val="270"/>
              </a:spcBef>
            </a:pPr>
            <a:r>
              <a:rPr dirty="0" sz="4000" spc="130"/>
              <a:t>We</a:t>
            </a:r>
            <a:r>
              <a:rPr dirty="0" sz="4000" spc="-165"/>
              <a:t> </a:t>
            </a:r>
            <a:r>
              <a:rPr dirty="0" sz="4000" spc="-10"/>
              <a:t>Chose: </a:t>
            </a:r>
            <a:r>
              <a:rPr dirty="0" sz="4500" spc="110">
                <a:solidFill>
                  <a:srgbClr val="0A9395"/>
                </a:solidFill>
              </a:rPr>
              <a:t>Commenting</a:t>
            </a:r>
            <a:r>
              <a:rPr dirty="0" sz="4500" spc="-204">
                <a:solidFill>
                  <a:srgbClr val="0A9395"/>
                </a:solidFill>
              </a:rPr>
              <a:t> </a:t>
            </a:r>
            <a:r>
              <a:rPr dirty="0" sz="4500" spc="80">
                <a:solidFill>
                  <a:srgbClr val="0A9395"/>
                </a:solidFill>
              </a:rPr>
              <a:t>and </a:t>
            </a:r>
            <a:r>
              <a:rPr dirty="0" sz="4500" spc="110">
                <a:solidFill>
                  <a:srgbClr val="0A9395"/>
                </a:solidFill>
              </a:rPr>
              <a:t>Documentation</a:t>
            </a:r>
            <a:endParaRPr sz="45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100"/>
              <a:t>Why</a:t>
            </a:r>
            <a:r>
              <a:rPr dirty="0" spc="-55"/>
              <a:t> </a:t>
            </a:r>
            <a:r>
              <a:rPr dirty="0"/>
              <a:t>Our</a:t>
            </a:r>
            <a:r>
              <a:rPr dirty="0" spc="-55"/>
              <a:t> </a:t>
            </a:r>
            <a:r>
              <a:rPr dirty="0" spc="-10"/>
              <a:t>Solution?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956868"/>
            <a:ext cx="7983855" cy="726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000" spc="50" b="1">
                <a:solidFill>
                  <a:srgbClr val="0A9395"/>
                </a:solidFill>
                <a:latin typeface="Arial"/>
                <a:cs typeface="Arial"/>
              </a:rPr>
              <a:t>Different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commenting</a:t>
            </a:r>
            <a:r>
              <a:rPr dirty="0" sz="20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modes</a:t>
            </a:r>
            <a:r>
              <a:rPr dirty="0" sz="20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give</a:t>
            </a:r>
            <a:r>
              <a:rPr dirty="0" sz="20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75" b="1">
                <a:solidFill>
                  <a:srgbClr val="0A9395"/>
                </a:solidFill>
                <a:latin typeface="Arial"/>
                <a:cs typeface="Arial"/>
              </a:rPr>
              <a:t>teams</a:t>
            </a:r>
            <a:r>
              <a:rPr dirty="0" sz="20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fiexibility</a:t>
            </a:r>
            <a:r>
              <a:rPr dirty="0" sz="20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in</a:t>
            </a:r>
            <a:r>
              <a:rPr dirty="0" sz="20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0A9395"/>
                </a:solidFill>
                <a:latin typeface="Arial"/>
                <a:cs typeface="Arial"/>
              </a:rPr>
              <a:t>using</a:t>
            </a:r>
            <a:r>
              <a:rPr dirty="0" sz="2000" spc="55" b="1">
                <a:solidFill>
                  <a:srgbClr val="0A9395"/>
                </a:solidFill>
                <a:latin typeface="Arial"/>
                <a:cs typeface="Arial"/>
              </a:rPr>
              <a:t> their preferred</a:t>
            </a:r>
            <a:r>
              <a:rPr dirty="0" sz="2000" spc="-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65" b="1">
                <a:solidFill>
                  <a:srgbClr val="0A9395"/>
                </a:solidFill>
                <a:latin typeface="Arial"/>
                <a:cs typeface="Arial"/>
              </a:rPr>
              <a:t>mode</a:t>
            </a:r>
            <a:r>
              <a:rPr dirty="0" sz="20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20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communication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3023" y="3318878"/>
            <a:ext cx="7955280" cy="1572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04545">
              <a:lnSpc>
                <a:spcPct val="100000"/>
              </a:lnSpc>
              <a:spcBef>
                <a:spcPts val="100"/>
              </a:spcBef>
              <a:tabLst>
                <a:tab pos="3238500" algn="l"/>
                <a:tab pos="5817870" algn="l"/>
              </a:tabLst>
            </a:pPr>
            <a:r>
              <a:rPr dirty="0" sz="4000" spc="180" b="1">
                <a:solidFill>
                  <a:srgbClr val="0A9395"/>
                </a:solidFill>
                <a:latin typeface="Arial"/>
                <a:cs typeface="Arial"/>
              </a:rPr>
              <a:t>text</a:t>
            </a:r>
            <a:r>
              <a:rPr dirty="0" sz="4000" b="1">
                <a:solidFill>
                  <a:srgbClr val="0A9395"/>
                </a:solidFill>
                <a:latin typeface="Arial"/>
                <a:cs typeface="Arial"/>
              </a:rPr>
              <a:t>	</a:t>
            </a:r>
            <a:r>
              <a:rPr dirty="0" sz="4000" spc="-10" b="1">
                <a:solidFill>
                  <a:srgbClr val="0A9395"/>
                </a:solidFill>
                <a:latin typeface="Arial"/>
                <a:cs typeface="Arial"/>
              </a:rPr>
              <a:t>voice</a:t>
            </a:r>
            <a:r>
              <a:rPr dirty="0" sz="4000" b="1">
                <a:solidFill>
                  <a:srgbClr val="0A9395"/>
                </a:solidFill>
                <a:latin typeface="Arial"/>
                <a:cs typeface="Arial"/>
              </a:rPr>
              <a:t>	</a:t>
            </a:r>
            <a:r>
              <a:rPr dirty="0" sz="4000" spc="50" b="1">
                <a:solidFill>
                  <a:srgbClr val="0A9395"/>
                </a:solidFill>
                <a:latin typeface="Arial"/>
                <a:cs typeface="Arial"/>
              </a:rPr>
              <a:t>video</a:t>
            </a:r>
            <a:endParaRPr sz="4000">
              <a:latin typeface="Arial"/>
              <a:cs typeface="Arial"/>
            </a:endParaRPr>
          </a:p>
          <a:p>
            <a:pPr marL="12700" marR="5080">
              <a:lnSpc>
                <a:spcPct val="114999"/>
              </a:lnSpc>
              <a:spcBef>
                <a:spcPts val="2965"/>
              </a:spcBef>
            </a:pPr>
            <a:r>
              <a:rPr dirty="0" sz="1600">
                <a:solidFill>
                  <a:srgbClr val="1A3A4B"/>
                </a:solidFill>
                <a:latin typeface="Microsoft Sans Serif"/>
                <a:cs typeface="Microsoft Sans Serif"/>
              </a:rPr>
              <a:t>Motivating</a:t>
            </a:r>
            <a:r>
              <a:rPr dirty="0" sz="1600" spc="14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A3A4B"/>
                </a:solidFill>
                <a:latin typeface="Microsoft Sans Serif"/>
                <a:cs typeface="Microsoft Sans Serif"/>
              </a:rPr>
              <a:t>insight:</a:t>
            </a:r>
            <a:r>
              <a:rPr dirty="0" sz="1600" spc="14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A3A4B"/>
                </a:solidFill>
                <a:latin typeface="Microsoft Sans Serif"/>
                <a:cs typeface="Microsoft Sans Serif"/>
              </a:rPr>
              <a:t>“Even</a:t>
            </a:r>
            <a:r>
              <a:rPr dirty="0" sz="1600" spc="14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A3A4B"/>
                </a:solidFill>
                <a:latin typeface="Microsoft Sans Serif"/>
                <a:cs typeface="Microsoft Sans Serif"/>
              </a:rPr>
              <a:t>though</a:t>
            </a:r>
            <a:r>
              <a:rPr dirty="0" sz="1600" spc="14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A3A4B"/>
                </a:solidFill>
                <a:latin typeface="Microsoft Sans Serif"/>
                <a:cs typeface="Microsoft Sans Serif"/>
              </a:rPr>
              <a:t>I</a:t>
            </a:r>
            <a:r>
              <a:rPr dirty="0" sz="1600" spc="13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45" b="1">
                <a:solidFill>
                  <a:srgbClr val="1A3A4B"/>
                </a:solidFill>
                <a:latin typeface="Arial"/>
                <a:cs typeface="Arial"/>
              </a:rPr>
              <a:t>preferred</a:t>
            </a:r>
            <a:r>
              <a:rPr dirty="0" sz="1600" spc="55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1A3A4B"/>
                </a:solidFill>
                <a:latin typeface="Arial"/>
                <a:cs typeface="Arial"/>
              </a:rPr>
              <a:t>certain</a:t>
            </a:r>
            <a:r>
              <a:rPr dirty="0" sz="1600" spc="55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A3A4B"/>
                </a:solidFill>
                <a:latin typeface="Arial"/>
                <a:cs typeface="Arial"/>
              </a:rPr>
              <a:t>modes</a:t>
            </a:r>
            <a:r>
              <a:rPr dirty="0" sz="1600" spc="110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1A3A4B"/>
                </a:solidFill>
                <a:latin typeface="Microsoft Sans Serif"/>
                <a:cs typeface="Microsoft Sans Serif"/>
              </a:rPr>
              <a:t>of</a:t>
            </a:r>
            <a:r>
              <a:rPr dirty="0" sz="1600" spc="14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A3A4B"/>
                </a:solidFill>
                <a:latin typeface="Microsoft Sans Serif"/>
                <a:cs typeface="Microsoft Sans Serif"/>
              </a:rPr>
              <a:t>communication,</a:t>
            </a:r>
            <a:r>
              <a:rPr dirty="0" sz="1600" spc="135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 b="1">
                <a:solidFill>
                  <a:srgbClr val="1A3A4B"/>
                </a:solidFill>
                <a:latin typeface="Arial"/>
                <a:cs typeface="Arial"/>
              </a:rPr>
              <a:t>all</a:t>
            </a:r>
            <a:r>
              <a:rPr dirty="0" sz="1600" spc="55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1A3A4B"/>
                </a:solidFill>
                <a:latin typeface="Arial"/>
                <a:cs typeface="Arial"/>
              </a:rPr>
              <a:t>of </a:t>
            </a:r>
            <a:r>
              <a:rPr dirty="0" sz="1600" spc="75" b="1">
                <a:solidFill>
                  <a:srgbClr val="1A3A4B"/>
                </a:solidFill>
                <a:latin typeface="Arial"/>
                <a:cs typeface="Arial"/>
              </a:rPr>
              <a:t>them</a:t>
            </a:r>
            <a:r>
              <a:rPr dirty="0" sz="1600" b="1">
                <a:solidFill>
                  <a:srgbClr val="1A3A4B"/>
                </a:solidFill>
                <a:latin typeface="Arial"/>
                <a:cs typeface="Arial"/>
              </a:rPr>
              <a:t> had</a:t>
            </a:r>
            <a:r>
              <a:rPr dirty="0" sz="1600" spc="5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A3A4B"/>
                </a:solidFill>
                <a:latin typeface="Arial"/>
                <a:cs typeface="Arial"/>
              </a:rPr>
              <a:t>their</a:t>
            </a:r>
            <a:r>
              <a:rPr dirty="0" sz="1600" spc="5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A3A4B"/>
                </a:solidFill>
                <a:latin typeface="Arial"/>
                <a:cs typeface="Arial"/>
              </a:rPr>
              <a:t>own</a:t>
            </a:r>
            <a:r>
              <a:rPr dirty="0" sz="1600" spc="5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A3A4B"/>
                </a:solidFill>
                <a:latin typeface="Arial"/>
                <a:cs typeface="Arial"/>
              </a:rPr>
              <a:t>pros</a:t>
            </a:r>
            <a:r>
              <a:rPr dirty="0" sz="1600" spc="5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A3A4B"/>
                </a:solidFill>
                <a:latin typeface="Arial"/>
                <a:cs typeface="Arial"/>
              </a:rPr>
              <a:t>and</a:t>
            </a:r>
            <a:r>
              <a:rPr dirty="0" sz="1600" spc="5" b="1">
                <a:solidFill>
                  <a:srgbClr val="1A3A4B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A3A4B"/>
                </a:solidFill>
                <a:latin typeface="Arial"/>
                <a:cs typeface="Arial"/>
              </a:rPr>
              <a:t>cons</a:t>
            </a:r>
            <a:r>
              <a:rPr dirty="0" sz="1600">
                <a:solidFill>
                  <a:srgbClr val="1A3A4B"/>
                </a:solidFill>
                <a:latin typeface="Microsoft Sans Serif"/>
                <a:cs typeface="Microsoft Sans Serif"/>
              </a:rPr>
              <a:t>”</a:t>
            </a:r>
            <a:r>
              <a:rPr dirty="0" sz="1600" spc="85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A3A4B"/>
                </a:solidFill>
                <a:latin typeface="Microsoft Sans Serif"/>
                <a:cs typeface="Microsoft Sans Serif"/>
              </a:rPr>
              <a:t>Thomas</a:t>
            </a:r>
            <a:r>
              <a:rPr dirty="0" sz="1600" spc="8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60">
                <a:solidFill>
                  <a:srgbClr val="1A3A4B"/>
                </a:solidFill>
                <a:latin typeface="Microsoft Sans Serif"/>
                <a:cs typeface="Microsoft Sans Serif"/>
              </a:rPr>
              <a:t>from</a:t>
            </a:r>
            <a:r>
              <a:rPr dirty="0" sz="1600" spc="85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25">
                <a:solidFill>
                  <a:srgbClr val="1A3A4B"/>
                </a:solidFill>
                <a:latin typeface="Microsoft Sans Serif"/>
                <a:cs typeface="Microsoft Sans Serif"/>
              </a:rPr>
              <a:t>A2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7617" y="1996720"/>
            <a:ext cx="1428747" cy="142874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0222" y="2057720"/>
            <a:ext cx="1428747" cy="142874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55012" y="1996720"/>
            <a:ext cx="1428747" cy="142874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637521" y="430803"/>
            <a:ext cx="2122170" cy="3028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00" spc="70" b="1">
                <a:solidFill>
                  <a:srgbClr val="BA3D02"/>
                </a:solidFill>
                <a:latin typeface="Arial"/>
                <a:cs typeface="Arial"/>
              </a:rPr>
              <a:t>Why</a:t>
            </a:r>
            <a:r>
              <a:rPr dirty="0" sz="1800" spc="-4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Our</a:t>
            </a:r>
            <a:r>
              <a:rPr dirty="0" sz="1800" spc="-3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Solution?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4" y="384169"/>
            <a:ext cx="4655820" cy="726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000">
                <a:solidFill>
                  <a:srgbClr val="0A9395"/>
                </a:solidFill>
              </a:rPr>
              <a:t>Our</a:t>
            </a:r>
            <a:r>
              <a:rPr dirty="0" sz="2000" spc="85">
                <a:solidFill>
                  <a:srgbClr val="0A9395"/>
                </a:solidFill>
              </a:rPr>
              <a:t> </a:t>
            </a:r>
            <a:r>
              <a:rPr dirty="0" sz="2000">
                <a:solidFill>
                  <a:srgbClr val="0A9395"/>
                </a:solidFill>
              </a:rPr>
              <a:t>approach</a:t>
            </a:r>
            <a:r>
              <a:rPr dirty="0" sz="2000" spc="85">
                <a:solidFill>
                  <a:srgbClr val="0A9395"/>
                </a:solidFill>
              </a:rPr>
              <a:t> </a:t>
            </a:r>
            <a:r>
              <a:rPr dirty="0" sz="2000">
                <a:solidFill>
                  <a:srgbClr val="0A9395"/>
                </a:solidFill>
              </a:rPr>
              <a:t>keeps</a:t>
            </a:r>
            <a:r>
              <a:rPr dirty="0" sz="2000" spc="85">
                <a:solidFill>
                  <a:srgbClr val="0A9395"/>
                </a:solidFill>
              </a:rPr>
              <a:t> </a:t>
            </a:r>
            <a:r>
              <a:rPr dirty="0" sz="2000">
                <a:solidFill>
                  <a:srgbClr val="0A9395"/>
                </a:solidFill>
              </a:rPr>
              <a:t>notes</a:t>
            </a:r>
            <a:r>
              <a:rPr dirty="0" sz="2000" spc="85">
                <a:solidFill>
                  <a:srgbClr val="0A9395"/>
                </a:solidFill>
              </a:rPr>
              <a:t> </a:t>
            </a:r>
            <a:r>
              <a:rPr dirty="0" sz="2000" spc="-10">
                <a:solidFill>
                  <a:srgbClr val="0A9395"/>
                </a:solidFill>
              </a:rPr>
              <a:t>organized, </a:t>
            </a:r>
            <a:r>
              <a:rPr dirty="0" sz="2000">
                <a:solidFill>
                  <a:srgbClr val="0A9395"/>
                </a:solidFill>
              </a:rPr>
              <a:t>synthesized,</a:t>
            </a:r>
            <a:r>
              <a:rPr dirty="0" sz="2000" spc="120">
                <a:solidFill>
                  <a:srgbClr val="0A9395"/>
                </a:solidFill>
              </a:rPr>
              <a:t> </a:t>
            </a:r>
            <a:r>
              <a:rPr dirty="0" sz="2000">
                <a:solidFill>
                  <a:srgbClr val="0A9395"/>
                </a:solidFill>
              </a:rPr>
              <a:t>and</a:t>
            </a:r>
            <a:r>
              <a:rPr dirty="0" sz="2000" spc="125">
                <a:solidFill>
                  <a:srgbClr val="0A9395"/>
                </a:solidFill>
              </a:rPr>
              <a:t> </a:t>
            </a:r>
            <a:r>
              <a:rPr dirty="0" sz="2000">
                <a:solidFill>
                  <a:srgbClr val="0A9395"/>
                </a:solidFill>
              </a:rPr>
              <a:t>easily</a:t>
            </a:r>
            <a:r>
              <a:rPr dirty="0" sz="2000" spc="120">
                <a:solidFill>
                  <a:srgbClr val="0A9395"/>
                </a:solidFill>
              </a:rPr>
              <a:t> </a:t>
            </a:r>
            <a:r>
              <a:rPr dirty="0" sz="2000" spc="-10">
                <a:solidFill>
                  <a:srgbClr val="0A9395"/>
                </a:solidFill>
              </a:rPr>
              <a:t>retrievable</a:t>
            </a:r>
            <a:endParaRPr sz="2000"/>
          </a:p>
        </p:txBody>
      </p:sp>
      <p:sp>
        <p:nvSpPr>
          <p:cNvPr id="4" name="object 4" descr=""/>
          <p:cNvSpPr txBox="1"/>
          <p:nvPr/>
        </p:nvSpPr>
        <p:spPr>
          <a:xfrm>
            <a:off x="283023" y="3083887"/>
            <a:ext cx="8307705" cy="1807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28980">
              <a:lnSpc>
                <a:spcPct val="100000"/>
              </a:lnSpc>
              <a:spcBef>
                <a:spcPts val="100"/>
              </a:spcBef>
              <a:tabLst>
                <a:tab pos="4946015" algn="l"/>
              </a:tabLst>
            </a:pPr>
            <a:r>
              <a:rPr dirty="0" sz="4000" spc="100" b="1">
                <a:solidFill>
                  <a:srgbClr val="0A9395"/>
                </a:solidFill>
                <a:latin typeface="Arial"/>
                <a:cs typeface="Arial"/>
              </a:rPr>
              <a:t>centralized</a:t>
            </a:r>
            <a:r>
              <a:rPr dirty="0" sz="4000" b="1">
                <a:solidFill>
                  <a:srgbClr val="0A9395"/>
                </a:solidFill>
                <a:latin typeface="Arial"/>
                <a:cs typeface="Arial"/>
              </a:rPr>
              <a:t>	</a:t>
            </a:r>
            <a:r>
              <a:rPr dirty="0" sz="4000" spc="120" b="1">
                <a:solidFill>
                  <a:srgbClr val="0A9395"/>
                </a:solidFill>
                <a:latin typeface="Arial"/>
                <a:cs typeface="Arial"/>
              </a:rPr>
              <a:t>connected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4000">
              <a:latin typeface="Arial"/>
              <a:cs typeface="Arial"/>
            </a:endParaRPr>
          </a:p>
          <a:p>
            <a:pPr marL="12700" marR="5080">
              <a:lnSpc>
                <a:spcPct val="114999"/>
              </a:lnSpc>
            </a:pPr>
            <a:r>
              <a:rPr dirty="0" sz="1600" spc="20">
                <a:solidFill>
                  <a:srgbClr val="1A3A4B"/>
                </a:solidFill>
                <a:latin typeface="Microsoft Sans Serif"/>
                <a:cs typeface="Microsoft Sans Serif"/>
              </a:rPr>
              <a:t>Motivating</a:t>
            </a:r>
            <a:r>
              <a:rPr dirty="0" sz="1600" spc="6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20">
                <a:solidFill>
                  <a:srgbClr val="1A3A4B"/>
                </a:solidFill>
                <a:latin typeface="Microsoft Sans Serif"/>
                <a:cs typeface="Microsoft Sans Serif"/>
              </a:rPr>
              <a:t>insight:</a:t>
            </a:r>
            <a:r>
              <a:rPr dirty="0" sz="1600" spc="5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“Communicating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on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Slack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about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design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is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hard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because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there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are</a:t>
            </a:r>
            <a:r>
              <a:rPr dirty="0" sz="1600" spc="45">
                <a:latin typeface="Microsoft Sans Serif"/>
                <a:cs typeface="Microsoft Sans Serif"/>
              </a:rPr>
              <a:t> </a:t>
            </a:r>
            <a:r>
              <a:rPr dirty="0" sz="1600" spc="-25" b="1">
                <a:latin typeface="Arial"/>
                <a:cs typeface="Arial"/>
              </a:rPr>
              <a:t>too </a:t>
            </a:r>
            <a:r>
              <a:rPr dirty="0" sz="1600" b="1">
                <a:latin typeface="Arial"/>
                <a:cs typeface="Arial"/>
              </a:rPr>
              <a:t>many</a:t>
            </a:r>
            <a:r>
              <a:rPr dirty="0" sz="1600" spc="6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channels</a:t>
            </a:r>
            <a:r>
              <a:rPr dirty="0" sz="1600" spc="6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and</a:t>
            </a:r>
            <a:r>
              <a:rPr dirty="0" sz="1600" spc="6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too</a:t>
            </a:r>
            <a:r>
              <a:rPr dirty="0" sz="1600" spc="6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many</a:t>
            </a:r>
            <a:r>
              <a:rPr dirty="0" sz="1600" spc="6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people</a:t>
            </a:r>
            <a:r>
              <a:rPr dirty="0" sz="1600">
                <a:latin typeface="Microsoft Sans Serif"/>
                <a:cs typeface="Microsoft Sans Serif"/>
              </a:rPr>
              <a:t>”</a:t>
            </a:r>
            <a:r>
              <a:rPr dirty="0" sz="1600" spc="14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Samantha</a:t>
            </a:r>
            <a:r>
              <a:rPr dirty="0" sz="1600" spc="150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from</a:t>
            </a:r>
            <a:r>
              <a:rPr dirty="0" sz="1600" spc="145">
                <a:latin typeface="Microsoft Sans Serif"/>
                <a:cs typeface="Microsoft Sans Serif"/>
              </a:rPr>
              <a:t> </a:t>
            </a:r>
            <a:r>
              <a:rPr dirty="0" sz="1600" spc="-25">
                <a:latin typeface="Microsoft Sans Serif"/>
                <a:cs typeface="Microsoft Sans Serif"/>
              </a:rPr>
              <a:t>A1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5546" y="1658996"/>
            <a:ext cx="1428747" cy="142874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9463" y="1709646"/>
            <a:ext cx="1327447" cy="132744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83023" y="4305284"/>
            <a:ext cx="8370570" cy="58674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600" spc="10">
                <a:solidFill>
                  <a:srgbClr val="1A3A4B"/>
                </a:solidFill>
                <a:latin typeface="Microsoft Sans Serif"/>
                <a:cs typeface="Microsoft Sans Serif"/>
              </a:rPr>
              <a:t>Motivating</a:t>
            </a:r>
            <a:r>
              <a:rPr dirty="0" sz="1600" spc="80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10">
                <a:solidFill>
                  <a:srgbClr val="1A3A4B"/>
                </a:solidFill>
                <a:latin typeface="Microsoft Sans Serif"/>
                <a:cs typeface="Microsoft Sans Serif"/>
              </a:rPr>
              <a:t>insight:</a:t>
            </a:r>
            <a:r>
              <a:rPr dirty="0" sz="1600" spc="75">
                <a:solidFill>
                  <a:srgbClr val="1A3A4B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“I</a:t>
            </a:r>
            <a:r>
              <a:rPr dirty="0" sz="1600" spc="85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am</a:t>
            </a:r>
            <a:r>
              <a:rPr dirty="0" sz="1600" spc="75">
                <a:latin typeface="Microsoft Sans Serif"/>
                <a:cs typeface="Microsoft Sans Serif"/>
              </a:rPr>
              <a:t> </a:t>
            </a:r>
            <a:r>
              <a:rPr dirty="0" sz="1600" spc="10" b="1">
                <a:latin typeface="Arial"/>
                <a:cs typeface="Arial"/>
              </a:rPr>
              <a:t>wasting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a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lot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of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70" b="1">
                <a:latin typeface="Arial"/>
                <a:cs typeface="Arial"/>
              </a:rPr>
              <a:t>time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explaining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technical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details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65" b="1">
                <a:latin typeface="Arial"/>
                <a:cs typeface="Arial"/>
              </a:rPr>
              <a:t>to</a:t>
            </a:r>
            <a:r>
              <a:rPr dirty="0" sz="1600" spc="-10" b="1">
                <a:latin typeface="Arial"/>
                <a:cs typeface="Arial"/>
              </a:rPr>
              <a:t> designers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10">
                <a:latin typeface="Microsoft Sans Serif"/>
                <a:cs typeface="Microsoft Sans Serif"/>
              </a:rPr>
              <a:t>who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 spc="65">
                <a:latin typeface="Microsoft Sans Serif"/>
                <a:cs typeface="Microsoft Sans Serif"/>
              </a:rPr>
              <a:t>don’t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understand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systems”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Alex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from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-25">
                <a:latin typeface="Microsoft Sans Serif"/>
                <a:cs typeface="Microsoft Sans Serif"/>
              </a:rPr>
              <a:t>A1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790949" y="3052296"/>
            <a:ext cx="55626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0A9395"/>
                </a:solidFill>
                <a:latin typeface="Arial"/>
                <a:cs typeface="Arial"/>
              </a:rPr>
              <a:t>minimally</a:t>
            </a:r>
            <a:r>
              <a:rPr dirty="0" sz="3000" spc="-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0A9395"/>
                </a:solidFill>
                <a:latin typeface="Arial"/>
                <a:cs typeface="Arial"/>
              </a:rPr>
              <a:t>invasive</a:t>
            </a:r>
            <a:r>
              <a:rPr dirty="0" sz="3000" spc="-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r>
              <a:rPr dirty="0" sz="3000" spc="-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3000" spc="70" b="1">
                <a:solidFill>
                  <a:srgbClr val="0A9395"/>
                </a:solidFill>
                <a:latin typeface="Arial"/>
                <a:cs typeface="Arial"/>
              </a:rPr>
              <a:t>features</a:t>
            </a:r>
            <a:endParaRPr sz="30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3067" y="1575674"/>
            <a:ext cx="1477846" cy="147786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637546" y="430803"/>
            <a:ext cx="2122170" cy="3028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00" spc="70" b="1">
                <a:solidFill>
                  <a:srgbClr val="BA3D02"/>
                </a:solidFill>
                <a:latin typeface="Arial"/>
                <a:cs typeface="Arial"/>
              </a:rPr>
              <a:t>Why</a:t>
            </a:r>
            <a:r>
              <a:rPr dirty="0" sz="1800" spc="-4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Our</a:t>
            </a:r>
            <a:r>
              <a:rPr dirty="0" sz="1800" spc="-3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Solution?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4724" y="384169"/>
            <a:ext cx="4117340" cy="726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000">
                <a:solidFill>
                  <a:srgbClr val="0A9395"/>
                </a:solidFill>
              </a:rPr>
              <a:t>AI</a:t>
            </a:r>
            <a:r>
              <a:rPr dirty="0" sz="2000" spc="55">
                <a:solidFill>
                  <a:srgbClr val="0A9395"/>
                </a:solidFill>
              </a:rPr>
              <a:t> </a:t>
            </a:r>
            <a:r>
              <a:rPr dirty="0" sz="2000">
                <a:solidFill>
                  <a:srgbClr val="0A9395"/>
                </a:solidFill>
              </a:rPr>
              <a:t>summarization</a:t>
            </a:r>
            <a:r>
              <a:rPr dirty="0" sz="2000" spc="55">
                <a:solidFill>
                  <a:srgbClr val="0A9395"/>
                </a:solidFill>
              </a:rPr>
              <a:t> </a:t>
            </a:r>
            <a:r>
              <a:rPr dirty="0" sz="2000">
                <a:solidFill>
                  <a:srgbClr val="0A9395"/>
                </a:solidFill>
              </a:rPr>
              <a:t>helps</a:t>
            </a:r>
            <a:r>
              <a:rPr dirty="0" sz="2000" spc="60">
                <a:solidFill>
                  <a:srgbClr val="0A9395"/>
                </a:solidFill>
              </a:rPr>
              <a:t> </a:t>
            </a:r>
            <a:r>
              <a:rPr dirty="0" sz="2000" spc="45">
                <a:solidFill>
                  <a:srgbClr val="0A9395"/>
                </a:solidFill>
              </a:rPr>
              <a:t>translate </a:t>
            </a:r>
            <a:r>
              <a:rPr dirty="0" sz="2000" spc="65">
                <a:solidFill>
                  <a:srgbClr val="0A9395"/>
                </a:solidFill>
              </a:rPr>
              <a:t>feedback</a:t>
            </a:r>
            <a:r>
              <a:rPr dirty="0" sz="2000" spc="-15">
                <a:solidFill>
                  <a:srgbClr val="0A9395"/>
                </a:solidFill>
              </a:rPr>
              <a:t> </a:t>
            </a:r>
            <a:r>
              <a:rPr dirty="0" sz="2000">
                <a:solidFill>
                  <a:srgbClr val="0A9395"/>
                </a:solidFill>
              </a:rPr>
              <a:t>into</a:t>
            </a:r>
            <a:r>
              <a:rPr dirty="0" sz="2000" spc="-10">
                <a:solidFill>
                  <a:srgbClr val="0A9395"/>
                </a:solidFill>
              </a:rPr>
              <a:t> </a:t>
            </a:r>
            <a:r>
              <a:rPr dirty="0" sz="2000" spc="40">
                <a:solidFill>
                  <a:srgbClr val="0A9395"/>
                </a:solidFill>
              </a:rPr>
              <a:t>action</a:t>
            </a:r>
            <a:endParaRPr sz="2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59941" y="1974718"/>
            <a:ext cx="6828155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-95">
                <a:solidFill>
                  <a:srgbClr val="93D1BC"/>
                </a:solidFill>
              </a:rPr>
              <a:t>Key</a:t>
            </a:r>
            <a:r>
              <a:rPr dirty="0" sz="7400" spc="-390">
                <a:solidFill>
                  <a:srgbClr val="93D1BC"/>
                </a:solidFill>
              </a:rPr>
              <a:t> </a:t>
            </a:r>
            <a:r>
              <a:rPr dirty="0" sz="7400" spc="-660">
                <a:solidFill>
                  <a:srgbClr val="93D1BC"/>
                </a:solidFill>
              </a:rPr>
              <a:t>T</a:t>
            </a:r>
            <a:r>
              <a:rPr dirty="0" sz="7400" spc="5">
                <a:solidFill>
                  <a:srgbClr val="93D1BC"/>
                </a:solidFill>
              </a:rPr>
              <a:t>ask</a:t>
            </a:r>
            <a:r>
              <a:rPr dirty="0" sz="7400" spc="-350">
                <a:solidFill>
                  <a:srgbClr val="93D1BC"/>
                </a:solidFill>
              </a:rPr>
              <a:t> </a:t>
            </a:r>
            <a:r>
              <a:rPr dirty="0" sz="7400" spc="-50">
                <a:solidFill>
                  <a:srgbClr val="93D1BC"/>
                </a:solidFill>
              </a:rPr>
              <a:t>Flows</a:t>
            </a:r>
            <a:endParaRPr sz="74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318485" cy="287179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395473"/>
            <a:ext cx="187706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Simple</a:t>
            </a:r>
            <a:r>
              <a:rPr dirty="0" spc="55"/>
              <a:t> </a:t>
            </a:r>
            <a:r>
              <a:rPr dirty="0" spc="-20"/>
              <a:t>Task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625646" y="775860"/>
            <a:ext cx="38957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Design</a:t>
            </a:r>
            <a:r>
              <a:rPr dirty="0" sz="14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4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leave</a:t>
            </a:r>
            <a:r>
              <a:rPr dirty="0" sz="14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comments</a:t>
            </a:r>
            <a:r>
              <a:rPr dirty="0" sz="14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on</a:t>
            </a:r>
            <a:r>
              <a:rPr dirty="0" sz="14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a</a:t>
            </a:r>
            <a:r>
              <a:rPr dirty="0" sz="14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scratch</a:t>
            </a:r>
            <a:r>
              <a:rPr dirty="0" sz="14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0A9395"/>
                </a:solidFill>
                <a:latin typeface="Arial"/>
                <a:cs typeface="Arial"/>
              </a:rPr>
              <a:t>file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0720" y="1079097"/>
            <a:ext cx="5162539" cy="401206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265639"/>
            <a:ext cx="6739255" cy="812800"/>
          </a:xfrm>
          <a:prstGeom prst="rect"/>
        </p:spPr>
        <p:txBody>
          <a:bodyPr wrap="square" lIns="0" tIns="137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/>
              <a:t>Simple</a:t>
            </a:r>
            <a:r>
              <a:rPr dirty="0" spc="55"/>
              <a:t> </a:t>
            </a:r>
            <a:r>
              <a:rPr dirty="0" spc="-20"/>
              <a:t>Task</a:t>
            </a:r>
          </a:p>
          <a:p>
            <a:pPr marL="1651000">
              <a:lnSpc>
                <a:spcPct val="100000"/>
              </a:lnSpc>
              <a:spcBef>
                <a:spcPts val="535"/>
              </a:spcBef>
            </a:pPr>
            <a:r>
              <a:rPr dirty="0" sz="1400" spc="10">
                <a:solidFill>
                  <a:srgbClr val="0A9395"/>
                </a:solidFill>
              </a:rPr>
              <a:t>Leave</a:t>
            </a:r>
            <a:r>
              <a:rPr dirty="0" sz="1400" spc="50">
                <a:solidFill>
                  <a:srgbClr val="0A9395"/>
                </a:solidFill>
              </a:rPr>
              <a:t> </a:t>
            </a:r>
            <a:r>
              <a:rPr dirty="0" sz="1400" spc="10">
                <a:solidFill>
                  <a:srgbClr val="0A9395"/>
                </a:solidFill>
              </a:rPr>
              <a:t>asynchronous</a:t>
            </a:r>
            <a:r>
              <a:rPr dirty="0" sz="1400" spc="55">
                <a:solidFill>
                  <a:srgbClr val="0A9395"/>
                </a:solidFill>
              </a:rPr>
              <a:t> </a:t>
            </a:r>
            <a:r>
              <a:rPr dirty="0" sz="1400" spc="10">
                <a:solidFill>
                  <a:srgbClr val="0A9395"/>
                </a:solidFill>
              </a:rPr>
              <a:t>multimodal</a:t>
            </a:r>
            <a:r>
              <a:rPr dirty="0" sz="1400" spc="55">
                <a:solidFill>
                  <a:srgbClr val="0A9395"/>
                </a:solidFill>
              </a:rPr>
              <a:t> </a:t>
            </a:r>
            <a:r>
              <a:rPr dirty="0" sz="1400" spc="10">
                <a:solidFill>
                  <a:srgbClr val="0A9395"/>
                </a:solidFill>
              </a:rPr>
              <a:t>commenting</a:t>
            </a:r>
            <a:r>
              <a:rPr dirty="0" sz="1400" spc="55">
                <a:solidFill>
                  <a:srgbClr val="0A9395"/>
                </a:solidFill>
              </a:rPr>
              <a:t> </a:t>
            </a:r>
            <a:r>
              <a:rPr dirty="0" sz="1400" spc="10">
                <a:solidFill>
                  <a:srgbClr val="0A9395"/>
                </a:solidFill>
              </a:rPr>
              <a:t>on</a:t>
            </a:r>
            <a:r>
              <a:rPr dirty="0" sz="1400" spc="50">
                <a:solidFill>
                  <a:srgbClr val="0A9395"/>
                </a:solidFill>
              </a:rPr>
              <a:t> </a:t>
            </a:r>
            <a:r>
              <a:rPr dirty="0" sz="1400" spc="-10">
                <a:solidFill>
                  <a:srgbClr val="0A9395"/>
                </a:solidFill>
              </a:rPr>
              <a:t>mockups</a:t>
            </a:r>
            <a:endParaRPr sz="14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5770" y="1102897"/>
            <a:ext cx="4532440" cy="400489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265639"/>
            <a:ext cx="7146925" cy="812800"/>
          </a:xfrm>
          <a:prstGeom prst="rect"/>
        </p:spPr>
        <p:txBody>
          <a:bodyPr wrap="square" lIns="0" tIns="137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pc="105"/>
              <a:t>Moderate</a:t>
            </a:r>
            <a:r>
              <a:rPr dirty="0" spc="-90"/>
              <a:t> </a:t>
            </a:r>
            <a:r>
              <a:rPr dirty="0" spc="-20"/>
              <a:t>Task</a:t>
            </a:r>
          </a:p>
          <a:p>
            <a:pPr marL="1243965">
              <a:lnSpc>
                <a:spcPct val="100000"/>
              </a:lnSpc>
              <a:spcBef>
                <a:spcPts val="535"/>
              </a:spcBef>
            </a:pPr>
            <a:r>
              <a:rPr dirty="0" sz="1400">
                <a:solidFill>
                  <a:srgbClr val="0A9395"/>
                </a:solidFill>
              </a:rPr>
              <a:t>Realtime</a:t>
            </a:r>
            <a:r>
              <a:rPr dirty="0" sz="1400" spc="75">
                <a:solidFill>
                  <a:srgbClr val="0A9395"/>
                </a:solidFill>
              </a:rPr>
              <a:t> </a:t>
            </a:r>
            <a:r>
              <a:rPr dirty="0" sz="1400">
                <a:solidFill>
                  <a:srgbClr val="0A9395"/>
                </a:solidFill>
              </a:rPr>
              <a:t>calls</a:t>
            </a:r>
            <a:r>
              <a:rPr dirty="0" sz="1400" spc="80">
                <a:solidFill>
                  <a:srgbClr val="0A9395"/>
                </a:solidFill>
              </a:rPr>
              <a:t> </a:t>
            </a:r>
            <a:r>
              <a:rPr dirty="0" sz="1400">
                <a:solidFill>
                  <a:srgbClr val="0A9395"/>
                </a:solidFill>
              </a:rPr>
              <a:t>with</a:t>
            </a:r>
            <a:r>
              <a:rPr dirty="0" sz="1400" spc="80">
                <a:solidFill>
                  <a:srgbClr val="0A9395"/>
                </a:solidFill>
              </a:rPr>
              <a:t> </a:t>
            </a:r>
            <a:r>
              <a:rPr dirty="0" sz="1400">
                <a:solidFill>
                  <a:srgbClr val="0A9395"/>
                </a:solidFill>
              </a:rPr>
              <a:t>designers</a:t>
            </a:r>
            <a:r>
              <a:rPr dirty="0" sz="1400" spc="80">
                <a:solidFill>
                  <a:srgbClr val="0A9395"/>
                </a:solidFill>
              </a:rPr>
              <a:t> </a:t>
            </a:r>
            <a:r>
              <a:rPr dirty="0" sz="1400">
                <a:solidFill>
                  <a:srgbClr val="0A9395"/>
                </a:solidFill>
              </a:rPr>
              <a:t>and</a:t>
            </a:r>
            <a:r>
              <a:rPr dirty="0" sz="1400" spc="80">
                <a:solidFill>
                  <a:srgbClr val="0A9395"/>
                </a:solidFill>
              </a:rPr>
              <a:t> </a:t>
            </a:r>
            <a:r>
              <a:rPr dirty="0" sz="1400">
                <a:solidFill>
                  <a:srgbClr val="0A9395"/>
                </a:solidFill>
              </a:rPr>
              <a:t>live</a:t>
            </a:r>
            <a:r>
              <a:rPr dirty="0" sz="1400" spc="75">
                <a:solidFill>
                  <a:srgbClr val="0A9395"/>
                </a:solidFill>
              </a:rPr>
              <a:t> </a:t>
            </a:r>
            <a:r>
              <a:rPr dirty="0" sz="1400">
                <a:solidFill>
                  <a:srgbClr val="0A9395"/>
                </a:solidFill>
              </a:rPr>
              <a:t>commenting</a:t>
            </a:r>
            <a:r>
              <a:rPr dirty="0" sz="1400" spc="80">
                <a:solidFill>
                  <a:srgbClr val="0A9395"/>
                </a:solidFill>
              </a:rPr>
              <a:t> </a:t>
            </a:r>
            <a:r>
              <a:rPr dirty="0" sz="1400" spc="-10">
                <a:solidFill>
                  <a:srgbClr val="0A9395"/>
                </a:solidFill>
              </a:rPr>
              <a:t>using</a:t>
            </a:r>
            <a:r>
              <a:rPr dirty="0" sz="1400" spc="80">
                <a:solidFill>
                  <a:srgbClr val="0A9395"/>
                </a:solidFill>
              </a:rPr>
              <a:t> </a:t>
            </a:r>
            <a:r>
              <a:rPr dirty="0" sz="1400" spc="-10">
                <a:solidFill>
                  <a:srgbClr val="0A9395"/>
                </a:solidFill>
              </a:rPr>
              <a:t>recordings</a:t>
            </a:r>
            <a:endParaRPr sz="14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0371" y="1142597"/>
            <a:ext cx="5323264" cy="393739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348484"/>
            <a:ext cx="7461884" cy="683895"/>
          </a:xfrm>
          <a:prstGeom prst="rect"/>
        </p:spPr>
        <p:txBody>
          <a:bodyPr wrap="square" lIns="0" tIns="539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dirty="0" spc="45"/>
              <a:t>Complex</a:t>
            </a:r>
            <a:r>
              <a:rPr dirty="0" spc="-105"/>
              <a:t> </a:t>
            </a:r>
            <a:r>
              <a:rPr dirty="0" spc="-20"/>
              <a:t>Task</a:t>
            </a:r>
          </a:p>
          <a:p>
            <a:pPr marL="930910">
              <a:lnSpc>
                <a:spcPct val="100000"/>
              </a:lnSpc>
              <a:spcBef>
                <a:spcPts val="175"/>
              </a:spcBef>
            </a:pPr>
            <a:r>
              <a:rPr dirty="0" sz="1400">
                <a:solidFill>
                  <a:srgbClr val="0A9395"/>
                </a:solidFill>
              </a:rPr>
              <a:t>Use</a:t>
            </a:r>
            <a:r>
              <a:rPr dirty="0" sz="1400" spc="55">
                <a:solidFill>
                  <a:srgbClr val="0A9395"/>
                </a:solidFill>
              </a:rPr>
              <a:t> </a:t>
            </a:r>
            <a:r>
              <a:rPr dirty="0" sz="1400">
                <a:solidFill>
                  <a:srgbClr val="0A9395"/>
                </a:solidFill>
              </a:rPr>
              <a:t>AI</a:t>
            </a:r>
            <a:r>
              <a:rPr dirty="0" sz="1400" spc="60">
                <a:solidFill>
                  <a:srgbClr val="0A9395"/>
                </a:solidFill>
              </a:rPr>
              <a:t> to </a:t>
            </a:r>
            <a:r>
              <a:rPr dirty="0" sz="1400">
                <a:solidFill>
                  <a:srgbClr val="0A9395"/>
                </a:solidFill>
              </a:rPr>
              <a:t>generate</a:t>
            </a:r>
            <a:r>
              <a:rPr dirty="0" sz="1400" spc="60">
                <a:solidFill>
                  <a:srgbClr val="0A9395"/>
                </a:solidFill>
              </a:rPr>
              <a:t> </a:t>
            </a:r>
            <a:r>
              <a:rPr dirty="0" sz="1400">
                <a:solidFill>
                  <a:srgbClr val="0A9395"/>
                </a:solidFill>
              </a:rPr>
              <a:t>todo</a:t>
            </a:r>
            <a:r>
              <a:rPr dirty="0" sz="1400" spc="60">
                <a:solidFill>
                  <a:srgbClr val="0A9395"/>
                </a:solidFill>
              </a:rPr>
              <a:t> </a:t>
            </a:r>
            <a:r>
              <a:rPr dirty="0" sz="1400">
                <a:solidFill>
                  <a:srgbClr val="0A9395"/>
                </a:solidFill>
              </a:rPr>
              <a:t>categories</a:t>
            </a:r>
            <a:r>
              <a:rPr dirty="0" sz="1400" spc="60">
                <a:solidFill>
                  <a:srgbClr val="0A9395"/>
                </a:solidFill>
              </a:rPr>
              <a:t> </a:t>
            </a:r>
            <a:r>
              <a:rPr dirty="0" sz="1400">
                <a:solidFill>
                  <a:srgbClr val="0A9395"/>
                </a:solidFill>
              </a:rPr>
              <a:t>and</a:t>
            </a:r>
            <a:r>
              <a:rPr dirty="0" sz="1400" spc="60">
                <a:solidFill>
                  <a:srgbClr val="0A9395"/>
                </a:solidFill>
              </a:rPr>
              <a:t> </a:t>
            </a:r>
            <a:r>
              <a:rPr dirty="0" sz="1400" spc="50">
                <a:solidFill>
                  <a:srgbClr val="0A9395"/>
                </a:solidFill>
              </a:rPr>
              <a:t>detailed</a:t>
            </a:r>
            <a:r>
              <a:rPr dirty="0" sz="1400" spc="60">
                <a:solidFill>
                  <a:srgbClr val="0A9395"/>
                </a:solidFill>
              </a:rPr>
              <a:t> </a:t>
            </a:r>
            <a:r>
              <a:rPr dirty="0" sz="1400">
                <a:solidFill>
                  <a:srgbClr val="0A9395"/>
                </a:solidFill>
              </a:rPr>
              <a:t>checklists</a:t>
            </a:r>
            <a:r>
              <a:rPr dirty="0" sz="1400" spc="60">
                <a:solidFill>
                  <a:srgbClr val="0A9395"/>
                </a:solidFill>
              </a:rPr>
              <a:t> </a:t>
            </a:r>
            <a:r>
              <a:rPr dirty="0" sz="1400">
                <a:solidFill>
                  <a:srgbClr val="0A9395"/>
                </a:solidFill>
              </a:rPr>
              <a:t>from</a:t>
            </a:r>
            <a:r>
              <a:rPr dirty="0" sz="1400" spc="60">
                <a:solidFill>
                  <a:srgbClr val="0A9395"/>
                </a:solidFill>
              </a:rPr>
              <a:t> </a:t>
            </a:r>
            <a:r>
              <a:rPr dirty="0" sz="1400" spc="-10">
                <a:solidFill>
                  <a:srgbClr val="0A9395"/>
                </a:solidFill>
              </a:rPr>
              <a:t>comments</a:t>
            </a:r>
            <a:endParaRPr sz="14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5069" y="1096572"/>
            <a:ext cx="4133841" cy="399381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45"/>
              <a:t>Complex</a:t>
            </a:r>
            <a:r>
              <a:rPr dirty="0" spc="-105"/>
              <a:t> </a:t>
            </a:r>
            <a:r>
              <a:rPr dirty="0" spc="-20"/>
              <a:t>Task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638081" y="859011"/>
            <a:ext cx="58724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Check version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history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6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see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who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owns </a:t>
            </a:r>
            <a:r>
              <a:rPr dirty="0" sz="1400" spc="60" b="1">
                <a:solidFill>
                  <a:srgbClr val="0A9395"/>
                </a:solidFill>
                <a:latin typeface="Arial"/>
                <a:cs typeface="Arial"/>
              </a:rPr>
              <a:t>what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0A9395"/>
                </a:solidFill>
                <a:latin typeface="Arial"/>
                <a:cs typeface="Arial"/>
              </a:rPr>
              <a:t>aspect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65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mock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A9395"/>
                </a:solidFill>
                <a:latin typeface="Arial"/>
                <a:cs typeface="Arial"/>
              </a:rPr>
              <a:t>up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1996" y="1181897"/>
            <a:ext cx="5559988" cy="384351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-35"/>
              <a:t>Revising</a:t>
            </a:r>
            <a:r>
              <a:rPr dirty="0" spc="-45"/>
              <a:t> </a:t>
            </a:r>
            <a:r>
              <a:rPr dirty="0"/>
              <a:t>tasks</a:t>
            </a:r>
            <a:r>
              <a:rPr dirty="0" spc="-40"/>
              <a:t> </a:t>
            </a:r>
            <a:r>
              <a:rPr dirty="0" spc="65"/>
              <a:t>by</a:t>
            </a:r>
            <a:r>
              <a:rPr dirty="0" spc="-40"/>
              <a:t> </a:t>
            </a:r>
            <a:r>
              <a:rPr dirty="0"/>
              <a:t>narrowing</a:t>
            </a:r>
            <a:r>
              <a:rPr dirty="0" spc="-40"/>
              <a:t> </a:t>
            </a:r>
            <a:r>
              <a:rPr dirty="0" spc="50"/>
              <a:t>down</a:t>
            </a:r>
            <a:r>
              <a:rPr dirty="0" spc="-40"/>
              <a:t> </a:t>
            </a:r>
            <a:r>
              <a:rPr dirty="0" spc="105"/>
              <a:t>to</a:t>
            </a:r>
            <a:r>
              <a:rPr dirty="0" spc="-40"/>
              <a:t> </a:t>
            </a:r>
            <a:r>
              <a:rPr dirty="0" spc="110"/>
              <a:t>three</a:t>
            </a:r>
            <a:r>
              <a:rPr dirty="0" spc="-40"/>
              <a:t> </a:t>
            </a:r>
            <a:r>
              <a:rPr dirty="0" spc="-10"/>
              <a:t>tasks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35300" y="1262964"/>
            <a:ext cx="2743835" cy="89090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ctr" marL="12065" marR="5080">
              <a:lnSpc>
                <a:spcPts val="1650"/>
              </a:lnSpc>
              <a:spcBef>
                <a:spcPts val="180"/>
              </a:spcBef>
            </a:pP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Design</a:t>
            </a:r>
            <a:r>
              <a:rPr dirty="0" sz="14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400" spc="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leave</a:t>
            </a:r>
            <a:r>
              <a:rPr dirty="0" sz="1400" spc="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0">
                <a:solidFill>
                  <a:srgbClr val="0A9395"/>
                </a:solidFill>
                <a:latin typeface="Microsoft Sans Serif"/>
                <a:cs typeface="Microsoft Sans Serif"/>
              </a:rPr>
              <a:t>comments</a:t>
            </a:r>
            <a:r>
              <a:rPr dirty="0" sz="1400" spc="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on</a:t>
            </a:r>
            <a:r>
              <a:rPr dirty="0" sz="1400" spc="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50">
                <a:solidFill>
                  <a:srgbClr val="0A9395"/>
                </a:solidFill>
                <a:latin typeface="Microsoft Sans Serif"/>
                <a:cs typeface="Microsoft Sans Serif"/>
              </a:rPr>
              <a:t>a </a:t>
            </a:r>
            <a:r>
              <a:rPr dirty="0" sz="1400" spc="50">
                <a:solidFill>
                  <a:srgbClr val="0A9395"/>
                </a:solidFill>
                <a:latin typeface="Microsoft Sans Serif"/>
                <a:cs typeface="Microsoft Sans Serif"/>
              </a:rPr>
              <a:t>scratch</a:t>
            </a:r>
            <a:r>
              <a:rPr dirty="0" sz="1400" spc="1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0">
                <a:solidFill>
                  <a:srgbClr val="0A9395"/>
                </a:solidFill>
                <a:latin typeface="Microsoft Sans Serif"/>
                <a:cs typeface="Microsoft Sans Serif"/>
              </a:rPr>
              <a:t>file</a:t>
            </a:r>
            <a:endParaRPr sz="1400">
              <a:latin typeface="Microsoft Sans Serif"/>
              <a:cs typeface="Microsoft Sans Serif"/>
            </a:endParaRPr>
          </a:p>
          <a:p>
            <a:pPr algn="ctr" marL="38735" marR="48895">
              <a:lnSpc>
                <a:spcPts val="1650"/>
              </a:lnSpc>
              <a:spcBef>
                <a:spcPts val="185"/>
              </a:spcBef>
            </a:pPr>
            <a:r>
              <a:rPr dirty="0" sz="1400">
                <a:latin typeface="Microsoft Sans Serif"/>
                <a:cs typeface="Microsoft Sans Serif"/>
              </a:rPr>
              <a:t>Leave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asynchronous</a:t>
            </a:r>
            <a:r>
              <a:rPr dirty="0" sz="1400" spc="13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multimodal </a:t>
            </a:r>
            <a:r>
              <a:rPr dirty="0" sz="1400" spc="50">
                <a:latin typeface="Microsoft Sans Serif"/>
                <a:cs typeface="Microsoft Sans Serif"/>
              </a:rPr>
              <a:t>commenting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on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mockups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01338" y="2593746"/>
            <a:ext cx="2794000" cy="448309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 indent="19685">
              <a:lnSpc>
                <a:spcPts val="1650"/>
              </a:lnSpc>
              <a:spcBef>
                <a:spcPts val="180"/>
              </a:spcBef>
            </a:pP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Realtime</a:t>
            </a:r>
            <a:r>
              <a:rPr dirty="0" sz="14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calls</a:t>
            </a:r>
            <a:r>
              <a:rPr dirty="0" sz="14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400" spc="8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designers</a:t>
            </a:r>
            <a:r>
              <a:rPr dirty="0" sz="14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5">
                <a:solidFill>
                  <a:srgbClr val="0A9395"/>
                </a:solidFill>
                <a:latin typeface="Microsoft Sans Serif"/>
                <a:cs typeface="Microsoft Sans Serif"/>
              </a:rPr>
              <a:t>and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live</a:t>
            </a:r>
            <a:r>
              <a:rPr dirty="0" sz="14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50">
                <a:solidFill>
                  <a:srgbClr val="0A9395"/>
                </a:solidFill>
                <a:latin typeface="Microsoft Sans Serif"/>
                <a:cs typeface="Microsoft Sans Serif"/>
              </a:rPr>
              <a:t>commenting</a:t>
            </a:r>
            <a:r>
              <a:rPr dirty="0" sz="14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using</a:t>
            </a:r>
            <a:r>
              <a:rPr dirty="0" sz="14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0A9395"/>
                </a:solidFill>
                <a:latin typeface="Microsoft Sans Serif"/>
                <a:cs typeface="Microsoft Sans Serif"/>
              </a:rPr>
              <a:t>recordings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85724" y="3507754"/>
            <a:ext cx="2442845" cy="136525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ctr" marL="116839" marR="127000" indent="-635">
              <a:lnSpc>
                <a:spcPts val="1650"/>
              </a:lnSpc>
              <a:spcBef>
                <a:spcPts val="180"/>
              </a:spcBef>
            </a:pPr>
            <a:r>
              <a:rPr dirty="0" sz="1400">
                <a:latin typeface="Microsoft Sans Serif"/>
                <a:cs typeface="Microsoft Sans Serif"/>
              </a:rPr>
              <a:t>Use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AI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95">
                <a:latin typeface="Microsoft Sans Serif"/>
                <a:cs typeface="Microsoft Sans Serif"/>
              </a:rPr>
              <a:t>to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generate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65">
                <a:latin typeface="Microsoft Sans Serif"/>
                <a:cs typeface="Microsoft Sans Serif"/>
              </a:rPr>
              <a:t>todo </a:t>
            </a:r>
            <a:r>
              <a:rPr dirty="0" sz="1400">
                <a:latin typeface="Microsoft Sans Serif"/>
                <a:cs typeface="Microsoft Sans Serif"/>
              </a:rPr>
              <a:t>categories</a:t>
            </a:r>
            <a:r>
              <a:rPr dirty="0" sz="1400" spc="204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and</a:t>
            </a:r>
            <a:r>
              <a:rPr dirty="0" sz="1400" spc="204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detailed </a:t>
            </a:r>
            <a:r>
              <a:rPr dirty="0" sz="1400" spc="10">
                <a:latin typeface="Microsoft Sans Serif"/>
                <a:cs typeface="Microsoft Sans Serif"/>
              </a:rPr>
              <a:t>checklists</a:t>
            </a:r>
            <a:r>
              <a:rPr dirty="0" sz="1400" spc="140">
                <a:latin typeface="Microsoft Sans Serif"/>
                <a:cs typeface="Microsoft Sans Serif"/>
              </a:rPr>
              <a:t> </a:t>
            </a:r>
            <a:r>
              <a:rPr dirty="0" sz="1400" spc="60">
                <a:latin typeface="Microsoft Sans Serif"/>
                <a:cs typeface="Microsoft Sans Serif"/>
              </a:rPr>
              <a:t>from</a:t>
            </a:r>
            <a:r>
              <a:rPr dirty="0" sz="1400" spc="140">
                <a:latin typeface="Microsoft Sans Serif"/>
                <a:cs typeface="Microsoft Sans Serif"/>
              </a:rPr>
              <a:t> </a:t>
            </a:r>
            <a:r>
              <a:rPr dirty="0" sz="1400" spc="50">
                <a:latin typeface="Microsoft Sans Serif"/>
                <a:cs typeface="Microsoft Sans Serif"/>
              </a:rPr>
              <a:t>comments</a:t>
            </a:r>
            <a:endParaRPr sz="1400">
              <a:latin typeface="Microsoft Sans Serif"/>
              <a:cs typeface="Microsoft Sans Serif"/>
            </a:endParaRPr>
          </a:p>
          <a:p>
            <a:pPr algn="ctr" marL="12700" marR="5080">
              <a:lnSpc>
                <a:spcPts val="1650"/>
              </a:lnSpc>
              <a:spcBef>
                <a:spcPts val="615"/>
              </a:spcBef>
            </a:pP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Check</a:t>
            </a:r>
            <a:r>
              <a:rPr dirty="0" sz="1400" spc="6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version</a:t>
            </a:r>
            <a:r>
              <a:rPr dirty="0" sz="14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45">
                <a:solidFill>
                  <a:srgbClr val="0A9395"/>
                </a:solidFill>
                <a:latin typeface="Microsoft Sans Serif"/>
                <a:cs typeface="Microsoft Sans Serif"/>
              </a:rPr>
              <a:t>history</a:t>
            </a:r>
            <a:r>
              <a:rPr dirty="0" sz="14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95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4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5">
                <a:solidFill>
                  <a:srgbClr val="0A9395"/>
                </a:solidFill>
                <a:latin typeface="Microsoft Sans Serif"/>
                <a:cs typeface="Microsoft Sans Serif"/>
              </a:rPr>
              <a:t>see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who</a:t>
            </a:r>
            <a:r>
              <a:rPr dirty="0" sz="14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owns</a:t>
            </a:r>
            <a:r>
              <a:rPr dirty="0" sz="14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what</a:t>
            </a:r>
            <a:r>
              <a:rPr dirty="0" sz="14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50">
                <a:solidFill>
                  <a:srgbClr val="0A9395"/>
                </a:solidFill>
                <a:latin typeface="Microsoft Sans Serif"/>
                <a:cs typeface="Microsoft Sans Serif"/>
              </a:rPr>
              <a:t>aspect</a:t>
            </a:r>
            <a:r>
              <a:rPr dirty="0" sz="14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5">
                <a:solidFill>
                  <a:srgbClr val="0A9395"/>
                </a:solidFill>
                <a:latin typeface="Microsoft Sans Serif"/>
                <a:cs typeface="Microsoft Sans Serif"/>
              </a:rPr>
              <a:t>of</a:t>
            </a:r>
            <a:r>
              <a:rPr dirty="0" sz="14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35">
                <a:solidFill>
                  <a:srgbClr val="0A9395"/>
                </a:solidFill>
                <a:latin typeface="Microsoft Sans Serif"/>
                <a:cs typeface="Microsoft Sans Serif"/>
              </a:rPr>
              <a:t>the </a:t>
            </a:r>
            <a:r>
              <a:rPr dirty="0" sz="1400" spc="55">
                <a:solidFill>
                  <a:srgbClr val="0A9395"/>
                </a:solidFill>
                <a:latin typeface="Microsoft Sans Serif"/>
                <a:cs typeface="Microsoft Sans Serif"/>
              </a:rPr>
              <a:t>mock</a:t>
            </a:r>
            <a:r>
              <a:rPr dirty="0" sz="1400" spc="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35">
                <a:solidFill>
                  <a:srgbClr val="0A9395"/>
                </a:solidFill>
                <a:latin typeface="Microsoft Sans Serif"/>
                <a:cs typeface="Microsoft Sans Serif"/>
              </a:rPr>
              <a:t>up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48647" y="1634437"/>
            <a:ext cx="6203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Simple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22391" y="2666421"/>
            <a:ext cx="8731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40" b="1">
                <a:solidFill>
                  <a:srgbClr val="BA3D02"/>
                </a:solidFill>
                <a:latin typeface="Arial"/>
                <a:cs typeface="Arial"/>
              </a:rPr>
              <a:t>Moderate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59265" y="4055554"/>
            <a:ext cx="7988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Complex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-35"/>
              <a:t>Revising</a:t>
            </a:r>
            <a:r>
              <a:rPr dirty="0" spc="-45"/>
              <a:t> </a:t>
            </a:r>
            <a:r>
              <a:rPr dirty="0"/>
              <a:t>tasks</a:t>
            </a:r>
            <a:r>
              <a:rPr dirty="0" spc="-40"/>
              <a:t> </a:t>
            </a:r>
            <a:r>
              <a:rPr dirty="0" spc="65"/>
              <a:t>by</a:t>
            </a:r>
            <a:r>
              <a:rPr dirty="0" spc="-40"/>
              <a:t> </a:t>
            </a:r>
            <a:r>
              <a:rPr dirty="0"/>
              <a:t>narrowing</a:t>
            </a:r>
            <a:r>
              <a:rPr dirty="0" spc="-40"/>
              <a:t> </a:t>
            </a:r>
            <a:r>
              <a:rPr dirty="0" spc="50"/>
              <a:t>down</a:t>
            </a:r>
            <a:r>
              <a:rPr dirty="0" spc="-40"/>
              <a:t> </a:t>
            </a:r>
            <a:r>
              <a:rPr dirty="0" spc="105"/>
              <a:t>to</a:t>
            </a:r>
            <a:r>
              <a:rPr dirty="0" spc="-40"/>
              <a:t> </a:t>
            </a:r>
            <a:r>
              <a:rPr dirty="0" spc="110"/>
              <a:t>three</a:t>
            </a:r>
            <a:r>
              <a:rPr dirty="0" spc="-40"/>
              <a:t> </a:t>
            </a:r>
            <a:r>
              <a:rPr dirty="0" spc="-10"/>
              <a:t>tasks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35300" y="1262964"/>
            <a:ext cx="2743835" cy="89090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ctr" marL="12065" marR="5080">
              <a:lnSpc>
                <a:spcPts val="1650"/>
              </a:lnSpc>
              <a:spcBef>
                <a:spcPts val="180"/>
              </a:spcBef>
            </a:pP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Design</a:t>
            </a:r>
            <a:r>
              <a:rPr dirty="0" sz="14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400" spc="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leave</a:t>
            </a:r>
            <a:r>
              <a:rPr dirty="0" sz="1400" spc="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0">
                <a:solidFill>
                  <a:srgbClr val="0A9395"/>
                </a:solidFill>
                <a:latin typeface="Microsoft Sans Serif"/>
                <a:cs typeface="Microsoft Sans Serif"/>
              </a:rPr>
              <a:t>comments</a:t>
            </a:r>
            <a:r>
              <a:rPr dirty="0" sz="1400" spc="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on</a:t>
            </a:r>
            <a:r>
              <a:rPr dirty="0" sz="1400" spc="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50">
                <a:solidFill>
                  <a:srgbClr val="0A9395"/>
                </a:solidFill>
                <a:latin typeface="Microsoft Sans Serif"/>
                <a:cs typeface="Microsoft Sans Serif"/>
              </a:rPr>
              <a:t>a </a:t>
            </a:r>
            <a:r>
              <a:rPr dirty="0" sz="1400" spc="50">
                <a:solidFill>
                  <a:srgbClr val="0A9395"/>
                </a:solidFill>
                <a:latin typeface="Microsoft Sans Serif"/>
                <a:cs typeface="Microsoft Sans Serif"/>
              </a:rPr>
              <a:t>scratch</a:t>
            </a:r>
            <a:r>
              <a:rPr dirty="0" sz="1400" spc="1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0">
                <a:solidFill>
                  <a:srgbClr val="0A9395"/>
                </a:solidFill>
                <a:latin typeface="Microsoft Sans Serif"/>
                <a:cs typeface="Microsoft Sans Serif"/>
              </a:rPr>
              <a:t>file</a:t>
            </a:r>
            <a:endParaRPr sz="1400">
              <a:latin typeface="Microsoft Sans Serif"/>
              <a:cs typeface="Microsoft Sans Serif"/>
            </a:endParaRPr>
          </a:p>
          <a:p>
            <a:pPr algn="ctr" marL="38735" marR="48895">
              <a:lnSpc>
                <a:spcPts val="1650"/>
              </a:lnSpc>
              <a:spcBef>
                <a:spcPts val="185"/>
              </a:spcBef>
            </a:pPr>
            <a:r>
              <a:rPr dirty="0" sz="1400">
                <a:latin typeface="Microsoft Sans Serif"/>
                <a:cs typeface="Microsoft Sans Serif"/>
              </a:rPr>
              <a:t>Leave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asynchronous</a:t>
            </a:r>
            <a:r>
              <a:rPr dirty="0" sz="1400" spc="13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multimodal </a:t>
            </a:r>
            <a:r>
              <a:rPr dirty="0" sz="1400" spc="50">
                <a:latin typeface="Microsoft Sans Serif"/>
                <a:cs typeface="Microsoft Sans Serif"/>
              </a:rPr>
              <a:t>commenting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on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mockups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01338" y="2593746"/>
            <a:ext cx="2794000" cy="448309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 indent="19685">
              <a:lnSpc>
                <a:spcPts val="1650"/>
              </a:lnSpc>
              <a:spcBef>
                <a:spcPts val="180"/>
              </a:spcBef>
            </a:pP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Realtime</a:t>
            </a:r>
            <a:r>
              <a:rPr dirty="0" sz="14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calls</a:t>
            </a:r>
            <a:r>
              <a:rPr dirty="0" sz="14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400" spc="8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designers</a:t>
            </a:r>
            <a:r>
              <a:rPr dirty="0" sz="1400" spc="7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5">
                <a:solidFill>
                  <a:srgbClr val="0A9395"/>
                </a:solidFill>
                <a:latin typeface="Microsoft Sans Serif"/>
                <a:cs typeface="Microsoft Sans Serif"/>
              </a:rPr>
              <a:t>and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live</a:t>
            </a:r>
            <a:r>
              <a:rPr dirty="0" sz="14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50">
                <a:solidFill>
                  <a:srgbClr val="0A9395"/>
                </a:solidFill>
                <a:latin typeface="Microsoft Sans Serif"/>
                <a:cs typeface="Microsoft Sans Serif"/>
              </a:rPr>
              <a:t>commenting</a:t>
            </a:r>
            <a:r>
              <a:rPr dirty="0" sz="14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using</a:t>
            </a:r>
            <a:r>
              <a:rPr dirty="0" sz="1400" spc="3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0A9395"/>
                </a:solidFill>
                <a:latin typeface="Microsoft Sans Serif"/>
                <a:cs typeface="Microsoft Sans Serif"/>
              </a:rPr>
              <a:t>recordings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85724" y="3507754"/>
            <a:ext cx="2442845" cy="136525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ctr" marL="116839" marR="127000" indent="-635">
              <a:lnSpc>
                <a:spcPts val="1650"/>
              </a:lnSpc>
              <a:spcBef>
                <a:spcPts val="180"/>
              </a:spcBef>
            </a:pPr>
            <a:r>
              <a:rPr dirty="0" sz="1400">
                <a:latin typeface="Microsoft Sans Serif"/>
                <a:cs typeface="Microsoft Sans Serif"/>
              </a:rPr>
              <a:t>Use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AI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95">
                <a:latin typeface="Microsoft Sans Serif"/>
                <a:cs typeface="Microsoft Sans Serif"/>
              </a:rPr>
              <a:t>to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generate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65">
                <a:latin typeface="Microsoft Sans Serif"/>
                <a:cs typeface="Microsoft Sans Serif"/>
              </a:rPr>
              <a:t>todo </a:t>
            </a:r>
            <a:r>
              <a:rPr dirty="0" sz="1400">
                <a:latin typeface="Microsoft Sans Serif"/>
                <a:cs typeface="Microsoft Sans Serif"/>
              </a:rPr>
              <a:t>categories</a:t>
            </a:r>
            <a:r>
              <a:rPr dirty="0" sz="1400" spc="204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and</a:t>
            </a:r>
            <a:r>
              <a:rPr dirty="0" sz="1400" spc="204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detailed </a:t>
            </a:r>
            <a:r>
              <a:rPr dirty="0" sz="1400" spc="10">
                <a:latin typeface="Microsoft Sans Serif"/>
                <a:cs typeface="Microsoft Sans Serif"/>
              </a:rPr>
              <a:t>checklists</a:t>
            </a:r>
            <a:r>
              <a:rPr dirty="0" sz="1400" spc="140">
                <a:latin typeface="Microsoft Sans Serif"/>
                <a:cs typeface="Microsoft Sans Serif"/>
              </a:rPr>
              <a:t> </a:t>
            </a:r>
            <a:r>
              <a:rPr dirty="0" sz="1400" spc="60">
                <a:latin typeface="Microsoft Sans Serif"/>
                <a:cs typeface="Microsoft Sans Serif"/>
              </a:rPr>
              <a:t>from</a:t>
            </a:r>
            <a:r>
              <a:rPr dirty="0" sz="1400" spc="140">
                <a:latin typeface="Microsoft Sans Serif"/>
                <a:cs typeface="Microsoft Sans Serif"/>
              </a:rPr>
              <a:t> </a:t>
            </a:r>
            <a:r>
              <a:rPr dirty="0" sz="1400" spc="50">
                <a:latin typeface="Microsoft Sans Serif"/>
                <a:cs typeface="Microsoft Sans Serif"/>
              </a:rPr>
              <a:t>comments</a:t>
            </a:r>
            <a:endParaRPr sz="1400">
              <a:latin typeface="Microsoft Sans Serif"/>
              <a:cs typeface="Microsoft Sans Serif"/>
            </a:endParaRPr>
          </a:p>
          <a:p>
            <a:pPr algn="ctr" marL="12700" marR="5080">
              <a:lnSpc>
                <a:spcPts val="1650"/>
              </a:lnSpc>
              <a:spcBef>
                <a:spcPts val="615"/>
              </a:spcBef>
            </a:pP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Check</a:t>
            </a:r>
            <a:r>
              <a:rPr dirty="0" sz="1400" spc="6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version</a:t>
            </a:r>
            <a:r>
              <a:rPr dirty="0" sz="14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45">
                <a:solidFill>
                  <a:srgbClr val="0A9395"/>
                </a:solidFill>
                <a:latin typeface="Microsoft Sans Serif"/>
                <a:cs typeface="Microsoft Sans Serif"/>
              </a:rPr>
              <a:t>history</a:t>
            </a:r>
            <a:r>
              <a:rPr dirty="0" sz="14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95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400" spc="7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5">
                <a:solidFill>
                  <a:srgbClr val="0A9395"/>
                </a:solidFill>
                <a:latin typeface="Microsoft Sans Serif"/>
                <a:cs typeface="Microsoft Sans Serif"/>
              </a:rPr>
              <a:t>see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who</a:t>
            </a:r>
            <a:r>
              <a:rPr dirty="0" sz="14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owns</a:t>
            </a:r>
            <a:r>
              <a:rPr dirty="0" sz="14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0A9395"/>
                </a:solidFill>
                <a:latin typeface="Microsoft Sans Serif"/>
                <a:cs typeface="Microsoft Sans Serif"/>
              </a:rPr>
              <a:t>what</a:t>
            </a:r>
            <a:r>
              <a:rPr dirty="0" sz="14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50">
                <a:solidFill>
                  <a:srgbClr val="0A9395"/>
                </a:solidFill>
                <a:latin typeface="Microsoft Sans Serif"/>
                <a:cs typeface="Microsoft Sans Serif"/>
              </a:rPr>
              <a:t>aspect</a:t>
            </a:r>
            <a:r>
              <a:rPr dirty="0" sz="14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65">
                <a:solidFill>
                  <a:srgbClr val="0A9395"/>
                </a:solidFill>
                <a:latin typeface="Microsoft Sans Serif"/>
                <a:cs typeface="Microsoft Sans Serif"/>
              </a:rPr>
              <a:t>of</a:t>
            </a:r>
            <a:r>
              <a:rPr dirty="0" sz="1400" spc="9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35">
                <a:solidFill>
                  <a:srgbClr val="0A9395"/>
                </a:solidFill>
                <a:latin typeface="Microsoft Sans Serif"/>
                <a:cs typeface="Microsoft Sans Serif"/>
              </a:rPr>
              <a:t>the </a:t>
            </a:r>
            <a:r>
              <a:rPr dirty="0" sz="1400" spc="55">
                <a:solidFill>
                  <a:srgbClr val="0A9395"/>
                </a:solidFill>
                <a:latin typeface="Microsoft Sans Serif"/>
                <a:cs typeface="Microsoft Sans Serif"/>
              </a:rPr>
              <a:t>mock</a:t>
            </a:r>
            <a:r>
              <a:rPr dirty="0" sz="1400" spc="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35">
                <a:solidFill>
                  <a:srgbClr val="0A9395"/>
                </a:solidFill>
                <a:latin typeface="Microsoft Sans Serif"/>
                <a:cs typeface="Microsoft Sans Serif"/>
              </a:rPr>
              <a:t>up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48647" y="1634437"/>
            <a:ext cx="6203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Simple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22391" y="2666421"/>
            <a:ext cx="8731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40" b="1">
                <a:solidFill>
                  <a:srgbClr val="BA3D02"/>
                </a:solidFill>
                <a:latin typeface="Arial"/>
                <a:cs typeface="Arial"/>
              </a:rPr>
              <a:t>Moderate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59265" y="4055554"/>
            <a:ext cx="7988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Complex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4460528" y="4042554"/>
            <a:ext cx="1323975" cy="239395"/>
            <a:chOff x="4460528" y="4042554"/>
            <a:chExt cx="1323975" cy="239395"/>
          </a:xfrm>
        </p:grpSpPr>
        <p:sp>
          <p:nvSpPr>
            <p:cNvPr id="10" name="object 10" descr=""/>
            <p:cNvSpPr/>
            <p:nvPr/>
          </p:nvSpPr>
          <p:spPr>
            <a:xfrm>
              <a:off x="4464766" y="4046791"/>
              <a:ext cx="1315720" cy="231140"/>
            </a:xfrm>
            <a:custGeom>
              <a:avLst/>
              <a:gdLst/>
              <a:ahLst/>
              <a:cxnLst/>
              <a:rect l="l" t="t" r="r" b="b"/>
              <a:pathLst>
                <a:path w="1315720" h="231139">
                  <a:moveTo>
                    <a:pt x="1199847" y="230699"/>
                  </a:moveTo>
                  <a:lnTo>
                    <a:pt x="1199847" y="173024"/>
                  </a:lnTo>
                  <a:lnTo>
                    <a:pt x="0" y="173024"/>
                  </a:lnTo>
                  <a:lnTo>
                    <a:pt x="0" y="57674"/>
                  </a:lnTo>
                  <a:lnTo>
                    <a:pt x="1199847" y="57674"/>
                  </a:lnTo>
                  <a:lnTo>
                    <a:pt x="1199847" y="0"/>
                  </a:lnTo>
                  <a:lnTo>
                    <a:pt x="1315197" y="115349"/>
                  </a:lnTo>
                  <a:lnTo>
                    <a:pt x="1199847" y="230699"/>
                  </a:lnTo>
                  <a:close/>
                </a:path>
              </a:pathLst>
            </a:custGeom>
            <a:solidFill>
              <a:srgbClr val="BA3D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464766" y="4046791"/>
              <a:ext cx="1315720" cy="231140"/>
            </a:xfrm>
            <a:custGeom>
              <a:avLst/>
              <a:gdLst/>
              <a:ahLst/>
              <a:cxnLst/>
              <a:rect l="l" t="t" r="r" b="b"/>
              <a:pathLst>
                <a:path w="1315720" h="231139">
                  <a:moveTo>
                    <a:pt x="0" y="57674"/>
                  </a:moveTo>
                  <a:lnTo>
                    <a:pt x="1199847" y="57674"/>
                  </a:lnTo>
                  <a:lnTo>
                    <a:pt x="1199847" y="0"/>
                  </a:lnTo>
                  <a:lnTo>
                    <a:pt x="1315197" y="115349"/>
                  </a:lnTo>
                  <a:lnTo>
                    <a:pt x="1199847" y="230699"/>
                  </a:lnTo>
                  <a:lnTo>
                    <a:pt x="1199847" y="173024"/>
                  </a:lnTo>
                  <a:lnTo>
                    <a:pt x="0" y="173024"/>
                  </a:lnTo>
                  <a:lnTo>
                    <a:pt x="0" y="57674"/>
                  </a:lnTo>
                  <a:close/>
                </a:path>
              </a:pathLst>
            </a:custGeom>
            <a:ln w="84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4514410" y="1377958"/>
            <a:ext cx="1217295" cy="2711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303530" marR="5080" indent="-291465">
              <a:lnSpc>
                <a:spcPct val="101600"/>
              </a:lnSpc>
              <a:spcBef>
                <a:spcPts val="85"/>
              </a:spcBef>
            </a:pPr>
            <a:r>
              <a:rPr dirty="0" sz="800">
                <a:solidFill>
                  <a:srgbClr val="BA3D02"/>
                </a:solidFill>
                <a:latin typeface="Microsoft Sans Serif"/>
                <a:cs typeface="Microsoft Sans Serif"/>
              </a:rPr>
              <a:t>Choose</a:t>
            </a:r>
            <a:r>
              <a:rPr dirty="0" sz="800" spc="5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800">
                <a:solidFill>
                  <a:srgbClr val="BA3D02"/>
                </a:solidFill>
                <a:latin typeface="Microsoft Sans Serif"/>
                <a:cs typeface="Microsoft Sans Serif"/>
              </a:rPr>
              <a:t>one</a:t>
            </a:r>
            <a:r>
              <a:rPr dirty="0" sz="800" spc="5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800">
                <a:solidFill>
                  <a:srgbClr val="BA3D02"/>
                </a:solidFill>
                <a:latin typeface="Microsoft Sans Serif"/>
                <a:cs typeface="Microsoft Sans Serif"/>
              </a:rPr>
              <a:t>as</a:t>
            </a:r>
            <a:r>
              <a:rPr dirty="0" sz="800" spc="5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800">
                <a:solidFill>
                  <a:srgbClr val="BA3D02"/>
                </a:solidFill>
                <a:latin typeface="Microsoft Sans Serif"/>
                <a:cs typeface="Microsoft Sans Serif"/>
              </a:rPr>
              <a:t>both</a:t>
            </a:r>
            <a:r>
              <a:rPr dirty="0" sz="800" spc="5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20">
                <a:solidFill>
                  <a:srgbClr val="BA3D02"/>
                </a:solidFill>
                <a:latin typeface="Microsoft Sans Serif"/>
                <a:cs typeface="Microsoft Sans Serif"/>
              </a:rPr>
              <a:t>have</a:t>
            </a:r>
            <a:r>
              <a:rPr dirty="0" sz="800">
                <a:solidFill>
                  <a:srgbClr val="BA3D02"/>
                </a:solidFill>
                <a:latin typeface="Microsoft Sans Serif"/>
                <a:cs typeface="Microsoft Sans Serif"/>
              </a:rPr>
              <a:t> a</a:t>
            </a:r>
            <a:r>
              <a:rPr dirty="0" sz="800" spc="2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800">
                <a:solidFill>
                  <a:srgbClr val="BA3D02"/>
                </a:solidFill>
                <a:latin typeface="Microsoft Sans Serif"/>
                <a:cs typeface="Microsoft Sans Serif"/>
              </a:rPr>
              <a:t>similar</a:t>
            </a:r>
            <a:r>
              <a:rPr dirty="0" sz="800" spc="2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25">
                <a:solidFill>
                  <a:srgbClr val="BA3D02"/>
                </a:solidFill>
                <a:latin typeface="Microsoft Sans Serif"/>
                <a:cs typeface="Microsoft Sans Serif"/>
              </a:rPr>
              <a:t>ﬂow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578355" y="3746602"/>
            <a:ext cx="1089660" cy="2711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447040" marR="5080" indent="-434975">
              <a:lnSpc>
                <a:spcPct val="101600"/>
              </a:lnSpc>
              <a:spcBef>
                <a:spcPts val="85"/>
              </a:spcBef>
            </a:pPr>
            <a:r>
              <a:rPr dirty="0" sz="800">
                <a:solidFill>
                  <a:srgbClr val="BA3D02"/>
                </a:solidFill>
                <a:latin typeface="Microsoft Sans Serif"/>
                <a:cs typeface="Microsoft Sans Serif"/>
              </a:rPr>
              <a:t>Combine</a:t>
            </a:r>
            <a:r>
              <a:rPr dirty="0" sz="800" spc="8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800">
                <a:solidFill>
                  <a:srgbClr val="BA3D02"/>
                </a:solidFill>
                <a:latin typeface="Microsoft Sans Serif"/>
                <a:cs typeface="Microsoft Sans Serif"/>
              </a:rPr>
              <a:t>into</a:t>
            </a:r>
            <a:r>
              <a:rPr dirty="0" sz="800" spc="8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800">
                <a:solidFill>
                  <a:srgbClr val="BA3D02"/>
                </a:solidFill>
                <a:latin typeface="Microsoft Sans Serif"/>
                <a:cs typeface="Microsoft Sans Serif"/>
              </a:rPr>
              <a:t>one</a:t>
            </a:r>
            <a:r>
              <a:rPr dirty="0" sz="800" spc="8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20">
                <a:solidFill>
                  <a:srgbClr val="BA3D02"/>
                </a:solidFill>
                <a:latin typeface="Microsoft Sans Serif"/>
                <a:cs typeface="Microsoft Sans Serif"/>
              </a:rPr>
              <a:t>task</a:t>
            </a:r>
            <a:r>
              <a:rPr dirty="0" sz="800" spc="50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25">
                <a:solidFill>
                  <a:srgbClr val="BA3D02"/>
                </a:solidFill>
                <a:latin typeface="Microsoft Sans Serif"/>
                <a:cs typeface="Microsoft Sans Serif"/>
              </a:rPr>
              <a:t>ﬂow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976180" y="1510612"/>
            <a:ext cx="2841625" cy="448309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311150" marR="5080" indent="-299085">
              <a:lnSpc>
                <a:spcPts val="1650"/>
              </a:lnSpc>
              <a:spcBef>
                <a:spcPts val="18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Leave</a:t>
            </a:r>
            <a:r>
              <a:rPr dirty="0" sz="140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asynchronous</a:t>
            </a:r>
            <a:r>
              <a:rPr dirty="0" sz="140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multimodal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commenting</a:t>
            </a:r>
            <a:r>
              <a:rPr dirty="0" sz="1400" spc="9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on</a:t>
            </a:r>
            <a:r>
              <a:rPr dirty="0" sz="1400" spc="9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mockups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118514" y="2528328"/>
            <a:ext cx="2556510" cy="65786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ctr" marL="12065" marR="5080">
              <a:lnSpc>
                <a:spcPts val="1650"/>
              </a:lnSpc>
              <a:spcBef>
                <a:spcPts val="18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Realtime</a:t>
            </a:r>
            <a:r>
              <a:rPr dirty="0" sz="14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calls</a:t>
            </a:r>
            <a:r>
              <a:rPr dirty="0" sz="14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with</a:t>
            </a:r>
            <a:r>
              <a:rPr dirty="0" sz="14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designers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400" spc="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live</a:t>
            </a:r>
            <a:r>
              <a:rPr dirty="0" sz="1400" spc="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commenting</a:t>
            </a:r>
            <a:r>
              <a:rPr dirty="0" sz="1400" spc="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using recordings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017761" y="3846005"/>
            <a:ext cx="2758440" cy="65786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ctr" marL="12065" marR="5080" indent="-635">
              <a:lnSpc>
                <a:spcPts val="1650"/>
              </a:lnSpc>
              <a:spcBef>
                <a:spcPts val="180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Use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6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generate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0A9395"/>
                </a:solidFill>
                <a:latin typeface="Arial"/>
                <a:cs typeface="Arial"/>
              </a:rPr>
              <a:t>todo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categories</a:t>
            </a:r>
            <a:r>
              <a:rPr dirty="0" sz="1400" spc="10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from</a:t>
            </a:r>
            <a:r>
              <a:rPr dirty="0" sz="1400" spc="10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comments</a:t>
            </a:r>
            <a:r>
              <a:rPr dirty="0" sz="1400" spc="10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view version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history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4460528" y="2742881"/>
            <a:ext cx="1323975" cy="239395"/>
            <a:chOff x="4460528" y="2742881"/>
            <a:chExt cx="1323975" cy="239395"/>
          </a:xfrm>
        </p:grpSpPr>
        <p:sp>
          <p:nvSpPr>
            <p:cNvPr id="18" name="object 18" descr=""/>
            <p:cNvSpPr/>
            <p:nvPr/>
          </p:nvSpPr>
          <p:spPr>
            <a:xfrm>
              <a:off x="4464766" y="2747119"/>
              <a:ext cx="1315720" cy="231140"/>
            </a:xfrm>
            <a:custGeom>
              <a:avLst/>
              <a:gdLst/>
              <a:ahLst/>
              <a:cxnLst/>
              <a:rect l="l" t="t" r="r" b="b"/>
              <a:pathLst>
                <a:path w="1315720" h="231139">
                  <a:moveTo>
                    <a:pt x="1199847" y="230724"/>
                  </a:moveTo>
                  <a:lnTo>
                    <a:pt x="1199847" y="173024"/>
                  </a:lnTo>
                  <a:lnTo>
                    <a:pt x="0" y="173024"/>
                  </a:lnTo>
                  <a:lnTo>
                    <a:pt x="0" y="57699"/>
                  </a:lnTo>
                  <a:lnTo>
                    <a:pt x="1199847" y="57699"/>
                  </a:lnTo>
                  <a:lnTo>
                    <a:pt x="1199847" y="0"/>
                  </a:lnTo>
                  <a:lnTo>
                    <a:pt x="1315197" y="115374"/>
                  </a:lnTo>
                  <a:lnTo>
                    <a:pt x="1199847" y="230724"/>
                  </a:lnTo>
                  <a:close/>
                </a:path>
              </a:pathLst>
            </a:custGeom>
            <a:solidFill>
              <a:srgbClr val="BA3D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464766" y="2747119"/>
              <a:ext cx="1315720" cy="231140"/>
            </a:xfrm>
            <a:custGeom>
              <a:avLst/>
              <a:gdLst/>
              <a:ahLst/>
              <a:cxnLst/>
              <a:rect l="l" t="t" r="r" b="b"/>
              <a:pathLst>
                <a:path w="1315720" h="231139">
                  <a:moveTo>
                    <a:pt x="0" y="57699"/>
                  </a:moveTo>
                  <a:lnTo>
                    <a:pt x="1199847" y="57699"/>
                  </a:lnTo>
                  <a:lnTo>
                    <a:pt x="1199847" y="0"/>
                  </a:lnTo>
                  <a:lnTo>
                    <a:pt x="1315197" y="115374"/>
                  </a:lnTo>
                  <a:lnTo>
                    <a:pt x="1199847" y="230724"/>
                  </a:lnTo>
                  <a:lnTo>
                    <a:pt x="1199847" y="173024"/>
                  </a:lnTo>
                  <a:lnTo>
                    <a:pt x="0" y="173024"/>
                  </a:lnTo>
                  <a:lnTo>
                    <a:pt x="0" y="57699"/>
                  </a:lnTo>
                  <a:close/>
                </a:path>
              </a:pathLst>
            </a:custGeom>
            <a:ln w="84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4460528" y="1719471"/>
            <a:ext cx="1323975" cy="239395"/>
            <a:chOff x="4460528" y="1719471"/>
            <a:chExt cx="1323975" cy="239395"/>
          </a:xfrm>
        </p:grpSpPr>
        <p:sp>
          <p:nvSpPr>
            <p:cNvPr id="21" name="object 21" descr=""/>
            <p:cNvSpPr/>
            <p:nvPr/>
          </p:nvSpPr>
          <p:spPr>
            <a:xfrm>
              <a:off x="4464766" y="1723709"/>
              <a:ext cx="1315720" cy="231140"/>
            </a:xfrm>
            <a:custGeom>
              <a:avLst/>
              <a:gdLst/>
              <a:ahLst/>
              <a:cxnLst/>
              <a:rect l="l" t="t" r="r" b="b"/>
              <a:pathLst>
                <a:path w="1315720" h="231139">
                  <a:moveTo>
                    <a:pt x="1199847" y="230699"/>
                  </a:moveTo>
                  <a:lnTo>
                    <a:pt x="1199847" y="173024"/>
                  </a:lnTo>
                  <a:lnTo>
                    <a:pt x="0" y="173024"/>
                  </a:lnTo>
                  <a:lnTo>
                    <a:pt x="0" y="57674"/>
                  </a:lnTo>
                  <a:lnTo>
                    <a:pt x="1199847" y="57674"/>
                  </a:lnTo>
                  <a:lnTo>
                    <a:pt x="1199847" y="0"/>
                  </a:lnTo>
                  <a:lnTo>
                    <a:pt x="1315197" y="115349"/>
                  </a:lnTo>
                  <a:lnTo>
                    <a:pt x="1199847" y="230699"/>
                  </a:lnTo>
                  <a:close/>
                </a:path>
              </a:pathLst>
            </a:custGeom>
            <a:solidFill>
              <a:srgbClr val="BA3D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464766" y="1723709"/>
              <a:ext cx="1315720" cy="231140"/>
            </a:xfrm>
            <a:custGeom>
              <a:avLst/>
              <a:gdLst/>
              <a:ahLst/>
              <a:cxnLst/>
              <a:rect l="l" t="t" r="r" b="b"/>
              <a:pathLst>
                <a:path w="1315720" h="231139">
                  <a:moveTo>
                    <a:pt x="0" y="57674"/>
                  </a:moveTo>
                  <a:lnTo>
                    <a:pt x="1199847" y="57674"/>
                  </a:lnTo>
                  <a:lnTo>
                    <a:pt x="1199847" y="0"/>
                  </a:lnTo>
                  <a:lnTo>
                    <a:pt x="1315197" y="115349"/>
                  </a:lnTo>
                  <a:lnTo>
                    <a:pt x="1199847" y="230699"/>
                  </a:lnTo>
                  <a:lnTo>
                    <a:pt x="1199847" y="173024"/>
                  </a:lnTo>
                  <a:lnTo>
                    <a:pt x="0" y="173024"/>
                  </a:lnTo>
                  <a:lnTo>
                    <a:pt x="0" y="57674"/>
                  </a:lnTo>
                  <a:close/>
                </a:path>
              </a:pathLst>
            </a:custGeom>
            <a:ln w="84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69884" y="1974718"/>
            <a:ext cx="7809230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>
                <a:solidFill>
                  <a:srgbClr val="93D1BC"/>
                </a:solidFill>
              </a:rPr>
              <a:t>Low-</a:t>
            </a:r>
            <a:r>
              <a:rPr dirty="0" sz="7400" spc="560">
                <a:solidFill>
                  <a:srgbClr val="93D1BC"/>
                </a:solidFill>
              </a:rPr>
              <a:t>fi</a:t>
            </a:r>
            <a:r>
              <a:rPr dirty="0" sz="7400" spc="-160">
                <a:solidFill>
                  <a:srgbClr val="93D1BC"/>
                </a:solidFill>
              </a:rPr>
              <a:t> </a:t>
            </a:r>
            <a:r>
              <a:rPr dirty="0" sz="7400" spc="170">
                <a:solidFill>
                  <a:srgbClr val="93D1BC"/>
                </a:solidFill>
              </a:rPr>
              <a:t>Prototype</a:t>
            </a:r>
            <a:endParaRPr sz="74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339435" cy="247497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Overview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632940" y="1033022"/>
            <a:ext cx="3907790" cy="1901189"/>
          </a:xfrm>
          <a:custGeom>
            <a:avLst/>
            <a:gdLst/>
            <a:ahLst/>
            <a:cxnLst/>
            <a:rect l="l" t="t" r="r" b="b"/>
            <a:pathLst>
              <a:path w="3907790" h="1901189">
                <a:moveTo>
                  <a:pt x="0" y="316806"/>
                </a:moveTo>
                <a:lnTo>
                  <a:pt x="3435" y="269991"/>
                </a:lnTo>
                <a:lnTo>
                  <a:pt x="13414" y="225309"/>
                </a:lnTo>
                <a:lnTo>
                  <a:pt x="29446" y="183249"/>
                </a:lnTo>
                <a:lnTo>
                  <a:pt x="51041" y="144302"/>
                </a:lnTo>
                <a:lnTo>
                  <a:pt x="77710" y="108958"/>
                </a:lnTo>
                <a:lnTo>
                  <a:pt x="108961" y="77707"/>
                </a:lnTo>
                <a:lnTo>
                  <a:pt x="144304" y="51039"/>
                </a:lnTo>
                <a:lnTo>
                  <a:pt x="183250" y="29444"/>
                </a:lnTo>
                <a:lnTo>
                  <a:pt x="225308" y="13413"/>
                </a:lnTo>
                <a:lnTo>
                  <a:pt x="269988" y="3435"/>
                </a:lnTo>
                <a:lnTo>
                  <a:pt x="316799" y="0"/>
                </a:lnTo>
                <a:lnTo>
                  <a:pt x="3590992" y="0"/>
                </a:lnTo>
                <a:lnTo>
                  <a:pt x="3640851" y="3946"/>
                </a:lnTo>
                <a:lnTo>
                  <a:pt x="3689032" y="15551"/>
                </a:lnTo>
                <a:lnTo>
                  <a:pt x="3734682" y="34461"/>
                </a:lnTo>
                <a:lnTo>
                  <a:pt x="3776953" y="60325"/>
                </a:lnTo>
                <a:lnTo>
                  <a:pt x="3814992" y="92789"/>
                </a:lnTo>
                <a:lnTo>
                  <a:pt x="3847462" y="130835"/>
                </a:lnTo>
                <a:lnTo>
                  <a:pt x="3873329" y="173111"/>
                </a:lnTo>
                <a:lnTo>
                  <a:pt x="3892240" y="218765"/>
                </a:lnTo>
                <a:lnTo>
                  <a:pt x="3903845" y="266948"/>
                </a:lnTo>
                <a:lnTo>
                  <a:pt x="3907792" y="316806"/>
                </a:lnTo>
                <a:lnTo>
                  <a:pt x="3907792" y="1583996"/>
                </a:lnTo>
                <a:lnTo>
                  <a:pt x="3904356" y="1630807"/>
                </a:lnTo>
                <a:lnTo>
                  <a:pt x="3894378" y="1675487"/>
                </a:lnTo>
                <a:lnTo>
                  <a:pt x="3878345" y="1717545"/>
                </a:lnTo>
                <a:lnTo>
                  <a:pt x="3856750" y="1756491"/>
                </a:lnTo>
                <a:lnTo>
                  <a:pt x="3830081" y="1791834"/>
                </a:lnTo>
                <a:lnTo>
                  <a:pt x="3798830" y="1823085"/>
                </a:lnTo>
                <a:lnTo>
                  <a:pt x="3763487" y="1849754"/>
                </a:lnTo>
                <a:lnTo>
                  <a:pt x="3724541" y="1871349"/>
                </a:lnTo>
                <a:lnTo>
                  <a:pt x="3682483" y="1887382"/>
                </a:lnTo>
                <a:lnTo>
                  <a:pt x="3637803" y="1897360"/>
                </a:lnTo>
                <a:lnTo>
                  <a:pt x="3590992" y="1900796"/>
                </a:lnTo>
                <a:lnTo>
                  <a:pt x="316799" y="1900796"/>
                </a:lnTo>
                <a:lnTo>
                  <a:pt x="269988" y="1897360"/>
                </a:lnTo>
                <a:lnTo>
                  <a:pt x="225308" y="1887382"/>
                </a:lnTo>
                <a:lnTo>
                  <a:pt x="183250" y="1871349"/>
                </a:lnTo>
                <a:lnTo>
                  <a:pt x="144304" y="1849754"/>
                </a:lnTo>
                <a:lnTo>
                  <a:pt x="108961" y="1823085"/>
                </a:lnTo>
                <a:lnTo>
                  <a:pt x="77710" y="1791834"/>
                </a:lnTo>
                <a:lnTo>
                  <a:pt x="51041" y="1756491"/>
                </a:lnTo>
                <a:lnTo>
                  <a:pt x="29446" y="1717545"/>
                </a:lnTo>
                <a:lnTo>
                  <a:pt x="13414" y="1675487"/>
                </a:lnTo>
                <a:lnTo>
                  <a:pt x="3435" y="1630807"/>
                </a:lnTo>
                <a:lnTo>
                  <a:pt x="0" y="1583996"/>
                </a:lnTo>
                <a:lnTo>
                  <a:pt x="0" y="316806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821189" y="1091162"/>
            <a:ext cx="3314700" cy="1687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35" b="1">
                <a:solidFill>
                  <a:srgbClr val="0A9395"/>
                </a:solidFill>
                <a:latin typeface="Arial"/>
                <a:cs typeface="Arial"/>
              </a:rPr>
              <a:t>Apparatus</a:t>
            </a:r>
            <a:endParaRPr sz="2000">
              <a:latin typeface="Arial"/>
              <a:cs typeface="Arial"/>
            </a:endParaRPr>
          </a:p>
          <a:p>
            <a:pPr marL="131445" marR="5080">
              <a:lnSpc>
                <a:spcPct val="100000"/>
              </a:lnSpc>
              <a:spcBef>
                <a:spcPts val="1680"/>
              </a:spcBef>
            </a:pPr>
            <a:r>
              <a:rPr dirty="0" sz="1500">
                <a:latin typeface="Microsoft Sans Serif"/>
                <a:cs typeface="Microsoft Sans Serif"/>
              </a:rPr>
              <a:t>We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created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b="1">
                <a:latin typeface="Arial"/>
                <a:cs typeface="Arial"/>
              </a:rPr>
              <a:t>paper</a:t>
            </a:r>
            <a:r>
              <a:rPr dirty="0" sz="1500" spc="-25" b="1">
                <a:latin typeface="Arial"/>
                <a:cs typeface="Arial"/>
              </a:rPr>
              <a:t> </a:t>
            </a:r>
            <a:r>
              <a:rPr dirty="0" sz="1500" spc="50" b="1">
                <a:latin typeface="Arial"/>
                <a:cs typeface="Arial"/>
              </a:rPr>
              <a:t>prototype</a:t>
            </a:r>
            <a:r>
              <a:rPr dirty="0" sz="1500" spc="-30" b="1">
                <a:latin typeface="Arial"/>
                <a:cs typeface="Arial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that </a:t>
            </a:r>
            <a:r>
              <a:rPr dirty="0" sz="1500" spc="10">
                <a:latin typeface="Microsoft Sans Serif"/>
                <a:cs typeface="Microsoft Sans Serif"/>
              </a:rPr>
              <a:t>manually</a:t>
            </a:r>
            <a:r>
              <a:rPr dirty="0" sz="1500" spc="12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responded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actions.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We </a:t>
            </a:r>
            <a:r>
              <a:rPr dirty="0" sz="1500" spc="50">
                <a:latin typeface="Microsoft Sans Serif"/>
                <a:cs typeface="Microsoft Sans Serif"/>
              </a:rPr>
              <a:t>switched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paper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prototypes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front </a:t>
            </a:r>
            <a:r>
              <a:rPr dirty="0" sz="1500" spc="65">
                <a:latin typeface="Microsoft Sans Serif"/>
                <a:cs typeface="Microsoft Sans Serif"/>
              </a:rPr>
              <a:t>of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our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participants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b="1">
                <a:latin typeface="Arial"/>
                <a:cs typeface="Arial"/>
              </a:rPr>
              <a:t>read</a:t>
            </a:r>
            <a:r>
              <a:rPr dirty="0" sz="1500" spc="1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from</a:t>
            </a:r>
            <a:r>
              <a:rPr dirty="0" sz="1500" spc="20" b="1">
                <a:latin typeface="Arial"/>
                <a:cs typeface="Arial"/>
              </a:rPr>
              <a:t> </a:t>
            </a:r>
            <a:r>
              <a:rPr dirty="0" sz="1500" spc="-50" b="1">
                <a:latin typeface="Arial"/>
                <a:cs typeface="Arial"/>
              </a:rPr>
              <a:t>a </a:t>
            </a:r>
            <a:r>
              <a:rPr dirty="0" sz="1500" spc="-10" b="1">
                <a:latin typeface="Arial"/>
                <a:cs typeface="Arial"/>
              </a:rPr>
              <a:t>script.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973" y="3122518"/>
            <a:ext cx="2111795" cy="185822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72744" y="3120418"/>
            <a:ext cx="2985793" cy="1858221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0512" y="3120418"/>
            <a:ext cx="2524494" cy="1900796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603248" y="1079672"/>
            <a:ext cx="3907790" cy="1901189"/>
          </a:xfrm>
          <a:custGeom>
            <a:avLst/>
            <a:gdLst/>
            <a:ahLst/>
            <a:cxnLst/>
            <a:rect l="l" t="t" r="r" b="b"/>
            <a:pathLst>
              <a:path w="3907790" h="1901189">
                <a:moveTo>
                  <a:pt x="0" y="316806"/>
                </a:moveTo>
                <a:lnTo>
                  <a:pt x="3435" y="269991"/>
                </a:lnTo>
                <a:lnTo>
                  <a:pt x="13413" y="225309"/>
                </a:lnTo>
                <a:lnTo>
                  <a:pt x="29444" y="183249"/>
                </a:lnTo>
                <a:lnTo>
                  <a:pt x="51039" y="144302"/>
                </a:lnTo>
                <a:lnTo>
                  <a:pt x="77707" y="108958"/>
                </a:lnTo>
                <a:lnTo>
                  <a:pt x="108958" y="77707"/>
                </a:lnTo>
                <a:lnTo>
                  <a:pt x="144302" y="51039"/>
                </a:lnTo>
                <a:lnTo>
                  <a:pt x="183249" y="29444"/>
                </a:lnTo>
                <a:lnTo>
                  <a:pt x="225309" y="13413"/>
                </a:lnTo>
                <a:lnTo>
                  <a:pt x="269991" y="3435"/>
                </a:lnTo>
                <a:lnTo>
                  <a:pt x="316806" y="0"/>
                </a:lnTo>
                <a:lnTo>
                  <a:pt x="3590992" y="0"/>
                </a:lnTo>
                <a:lnTo>
                  <a:pt x="3640851" y="3946"/>
                </a:lnTo>
                <a:lnTo>
                  <a:pt x="3689032" y="15551"/>
                </a:lnTo>
                <a:lnTo>
                  <a:pt x="3734682" y="34461"/>
                </a:lnTo>
                <a:lnTo>
                  <a:pt x="3776953" y="60325"/>
                </a:lnTo>
                <a:lnTo>
                  <a:pt x="3814992" y="92789"/>
                </a:lnTo>
                <a:lnTo>
                  <a:pt x="3847462" y="130835"/>
                </a:lnTo>
                <a:lnTo>
                  <a:pt x="3873329" y="173111"/>
                </a:lnTo>
                <a:lnTo>
                  <a:pt x="3892240" y="218765"/>
                </a:lnTo>
                <a:lnTo>
                  <a:pt x="3903845" y="266948"/>
                </a:lnTo>
                <a:lnTo>
                  <a:pt x="3907792" y="316806"/>
                </a:lnTo>
                <a:lnTo>
                  <a:pt x="3907792" y="1583996"/>
                </a:lnTo>
                <a:lnTo>
                  <a:pt x="3904356" y="1630807"/>
                </a:lnTo>
                <a:lnTo>
                  <a:pt x="3894378" y="1675487"/>
                </a:lnTo>
                <a:lnTo>
                  <a:pt x="3878345" y="1717545"/>
                </a:lnTo>
                <a:lnTo>
                  <a:pt x="3856750" y="1756491"/>
                </a:lnTo>
                <a:lnTo>
                  <a:pt x="3830081" y="1791834"/>
                </a:lnTo>
                <a:lnTo>
                  <a:pt x="3798830" y="1823085"/>
                </a:lnTo>
                <a:lnTo>
                  <a:pt x="3763487" y="1849754"/>
                </a:lnTo>
                <a:lnTo>
                  <a:pt x="3724541" y="1871349"/>
                </a:lnTo>
                <a:lnTo>
                  <a:pt x="3682483" y="1887382"/>
                </a:lnTo>
                <a:lnTo>
                  <a:pt x="3637803" y="1897360"/>
                </a:lnTo>
                <a:lnTo>
                  <a:pt x="3590992" y="1900796"/>
                </a:lnTo>
                <a:lnTo>
                  <a:pt x="316806" y="1900796"/>
                </a:lnTo>
                <a:lnTo>
                  <a:pt x="269991" y="1897360"/>
                </a:lnTo>
                <a:lnTo>
                  <a:pt x="225309" y="1887382"/>
                </a:lnTo>
                <a:lnTo>
                  <a:pt x="183249" y="1871349"/>
                </a:lnTo>
                <a:lnTo>
                  <a:pt x="144302" y="1849754"/>
                </a:lnTo>
                <a:lnTo>
                  <a:pt x="108958" y="1823085"/>
                </a:lnTo>
                <a:lnTo>
                  <a:pt x="77707" y="1791834"/>
                </a:lnTo>
                <a:lnTo>
                  <a:pt x="51039" y="1756491"/>
                </a:lnTo>
                <a:lnTo>
                  <a:pt x="29444" y="1717545"/>
                </a:lnTo>
                <a:lnTo>
                  <a:pt x="13413" y="1675487"/>
                </a:lnTo>
                <a:lnTo>
                  <a:pt x="3435" y="1630807"/>
                </a:lnTo>
                <a:lnTo>
                  <a:pt x="0" y="1583996"/>
                </a:lnTo>
                <a:lnTo>
                  <a:pt x="0" y="316806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791499" y="1137808"/>
            <a:ext cx="3399154" cy="1640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Environment</a:t>
            </a:r>
            <a:endParaRPr sz="2000">
              <a:latin typeface="Arial"/>
              <a:cs typeface="Arial"/>
            </a:endParaRPr>
          </a:p>
          <a:p>
            <a:pPr marL="69215" marR="5080">
              <a:lnSpc>
                <a:spcPct val="100000"/>
              </a:lnSpc>
              <a:spcBef>
                <a:spcPts val="1315"/>
              </a:spcBef>
            </a:pPr>
            <a:r>
              <a:rPr dirty="0" sz="1500">
                <a:latin typeface="Microsoft Sans Serif"/>
                <a:cs typeface="Microsoft Sans Serif"/>
              </a:rPr>
              <a:t>We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tested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spc="75">
                <a:latin typeface="Microsoft Sans Serif"/>
                <a:cs typeface="Microsoft Sans Serif"/>
              </a:rPr>
              <a:t>prototype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5">
                <a:latin typeface="Microsoft Sans Serif"/>
                <a:cs typeface="Microsoft Sans Serif"/>
              </a:rPr>
              <a:t> </a:t>
            </a:r>
            <a:r>
              <a:rPr dirty="0" sz="1500" b="1">
                <a:latin typeface="Arial"/>
                <a:cs typeface="Arial"/>
              </a:rPr>
              <a:t>areas</a:t>
            </a:r>
            <a:r>
              <a:rPr dirty="0" sz="1500" spc="-45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of </a:t>
            </a:r>
            <a:r>
              <a:rPr dirty="0" sz="1500" b="1">
                <a:latin typeface="Arial"/>
                <a:cs typeface="Arial"/>
              </a:rPr>
              <a:t>Stanford</a:t>
            </a:r>
            <a:r>
              <a:rPr dirty="0" sz="1500" spc="10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campus</a:t>
            </a:r>
            <a:r>
              <a:rPr dirty="0" sz="1500" spc="90" b="1">
                <a:latin typeface="Arial"/>
                <a:cs typeface="Arial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where</a:t>
            </a:r>
            <a:r>
              <a:rPr dirty="0" sz="1500" spc="190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the </a:t>
            </a:r>
            <a:r>
              <a:rPr dirty="0" sz="1500" spc="60">
                <a:latin typeface="Microsoft Sans Serif"/>
                <a:cs typeface="Microsoft Sans Serif"/>
              </a:rPr>
              <a:t>participant</a:t>
            </a:r>
            <a:r>
              <a:rPr dirty="0" sz="1500" spc="1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preferred.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 spc="-10" b="1">
                <a:latin typeface="Arial"/>
                <a:cs typeface="Arial"/>
              </a:rPr>
              <a:t>Compensation </a:t>
            </a:r>
            <a:r>
              <a:rPr dirty="0" sz="1500">
                <a:latin typeface="Microsoft Sans Serif"/>
                <a:cs typeface="Microsoft Sans Serif"/>
              </a:rPr>
              <a:t>was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given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by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volunteering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be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user </a:t>
            </a:r>
            <a:r>
              <a:rPr dirty="0" sz="1500" spc="60">
                <a:latin typeface="Microsoft Sans Serif"/>
                <a:cs typeface="Microsoft Sans Serif"/>
              </a:rPr>
              <a:t>tests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beta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users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for</a:t>
            </a:r>
            <a:r>
              <a:rPr dirty="0" sz="1500" spc="35">
                <a:latin typeface="Microsoft Sans Serif"/>
                <a:cs typeface="Microsoft Sans Serif"/>
              </a:rPr>
              <a:t> products.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63036" y="212137"/>
            <a:ext cx="8474710" cy="828040"/>
            <a:chOff x="363036" y="212137"/>
            <a:chExt cx="8474710" cy="828040"/>
          </a:xfrm>
        </p:grpSpPr>
        <p:sp>
          <p:nvSpPr>
            <p:cNvPr id="3" name="object 3" descr=""/>
            <p:cNvSpPr/>
            <p:nvPr/>
          </p:nvSpPr>
          <p:spPr>
            <a:xfrm>
              <a:off x="367799" y="216899"/>
              <a:ext cx="8465185" cy="818515"/>
            </a:xfrm>
            <a:custGeom>
              <a:avLst/>
              <a:gdLst/>
              <a:ahLst/>
              <a:cxnLst/>
              <a:rect l="l" t="t" r="r" b="b"/>
              <a:pathLst>
                <a:path w="8465185" h="818515">
                  <a:moveTo>
                    <a:pt x="8464782" y="818098"/>
                  </a:moveTo>
                  <a:lnTo>
                    <a:pt x="0" y="818098"/>
                  </a:lnTo>
                  <a:lnTo>
                    <a:pt x="0" y="0"/>
                  </a:lnTo>
                  <a:lnTo>
                    <a:pt x="8464782" y="0"/>
                  </a:lnTo>
                  <a:lnTo>
                    <a:pt x="8464782" y="8180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67799" y="216899"/>
              <a:ext cx="8465185" cy="818515"/>
            </a:xfrm>
            <a:custGeom>
              <a:avLst/>
              <a:gdLst/>
              <a:ahLst/>
              <a:cxnLst/>
              <a:rect l="l" t="t" r="r" b="b"/>
              <a:pathLst>
                <a:path w="8465185" h="818515">
                  <a:moveTo>
                    <a:pt x="0" y="0"/>
                  </a:moveTo>
                  <a:lnTo>
                    <a:pt x="8464782" y="0"/>
                  </a:lnTo>
                  <a:lnTo>
                    <a:pt x="8464782" y="818098"/>
                  </a:lnTo>
                  <a:lnTo>
                    <a:pt x="0" y="818098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/>
              <a:t>Construction:</a:t>
            </a:r>
            <a:r>
              <a:rPr dirty="0" spc="365"/>
              <a:t> </a:t>
            </a:r>
            <a:r>
              <a:rPr dirty="0" spc="-10"/>
              <a:t>Features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363036" y="661186"/>
            <a:ext cx="8474710" cy="4439285"/>
            <a:chOff x="363036" y="661186"/>
            <a:chExt cx="8474710" cy="4439285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9084" y="858273"/>
              <a:ext cx="5965800" cy="423674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67799" y="898998"/>
              <a:ext cx="1221740" cy="4196715"/>
            </a:xfrm>
            <a:custGeom>
              <a:avLst/>
              <a:gdLst/>
              <a:ahLst/>
              <a:cxnLst/>
              <a:rect l="l" t="t" r="r" b="b"/>
              <a:pathLst>
                <a:path w="1221740" h="4196715">
                  <a:moveTo>
                    <a:pt x="1221297" y="4196091"/>
                  </a:moveTo>
                  <a:lnTo>
                    <a:pt x="0" y="4196091"/>
                  </a:lnTo>
                  <a:lnTo>
                    <a:pt x="0" y="0"/>
                  </a:lnTo>
                  <a:lnTo>
                    <a:pt x="1221297" y="0"/>
                  </a:lnTo>
                  <a:lnTo>
                    <a:pt x="1221297" y="41960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67799" y="898998"/>
              <a:ext cx="1221740" cy="4196715"/>
            </a:xfrm>
            <a:custGeom>
              <a:avLst/>
              <a:gdLst/>
              <a:ahLst/>
              <a:cxnLst/>
              <a:rect l="l" t="t" r="r" b="b"/>
              <a:pathLst>
                <a:path w="1221740" h="4196715">
                  <a:moveTo>
                    <a:pt x="0" y="0"/>
                  </a:moveTo>
                  <a:lnTo>
                    <a:pt x="1221297" y="0"/>
                  </a:lnTo>
                  <a:lnTo>
                    <a:pt x="1221297" y="4196091"/>
                  </a:lnTo>
                  <a:lnTo>
                    <a:pt x="0" y="4196091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554884" y="665948"/>
              <a:ext cx="1278255" cy="4429760"/>
            </a:xfrm>
            <a:custGeom>
              <a:avLst/>
              <a:gdLst/>
              <a:ahLst/>
              <a:cxnLst/>
              <a:rect l="l" t="t" r="r" b="b"/>
              <a:pathLst>
                <a:path w="1278254" h="4429760">
                  <a:moveTo>
                    <a:pt x="1277697" y="4429191"/>
                  </a:moveTo>
                  <a:lnTo>
                    <a:pt x="0" y="4429191"/>
                  </a:lnTo>
                  <a:lnTo>
                    <a:pt x="0" y="0"/>
                  </a:lnTo>
                  <a:lnTo>
                    <a:pt x="1277697" y="0"/>
                  </a:lnTo>
                  <a:lnTo>
                    <a:pt x="1277697" y="4429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554884" y="665948"/>
              <a:ext cx="1278255" cy="4429760"/>
            </a:xfrm>
            <a:custGeom>
              <a:avLst/>
              <a:gdLst/>
              <a:ahLst/>
              <a:cxnLst/>
              <a:rect l="l" t="t" r="r" b="b"/>
              <a:pathLst>
                <a:path w="1278254" h="4429760">
                  <a:moveTo>
                    <a:pt x="0" y="0"/>
                  </a:moveTo>
                  <a:lnTo>
                    <a:pt x="1277697" y="0"/>
                  </a:lnTo>
                  <a:lnTo>
                    <a:pt x="1277697" y="4429191"/>
                  </a:lnTo>
                  <a:lnTo>
                    <a:pt x="0" y="4429191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559621" y="858273"/>
              <a:ext cx="5995670" cy="4237355"/>
            </a:xfrm>
            <a:custGeom>
              <a:avLst/>
              <a:gdLst/>
              <a:ahLst/>
              <a:cxnLst/>
              <a:rect l="l" t="t" r="r" b="b"/>
              <a:pathLst>
                <a:path w="5995670" h="4237355">
                  <a:moveTo>
                    <a:pt x="0" y="1267447"/>
                  </a:moveTo>
                  <a:lnTo>
                    <a:pt x="2982893" y="1267447"/>
                  </a:lnTo>
                  <a:lnTo>
                    <a:pt x="2982893" y="4077541"/>
                  </a:lnTo>
                  <a:lnTo>
                    <a:pt x="0" y="4077541"/>
                  </a:lnTo>
                  <a:lnTo>
                    <a:pt x="0" y="1267447"/>
                  </a:lnTo>
                  <a:close/>
                </a:path>
                <a:path w="5995670" h="4237355">
                  <a:moveTo>
                    <a:pt x="29474" y="0"/>
                  </a:moveTo>
                  <a:lnTo>
                    <a:pt x="1835471" y="0"/>
                  </a:lnTo>
                  <a:lnTo>
                    <a:pt x="1835471" y="1103397"/>
                  </a:lnTo>
                  <a:lnTo>
                    <a:pt x="29474" y="1103397"/>
                  </a:lnTo>
                  <a:lnTo>
                    <a:pt x="29474" y="0"/>
                  </a:lnTo>
                  <a:close/>
                </a:path>
                <a:path w="5995670" h="4237355">
                  <a:moveTo>
                    <a:pt x="2284920" y="0"/>
                  </a:moveTo>
                  <a:lnTo>
                    <a:pt x="5995312" y="0"/>
                  </a:lnTo>
                  <a:lnTo>
                    <a:pt x="5995312" y="1188297"/>
                  </a:lnTo>
                  <a:lnTo>
                    <a:pt x="2284920" y="1188297"/>
                  </a:lnTo>
                  <a:lnTo>
                    <a:pt x="2284920" y="0"/>
                  </a:lnTo>
                  <a:close/>
                </a:path>
                <a:path w="5995670" h="4237355">
                  <a:moveTo>
                    <a:pt x="3275143" y="2687669"/>
                  </a:moveTo>
                  <a:lnTo>
                    <a:pt x="5645438" y="2687669"/>
                  </a:lnTo>
                  <a:lnTo>
                    <a:pt x="5645438" y="4236866"/>
                  </a:lnTo>
                  <a:lnTo>
                    <a:pt x="3275143" y="4236866"/>
                  </a:lnTo>
                  <a:lnTo>
                    <a:pt x="3275143" y="2687669"/>
                  </a:lnTo>
                  <a:close/>
                </a:path>
              </a:pathLst>
            </a:custGeom>
            <a:ln w="952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52574" y="3272987"/>
            <a:ext cx="90487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14" b="1">
                <a:solidFill>
                  <a:srgbClr val="0A9395"/>
                </a:solidFill>
                <a:latin typeface="Arial"/>
                <a:cs typeface="Arial"/>
              </a:rPr>
              <a:t>1.</a:t>
            </a:r>
            <a:r>
              <a:rPr dirty="0" sz="10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Simple</a:t>
            </a:r>
            <a:r>
              <a:rPr dirty="0" sz="10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spc="-30" b="1">
                <a:solidFill>
                  <a:srgbClr val="0A9395"/>
                </a:solidFill>
                <a:latin typeface="Arial"/>
                <a:cs typeface="Arial"/>
              </a:rPr>
              <a:t>Task: </a:t>
            </a:r>
            <a:r>
              <a:rPr dirty="0" sz="1000" spc="-10">
                <a:latin typeface="Microsoft Sans Serif"/>
                <a:cs typeface="Microsoft Sans Serif"/>
              </a:rPr>
              <a:t>Leave </a:t>
            </a:r>
            <a:r>
              <a:rPr dirty="0" sz="1000" spc="-10" b="1">
                <a:solidFill>
                  <a:srgbClr val="0A9395"/>
                </a:solidFill>
                <a:latin typeface="Arial"/>
                <a:cs typeface="Arial"/>
              </a:rPr>
              <a:t>asynchronous multimodal commenting </a:t>
            </a:r>
            <a:r>
              <a:rPr dirty="0" sz="1000">
                <a:latin typeface="Microsoft Sans Serif"/>
                <a:cs typeface="Microsoft Sans Serif"/>
              </a:rPr>
              <a:t>on</a:t>
            </a:r>
            <a:r>
              <a:rPr dirty="0" sz="1000" spc="6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mockups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1211722" y="3492122"/>
            <a:ext cx="382270" cy="82550"/>
            <a:chOff x="1211722" y="3492122"/>
            <a:chExt cx="382270" cy="82550"/>
          </a:xfrm>
        </p:grpSpPr>
        <p:sp>
          <p:nvSpPr>
            <p:cNvPr id="15" name="object 15" descr=""/>
            <p:cNvSpPr/>
            <p:nvPr/>
          </p:nvSpPr>
          <p:spPr>
            <a:xfrm>
              <a:off x="1254259" y="3496567"/>
              <a:ext cx="335280" cy="59690"/>
            </a:xfrm>
            <a:custGeom>
              <a:avLst/>
              <a:gdLst/>
              <a:ahLst/>
              <a:cxnLst/>
              <a:rect l="l" t="t" r="r" b="b"/>
              <a:pathLst>
                <a:path w="335280" h="59689">
                  <a:moveTo>
                    <a:pt x="334836" y="0"/>
                  </a:moveTo>
                  <a:lnTo>
                    <a:pt x="0" y="59449"/>
                  </a:lnTo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216167" y="3542167"/>
              <a:ext cx="40640" cy="27940"/>
            </a:xfrm>
            <a:custGeom>
              <a:avLst/>
              <a:gdLst/>
              <a:ahLst/>
              <a:cxnLst/>
              <a:rect l="l" t="t" r="r" b="b"/>
              <a:pathLst>
                <a:path w="40640" h="27939">
                  <a:moveTo>
                    <a:pt x="40554" y="27724"/>
                  </a:moveTo>
                  <a:lnTo>
                    <a:pt x="0" y="20624"/>
                  </a:lnTo>
                  <a:lnTo>
                    <a:pt x="35629" y="0"/>
                  </a:lnTo>
                  <a:lnTo>
                    <a:pt x="40554" y="277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216167" y="3542167"/>
              <a:ext cx="40640" cy="27940"/>
            </a:xfrm>
            <a:custGeom>
              <a:avLst/>
              <a:gdLst/>
              <a:ahLst/>
              <a:cxnLst/>
              <a:rect l="l" t="t" r="r" b="b"/>
              <a:pathLst>
                <a:path w="40640" h="27939">
                  <a:moveTo>
                    <a:pt x="35629" y="0"/>
                  </a:moveTo>
                  <a:lnTo>
                    <a:pt x="0" y="20624"/>
                  </a:lnTo>
                  <a:lnTo>
                    <a:pt x="40554" y="27724"/>
                  </a:lnTo>
                  <a:lnTo>
                    <a:pt x="35629" y="0"/>
                  </a:lnTo>
                  <a:close/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643398" y="1352731"/>
            <a:ext cx="76327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Home:</a:t>
            </a:r>
            <a:r>
              <a:rPr dirty="0" sz="1000" spc="-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Login </a:t>
            </a:r>
            <a:r>
              <a:rPr dirty="0" sz="1000">
                <a:latin typeface="Microsoft Sans Serif"/>
                <a:cs typeface="Microsoft Sans Serif"/>
              </a:rPr>
              <a:t>and</a:t>
            </a:r>
            <a:r>
              <a:rPr dirty="0" sz="1000" spc="80">
                <a:latin typeface="Microsoft Sans Serif"/>
                <a:cs typeface="Microsoft Sans Serif"/>
              </a:rPr>
              <a:t> </a:t>
            </a:r>
            <a:r>
              <a:rPr dirty="0" sz="1000" spc="-20">
                <a:latin typeface="Microsoft Sans Serif"/>
                <a:cs typeface="Microsoft Sans Serif"/>
              </a:rPr>
              <a:t>view </a:t>
            </a:r>
            <a:r>
              <a:rPr dirty="0" sz="1000" spc="-10">
                <a:latin typeface="Microsoft Sans Serif"/>
                <a:cs typeface="Microsoft Sans Serif"/>
              </a:rPr>
              <a:t>previous mocks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1335457" y="1585984"/>
            <a:ext cx="6130925" cy="3306445"/>
            <a:chOff x="1335457" y="1585984"/>
            <a:chExt cx="6130925" cy="3306445"/>
          </a:xfrm>
        </p:grpSpPr>
        <p:pic>
          <p:nvPicPr>
            <p:cNvPr id="20" name="object 2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5457" y="1585984"/>
              <a:ext cx="257901" cy="64524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6591936" y="2255345"/>
              <a:ext cx="325755" cy="415290"/>
            </a:xfrm>
            <a:custGeom>
              <a:avLst/>
              <a:gdLst/>
              <a:ahLst/>
              <a:cxnLst/>
              <a:rect l="l" t="t" r="r" b="b"/>
              <a:pathLst>
                <a:path w="325754" h="415289">
                  <a:moveTo>
                    <a:pt x="0" y="0"/>
                  </a:moveTo>
                  <a:lnTo>
                    <a:pt x="325449" y="415149"/>
                  </a:lnTo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6906286" y="2661794"/>
              <a:ext cx="35560" cy="39370"/>
            </a:xfrm>
            <a:custGeom>
              <a:avLst/>
              <a:gdLst/>
              <a:ahLst/>
              <a:cxnLst/>
              <a:rect l="l" t="t" r="r" b="b"/>
              <a:pathLst>
                <a:path w="35559" h="39369">
                  <a:moveTo>
                    <a:pt x="34949" y="39149"/>
                  </a:moveTo>
                  <a:lnTo>
                    <a:pt x="0" y="17374"/>
                  </a:lnTo>
                  <a:lnTo>
                    <a:pt x="22174" y="0"/>
                  </a:lnTo>
                  <a:lnTo>
                    <a:pt x="34949" y="391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6906286" y="2661794"/>
              <a:ext cx="35560" cy="39370"/>
            </a:xfrm>
            <a:custGeom>
              <a:avLst/>
              <a:gdLst/>
              <a:ahLst/>
              <a:cxnLst/>
              <a:rect l="l" t="t" r="r" b="b"/>
              <a:pathLst>
                <a:path w="35559" h="39369">
                  <a:moveTo>
                    <a:pt x="0" y="17374"/>
                  </a:moveTo>
                  <a:lnTo>
                    <a:pt x="34949" y="39149"/>
                  </a:lnTo>
                  <a:lnTo>
                    <a:pt x="22174" y="0"/>
                  </a:lnTo>
                  <a:lnTo>
                    <a:pt x="0" y="17374"/>
                  </a:lnTo>
                  <a:close/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218835" y="4478290"/>
              <a:ext cx="224790" cy="409575"/>
            </a:xfrm>
            <a:custGeom>
              <a:avLst/>
              <a:gdLst/>
              <a:ahLst/>
              <a:cxnLst/>
              <a:rect l="l" t="t" r="r" b="b"/>
              <a:pathLst>
                <a:path w="224790" h="409575">
                  <a:moveTo>
                    <a:pt x="0" y="409349"/>
                  </a:moveTo>
                  <a:lnTo>
                    <a:pt x="224399" y="0"/>
                  </a:lnTo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430910" y="4444366"/>
              <a:ext cx="31115" cy="41275"/>
            </a:xfrm>
            <a:custGeom>
              <a:avLst/>
              <a:gdLst/>
              <a:ahLst/>
              <a:cxnLst/>
              <a:rect l="l" t="t" r="r" b="b"/>
              <a:pathLst>
                <a:path w="31115" h="41275">
                  <a:moveTo>
                    <a:pt x="24674" y="40699"/>
                  </a:moveTo>
                  <a:lnTo>
                    <a:pt x="0" y="27149"/>
                  </a:lnTo>
                  <a:lnTo>
                    <a:pt x="30924" y="0"/>
                  </a:lnTo>
                  <a:lnTo>
                    <a:pt x="24674" y="406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430910" y="4444366"/>
              <a:ext cx="31115" cy="41275"/>
            </a:xfrm>
            <a:custGeom>
              <a:avLst/>
              <a:gdLst/>
              <a:ahLst/>
              <a:cxnLst/>
              <a:rect l="l" t="t" r="r" b="b"/>
              <a:pathLst>
                <a:path w="31115" h="41275">
                  <a:moveTo>
                    <a:pt x="24674" y="40699"/>
                  </a:moveTo>
                  <a:lnTo>
                    <a:pt x="30924" y="0"/>
                  </a:lnTo>
                  <a:lnTo>
                    <a:pt x="0" y="27149"/>
                  </a:lnTo>
                  <a:lnTo>
                    <a:pt x="24674" y="40699"/>
                  </a:lnTo>
                  <a:close/>
                </a:path>
              </a:pathLst>
            </a:custGeom>
            <a:ln w="8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7012440" y="2304315"/>
            <a:ext cx="1191895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10" b="1">
                <a:solidFill>
                  <a:srgbClr val="0A9395"/>
                </a:solidFill>
                <a:latin typeface="Arial"/>
                <a:cs typeface="Arial"/>
              </a:rPr>
              <a:t>2.</a:t>
            </a:r>
            <a:r>
              <a:rPr dirty="0" sz="10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spc="10" b="1">
                <a:solidFill>
                  <a:srgbClr val="0A9395"/>
                </a:solidFill>
                <a:latin typeface="Arial"/>
                <a:cs typeface="Arial"/>
              </a:rPr>
              <a:t>Moderate</a:t>
            </a:r>
            <a:r>
              <a:rPr dirty="0" sz="10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A9395"/>
                </a:solidFill>
                <a:latin typeface="Arial"/>
                <a:cs typeface="Arial"/>
              </a:rPr>
              <a:t>Task: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Realtime</a:t>
            </a:r>
            <a:r>
              <a:rPr dirty="0" sz="10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calls</a:t>
            </a:r>
            <a:r>
              <a:rPr dirty="0" sz="10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0A9395"/>
                </a:solidFill>
                <a:latin typeface="Arial"/>
                <a:cs typeface="Arial"/>
              </a:rPr>
              <a:t>with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designers</a:t>
            </a:r>
            <a:r>
              <a:rPr dirty="0" sz="1000" spc="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and</a:t>
            </a:r>
            <a:r>
              <a:rPr dirty="0" sz="1000" spc="85">
                <a:latin typeface="Microsoft Sans Serif"/>
                <a:cs typeface="Microsoft Sans Serif"/>
              </a:rPr>
              <a:t> </a:t>
            </a:r>
            <a:r>
              <a:rPr dirty="0" sz="1000" spc="-20" b="1">
                <a:solidFill>
                  <a:srgbClr val="0A9395"/>
                </a:solidFill>
                <a:latin typeface="Arial"/>
                <a:cs typeface="Arial"/>
              </a:rPr>
              <a:t>live </a:t>
            </a:r>
            <a:r>
              <a:rPr dirty="0" sz="1000" spc="10" b="1">
                <a:solidFill>
                  <a:srgbClr val="0A9395"/>
                </a:solidFill>
                <a:latin typeface="Arial"/>
                <a:cs typeface="Arial"/>
              </a:rPr>
              <a:t>commenting</a:t>
            </a:r>
            <a:r>
              <a:rPr dirty="0" sz="1000" spc="1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using recordings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531332" y="4027013"/>
            <a:ext cx="1307465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3.</a:t>
            </a:r>
            <a:r>
              <a:rPr dirty="0" sz="100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Complex</a:t>
            </a:r>
            <a:r>
              <a:rPr dirty="0" sz="100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spc="-35" b="1">
                <a:solidFill>
                  <a:srgbClr val="0A9395"/>
                </a:solidFill>
                <a:latin typeface="Arial"/>
                <a:cs typeface="Arial"/>
              </a:rPr>
              <a:t>Task:</a:t>
            </a:r>
            <a:r>
              <a:rPr dirty="0" sz="10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spc="-25">
                <a:latin typeface="Microsoft Sans Serif"/>
                <a:cs typeface="Microsoft Sans Serif"/>
              </a:rPr>
              <a:t>Use </a:t>
            </a:r>
            <a:r>
              <a:rPr dirty="0" sz="1000">
                <a:latin typeface="Microsoft Sans Serif"/>
                <a:cs typeface="Microsoft Sans Serif"/>
              </a:rPr>
              <a:t>AI</a:t>
            </a:r>
            <a:r>
              <a:rPr dirty="0" sz="1000" spc="40">
                <a:latin typeface="Microsoft Sans Serif"/>
                <a:cs typeface="Microsoft Sans Serif"/>
              </a:rPr>
              <a:t> </a:t>
            </a:r>
            <a:r>
              <a:rPr dirty="0" sz="1000" spc="65">
                <a:latin typeface="Microsoft Sans Serif"/>
                <a:cs typeface="Microsoft Sans Serif"/>
              </a:rPr>
              <a:t>to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10" b="1">
                <a:solidFill>
                  <a:srgbClr val="0A9395"/>
                </a:solidFill>
                <a:latin typeface="Arial"/>
                <a:cs typeface="Arial"/>
              </a:rPr>
              <a:t>generate</a:t>
            </a:r>
            <a:r>
              <a:rPr dirty="0" sz="10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0A9395"/>
                </a:solidFill>
                <a:latin typeface="Arial"/>
                <a:cs typeface="Arial"/>
              </a:rPr>
              <a:t>todo </a:t>
            </a:r>
            <a:r>
              <a:rPr dirty="0" sz="1000" b="1">
                <a:solidFill>
                  <a:srgbClr val="0A9395"/>
                </a:solidFill>
                <a:latin typeface="Arial"/>
                <a:cs typeface="Arial"/>
              </a:rPr>
              <a:t>categories</a:t>
            </a:r>
            <a:r>
              <a:rPr dirty="0" sz="1000" spc="1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000" spc="-20">
                <a:latin typeface="Microsoft Sans Serif"/>
                <a:cs typeface="Microsoft Sans Serif"/>
              </a:rPr>
              <a:t>from </a:t>
            </a:r>
            <a:r>
              <a:rPr dirty="0" sz="1000" spc="20">
                <a:latin typeface="Microsoft Sans Serif"/>
                <a:cs typeface="Microsoft Sans Serif"/>
              </a:rPr>
              <a:t>comments</a:t>
            </a:r>
            <a:r>
              <a:rPr dirty="0" sz="1000" spc="114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and</a:t>
            </a:r>
            <a:r>
              <a:rPr dirty="0" sz="1000" spc="114">
                <a:latin typeface="Microsoft Sans Serif"/>
                <a:cs typeface="Microsoft Sans Serif"/>
              </a:rPr>
              <a:t> </a:t>
            </a:r>
            <a:r>
              <a:rPr dirty="0" sz="1000" spc="-20">
                <a:latin typeface="Microsoft Sans Serif"/>
                <a:cs typeface="Microsoft Sans Serif"/>
              </a:rPr>
              <a:t>view </a:t>
            </a:r>
            <a:r>
              <a:rPr dirty="0" sz="1000">
                <a:latin typeface="Microsoft Sans Serif"/>
                <a:cs typeface="Microsoft Sans Serif"/>
              </a:rPr>
              <a:t>version</a:t>
            </a:r>
            <a:r>
              <a:rPr dirty="0" sz="1000" spc="10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history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/>
              <a:t>Construction:</a:t>
            </a:r>
            <a:r>
              <a:rPr dirty="0" spc="365"/>
              <a:t> </a:t>
            </a:r>
            <a:r>
              <a:rPr dirty="0" spc="60"/>
              <a:t>Interactions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1532454" y="1590266"/>
            <a:ext cx="229870" cy="231775"/>
          </a:xfrm>
          <a:custGeom>
            <a:avLst/>
            <a:gdLst/>
            <a:ahLst/>
            <a:cxnLst/>
            <a:rect l="l" t="t" r="r" b="b"/>
            <a:pathLst>
              <a:path w="229869" h="231775">
                <a:moveTo>
                  <a:pt x="0" y="0"/>
                </a:moveTo>
                <a:lnTo>
                  <a:pt x="229499" y="0"/>
                </a:lnTo>
                <a:lnTo>
                  <a:pt x="229499" y="231599"/>
                </a:lnTo>
                <a:lnTo>
                  <a:pt x="0" y="231599"/>
                </a:lnTo>
                <a:lnTo>
                  <a:pt x="0" y="0"/>
                </a:lnTo>
                <a:close/>
              </a:path>
            </a:pathLst>
          </a:custGeom>
          <a:ln w="205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374289" y="254124"/>
            <a:ext cx="8218170" cy="4693920"/>
            <a:chOff x="374289" y="254124"/>
            <a:chExt cx="8218170" cy="469392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289" y="939723"/>
              <a:ext cx="2191955" cy="218177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19603" y="1249542"/>
              <a:ext cx="1054735" cy="1872614"/>
            </a:xfrm>
            <a:custGeom>
              <a:avLst/>
              <a:gdLst/>
              <a:ahLst/>
              <a:cxnLst/>
              <a:rect l="l" t="t" r="r" b="b"/>
              <a:pathLst>
                <a:path w="1054735" h="1872614">
                  <a:moveTo>
                    <a:pt x="0" y="0"/>
                  </a:moveTo>
                  <a:lnTo>
                    <a:pt x="229499" y="0"/>
                  </a:lnTo>
                  <a:lnTo>
                    <a:pt x="229499" y="231599"/>
                  </a:lnTo>
                  <a:lnTo>
                    <a:pt x="0" y="231599"/>
                  </a:lnTo>
                  <a:lnTo>
                    <a:pt x="0" y="0"/>
                  </a:lnTo>
                  <a:close/>
                </a:path>
                <a:path w="1054735" h="1872614">
                  <a:moveTo>
                    <a:pt x="504666" y="1080685"/>
                  </a:moveTo>
                  <a:lnTo>
                    <a:pt x="1054265" y="1080685"/>
                  </a:lnTo>
                  <a:lnTo>
                    <a:pt x="1054265" y="1872076"/>
                  </a:lnTo>
                  <a:lnTo>
                    <a:pt x="504666" y="1872076"/>
                  </a:lnTo>
                  <a:lnTo>
                    <a:pt x="504666" y="1080685"/>
                  </a:lnTo>
                  <a:close/>
                </a:path>
              </a:pathLst>
            </a:custGeom>
            <a:ln w="20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34353" y="1200972"/>
              <a:ext cx="4215765" cy="280670"/>
            </a:xfrm>
            <a:custGeom>
              <a:avLst/>
              <a:gdLst/>
              <a:ahLst/>
              <a:cxnLst/>
              <a:rect l="l" t="t" r="r" b="b"/>
              <a:pathLst>
                <a:path w="4215765" h="280669">
                  <a:moveTo>
                    <a:pt x="0" y="280169"/>
                  </a:moveTo>
                  <a:lnTo>
                    <a:pt x="4215361" y="0"/>
                  </a:lnTo>
                </a:path>
              </a:pathLst>
            </a:custGeom>
            <a:ln w="4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149189" y="1193392"/>
              <a:ext cx="21590" cy="15240"/>
            </a:xfrm>
            <a:custGeom>
              <a:avLst/>
              <a:gdLst/>
              <a:ahLst/>
              <a:cxnLst/>
              <a:rect l="l" t="t" r="r" b="b"/>
              <a:pathLst>
                <a:path w="21589" h="15240">
                  <a:moveTo>
                    <a:pt x="1024" y="15162"/>
                  </a:moveTo>
                  <a:lnTo>
                    <a:pt x="0" y="0"/>
                  </a:lnTo>
                  <a:lnTo>
                    <a:pt x="21349" y="6194"/>
                  </a:lnTo>
                  <a:lnTo>
                    <a:pt x="1024" y="151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149189" y="1193392"/>
              <a:ext cx="21590" cy="15240"/>
            </a:xfrm>
            <a:custGeom>
              <a:avLst/>
              <a:gdLst/>
              <a:ahLst/>
              <a:cxnLst/>
              <a:rect l="l" t="t" r="r" b="b"/>
              <a:pathLst>
                <a:path w="21589" h="15240">
                  <a:moveTo>
                    <a:pt x="1024" y="15162"/>
                  </a:moveTo>
                  <a:lnTo>
                    <a:pt x="21349" y="6194"/>
                  </a:lnTo>
                  <a:lnTo>
                    <a:pt x="0" y="0"/>
                  </a:lnTo>
                  <a:lnTo>
                    <a:pt x="1024" y="15162"/>
                  </a:lnTo>
                  <a:close/>
                </a:path>
              </a:pathLst>
            </a:custGeom>
            <a:ln w="4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647204" y="1821866"/>
              <a:ext cx="4500880" cy="1130300"/>
            </a:xfrm>
            <a:custGeom>
              <a:avLst/>
              <a:gdLst/>
              <a:ahLst/>
              <a:cxnLst/>
              <a:rect l="l" t="t" r="r" b="b"/>
              <a:pathLst>
                <a:path w="4500880" h="1130300">
                  <a:moveTo>
                    <a:pt x="0" y="0"/>
                  </a:moveTo>
                  <a:lnTo>
                    <a:pt x="4500533" y="1129677"/>
                  </a:lnTo>
                </a:path>
              </a:pathLst>
            </a:custGeom>
            <a:ln w="4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145887" y="2944169"/>
              <a:ext cx="22225" cy="15240"/>
            </a:xfrm>
            <a:custGeom>
              <a:avLst/>
              <a:gdLst/>
              <a:ahLst/>
              <a:cxnLst/>
              <a:rect l="l" t="t" r="r" b="b"/>
              <a:pathLst>
                <a:path w="22225" h="15239">
                  <a:moveTo>
                    <a:pt x="0" y="14749"/>
                  </a:moveTo>
                  <a:lnTo>
                    <a:pt x="3699" y="0"/>
                  </a:lnTo>
                  <a:lnTo>
                    <a:pt x="22074" y="12449"/>
                  </a:lnTo>
                  <a:lnTo>
                    <a:pt x="0" y="1474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145887" y="2944169"/>
              <a:ext cx="22225" cy="15240"/>
            </a:xfrm>
            <a:custGeom>
              <a:avLst/>
              <a:gdLst/>
              <a:ahLst/>
              <a:cxnLst/>
              <a:rect l="l" t="t" r="r" b="b"/>
              <a:pathLst>
                <a:path w="22225" h="15239">
                  <a:moveTo>
                    <a:pt x="0" y="14749"/>
                  </a:moveTo>
                  <a:lnTo>
                    <a:pt x="22074" y="12449"/>
                  </a:lnTo>
                  <a:lnTo>
                    <a:pt x="3699" y="0"/>
                  </a:lnTo>
                  <a:lnTo>
                    <a:pt x="0" y="14749"/>
                  </a:lnTo>
                  <a:close/>
                </a:path>
              </a:pathLst>
            </a:custGeom>
            <a:ln w="4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316039" y="2974694"/>
              <a:ext cx="1887855" cy="1157605"/>
            </a:xfrm>
            <a:custGeom>
              <a:avLst/>
              <a:gdLst/>
              <a:ahLst/>
              <a:cxnLst/>
              <a:rect l="l" t="t" r="r" b="b"/>
              <a:pathLst>
                <a:path w="1887855" h="1157604">
                  <a:moveTo>
                    <a:pt x="0" y="0"/>
                  </a:moveTo>
                  <a:lnTo>
                    <a:pt x="1887753" y="1157072"/>
                  </a:lnTo>
                </a:path>
              </a:pathLst>
            </a:custGeom>
            <a:ln w="4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199843" y="4125291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21749" y="17399"/>
                  </a:moveTo>
                  <a:lnTo>
                    <a:pt x="0" y="12974"/>
                  </a:lnTo>
                  <a:lnTo>
                    <a:pt x="7924" y="0"/>
                  </a:lnTo>
                  <a:lnTo>
                    <a:pt x="21749" y="173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199843" y="4125291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0" y="12974"/>
                  </a:moveTo>
                  <a:lnTo>
                    <a:pt x="21749" y="17399"/>
                  </a:lnTo>
                  <a:lnTo>
                    <a:pt x="7924" y="0"/>
                  </a:lnTo>
                  <a:lnTo>
                    <a:pt x="0" y="12974"/>
                  </a:lnTo>
                  <a:close/>
                </a:path>
              </a:pathLst>
            </a:custGeom>
            <a:ln w="4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9868" y="2740619"/>
              <a:ext cx="1889071" cy="2207195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07239" y="254124"/>
              <a:ext cx="2257570" cy="224014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42563" y="3249693"/>
              <a:ext cx="2549694" cy="1698121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210299" y="4505201"/>
            <a:ext cx="282448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 b="1">
                <a:solidFill>
                  <a:srgbClr val="0A9395"/>
                </a:solidFill>
                <a:latin typeface="Arial"/>
                <a:cs typeface="Arial"/>
              </a:rPr>
              <a:t>scrolling:</a:t>
            </a:r>
            <a:r>
              <a:rPr dirty="0" sz="20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sliding</a:t>
            </a:r>
            <a:r>
              <a:rPr dirty="0" sz="20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55" b="1">
                <a:solidFill>
                  <a:srgbClr val="0A9395"/>
                </a:solidFill>
                <a:latin typeface="Arial"/>
                <a:cs typeface="Arial"/>
              </a:rPr>
              <a:t>paper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558184" y="2649513"/>
            <a:ext cx="208851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85" b="1">
                <a:solidFill>
                  <a:srgbClr val="0A9395"/>
                </a:solidFill>
                <a:latin typeface="Arial"/>
                <a:cs typeface="Arial"/>
              </a:rPr>
              <a:t>text</a:t>
            </a:r>
            <a:r>
              <a:rPr dirty="0" sz="1800" spc="-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inputs:</a:t>
            </a:r>
            <a:r>
              <a:rPr dirty="0" sz="1800" spc="-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typing </a:t>
            </a:r>
            <a:r>
              <a:rPr dirty="0" sz="1800" spc="45" b="1">
                <a:solidFill>
                  <a:srgbClr val="0A9395"/>
                </a:solidFill>
                <a:latin typeface="Arial"/>
                <a:cs typeface="Arial"/>
              </a:rPr>
              <a:t>comments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432895" y="1508353"/>
            <a:ext cx="177673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solidFill>
                  <a:srgbClr val="0A9395"/>
                </a:solidFill>
                <a:latin typeface="Arial"/>
                <a:cs typeface="Arial"/>
              </a:rPr>
              <a:t>login</a:t>
            </a:r>
            <a:r>
              <a:rPr dirty="0" sz="1800" spc="-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fiow: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username</a:t>
            </a:r>
            <a:r>
              <a:rPr dirty="0" sz="1800" spc="1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password</a:t>
            </a:r>
            <a:r>
              <a:rPr dirty="0" sz="18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fields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Procedure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232039" y="2308832"/>
            <a:ext cx="154940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Facilitator:</a:t>
            </a:r>
            <a:r>
              <a:rPr dirty="0" sz="16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0A9395"/>
                </a:solidFill>
                <a:latin typeface="Arial"/>
                <a:cs typeface="Arial"/>
              </a:rPr>
              <a:t>Siya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925874" y="2308841"/>
            <a:ext cx="203327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Computer:</a:t>
            </a:r>
            <a:r>
              <a:rPr dirty="0" sz="1600" spc="1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Candace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198602" y="4461163"/>
            <a:ext cx="161671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Notetaker:</a:t>
            </a:r>
            <a:r>
              <a:rPr dirty="0" sz="1600" spc="20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Tyler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014745" y="4461163"/>
            <a:ext cx="185547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Documenter:</a:t>
            </a:r>
            <a:r>
              <a:rPr dirty="0" sz="1600" spc="2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0A9395"/>
                </a:solidFill>
                <a:latin typeface="Arial"/>
                <a:cs typeface="Arial"/>
              </a:rPr>
              <a:t>Avey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1770" y="591798"/>
            <a:ext cx="1428747" cy="142874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27564" y="591798"/>
            <a:ext cx="1428747" cy="142874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55708" y="2744119"/>
            <a:ext cx="1500846" cy="1500846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27564" y="2780194"/>
            <a:ext cx="1428747" cy="142869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345023"/>
            <a:ext cx="7128509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55"/>
              <a:t>Participants</a:t>
            </a:r>
            <a:r>
              <a:rPr dirty="0" spc="-80"/>
              <a:t> </a:t>
            </a:r>
            <a:r>
              <a:rPr dirty="0" spc="80"/>
              <a:t>were</a:t>
            </a:r>
            <a:r>
              <a:rPr dirty="0" spc="-80"/>
              <a:t> </a:t>
            </a:r>
            <a:r>
              <a:rPr dirty="0" spc="85"/>
              <a:t>recruited</a:t>
            </a:r>
            <a:r>
              <a:rPr dirty="0" spc="-75"/>
              <a:t> </a:t>
            </a:r>
            <a:r>
              <a:rPr dirty="0"/>
              <a:t>for</a:t>
            </a:r>
            <a:r>
              <a:rPr dirty="0" spc="-80"/>
              <a:t> </a:t>
            </a:r>
            <a:r>
              <a:rPr dirty="0" spc="85"/>
              <a:t>their</a:t>
            </a:r>
            <a:r>
              <a:rPr dirty="0" spc="-80"/>
              <a:t> </a:t>
            </a:r>
            <a:r>
              <a:rPr dirty="0" spc="50"/>
              <a:t>diversity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32211" y="850123"/>
            <a:ext cx="1254760" cy="1228725"/>
            <a:chOff x="432211" y="850123"/>
            <a:chExt cx="1254760" cy="122872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349" y="857498"/>
              <a:ext cx="1180817" cy="115627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211" y="850123"/>
              <a:ext cx="1254347" cy="1228272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1797855" y="1073468"/>
            <a:ext cx="133858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595959"/>
                </a:solidFill>
                <a:latin typeface="Arial"/>
                <a:cs typeface="Arial"/>
              </a:rPr>
              <a:t>Sawyer</a:t>
            </a:r>
            <a:endParaRPr sz="1000">
              <a:latin typeface="Arial"/>
              <a:cs typeface="Arial"/>
            </a:endParaRPr>
          </a:p>
          <a:p>
            <a:pPr marL="12700" marR="352425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College</a:t>
            </a:r>
            <a:r>
              <a:rPr dirty="0" sz="10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Dropout Nontechnical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Media Tech +</a:t>
            </a:r>
            <a:r>
              <a:rPr dirty="0" sz="1000" spc="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70">
                <a:solidFill>
                  <a:srgbClr val="595959"/>
                </a:solidFill>
                <a:latin typeface="Microsoft Sans Serif"/>
                <a:cs typeface="Microsoft Sans Serif"/>
              </a:rPr>
              <a:t>YC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Pre</a:t>
            </a:r>
            <a:r>
              <a:rPr dirty="0" sz="10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Seed</a:t>
            </a:r>
            <a:r>
              <a:rPr dirty="0" sz="10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r>
              <a:rPr dirty="0" sz="10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30">
                <a:solidFill>
                  <a:srgbClr val="595959"/>
                </a:solidFill>
                <a:latin typeface="Microsoft Sans Serif"/>
                <a:cs typeface="Microsoft Sans Serif"/>
              </a:rPr>
              <a:t>(1-</a:t>
            </a:r>
            <a:r>
              <a:rPr dirty="0" sz="1000" spc="-25">
                <a:solidFill>
                  <a:srgbClr val="595959"/>
                </a:solidFill>
                <a:latin typeface="Microsoft Sans Serif"/>
                <a:cs typeface="Microsoft Sans Serif"/>
              </a:rPr>
              <a:t>10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people)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797855" y="2305486"/>
            <a:ext cx="111442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0" b="1">
                <a:solidFill>
                  <a:srgbClr val="595959"/>
                </a:solidFill>
                <a:latin typeface="Arial"/>
                <a:cs typeface="Arial"/>
              </a:rPr>
              <a:t>Paul</a:t>
            </a:r>
            <a:endParaRPr sz="1000">
              <a:latin typeface="Arial"/>
              <a:cs typeface="Arial"/>
            </a:endParaRPr>
          </a:p>
          <a:p>
            <a:pPr marL="12700" marR="83185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Stanford</a:t>
            </a:r>
            <a:r>
              <a:rPr dirty="0" sz="1000" spc="2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Student Technical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Dev</a:t>
            </a:r>
            <a:r>
              <a:rPr dirty="0" sz="1000" spc="-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Tool</a:t>
            </a:r>
            <a:r>
              <a:rPr dirty="0" sz="1000" spc="-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+</a:t>
            </a:r>
            <a:r>
              <a:rPr dirty="0" sz="1000" spc="-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25">
                <a:solidFill>
                  <a:srgbClr val="595959"/>
                </a:solidFill>
                <a:latin typeface="Microsoft Sans Serif"/>
                <a:cs typeface="Microsoft Sans Serif"/>
              </a:rPr>
              <a:t>YC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Seed</a:t>
            </a:r>
            <a:r>
              <a:rPr dirty="0" sz="1000" spc="1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r>
              <a:rPr dirty="0" sz="1000" spc="1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30">
                <a:solidFill>
                  <a:srgbClr val="595959"/>
                </a:solidFill>
                <a:latin typeface="Microsoft Sans Serif"/>
                <a:cs typeface="Microsoft Sans Serif"/>
              </a:rPr>
              <a:t>(1-</a:t>
            </a:r>
            <a:r>
              <a:rPr dirty="0" sz="1000" spc="-25">
                <a:solidFill>
                  <a:srgbClr val="595959"/>
                </a:solidFill>
                <a:latin typeface="Microsoft Sans Serif"/>
                <a:cs typeface="Microsoft Sans Serif"/>
              </a:rPr>
              <a:t>10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people)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97855" y="3590702"/>
            <a:ext cx="1946275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b="1">
                <a:solidFill>
                  <a:srgbClr val="595959"/>
                </a:solidFill>
                <a:latin typeface="Arial"/>
                <a:cs typeface="Arial"/>
              </a:rPr>
              <a:t>Jim</a:t>
            </a:r>
            <a:endParaRPr sz="1000">
              <a:latin typeface="Arial"/>
              <a:cs typeface="Arial"/>
            </a:endParaRPr>
          </a:p>
          <a:p>
            <a:pPr marL="12700" marR="678180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Professor</a:t>
            </a:r>
            <a:r>
              <a:rPr dirty="0" sz="10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at</a:t>
            </a:r>
            <a:r>
              <a:rPr dirty="0" sz="10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Stanford Technical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Consumer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Pre</a:t>
            </a:r>
            <a:r>
              <a:rPr dirty="0" sz="10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Seed</a:t>
            </a:r>
            <a:r>
              <a:rPr dirty="0" sz="10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r>
              <a:rPr dirty="0" sz="10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(10-</a:t>
            </a:r>
            <a:r>
              <a:rPr dirty="0" sz="1000" spc="75">
                <a:solidFill>
                  <a:srgbClr val="595959"/>
                </a:solidFill>
                <a:latin typeface="Microsoft Sans Serif"/>
                <a:cs typeface="Microsoft Sans Serif"/>
              </a:rPr>
              <a:t>20</a:t>
            </a:r>
            <a:r>
              <a:rPr dirty="0" sz="10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people)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709164" y="1002668"/>
            <a:ext cx="50609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595959"/>
                </a:solidFill>
                <a:latin typeface="Arial"/>
                <a:cs typeface="Arial"/>
              </a:rPr>
              <a:t>Andrew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709164" y="1155068"/>
            <a:ext cx="130111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44195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New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20">
                <a:solidFill>
                  <a:srgbClr val="595959"/>
                </a:solidFill>
                <a:latin typeface="Microsoft Sans Serif"/>
                <a:cs typeface="Microsoft Sans Serif"/>
              </a:rPr>
              <a:t>Grad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Technical </a:t>
            </a:r>
            <a:r>
              <a:rPr dirty="0" sz="1000" spc="-30">
                <a:solidFill>
                  <a:srgbClr val="595959"/>
                </a:solidFill>
                <a:latin typeface="Microsoft Sans Serif"/>
                <a:cs typeface="Microsoft Sans Serif"/>
              </a:rPr>
              <a:t>HRTech</a:t>
            </a:r>
            <a:r>
              <a:rPr dirty="0" sz="1000" spc="-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+</a:t>
            </a:r>
            <a:r>
              <a:rPr dirty="0" sz="1000" spc="-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85">
                <a:solidFill>
                  <a:srgbClr val="595959"/>
                </a:solidFill>
                <a:latin typeface="Microsoft Sans Serif"/>
                <a:cs typeface="Microsoft Sans Serif"/>
              </a:rPr>
              <a:t>YC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Series</a:t>
            </a:r>
            <a:r>
              <a:rPr dirty="0" sz="10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0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(20+</a:t>
            </a:r>
            <a:r>
              <a:rPr dirty="0" sz="10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people)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484349" y="2127908"/>
            <a:ext cx="1313815" cy="1228725"/>
            <a:chOff x="484349" y="2127908"/>
            <a:chExt cx="1313815" cy="1228725"/>
          </a:xfrm>
        </p:grpSpPr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4349" y="2131595"/>
              <a:ext cx="1180817" cy="115627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3561" y="2127908"/>
              <a:ext cx="1254347" cy="1228285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5386414" y="821485"/>
            <a:ext cx="1254760" cy="2584450"/>
            <a:chOff x="5386414" y="821485"/>
            <a:chExt cx="1254760" cy="2584450"/>
          </a:xfrm>
        </p:grpSpPr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86414" y="821485"/>
              <a:ext cx="1254347" cy="122828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86414" y="2127908"/>
              <a:ext cx="1254347" cy="1228284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87763" y="2177445"/>
              <a:ext cx="1051647" cy="1228272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30963" y="986005"/>
              <a:ext cx="1051647" cy="1186515"/>
            </a:xfrm>
            <a:prstGeom prst="rect">
              <a:avLst/>
            </a:prstGeom>
          </p:spPr>
        </p:pic>
      </p:grpSp>
      <p:grpSp>
        <p:nvGrpSpPr>
          <p:cNvPr id="19" name="object 19" descr=""/>
          <p:cNvGrpSpPr/>
          <p:nvPr/>
        </p:nvGrpSpPr>
        <p:grpSpPr>
          <a:xfrm>
            <a:off x="468974" y="3405718"/>
            <a:ext cx="1196340" cy="1221105"/>
            <a:chOff x="468974" y="3405718"/>
            <a:chExt cx="1196340" cy="1221105"/>
          </a:xfrm>
        </p:grpSpPr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4349" y="3405718"/>
              <a:ext cx="1180795" cy="1156247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8974" y="3512087"/>
              <a:ext cx="1180797" cy="1114527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4230688" y="3499751"/>
            <a:ext cx="440690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10">
                <a:solidFill>
                  <a:srgbClr val="BA3D02"/>
                </a:solidFill>
                <a:latin typeface="Microsoft Sans Serif"/>
                <a:cs typeface="Microsoft Sans Serif"/>
              </a:rPr>
              <a:t>Through</a:t>
            </a:r>
            <a:r>
              <a:rPr dirty="0" sz="1500" spc="7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20">
                <a:solidFill>
                  <a:srgbClr val="BA3D02"/>
                </a:solidFill>
                <a:latin typeface="Microsoft Sans Serif"/>
                <a:cs typeface="Microsoft Sans Serif"/>
              </a:rPr>
              <a:t>our</a:t>
            </a:r>
            <a:r>
              <a:rPr dirty="0" sz="1500" spc="7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20">
                <a:solidFill>
                  <a:srgbClr val="BA3D02"/>
                </a:solidFill>
                <a:latin typeface="Microsoft Sans Serif"/>
                <a:cs typeface="Microsoft Sans Serif"/>
              </a:rPr>
              <a:t>recruitment,</a:t>
            </a:r>
            <a:r>
              <a:rPr dirty="0" sz="1500" spc="7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20">
                <a:solidFill>
                  <a:srgbClr val="BA3D02"/>
                </a:solidFill>
                <a:latin typeface="Microsoft Sans Serif"/>
                <a:cs typeface="Microsoft Sans Serif"/>
              </a:rPr>
              <a:t>we</a:t>
            </a:r>
            <a:r>
              <a:rPr dirty="0" sz="1500" spc="7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BA3D02"/>
                </a:solidFill>
                <a:latin typeface="Microsoft Sans Serif"/>
                <a:cs typeface="Microsoft Sans Serif"/>
              </a:rPr>
              <a:t>captured</a:t>
            </a:r>
            <a:r>
              <a:rPr dirty="0" sz="1500" spc="7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45">
                <a:solidFill>
                  <a:srgbClr val="BA3D02"/>
                </a:solidFill>
                <a:latin typeface="Microsoft Sans Serif"/>
                <a:cs typeface="Microsoft Sans Serif"/>
              </a:rPr>
              <a:t>diversity</a:t>
            </a:r>
            <a:r>
              <a:rPr dirty="0" sz="1500" spc="7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5">
                <a:solidFill>
                  <a:srgbClr val="BA3D02"/>
                </a:solidFill>
                <a:latin typeface="Microsoft Sans Serif"/>
                <a:cs typeface="Microsoft Sans Serif"/>
              </a:rPr>
              <a:t>in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265613" y="3956949"/>
            <a:ext cx="146748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885" indent="-83185">
              <a:lnSpc>
                <a:spcPct val="100000"/>
              </a:lnSpc>
              <a:spcBef>
                <a:spcPts val="100"/>
              </a:spcBef>
              <a:buSzPct val="73333"/>
              <a:buFont typeface="Times New Roman"/>
              <a:buChar char="•"/>
              <a:tabLst>
                <a:tab pos="95885" algn="l"/>
              </a:tabLst>
            </a:pPr>
            <a:r>
              <a:rPr dirty="0" sz="1500" spc="40">
                <a:solidFill>
                  <a:srgbClr val="BA3D02"/>
                </a:solidFill>
                <a:latin typeface="Microsoft Sans Serif"/>
                <a:cs typeface="Microsoft Sans Serif"/>
              </a:rPr>
              <a:t>technicality</a:t>
            </a:r>
            <a:endParaRPr sz="1500">
              <a:latin typeface="Microsoft Sans Serif"/>
              <a:cs typeface="Microsoft Sans Serif"/>
            </a:endParaRPr>
          </a:p>
          <a:p>
            <a:pPr marL="95885" indent="-83185">
              <a:lnSpc>
                <a:spcPct val="100000"/>
              </a:lnSpc>
              <a:buSzPct val="73333"/>
              <a:buFont typeface="Times New Roman"/>
              <a:buChar char="•"/>
              <a:tabLst>
                <a:tab pos="95885" algn="l"/>
              </a:tabLst>
            </a:pPr>
            <a:r>
              <a:rPr dirty="0" sz="1500" spc="-10">
                <a:solidFill>
                  <a:srgbClr val="BA3D02"/>
                </a:solidFill>
                <a:latin typeface="Microsoft Sans Serif"/>
                <a:cs typeface="Microsoft Sans Serif"/>
              </a:rPr>
              <a:t>experiences</a:t>
            </a:r>
            <a:endParaRPr sz="1500">
              <a:latin typeface="Microsoft Sans Serif"/>
              <a:cs typeface="Microsoft Sans Serif"/>
            </a:endParaRPr>
          </a:p>
          <a:p>
            <a:pPr marL="95885" indent="-83185">
              <a:lnSpc>
                <a:spcPct val="100000"/>
              </a:lnSpc>
              <a:buSzPct val="73333"/>
              <a:buFont typeface="Times New Roman"/>
              <a:buChar char="•"/>
              <a:tabLst>
                <a:tab pos="95885" algn="l"/>
              </a:tabLst>
            </a:pPr>
            <a:r>
              <a:rPr dirty="0" sz="1500" spc="65">
                <a:solidFill>
                  <a:srgbClr val="BA3D02"/>
                </a:solidFill>
                <a:latin typeface="Microsoft Sans Serif"/>
                <a:cs typeface="Microsoft Sans Serif"/>
              </a:rPr>
              <a:t>startup</a:t>
            </a:r>
            <a:r>
              <a:rPr dirty="0" sz="1500" spc="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>
                <a:solidFill>
                  <a:srgbClr val="BA3D02"/>
                </a:solidFill>
                <a:latin typeface="Microsoft Sans Serif"/>
                <a:cs typeface="Microsoft Sans Serif"/>
              </a:rPr>
              <a:t>funding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709164" y="2309068"/>
            <a:ext cx="1722120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595959"/>
                </a:solidFill>
                <a:latin typeface="Arial"/>
                <a:cs typeface="Arial"/>
              </a:rPr>
              <a:t>Sally</a:t>
            </a:r>
            <a:endParaRPr sz="1000">
              <a:latin typeface="Arial"/>
              <a:cs typeface="Arial"/>
            </a:endParaRPr>
          </a:p>
          <a:p>
            <a:pPr marL="12700" marR="140335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2</a:t>
            </a:r>
            <a:r>
              <a:rPr dirty="0" sz="10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years</a:t>
            </a:r>
            <a:r>
              <a:rPr dirty="0" sz="10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50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0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50">
                <a:solidFill>
                  <a:srgbClr val="595959"/>
                </a:solidFill>
                <a:latin typeface="Microsoft Sans Serif"/>
                <a:cs typeface="Microsoft Sans Serif"/>
              </a:rPr>
              <a:t>tech</a:t>
            </a:r>
            <a:r>
              <a:rPr dirty="0" sz="1000" spc="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experience Technical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Medtech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Seed</a:t>
            </a:r>
            <a:r>
              <a:rPr dirty="0" sz="10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Startup</a:t>
            </a:r>
            <a:r>
              <a:rPr dirty="0" sz="10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>
                <a:solidFill>
                  <a:srgbClr val="595959"/>
                </a:solidFill>
                <a:latin typeface="Microsoft Sans Serif"/>
                <a:cs typeface="Microsoft Sans Serif"/>
              </a:rPr>
              <a:t>(10-</a:t>
            </a:r>
            <a:r>
              <a:rPr dirty="0" sz="1000" spc="75">
                <a:solidFill>
                  <a:srgbClr val="595959"/>
                </a:solidFill>
                <a:latin typeface="Microsoft Sans Serif"/>
                <a:cs typeface="Microsoft Sans Serif"/>
              </a:rPr>
              <a:t>20</a:t>
            </a:r>
            <a:r>
              <a:rPr dirty="0" sz="10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000" spc="-10">
                <a:solidFill>
                  <a:srgbClr val="595959"/>
                </a:solidFill>
                <a:latin typeface="Microsoft Sans Serif"/>
                <a:cs typeface="Microsoft Sans Serif"/>
              </a:rPr>
              <a:t>people)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6146740" y="3955121"/>
            <a:ext cx="144018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885" indent="-83185">
              <a:lnSpc>
                <a:spcPct val="100000"/>
              </a:lnSpc>
              <a:spcBef>
                <a:spcPts val="100"/>
              </a:spcBef>
              <a:buSzPct val="73333"/>
              <a:buFont typeface="Times New Roman"/>
              <a:buChar char="•"/>
              <a:tabLst>
                <a:tab pos="95885" algn="l"/>
              </a:tabLst>
            </a:pPr>
            <a:r>
              <a:rPr dirty="0" sz="1500" spc="90">
                <a:solidFill>
                  <a:srgbClr val="BA3D02"/>
                </a:solidFill>
                <a:latin typeface="Microsoft Sans Serif"/>
                <a:cs typeface="Microsoft Sans Serif"/>
              </a:rPr>
              <a:t>type</a:t>
            </a:r>
            <a:r>
              <a:rPr dirty="0" sz="1500" spc="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5">
                <a:solidFill>
                  <a:srgbClr val="BA3D02"/>
                </a:solidFill>
                <a:latin typeface="Microsoft Sans Serif"/>
                <a:cs typeface="Microsoft Sans Serif"/>
              </a:rPr>
              <a:t>of</a:t>
            </a:r>
            <a:r>
              <a:rPr dirty="0" sz="1500" spc="1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>
                <a:solidFill>
                  <a:srgbClr val="BA3D02"/>
                </a:solidFill>
                <a:latin typeface="Microsoft Sans Serif"/>
                <a:cs typeface="Microsoft Sans Serif"/>
              </a:rPr>
              <a:t>startup</a:t>
            </a:r>
            <a:endParaRPr sz="1500">
              <a:latin typeface="Microsoft Sans Serif"/>
              <a:cs typeface="Microsoft Sans Serif"/>
            </a:endParaRPr>
          </a:p>
          <a:p>
            <a:pPr marL="95885" indent="-83185">
              <a:lnSpc>
                <a:spcPct val="100000"/>
              </a:lnSpc>
              <a:buSzPct val="73333"/>
              <a:buFont typeface="Times New Roman"/>
              <a:buChar char="•"/>
              <a:tabLst>
                <a:tab pos="95885" algn="l"/>
              </a:tabLst>
            </a:pPr>
            <a:r>
              <a:rPr dirty="0" sz="1500" spc="50">
                <a:solidFill>
                  <a:srgbClr val="BA3D02"/>
                </a:solidFill>
                <a:latin typeface="Microsoft Sans Serif"/>
                <a:cs typeface="Microsoft Sans Serif"/>
              </a:rPr>
              <a:t>team</a:t>
            </a:r>
            <a:r>
              <a:rPr dirty="0" sz="1500" spc="1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20">
                <a:solidFill>
                  <a:srgbClr val="BA3D02"/>
                </a:solidFill>
                <a:latin typeface="Microsoft Sans Serif"/>
                <a:cs typeface="Microsoft Sans Serif"/>
              </a:rPr>
              <a:t>size</a:t>
            </a:r>
            <a:endParaRPr sz="1500">
              <a:latin typeface="Microsoft Sans Serif"/>
              <a:cs typeface="Microsoft Sans Serif"/>
            </a:endParaRPr>
          </a:p>
          <a:p>
            <a:pPr marL="95885" indent="-83185">
              <a:lnSpc>
                <a:spcPct val="100000"/>
              </a:lnSpc>
              <a:buSzPct val="73333"/>
              <a:buFont typeface="Times New Roman"/>
              <a:buChar char="•"/>
              <a:tabLst>
                <a:tab pos="95885" algn="l"/>
              </a:tabLst>
            </a:pPr>
            <a:r>
              <a:rPr dirty="0" sz="1500" spc="55">
                <a:solidFill>
                  <a:srgbClr val="BA3D02"/>
                </a:solidFill>
                <a:latin typeface="Microsoft Sans Serif"/>
                <a:cs typeface="Microsoft Sans Serif"/>
              </a:rPr>
              <a:t>ethnicity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574" y="448022"/>
            <a:ext cx="847852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Goals</a:t>
            </a:r>
            <a:r>
              <a:rPr dirty="0" spc="-65"/>
              <a:t> </a:t>
            </a:r>
            <a:r>
              <a:rPr dirty="0" spc="70"/>
              <a:t>and</a:t>
            </a:r>
            <a:r>
              <a:rPr dirty="0" spc="-65"/>
              <a:t> </a:t>
            </a:r>
            <a:r>
              <a:rPr dirty="0" spc="85"/>
              <a:t>metrics</a:t>
            </a:r>
            <a:r>
              <a:rPr dirty="0" spc="-65"/>
              <a:t> </a:t>
            </a:r>
            <a:r>
              <a:rPr dirty="0" spc="80"/>
              <a:t>were</a:t>
            </a:r>
            <a:r>
              <a:rPr dirty="0" spc="-65"/>
              <a:t> </a:t>
            </a:r>
            <a:r>
              <a:rPr dirty="0"/>
              <a:t>chosen</a:t>
            </a:r>
            <a:r>
              <a:rPr dirty="0" spc="-60"/>
              <a:t> </a:t>
            </a:r>
            <a:r>
              <a:rPr dirty="0" spc="105"/>
              <a:t>to</a:t>
            </a:r>
            <a:r>
              <a:rPr dirty="0" spc="-65"/>
              <a:t> </a:t>
            </a:r>
            <a:r>
              <a:rPr dirty="0" spc="85"/>
              <a:t>identify</a:t>
            </a:r>
            <a:r>
              <a:rPr dirty="0" spc="-65"/>
              <a:t> </a:t>
            </a:r>
            <a:r>
              <a:rPr dirty="0" spc="50"/>
              <a:t>pain</a:t>
            </a:r>
            <a:r>
              <a:rPr dirty="0" spc="-65"/>
              <a:t> </a:t>
            </a:r>
            <a:r>
              <a:rPr dirty="0" spc="40"/>
              <a:t>points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6044987" y="1146822"/>
            <a:ext cx="2552700" cy="1381125"/>
          </a:xfrm>
          <a:custGeom>
            <a:avLst/>
            <a:gdLst/>
            <a:ahLst/>
            <a:cxnLst/>
            <a:rect l="l" t="t" r="r" b="b"/>
            <a:pathLst>
              <a:path w="2552700" h="1381125">
                <a:moveTo>
                  <a:pt x="0" y="230104"/>
                </a:moveTo>
                <a:lnTo>
                  <a:pt x="4675" y="183730"/>
                </a:lnTo>
                <a:lnTo>
                  <a:pt x="18083" y="140537"/>
                </a:lnTo>
                <a:lnTo>
                  <a:pt x="39300" y="101451"/>
                </a:lnTo>
                <a:lnTo>
                  <a:pt x="67399" y="67396"/>
                </a:lnTo>
                <a:lnTo>
                  <a:pt x="101457" y="39298"/>
                </a:lnTo>
                <a:lnTo>
                  <a:pt x="140547" y="18082"/>
                </a:lnTo>
                <a:lnTo>
                  <a:pt x="183744" y="4674"/>
                </a:lnTo>
                <a:lnTo>
                  <a:pt x="230124" y="0"/>
                </a:lnTo>
                <a:lnTo>
                  <a:pt x="2321995" y="0"/>
                </a:lnTo>
                <a:lnTo>
                  <a:pt x="2367097" y="4462"/>
                </a:lnTo>
                <a:lnTo>
                  <a:pt x="2410060" y="17515"/>
                </a:lnTo>
                <a:lnTo>
                  <a:pt x="2449672" y="38659"/>
                </a:lnTo>
                <a:lnTo>
                  <a:pt x="2484719" y="67394"/>
                </a:lnTo>
                <a:lnTo>
                  <a:pt x="2513451" y="102442"/>
                </a:lnTo>
                <a:lnTo>
                  <a:pt x="2534588" y="142047"/>
                </a:lnTo>
                <a:lnTo>
                  <a:pt x="2547635" y="185003"/>
                </a:lnTo>
                <a:lnTo>
                  <a:pt x="2552094" y="230104"/>
                </a:lnTo>
                <a:lnTo>
                  <a:pt x="2552094" y="1150492"/>
                </a:lnTo>
                <a:lnTo>
                  <a:pt x="2547420" y="1196867"/>
                </a:lnTo>
                <a:lnTo>
                  <a:pt x="2534015" y="1240060"/>
                </a:lnTo>
                <a:lnTo>
                  <a:pt x="2512802" y="1279146"/>
                </a:lnTo>
                <a:lnTo>
                  <a:pt x="2484707" y="1313201"/>
                </a:lnTo>
                <a:lnTo>
                  <a:pt x="2450654" y="1341299"/>
                </a:lnTo>
                <a:lnTo>
                  <a:pt x="2411568" y="1362514"/>
                </a:lnTo>
                <a:lnTo>
                  <a:pt x="2368373" y="1375922"/>
                </a:lnTo>
                <a:lnTo>
                  <a:pt x="2321995" y="1380597"/>
                </a:lnTo>
                <a:lnTo>
                  <a:pt x="230124" y="1380597"/>
                </a:lnTo>
                <a:lnTo>
                  <a:pt x="183744" y="1375922"/>
                </a:lnTo>
                <a:lnTo>
                  <a:pt x="140547" y="1362514"/>
                </a:lnTo>
                <a:lnTo>
                  <a:pt x="101457" y="1341299"/>
                </a:lnTo>
                <a:lnTo>
                  <a:pt x="67399" y="1313201"/>
                </a:lnTo>
                <a:lnTo>
                  <a:pt x="39300" y="1279146"/>
                </a:lnTo>
                <a:lnTo>
                  <a:pt x="18083" y="1240060"/>
                </a:lnTo>
                <a:lnTo>
                  <a:pt x="4675" y="1196867"/>
                </a:lnTo>
                <a:lnTo>
                  <a:pt x="0" y="1150492"/>
                </a:lnTo>
                <a:lnTo>
                  <a:pt x="0" y="230104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333043" y="1328873"/>
            <a:ext cx="1977389" cy="9347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600" spc="-30" b="1">
                <a:solidFill>
                  <a:srgbClr val="0A9395"/>
                </a:solidFill>
                <a:latin typeface="Arial"/>
                <a:cs typeface="Arial"/>
              </a:rPr>
              <a:t>Task</a:t>
            </a:r>
            <a:r>
              <a:rPr dirty="0" sz="1600" spc="-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Efficiency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400">
                <a:latin typeface="Microsoft Sans Serif"/>
                <a:cs typeface="Microsoft Sans Serif"/>
              </a:rPr>
              <a:t>Time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taken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95">
                <a:latin typeface="Microsoft Sans Serif"/>
                <a:cs typeface="Microsoft Sans Serif"/>
              </a:rPr>
              <a:t>to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45">
                <a:latin typeface="Microsoft Sans Serif"/>
                <a:cs typeface="Microsoft Sans Serif"/>
              </a:rPr>
              <a:t>complete </a:t>
            </a:r>
            <a:r>
              <a:rPr dirty="0" sz="1400">
                <a:latin typeface="Microsoft Sans Serif"/>
                <a:cs typeface="Microsoft Sans Serif"/>
              </a:rPr>
              <a:t>each</a:t>
            </a:r>
            <a:r>
              <a:rPr dirty="0" sz="1400" spc="120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task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683961" y="1146797"/>
            <a:ext cx="2552700" cy="1381125"/>
          </a:xfrm>
          <a:custGeom>
            <a:avLst/>
            <a:gdLst/>
            <a:ahLst/>
            <a:cxnLst/>
            <a:rect l="l" t="t" r="r" b="b"/>
            <a:pathLst>
              <a:path w="2552700" h="1381125">
                <a:moveTo>
                  <a:pt x="0" y="230104"/>
                </a:moveTo>
                <a:lnTo>
                  <a:pt x="4674" y="183730"/>
                </a:lnTo>
                <a:lnTo>
                  <a:pt x="18082" y="140537"/>
                </a:lnTo>
                <a:lnTo>
                  <a:pt x="39298" y="101451"/>
                </a:lnTo>
                <a:lnTo>
                  <a:pt x="67396" y="67396"/>
                </a:lnTo>
                <a:lnTo>
                  <a:pt x="101451" y="39298"/>
                </a:lnTo>
                <a:lnTo>
                  <a:pt x="140537" y="18082"/>
                </a:lnTo>
                <a:lnTo>
                  <a:pt x="183730" y="4674"/>
                </a:lnTo>
                <a:lnTo>
                  <a:pt x="230104" y="0"/>
                </a:lnTo>
                <a:lnTo>
                  <a:pt x="2321982" y="0"/>
                </a:lnTo>
                <a:lnTo>
                  <a:pt x="2367085" y="4462"/>
                </a:lnTo>
                <a:lnTo>
                  <a:pt x="2410048" y="17515"/>
                </a:lnTo>
                <a:lnTo>
                  <a:pt x="2449659" y="38659"/>
                </a:lnTo>
                <a:lnTo>
                  <a:pt x="2484707" y="67394"/>
                </a:lnTo>
                <a:lnTo>
                  <a:pt x="2513438" y="102442"/>
                </a:lnTo>
                <a:lnTo>
                  <a:pt x="2534576" y="142047"/>
                </a:lnTo>
                <a:lnTo>
                  <a:pt x="2547622" y="185003"/>
                </a:lnTo>
                <a:lnTo>
                  <a:pt x="2552082" y="230104"/>
                </a:lnTo>
                <a:lnTo>
                  <a:pt x="2552082" y="1150492"/>
                </a:lnTo>
                <a:lnTo>
                  <a:pt x="2547408" y="1196867"/>
                </a:lnTo>
                <a:lnTo>
                  <a:pt x="2534002" y="1240060"/>
                </a:lnTo>
                <a:lnTo>
                  <a:pt x="2512790" y="1279146"/>
                </a:lnTo>
                <a:lnTo>
                  <a:pt x="2484694" y="1313201"/>
                </a:lnTo>
                <a:lnTo>
                  <a:pt x="2450642" y="1341299"/>
                </a:lnTo>
                <a:lnTo>
                  <a:pt x="2411556" y="1362514"/>
                </a:lnTo>
                <a:lnTo>
                  <a:pt x="2368361" y="1375922"/>
                </a:lnTo>
                <a:lnTo>
                  <a:pt x="2321982" y="1380597"/>
                </a:lnTo>
                <a:lnTo>
                  <a:pt x="230104" y="1380597"/>
                </a:lnTo>
                <a:lnTo>
                  <a:pt x="183730" y="1375922"/>
                </a:lnTo>
                <a:lnTo>
                  <a:pt x="140537" y="1362514"/>
                </a:lnTo>
                <a:lnTo>
                  <a:pt x="101451" y="1341299"/>
                </a:lnTo>
                <a:lnTo>
                  <a:pt x="67396" y="1313201"/>
                </a:lnTo>
                <a:lnTo>
                  <a:pt x="39298" y="1279146"/>
                </a:lnTo>
                <a:lnTo>
                  <a:pt x="18082" y="1240060"/>
                </a:lnTo>
                <a:lnTo>
                  <a:pt x="4674" y="1196867"/>
                </a:lnTo>
                <a:lnTo>
                  <a:pt x="0" y="1150492"/>
                </a:lnTo>
                <a:lnTo>
                  <a:pt x="0" y="230104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842021" y="1328844"/>
            <a:ext cx="2238375" cy="1107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User</a:t>
            </a:r>
            <a:r>
              <a:rPr dirty="0" sz="16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Satisfaction</a:t>
            </a:r>
            <a:endParaRPr sz="160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  <a:spcBef>
                <a:spcPts val="1560"/>
              </a:spcBef>
            </a:pPr>
            <a:r>
              <a:rPr dirty="0" sz="1400">
                <a:latin typeface="Microsoft Sans Serif"/>
                <a:cs typeface="Microsoft Sans Serif"/>
              </a:rPr>
              <a:t>Average</a:t>
            </a:r>
            <a:r>
              <a:rPr dirty="0" sz="1400" spc="40">
                <a:latin typeface="Microsoft Sans Serif"/>
                <a:cs typeface="Microsoft Sans Serif"/>
              </a:rPr>
              <a:t> </a:t>
            </a:r>
            <a:r>
              <a:rPr dirty="0" sz="1400" spc="65">
                <a:latin typeface="Microsoft Sans Serif"/>
                <a:cs typeface="Microsoft Sans Serif"/>
              </a:rPr>
              <a:t>of</a:t>
            </a:r>
            <a:r>
              <a:rPr dirty="0" sz="1400" spc="4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relevance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 spc="-35">
                <a:latin typeface="Microsoft Sans Serif"/>
                <a:cs typeface="Microsoft Sans Serif"/>
              </a:rPr>
              <a:t>(1-</a:t>
            </a:r>
            <a:r>
              <a:rPr dirty="0" sz="1400" spc="-25">
                <a:latin typeface="Microsoft Sans Serif"/>
                <a:cs typeface="Microsoft Sans Serif"/>
              </a:rPr>
              <a:t>10) </a:t>
            </a:r>
            <a:r>
              <a:rPr dirty="0" sz="1400">
                <a:latin typeface="Microsoft Sans Serif"/>
                <a:cs typeface="Microsoft Sans Serif"/>
              </a:rPr>
              <a:t>and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ease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65">
                <a:latin typeface="Microsoft Sans Serif"/>
                <a:cs typeface="Microsoft Sans Serif"/>
              </a:rPr>
              <a:t>of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use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35">
                <a:latin typeface="Microsoft Sans Serif"/>
                <a:cs typeface="Microsoft Sans Serif"/>
              </a:rPr>
              <a:t>(1-</a:t>
            </a:r>
            <a:r>
              <a:rPr dirty="0" sz="1400">
                <a:latin typeface="Microsoft Sans Serif"/>
                <a:cs typeface="Microsoft Sans Serif"/>
              </a:rPr>
              <a:t>10)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 spc="25">
                <a:latin typeface="Microsoft Sans Serif"/>
                <a:cs typeface="Microsoft Sans Serif"/>
              </a:rPr>
              <a:t>for </a:t>
            </a:r>
            <a:r>
              <a:rPr dirty="0" sz="1400">
                <a:latin typeface="Microsoft Sans Serif"/>
                <a:cs typeface="Microsoft Sans Serif"/>
              </a:rPr>
              <a:t>each</a:t>
            </a:r>
            <a:r>
              <a:rPr dirty="0" sz="1400" spc="120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task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364493" y="1150000"/>
            <a:ext cx="2552700" cy="1381125"/>
          </a:xfrm>
          <a:custGeom>
            <a:avLst/>
            <a:gdLst/>
            <a:ahLst/>
            <a:cxnLst/>
            <a:rect l="l" t="t" r="r" b="b"/>
            <a:pathLst>
              <a:path w="2552700" h="1381125">
                <a:moveTo>
                  <a:pt x="0" y="230104"/>
                </a:moveTo>
                <a:lnTo>
                  <a:pt x="4675" y="183730"/>
                </a:lnTo>
                <a:lnTo>
                  <a:pt x="18083" y="140537"/>
                </a:lnTo>
                <a:lnTo>
                  <a:pt x="39298" y="101451"/>
                </a:lnTo>
                <a:lnTo>
                  <a:pt x="67396" y="67396"/>
                </a:lnTo>
                <a:lnTo>
                  <a:pt x="101451" y="39298"/>
                </a:lnTo>
                <a:lnTo>
                  <a:pt x="140536" y="18082"/>
                </a:lnTo>
                <a:lnTo>
                  <a:pt x="183728" y="4674"/>
                </a:lnTo>
                <a:lnTo>
                  <a:pt x="230099" y="0"/>
                </a:lnTo>
                <a:lnTo>
                  <a:pt x="2321995" y="0"/>
                </a:lnTo>
                <a:lnTo>
                  <a:pt x="2367094" y="4462"/>
                </a:lnTo>
                <a:lnTo>
                  <a:pt x="2410048" y="17516"/>
                </a:lnTo>
                <a:lnTo>
                  <a:pt x="2449650" y="38661"/>
                </a:lnTo>
                <a:lnTo>
                  <a:pt x="2484694" y="67397"/>
                </a:lnTo>
                <a:lnTo>
                  <a:pt x="2513430" y="102443"/>
                </a:lnTo>
                <a:lnTo>
                  <a:pt x="2534576" y="142047"/>
                </a:lnTo>
                <a:lnTo>
                  <a:pt x="2547631" y="185003"/>
                </a:lnTo>
                <a:lnTo>
                  <a:pt x="2552094" y="230104"/>
                </a:lnTo>
                <a:lnTo>
                  <a:pt x="2552094" y="1150492"/>
                </a:lnTo>
                <a:lnTo>
                  <a:pt x="2547419" y="1196867"/>
                </a:lnTo>
                <a:lnTo>
                  <a:pt x="2534011" y="1240060"/>
                </a:lnTo>
                <a:lnTo>
                  <a:pt x="2512795" y="1279146"/>
                </a:lnTo>
                <a:lnTo>
                  <a:pt x="2484698" y="1313200"/>
                </a:lnTo>
                <a:lnTo>
                  <a:pt x="2450643" y="1341297"/>
                </a:lnTo>
                <a:lnTo>
                  <a:pt x="2411558" y="1362512"/>
                </a:lnTo>
                <a:lnTo>
                  <a:pt x="2368366" y="1375919"/>
                </a:lnTo>
                <a:lnTo>
                  <a:pt x="2321995" y="1380594"/>
                </a:lnTo>
                <a:lnTo>
                  <a:pt x="230099" y="1380594"/>
                </a:lnTo>
                <a:lnTo>
                  <a:pt x="183728" y="1375919"/>
                </a:lnTo>
                <a:lnTo>
                  <a:pt x="140536" y="1362512"/>
                </a:lnTo>
                <a:lnTo>
                  <a:pt x="101451" y="1341297"/>
                </a:lnTo>
                <a:lnTo>
                  <a:pt x="67396" y="1313200"/>
                </a:lnTo>
                <a:lnTo>
                  <a:pt x="39298" y="1279146"/>
                </a:lnTo>
                <a:lnTo>
                  <a:pt x="18083" y="1240060"/>
                </a:lnTo>
                <a:lnTo>
                  <a:pt x="4675" y="1196867"/>
                </a:lnTo>
                <a:lnTo>
                  <a:pt x="0" y="1150492"/>
                </a:lnTo>
                <a:lnTo>
                  <a:pt x="0" y="230104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3591173" y="1332045"/>
            <a:ext cx="209994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Navigation</a:t>
            </a:r>
            <a:r>
              <a:rPr dirty="0" sz="1600" spc="1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Accuracy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629962" y="1896566"/>
            <a:ext cx="202247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37565" marR="5080" indent="-8255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Microsoft Sans Serif"/>
                <a:cs typeface="Microsoft Sans Serif"/>
              </a:rPr>
              <a:t>Number</a:t>
            </a:r>
            <a:r>
              <a:rPr dirty="0" sz="1400" spc="150">
                <a:latin typeface="Microsoft Sans Serif"/>
                <a:cs typeface="Microsoft Sans Serif"/>
              </a:rPr>
              <a:t> </a:t>
            </a:r>
            <a:r>
              <a:rPr dirty="0" sz="1400" spc="65">
                <a:latin typeface="Microsoft Sans Serif"/>
                <a:cs typeface="Microsoft Sans Serif"/>
              </a:rPr>
              <a:t>of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misclicks</a:t>
            </a:r>
            <a:r>
              <a:rPr dirty="0" sz="1400" spc="150">
                <a:latin typeface="Microsoft Sans Serif"/>
                <a:cs typeface="Microsoft Sans Serif"/>
              </a:rPr>
              <a:t> </a:t>
            </a:r>
            <a:r>
              <a:rPr dirty="0" sz="1400" spc="25">
                <a:latin typeface="Microsoft Sans Serif"/>
                <a:cs typeface="Microsoft Sans Serif"/>
              </a:rPr>
              <a:t>per </a:t>
            </a:r>
            <a:r>
              <a:rPr dirty="0" sz="1400" spc="-20">
                <a:latin typeface="Microsoft Sans Serif"/>
                <a:cs typeface="Microsoft Sans Serif"/>
              </a:rPr>
              <a:t>task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4446628" y="2569807"/>
            <a:ext cx="387985" cy="698500"/>
            <a:chOff x="4446628" y="2569807"/>
            <a:chExt cx="387985" cy="698500"/>
          </a:xfrm>
        </p:grpSpPr>
        <p:sp>
          <p:nvSpPr>
            <p:cNvPr id="11" name="object 11" descr=""/>
            <p:cNvSpPr/>
            <p:nvPr/>
          </p:nvSpPr>
          <p:spPr>
            <a:xfrm>
              <a:off x="4451391" y="2574569"/>
              <a:ext cx="378460" cy="688975"/>
            </a:xfrm>
            <a:custGeom>
              <a:avLst/>
              <a:gdLst/>
              <a:ahLst/>
              <a:cxnLst/>
              <a:rect l="l" t="t" r="r" b="b"/>
              <a:pathLst>
                <a:path w="378460" h="688975">
                  <a:moveTo>
                    <a:pt x="189149" y="688498"/>
                  </a:moveTo>
                  <a:lnTo>
                    <a:pt x="0" y="499348"/>
                  </a:lnTo>
                  <a:lnTo>
                    <a:pt x="94574" y="499348"/>
                  </a:lnTo>
                  <a:lnTo>
                    <a:pt x="94574" y="0"/>
                  </a:lnTo>
                  <a:lnTo>
                    <a:pt x="189149" y="94574"/>
                  </a:lnTo>
                  <a:lnTo>
                    <a:pt x="283724" y="0"/>
                  </a:lnTo>
                  <a:lnTo>
                    <a:pt x="283724" y="499348"/>
                  </a:lnTo>
                  <a:lnTo>
                    <a:pt x="378299" y="499348"/>
                  </a:lnTo>
                  <a:lnTo>
                    <a:pt x="189149" y="688498"/>
                  </a:lnTo>
                  <a:close/>
                </a:path>
              </a:pathLst>
            </a:custGeom>
            <a:solidFill>
              <a:srgbClr val="BA3D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451391" y="2574569"/>
              <a:ext cx="378460" cy="688975"/>
            </a:xfrm>
            <a:custGeom>
              <a:avLst/>
              <a:gdLst/>
              <a:ahLst/>
              <a:cxnLst/>
              <a:rect l="l" t="t" r="r" b="b"/>
              <a:pathLst>
                <a:path w="378460" h="688975">
                  <a:moveTo>
                    <a:pt x="283724" y="0"/>
                  </a:moveTo>
                  <a:lnTo>
                    <a:pt x="283724" y="499348"/>
                  </a:lnTo>
                  <a:lnTo>
                    <a:pt x="378299" y="499348"/>
                  </a:lnTo>
                  <a:lnTo>
                    <a:pt x="189149" y="688498"/>
                  </a:lnTo>
                  <a:lnTo>
                    <a:pt x="0" y="499348"/>
                  </a:lnTo>
                  <a:lnTo>
                    <a:pt x="94574" y="499348"/>
                  </a:lnTo>
                  <a:lnTo>
                    <a:pt x="94574" y="0"/>
                  </a:lnTo>
                  <a:lnTo>
                    <a:pt x="189149" y="94574"/>
                  </a:lnTo>
                  <a:lnTo>
                    <a:pt x="283724" y="0"/>
                  </a:lnTo>
                  <a:close/>
                </a:path>
              </a:pathLst>
            </a:custGeom>
            <a:ln w="952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/>
          <p:nvPr/>
        </p:nvSpPr>
        <p:spPr>
          <a:xfrm>
            <a:off x="1131672" y="3354193"/>
            <a:ext cx="6613525" cy="1503045"/>
          </a:xfrm>
          <a:custGeom>
            <a:avLst/>
            <a:gdLst/>
            <a:ahLst/>
            <a:cxnLst/>
            <a:rect l="l" t="t" r="r" b="b"/>
            <a:pathLst>
              <a:path w="6613525" h="1503045">
                <a:moveTo>
                  <a:pt x="0" y="250449"/>
                </a:moveTo>
                <a:lnTo>
                  <a:pt x="4035" y="205429"/>
                </a:lnTo>
                <a:lnTo>
                  <a:pt x="15669" y="163057"/>
                </a:lnTo>
                <a:lnTo>
                  <a:pt x="34194" y="124040"/>
                </a:lnTo>
                <a:lnTo>
                  <a:pt x="58903" y="89085"/>
                </a:lnTo>
                <a:lnTo>
                  <a:pt x="89089" y="58900"/>
                </a:lnTo>
                <a:lnTo>
                  <a:pt x="124045" y="34192"/>
                </a:lnTo>
                <a:lnTo>
                  <a:pt x="163062" y="15668"/>
                </a:lnTo>
                <a:lnTo>
                  <a:pt x="205434" y="4034"/>
                </a:lnTo>
                <a:lnTo>
                  <a:pt x="250454" y="0"/>
                </a:lnTo>
                <a:lnTo>
                  <a:pt x="6363037" y="0"/>
                </a:lnTo>
                <a:lnTo>
                  <a:pt x="6412126" y="4855"/>
                </a:lnTo>
                <a:lnTo>
                  <a:pt x="6458880" y="19059"/>
                </a:lnTo>
                <a:lnTo>
                  <a:pt x="6501988" y="42071"/>
                </a:lnTo>
                <a:lnTo>
                  <a:pt x="6540136" y="73349"/>
                </a:lnTo>
                <a:lnTo>
                  <a:pt x="6571404" y="111498"/>
                </a:lnTo>
                <a:lnTo>
                  <a:pt x="6594417" y="154605"/>
                </a:lnTo>
                <a:lnTo>
                  <a:pt x="6608628" y="201360"/>
                </a:lnTo>
                <a:lnTo>
                  <a:pt x="6613486" y="250449"/>
                </a:lnTo>
                <a:lnTo>
                  <a:pt x="6613486" y="1252247"/>
                </a:lnTo>
                <a:lnTo>
                  <a:pt x="6609451" y="1297267"/>
                </a:lnTo>
                <a:lnTo>
                  <a:pt x="6597818" y="1339639"/>
                </a:lnTo>
                <a:lnTo>
                  <a:pt x="6579294" y="1378656"/>
                </a:lnTo>
                <a:lnTo>
                  <a:pt x="6554585" y="1413611"/>
                </a:lnTo>
                <a:lnTo>
                  <a:pt x="6524400" y="1443796"/>
                </a:lnTo>
                <a:lnTo>
                  <a:pt x="6489446" y="1468504"/>
                </a:lnTo>
                <a:lnTo>
                  <a:pt x="6450429" y="1487028"/>
                </a:lnTo>
                <a:lnTo>
                  <a:pt x="6408057" y="1498662"/>
                </a:lnTo>
                <a:lnTo>
                  <a:pt x="6363037" y="1502696"/>
                </a:lnTo>
                <a:lnTo>
                  <a:pt x="250454" y="1502696"/>
                </a:lnTo>
                <a:lnTo>
                  <a:pt x="205434" y="1498662"/>
                </a:lnTo>
                <a:lnTo>
                  <a:pt x="163062" y="1487028"/>
                </a:lnTo>
                <a:lnTo>
                  <a:pt x="124045" y="1468504"/>
                </a:lnTo>
                <a:lnTo>
                  <a:pt x="89089" y="1443796"/>
                </a:lnTo>
                <a:lnTo>
                  <a:pt x="58903" y="1413611"/>
                </a:lnTo>
                <a:lnTo>
                  <a:pt x="34194" y="1378656"/>
                </a:lnTo>
                <a:lnTo>
                  <a:pt x="15669" y="1339639"/>
                </a:lnTo>
                <a:lnTo>
                  <a:pt x="4035" y="1297267"/>
                </a:lnTo>
                <a:lnTo>
                  <a:pt x="0" y="1252247"/>
                </a:lnTo>
                <a:lnTo>
                  <a:pt x="0" y="25044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" name="object 14" descr=""/>
          <p:cNvGrpSpPr/>
          <p:nvPr/>
        </p:nvGrpSpPr>
        <p:grpSpPr>
          <a:xfrm>
            <a:off x="1701736" y="2580082"/>
            <a:ext cx="574040" cy="671195"/>
            <a:chOff x="1701736" y="2580082"/>
            <a:chExt cx="574040" cy="671195"/>
          </a:xfrm>
        </p:grpSpPr>
        <p:sp>
          <p:nvSpPr>
            <p:cNvPr id="15" name="object 15" descr=""/>
            <p:cNvSpPr/>
            <p:nvPr/>
          </p:nvSpPr>
          <p:spPr>
            <a:xfrm>
              <a:off x="1706499" y="2584844"/>
              <a:ext cx="564515" cy="661670"/>
            </a:xfrm>
            <a:custGeom>
              <a:avLst/>
              <a:gdLst/>
              <a:ahLst/>
              <a:cxnLst/>
              <a:rect l="l" t="t" r="r" b="b"/>
              <a:pathLst>
                <a:path w="564514" h="661669">
                  <a:moveTo>
                    <a:pt x="532648" y="661498"/>
                  </a:moveTo>
                  <a:lnTo>
                    <a:pt x="299426" y="630098"/>
                  </a:lnTo>
                  <a:lnTo>
                    <a:pt x="365576" y="579698"/>
                  </a:lnTo>
                  <a:lnTo>
                    <a:pt x="0" y="100799"/>
                  </a:lnTo>
                  <a:lnTo>
                    <a:pt x="116612" y="116499"/>
                  </a:lnTo>
                  <a:lnTo>
                    <a:pt x="132299" y="0"/>
                  </a:lnTo>
                  <a:lnTo>
                    <a:pt x="497876" y="478899"/>
                  </a:lnTo>
                  <a:lnTo>
                    <a:pt x="564026" y="428499"/>
                  </a:lnTo>
                  <a:lnTo>
                    <a:pt x="532648" y="661498"/>
                  </a:lnTo>
                  <a:close/>
                </a:path>
              </a:pathLst>
            </a:custGeom>
            <a:solidFill>
              <a:srgbClr val="BA3D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706499" y="2584844"/>
              <a:ext cx="564515" cy="661670"/>
            </a:xfrm>
            <a:custGeom>
              <a:avLst/>
              <a:gdLst/>
              <a:ahLst/>
              <a:cxnLst/>
              <a:rect l="l" t="t" r="r" b="b"/>
              <a:pathLst>
                <a:path w="564514" h="661669">
                  <a:moveTo>
                    <a:pt x="132299" y="0"/>
                  </a:moveTo>
                  <a:lnTo>
                    <a:pt x="497876" y="478899"/>
                  </a:lnTo>
                  <a:lnTo>
                    <a:pt x="564026" y="428499"/>
                  </a:lnTo>
                  <a:lnTo>
                    <a:pt x="532648" y="661498"/>
                  </a:lnTo>
                  <a:lnTo>
                    <a:pt x="299426" y="630098"/>
                  </a:lnTo>
                  <a:lnTo>
                    <a:pt x="365576" y="579698"/>
                  </a:lnTo>
                  <a:lnTo>
                    <a:pt x="0" y="100799"/>
                  </a:lnTo>
                  <a:lnTo>
                    <a:pt x="116612" y="116499"/>
                  </a:lnTo>
                  <a:lnTo>
                    <a:pt x="132299" y="0"/>
                  </a:lnTo>
                  <a:close/>
                </a:path>
              </a:pathLst>
            </a:custGeom>
            <a:ln w="952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1271368" y="3336424"/>
            <a:ext cx="6286500" cy="1390650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algn="ctr" marL="452120">
              <a:lnSpc>
                <a:spcPct val="100000"/>
              </a:lnSpc>
              <a:spcBef>
                <a:spcPts val="585"/>
              </a:spcBef>
            </a:pPr>
            <a:r>
              <a:rPr dirty="0" sz="1600" spc="55" b="1">
                <a:solidFill>
                  <a:srgbClr val="0A9395"/>
                </a:solidFill>
                <a:latin typeface="Arial"/>
                <a:cs typeface="Arial"/>
              </a:rPr>
              <a:t>Why</a:t>
            </a:r>
            <a:r>
              <a:rPr dirty="0" sz="16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0A9395"/>
                </a:solidFill>
                <a:latin typeface="Arial"/>
                <a:cs typeface="Arial"/>
              </a:rPr>
              <a:t>these</a:t>
            </a:r>
            <a:r>
              <a:rPr dirty="0" sz="16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metrics?</a:t>
            </a:r>
            <a:endParaRPr sz="1600">
              <a:latin typeface="Arial"/>
              <a:cs typeface="Arial"/>
            </a:endParaRPr>
          </a:p>
          <a:p>
            <a:pPr marL="348615" marR="52069" indent="-336550">
              <a:lnSpc>
                <a:spcPct val="100000"/>
              </a:lnSpc>
              <a:spcBef>
                <a:spcPts val="420"/>
              </a:spcBef>
              <a:buFont typeface="Tahoma"/>
              <a:buChar char="●"/>
              <a:tabLst>
                <a:tab pos="348615" algn="l"/>
              </a:tabLst>
            </a:pPr>
            <a:r>
              <a:rPr dirty="0" sz="1400" spc="10">
                <a:latin typeface="Microsoft Sans Serif"/>
                <a:cs typeface="Microsoft Sans Serif"/>
              </a:rPr>
              <a:t>Captures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how</a:t>
            </a:r>
            <a:r>
              <a:rPr dirty="0" sz="1400" spc="120">
                <a:latin typeface="Microsoft Sans Serif"/>
                <a:cs typeface="Microsoft Sans Serif"/>
              </a:rPr>
              <a:t> </a:t>
            </a:r>
            <a:r>
              <a:rPr dirty="0" sz="1400" spc="10" b="1">
                <a:latin typeface="Arial"/>
                <a:cs typeface="Arial"/>
              </a:rPr>
              <a:t>pleasantly,</a:t>
            </a:r>
            <a:r>
              <a:rPr dirty="0" sz="1400" spc="55" b="1">
                <a:latin typeface="Arial"/>
                <a:cs typeface="Arial"/>
              </a:rPr>
              <a:t> </a:t>
            </a:r>
            <a:r>
              <a:rPr dirty="0" sz="1400" spc="10" b="1">
                <a:latin typeface="Arial"/>
                <a:cs typeface="Arial"/>
              </a:rPr>
              <a:t>accurately,</a:t>
            </a:r>
            <a:r>
              <a:rPr dirty="0" sz="1400" spc="55" b="1">
                <a:latin typeface="Arial"/>
                <a:cs typeface="Arial"/>
              </a:rPr>
              <a:t> </a:t>
            </a:r>
            <a:r>
              <a:rPr dirty="0" sz="1400" spc="10" b="1">
                <a:latin typeface="Arial"/>
                <a:cs typeface="Arial"/>
              </a:rPr>
              <a:t>and</a:t>
            </a:r>
            <a:r>
              <a:rPr dirty="0" sz="1400" spc="60" b="1">
                <a:latin typeface="Arial"/>
                <a:cs typeface="Arial"/>
              </a:rPr>
              <a:t> </a:t>
            </a:r>
            <a:r>
              <a:rPr dirty="0" sz="1400" spc="10" b="1">
                <a:latin typeface="Arial"/>
                <a:cs typeface="Arial"/>
              </a:rPr>
              <a:t>quickly</a:t>
            </a:r>
            <a:r>
              <a:rPr dirty="0" sz="1400" spc="80" b="1">
                <a:latin typeface="Arial"/>
                <a:cs typeface="Arial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users</a:t>
            </a:r>
            <a:r>
              <a:rPr dirty="0" sz="1400" spc="13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can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 spc="45">
                <a:latin typeface="Microsoft Sans Serif"/>
                <a:cs typeface="Microsoft Sans Serif"/>
              </a:rPr>
              <a:t>complete </a:t>
            </a:r>
            <a:r>
              <a:rPr dirty="0" sz="1400">
                <a:latin typeface="Microsoft Sans Serif"/>
                <a:cs typeface="Microsoft Sans Serif"/>
              </a:rPr>
              <a:t>tasks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using</a:t>
            </a:r>
            <a:r>
              <a:rPr dirty="0" sz="1400" spc="9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design</a:t>
            </a:r>
            <a:endParaRPr sz="1400">
              <a:latin typeface="Microsoft Sans Serif"/>
              <a:cs typeface="Microsoft Sans Serif"/>
            </a:endParaRPr>
          </a:p>
          <a:p>
            <a:pPr marL="348615" marR="5080" indent="-336550">
              <a:lnSpc>
                <a:spcPct val="100000"/>
              </a:lnSpc>
              <a:spcBef>
                <a:spcPts val="1200"/>
              </a:spcBef>
              <a:buFont typeface="Tahoma"/>
              <a:buChar char="●"/>
              <a:tabLst>
                <a:tab pos="348615" algn="l"/>
              </a:tabLst>
            </a:pPr>
            <a:r>
              <a:rPr dirty="0" sz="1400">
                <a:latin typeface="Microsoft Sans Serif"/>
                <a:cs typeface="Microsoft Sans Serif"/>
              </a:rPr>
              <a:t>Measures</a:t>
            </a:r>
            <a:r>
              <a:rPr dirty="0" sz="1400" spc="210">
                <a:latin typeface="Microsoft Sans Serif"/>
                <a:cs typeface="Microsoft Sans Serif"/>
              </a:rPr>
              <a:t> </a:t>
            </a:r>
            <a:r>
              <a:rPr dirty="0" sz="1400" b="1">
                <a:latin typeface="Arial"/>
                <a:cs typeface="Arial"/>
              </a:rPr>
              <a:t>core</a:t>
            </a:r>
            <a:r>
              <a:rPr dirty="0" sz="1400" spc="1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dimensions</a:t>
            </a:r>
            <a:r>
              <a:rPr dirty="0" sz="1400" spc="1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of</a:t>
            </a:r>
            <a:r>
              <a:rPr dirty="0" sz="1400" spc="1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usability</a:t>
            </a:r>
            <a:r>
              <a:rPr dirty="0" sz="1400" spc="110" b="1">
                <a:latin typeface="Arial"/>
                <a:cs typeface="Arial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(satisfaction,</a:t>
            </a:r>
            <a:r>
              <a:rPr dirty="0" sz="1400" spc="22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effectiveness,</a:t>
            </a:r>
            <a:r>
              <a:rPr dirty="0" sz="1400" spc="215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and </a:t>
            </a:r>
            <a:r>
              <a:rPr dirty="0" sz="1400" spc="50">
                <a:latin typeface="Microsoft Sans Serif"/>
                <a:cs typeface="Microsoft Sans Serif"/>
              </a:rPr>
              <a:t>efficiency)</a:t>
            </a:r>
            <a:r>
              <a:rPr dirty="0" sz="1400" spc="9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helping</a:t>
            </a:r>
            <a:r>
              <a:rPr dirty="0" sz="1400" spc="110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us</a:t>
            </a:r>
            <a:r>
              <a:rPr dirty="0" sz="1400" spc="95">
                <a:latin typeface="Microsoft Sans Serif"/>
                <a:cs typeface="Microsoft Sans Serif"/>
              </a:rPr>
              <a:t> </a:t>
            </a:r>
            <a:r>
              <a:rPr dirty="0" sz="1400" spc="10" b="1">
                <a:latin typeface="Arial"/>
                <a:cs typeface="Arial"/>
              </a:rPr>
              <a:t>identify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spc="10" b="1">
                <a:latin typeface="Arial"/>
                <a:cs typeface="Arial"/>
              </a:rPr>
              <a:t>pain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spc="10" b="1">
                <a:latin typeface="Arial"/>
                <a:cs typeface="Arial"/>
              </a:rPr>
              <a:t>points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spc="10" b="1">
                <a:latin typeface="Arial"/>
                <a:cs typeface="Arial"/>
              </a:rPr>
              <a:t>before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high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fidelity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6691624" y="2550907"/>
            <a:ext cx="558800" cy="688340"/>
            <a:chOff x="6691624" y="2550907"/>
            <a:chExt cx="558800" cy="688340"/>
          </a:xfrm>
        </p:grpSpPr>
        <p:sp>
          <p:nvSpPr>
            <p:cNvPr id="19" name="object 19" descr=""/>
            <p:cNvSpPr/>
            <p:nvPr/>
          </p:nvSpPr>
          <p:spPr>
            <a:xfrm>
              <a:off x="6696386" y="2555669"/>
              <a:ext cx="549275" cy="678815"/>
            </a:xfrm>
            <a:custGeom>
              <a:avLst/>
              <a:gdLst/>
              <a:ahLst/>
              <a:cxnLst/>
              <a:rect l="l" t="t" r="r" b="b"/>
              <a:pathLst>
                <a:path w="549275" h="678814">
                  <a:moveTo>
                    <a:pt x="41524" y="678748"/>
                  </a:moveTo>
                  <a:lnTo>
                    <a:pt x="0" y="447074"/>
                  </a:lnTo>
                  <a:lnTo>
                    <a:pt x="68249" y="494624"/>
                  </a:lnTo>
                  <a:lnTo>
                    <a:pt x="412174" y="0"/>
                  </a:lnTo>
                  <a:lnTo>
                    <a:pt x="432949" y="115849"/>
                  </a:lnTo>
                  <a:lnTo>
                    <a:pt x="548673" y="95099"/>
                  </a:lnTo>
                  <a:lnTo>
                    <a:pt x="204749" y="589723"/>
                  </a:lnTo>
                  <a:lnTo>
                    <a:pt x="272999" y="637273"/>
                  </a:lnTo>
                  <a:lnTo>
                    <a:pt x="41524" y="678748"/>
                  </a:lnTo>
                  <a:close/>
                </a:path>
              </a:pathLst>
            </a:custGeom>
            <a:solidFill>
              <a:srgbClr val="BA3D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696386" y="2555669"/>
              <a:ext cx="549275" cy="678815"/>
            </a:xfrm>
            <a:custGeom>
              <a:avLst/>
              <a:gdLst/>
              <a:ahLst/>
              <a:cxnLst/>
              <a:rect l="l" t="t" r="r" b="b"/>
              <a:pathLst>
                <a:path w="549275" h="678814">
                  <a:moveTo>
                    <a:pt x="548673" y="95099"/>
                  </a:moveTo>
                  <a:lnTo>
                    <a:pt x="204749" y="589723"/>
                  </a:lnTo>
                  <a:lnTo>
                    <a:pt x="272999" y="637273"/>
                  </a:lnTo>
                  <a:lnTo>
                    <a:pt x="41524" y="678748"/>
                  </a:lnTo>
                  <a:lnTo>
                    <a:pt x="0" y="447074"/>
                  </a:lnTo>
                  <a:lnTo>
                    <a:pt x="68249" y="494624"/>
                  </a:lnTo>
                  <a:lnTo>
                    <a:pt x="412174" y="0"/>
                  </a:lnTo>
                  <a:lnTo>
                    <a:pt x="432949" y="115849"/>
                  </a:lnTo>
                  <a:lnTo>
                    <a:pt x="548673" y="95099"/>
                  </a:lnTo>
                  <a:close/>
                </a:path>
              </a:pathLst>
            </a:custGeom>
            <a:ln w="952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99328" y="1974718"/>
            <a:ext cx="6948170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-580">
                <a:solidFill>
                  <a:srgbClr val="93D1BC"/>
                </a:solidFill>
              </a:rPr>
              <a:t>T</a:t>
            </a:r>
            <a:r>
              <a:rPr dirty="0" sz="7400" spc="114">
                <a:solidFill>
                  <a:srgbClr val="93D1BC"/>
                </a:solidFill>
              </a:rPr>
              <a:t>e</a:t>
            </a:r>
            <a:r>
              <a:rPr dirty="0" sz="7400">
                <a:solidFill>
                  <a:srgbClr val="93D1BC"/>
                </a:solidFill>
              </a:rPr>
              <a:t>s</a:t>
            </a:r>
            <a:r>
              <a:rPr dirty="0" sz="7400" spc="114">
                <a:solidFill>
                  <a:srgbClr val="93D1BC"/>
                </a:solidFill>
              </a:rPr>
              <a:t>ting</a:t>
            </a:r>
            <a:r>
              <a:rPr dirty="0" sz="7400" spc="-475">
                <a:solidFill>
                  <a:srgbClr val="93D1BC"/>
                </a:solidFill>
              </a:rPr>
              <a:t> </a:t>
            </a:r>
            <a:r>
              <a:rPr dirty="0" sz="7400" spc="-10">
                <a:solidFill>
                  <a:srgbClr val="93D1BC"/>
                </a:solidFill>
              </a:rPr>
              <a:t>Results</a:t>
            </a:r>
            <a:endParaRPr sz="74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327060" cy="277749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120"/>
              </a:spcBef>
            </a:pPr>
            <a:r>
              <a:rPr dirty="0"/>
              <a:t>Sawyer</a:t>
            </a:r>
            <a:r>
              <a:rPr dirty="0" spc="-75"/>
              <a:t> </a:t>
            </a:r>
            <a:r>
              <a:rPr dirty="0" spc="65"/>
              <a:t>wants</a:t>
            </a:r>
            <a:r>
              <a:rPr dirty="0" spc="-75"/>
              <a:t> </a:t>
            </a:r>
            <a:r>
              <a:rPr dirty="0" spc="135"/>
              <a:t>the</a:t>
            </a:r>
            <a:r>
              <a:rPr dirty="0" spc="-70"/>
              <a:t> </a:t>
            </a:r>
            <a:r>
              <a:rPr dirty="0" spc="55"/>
              <a:t>todos</a:t>
            </a:r>
            <a:r>
              <a:rPr dirty="0" spc="-75"/>
              <a:t> </a:t>
            </a:r>
            <a:r>
              <a:rPr dirty="0" spc="105"/>
              <a:t>to</a:t>
            </a:r>
            <a:r>
              <a:rPr dirty="0" spc="-70"/>
              <a:t> </a:t>
            </a:r>
            <a:r>
              <a:rPr dirty="0" spc="114"/>
              <a:t>be</a:t>
            </a:r>
            <a:r>
              <a:rPr dirty="0" spc="-75"/>
              <a:t> </a:t>
            </a:r>
            <a:r>
              <a:rPr dirty="0" spc="85"/>
              <a:t>integrated</a:t>
            </a:r>
            <a:r>
              <a:rPr dirty="0" spc="-70"/>
              <a:t> </a:t>
            </a:r>
            <a:r>
              <a:rPr dirty="0" spc="50"/>
              <a:t>into</a:t>
            </a:r>
            <a:r>
              <a:rPr dirty="0" spc="-75"/>
              <a:t> </a:t>
            </a:r>
            <a:r>
              <a:rPr dirty="0" spc="-10"/>
              <a:t>Notion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35274" y="853378"/>
            <a:ext cx="8953500" cy="4123054"/>
            <a:chOff x="135274" y="853378"/>
            <a:chExt cx="8953500" cy="4123054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9910" y="853378"/>
              <a:ext cx="1888346" cy="230129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58911" y="2972769"/>
              <a:ext cx="1596346" cy="198894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97149" y="4291641"/>
              <a:ext cx="6150610" cy="480059"/>
            </a:xfrm>
            <a:custGeom>
              <a:avLst/>
              <a:gdLst/>
              <a:ahLst/>
              <a:cxnLst/>
              <a:rect l="l" t="t" r="r" b="b"/>
              <a:pathLst>
                <a:path w="6150610" h="480060">
                  <a:moveTo>
                    <a:pt x="0" y="0"/>
                  </a:moveTo>
                  <a:lnTo>
                    <a:pt x="5889288" y="0"/>
                  </a:lnTo>
                  <a:lnTo>
                    <a:pt x="5889288" y="479999"/>
                  </a:lnTo>
                  <a:lnTo>
                    <a:pt x="0" y="479999"/>
                  </a:lnTo>
                  <a:lnTo>
                    <a:pt x="0" y="0"/>
                  </a:lnTo>
                  <a:close/>
                </a:path>
                <a:path w="6150610" h="480060">
                  <a:moveTo>
                    <a:pt x="5889288" y="239999"/>
                  </a:moveTo>
                  <a:lnTo>
                    <a:pt x="6150387" y="38599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8787" y="4267916"/>
              <a:ext cx="106724" cy="9677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458936" y="2972744"/>
              <a:ext cx="1596390" cy="1989455"/>
            </a:xfrm>
            <a:custGeom>
              <a:avLst/>
              <a:gdLst/>
              <a:ahLst/>
              <a:cxnLst/>
              <a:rect l="l" t="t" r="r" b="b"/>
              <a:pathLst>
                <a:path w="1596390" h="1989454">
                  <a:moveTo>
                    <a:pt x="0" y="0"/>
                  </a:moveTo>
                  <a:lnTo>
                    <a:pt x="1596296" y="0"/>
                  </a:lnTo>
                  <a:lnTo>
                    <a:pt x="1596296" y="1988995"/>
                  </a:lnTo>
                  <a:lnTo>
                    <a:pt x="0" y="1988995"/>
                  </a:lnTo>
                  <a:lnTo>
                    <a:pt x="0" y="0"/>
                  </a:lnTo>
                  <a:close/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274" y="1032122"/>
              <a:ext cx="6026387" cy="382391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43410" y="1184222"/>
              <a:ext cx="1145347" cy="11636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-20"/>
              <a:t>Paul</a:t>
            </a:r>
            <a:r>
              <a:rPr dirty="0" spc="-45"/>
              <a:t> </a:t>
            </a:r>
            <a:r>
              <a:rPr dirty="0"/>
              <a:t>wishes</a:t>
            </a:r>
            <a:r>
              <a:rPr dirty="0" spc="-40"/>
              <a:t> </a:t>
            </a:r>
            <a:r>
              <a:rPr dirty="0" spc="135"/>
              <a:t>the</a:t>
            </a:r>
            <a:r>
              <a:rPr dirty="0" spc="-40"/>
              <a:t> </a:t>
            </a:r>
            <a:r>
              <a:rPr dirty="0"/>
              <a:t>tasks</a:t>
            </a:r>
            <a:r>
              <a:rPr dirty="0" spc="-40"/>
              <a:t> </a:t>
            </a:r>
            <a:r>
              <a:rPr dirty="0" spc="70"/>
              <a:t>had</a:t>
            </a:r>
            <a:r>
              <a:rPr dirty="0" spc="-40"/>
              <a:t> </a:t>
            </a:r>
            <a:r>
              <a:rPr dirty="0" spc="70"/>
              <a:t>more</a:t>
            </a:r>
            <a:r>
              <a:rPr dirty="0" spc="-40"/>
              <a:t> </a:t>
            </a:r>
            <a:r>
              <a:rPr dirty="0" spc="45"/>
              <a:t>instruction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399" y="1092122"/>
            <a:ext cx="6171212" cy="3740117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6476012" y="926873"/>
            <a:ext cx="2421255" cy="4098290"/>
            <a:chOff x="6476012" y="926873"/>
            <a:chExt cx="2421255" cy="409829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78185" y="926873"/>
              <a:ext cx="1519086" cy="222892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76012" y="2795769"/>
              <a:ext cx="1654196" cy="222892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2659" y="939718"/>
              <a:ext cx="1254347" cy="78499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9661" y="2683169"/>
              <a:ext cx="936723" cy="8657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/>
              <a:t>Jim</a:t>
            </a:r>
            <a:r>
              <a:rPr dirty="0" spc="-50"/>
              <a:t> </a:t>
            </a:r>
            <a:r>
              <a:rPr dirty="0"/>
              <a:t>thinks</a:t>
            </a:r>
            <a:r>
              <a:rPr dirty="0" spc="-50"/>
              <a:t> </a:t>
            </a:r>
            <a:r>
              <a:rPr dirty="0" spc="105"/>
              <a:t>moderate</a:t>
            </a:r>
            <a:r>
              <a:rPr dirty="0" spc="-50"/>
              <a:t> </a:t>
            </a:r>
            <a:r>
              <a:rPr dirty="0" spc="85"/>
              <a:t>task</a:t>
            </a:r>
            <a:r>
              <a:rPr dirty="0" spc="-45"/>
              <a:t> </a:t>
            </a:r>
            <a:r>
              <a:rPr dirty="0" spc="70"/>
              <a:t>and</a:t>
            </a:r>
            <a:r>
              <a:rPr dirty="0" spc="-50"/>
              <a:t> </a:t>
            </a:r>
            <a:r>
              <a:rPr dirty="0" spc="75"/>
              <a:t>buttons</a:t>
            </a:r>
            <a:r>
              <a:rPr dirty="0" spc="-50"/>
              <a:t> </a:t>
            </a:r>
            <a:r>
              <a:rPr dirty="0" spc="80"/>
              <a:t>are</a:t>
            </a:r>
            <a:r>
              <a:rPr dirty="0" spc="-45"/>
              <a:t> </a:t>
            </a:r>
            <a:r>
              <a:rPr dirty="0" spc="45"/>
              <a:t>unintuitive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6191812" y="891898"/>
            <a:ext cx="2825115" cy="4150995"/>
            <a:chOff x="6191812" y="891898"/>
            <a:chExt cx="2825115" cy="415099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7236" y="891898"/>
              <a:ext cx="2089170" cy="251174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91812" y="2899794"/>
              <a:ext cx="1982370" cy="2143095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249" y="1134972"/>
            <a:ext cx="5961962" cy="3758042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50"/>
              <a:t>Andrew</a:t>
            </a:r>
            <a:r>
              <a:rPr dirty="0" spc="30"/>
              <a:t> </a:t>
            </a:r>
            <a:r>
              <a:rPr dirty="0"/>
              <a:t>wishes</a:t>
            </a:r>
            <a:r>
              <a:rPr dirty="0" spc="35"/>
              <a:t> </a:t>
            </a:r>
            <a:r>
              <a:rPr dirty="0"/>
              <a:t>recording</a:t>
            </a:r>
            <a:r>
              <a:rPr dirty="0" spc="35"/>
              <a:t> </a:t>
            </a:r>
            <a:r>
              <a:rPr dirty="0"/>
              <a:t>was</a:t>
            </a:r>
            <a:r>
              <a:rPr dirty="0" spc="35"/>
              <a:t> </a:t>
            </a:r>
            <a:r>
              <a:rPr dirty="0" spc="70"/>
              <a:t>more</a:t>
            </a:r>
            <a:r>
              <a:rPr dirty="0" spc="35"/>
              <a:t> </a:t>
            </a:r>
            <a:r>
              <a:rPr dirty="0" spc="50"/>
              <a:t>intuitive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399" y="1092122"/>
            <a:ext cx="6138437" cy="3712092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6443236" y="851323"/>
            <a:ext cx="2440940" cy="4170045"/>
            <a:chOff x="6443236" y="851323"/>
            <a:chExt cx="2440940" cy="417004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83735" y="870600"/>
              <a:ext cx="1699971" cy="223939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3236" y="2723869"/>
              <a:ext cx="1551771" cy="229739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21310" y="851323"/>
              <a:ext cx="1383722" cy="10103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/>
              <a:t>Sally</a:t>
            </a:r>
            <a:r>
              <a:rPr dirty="0" spc="-50"/>
              <a:t> </a:t>
            </a:r>
            <a:r>
              <a:rPr dirty="0"/>
              <a:t>found</a:t>
            </a:r>
            <a:r>
              <a:rPr dirty="0" spc="-50"/>
              <a:t> </a:t>
            </a:r>
            <a:r>
              <a:rPr dirty="0" spc="85"/>
              <a:t>aspects</a:t>
            </a:r>
            <a:r>
              <a:rPr dirty="0" spc="-50"/>
              <a:t> </a:t>
            </a:r>
            <a:r>
              <a:rPr dirty="0" spc="60"/>
              <a:t>unclear</a:t>
            </a:r>
            <a:r>
              <a:rPr dirty="0" spc="-50"/>
              <a:t> </a:t>
            </a:r>
            <a:r>
              <a:rPr dirty="0" spc="70"/>
              <a:t>and</a:t>
            </a:r>
            <a:r>
              <a:rPr dirty="0" spc="-50"/>
              <a:t> </a:t>
            </a:r>
            <a:r>
              <a:rPr dirty="0" spc="95"/>
              <a:t>cluttered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149" y="1145047"/>
            <a:ext cx="6474461" cy="3776692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6761811" y="1130457"/>
            <a:ext cx="2188210" cy="1815464"/>
            <a:chOff x="6761811" y="1130457"/>
            <a:chExt cx="2188210" cy="1815464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1811" y="1130457"/>
              <a:ext cx="2017970" cy="181533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4558" y="1335772"/>
              <a:ext cx="905098" cy="699321"/>
            </a:xfrm>
            <a:prstGeom prst="rect">
              <a:avLst/>
            </a:prstGeom>
          </p:spPr>
        </p:pic>
      </p:grp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61811" y="3087943"/>
            <a:ext cx="2168570" cy="183379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427247"/>
            <a:ext cx="8387715" cy="69596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70"/>
              <a:t>Different</a:t>
            </a:r>
            <a:r>
              <a:rPr dirty="0" spc="-100"/>
              <a:t> </a:t>
            </a:r>
            <a:r>
              <a:rPr dirty="0" spc="60"/>
              <a:t>modalities</a:t>
            </a:r>
            <a:r>
              <a:rPr dirty="0" spc="-95"/>
              <a:t> </a:t>
            </a:r>
            <a:r>
              <a:rPr dirty="0" spc="80"/>
              <a:t>are</a:t>
            </a:r>
            <a:r>
              <a:rPr dirty="0" spc="-95"/>
              <a:t> </a:t>
            </a:r>
            <a:r>
              <a:rPr dirty="0" spc="85"/>
              <a:t>preferred</a:t>
            </a:r>
            <a:r>
              <a:rPr dirty="0" spc="-95"/>
              <a:t> </a:t>
            </a:r>
            <a:r>
              <a:rPr dirty="0" spc="65"/>
              <a:t>by</a:t>
            </a:r>
            <a:r>
              <a:rPr dirty="0" spc="-95"/>
              <a:t> </a:t>
            </a:r>
            <a:r>
              <a:rPr dirty="0" spc="85"/>
              <a:t>different</a:t>
            </a:r>
            <a:r>
              <a:rPr dirty="0" spc="-95"/>
              <a:t> </a:t>
            </a:r>
            <a:r>
              <a:rPr dirty="0" spc="70"/>
              <a:t>people</a:t>
            </a:r>
          </a:p>
          <a:p>
            <a:pPr marL="30480">
              <a:lnSpc>
                <a:spcPct val="100000"/>
              </a:lnSpc>
              <a:spcBef>
                <a:spcPts val="95"/>
              </a:spcBef>
            </a:pPr>
            <a:r>
              <a:rPr dirty="0" sz="1800">
                <a:solidFill>
                  <a:srgbClr val="0097A7"/>
                </a:solidFill>
              </a:rPr>
              <a:t>User</a:t>
            </a:r>
            <a:r>
              <a:rPr dirty="0" sz="1800" spc="45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Satisfaction</a:t>
            </a:r>
            <a:r>
              <a:rPr dirty="0" sz="1800" spc="50">
                <a:solidFill>
                  <a:srgbClr val="0097A7"/>
                </a:solidFill>
              </a:rPr>
              <a:t> </a:t>
            </a:r>
            <a:r>
              <a:rPr dirty="0" sz="1800" spc="430">
                <a:solidFill>
                  <a:srgbClr val="0097A7"/>
                </a:solidFill>
              </a:rPr>
              <a:t>-</a:t>
            </a:r>
            <a:r>
              <a:rPr dirty="0" sz="1800" spc="5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average</a:t>
            </a:r>
            <a:r>
              <a:rPr dirty="0" sz="1800" spc="5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rank</a:t>
            </a:r>
            <a:r>
              <a:rPr dirty="0" sz="1800" spc="5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of</a:t>
            </a:r>
            <a:r>
              <a:rPr dirty="0" sz="1800" spc="5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relevance</a:t>
            </a:r>
            <a:r>
              <a:rPr dirty="0" sz="1800" spc="5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and</a:t>
            </a:r>
            <a:r>
              <a:rPr dirty="0" sz="1800" spc="45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ease</a:t>
            </a:r>
            <a:r>
              <a:rPr dirty="0" sz="1800" spc="5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of</a:t>
            </a:r>
            <a:r>
              <a:rPr dirty="0" sz="1800" spc="50">
                <a:solidFill>
                  <a:srgbClr val="0097A7"/>
                </a:solidFill>
              </a:rPr>
              <a:t> </a:t>
            </a:r>
            <a:r>
              <a:rPr dirty="0" sz="1800" spc="-25">
                <a:solidFill>
                  <a:srgbClr val="0097A7"/>
                </a:solidFill>
              </a:rPr>
              <a:t>use</a:t>
            </a:r>
            <a:endParaRPr sz="18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8948" y="1221097"/>
            <a:ext cx="7567784" cy="3815542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/>
              <a:t>Usability</a:t>
            </a:r>
            <a:r>
              <a:rPr dirty="0" spc="40"/>
              <a:t> </a:t>
            </a:r>
            <a:r>
              <a:rPr dirty="0" spc="-20"/>
              <a:t>Goal:</a:t>
            </a:r>
            <a:r>
              <a:rPr dirty="0" spc="45"/>
              <a:t> </a:t>
            </a:r>
            <a:r>
              <a:rPr dirty="0"/>
              <a:t>User</a:t>
            </a:r>
            <a:r>
              <a:rPr dirty="0" spc="40"/>
              <a:t> Satisfaction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3105468" y="3615542"/>
            <a:ext cx="5596255" cy="1316355"/>
          </a:xfrm>
          <a:custGeom>
            <a:avLst/>
            <a:gdLst/>
            <a:ahLst/>
            <a:cxnLst/>
            <a:rect l="l" t="t" r="r" b="b"/>
            <a:pathLst>
              <a:path w="5596255" h="1316354">
                <a:moveTo>
                  <a:pt x="0" y="219299"/>
                </a:moveTo>
                <a:lnTo>
                  <a:pt x="4455" y="175100"/>
                </a:lnTo>
                <a:lnTo>
                  <a:pt x="17232" y="133934"/>
                </a:lnTo>
                <a:lnTo>
                  <a:pt x="37450" y="96683"/>
                </a:lnTo>
                <a:lnTo>
                  <a:pt x="64227" y="64227"/>
                </a:lnTo>
                <a:lnTo>
                  <a:pt x="96683" y="37450"/>
                </a:lnTo>
                <a:lnTo>
                  <a:pt x="133934" y="17232"/>
                </a:lnTo>
                <a:lnTo>
                  <a:pt x="175100" y="4455"/>
                </a:lnTo>
                <a:lnTo>
                  <a:pt x="219299" y="0"/>
                </a:lnTo>
                <a:lnTo>
                  <a:pt x="5376589" y="0"/>
                </a:lnTo>
                <a:lnTo>
                  <a:pt x="5419568" y="4251"/>
                </a:lnTo>
                <a:lnTo>
                  <a:pt x="5460510" y="16690"/>
                </a:lnTo>
                <a:lnTo>
                  <a:pt x="5498261" y="36840"/>
                </a:lnTo>
                <a:lnTo>
                  <a:pt x="5531663" y="64224"/>
                </a:lnTo>
                <a:lnTo>
                  <a:pt x="5559048" y="97627"/>
                </a:lnTo>
                <a:lnTo>
                  <a:pt x="5579198" y="135377"/>
                </a:lnTo>
                <a:lnTo>
                  <a:pt x="5591636" y="176320"/>
                </a:lnTo>
                <a:lnTo>
                  <a:pt x="5595888" y="219299"/>
                </a:lnTo>
                <a:lnTo>
                  <a:pt x="5595888" y="1096497"/>
                </a:lnTo>
                <a:lnTo>
                  <a:pt x="5591433" y="1140696"/>
                </a:lnTo>
                <a:lnTo>
                  <a:pt x="5578656" y="1181862"/>
                </a:lnTo>
                <a:lnTo>
                  <a:pt x="5558438" y="1219114"/>
                </a:lnTo>
                <a:lnTo>
                  <a:pt x="5531660" y="1251569"/>
                </a:lnTo>
                <a:lnTo>
                  <a:pt x="5499205" y="1278346"/>
                </a:lnTo>
                <a:lnTo>
                  <a:pt x="5461954" y="1298564"/>
                </a:lnTo>
                <a:lnTo>
                  <a:pt x="5420788" y="1311342"/>
                </a:lnTo>
                <a:lnTo>
                  <a:pt x="5376589" y="1315797"/>
                </a:lnTo>
                <a:lnTo>
                  <a:pt x="219299" y="1315797"/>
                </a:lnTo>
                <a:lnTo>
                  <a:pt x="175100" y="1311342"/>
                </a:lnTo>
                <a:lnTo>
                  <a:pt x="133934" y="1298564"/>
                </a:lnTo>
                <a:lnTo>
                  <a:pt x="96683" y="1278346"/>
                </a:lnTo>
                <a:lnTo>
                  <a:pt x="64227" y="1251569"/>
                </a:lnTo>
                <a:lnTo>
                  <a:pt x="37450" y="1219114"/>
                </a:lnTo>
                <a:lnTo>
                  <a:pt x="17232" y="1181862"/>
                </a:lnTo>
                <a:lnTo>
                  <a:pt x="4455" y="1140696"/>
                </a:lnTo>
                <a:lnTo>
                  <a:pt x="0" y="1096497"/>
                </a:lnTo>
                <a:lnTo>
                  <a:pt x="0" y="2192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242729" y="3674321"/>
            <a:ext cx="5168900" cy="1082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2000">
                <a:latin typeface="Microsoft Sans Serif"/>
                <a:cs typeface="Microsoft Sans Serif"/>
              </a:rPr>
              <a:t>Users</a:t>
            </a:r>
            <a:r>
              <a:rPr dirty="0" sz="2000" spc="14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were</a:t>
            </a:r>
            <a:r>
              <a:rPr dirty="0" sz="2000" spc="50">
                <a:latin typeface="Microsoft Sans Serif"/>
                <a:cs typeface="Microsoft Sans Serif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fairly</a:t>
            </a:r>
            <a:r>
              <a:rPr dirty="0" sz="20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satisfied</a:t>
            </a:r>
            <a:r>
              <a:rPr dirty="0" sz="20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65" b="1">
                <a:solidFill>
                  <a:srgbClr val="0A9395"/>
                </a:solidFill>
                <a:latin typeface="Arial"/>
                <a:cs typeface="Arial"/>
              </a:rPr>
              <a:t>with</a:t>
            </a:r>
            <a:r>
              <a:rPr dirty="0" sz="20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simple</a:t>
            </a:r>
            <a:r>
              <a:rPr dirty="0" sz="20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complex</a:t>
            </a:r>
            <a:r>
              <a:rPr dirty="0" sz="20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tasks</a:t>
            </a:r>
            <a:r>
              <a:rPr dirty="0" sz="20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125">
                <a:latin typeface="Microsoft Sans Serif"/>
                <a:cs typeface="Microsoft Sans Serif"/>
              </a:rPr>
              <a:t>but</a:t>
            </a:r>
            <a:r>
              <a:rPr dirty="0" sz="2000" spc="9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less</a:t>
            </a:r>
            <a:r>
              <a:rPr dirty="0" sz="2000" spc="9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so</a:t>
            </a:r>
            <a:r>
              <a:rPr dirty="0" sz="2000" spc="90">
                <a:latin typeface="Microsoft Sans Serif"/>
                <a:cs typeface="Microsoft Sans Serif"/>
              </a:rPr>
              <a:t> </a:t>
            </a:r>
            <a:r>
              <a:rPr dirty="0" sz="2000" spc="85">
                <a:latin typeface="Microsoft Sans Serif"/>
                <a:cs typeface="Microsoft Sans Serif"/>
              </a:rPr>
              <a:t>with</a:t>
            </a:r>
            <a:r>
              <a:rPr dirty="0" sz="2000" spc="90">
                <a:latin typeface="Microsoft Sans Serif"/>
                <a:cs typeface="Microsoft Sans Serif"/>
              </a:rPr>
              <a:t> </a:t>
            </a:r>
            <a:r>
              <a:rPr dirty="0" sz="2000" spc="65">
                <a:latin typeface="Microsoft Sans Serif"/>
                <a:cs typeface="Microsoft Sans Serif"/>
              </a:rPr>
              <a:t>the </a:t>
            </a:r>
            <a:r>
              <a:rPr dirty="0" sz="2000" spc="75">
                <a:latin typeface="Microsoft Sans Serif"/>
                <a:cs typeface="Microsoft Sans Serif"/>
              </a:rPr>
              <a:t>moderate</a:t>
            </a:r>
            <a:r>
              <a:rPr dirty="0" sz="2000" spc="-5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one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84718" y="894172"/>
            <a:ext cx="5226050" cy="2371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0097A7"/>
                </a:solidFill>
                <a:latin typeface="Arial"/>
                <a:cs typeface="Arial"/>
              </a:rPr>
              <a:t>Insights</a:t>
            </a:r>
            <a:endParaRPr sz="2000">
              <a:latin typeface="Arial"/>
              <a:cs typeface="Arial"/>
            </a:endParaRPr>
          </a:p>
          <a:p>
            <a:pPr algn="r" marL="366395" marR="97790" indent="-366395">
              <a:lnSpc>
                <a:spcPct val="100000"/>
              </a:lnSpc>
              <a:spcBef>
                <a:spcPts val="1485"/>
              </a:spcBef>
              <a:buFont typeface="Tahoma"/>
              <a:buChar char="●"/>
              <a:tabLst>
                <a:tab pos="366395" algn="l"/>
              </a:tabLst>
            </a:pPr>
            <a:r>
              <a:rPr dirty="0" sz="1800" spc="10">
                <a:latin typeface="Microsoft Sans Serif"/>
                <a:cs typeface="Microsoft Sans Serif"/>
              </a:rPr>
              <a:t>Participants’</a:t>
            </a:r>
            <a:r>
              <a:rPr dirty="0" sz="1800" spc="275">
                <a:latin typeface="Microsoft Sans Serif"/>
                <a:cs typeface="Microsoft Sans Serif"/>
              </a:rPr>
              <a:t> </a:t>
            </a:r>
            <a:r>
              <a:rPr dirty="0" sz="1800" spc="55" b="1">
                <a:solidFill>
                  <a:srgbClr val="0097A7"/>
                </a:solidFill>
                <a:latin typeface="Arial"/>
                <a:cs typeface="Arial"/>
              </a:rPr>
              <a:t>modality</a:t>
            </a:r>
            <a:r>
              <a:rPr dirty="0" sz="1800" spc="1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0097A7"/>
                </a:solidFill>
                <a:latin typeface="Arial"/>
                <a:cs typeface="Arial"/>
              </a:rPr>
              <a:t>preferences</a:t>
            </a:r>
            <a:r>
              <a:rPr dirty="0" sz="1800" spc="1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varied</a:t>
            </a:r>
            <a:endParaRPr sz="1800">
              <a:latin typeface="Arial"/>
              <a:cs typeface="Arial"/>
            </a:endParaRPr>
          </a:p>
          <a:p>
            <a:pPr algn="r" marL="366395" marR="157480" indent="-366395">
              <a:lnSpc>
                <a:spcPct val="100000"/>
              </a:lnSpc>
              <a:spcBef>
                <a:spcPts val="325"/>
              </a:spcBef>
              <a:buClr>
                <a:srgbClr val="000000"/>
              </a:buClr>
              <a:buFont typeface="Tahoma"/>
              <a:buChar char="●"/>
              <a:tabLst>
                <a:tab pos="366395" algn="l"/>
              </a:tabLst>
            </a:pPr>
            <a:r>
              <a:rPr dirty="0" sz="1800" spc="65" b="1">
                <a:solidFill>
                  <a:srgbClr val="0A9395"/>
                </a:solidFill>
                <a:latin typeface="Arial"/>
                <a:cs typeface="Arial"/>
              </a:rPr>
              <a:t>Moderate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0A9395"/>
                </a:solidFill>
                <a:latin typeface="Arial"/>
                <a:cs typeface="Arial"/>
              </a:rPr>
              <a:t>task</a:t>
            </a:r>
            <a:r>
              <a:rPr dirty="0" sz="18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had</a:t>
            </a:r>
            <a:r>
              <a:rPr dirty="0" sz="1800" spc="85">
                <a:latin typeface="Microsoft Sans Serif"/>
                <a:cs typeface="Microsoft Sans Serif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the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least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 satisfaction</a:t>
            </a:r>
            <a:endParaRPr sz="1800">
              <a:latin typeface="Arial"/>
              <a:cs typeface="Arial"/>
            </a:endParaRPr>
          </a:p>
          <a:p>
            <a:pPr algn="r" marL="569595" marR="168275" indent="-367030">
              <a:lnSpc>
                <a:spcPct val="114999"/>
              </a:lnSpc>
              <a:buFont typeface="Tahoma"/>
              <a:buChar char="●"/>
              <a:tabLst>
                <a:tab pos="569595" algn="l"/>
              </a:tabLst>
            </a:pPr>
            <a:r>
              <a:rPr dirty="0" sz="1800">
                <a:latin typeface="Microsoft Sans Serif"/>
                <a:cs typeface="Microsoft Sans Serif"/>
              </a:rPr>
              <a:t>The</a:t>
            </a:r>
            <a:r>
              <a:rPr dirty="0" sz="1800" spc="120"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complex</a:t>
            </a:r>
            <a:r>
              <a:rPr dirty="0" sz="18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0A9395"/>
                </a:solidFill>
                <a:latin typeface="Arial"/>
                <a:cs typeface="Arial"/>
              </a:rPr>
              <a:t>task</a:t>
            </a:r>
            <a:r>
              <a:rPr dirty="0" sz="18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scored</a:t>
            </a:r>
            <a:r>
              <a:rPr dirty="0" sz="18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slightly</a:t>
            </a:r>
            <a:r>
              <a:rPr dirty="0" sz="18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higher </a:t>
            </a:r>
            <a:r>
              <a:rPr dirty="0" sz="1800" spc="55" b="1">
                <a:solidFill>
                  <a:srgbClr val="0A9395"/>
                </a:solidFill>
                <a:latin typeface="Arial"/>
                <a:cs typeface="Arial"/>
              </a:rPr>
              <a:t>than</a:t>
            </a:r>
            <a:r>
              <a:rPr dirty="0" sz="1800" spc="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simple</a:t>
            </a:r>
            <a:r>
              <a:rPr dirty="0" sz="18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because</a:t>
            </a:r>
            <a:r>
              <a:rPr dirty="0" sz="1800" spc="120">
                <a:latin typeface="Microsoft Sans Serif"/>
                <a:cs typeface="Microsoft Sans Serif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of</a:t>
            </a:r>
            <a:r>
              <a:rPr dirty="0" sz="1800" spc="120"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higher</a:t>
            </a:r>
            <a:r>
              <a:rPr dirty="0" sz="18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relevance</a:t>
            </a:r>
            <a:endParaRPr sz="1800">
              <a:latin typeface="Arial"/>
              <a:cs typeface="Arial"/>
            </a:endParaRPr>
          </a:p>
          <a:p>
            <a:pPr marL="569595" indent="-367030">
              <a:lnSpc>
                <a:spcPct val="100000"/>
              </a:lnSpc>
              <a:spcBef>
                <a:spcPts val="325"/>
              </a:spcBef>
              <a:buClr>
                <a:srgbClr val="000000"/>
              </a:buClr>
              <a:buFont typeface="Tahoma"/>
              <a:buChar char="●"/>
              <a:tabLst>
                <a:tab pos="569595" algn="l"/>
              </a:tabLst>
            </a:pP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Relevance</a:t>
            </a:r>
            <a:r>
              <a:rPr dirty="0" sz="18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would</a:t>
            </a:r>
            <a:r>
              <a:rPr dirty="0" sz="18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increase</a:t>
            </a:r>
            <a:r>
              <a:rPr dirty="0" sz="18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60">
                <a:latin typeface="Microsoft Sans Serif"/>
                <a:cs typeface="Microsoft Sans Serif"/>
              </a:rPr>
              <a:t>if</a:t>
            </a:r>
            <a:r>
              <a:rPr dirty="0" sz="1800" spc="70">
                <a:latin typeface="Microsoft Sans Serif"/>
                <a:cs typeface="Microsoft Sans Serif"/>
              </a:rPr>
              <a:t> </a:t>
            </a:r>
            <a:r>
              <a:rPr dirty="0" sz="1800" spc="95">
                <a:latin typeface="Microsoft Sans Serif"/>
                <a:cs typeface="Microsoft Sans Serif"/>
              </a:rPr>
              <a:t>product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was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 spc="-50">
                <a:latin typeface="Microsoft Sans Serif"/>
                <a:cs typeface="Microsoft Sans Serif"/>
              </a:rPr>
              <a:t>a</a:t>
            </a:r>
            <a:endParaRPr sz="1800">
              <a:latin typeface="Microsoft Sans Serif"/>
              <a:cs typeface="Microsoft Sans Serif"/>
            </a:endParaRPr>
          </a:p>
          <a:p>
            <a:pPr marL="569595">
              <a:lnSpc>
                <a:spcPct val="100000"/>
              </a:lnSpc>
              <a:spcBef>
                <a:spcPts val="320"/>
              </a:spcBef>
            </a:pPr>
            <a:r>
              <a:rPr dirty="0" sz="1800" spc="60" b="1">
                <a:solidFill>
                  <a:srgbClr val="0097A7"/>
                </a:solidFill>
                <a:latin typeface="Arial"/>
                <a:cs typeface="Arial"/>
              </a:rPr>
              <a:t>web</a:t>
            </a:r>
            <a:r>
              <a:rPr dirty="0" sz="1800" spc="-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35" b="1">
                <a:solidFill>
                  <a:srgbClr val="0097A7"/>
                </a:solidFill>
                <a:latin typeface="Arial"/>
                <a:cs typeface="Arial"/>
              </a:rPr>
              <a:t>app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093584" y="2505228"/>
            <a:ext cx="21126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icrosoft Sans Serif"/>
                <a:cs typeface="Microsoft Sans Serif"/>
              </a:rPr>
              <a:t>“AI </a:t>
            </a:r>
            <a:r>
              <a:rPr dirty="0" sz="1800" spc="50">
                <a:latin typeface="Microsoft Sans Serif"/>
                <a:cs typeface="Microsoft Sans Serif"/>
              </a:rPr>
              <a:t>summary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is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very </a:t>
            </a:r>
            <a:r>
              <a:rPr dirty="0" sz="1800">
                <a:latin typeface="Microsoft Sans Serif"/>
                <a:cs typeface="Microsoft Sans Serif"/>
              </a:rPr>
              <a:t>useful”</a:t>
            </a:r>
            <a:r>
              <a:rPr dirty="0" sz="1800" spc="105">
                <a:latin typeface="Microsoft Sans Serif"/>
                <a:cs typeface="Microsoft Sans Serif"/>
              </a:rPr>
              <a:t> </a:t>
            </a:r>
            <a:r>
              <a:rPr dirty="0" sz="1800" spc="370">
                <a:latin typeface="Microsoft Sans Serif"/>
                <a:cs typeface="Microsoft Sans Serif"/>
              </a:rPr>
              <a:t>-</a:t>
            </a:r>
            <a:r>
              <a:rPr dirty="0" sz="1800" spc="110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Paul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093584" y="1223480"/>
            <a:ext cx="250952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50">
                <a:latin typeface="Microsoft Sans Serif"/>
                <a:cs typeface="Microsoft Sans Serif"/>
              </a:rPr>
              <a:t>Moderate</a:t>
            </a:r>
            <a:r>
              <a:rPr dirty="0" sz="1800" spc="12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task</a:t>
            </a:r>
            <a:r>
              <a:rPr dirty="0" sz="1800" spc="12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“had</a:t>
            </a:r>
            <a:r>
              <a:rPr dirty="0" sz="1800" spc="120">
                <a:latin typeface="Microsoft Sans Serif"/>
                <a:cs typeface="Microsoft Sans Serif"/>
              </a:rPr>
              <a:t> </a:t>
            </a:r>
            <a:r>
              <a:rPr dirty="0" sz="1800" spc="55">
                <a:latin typeface="Microsoft Sans Serif"/>
                <a:cs typeface="Microsoft Sans Serif"/>
              </a:rPr>
              <a:t>the </a:t>
            </a:r>
            <a:r>
              <a:rPr dirty="0" sz="1800">
                <a:latin typeface="Microsoft Sans Serif"/>
                <a:cs typeface="Microsoft Sans Serif"/>
              </a:rPr>
              <a:t>“least</a:t>
            </a:r>
            <a:r>
              <a:rPr dirty="0" sz="1800" spc="70">
                <a:latin typeface="Microsoft Sans Serif"/>
                <a:cs typeface="Microsoft Sans Serif"/>
              </a:rPr>
              <a:t> </a:t>
            </a:r>
            <a:r>
              <a:rPr dirty="0" sz="1800" spc="60">
                <a:latin typeface="Microsoft Sans Serif"/>
                <a:cs typeface="Microsoft Sans Serif"/>
              </a:rPr>
              <a:t>intuitive</a:t>
            </a:r>
            <a:r>
              <a:rPr dirty="0" sz="1800" spc="70">
                <a:latin typeface="Microsoft Sans Serif"/>
                <a:cs typeface="Microsoft Sans Serif"/>
              </a:rPr>
              <a:t> </a:t>
            </a:r>
            <a:r>
              <a:rPr dirty="0" sz="1800" spc="65">
                <a:latin typeface="Microsoft Sans Serif"/>
                <a:cs typeface="Microsoft Sans Serif"/>
              </a:rPr>
              <a:t>ﬂow”</a:t>
            </a:r>
            <a:r>
              <a:rPr dirty="0" sz="1800" spc="70">
                <a:latin typeface="Microsoft Sans Serif"/>
                <a:cs typeface="Microsoft Sans Serif"/>
              </a:rPr>
              <a:t> </a:t>
            </a:r>
            <a:r>
              <a:rPr dirty="0" sz="1800" spc="320">
                <a:latin typeface="Microsoft Sans Serif"/>
                <a:cs typeface="Microsoft Sans Serif"/>
              </a:rPr>
              <a:t>- </a:t>
            </a:r>
            <a:r>
              <a:rPr dirty="0" sz="1800" spc="-10">
                <a:latin typeface="Microsoft Sans Serif"/>
                <a:cs typeface="Microsoft Sans Serif"/>
              </a:rPr>
              <a:t>Andrew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84624" y="4090007"/>
            <a:ext cx="23888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BA3D02"/>
                </a:solidFill>
                <a:latin typeface="Arial"/>
                <a:cs typeface="Arial"/>
              </a:rPr>
              <a:t>Overall</a:t>
            </a: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BA3D02"/>
                </a:solidFill>
                <a:latin typeface="Arial"/>
                <a:cs typeface="Arial"/>
              </a:rPr>
              <a:t>conclusion: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390974"/>
            <a:ext cx="7960995" cy="746125"/>
          </a:xfrm>
          <a:prstGeom prst="rect"/>
        </p:spPr>
        <p:txBody>
          <a:bodyPr wrap="square" lIns="0" tIns="514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pc="105"/>
              <a:t>Moderate</a:t>
            </a:r>
            <a:r>
              <a:rPr dirty="0" spc="5"/>
              <a:t> </a:t>
            </a:r>
            <a:r>
              <a:rPr dirty="0" spc="85"/>
              <a:t>task</a:t>
            </a:r>
            <a:r>
              <a:rPr dirty="0" spc="10"/>
              <a:t> </a:t>
            </a:r>
            <a:r>
              <a:rPr dirty="0" spc="70"/>
              <a:t>had</a:t>
            </a:r>
            <a:r>
              <a:rPr dirty="0" spc="10"/>
              <a:t> </a:t>
            </a:r>
            <a:r>
              <a:rPr dirty="0" spc="135"/>
              <a:t>the</a:t>
            </a:r>
            <a:r>
              <a:rPr dirty="0" spc="10"/>
              <a:t> </a:t>
            </a:r>
            <a:r>
              <a:rPr dirty="0"/>
              <a:t>lowest</a:t>
            </a:r>
            <a:r>
              <a:rPr dirty="0" spc="5"/>
              <a:t> </a:t>
            </a:r>
            <a:r>
              <a:rPr dirty="0"/>
              <a:t>navigation</a:t>
            </a:r>
            <a:r>
              <a:rPr dirty="0" spc="10"/>
              <a:t> </a:t>
            </a:r>
            <a:r>
              <a:rPr dirty="0" spc="80"/>
              <a:t>accuracy</a:t>
            </a: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800">
                <a:solidFill>
                  <a:srgbClr val="0097A7"/>
                </a:solidFill>
              </a:rPr>
              <a:t>Navigation</a:t>
            </a:r>
            <a:r>
              <a:rPr dirty="0" sz="1800" spc="5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Accuracy</a:t>
            </a:r>
            <a:r>
              <a:rPr dirty="0" sz="1800" spc="60">
                <a:solidFill>
                  <a:srgbClr val="0097A7"/>
                </a:solidFill>
              </a:rPr>
              <a:t> </a:t>
            </a:r>
            <a:r>
              <a:rPr dirty="0" sz="1800" spc="430">
                <a:solidFill>
                  <a:srgbClr val="0097A7"/>
                </a:solidFill>
              </a:rPr>
              <a:t>-</a:t>
            </a:r>
            <a:r>
              <a:rPr dirty="0" sz="1800" spc="6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number</a:t>
            </a:r>
            <a:r>
              <a:rPr dirty="0" sz="1800" spc="6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of</a:t>
            </a:r>
            <a:r>
              <a:rPr dirty="0" sz="1800" spc="6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misclicks</a:t>
            </a:r>
            <a:r>
              <a:rPr dirty="0" sz="1800" spc="60">
                <a:solidFill>
                  <a:srgbClr val="0097A7"/>
                </a:solidFill>
              </a:rPr>
              <a:t> </a:t>
            </a:r>
            <a:r>
              <a:rPr dirty="0" sz="1800" spc="65">
                <a:solidFill>
                  <a:srgbClr val="0097A7"/>
                </a:solidFill>
              </a:rPr>
              <a:t>per</a:t>
            </a:r>
            <a:r>
              <a:rPr dirty="0" sz="1800" spc="60">
                <a:solidFill>
                  <a:srgbClr val="0097A7"/>
                </a:solidFill>
              </a:rPr>
              <a:t> </a:t>
            </a:r>
            <a:r>
              <a:rPr dirty="0" sz="1800" spc="30">
                <a:solidFill>
                  <a:srgbClr val="0097A7"/>
                </a:solidFill>
              </a:rPr>
              <a:t>task</a:t>
            </a:r>
            <a:endParaRPr sz="18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6195" y="1235022"/>
            <a:ext cx="5131589" cy="3845767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/>
              <a:t>Usability</a:t>
            </a:r>
            <a:r>
              <a:rPr dirty="0" spc="145"/>
              <a:t> </a:t>
            </a:r>
            <a:r>
              <a:rPr dirty="0" spc="-20"/>
              <a:t>Goal:</a:t>
            </a:r>
            <a:r>
              <a:rPr dirty="0" spc="145"/>
              <a:t> </a:t>
            </a:r>
            <a:r>
              <a:rPr dirty="0"/>
              <a:t>Navigation</a:t>
            </a:r>
            <a:r>
              <a:rPr dirty="0" spc="145"/>
              <a:t> </a:t>
            </a:r>
            <a:r>
              <a:rPr dirty="0" spc="60"/>
              <a:t>Accuracy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3105468" y="3615542"/>
            <a:ext cx="5596255" cy="1316355"/>
          </a:xfrm>
          <a:custGeom>
            <a:avLst/>
            <a:gdLst/>
            <a:ahLst/>
            <a:cxnLst/>
            <a:rect l="l" t="t" r="r" b="b"/>
            <a:pathLst>
              <a:path w="5596255" h="1316354">
                <a:moveTo>
                  <a:pt x="0" y="219299"/>
                </a:moveTo>
                <a:lnTo>
                  <a:pt x="4455" y="175100"/>
                </a:lnTo>
                <a:lnTo>
                  <a:pt x="17232" y="133934"/>
                </a:lnTo>
                <a:lnTo>
                  <a:pt x="37450" y="96683"/>
                </a:lnTo>
                <a:lnTo>
                  <a:pt x="64227" y="64227"/>
                </a:lnTo>
                <a:lnTo>
                  <a:pt x="96683" y="37450"/>
                </a:lnTo>
                <a:lnTo>
                  <a:pt x="133934" y="17232"/>
                </a:lnTo>
                <a:lnTo>
                  <a:pt x="175100" y="4455"/>
                </a:lnTo>
                <a:lnTo>
                  <a:pt x="219299" y="0"/>
                </a:lnTo>
                <a:lnTo>
                  <a:pt x="5376589" y="0"/>
                </a:lnTo>
                <a:lnTo>
                  <a:pt x="5419568" y="4251"/>
                </a:lnTo>
                <a:lnTo>
                  <a:pt x="5460510" y="16690"/>
                </a:lnTo>
                <a:lnTo>
                  <a:pt x="5498261" y="36840"/>
                </a:lnTo>
                <a:lnTo>
                  <a:pt x="5531663" y="64224"/>
                </a:lnTo>
                <a:lnTo>
                  <a:pt x="5559048" y="97627"/>
                </a:lnTo>
                <a:lnTo>
                  <a:pt x="5579198" y="135377"/>
                </a:lnTo>
                <a:lnTo>
                  <a:pt x="5591636" y="176320"/>
                </a:lnTo>
                <a:lnTo>
                  <a:pt x="5595888" y="219299"/>
                </a:lnTo>
                <a:lnTo>
                  <a:pt x="5595888" y="1096497"/>
                </a:lnTo>
                <a:lnTo>
                  <a:pt x="5591433" y="1140696"/>
                </a:lnTo>
                <a:lnTo>
                  <a:pt x="5578656" y="1181862"/>
                </a:lnTo>
                <a:lnTo>
                  <a:pt x="5558438" y="1219114"/>
                </a:lnTo>
                <a:lnTo>
                  <a:pt x="5531660" y="1251569"/>
                </a:lnTo>
                <a:lnTo>
                  <a:pt x="5499205" y="1278346"/>
                </a:lnTo>
                <a:lnTo>
                  <a:pt x="5461954" y="1298564"/>
                </a:lnTo>
                <a:lnTo>
                  <a:pt x="5420788" y="1311342"/>
                </a:lnTo>
                <a:lnTo>
                  <a:pt x="5376589" y="1315797"/>
                </a:lnTo>
                <a:lnTo>
                  <a:pt x="219299" y="1315797"/>
                </a:lnTo>
                <a:lnTo>
                  <a:pt x="175100" y="1311342"/>
                </a:lnTo>
                <a:lnTo>
                  <a:pt x="133934" y="1298564"/>
                </a:lnTo>
                <a:lnTo>
                  <a:pt x="96683" y="1278346"/>
                </a:lnTo>
                <a:lnTo>
                  <a:pt x="64227" y="1251569"/>
                </a:lnTo>
                <a:lnTo>
                  <a:pt x="37450" y="1219114"/>
                </a:lnTo>
                <a:lnTo>
                  <a:pt x="17232" y="1181862"/>
                </a:lnTo>
                <a:lnTo>
                  <a:pt x="4455" y="1140696"/>
                </a:lnTo>
                <a:lnTo>
                  <a:pt x="0" y="1096497"/>
                </a:lnTo>
                <a:lnTo>
                  <a:pt x="0" y="2192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242729" y="3674321"/>
            <a:ext cx="5212715" cy="1082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2000">
                <a:latin typeface="Microsoft Sans Serif"/>
                <a:cs typeface="Microsoft Sans Serif"/>
              </a:rPr>
              <a:t>All</a:t>
            </a:r>
            <a:r>
              <a:rPr dirty="0" sz="2000" spc="11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tasks</a:t>
            </a:r>
            <a:r>
              <a:rPr dirty="0" sz="2000" spc="12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showed</a:t>
            </a:r>
            <a:r>
              <a:rPr dirty="0" sz="2000" spc="105">
                <a:latin typeface="Microsoft Sans Serif"/>
                <a:cs typeface="Microsoft Sans Serif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high</a:t>
            </a:r>
            <a:r>
              <a:rPr dirty="0" sz="200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navigation</a:t>
            </a:r>
            <a:r>
              <a:rPr dirty="0" sz="200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accuracy</a:t>
            </a:r>
            <a:r>
              <a:rPr dirty="0" sz="2000" spc="-10">
                <a:latin typeface="Microsoft Sans Serif"/>
                <a:cs typeface="Microsoft Sans Serif"/>
              </a:rPr>
              <a:t>, </a:t>
            </a:r>
            <a:r>
              <a:rPr dirty="0" sz="2000" spc="60">
                <a:latin typeface="Microsoft Sans Serif"/>
                <a:cs typeface="Microsoft Sans Serif"/>
              </a:rPr>
              <a:t>though</a:t>
            </a:r>
            <a:r>
              <a:rPr dirty="0" sz="2000" spc="25">
                <a:latin typeface="Microsoft Sans Serif"/>
                <a:cs typeface="Microsoft Sans Serif"/>
              </a:rPr>
              <a:t> </a:t>
            </a:r>
            <a:r>
              <a:rPr dirty="0" sz="2000" spc="90">
                <a:latin typeface="Microsoft Sans Serif"/>
                <a:cs typeface="Microsoft Sans Serif"/>
              </a:rPr>
              <a:t>the</a:t>
            </a:r>
            <a:r>
              <a:rPr dirty="0" sz="2000" spc="30">
                <a:latin typeface="Microsoft Sans Serif"/>
                <a:cs typeface="Microsoft Sans Serif"/>
              </a:rPr>
              <a:t> </a:t>
            </a:r>
            <a:r>
              <a:rPr dirty="0" sz="2000" spc="75">
                <a:latin typeface="Microsoft Sans Serif"/>
                <a:cs typeface="Microsoft Sans Serif"/>
              </a:rPr>
              <a:t>moderate</a:t>
            </a:r>
            <a:r>
              <a:rPr dirty="0" sz="2000" spc="30">
                <a:latin typeface="Microsoft Sans Serif"/>
                <a:cs typeface="Microsoft Sans Serif"/>
              </a:rPr>
              <a:t> </a:t>
            </a:r>
            <a:r>
              <a:rPr dirty="0" sz="2000" spc="50">
                <a:latin typeface="Microsoft Sans Serif"/>
                <a:cs typeface="Microsoft Sans Serif"/>
              </a:rPr>
              <a:t>task</a:t>
            </a:r>
            <a:r>
              <a:rPr dirty="0" sz="2000" spc="3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had</a:t>
            </a:r>
            <a:r>
              <a:rPr dirty="0" sz="2000" spc="30">
                <a:latin typeface="Microsoft Sans Serif"/>
                <a:cs typeface="Microsoft Sans Serif"/>
              </a:rPr>
              <a:t> </a:t>
            </a:r>
            <a:r>
              <a:rPr dirty="0" sz="2000" spc="90">
                <a:latin typeface="Microsoft Sans Serif"/>
                <a:cs typeface="Microsoft Sans Serif"/>
              </a:rPr>
              <a:t>the</a:t>
            </a:r>
            <a:r>
              <a:rPr dirty="0" sz="2000" spc="10">
                <a:latin typeface="Microsoft Sans Serif"/>
                <a:cs typeface="Microsoft Sans Serif"/>
              </a:rPr>
              <a:t> </a:t>
            </a:r>
            <a:r>
              <a:rPr dirty="0" sz="2000" spc="30" b="1">
                <a:solidFill>
                  <a:srgbClr val="0A9395"/>
                </a:solidFill>
                <a:latin typeface="Arial"/>
                <a:cs typeface="Arial"/>
              </a:rPr>
              <a:t>most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misclicks</a:t>
            </a:r>
            <a:r>
              <a:rPr dirty="0" sz="2000" spc="-10">
                <a:latin typeface="Microsoft Sans Serif"/>
                <a:cs typeface="Microsoft Sans Serif"/>
              </a:rPr>
              <a:t>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84718" y="894172"/>
            <a:ext cx="4482465" cy="2055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0097A7"/>
                </a:solidFill>
                <a:latin typeface="Arial"/>
                <a:cs typeface="Arial"/>
              </a:rPr>
              <a:t>Insights</a:t>
            </a:r>
            <a:endParaRPr sz="2000">
              <a:latin typeface="Arial"/>
              <a:cs typeface="Arial"/>
            </a:endParaRPr>
          </a:p>
          <a:p>
            <a:pPr marL="569595" indent="-367030">
              <a:lnSpc>
                <a:spcPct val="100000"/>
              </a:lnSpc>
              <a:spcBef>
                <a:spcPts val="1485"/>
              </a:spcBef>
              <a:buFont typeface="Tahoma"/>
              <a:buChar char="●"/>
              <a:tabLst>
                <a:tab pos="569595" algn="l"/>
              </a:tabLst>
            </a:pPr>
            <a:r>
              <a:rPr dirty="0" sz="1800">
                <a:latin typeface="Microsoft Sans Serif"/>
                <a:cs typeface="Microsoft Sans Serif"/>
              </a:rPr>
              <a:t>Usability</a:t>
            </a:r>
            <a:r>
              <a:rPr dirty="0" sz="1800" spc="210"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varied</a:t>
            </a:r>
            <a:r>
              <a:rPr dirty="0" sz="1800" spc="1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across</a:t>
            </a:r>
            <a:r>
              <a:rPr dirty="0" sz="1800" spc="21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users</a:t>
            </a:r>
            <a:endParaRPr sz="1800">
              <a:latin typeface="Microsoft Sans Serif"/>
              <a:cs typeface="Microsoft Sans Serif"/>
            </a:endParaRPr>
          </a:p>
          <a:p>
            <a:pPr marL="569595" marR="5080" indent="-367030">
              <a:lnSpc>
                <a:spcPct val="114999"/>
              </a:lnSpc>
              <a:buFont typeface="Tahoma"/>
              <a:buChar char="●"/>
              <a:tabLst>
                <a:tab pos="569595" algn="l"/>
              </a:tabLst>
            </a:pPr>
            <a:r>
              <a:rPr dirty="0" sz="1800">
                <a:latin typeface="Microsoft Sans Serif"/>
                <a:cs typeface="Microsoft Sans Serif"/>
              </a:rPr>
              <a:t>Simple</a:t>
            </a:r>
            <a:r>
              <a:rPr dirty="0" sz="1800" spc="8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and</a:t>
            </a:r>
            <a:r>
              <a:rPr dirty="0" sz="1800" spc="80">
                <a:latin typeface="Microsoft Sans Serif"/>
                <a:cs typeface="Microsoft Sans Serif"/>
              </a:rPr>
              <a:t> </a:t>
            </a:r>
            <a:r>
              <a:rPr dirty="0" sz="1800" spc="50">
                <a:latin typeface="Microsoft Sans Serif"/>
                <a:cs typeface="Microsoft Sans Serif"/>
              </a:rPr>
              <a:t>complex</a:t>
            </a:r>
            <a:r>
              <a:rPr dirty="0" sz="1800" spc="8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tasks</a:t>
            </a:r>
            <a:r>
              <a:rPr dirty="0" sz="1800" spc="8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had</a:t>
            </a:r>
            <a:r>
              <a:rPr dirty="0" sz="1800" spc="75">
                <a:latin typeface="Microsoft Sans Serif"/>
                <a:cs typeface="Microsoft Sans Serif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fewer misclicks</a:t>
            </a:r>
            <a:endParaRPr sz="1800">
              <a:latin typeface="Arial"/>
              <a:cs typeface="Arial"/>
            </a:endParaRPr>
          </a:p>
          <a:p>
            <a:pPr marL="569595" marR="261620" indent="-367030">
              <a:lnSpc>
                <a:spcPct val="114999"/>
              </a:lnSpc>
              <a:buFont typeface="Tahoma"/>
              <a:buChar char="●"/>
              <a:tabLst>
                <a:tab pos="569595" algn="l"/>
              </a:tabLst>
            </a:pPr>
            <a:r>
              <a:rPr dirty="0" sz="1800" spc="-10">
                <a:latin typeface="Microsoft Sans Serif"/>
                <a:cs typeface="Microsoft Sans Serif"/>
              </a:rPr>
              <a:t>The </a:t>
            </a:r>
            <a:r>
              <a:rPr dirty="0" sz="1800" spc="65">
                <a:latin typeface="Microsoft Sans Serif"/>
                <a:cs typeface="Microsoft Sans Serif"/>
              </a:rPr>
              <a:t>moderate</a:t>
            </a:r>
            <a:r>
              <a:rPr dirty="0" sz="1800" spc="6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task</a:t>
            </a:r>
            <a:r>
              <a:rPr dirty="0" sz="1800" spc="6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had</a:t>
            </a:r>
            <a:r>
              <a:rPr dirty="0" sz="1800" spc="60">
                <a:latin typeface="Microsoft Sans Serif"/>
                <a:cs typeface="Microsoft Sans Serif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the</a:t>
            </a:r>
            <a:r>
              <a:rPr dirty="0" sz="1800" spc="-10">
                <a:latin typeface="Microsoft Sans Serif"/>
                <a:cs typeface="Microsoft Sans Serif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lowest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navigation</a:t>
            </a:r>
            <a:r>
              <a:rPr dirty="0" sz="1800" spc="1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45" b="1">
                <a:solidFill>
                  <a:srgbClr val="0097A7"/>
                </a:solidFill>
                <a:latin typeface="Arial"/>
                <a:cs typeface="Arial"/>
              </a:rPr>
              <a:t>accuracy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812911" y="1003591"/>
            <a:ext cx="264350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icrosoft Sans Serif"/>
                <a:cs typeface="Microsoft Sans Serif"/>
              </a:rPr>
              <a:t>“The</a:t>
            </a:r>
            <a:r>
              <a:rPr dirty="0" sz="1800" spc="10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simple</a:t>
            </a:r>
            <a:r>
              <a:rPr dirty="0" sz="1800" spc="11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task</a:t>
            </a:r>
            <a:r>
              <a:rPr dirty="0" sz="1800" spc="11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was</a:t>
            </a:r>
            <a:r>
              <a:rPr dirty="0" sz="1800" spc="110">
                <a:latin typeface="Microsoft Sans Serif"/>
                <a:cs typeface="Microsoft Sans Serif"/>
              </a:rPr>
              <a:t> </a:t>
            </a:r>
            <a:r>
              <a:rPr dirty="0" sz="1800" spc="-50">
                <a:latin typeface="Microsoft Sans Serif"/>
                <a:cs typeface="Microsoft Sans Serif"/>
              </a:rPr>
              <a:t>a </a:t>
            </a:r>
            <a:r>
              <a:rPr dirty="0" sz="1800" spc="50">
                <a:latin typeface="Microsoft Sans Serif"/>
                <a:cs typeface="Microsoft Sans Serif"/>
              </a:rPr>
              <a:t>straightforward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 spc="40">
                <a:latin typeface="Microsoft Sans Serif"/>
                <a:cs typeface="Microsoft Sans Serif"/>
              </a:rPr>
              <a:t>process”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800" spc="370">
                <a:latin typeface="Microsoft Sans Serif"/>
                <a:cs typeface="Microsoft Sans Serif"/>
              </a:rPr>
              <a:t>-</a:t>
            </a:r>
            <a:r>
              <a:rPr dirty="0" sz="180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Sawyer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84624" y="4090007"/>
            <a:ext cx="23888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BA3D02"/>
                </a:solidFill>
                <a:latin typeface="Arial"/>
                <a:cs typeface="Arial"/>
              </a:rPr>
              <a:t>Overall</a:t>
            </a: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BA3D02"/>
                </a:solidFill>
                <a:latin typeface="Arial"/>
                <a:cs typeface="Arial"/>
              </a:rPr>
              <a:t>conclusion: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713013" y="2192075"/>
            <a:ext cx="312483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icrosoft Sans Serif"/>
                <a:cs typeface="Microsoft Sans Serif"/>
              </a:rPr>
              <a:t>On</a:t>
            </a:r>
            <a:r>
              <a:rPr dirty="0" sz="1800" spc="10">
                <a:latin typeface="Microsoft Sans Serif"/>
                <a:cs typeface="Microsoft Sans Serif"/>
              </a:rPr>
              <a:t> </a:t>
            </a:r>
            <a:r>
              <a:rPr dirty="0" sz="1800" spc="65">
                <a:latin typeface="Microsoft Sans Serif"/>
                <a:cs typeface="Microsoft Sans Serif"/>
              </a:rPr>
              <a:t>moderate</a:t>
            </a:r>
            <a:r>
              <a:rPr dirty="0" sz="1800" spc="1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task:</a:t>
            </a:r>
            <a:r>
              <a:rPr dirty="0" sz="1800" spc="1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“I</a:t>
            </a:r>
            <a:r>
              <a:rPr dirty="0" sz="1800" spc="10">
                <a:latin typeface="Microsoft Sans Serif"/>
                <a:cs typeface="Microsoft Sans Serif"/>
              </a:rPr>
              <a:t> </a:t>
            </a:r>
            <a:r>
              <a:rPr dirty="0" sz="1800" spc="90">
                <a:latin typeface="Microsoft Sans Serif"/>
                <a:cs typeface="Microsoft Sans Serif"/>
              </a:rPr>
              <a:t>do</a:t>
            </a:r>
            <a:r>
              <a:rPr dirty="0" sz="1800" spc="15">
                <a:latin typeface="Microsoft Sans Serif"/>
                <a:cs typeface="Microsoft Sans Serif"/>
              </a:rPr>
              <a:t> </a:t>
            </a:r>
            <a:r>
              <a:rPr dirty="0" sz="1800" spc="60">
                <a:latin typeface="Microsoft Sans Serif"/>
                <a:cs typeface="Microsoft Sans Serif"/>
              </a:rPr>
              <a:t>not </a:t>
            </a:r>
            <a:r>
              <a:rPr dirty="0" sz="1800" spc="50">
                <a:latin typeface="Microsoft Sans Serif"/>
                <a:cs typeface="Microsoft Sans Serif"/>
              </a:rPr>
              <a:t>think</a:t>
            </a:r>
            <a:r>
              <a:rPr dirty="0" sz="1800" spc="30">
                <a:latin typeface="Microsoft Sans Serif"/>
                <a:cs typeface="Microsoft Sans Serif"/>
              </a:rPr>
              <a:t> </a:t>
            </a:r>
            <a:r>
              <a:rPr dirty="0" sz="1800" spc="60">
                <a:latin typeface="Microsoft Sans Serif"/>
                <a:cs typeface="Microsoft Sans Serif"/>
              </a:rPr>
              <a:t>this</a:t>
            </a:r>
            <a:r>
              <a:rPr dirty="0" sz="1800" spc="3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is</a:t>
            </a:r>
            <a:r>
              <a:rPr dirty="0" sz="1800" spc="3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a</a:t>
            </a:r>
            <a:r>
              <a:rPr dirty="0" sz="1800" spc="3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very</a:t>
            </a:r>
            <a:r>
              <a:rPr dirty="0" sz="1800" spc="30">
                <a:latin typeface="Microsoft Sans Serif"/>
                <a:cs typeface="Microsoft Sans Serif"/>
              </a:rPr>
              <a:t> </a:t>
            </a:r>
            <a:r>
              <a:rPr dirty="0" sz="1800" spc="60">
                <a:latin typeface="Microsoft Sans Serif"/>
                <a:cs typeface="Microsoft Sans Serif"/>
              </a:rPr>
              <a:t>intuitive</a:t>
            </a:r>
            <a:r>
              <a:rPr dirty="0" sz="1800" spc="30">
                <a:latin typeface="Microsoft Sans Serif"/>
                <a:cs typeface="Microsoft Sans Serif"/>
              </a:rPr>
              <a:t> </a:t>
            </a:r>
            <a:r>
              <a:rPr dirty="0" sz="1800" spc="35">
                <a:latin typeface="Microsoft Sans Serif"/>
                <a:cs typeface="Microsoft Sans Serif"/>
              </a:rPr>
              <a:t>or </a:t>
            </a:r>
            <a:r>
              <a:rPr dirty="0" sz="1800">
                <a:latin typeface="Microsoft Sans Serif"/>
                <a:cs typeface="Microsoft Sans Serif"/>
              </a:rPr>
              <a:t>useful</a:t>
            </a:r>
            <a:r>
              <a:rPr dirty="0" sz="1800" spc="12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task”</a:t>
            </a:r>
            <a:r>
              <a:rPr dirty="0" sz="1800" spc="125">
                <a:latin typeface="Microsoft Sans Serif"/>
                <a:cs typeface="Microsoft Sans Serif"/>
              </a:rPr>
              <a:t> </a:t>
            </a:r>
            <a:r>
              <a:rPr dirty="0" sz="1800" spc="370">
                <a:latin typeface="Microsoft Sans Serif"/>
                <a:cs typeface="Microsoft Sans Serif"/>
              </a:rPr>
              <a:t>-</a:t>
            </a:r>
            <a:r>
              <a:rPr dirty="0" sz="1800" spc="130">
                <a:latin typeface="Microsoft Sans Serif"/>
                <a:cs typeface="Microsoft Sans Serif"/>
              </a:rPr>
              <a:t> </a:t>
            </a:r>
            <a:r>
              <a:rPr dirty="0" sz="1800" spc="-25">
                <a:latin typeface="Microsoft Sans Serif"/>
                <a:cs typeface="Microsoft Sans Serif"/>
              </a:rPr>
              <a:t>Jim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40"/>
              <a:t>Task</a:t>
            </a:r>
            <a:r>
              <a:rPr dirty="0" spc="-75"/>
              <a:t> </a:t>
            </a:r>
            <a:r>
              <a:rPr dirty="0" spc="65"/>
              <a:t>efficiency</a:t>
            </a:r>
            <a:r>
              <a:rPr dirty="0" spc="-75"/>
              <a:t> </a:t>
            </a:r>
            <a:r>
              <a:rPr dirty="0"/>
              <a:t>varies</a:t>
            </a:r>
            <a:r>
              <a:rPr dirty="0" spc="-70"/>
              <a:t> </a:t>
            </a:r>
            <a:r>
              <a:rPr dirty="0" spc="85"/>
              <a:t>with</a:t>
            </a:r>
            <a:r>
              <a:rPr dirty="0" spc="-75"/>
              <a:t> </a:t>
            </a:r>
            <a:r>
              <a:rPr dirty="0" spc="60"/>
              <a:t>screen</a:t>
            </a:r>
            <a:r>
              <a:rPr dirty="0" spc="-75"/>
              <a:t> </a:t>
            </a:r>
            <a:r>
              <a:rPr dirty="0" spc="80"/>
              <a:t>count</a:t>
            </a:r>
            <a:r>
              <a:rPr dirty="0" spc="-70"/>
              <a:t> </a:t>
            </a:r>
            <a:r>
              <a:rPr dirty="0" spc="70"/>
              <a:t>and</a:t>
            </a:r>
            <a:r>
              <a:rPr dirty="0" spc="-75"/>
              <a:t> </a:t>
            </a:r>
            <a:r>
              <a:rPr dirty="0" spc="95"/>
              <a:t>feedback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19219" y="856529"/>
            <a:ext cx="5702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5" b="1">
                <a:solidFill>
                  <a:srgbClr val="0097A7"/>
                </a:solidFill>
                <a:latin typeface="Arial"/>
                <a:cs typeface="Arial"/>
              </a:rPr>
              <a:t>Task</a:t>
            </a:r>
            <a:r>
              <a:rPr dirty="0" sz="18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Efficiency</a:t>
            </a:r>
            <a:r>
              <a:rPr dirty="0" sz="18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430" b="1">
                <a:solidFill>
                  <a:srgbClr val="0097A7"/>
                </a:solidFill>
                <a:latin typeface="Arial"/>
                <a:cs typeface="Arial"/>
              </a:rPr>
              <a:t>-</a:t>
            </a:r>
            <a:r>
              <a:rPr dirty="0" sz="18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80" b="1">
                <a:solidFill>
                  <a:srgbClr val="0097A7"/>
                </a:solidFill>
                <a:latin typeface="Arial"/>
                <a:cs typeface="Arial"/>
              </a:rPr>
              <a:t>time</a:t>
            </a:r>
            <a:r>
              <a:rPr dirty="0" sz="1800" spc="-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0097A7"/>
                </a:solidFill>
                <a:latin typeface="Arial"/>
                <a:cs typeface="Arial"/>
              </a:rPr>
              <a:t>taken</a:t>
            </a:r>
            <a:r>
              <a:rPr dirty="0" sz="18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65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8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65" b="1">
                <a:solidFill>
                  <a:srgbClr val="0097A7"/>
                </a:solidFill>
                <a:latin typeface="Arial"/>
                <a:cs typeface="Arial"/>
              </a:rPr>
              <a:t>complete</a:t>
            </a:r>
            <a:r>
              <a:rPr dirty="0" sz="1800" spc="-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0097A7"/>
                </a:solidFill>
                <a:latin typeface="Arial"/>
                <a:cs typeface="Arial"/>
              </a:rPr>
              <a:t>each</a:t>
            </a:r>
            <a:r>
              <a:rPr dirty="0" sz="18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30" b="1">
                <a:solidFill>
                  <a:srgbClr val="0097A7"/>
                </a:solidFill>
                <a:latin typeface="Arial"/>
                <a:cs typeface="Arial"/>
              </a:rPr>
              <a:t>task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3522" y="1264772"/>
            <a:ext cx="6536936" cy="3695842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/>
              <a:t>Usability</a:t>
            </a:r>
            <a:r>
              <a:rPr dirty="0" spc="20"/>
              <a:t> </a:t>
            </a:r>
            <a:r>
              <a:rPr dirty="0" spc="-20"/>
              <a:t>Goal:</a:t>
            </a:r>
            <a:r>
              <a:rPr dirty="0" spc="20"/>
              <a:t> </a:t>
            </a:r>
            <a:r>
              <a:rPr dirty="0" spc="-40"/>
              <a:t>Task</a:t>
            </a:r>
            <a:r>
              <a:rPr dirty="0" spc="25"/>
              <a:t> </a:t>
            </a:r>
            <a:r>
              <a:rPr dirty="0" spc="-10"/>
              <a:t>Efficiency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3105468" y="3615542"/>
            <a:ext cx="5596255" cy="1316355"/>
          </a:xfrm>
          <a:custGeom>
            <a:avLst/>
            <a:gdLst/>
            <a:ahLst/>
            <a:cxnLst/>
            <a:rect l="l" t="t" r="r" b="b"/>
            <a:pathLst>
              <a:path w="5596255" h="1316354">
                <a:moveTo>
                  <a:pt x="0" y="219299"/>
                </a:moveTo>
                <a:lnTo>
                  <a:pt x="4455" y="175100"/>
                </a:lnTo>
                <a:lnTo>
                  <a:pt x="17232" y="133934"/>
                </a:lnTo>
                <a:lnTo>
                  <a:pt x="37450" y="96683"/>
                </a:lnTo>
                <a:lnTo>
                  <a:pt x="64227" y="64227"/>
                </a:lnTo>
                <a:lnTo>
                  <a:pt x="96683" y="37450"/>
                </a:lnTo>
                <a:lnTo>
                  <a:pt x="133934" y="17232"/>
                </a:lnTo>
                <a:lnTo>
                  <a:pt x="175100" y="4455"/>
                </a:lnTo>
                <a:lnTo>
                  <a:pt x="219299" y="0"/>
                </a:lnTo>
                <a:lnTo>
                  <a:pt x="5376589" y="0"/>
                </a:lnTo>
                <a:lnTo>
                  <a:pt x="5419568" y="4251"/>
                </a:lnTo>
                <a:lnTo>
                  <a:pt x="5460510" y="16690"/>
                </a:lnTo>
                <a:lnTo>
                  <a:pt x="5498261" y="36840"/>
                </a:lnTo>
                <a:lnTo>
                  <a:pt x="5531663" y="64224"/>
                </a:lnTo>
                <a:lnTo>
                  <a:pt x="5559048" y="97627"/>
                </a:lnTo>
                <a:lnTo>
                  <a:pt x="5579198" y="135377"/>
                </a:lnTo>
                <a:lnTo>
                  <a:pt x="5591636" y="176320"/>
                </a:lnTo>
                <a:lnTo>
                  <a:pt x="5595888" y="219299"/>
                </a:lnTo>
                <a:lnTo>
                  <a:pt x="5595888" y="1096497"/>
                </a:lnTo>
                <a:lnTo>
                  <a:pt x="5591433" y="1140696"/>
                </a:lnTo>
                <a:lnTo>
                  <a:pt x="5578656" y="1181862"/>
                </a:lnTo>
                <a:lnTo>
                  <a:pt x="5558438" y="1219114"/>
                </a:lnTo>
                <a:lnTo>
                  <a:pt x="5531660" y="1251569"/>
                </a:lnTo>
                <a:lnTo>
                  <a:pt x="5499205" y="1278346"/>
                </a:lnTo>
                <a:lnTo>
                  <a:pt x="5461954" y="1298564"/>
                </a:lnTo>
                <a:lnTo>
                  <a:pt x="5420788" y="1311342"/>
                </a:lnTo>
                <a:lnTo>
                  <a:pt x="5376589" y="1315797"/>
                </a:lnTo>
                <a:lnTo>
                  <a:pt x="219299" y="1315797"/>
                </a:lnTo>
                <a:lnTo>
                  <a:pt x="175100" y="1311342"/>
                </a:lnTo>
                <a:lnTo>
                  <a:pt x="133934" y="1298564"/>
                </a:lnTo>
                <a:lnTo>
                  <a:pt x="96683" y="1278346"/>
                </a:lnTo>
                <a:lnTo>
                  <a:pt x="64227" y="1251569"/>
                </a:lnTo>
                <a:lnTo>
                  <a:pt x="37450" y="1219114"/>
                </a:lnTo>
                <a:lnTo>
                  <a:pt x="17232" y="1181862"/>
                </a:lnTo>
                <a:lnTo>
                  <a:pt x="4455" y="1140696"/>
                </a:lnTo>
                <a:lnTo>
                  <a:pt x="0" y="1096497"/>
                </a:lnTo>
                <a:lnTo>
                  <a:pt x="0" y="2192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242729" y="3674321"/>
            <a:ext cx="3545840" cy="1082675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dirty="0" sz="2000" spc="-25">
                <a:latin typeface="Microsoft Sans Serif"/>
                <a:cs typeface="Microsoft Sans Serif"/>
              </a:rPr>
              <a:t>Ranking</a:t>
            </a:r>
            <a:r>
              <a:rPr dirty="0" sz="2000" spc="25">
                <a:latin typeface="Microsoft Sans Serif"/>
                <a:cs typeface="Microsoft Sans Serif"/>
              </a:rPr>
              <a:t> </a:t>
            </a:r>
            <a:r>
              <a:rPr dirty="0" sz="2000" spc="80">
                <a:latin typeface="Microsoft Sans Serif"/>
                <a:cs typeface="Microsoft Sans Serif"/>
              </a:rPr>
              <a:t>by</a:t>
            </a:r>
            <a:r>
              <a:rPr dirty="0" sz="2000" spc="3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speed:</a:t>
            </a:r>
            <a:r>
              <a:rPr dirty="0" sz="2000" spc="30">
                <a:latin typeface="Microsoft Sans Serif"/>
                <a:cs typeface="Microsoft Sans Serif"/>
              </a:rPr>
              <a:t> </a:t>
            </a:r>
            <a:r>
              <a:rPr dirty="0" sz="2000" spc="-325">
                <a:latin typeface="Microsoft Sans Serif"/>
                <a:cs typeface="Microsoft Sans Serif"/>
              </a:rPr>
              <a:t>1.</a:t>
            </a:r>
            <a:r>
              <a:rPr dirty="0" sz="2000" spc="25">
                <a:latin typeface="Microsoft Sans Serif"/>
                <a:cs typeface="Microsoft Sans Serif"/>
              </a:rPr>
              <a:t> </a:t>
            </a:r>
            <a:r>
              <a:rPr dirty="0" sz="2000" spc="45">
                <a:latin typeface="Microsoft Sans Serif"/>
                <a:cs typeface="Microsoft Sans Serif"/>
              </a:rPr>
              <a:t>Moderate</a:t>
            </a:r>
            <a:endParaRPr sz="2000">
              <a:latin typeface="Microsoft Sans Serif"/>
              <a:cs typeface="Microsoft Sans Serif"/>
            </a:endParaRPr>
          </a:p>
          <a:p>
            <a:pPr marL="2443480" indent="-264795">
              <a:lnSpc>
                <a:spcPct val="100000"/>
              </a:lnSpc>
              <a:spcBef>
                <a:spcPts val="375"/>
              </a:spcBef>
              <a:buAutoNum type="arabicPeriod" startAt="2"/>
              <a:tabLst>
                <a:tab pos="2443480" algn="l"/>
              </a:tabLst>
            </a:pPr>
            <a:r>
              <a:rPr dirty="0" sz="2000" spc="-10">
                <a:latin typeface="Microsoft Sans Serif"/>
                <a:cs typeface="Microsoft Sans Serif"/>
              </a:rPr>
              <a:t>Complex</a:t>
            </a:r>
            <a:endParaRPr sz="2000">
              <a:latin typeface="Microsoft Sans Serif"/>
              <a:cs typeface="Microsoft Sans Serif"/>
            </a:endParaRPr>
          </a:p>
          <a:p>
            <a:pPr marL="2447290" indent="-268605">
              <a:lnSpc>
                <a:spcPct val="100000"/>
              </a:lnSpc>
              <a:spcBef>
                <a:spcPts val="375"/>
              </a:spcBef>
              <a:buAutoNum type="arabicPeriod" startAt="2"/>
              <a:tabLst>
                <a:tab pos="2447290" algn="l"/>
              </a:tabLst>
            </a:pPr>
            <a:r>
              <a:rPr dirty="0" sz="2000" spc="-10">
                <a:latin typeface="Microsoft Sans Serif"/>
                <a:cs typeface="Microsoft Sans Serif"/>
              </a:rPr>
              <a:t>Simple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84718" y="894172"/>
            <a:ext cx="7959725" cy="2371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0097A7"/>
                </a:solidFill>
                <a:latin typeface="Arial"/>
                <a:cs typeface="Arial"/>
              </a:rPr>
              <a:t>Insights</a:t>
            </a:r>
            <a:endParaRPr sz="2000">
              <a:latin typeface="Arial"/>
              <a:cs typeface="Arial"/>
            </a:endParaRPr>
          </a:p>
          <a:p>
            <a:pPr marL="569595" indent="-367030">
              <a:lnSpc>
                <a:spcPct val="100000"/>
              </a:lnSpc>
              <a:spcBef>
                <a:spcPts val="1485"/>
              </a:spcBef>
              <a:buFont typeface="Tahoma"/>
              <a:buChar char="●"/>
              <a:tabLst>
                <a:tab pos="569595" algn="l"/>
              </a:tabLst>
            </a:pPr>
            <a:r>
              <a:rPr dirty="0" sz="1800">
                <a:latin typeface="Microsoft Sans Serif"/>
                <a:cs typeface="Microsoft Sans Serif"/>
              </a:rPr>
              <a:t>Users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 spc="70">
                <a:latin typeface="Microsoft Sans Serif"/>
                <a:cs typeface="Microsoft Sans Serif"/>
              </a:rPr>
              <a:t>took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similar</a:t>
            </a:r>
            <a:r>
              <a:rPr dirty="0" sz="1800" spc="-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55" b="1">
                <a:solidFill>
                  <a:srgbClr val="0A9395"/>
                </a:solidFill>
                <a:latin typeface="Arial"/>
                <a:cs typeface="Arial"/>
              </a:rPr>
              <a:t>times</a:t>
            </a:r>
            <a:r>
              <a:rPr dirty="0" sz="18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120">
                <a:latin typeface="Microsoft Sans Serif"/>
                <a:cs typeface="Microsoft Sans Serif"/>
              </a:rPr>
              <a:t>to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 spc="70">
                <a:latin typeface="Microsoft Sans Serif"/>
                <a:cs typeface="Microsoft Sans Serif"/>
              </a:rPr>
              <a:t>complete</a:t>
            </a:r>
            <a:r>
              <a:rPr dirty="0" sz="1800" spc="10">
                <a:latin typeface="Microsoft Sans Serif"/>
                <a:cs typeface="Microsoft Sans Serif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the</a:t>
            </a:r>
            <a:r>
              <a:rPr dirty="0" sz="1800" spc="10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task</a:t>
            </a:r>
            <a:endParaRPr sz="1800">
              <a:latin typeface="Microsoft Sans Serif"/>
              <a:cs typeface="Microsoft Sans Serif"/>
            </a:endParaRPr>
          </a:p>
          <a:p>
            <a:pPr marL="569595" indent="-367030">
              <a:lnSpc>
                <a:spcPct val="100000"/>
              </a:lnSpc>
              <a:spcBef>
                <a:spcPts val="325"/>
              </a:spcBef>
              <a:buFont typeface="Tahoma"/>
              <a:buChar char="●"/>
              <a:tabLst>
                <a:tab pos="569595" algn="l"/>
              </a:tabLst>
            </a:pPr>
            <a:r>
              <a:rPr dirty="0" sz="1800">
                <a:latin typeface="Microsoft Sans Serif"/>
                <a:cs typeface="Microsoft Sans Serif"/>
              </a:rPr>
              <a:t>Simple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task</a:t>
            </a:r>
            <a:r>
              <a:rPr dirty="0" sz="1800" spc="70">
                <a:latin typeface="Microsoft Sans Serif"/>
                <a:cs typeface="Microsoft Sans Serif"/>
              </a:rPr>
              <a:t> took </a:t>
            </a:r>
            <a:r>
              <a:rPr dirty="0" sz="1800" spc="80">
                <a:latin typeface="Microsoft Sans Serif"/>
                <a:cs typeface="Microsoft Sans Serif"/>
              </a:rPr>
              <a:t>the</a:t>
            </a:r>
            <a:r>
              <a:rPr dirty="0" sz="1800" spc="7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longest:</a:t>
            </a:r>
            <a:r>
              <a:rPr dirty="0" sz="1800" spc="7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involved</a:t>
            </a:r>
            <a:r>
              <a:rPr dirty="0" sz="1800" spc="70">
                <a:latin typeface="Microsoft Sans Serif"/>
                <a:cs typeface="Microsoft Sans Serif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the</a:t>
            </a:r>
            <a:r>
              <a:rPr dirty="0" sz="1800" spc="65">
                <a:latin typeface="Microsoft Sans Serif"/>
                <a:cs typeface="Microsoft Sans Serif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most</a:t>
            </a:r>
            <a:r>
              <a:rPr dirty="0" sz="1800" spc="7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screens</a:t>
            </a:r>
            <a:endParaRPr sz="1800">
              <a:latin typeface="Microsoft Sans Serif"/>
              <a:cs typeface="Microsoft Sans Serif"/>
            </a:endParaRPr>
          </a:p>
          <a:p>
            <a:pPr marL="569595" marR="5080" indent="-367030">
              <a:lnSpc>
                <a:spcPct val="114999"/>
              </a:lnSpc>
              <a:buFont typeface="Tahoma"/>
              <a:buChar char="●"/>
              <a:tabLst>
                <a:tab pos="569595" algn="l"/>
              </a:tabLst>
            </a:pPr>
            <a:r>
              <a:rPr dirty="0" sz="1800" spc="50">
                <a:latin typeface="Microsoft Sans Serif"/>
                <a:cs typeface="Microsoft Sans Serif"/>
              </a:rPr>
              <a:t>Moderate</a:t>
            </a:r>
            <a:r>
              <a:rPr dirty="0" sz="1800" spc="8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task</a:t>
            </a:r>
            <a:r>
              <a:rPr dirty="0" sz="1800" spc="80">
                <a:latin typeface="Microsoft Sans Serif"/>
                <a:cs typeface="Microsoft Sans Serif"/>
              </a:rPr>
              <a:t> </a:t>
            </a:r>
            <a:r>
              <a:rPr dirty="0" sz="1800" spc="70">
                <a:latin typeface="Microsoft Sans Serif"/>
                <a:cs typeface="Microsoft Sans Serif"/>
              </a:rPr>
              <a:t>took</a:t>
            </a:r>
            <a:r>
              <a:rPr dirty="0" sz="1800" spc="80">
                <a:latin typeface="Microsoft Sans Serif"/>
                <a:cs typeface="Microsoft Sans Serif"/>
              </a:rPr>
              <a:t> the </a:t>
            </a:r>
            <a:r>
              <a:rPr dirty="0" sz="1800">
                <a:latin typeface="Microsoft Sans Serif"/>
                <a:cs typeface="Microsoft Sans Serif"/>
              </a:rPr>
              <a:t>least</a:t>
            </a:r>
            <a:r>
              <a:rPr dirty="0" sz="1800" spc="80">
                <a:latin typeface="Microsoft Sans Serif"/>
                <a:cs typeface="Microsoft Sans Serif"/>
              </a:rPr>
              <a:t> </a:t>
            </a:r>
            <a:r>
              <a:rPr dirty="0" sz="1800" spc="85">
                <a:latin typeface="Microsoft Sans Serif"/>
                <a:cs typeface="Microsoft Sans Serif"/>
              </a:rPr>
              <a:t>time</a:t>
            </a:r>
            <a:r>
              <a:rPr dirty="0" sz="1800" spc="70">
                <a:latin typeface="Microsoft Sans Serif"/>
                <a:cs typeface="Microsoft Sans Serif"/>
              </a:rPr>
              <a:t> </a:t>
            </a:r>
            <a:r>
              <a:rPr dirty="0" sz="1800" spc="60" b="1">
                <a:solidFill>
                  <a:srgbClr val="0A9395"/>
                </a:solidFill>
                <a:latin typeface="Arial"/>
                <a:cs typeface="Arial"/>
              </a:rPr>
              <a:t>despite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more</a:t>
            </a:r>
            <a:r>
              <a:rPr dirty="0" sz="18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misclicks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 lower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satisfaction</a:t>
            </a:r>
            <a:r>
              <a:rPr dirty="0" sz="1800">
                <a:latin typeface="Microsoft Sans Serif"/>
                <a:cs typeface="Microsoft Sans Serif"/>
              </a:rPr>
              <a:t>:</a:t>
            </a:r>
            <a:r>
              <a:rPr dirty="0" sz="1800" spc="22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involved</a:t>
            </a:r>
            <a:r>
              <a:rPr dirty="0" sz="1800" spc="22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fewer</a:t>
            </a:r>
            <a:r>
              <a:rPr dirty="0" sz="1800" spc="22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screens</a:t>
            </a:r>
            <a:endParaRPr sz="1800">
              <a:latin typeface="Microsoft Sans Serif"/>
              <a:cs typeface="Microsoft Sans Serif"/>
            </a:endParaRPr>
          </a:p>
          <a:p>
            <a:pPr marL="569595" indent="-367030">
              <a:lnSpc>
                <a:spcPct val="100000"/>
              </a:lnSpc>
              <a:spcBef>
                <a:spcPts val="325"/>
              </a:spcBef>
              <a:buFont typeface="Tahoma"/>
              <a:buChar char="●"/>
              <a:tabLst>
                <a:tab pos="569595" algn="l"/>
              </a:tabLst>
            </a:pPr>
            <a:r>
              <a:rPr dirty="0" sz="1800">
                <a:latin typeface="Microsoft Sans Serif"/>
                <a:cs typeface="Microsoft Sans Serif"/>
              </a:rPr>
              <a:t>Complex</a:t>
            </a:r>
            <a:r>
              <a:rPr dirty="0" sz="1800" spc="4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task</a:t>
            </a:r>
            <a:r>
              <a:rPr dirty="0" sz="1800" spc="50">
                <a:latin typeface="Microsoft Sans Serif"/>
                <a:cs typeface="Microsoft Sans Serif"/>
              </a:rPr>
              <a:t> </a:t>
            </a:r>
            <a:r>
              <a:rPr dirty="0" sz="1800" spc="70">
                <a:latin typeface="Microsoft Sans Serif"/>
                <a:cs typeface="Microsoft Sans Serif"/>
              </a:rPr>
              <a:t>took</a:t>
            </a:r>
            <a:r>
              <a:rPr dirty="0" sz="1800" spc="4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a</a:t>
            </a:r>
            <a:r>
              <a:rPr dirty="0" sz="1800" spc="5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long</a:t>
            </a:r>
            <a:r>
              <a:rPr dirty="0" sz="1800" spc="50">
                <a:latin typeface="Microsoft Sans Serif"/>
                <a:cs typeface="Microsoft Sans Serif"/>
              </a:rPr>
              <a:t> </a:t>
            </a:r>
            <a:r>
              <a:rPr dirty="0" sz="1800" spc="85">
                <a:latin typeface="Microsoft Sans Serif"/>
                <a:cs typeface="Microsoft Sans Serif"/>
              </a:rPr>
              <a:t>time</a:t>
            </a:r>
            <a:r>
              <a:rPr dirty="0" sz="1800" spc="45">
                <a:latin typeface="Microsoft Sans Serif"/>
                <a:cs typeface="Microsoft Sans Serif"/>
              </a:rPr>
              <a:t> </a:t>
            </a:r>
            <a:r>
              <a:rPr dirty="0" sz="1800" spc="65">
                <a:latin typeface="Microsoft Sans Serif"/>
                <a:cs typeface="Microsoft Sans Serif"/>
              </a:rPr>
              <a:t>despite</a:t>
            </a:r>
            <a:r>
              <a:rPr dirty="0" sz="1800" spc="50">
                <a:latin typeface="Microsoft Sans Serif"/>
                <a:cs typeface="Microsoft Sans Serif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the</a:t>
            </a:r>
            <a:r>
              <a:rPr dirty="0" sz="1800" spc="5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low</a:t>
            </a:r>
            <a:r>
              <a:rPr dirty="0" sz="1800" spc="45">
                <a:latin typeface="Microsoft Sans Serif"/>
                <a:cs typeface="Microsoft Sans Serif"/>
              </a:rPr>
              <a:t> </a:t>
            </a:r>
            <a:r>
              <a:rPr dirty="0" sz="1800" spc="60">
                <a:latin typeface="Microsoft Sans Serif"/>
                <a:cs typeface="Microsoft Sans Serif"/>
              </a:rPr>
              <a:t>number</a:t>
            </a:r>
            <a:r>
              <a:rPr dirty="0" sz="1800" spc="50">
                <a:latin typeface="Microsoft Sans Serif"/>
                <a:cs typeface="Microsoft Sans Serif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of</a:t>
            </a:r>
            <a:r>
              <a:rPr dirty="0" sz="1800" spc="4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screens</a:t>
            </a:r>
            <a:endParaRPr sz="1800">
              <a:latin typeface="Microsoft Sans Serif"/>
              <a:cs typeface="Microsoft Sans Serif"/>
            </a:endParaRPr>
          </a:p>
          <a:p>
            <a:pPr lvl="1" marL="1026794" indent="-367030">
              <a:lnSpc>
                <a:spcPct val="100000"/>
              </a:lnSpc>
              <a:spcBef>
                <a:spcPts val="320"/>
              </a:spcBef>
              <a:buFont typeface="Tahoma"/>
              <a:buChar char="○"/>
              <a:tabLst>
                <a:tab pos="1026794" algn="l"/>
              </a:tabLst>
            </a:pPr>
            <a:r>
              <a:rPr dirty="0" sz="1800" spc="10">
                <a:latin typeface="Microsoft Sans Serif"/>
                <a:cs typeface="Microsoft Sans Serif"/>
              </a:rPr>
              <a:t>Useful</a:t>
            </a:r>
            <a:r>
              <a:rPr dirty="0" sz="1800" spc="100">
                <a:latin typeface="Microsoft Sans Serif"/>
                <a:cs typeface="Microsoft Sans Serif"/>
              </a:rPr>
              <a:t> </a:t>
            </a:r>
            <a:r>
              <a:rPr dirty="0" sz="1800" spc="60">
                <a:latin typeface="Microsoft Sans Serif"/>
                <a:cs typeface="Microsoft Sans Serif"/>
              </a:rPr>
              <a:t>feedback</a:t>
            </a:r>
            <a:r>
              <a:rPr dirty="0" sz="1800" spc="100">
                <a:latin typeface="Microsoft Sans Serif"/>
                <a:cs typeface="Microsoft Sans Serif"/>
              </a:rPr>
              <a:t> </a:t>
            </a:r>
            <a:r>
              <a:rPr dirty="0" sz="1800" spc="10">
                <a:latin typeface="Microsoft Sans Serif"/>
                <a:cs typeface="Microsoft Sans Serif"/>
              </a:rPr>
              <a:t>delayed</a:t>
            </a:r>
            <a:r>
              <a:rPr dirty="0" sz="1800" spc="100">
                <a:latin typeface="Microsoft Sans Serif"/>
                <a:cs typeface="Microsoft Sans Serif"/>
              </a:rPr>
              <a:t> </a:t>
            </a:r>
            <a:r>
              <a:rPr dirty="0" sz="1800" spc="10">
                <a:latin typeface="Microsoft Sans Serif"/>
                <a:cs typeface="Microsoft Sans Serif"/>
              </a:rPr>
              <a:t>time,</a:t>
            </a:r>
            <a:r>
              <a:rPr dirty="0" sz="1800" spc="90">
                <a:latin typeface="Microsoft Sans Serif"/>
                <a:cs typeface="Microsoft Sans Serif"/>
              </a:rPr>
              <a:t> </a:t>
            </a: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potentially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skewing</a:t>
            </a: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results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84624" y="4090007"/>
            <a:ext cx="23888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BA3D02"/>
                </a:solidFill>
                <a:latin typeface="Arial"/>
                <a:cs typeface="Arial"/>
              </a:rPr>
              <a:t>Overall</a:t>
            </a: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BA3D02"/>
                </a:solidFill>
                <a:latin typeface="Arial"/>
                <a:cs typeface="Arial"/>
              </a:rPr>
              <a:t>conclusion: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199337" y="1965608"/>
            <a:ext cx="2665095" cy="1901189"/>
          </a:xfrm>
          <a:custGeom>
            <a:avLst/>
            <a:gdLst/>
            <a:ahLst/>
            <a:cxnLst/>
            <a:rect l="l" t="t" r="r" b="b"/>
            <a:pathLst>
              <a:path w="2665095" h="1901189">
                <a:moveTo>
                  <a:pt x="0" y="316806"/>
                </a:moveTo>
                <a:lnTo>
                  <a:pt x="3435" y="269991"/>
                </a:lnTo>
                <a:lnTo>
                  <a:pt x="13414" y="225309"/>
                </a:lnTo>
                <a:lnTo>
                  <a:pt x="29446" y="183249"/>
                </a:lnTo>
                <a:lnTo>
                  <a:pt x="51041" y="144302"/>
                </a:lnTo>
                <a:lnTo>
                  <a:pt x="77710" y="108958"/>
                </a:lnTo>
                <a:lnTo>
                  <a:pt x="108961" y="77707"/>
                </a:lnTo>
                <a:lnTo>
                  <a:pt x="144304" y="51039"/>
                </a:lnTo>
                <a:lnTo>
                  <a:pt x="183250" y="29444"/>
                </a:lnTo>
                <a:lnTo>
                  <a:pt x="225308" y="13413"/>
                </a:lnTo>
                <a:lnTo>
                  <a:pt x="269988" y="3435"/>
                </a:lnTo>
                <a:lnTo>
                  <a:pt x="316799" y="0"/>
                </a:lnTo>
                <a:lnTo>
                  <a:pt x="2347795" y="0"/>
                </a:lnTo>
                <a:lnTo>
                  <a:pt x="2397654" y="3946"/>
                </a:lnTo>
                <a:lnTo>
                  <a:pt x="2445834" y="15551"/>
                </a:lnTo>
                <a:lnTo>
                  <a:pt x="2491485" y="34461"/>
                </a:lnTo>
                <a:lnTo>
                  <a:pt x="2533755" y="60325"/>
                </a:lnTo>
                <a:lnTo>
                  <a:pt x="2571794" y="92789"/>
                </a:lnTo>
                <a:lnTo>
                  <a:pt x="2604265" y="130835"/>
                </a:lnTo>
                <a:lnTo>
                  <a:pt x="2630131" y="173111"/>
                </a:lnTo>
                <a:lnTo>
                  <a:pt x="2649043" y="218765"/>
                </a:lnTo>
                <a:lnTo>
                  <a:pt x="2660648" y="266948"/>
                </a:lnTo>
                <a:lnTo>
                  <a:pt x="2664594" y="316806"/>
                </a:lnTo>
                <a:lnTo>
                  <a:pt x="2664594" y="1583984"/>
                </a:lnTo>
                <a:lnTo>
                  <a:pt x="2661159" y="1630801"/>
                </a:lnTo>
                <a:lnTo>
                  <a:pt x="2651180" y="1675486"/>
                </a:lnTo>
                <a:lnTo>
                  <a:pt x="2635148" y="1717548"/>
                </a:lnTo>
                <a:lnTo>
                  <a:pt x="2613552" y="1756497"/>
                </a:lnTo>
                <a:lnTo>
                  <a:pt x="2586884" y="1791843"/>
                </a:lnTo>
                <a:lnTo>
                  <a:pt x="2555633" y="1823096"/>
                </a:lnTo>
                <a:lnTo>
                  <a:pt x="2520289" y="1849765"/>
                </a:lnTo>
                <a:lnTo>
                  <a:pt x="2481343" y="1871361"/>
                </a:lnTo>
                <a:lnTo>
                  <a:pt x="2439286" y="1887394"/>
                </a:lnTo>
                <a:lnTo>
                  <a:pt x="2394606" y="1897373"/>
                </a:lnTo>
                <a:lnTo>
                  <a:pt x="2347795" y="1900808"/>
                </a:lnTo>
                <a:lnTo>
                  <a:pt x="316799" y="1900808"/>
                </a:lnTo>
                <a:lnTo>
                  <a:pt x="269988" y="1897373"/>
                </a:lnTo>
                <a:lnTo>
                  <a:pt x="225308" y="1887394"/>
                </a:lnTo>
                <a:lnTo>
                  <a:pt x="183250" y="1871361"/>
                </a:lnTo>
                <a:lnTo>
                  <a:pt x="144304" y="1849765"/>
                </a:lnTo>
                <a:lnTo>
                  <a:pt x="108961" y="1823096"/>
                </a:lnTo>
                <a:lnTo>
                  <a:pt x="77710" y="1791843"/>
                </a:lnTo>
                <a:lnTo>
                  <a:pt x="51041" y="1756497"/>
                </a:lnTo>
                <a:lnTo>
                  <a:pt x="29446" y="1717548"/>
                </a:lnTo>
                <a:lnTo>
                  <a:pt x="13414" y="1675486"/>
                </a:lnTo>
                <a:lnTo>
                  <a:pt x="3435" y="1630801"/>
                </a:lnTo>
                <a:lnTo>
                  <a:pt x="0" y="1583984"/>
                </a:lnTo>
                <a:lnTo>
                  <a:pt x="0" y="316806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239693" y="1965608"/>
            <a:ext cx="2665095" cy="1901189"/>
          </a:xfrm>
          <a:custGeom>
            <a:avLst/>
            <a:gdLst/>
            <a:ahLst/>
            <a:cxnLst/>
            <a:rect l="l" t="t" r="r" b="b"/>
            <a:pathLst>
              <a:path w="2665095" h="1901189">
                <a:moveTo>
                  <a:pt x="0" y="316806"/>
                </a:moveTo>
                <a:lnTo>
                  <a:pt x="3434" y="269991"/>
                </a:lnTo>
                <a:lnTo>
                  <a:pt x="13412" y="225309"/>
                </a:lnTo>
                <a:lnTo>
                  <a:pt x="29442" y="183249"/>
                </a:lnTo>
                <a:lnTo>
                  <a:pt x="51035" y="144302"/>
                </a:lnTo>
                <a:lnTo>
                  <a:pt x="77701" y="108958"/>
                </a:lnTo>
                <a:lnTo>
                  <a:pt x="108951" y="77707"/>
                </a:lnTo>
                <a:lnTo>
                  <a:pt x="144293" y="51039"/>
                </a:lnTo>
                <a:lnTo>
                  <a:pt x="183239" y="29444"/>
                </a:lnTo>
                <a:lnTo>
                  <a:pt x="225299" y="13413"/>
                </a:lnTo>
                <a:lnTo>
                  <a:pt x="269982" y="3435"/>
                </a:lnTo>
                <a:lnTo>
                  <a:pt x="316799" y="0"/>
                </a:lnTo>
                <a:lnTo>
                  <a:pt x="2347770" y="0"/>
                </a:lnTo>
                <a:lnTo>
                  <a:pt x="2397629" y="3946"/>
                </a:lnTo>
                <a:lnTo>
                  <a:pt x="2445811" y="15551"/>
                </a:lnTo>
                <a:lnTo>
                  <a:pt x="2491465" y="34461"/>
                </a:lnTo>
                <a:lnTo>
                  <a:pt x="2533743" y="60325"/>
                </a:lnTo>
                <a:lnTo>
                  <a:pt x="2571794" y="92789"/>
                </a:lnTo>
                <a:lnTo>
                  <a:pt x="2604252" y="130835"/>
                </a:lnTo>
                <a:lnTo>
                  <a:pt x="2630112" y="173111"/>
                </a:lnTo>
                <a:lnTo>
                  <a:pt x="2649020" y="218765"/>
                </a:lnTo>
                <a:lnTo>
                  <a:pt x="2660623" y="266948"/>
                </a:lnTo>
                <a:lnTo>
                  <a:pt x="2664569" y="316806"/>
                </a:lnTo>
                <a:lnTo>
                  <a:pt x="2664569" y="1583984"/>
                </a:lnTo>
                <a:lnTo>
                  <a:pt x="2661134" y="1630801"/>
                </a:lnTo>
                <a:lnTo>
                  <a:pt x="2651157" y="1675486"/>
                </a:lnTo>
                <a:lnTo>
                  <a:pt x="2635127" y="1717548"/>
                </a:lnTo>
                <a:lnTo>
                  <a:pt x="2613534" y="1756497"/>
                </a:lnTo>
                <a:lnTo>
                  <a:pt x="2586867" y="1791843"/>
                </a:lnTo>
                <a:lnTo>
                  <a:pt x="2555618" y="1823096"/>
                </a:lnTo>
                <a:lnTo>
                  <a:pt x="2520275" y="1849765"/>
                </a:lnTo>
                <a:lnTo>
                  <a:pt x="2481329" y="1871361"/>
                </a:lnTo>
                <a:lnTo>
                  <a:pt x="2439270" y="1887394"/>
                </a:lnTo>
                <a:lnTo>
                  <a:pt x="2394587" y="1897373"/>
                </a:lnTo>
                <a:lnTo>
                  <a:pt x="2347770" y="1900808"/>
                </a:lnTo>
                <a:lnTo>
                  <a:pt x="316799" y="1900808"/>
                </a:lnTo>
                <a:lnTo>
                  <a:pt x="269982" y="1897373"/>
                </a:lnTo>
                <a:lnTo>
                  <a:pt x="225299" y="1887394"/>
                </a:lnTo>
                <a:lnTo>
                  <a:pt x="183239" y="1871361"/>
                </a:lnTo>
                <a:lnTo>
                  <a:pt x="144293" y="1849765"/>
                </a:lnTo>
                <a:lnTo>
                  <a:pt x="108951" y="1823096"/>
                </a:lnTo>
                <a:lnTo>
                  <a:pt x="77701" y="1791843"/>
                </a:lnTo>
                <a:lnTo>
                  <a:pt x="51035" y="1756497"/>
                </a:lnTo>
                <a:lnTo>
                  <a:pt x="29442" y="1717548"/>
                </a:lnTo>
                <a:lnTo>
                  <a:pt x="13412" y="1675486"/>
                </a:lnTo>
                <a:lnTo>
                  <a:pt x="3434" y="1630801"/>
                </a:lnTo>
                <a:lnTo>
                  <a:pt x="0" y="1583984"/>
                </a:lnTo>
                <a:lnTo>
                  <a:pt x="0" y="316806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280049" y="1965608"/>
            <a:ext cx="2665095" cy="1901189"/>
          </a:xfrm>
          <a:custGeom>
            <a:avLst/>
            <a:gdLst/>
            <a:ahLst/>
            <a:cxnLst/>
            <a:rect l="l" t="t" r="r" b="b"/>
            <a:pathLst>
              <a:path w="2665095" h="1901189">
                <a:moveTo>
                  <a:pt x="0" y="316806"/>
                </a:moveTo>
                <a:lnTo>
                  <a:pt x="3435" y="269991"/>
                </a:lnTo>
                <a:lnTo>
                  <a:pt x="13413" y="225309"/>
                </a:lnTo>
                <a:lnTo>
                  <a:pt x="29444" y="183249"/>
                </a:lnTo>
                <a:lnTo>
                  <a:pt x="51039" y="144302"/>
                </a:lnTo>
                <a:lnTo>
                  <a:pt x="77707" y="108958"/>
                </a:lnTo>
                <a:lnTo>
                  <a:pt x="108958" y="77707"/>
                </a:lnTo>
                <a:lnTo>
                  <a:pt x="144302" y="51039"/>
                </a:lnTo>
                <a:lnTo>
                  <a:pt x="183249" y="29444"/>
                </a:lnTo>
                <a:lnTo>
                  <a:pt x="225309" y="13413"/>
                </a:lnTo>
                <a:lnTo>
                  <a:pt x="269991" y="3435"/>
                </a:lnTo>
                <a:lnTo>
                  <a:pt x="316806" y="0"/>
                </a:lnTo>
                <a:lnTo>
                  <a:pt x="2347795" y="0"/>
                </a:lnTo>
                <a:lnTo>
                  <a:pt x="2397654" y="3946"/>
                </a:lnTo>
                <a:lnTo>
                  <a:pt x="2445834" y="15551"/>
                </a:lnTo>
                <a:lnTo>
                  <a:pt x="2491485" y="34461"/>
                </a:lnTo>
                <a:lnTo>
                  <a:pt x="2533755" y="60325"/>
                </a:lnTo>
                <a:lnTo>
                  <a:pt x="2571794" y="92789"/>
                </a:lnTo>
                <a:lnTo>
                  <a:pt x="2604265" y="130835"/>
                </a:lnTo>
                <a:lnTo>
                  <a:pt x="2630131" y="173111"/>
                </a:lnTo>
                <a:lnTo>
                  <a:pt x="2649043" y="218765"/>
                </a:lnTo>
                <a:lnTo>
                  <a:pt x="2660648" y="266948"/>
                </a:lnTo>
                <a:lnTo>
                  <a:pt x="2664594" y="316806"/>
                </a:lnTo>
                <a:lnTo>
                  <a:pt x="2664594" y="1583984"/>
                </a:lnTo>
                <a:lnTo>
                  <a:pt x="2661159" y="1630801"/>
                </a:lnTo>
                <a:lnTo>
                  <a:pt x="2651180" y="1675486"/>
                </a:lnTo>
                <a:lnTo>
                  <a:pt x="2635148" y="1717548"/>
                </a:lnTo>
                <a:lnTo>
                  <a:pt x="2613552" y="1756497"/>
                </a:lnTo>
                <a:lnTo>
                  <a:pt x="2586884" y="1791843"/>
                </a:lnTo>
                <a:lnTo>
                  <a:pt x="2555633" y="1823096"/>
                </a:lnTo>
                <a:lnTo>
                  <a:pt x="2520289" y="1849765"/>
                </a:lnTo>
                <a:lnTo>
                  <a:pt x="2481343" y="1871361"/>
                </a:lnTo>
                <a:lnTo>
                  <a:pt x="2439286" y="1887394"/>
                </a:lnTo>
                <a:lnTo>
                  <a:pt x="2394606" y="1897373"/>
                </a:lnTo>
                <a:lnTo>
                  <a:pt x="2347795" y="1900808"/>
                </a:lnTo>
                <a:lnTo>
                  <a:pt x="316806" y="1900808"/>
                </a:lnTo>
                <a:lnTo>
                  <a:pt x="269991" y="1897373"/>
                </a:lnTo>
                <a:lnTo>
                  <a:pt x="225309" y="1887394"/>
                </a:lnTo>
                <a:lnTo>
                  <a:pt x="183249" y="1871361"/>
                </a:lnTo>
                <a:lnTo>
                  <a:pt x="144302" y="1849765"/>
                </a:lnTo>
                <a:lnTo>
                  <a:pt x="108958" y="1823096"/>
                </a:lnTo>
                <a:lnTo>
                  <a:pt x="77707" y="1791843"/>
                </a:lnTo>
                <a:lnTo>
                  <a:pt x="51039" y="1756497"/>
                </a:lnTo>
                <a:lnTo>
                  <a:pt x="29444" y="1717548"/>
                </a:lnTo>
                <a:lnTo>
                  <a:pt x="13413" y="1675486"/>
                </a:lnTo>
                <a:lnTo>
                  <a:pt x="3435" y="1630801"/>
                </a:lnTo>
                <a:lnTo>
                  <a:pt x="0" y="1583984"/>
                </a:lnTo>
                <a:lnTo>
                  <a:pt x="0" y="316806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Successes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762060" y="1337066"/>
            <a:ext cx="170116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5" b="1">
                <a:solidFill>
                  <a:srgbClr val="0A9395"/>
                </a:solidFill>
                <a:latin typeface="Arial"/>
                <a:cs typeface="Arial"/>
              </a:rPr>
              <a:t>Task</a:t>
            </a:r>
            <a:r>
              <a:rPr dirty="0" sz="1800" spc="-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Execution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667327" y="1337066"/>
            <a:ext cx="19367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User</a:t>
            </a:r>
            <a:r>
              <a:rPr dirty="0" sz="1800" spc="-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Satisfaction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436744" y="1337066"/>
            <a:ext cx="21901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Qualitative</a:t>
            </a:r>
            <a:r>
              <a:rPr dirty="0" sz="1800" spc="2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Reports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649969" y="1909003"/>
            <a:ext cx="1588770" cy="184785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420"/>
              </a:spcBef>
            </a:pPr>
            <a:r>
              <a:rPr dirty="0" sz="3000" spc="125" b="1">
                <a:latin typeface="Arial"/>
                <a:cs typeface="Arial"/>
              </a:rPr>
              <a:t>70%</a:t>
            </a:r>
            <a:r>
              <a:rPr dirty="0" sz="3000" spc="-30" b="1">
                <a:latin typeface="Arial"/>
                <a:cs typeface="Arial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on </a:t>
            </a:r>
            <a:r>
              <a:rPr dirty="0" sz="2000">
                <a:latin typeface="Microsoft Sans Serif"/>
                <a:cs typeface="Microsoft Sans Serif"/>
              </a:rPr>
              <a:t>simple</a:t>
            </a:r>
            <a:r>
              <a:rPr dirty="0" sz="2000" spc="285">
                <a:latin typeface="Microsoft Sans Serif"/>
                <a:cs typeface="Microsoft Sans Serif"/>
              </a:rPr>
              <a:t> </a:t>
            </a:r>
            <a:r>
              <a:rPr dirty="0" sz="2000" spc="30">
                <a:latin typeface="Microsoft Sans Serif"/>
                <a:cs typeface="Microsoft Sans Serif"/>
              </a:rPr>
              <a:t>task </a:t>
            </a:r>
            <a:r>
              <a:rPr dirty="0" sz="3000" b="1">
                <a:latin typeface="Arial"/>
                <a:cs typeface="Arial"/>
              </a:rPr>
              <a:t>75%</a:t>
            </a:r>
            <a:r>
              <a:rPr dirty="0" sz="3000" spc="30" b="1">
                <a:latin typeface="Arial"/>
                <a:cs typeface="Arial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on </a:t>
            </a:r>
            <a:r>
              <a:rPr dirty="0" sz="2000" spc="55">
                <a:latin typeface="Microsoft Sans Serif"/>
                <a:cs typeface="Microsoft Sans Serif"/>
              </a:rPr>
              <a:t>complex</a:t>
            </a:r>
            <a:r>
              <a:rPr dirty="0" sz="2000" spc="10">
                <a:latin typeface="Microsoft Sans Serif"/>
                <a:cs typeface="Microsoft Sans Serif"/>
              </a:rPr>
              <a:t> </a:t>
            </a:r>
            <a:r>
              <a:rPr dirty="0" sz="2000" spc="30">
                <a:latin typeface="Microsoft Sans Serif"/>
                <a:cs typeface="Microsoft Sans Serif"/>
              </a:rPr>
              <a:t>task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473964" y="2166091"/>
            <a:ext cx="2103755" cy="1602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800">
                <a:latin typeface="Microsoft Sans Serif"/>
                <a:cs typeface="Microsoft Sans Serif"/>
              </a:rPr>
              <a:t>Testers</a:t>
            </a:r>
            <a:r>
              <a:rPr dirty="0" sz="1800" spc="-30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were </a:t>
            </a:r>
            <a:r>
              <a:rPr dirty="0" sz="1800" spc="55" b="1">
                <a:latin typeface="Arial"/>
                <a:cs typeface="Arial"/>
              </a:rPr>
              <a:t>interested</a:t>
            </a:r>
            <a:r>
              <a:rPr dirty="0" sz="1800" spc="-7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in</a:t>
            </a:r>
            <a:r>
              <a:rPr dirty="0" sz="1800" spc="-75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our </a:t>
            </a:r>
            <a:r>
              <a:rPr dirty="0" sz="1800" b="1">
                <a:latin typeface="Arial"/>
                <a:cs typeface="Arial"/>
              </a:rPr>
              <a:t>solution</a:t>
            </a:r>
            <a:r>
              <a:rPr dirty="0" sz="1800" spc="45" b="1">
                <a:latin typeface="Arial"/>
                <a:cs typeface="Arial"/>
              </a:rPr>
              <a:t> </a:t>
            </a:r>
            <a:r>
              <a:rPr dirty="0" sz="1800" spc="-25">
                <a:latin typeface="Microsoft Sans Serif"/>
                <a:cs typeface="Microsoft Sans Serif"/>
              </a:rPr>
              <a:t>and </a:t>
            </a:r>
            <a:r>
              <a:rPr dirty="0" sz="1800" b="1">
                <a:latin typeface="Arial"/>
                <a:cs typeface="Arial"/>
              </a:rPr>
              <a:t>suggested ways </a:t>
            </a:r>
            <a:r>
              <a:rPr dirty="0" sz="1800" spc="40" b="1">
                <a:latin typeface="Arial"/>
                <a:cs typeface="Arial"/>
              </a:rPr>
              <a:t>to </a:t>
            </a:r>
            <a:r>
              <a:rPr dirty="0" sz="1800" spc="60" b="1">
                <a:latin typeface="Arial"/>
                <a:cs typeface="Arial"/>
              </a:rPr>
              <a:t>add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features.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80374" y="2380441"/>
            <a:ext cx="2381250" cy="972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Everyone</a:t>
            </a:r>
            <a:r>
              <a:rPr dirty="0" sz="1800" spc="-110" b="1">
                <a:latin typeface="Arial"/>
                <a:cs typeface="Arial"/>
              </a:rPr>
              <a:t> </a:t>
            </a:r>
            <a:r>
              <a:rPr dirty="0" sz="1800" spc="55" b="1">
                <a:latin typeface="Arial"/>
                <a:cs typeface="Arial"/>
              </a:rPr>
              <a:t>completed </a:t>
            </a:r>
            <a:r>
              <a:rPr dirty="0" sz="1800" spc="90" b="1">
                <a:latin typeface="Arial"/>
                <a:cs typeface="Arial"/>
              </a:rPr>
              <a:t>the</a:t>
            </a:r>
            <a:r>
              <a:rPr dirty="0" sz="1800" spc="-5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tasks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80">
                <a:latin typeface="Microsoft Sans Serif"/>
                <a:cs typeface="Microsoft Sans Serif"/>
              </a:rPr>
              <a:t>with</a:t>
            </a:r>
            <a:r>
              <a:rPr dirty="0" sz="1800" spc="35">
                <a:latin typeface="Microsoft Sans Serif"/>
                <a:cs typeface="Microsoft Sans Serif"/>
              </a:rPr>
              <a:t> </a:t>
            </a:r>
            <a:r>
              <a:rPr dirty="0" sz="1800" spc="70">
                <a:latin typeface="Microsoft Sans Serif"/>
                <a:cs typeface="Microsoft Sans Serif"/>
              </a:rPr>
              <a:t>little</a:t>
            </a:r>
            <a:r>
              <a:rPr dirty="0" sz="1800" spc="30">
                <a:latin typeface="Microsoft Sans Serif"/>
                <a:cs typeface="Microsoft Sans Serif"/>
              </a:rPr>
              <a:t> </a:t>
            </a:r>
            <a:r>
              <a:rPr dirty="0" sz="1800" spc="95">
                <a:latin typeface="Microsoft Sans Serif"/>
                <a:cs typeface="Microsoft Sans Serif"/>
              </a:rPr>
              <a:t>to </a:t>
            </a:r>
            <a:r>
              <a:rPr dirty="0" sz="1800" spc="50">
                <a:latin typeface="Microsoft Sans Serif"/>
                <a:cs typeface="Microsoft Sans Serif"/>
              </a:rPr>
              <a:t>no</a:t>
            </a:r>
            <a:r>
              <a:rPr dirty="0" sz="180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assistance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899" y="299048"/>
            <a:ext cx="173799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Pain</a:t>
            </a:r>
            <a:r>
              <a:rPr dirty="0" spc="-160"/>
              <a:t> </a:t>
            </a:r>
            <a:r>
              <a:rPr dirty="0" spc="-10"/>
              <a:t>Points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06174" y="740381"/>
            <a:ext cx="3795395" cy="417830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42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Simple</a:t>
            </a:r>
            <a:r>
              <a:rPr dirty="0" sz="1800" spc="-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endParaRPr sz="1800">
              <a:latin typeface="Arial"/>
              <a:cs typeface="Arial"/>
            </a:endParaRPr>
          </a:p>
          <a:p>
            <a:pPr algn="just" marL="12700" marR="5080">
              <a:lnSpc>
                <a:spcPct val="114999"/>
              </a:lnSpc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Participants</a:t>
            </a:r>
            <a:r>
              <a:rPr dirty="0" sz="1800" spc="20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wished</a:t>
            </a:r>
            <a:r>
              <a:rPr dirty="0" sz="1800" spc="20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commenting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instructions</a:t>
            </a:r>
            <a:r>
              <a:rPr dirty="0" sz="18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0097A7"/>
                </a:solidFill>
                <a:latin typeface="Arial"/>
                <a:cs typeface="Arial"/>
              </a:rPr>
              <a:t>were</a:t>
            </a:r>
            <a:r>
              <a:rPr dirty="0" sz="18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0097A7"/>
                </a:solidFill>
                <a:latin typeface="Arial"/>
                <a:cs typeface="Arial"/>
              </a:rPr>
              <a:t>a</a:t>
            </a:r>
            <a:r>
              <a:rPr dirty="0" sz="18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80" b="1">
                <a:solidFill>
                  <a:srgbClr val="0097A7"/>
                </a:solidFill>
                <a:latin typeface="Arial"/>
                <a:cs typeface="Arial"/>
              </a:rPr>
              <a:t>bit</a:t>
            </a:r>
            <a:r>
              <a:rPr dirty="0" sz="18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more</a:t>
            </a:r>
            <a:r>
              <a:rPr dirty="0" sz="18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clear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8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intuitive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50"/>
              </a:spcBef>
            </a:pPr>
            <a:r>
              <a:rPr dirty="0" sz="1800" spc="65" b="1">
                <a:solidFill>
                  <a:srgbClr val="BA3D02"/>
                </a:solidFill>
                <a:latin typeface="Arial"/>
                <a:cs typeface="Arial"/>
              </a:rPr>
              <a:t>Moderate</a:t>
            </a:r>
            <a:r>
              <a:rPr dirty="0" sz="1800" spc="-6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endParaRPr sz="1800">
              <a:latin typeface="Arial"/>
              <a:cs typeface="Arial"/>
            </a:endParaRPr>
          </a:p>
          <a:p>
            <a:pPr marL="12700" marR="266700">
              <a:lnSpc>
                <a:spcPct val="114999"/>
              </a:lnSpc>
            </a:pP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Unintuitive</a:t>
            </a:r>
            <a:r>
              <a:rPr dirty="0" sz="18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65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8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record</a:t>
            </a:r>
            <a:r>
              <a:rPr dirty="0" sz="18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8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leave </a:t>
            </a:r>
            <a:r>
              <a:rPr dirty="0" sz="1800" spc="50" b="1">
                <a:solidFill>
                  <a:srgbClr val="0097A7"/>
                </a:solidFill>
                <a:latin typeface="Arial"/>
                <a:cs typeface="Arial"/>
              </a:rPr>
              <a:t>a</a:t>
            </a:r>
            <a:r>
              <a:rPr dirty="0" sz="1800" spc="-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65" b="1">
                <a:solidFill>
                  <a:srgbClr val="0097A7"/>
                </a:solidFill>
                <a:latin typeface="Arial"/>
                <a:cs typeface="Arial"/>
              </a:rPr>
              <a:t>comment</a:t>
            </a:r>
            <a:r>
              <a:rPr dirty="0" sz="1800" spc="-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of</a:t>
            </a:r>
            <a:r>
              <a:rPr dirty="0" sz="1800" spc="-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90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800" spc="-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call</a:t>
            </a:r>
            <a:r>
              <a:rPr dirty="0" sz="1800" spc="-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during </a:t>
            </a:r>
            <a:r>
              <a:rPr dirty="0" sz="1800" spc="90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800" spc="-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0097A7"/>
                </a:solidFill>
                <a:latin typeface="Arial"/>
                <a:cs typeface="Arial"/>
              </a:rPr>
              <a:t>call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89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Complex</a:t>
            </a:r>
            <a:r>
              <a:rPr dirty="0" sz="1800" spc="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endParaRPr sz="1800">
              <a:latin typeface="Arial"/>
              <a:cs typeface="Arial"/>
            </a:endParaRPr>
          </a:p>
          <a:p>
            <a:pPr marL="12700" marR="231140">
              <a:lnSpc>
                <a:spcPct val="114999"/>
              </a:lnSpc>
            </a:pP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Participants</a:t>
            </a:r>
            <a:r>
              <a:rPr dirty="0" sz="1800" spc="1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struggled</a:t>
            </a:r>
            <a:r>
              <a:rPr dirty="0" sz="1800" spc="1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65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800" spc="1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40" b="1">
                <a:solidFill>
                  <a:srgbClr val="0097A7"/>
                </a:solidFill>
                <a:latin typeface="Arial"/>
                <a:cs typeface="Arial"/>
              </a:rPr>
              <a:t>locate </a:t>
            </a:r>
            <a:r>
              <a:rPr dirty="0" sz="1800" spc="50" b="1">
                <a:solidFill>
                  <a:srgbClr val="0097A7"/>
                </a:solidFill>
                <a:latin typeface="Arial"/>
                <a:cs typeface="Arial"/>
              </a:rPr>
              <a:t>buttons</a:t>
            </a:r>
            <a:r>
              <a:rPr dirty="0" sz="18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8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thought</a:t>
            </a:r>
            <a:r>
              <a:rPr dirty="0" sz="18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some</a:t>
            </a:r>
            <a:r>
              <a:rPr dirty="0" sz="18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35" b="1">
                <a:solidFill>
                  <a:srgbClr val="0097A7"/>
                </a:solidFill>
                <a:latin typeface="Arial"/>
                <a:cs typeface="Arial"/>
              </a:rPr>
              <a:t>of </a:t>
            </a:r>
            <a:r>
              <a:rPr dirty="0" sz="1800" spc="90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800" spc="-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icons</a:t>
            </a:r>
            <a:r>
              <a:rPr dirty="0" sz="1800" spc="-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0097A7"/>
                </a:solidFill>
                <a:latin typeface="Arial"/>
                <a:cs typeface="Arial"/>
              </a:rPr>
              <a:t>were</a:t>
            </a:r>
            <a:r>
              <a:rPr dirty="0" sz="1800" spc="-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confusing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97288" y="2335702"/>
            <a:ext cx="1016397" cy="101639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75760" y="2335695"/>
            <a:ext cx="1016397" cy="101639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97288" y="3998541"/>
            <a:ext cx="1016397" cy="101639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75785" y="3998541"/>
            <a:ext cx="1016372" cy="1016397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6808696" y="2676925"/>
            <a:ext cx="2724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0097A7"/>
                </a:solidFill>
                <a:latin typeface="Arial"/>
                <a:cs typeface="Arial"/>
              </a:rPr>
              <a:t>vs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821137" y="3742771"/>
            <a:ext cx="224726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Confusing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45" b="1">
                <a:solidFill>
                  <a:srgbClr val="0097A7"/>
                </a:solidFill>
                <a:latin typeface="Arial"/>
                <a:cs typeface="Arial"/>
              </a:rPr>
              <a:t>UIs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icons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826566" y="984260"/>
            <a:ext cx="2236470" cy="814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76200">
              <a:lnSpc>
                <a:spcPct val="114999"/>
              </a:lnSpc>
              <a:spcBef>
                <a:spcPts val="100"/>
              </a:spcBef>
            </a:pPr>
            <a:r>
              <a:rPr dirty="0" sz="1500" spc="-50" b="1">
                <a:solidFill>
                  <a:srgbClr val="0097A7"/>
                </a:solidFill>
                <a:latin typeface="Arial"/>
                <a:cs typeface="Arial"/>
              </a:rPr>
              <a:t>“I</a:t>
            </a:r>
            <a:r>
              <a:rPr dirty="0" sz="15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didn’t</a:t>
            </a:r>
            <a:r>
              <a:rPr dirty="0" sz="15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realize</a:t>
            </a:r>
            <a:r>
              <a:rPr dirty="0" sz="15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I</a:t>
            </a:r>
            <a:r>
              <a:rPr dirty="0" sz="15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could </a:t>
            </a:r>
            <a:r>
              <a:rPr dirty="0" sz="1500" spc="55" b="1">
                <a:solidFill>
                  <a:srgbClr val="0097A7"/>
                </a:solidFill>
                <a:latin typeface="Arial"/>
                <a:cs typeface="Arial"/>
              </a:rPr>
              <a:t>comment</a:t>
            </a:r>
            <a:r>
              <a:rPr dirty="0" sz="1500" spc="-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on</a:t>
            </a:r>
            <a:r>
              <a:rPr dirty="0" sz="1500" spc="-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35" b="1">
                <a:solidFill>
                  <a:srgbClr val="0097A7"/>
                </a:solidFill>
                <a:latin typeface="Arial"/>
                <a:cs typeface="Arial"/>
              </a:rPr>
              <a:t>different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parts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of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mockup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35" b="1">
                <a:solidFill>
                  <a:srgbClr val="0097A7"/>
                </a:solidFill>
                <a:latin typeface="Arial"/>
                <a:cs typeface="Arial"/>
              </a:rPr>
              <a:t>UI”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68616" y="1974718"/>
            <a:ext cx="5007610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-25">
                <a:solidFill>
                  <a:srgbClr val="93D1BC"/>
                </a:solidFill>
              </a:rPr>
              <a:t>Discussion</a:t>
            </a:r>
            <a:endParaRPr sz="74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327060" cy="2777494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9432" y="465171"/>
            <a:ext cx="196596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40"/>
              <a:t>Implications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49899" y="1436547"/>
            <a:ext cx="3810000" cy="1342390"/>
          </a:xfrm>
          <a:custGeom>
            <a:avLst/>
            <a:gdLst/>
            <a:ahLst/>
            <a:cxnLst/>
            <a:rect l="l" t="t" r="r" b="b"/>
            <a:pathLst>
              <a:path w="3810000" h="1342389">
                <a:moveTo>
                  <a:pt x="0" y="223654"/>
                </a:moveTo>
                <a:lnTo>
                  <a:pt x="4543" y="178580"/>
                </a:lnTo>
                <a:lnTo>
                  <a:pt x="17575" y="136598"/>
                </a:lnTo>
                <a:lnTo>
                  <a:pt x="38196" y="98607"/>
                </a:lnTo>
                <a:lnTo>
                  <a:pt x="65506" y="65507"/>
                </a:lnTo>
                <a:lnTo>
                  <a:pt x="98606" y="38197"/>
                </a:lnTo>
                <a:lnTo>
                  <a:pt x="136597" y="17576"/>
                </a:lnTo>
                <a:lnTo>
                  <a:pt x="178579" y="4543"/>
                </a:lnTo>
                <a:lnTo>
                  <a:pt x="223654" y="0"/>
                </a:lnTo>
                <a:lnTo>
                  <a:pt x="3585742" y="0"/>
                </a:lnTo>
                <a:lnTo>
                  <a:pt x="3629582" y="4337"/>
                </a:lnTo>
                <a:lnTo>
                  <a:pt x="3671333" y="17025"/>
                </a:lnTo>
                <a:lnTo>
                  <a:pt x="3709826" y="37577"/>
                </a:lnTo>
                <a:lnTo>
                  <a:pt x="3743892" y="65507"/>
                </a:lnTo>
                <a:lnTo>
                  <a:pt x="3771813" y="99570"/>
                </a:lnTo>
                <a:lnTo>
                  <a:pt x="3792364" y="138065"/>
                </a:lnTo>
                <a:lnTo>
                  <a:pt x="3805053" y="179817"/>
                </a:lnTo>
                <a:lnTo>
                  <a:pt x="3809392" y="223654"/>
                </a:lnTo>
                <a:lnTo>
                  <a:pt x="3809392" y="1118247"/>
                </a:lnTo>
                <a:lnTo>
                  <a:pt x="3804848" y="1163322"/>
                </a:lnTo>
                <a:lnTo>
                  <a:pt x="3791817" y="1205304"/>
                </a:lnTo>
                <a:lnTo>
                  <a:pt x="3771198" y="1243295"/>
                </a:lnTo>
                <a:lnTo>
                  <a:pt x="3743889" y="1276394"/>
                </a:lnTo>
                <a:lnTo>
                  <a:pt x="3710790" y="1303703"/>
                </a:lnTo>
                <a:lnTo>
                  <a:pt x="3672800" y="1324322"/>
                </a:lnTo>
                <a:lnTo>
                  <a:pt x="3630817" y="1337353"/>
                </a:lnTo>
                <a:lnTo>
                  <a:pt x="3585742" y="1341897"/>
                </a:lnTo>
                <a:lnTo>
                  <a:pt x="223654" y="1341897"/>
                </a:lnTo>
                <a:lnTo>
                  <a:pt x="178579" y="1337353"/>
                </a:lnTo>
                <a:lnTo>
                  <a:pt x="136597" y="1324322"/>
                </a:lnTo>
                <a:lnTo>
                  <a:pt x="98606" y="1303703"/>
                </a:lnTo>
                <a:lnTo>
                  <a:pt x="65506" y="1276394"/>
                </a:lnTo>
                <a:lnTo>
                  <a:pt x="38196" y="1243295"/>
                </a:lnTo>
                <a:lnTo>
                  <a:pt x="17575" y="1205304"/>
                </a:lnTo>
                <a:lnTo>
                  <a:pt x="4543" y="1163322"/>
                </a:lnTo>
                <a:lnTo>
                  <a:pt x="0" y="1118247"/>
                </a:lnTo>
                <a:lnTo>
                  <a:pt x="0" y="223654"/>
                </a:lnTo>
                <a:close/>
              </a:path>
            </a:pathLst>
          </a:custGeom>
          <a:ln w="1832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732790" y="1436547"/>
            <a:ext cx="4008754" cy="1342390"/>
          </a:xfrm>
          <a:custGeom>
            <a:avLst/>
            <a:gdLst/>
            <a:ahLst/>
            <a:cxnLst/>
            <a:rect l="l" t="t" r="r" b="b"/>
            <a:pathLst>
              <a:path w="4008754" h="1342389">
                <a:moveTo>
                  <a:pt x="0" y="223654"/>
                </a:moveTo>
                <a:lnTo>
                  <a:pt x="4543" y="178579"/>
                </a:lnTo>
                <a:lnTo>
                  <a:pt x="17574" y="136597"/>
                </a:lnTo>
                <a:lnTo>
                  <a:pt x="38194" y="98606"/>
                </a:lnTo>
                <a:lnTo>
                  <a:pt x="65502" y="65506"/>
                </a:lnTo>
                <a:lnTo>
                  <a:pt x="98602" y="38196"/>
                </a:lnTo>
                <a:lnTo>
                  <a:pt x="136592" y="17575"/>
                </a:lnTo>
                <a:lnTo>
                  <a:pt x="178574" y="4543"/>
                </a:lnTo>
                <a:lnTo>
                  <a:pt x="223649" y="0"/>
                </a:lnTo>
                <a:lnTo>
                  <a:pt x="3784642" y="0"/>
                </a:lnTo>
                <a:lnTo>
                  <a:pt x="3828471" y="4337"/>
                </a:lnTo>
                <a:lnTo>
                  <a:pt x="3870223" y="17024"/>
                </a:lnTo>
                <a:lnTo>
                  <a:pt x="3908722" y="37576"/>
                </a:lnTo>
                <a:lnTo>
                  <a:pt x="3942792" y="65507"/>
                </a:lnTo>
                <a:lnTo>
                  <a:pt x="3970713" y="99570"/>
                </a:lnTo>
                <a:lnTo>
                  <a:pt x="3991263" y="138065"/>
                </a:lnTo>
                <a:lnTo>
                  <a:pt x="4003953" y="179817"/>
                </a:lnTo>
                <a:lnTo>
                  <a:pt x="4008291" y="223654"/>
                </a:lnTo>
                <a:lnTo>
                  <a:pt x="4008291" y="1118247"/>
                </a:lnTo>
                <a:lnTo>
                  <a:pt x="4003748" y="1163322"/>
                </a:lnTo>
                <a:lnTo>
                  <a:pt x="3990717" y="1205304"/>
                </a:lnTo>
                <a:lnTo>
                  <a:pt x="3970097" y="1243295"/>
                </a:lnTo>
                <a:lnTo>
                  <a:pt x="3942788" y="1276394"/>
                </a:lnTo>
                <a:lnTo>
                  <a:pt x="3909689" y="1303703"/>
                </a:lnTo>
                <a:lnTo>
                  <a:pt x="3871699" y="1324322"/>
                </a:lnTo>
                <a:lnTo>
                  <a:pt x="3829717" y="1337353"/>
                </a:lnTo>
                <a:lnTo>
                  <a:pt x="3784642" y="1341897"/>
                </a:lnTo>
                <a:lnTo>
                  <a:pt x="223649" y="1341897"/>
                </a:lnTo>
                <a:lnTo>
                  <a:pt x="178574" y="1337353"/>
                </a:lnTo>
                <a:lnTo>
                  <a:pt x="136592" y="1324322"/>
                </a:lnTo>
                <a:lnTo>
                  <a:pt x="98602" y="1303703"/>
                </a:lnTo>
                <a:lnTo>
                  <a:pt x="65502" y="1276394"/>
                </a:lnTo>
                <a:lnTo>
                  <a:pt x="38194" y="1243295"/>
                </a:lnTo>
                <a:lnTo>
                  <a:pt x="17574" y="1205304"/>
                </a:lnTo>
                <a:lnTo>
                  <a:pt x="4543" y="1163322"/>
                </a:lnTo>
                <a:lnTo>
                  <a:pt x="0" y="1118247"/>
                </a:lnTo>
                <a:lnTo>
                  <a:pt x="0" y="223654"/>
                </a:lnTo>
                <a:close/>
              </a:path>
            </a:pathLst>
          </a:custGeom>
          <a:ln w="1832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667294" y="3336293"/>
            <a:ext cx="3810000" cy="1342390"/>
          </a:xfrm>
          <a:custGeom>
            <a:avLst/>
            <a:gdLst/>
            <a:ahLst/>
            <a:cxnLst/>
            <a:rect l="l" t="t" r="r" b="b"/>
            <a:pathLst>
              <a:path w="3810000" h="1342389">
                <a:moveTo>
                  <a:pt x="0" y="223674"/>
                </a:moveTo>
                <a:lnTo>
                  <a:pt x="4543" y="178598"/>
                </a:lnTo>
                <a:lnTo>
                  <a:pt x="17574" y="136613"/>
                </a:lnTo>
                <a:lnTo>
                  <a:pt x="38194" y="98619"/>
                </a:lnTo>
                <a:lnTo>
                  <a:pt x="65502" y="65515"/>
                </a:lnTo>
                <a:lnTo>
                  <a:pt x="98602" y="38202"/>
                </a:lnTo>
                <a:lnTo>
                  <a:pt x="136592" y="17578"/>
                </a:lnTo>
                <a:lnTo>
                  <a:pt x="178574" y="4544"/>
                </a:lnTo>
                <a:lnTo>
                  <a:pt x="223649" y="0"/>
                </a:lnTo>
                <a:lnTo>
                  <a:pt x="3585742" y="0"/>
                </a:lnTo>
                <a:lnTo>
                  <a:pt x="3629582" y="4339"/>
                </a:lnTo>
                <a:lnTo>
                  <a:pt x="3671333" y="17031"/>
                </a:lnTo>
                <a:lnTo>
                  <a:pt x="3709826" y="37588"/>
                </a:lnTo>
                <a:lnTo>
                  <a:pt x="3743892" y="65524"/>
                </a:lnTo>
                <a:lnTo>
                  <a:pt x="3771813" y="99590"/>
                </a:lnTo>
                <a:lnTo>
                  <a:pt x="3792364" y="138084"/>
                </a:lnTo>
                <a:lnTo>
                  <a:pt x="3805053" y="179835"/>
                </a:lnTo>
                <a:lnTo>
                  <a:pt x="3809392" y="223674"/>
                </a:lnTo>
                <a:lnTo>
                  <a:pt x="3809392" y="1118247"/>
                </a:lnTo>
                <a:lnTo>
                  <a:pt x="3804848" y="1163323"/>
                </a:lnTo>
                <a:lnTo>
                  <a:pt x="3791817" y="1205308"/>
                </a:lnTo>
                <a:lnTo>
                  <a:pt x="3771198" y="1243303"/>
                </a:lnTo>
                <a:lnTo>
                  <a:pt x="3743889" y="1276406"/>
                </a:lnTo>
                <a:lnTo>
                  <a:pt x="3710790" y="1303720"/>
                </a:lnTo>
                <a:lnTo>
                  <a:pt x="3672800" y="1324343"/>
                </a:lnTo>
                <a:lnTo>
                  <a:pt x="3630817" y="1337377"/>
                </a:lnTo>
                <a:lnTo>
                  <a:pt x="3585742" y="1341922"/>
                </a:lnTo>
                <a:lnTo>
                  <a:pt x="223649" y="1341922"/>
                </a:lnTo>
                <a:lnTo>
                  <a:pt x="178574" y="1337377"/>
                </a:lnTo>
                <a:lnTo>
                  <a:pt x="136592" y="1324343"/>
                </a:lnTo>
                <a:lnTo>
                  <a:pt x="98602" y="1303720"/>
                </a:lnTo>
                <a:lnTo>
                  <a:pt x="65502" y="1276406"/>
                </a:lnTo>
                <a:lnTo>
                  <a:pt x="38194" y="1243303"/>
                </a:lnTo>
                <a:lnTo>
                  <a:pt x="17574" y="1205308"/>
                </a:lnTo>
                <a:lnTo>
                  <a:pt x="4543" y="1163323"/>
                </a:lnTo>
                <a:lnTo>
                  <a:pt x="0" y="1118247"/>
                </a:lnTo>
                <a:lnTo>
                  <a:pt x="0" y="223674"/>
                </a:lnTo>
                <a:close/>
              </a:path>
            </a:pathLst>
          </a:custGeom>
          <a:ln w="1832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17163" y="1074033"/>
            <a:ext cx="3475354" cy="14065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20"/>
              </a:spcBef>
            </a:pPr>
            <a:r>
              <a:rPr dirty="0" sz="2200" b="1">
                <a:solidFill>
                  <a:srgbClr val="0097A7"/>
                </a:solidFill>
                <a:latin typeface="Arial"/>
                <a:cs typeface="Arial"/>
              </a:rPr>
              <a:t>Clarify</a:t>
            </a:r>
            <a:r>
              <a:rPr dirty="0" sz="2200" spc="1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097A7"/>
                </a:solidFill>
                <a:latin typeface="Arial"/>
                <a:cs typeface="Arial"/>
              </a:rPr>
              <a:t>key</a:t>
            </a:r>
            <a:r>
              <a:rPr dirty="0" sz="2200" spc="1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200" spc="-10" b="1">
                <a:solidFill>
                  <a:srgbClr val="0097A7"/>
                </a:solidFill>
                <a:latin typeface="Arial"/>
                <a:cs typeface="Arial"/>
              </a:rPr>
              <a:t>terminology</a:t>
            </a:r>
            <a:endParaRPr sz="2200">
              <a:latin typeface="Arial"/>
              <a:cs typeface="Arial"/>
            </a:endParaRPr>
          </a:p>
          <a:p>
            <a:pPr algn="ctr" marL="12065" marR="5080">
              <a:lnSpc>
                <a:spcPct val="117900"/>
              </a:lnSpc>
              <a:spcBef>
                <a:spcPts val="1835"/>
              </a:spcBef>
            </a:pPr>
            <a:r>
              <a:rPr dirty="0" sz="1500" spc="45">
                <a:latin typeface="Microsoft Sans Serif"/>
                <a:cs typeface="Microsoft Sans Serif"/>
              </a:rPr>
              <a:t>Wording</a:t>
            </a:r>
            <a:r>
              <a:rPr dirty="0" sz="1500" spc="15">
                <a:latin typeface="Microsoft Sans Serif"/>
                <a:cs typeface="Microsoft Sans Serif"/>
              </a:rPr>
              <a:t> </a:t>
            </a:r>
            <a:r>
              <a:rPr dirty="0" sz="1500" spc="70">
                <a:latin typeface="Microsoft Sans Serif"/>
                <a:cs typeface="Microsoft Sans Serif"/>
              </a:rPr>
              <a:t>for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spc="70">
                <a:latin typeface="Microsoft Sans Serif"/>
                <a:cs typeface="Microsoft Sans Serif"/>
              </a:rPr>
              <a:t>functions</a:t>
            </a:r>
            <a:r>
              <a:rPr dirty="0" sz="1500" spc="1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isn’t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obvious, </a:t>
            </a:r>
            <a:r>
              <a:rPr dirty="0" sz="1500">
                <a:latin typeface="Microsoft Sans Serif"/>
                <a:cs typeface="Microsoft Sans Serif"/>
              </a:rPr>
              <a:t>suggesting</a:t>
            </a:r>
            <a:r>
              <a:rPr dirty="0" sz="1500" spc="90">
                <a:latin typeface="Microsoft Sans Serif"/>
                <a:cs typeface="Microsoft Sans Serif"/>
              </a:rPr>
              <a:t> the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need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70">
                <a:latin typeface="Microsoft Sans Serif"/>
                <a:cs typeface="Microsoft Sans Serif"/>
              </a:rPr>
              <a:t>for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55" b="1">
                <a:latin typeface="Arial"/>
                <a:cs typeface="Arial"/>
              </a:rPr>
              <a:t>more</a:t>
            </a:r>
            <a:r>
              <a:rPr dirty="0" sz="1500" spc="20" b="1">
                <a:latin typeface="Arial"/>
                <a:cs typeface="Arial"/>
              </a:rPr>
              <a:t> </a:t>
            </a:r>
            <a:r>
              <a:rPr dirty="0" sz="1500" spc="40" b="1">
                <a:latin typeface="Arial"/>
                <a:cs typeface="Arial"/>
              </a:rPr>
              <a:t>explicit </a:t>
            </a:r>
            <a:r>
              <a:rPr dirty="0" sz="1500" b="1">
                <a:latin typeface="Arial"/>
                <a:cs typeface="Arial"/>
              </a:rPr>
              <a:t>language</a:t>
            </a:r>
            <a:r>
              <a:rPr dirty="0" sz="1500" spc="40" b="1">
                <a:latin typeface="Arial"/>
                <a:cs typeface="Arial"/>
              </a:rPr>
              <a:t> </a:t>
            </a:r>
            <a:r>
              <a:rPr dirty="0" sz="1500" spc="80" b="1">
                <a:latin typeface="Arial"/>
                <a:cs typeface="Arial"/>
              </a:rPr>
              <a:t>to</a:t>
            </a:r>
            <a:r>
              <a:rPr dirty="0" sz="1500" spc="40" b="1">
                <a:latin typeface="Arial"/>
                <a:cs typeface="Arial"/>
              </a:rPr>
              <a:t> </a:t>
            </a:r>
            <a:r>
              <a:rPr dirty="0" sz="1500" spc="65" b="1">
                <a:latin typeface="Arial"/>
                <a:cs typeface="Arial"/>
              </a:rPr>
              <a:t>reduce</a:t>
            </a:r>
            <a:r>
              <a:rPr dirty="0" sz="1500" spc="4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user</a:t>
            </a:r>
            <a:r>
              <a:rPr dirty="0" sz="1500" spc="40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confusion.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1018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655"/>
              </a:spcBef>
            </a:pPr>
            <a:r>
              <a:rPr dirty="0"/>
              <a:t>Simplify</a:t>
            </a:r>
            <a:r>
              <a:rPr dirty="0" spc="165"/>
              <a:t> </a:t>
            </a:r>
            <a:r>
              <a:rPr dirty="0" spc="45"/>
              <a:t>interactions</a:t>
            </a:r>
          </a:p>
          <a:p>
            <a:pPr algn="ctr" marL="12700" marR="5080">
              <a:lnSpc>
                <a:spcPct val="117500"/>
              </a:lnSpc>
              <a:spcBef>
                <a:spcPts val="795"/>
              </a:spcBef>
            </a:pP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Users</a:t>
            </a:r>
            <a:r>
              <a:rPr dirty="0" sz="1500" spc="2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struggled</a:t>
            </a:r>
            <a:r>
              <a:rPr dirty="0" sz="1500" spc="3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85" b="0">
                <a:solidFill>
                  <a:srgbClr val="000000"/>
                </a:solidFill>
                <a:latin typeface="Microsoft Sans Serif"/>
                <a:cs typeface="Microsoft Sans Serif"/>
              </a:rPr>
              <a:t>with</a:t>
            </a:r>
            <a:r>
              <a:rPr dirty="0" sz="1500" spc="3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mixed</a:t>
            </a:r>
            <a:r>
              <a:rPr dirty="0" sz="1500" spc="3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70" b="0">
                <a:solidFill>
                  <a:srgbClr val="000000"/>
                </a:solidFill>
                <a:latin typeface="Microsoft Sans Serif"/>
                <a:cs typeface="Microsoft Sans Serif"/>
              </a:rPr>
              <a:t>commenting 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13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0" b="0">
                <a:solidFill>
                  <a:srgbClr val="000000"/>
                </a:solidFill>
                <a:latin typeface="Microsoft Sans Serif"/>
                <a:cs typeface="Microsoft Sans Serif"/>
              </a:rPr>
              <a:t>video</a:t>
            </a:r>
            <a:r>
              <a:rPr dirty="0" sz="1500" spc="1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calling</a:t>
            </a:r>
            <a:r>
              <a:rPr dirty="0" sz="1500" spc="1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ﬂows.</a:t>
            </a:r>
            <a:r>
              <a:rPr dirty="0" sz="1500" spc="1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000000"/>
                </a:solidFill>
                <a:latin typeface="Microsoft Sans Serif"/>
                <a:cs typeface="Microsoft Sans Serif"/>
              </a:rPr>
              <a:t>Future</a:t>
            </a:r>
            <a:r>
              <a:rPr dirty="0" sz="1500" spc="14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designs </a:t>
            </a:r>
            <a:r>
              <a:rPr dirty="0" sz="15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should</a:t>
            </a:r>
            <a:r>
              <a:rPr dirty="0" sz="1500" spc="2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0">
                <a:solidFill>
                  <a:srgbClr val="000000"/>
                </a:solidFill>
              </a:rPr>
              <a:t>greater</a:t>
            </a:r>
            <a:r>
              <a:rPr dirty="0" sz="1500" spc="-35">
                <a:solidFill>
                  <a:srgbClr val="000000"/>
                </a:solidFill>
              </a:rPr>
              <a:t> </a:t>
            </a:r>
            <a:r>
              <a:rPr dirty="0" sz="1500" spc="60">
                <a:solidFill>
                  <a:srgbClr val="000000"/>
                </a:solidFill>
              </a:rPr>
              <a:t>distinct</a:t>
            </a:r>
            <a:r>
              <a:rPr dirty="0" sz="1500" spc="-40">
                <a:solidFill>
                  <a:srgbClr val="000000"/>
                </a:solidFill>
              </a:rPr>
              <a:t> </a:t>
            </a:r>
            <a:r>
              <a:rPr dirty="0" sz="1500" spc="55">
                <a:solidFill>
                  <a:srgbClr val="000000"/>
                </a:solidFill>
              </a:rPr>
              <a:t>editing</a:t>
            </a:r>
            <a:r>
              <a:rPr dirty="0" sz="1500" spc="-35">
                <a:solidFill>
                  <a:srgbClr val="000000"/>
                </a:solidFill>
              </a:rPr>
              <a:t> </a:t>
            </a:r>
            <a:r>
              <a:rPr dirty="0" sz="1500" spc="35">
                <a:solidFill>
                  <a:srgbClr val="000000"/>
                </a:solidFill>
              </a:rPr>
              <a:t>and </a:t>
            </a:r>
            <a:r>
              <a:rPr dirty="0" sz="1500" spc="60">
                <a:solidFill>
                  <a:srgbClr val="000000"/>
                </a:solidFill>
              </a:rPr>
              <a:t>commenting</a:t>
            </a:r>
            <a:r>
              <a:rPr dirty="0" sz="1500" spc="-35">
                <a:solidFill>
                  <a:srgbClr val="000000"/>
                </a:solidFill>
              </a:rPr>
              <a:t> </a:t>
            </a:r>
            <a:r>
              <a:rPr dirty="0" sz="1500" spc="35">
                <a:solidFill>
                  <a:srgbClr val="000000"/>
                </a:solidFill>
              </a:rPr>
              <a:t>features.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35831" y="2955265"/>
            <a:ext cx="3472815" cy="155384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20"/>
              </a:spcBef>
            </a:pPr>
            <a:r>
              <a:rPr dirty="0" sz="2200" b="1">
                <a:solidFill>
                  <a:srgbClr val="0097A7"/>
                </a:solidFill>
                <a:latin typeface="Arial"/>
                <a:cs typeface="Arial"/>
              </a:rPr>
              <a:t>Improving</a:t>
            </a:r>
            <a:r>
              <a:rPr dirty="0" sz="2200" spc="1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200" spc="50" b="1">
                <a:solidFill>
                  <a:srgbClr val="0097A7"/>
                </a:solidFill>
                <a:latin typeface="Arial"/>
                <a:cs typeface="Arial"/>
              </a:rPr>
              <a:t>affordance</a:t>
            </a:r>
            <a:endParaRPr sz="2200">
              <a:latin typeface="Arial"/>
              <a:cs typeface="Arial"/>
            </a:endParaRPr>
          </a:p>
          <a:p>
            <a:pPr algn="ctr" marL="12700" marR="5080">
              <a:lnSpc>
                <a:spcPct val="116700"/>
              </a:lnSpc>
              <a:spcBef>
                <a:spcPts val="960"/>
              </a:spcBef>
            </a:pPr>
            <a:r>
              <a:rPr dirty="0" sz="1500" b="1">
                <a:latin typeface="Arial"/>
                <a:cs typeface="Arial"/>
              </a:rPr>
              <a:t>Icons</a:t>
            </a:r>
            <a:r>
              <a:rPr dirty="0" sz="1500" spc="-20" b="1">
                <a:latin typeface="Arial"/>
                <a:cs typeface="Arial"/>
              </a:rPr>
              <a:t> </a:t>
            </a:r>
            <a:r>
              <a:rPr dirty="0" sz="1500" spc="60" b="1">
                <a:latin typeface="Arial"/>
                <a:cs typeface="Arial"/>
              </a:rPr>
              <a:t>and</a:t>
            </a:r>
            <a:r>
              <a:rPr dirty="0" sz="1500" spc="-20" b="1">
                <a:latin typeface="Arial"/>
                <a:cs typeface="Arial"/>
              </a:rPr>
              <a:t> </a:t>
            </a:r>
            <a:r>
              <a:rPr dirty="0" sz="1500" spc="80" b="1">
                <a:latin typeface="Arial"/>
                <a:cs typeface="Arial"/>
              </a:rPr>
              <a:t>button</a:t>
            </a:r>
            <a:r>
              <a:rPr dirty="0" sz="1500" spc="-20" b="1">
                <a:latin typeface="Arial"/>
                <a:cs typeface="Arial"/>
              </a:rPr>
              <a:t> </a:t>
            </a:r>
            <a:r>
              <a:rPr dirty="0" sz="1500" spc="65" b="1">
                <a:latin typeface="Arial"/>
                <a:cs typeface="Arial"/>
              </a:rPr>
              <a:t>placements</a:t>
            </a:r>
            <a:r>
              <a:rPr dirty="0" sz="1500" spc="-20" b="1">
                <a:latin typeface="Arial"/>
                <a:cs typeface="Arial"/>
              </a:rPr>
              <a:t> </a:t>
            </a:r>
            <a:r>
              <a:rPr dirty="0" sz="1500" spc="45" b="1">
                <a:latin typeface="Arial"/>
                <a:cs typeface="Arial"/>
              </a:rPr>
              <a:t>were </a:t>
            </a:r>
            <a:r>
              <a:rPr dirty="0" sz="1500" b="1">
                <a:latin typeface="Arial"/>
                <a:cs typeface="Arial"/>
              </a:rPr>
              <a:t>unclear</a:t>
            </a:r>
            <a:r>
              <a:rPr dirty="0" sz="1500" spc="1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in</a:t>
            </a:r>
            <a:r>
              <a:rPr dirty="0" sz="1500" spc="16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calling</a:t>
            </a:r>
            <a:r>
              <a:rPr dirty="0" sz="1500" spc="1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features</a:t>
            </a:r>
            <a:r>
              <a:rPr dirty="0" sz="1500">
                <a:latin typeface="Microsoft Sans Serif"/>
                <a:cs typeface="Microsoft Sans Serif"/>
              </a:rPr>
              <a:t>,</a:t>
            </a:r>
            <a:r>
              <a:rPr dirty="0" sz="1500" spc="254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indicating </a:t>
            </a:r>
            <a:r>
              <a:rPr dirty="0" sz="1500" spc="65">
                <a:latin typeface="Microsoft Sans Serif"/>
                <a:cs typeface="Microsoft Sans Serif"/>
              </a:rPr>
              <a:t>more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intuitive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visual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cues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120">
                <a:latin typeface="Microsoft Sans Serif"/>
                <a:cs typeface="Microsoft Sans Serif"/>
              </a:rPr>
              <a:t>to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95">
                <a:latin typeface="Microsoft Sans Serif"/>
                <a:cs typeface="Microsoft Sans Serif"/>
              </a:rPr>
              <a:t>prompt </a:t>
            </a:r>
            <a:r>
              <a:rPr dirty="0" sz="1500" spc="75">
                <a:latin typeface="Microsoft Sans Serif"/>
                <a:cs typeface="Microsoft Sans Serif"/>
              </a:rPr>
              <a:t>intended</a:t>
            </a:r>
            <a:r>
              <a:rPr dirty="0" sz="1500" spc="1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action.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6254" y="193023"/>
            <a:ext cx="253238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Design</a:t>
            </a:r>
            <a:r>
              <a:rPr dirty="0" spc="-105"/>
              <a:t> </a:t>
            </a:r>
            <a:r>
              <a:rPr dirty="0" spc="-10"/>
              <a:t>Changes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19630" y="1161298"/>
            <a:ext cx="3154045" cy="709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14999"/>
              </a:lnSpc>
              <a:spcBef>
                <a:spcPts val="100"/>
              </a:spcBef>
            </a:pPr>
            <a:r>
              <a:rPr dirty="0" sz="1300" spc="-10">
                <a:latin typeface="Microsoft Sans Serif"/>
                <a:cs typeface="Microsoft Sans Serif"/>
              </a:rPr>
              <a:t>Renaming</a:t>
            </a:r>
            <a:r>
              <a:rPr dirty="0" sz="1300" spc="14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“video”</a:t>
            </a:r>
            <a:r>
              <a:rPr dirty="0" sz="1300" spc="145">
                <a:latin typeface="Microsoft Sans Serif"/>
                <a:cs typeface="Microsoft Sans Serif"/>
              </a:rPr>
              <a:t> </a:t>
            </a:r>
            <a:r>
              <a:rPr dirty="0" sz="1300" spc="80">
                <a:latin typeface="Microsoft Sans Serif"/>
                <a:cs typeface="Microsoft Sans Serif"/>
              </a:rPr>
              <a:t>to</a:t>
            </a:r>
            <a:r>
              <a:rPr dirty="0" sz="1300" spc="14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“screen</a:t>
            </a:r>
            <a:r>
              <a:rPr dirty="0" sz="1300" spc="14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recording”</a:t>
            </a:r>
            <a:r>
              <a:rPr dirty="0" sz="1300" spc="145">
                <a:latin typeface="Microsoft Sans Serif"/>
                <a:cs typeface="Microsoft Sans Serif"/>
              </a:rPr>
              <a:t> </a:t>
            </a:r>
            <a:r>
              <a:rPr dirty="0" sz="1300" spc="210">
                <a:latin typeface="Microsoft Sans Serif"/>
                <a:cs typeface="Microsoft Sans Serif"/>
              </a:rPr>
              <a:t>- </a:t>
            </a:r>
            <a:r>
              <a:rPr dirty="0" sz="1300">
                <a:latin typeface="Microsoft Sans Serif"/>
                <a:cs typeface="Microsoft Sans Serif"/>
              </a:rPr>
              <a:t>less</a:t>
            </a:r>
            <a:r>
              <a:rPr dirty="0" sz="1300" spc="8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emphasis</a:t>
            </a:r>
            <a:r>
              <a:rPr dirty="0" sz="1300" spc="8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on</a:t>
            </a:r>
            <a:r>
              <a:rPr dirty="0" sz="1300" spc="8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showing</a:t>
            </a:r>
            <a:r>
              <a:rPr dirty="0" sz="1300" spc="8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face,</a:t>
            </a:r>
            <a:r>
              <a:rPr dirty="0" sz="1300" spc="8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more</a:t>
            </a:r>
            <a:r>
              <a:rPr dirty="0" sz="1300" spc="85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on </a:t>
            </a:r>
            <a:r>
              <a:rPr dirty="0" sz="1300">
                <a:latin typeface="Microsoft Sans Serif"/>
                <a:cs typeface="Microsoft Sans Serif"/>
              </a:rPr>
              <a:t>showing</a:t>
            </a:r>
            <a:r>
              <a:rPr dirty="0" sz="1300" spc="114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designs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83767" y="811098"/>
            <a:ext cx="3465293" cy="119687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277282" y="908650"/>
            <a:ext cx="1770380" cy="937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300" b="1">
                <a:latin typeface="Arial"/>
                <a:cs typeface="Arial"/>
              </a:rPr>
              <a:t>Decluttering:</a:t>
            </a:r>
            <a:r>
              <a:rPr dirty="0" sz="1300" spc="155" b="1">
                <a:latin typeface="Arial"/>
                <a:cs typeface="Arial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Creating </a:t>
            </a:r>
            <a:r>
              <a:rPr dirty="0" sz="1300">
                <a:latin typeface="Microsoft Sans Serif"/>
                <a:cs typeface="Microsoft Sans Serif"/>
              </a:rPr>
              <a:t>menus</a:t>
            </a:r>
            <a:r>
              <a:rPr dirty="0" sz="1300" spc="12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for</a:t>
            </a:r>
            <a:r>
              <a:rPr dirty="0" sz="1300" spc="125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extra </a:t>
            </a:r>
            <a:r>
              <a:rPr dirty="0" sz="1300">
                <a:latin typeface="Microsoft Sans Serif"/>
                <a:cs typeface="Microsoft Sans Serif"/>
              </a:rPr>
              <a:t>features</a:t>
            </a:r>
            <a:r>
              <a:rPr dirty="0" sz="1300" spc="220">
                <a:latin typeface="Microsoft Sans Serif"/>
                <a:cs typeface="Microsoft Sans Serif"/>
              </a:rPr>
              <a:t> </a:t>
            </a:r>
            <a:r>
              <a:rPr dirty="0" sz="1300" spc="85">
                <a:latin typeface="Microsoft Sans Serif"/>
                <a:cs typeface="Microsoft Sans Serif"/>
              </a:rPr>
              <a:t>(how-</a:t>
            </a:r>
            <a:r>
              <a:rPr dirty="0" sz="1300" spc="-25">
                <a:latin typeface="Microsoft Sans Serif"/>
                <a:cs typeface="Microsoft Sans Serif"/>
              </a:rPr>
              <a:t>to, </a:t>
            </a:r>
            <a:r>
              <a:rPr dirty="0" sz="1300" spc="55">
                <a:latin typeface="Microsoft Sans Serif"/>
                <a:cs typeface="Microsoft Sans Serif"/>
              </a:rPr>
              <a:t>activity</a:t>
            </a:r>
            <a:r>
              <a:rPr dirty="0" sz="1300" spc="4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history,</a:t>
            </a:r>
            <a:r>
              <a:rPr dirty="0" sz="1300" spc="50">
                <a:latin typeface="Microsoft Sans Serif"/>
                <a:cs typeface="Microsoft Sans Serif"/>
              </a:rPr>
              <a:t> </a:t>
            </a:r>
            <a:r>
              <a:rPr dirty="0" sz="1300" spc="35">
                <a:latin typeface="Microsoft Sans Serif"/>
                <a:cs typeface="Microsoft Sans Serif"/>
              </a:rPr>
              <a:t>etc)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3792" y="2113575"/>
            <a:ext cx="2720444" cy="275988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6785660" y="2992618"/>
            <a:ext cx="1664335" cy="937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300" spc="-20" b="1">
                <a:latin typeface="Arial"/>
                <a:cs typeface="Arial"/>
              </a:rPr>
              <a:t>Calling:</a:t>
            </a:r>
            <a:r>
              <a:rPr dirty="0" sz="1300" spc="-5" b="1">
                <a:latin typeface="Arial"/>
                <a:cs typeface="Arial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Adding </a:t>
            </a:r>
            <a:r>
              <a:rPr dirty="0" sz="1300" spc="10">
                <a:latin typeface="Microsoft Sans Serif"/>
                <a:cs typeface="Microsoft Sans Serif"/>
              </a:rPr>
              <a:t>commenting</a:t>
            </a:r>
            <a:r>
              <a:rPr dirty="0" sz="1300" spc="32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features </a:t>
            </a:r>
            <a:r>
              <a:rPr dirty="0" sz="1300">
                <a:latin typeface="Microsoft Sans Serif"/>
                <a:cs typeface="Microsoft Sans Serif"/>
              </a:rPr>
              <a:t>as</a:t>
            </a:r>
            <a:r>
              <a:rPr dirty="0" sz="1300" spc="1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a</a:t>
            </a:r>
            <a:r>
              <a:rPr dirty="0" sz="1300" spc="10">
                <a:latin typeface="Microsoft Sans Serif"/>
                <a:cs typeface="Microsoft Sans Serif"/>
              </a:rPr>
              <a:t> </a:t>
            </a:r>
            <a:r>
              <a:rPr dirty="0" sz="1300" spc="70">
                <a:latin typeface="Microsoft Sans Serif"/>
                <a:cs typeface="Microsoft Sans Serif"/>
              </a:rPr>
              <a:t>button</a:t>
            </a:r>
            <a:r>
              <a:rPr dirty="0" sz="1300" spc="1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while</a:t>
            </a:r>
            <a:r>
              <a:rPr dirty="0" sz="1300" spc="10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on </a:t>
            </a:r>
            <a:r>
              <a:rPr dirty="0" sz="1300">
                <a:latin typeface="Microsoft Sans Serif"/>
                <a:cs typeface="Microsoft Sans Serif"/>
              </a:rPr>
              <a:t>active</a:t>
            </a:r>
            <a:r>
              <a:rPr dirty="0" sz="1300" spc="20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calls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774" y="2134823"/>
            <a:ext cx="3356793" cy="1791568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6254" y="193023"/>
            <a:ext cx="253238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Design</a:t>
            </a:r>
            <a:r>
              <a:rPr dirty="0" spc="-105"/>
              <a:t> </a:t>
            </a:r>
            <a:r>
              <a:rPr dirty="0" spc="-10"/>
              <a:t>Changes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38233" y="1091623"/>
            <a:ext cx="2818130" cy="481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76630" marR="5715" indent="-964565">
              <a:lnSpc>
                <a:spcPct val="114999"/>
              </a:lnSpc>
              <a:spcBef>
                <a:spcPts val="100"/>
              </a:spcBef>
            </a:pPr>
            <a:r>
              <a:rPr dirty="0" sz="1300">
                <a:latin typeface="Microsoft Sans Serif"/>
                <a:cs typeface="Microsoft Sans Serif"/>
              </a:rPr>
              <a:t>Removing</a:t>
            </a:r>
            <a:r>
              <a:rPr dirty="0" sz="1300" spc="5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arrows</a:t>
            </a:r>
            <a:r>
              <a:rPr dirty="0" sz="1300" spc="5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and</a:t>
            </a:r>
            <a:r>
              <a:rPr dirty="0" sz="1300" spc="5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making</a:t>
            </a:r>
            <a:r>
              <a:rPr dirty="0" sz="1300" spc="5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clearer </a:t>
            </a:r>
            <a:r>
              <a:rPr dirty="0" sz="1300">
                <a:latin typeface="Microsoft Sans Serif"/>
                <a:cs typeface="Microsoft Sans Serif"/>
              </a:rPr>
              <a:t>clickable</a:t>
            </a:r>
            <a:r>
              <a:rPr dirty="0" sz="1300" spc="240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UI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900112" y="948126"/>
            <a:ext cx="1609725" cy="709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300" b="1">
                <a:latin typeface="Arial"/>
                <a:cs typeface="Arial"/>
              </a:rPr>
              <a:t>Clearer</a:t>
            </a:r>
            <a:r>
              <a:rPr dirty="0" sz="1300" spc="4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calling</a:t>
            </a:r>
            <a:r>
              <a:rPr dirty="0" sz="1300" spc="4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fiow: </a:t>
            </a:r>
            <a:r>
              <a:rPr dirty="0" sz="1300" spc="10">
                <a:latin typeface="Microsoft Sans Serif"/>
                <a:cs typeface="Microsoft Sans Serif"/>
              </a:rPr>
              <a:t>Introducing</a:t>
            </a:r>
            <a:r>
              <a:rPr dirty="0" sz="1300" spc="29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calling </a:t>
            </a:r>
            <a:r>
              <a:rPr dirty="0" sz="1300">
                <a:latin typeface="Microsoft Sans Serif"/>
                <a:cs typeface="Microsoft Sans Serif"/>
              </a:rPr>
              <a:t>features</a:t>
            </a:r>
            <a:r>
              <a:rPr dirty="0" sz="1300" spc="20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earlier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75707" y="2978350"/>
            <a:ext cx="1660525" cy="937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300" b="1">
                <a:latin typeface="Arial"/>
                <a:cs typeface="Arial"/>
              </a:rPr>
              <a:t>Commenting</a:t>
            </a:r>
            <a:r>
              <a:rPr dirty="0" sz="1300" spc="175" b="1">
                <a:latin typeface="Arial"/>
                <a:cs typeface="Arial"/>
              </a:rPr>
              <a:t> </a:t>
            </a:r>
            <a:r>
              <a:rPr dirty="0" sz="1300" spc="-25" b="1">
                <a:latin typeface="Arial"/>
                <a:cs typeface="Arial"/>
              </a:rPr>
              <a:t>vs </a:t>
            </a:r>
            <a:r>
              <a:rPr dirty="0" sz="1300" b="1">
                <a:latin typeface="Arial"/>
                <a:cs typeface="Arial"/>
              </a:rPr>
              <a:t>Editing</a:t>
            </a:r>
            <a:r>
              <a:rPr dirty="0" sz="1300" spc="-6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modes: </a:t>
            </a:r>
            <a:r>
              <a:rPr dirty="0" sz="1300" spc="20">
                <a:latin typeface="Microsoft Sans Serif"/>
                <a:cs typeface="Microsoft Sans Serif"/>
              </a:rPr>
              <a:t>Greater</a:t>
            </a:r>
            <a:r>
              <a:rPr dirty="0" sz="1300" spc="145">
                <a:latin typeface="Microsoft Sans Serif"/>
                <a:cs typeface="Microsoft Sans Serif"/>
              </a:rPr>
              <a:t> </a:t>
            </a:r>
            <a:r>
              <a:rPr dirty="0" sz="1300" spc="20">
                <a:latin typeface="Microsoft Sans Serif"/>
                <a:cs typeface="Microsoft Sans Serif"/>
              </a:rPr>
              <a:t>distinction</a:t>
            </a:r>
            <a:r>
              <a:rPr dirty="0" sz="1300" spc="145">
                <a:latin typeface="Microsoft Sans Serif"/>
                <a:cs typeface="Microsoft Sans Serif"/>
              </a:rPr>
              <a:t> </a:t>
            </a:r>
            <a:r>
              <a:rPr dirty="0" sz="1300" spc="30">
                <a:latin typeface="Microsoft Sans Serif"/>
                <a:cs typeface="Microsoft Sans Serif"/>
              </a:rPr>
              <a:t>of </a:t>
            </a:r>
            <a:r>
              <a:rPr dirty="0" sz="1300" spc="60">
                <a:latin typeface="Microsoft Sans Serif"/>
                <a:cs typeface="Microsoft Sans Serif"/>
              </a:rPr>
              <a:t>comment/edit</a:t>
            </a:r>
            <a:r>
              <a:rPr dirty="0" sz="1300" spc="40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tasks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9467" y="846420"/>
            <a:ext cx="2636719" cy="120519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4124" y="1633799"/>
            <a:ext cx="2663669" cy="312184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77543" y="2192550"/>
            <a:ext cx="2765394" cy="2701864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251513"/>
            <a:ext cx="463359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135"/>
              <a:t>What</a:t>
            </a:r>
            <a:r>
              <a:rPr dirty="0" spc="-100"/>
              <a:t> </a:t>
            </a:r>
            <a:r>
              <a:rPr dirty="0" spc="60"/>
              <a:t>couldn’t</a:t>
            </a:r>
            <a:r>
              <a:rPr dirty="0" spc="-95"/>
              <a:t> </a:t>
            </a:r>
            <a:r>
              <a:rPr dirty="0" spc="65"/>
              <a:t>testing</a:t>
            </a:r>
            <a:r>
              <a:rPr dirty="0" spc="-95"/>
              <a:t> </a:t>
            </a:r>
            <a:r>
              <a:rPr dirty="0" spc="-10"/>
              <a:t>reveal?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380899" y="1014197"/>
            <a:ext cx="4079875" cy="3867150"/>
          </a:xfrm>
          <a:custGeom>
            <a:avLst/>
            <a:gdLst/>
            <a:ahLst/>
            <a:cxnLst/>
            <a:rect l="l" t="t" r="r" b="b"/>
            <a:pathLst>
              <a:path w="4079875" h="3867150">
                <a:moveTo>
                  <a:pt x="0" y="644511"/>
                </a:moveTo>
                <a:lnTo>
                  <a:pt x="1767" y="596410"/>
                </a:lnTo>
                <a:lnTo>
                  <a:pt x="6988" y="549269"/>
                </a:lnTo>
                <a:lnTo>
                  <a:pt x="15536" y="503214"/>
                </a:lnTo>
                <a:lnTo>
                  <a:pt x="27287" y="458367"/>
                </a:lnTo>
                <a:lnTo>
                  <a:pt x="42118" y="414855"/>
                </a:lnTo>
                <a:lnTo>
                  <a:pt x="59902" y="372801"/>
                </a:lnTo>
                <a:lnTo>
                  <a:pt x="80516" y="332330"/>
                </a:lnTo>
                <a:lnTo>
                  <a:pt x="103834" y="293567"/>
                </a:lnTo>
                <a:lnTo>
                  <a:pt x="129733" y="256637"/>
                </a:lnTo>
                <a:lnTo>
                  <a:pt x="158087" y="221664"/>
                </a:lnTo>
                <a:lnTo>
                  <a:pt x="188772" y="188772"/>
                </a:lnTo>
                <a:lnTo>
                  <a:pt x="221664" y="158087"/>
                </a:lnTo>
                <a:lnTo>
                  <a:pt x="256637" y="129733"/>
                </a:lnTo>
                <a:lnTo>
                  <a:pt x="293567" y="103834"/>
                </a:lnTo>
                <a:lnTo>
                  <a:pt x="332330" y="80516"/>
                </a:lnTo>
                <a:lnTo>
                  <a:pt x="372801" y="59902"/>
                </a:lnTo>
                <a:lnTo>
                  <a:pt x="414855" y="42118"/>
                </a:lnTo>
                <a:lnTo>
                  <a:pt x="458367" y="27287"/>
                </a:lnTo>
                <a:lnTo>
                  <a:pt x="503214" y="15536"/>
                </a:lnTo>
                <a:lnTo>
                  <a:pt x="549269" y="6988"/>
                </a:lnTo>
                <a:lnTo>
                  <a:pt x="596410" y="1767"/>
                </a:lnTo>
                <a:lnTo>
                  <a:pt x="644511" y="0"/>
                </a:lnTo>
                <a:lnTo>
                  <a:pt x="3434868" y="0"/>
                </a:lnTo>
                <a:lnTo>
                  <a:pt x="3485906" y="2022"/>
                </a:lnTo>
                <a:lnTo>
                  <a:pt x="3536306" y="8029"/>
                </a:lnTo>
                <a:lnTo>
                  <a:pt x="3585853" y="17930"/>
                </a:lnTo>
                <a:lnTo>
                  <a:pt x="3634330" y="31638"/>
                </a:lnTo>
                <a:lnTo>
                  <a:pt x="3681520" y="49060"/>
                </a:lnTo>
                <a:lnTo>
                  <a:pt x="3727209" y="70109"/>
                </a:lnTo>
                <a:lnTo>
                  <a:pt x="3771179" y="94694"/>
                </a:lnTo>
                <a:lnTo>
                  <a:pt x="3813214" y="122726"/>
                </a:lnTo>
                <a:lnTo>
                  <a:pt x="3853099" y="154115"/>
                </a:lnTo>
                <a:lnTo>
                  <a:pt x="3890617" y="188772"/>
                </a:lnTo>
                <a:lnTo>
                  <a:pt x="3925275" y="226288"/>
                </a:lnTo>
                <a:lnTo>
                  <a:pt x="3956665" y="266173"/>
                </a:lnTo>
                <a:lnTo>
                  <a:pt x="3984698" y="308208"/>
                </a:lnTo>
                <a:lnTo>
                  <a:pt x="4009283" y="352178"/>
                </a:lnTo>
                <a:lnTo>
                  <a:pt x="4030332" y="397867"/>
                </a:lnTo>
                <a:lnTo>
                  <a:pt x="4047755" y="445057"/>
                </a:lnTo>
                <a:lnTo>
                  <a:pt x="4061461" y="493533"/>
                </a:lnTo>
                <a:lnTo>
                  <a:pt x="4071363" y="543078"/>
                </a:lnTo>
                <a:lnTo>
                  <a:pt x="4077369" y="593476"/>
                </a:lnTo>
                <a:lnTo>
                  <a:pt x="4079391" y="644511"/>
                </a:lnTo>
                <a:lnTo>
                  <a:pt x="4079391" y="3222468"/>
                </a:lnTo>
                <a:lnTo>
                  <a:pt x="4077624" y="3270571"/>
                </a:lnTo>
                <a:lnTo>
                  <a:pt x="4072403" y="3317714"/>
                </a:lnTo>
                <a:lnTo>
                  <a:pt x="4063855" y="3363772"/>
                </a:lnTo>
                <a:lnTo>
                  <a:pt x="4052104" y="3408620"/>
                </a:lnTo>
                <a:lnTo>
                  <a:pt x="4037274" y="3452134"/>
                </a:lnTo>
                <a:lnTo>
                  <a:pt x="4019490" y="3494189"/>
                </a:lnTo>
                <a:lnTo>
                  <a:pt x="3998876" y="3534660"/>
                </a:lnTo>
                <a:lnTo>
                  <a:pt x="3975558" y="3573424"/>
                </a:lnTo>
                <a:lnTo>
                  <a:pt x="3949659" y="3610355"/>
                </a:lnTo>
                <a:lnTo>
                  <a:pt x="3921305" y="3645328"/>
                </a:lnTo>
                <a:lnTo>
                  <a:pt x="3890620" y="3678220"/>
                </a:lnTo>
                <a:lnTo>
                  <a:pt x="3857728" y="3708906"/>
                </a:lnTo>
                <a:lnTo>
                  <a:pt x="3822754" y="3737260"/>
                </a:lnTo>
                <a:lnTo>
                  <a:pt x="3785824" y="3763158"/>
                </a:lnTo>
                <a:lnTo>
                  <a:pt x="3747060" y="3786477"/>
                </a:lnTo>
                <a:lnTo>
                  <a:pt x="3706588" y="3807090"/>
                </a:lnTo>
                <a:lnTo>
                  <a:pt x="3664533" y="3824874"/>
                </a:lnTo>
                <a:lnTo>
                  <a:pt x="3621020" y="3839704"/>
                </a:lnTo>
                <a:lnTo>
                  <a:pt x="3576171" y="3851456"/>
                </a:lnTo>
                <a:lnTo>
                  <a:pt x="3530114" y="3860004"/>
                </a:lnTo>
                <a:lnTo>
                  <a:pt x="3482971" y="3865224"/>
                </a:lnTo>
                <a:lnTo>
                  <a:pt x="3434868" y="3866992"/>
                </a:lnTo>
                <a:lnTo>
                  <a:pt x="644511" y="3866992"/>
                </a:lnTo>
                <a:lnTo>
                  <a:pt x="596410" y="3865224"/>
                </a:lnTo>
                <a:lnTo>
                  <a:pt x="549269" y="3860004"/>
                </a:lnTo>
                <a:lnTo>
                  <a:pt x="503214" y="3851456"/>
                </a:lnTo>
                <a:lnTo>
                  <a:pt x="458367" y="3839704"/>
                </a:lnTo>
                <a:lnTo>
                  <a:pt x="414855" y="3824874"/>
                </a:lnTo>
                <a:lnTo>
                  <a:pt x="372801" y="3807090"/>
                </a:lnTo>
                <a:lnTo>
                  <a:pt x="332330" y="3786477"/>
                </a:lnTo>
                <a:lnTo>
                  <a:pt x="293567" y="3763158"/>
                </a:lnTo>
                <a:lnTo>
                  <a:pt x="256637" y="3737260"/>
                </a:lnTo>
                <a:lnTo>
                  <a:pt x="221664" y="3708906"/>
                </a:lnTo>
                <a:lnTo>
                  <a:pt x="188772" y="3678220"/>
                </a:lnTo>
                <a:lnTo>
                  <a:pt x="158087" y="3645328"/>
                </a:lnTo>
                <a:lnTo>
                  <a:pt x="129733" y="3610355"/>
                </a:lnTo>
                <a:lnTo>
                  <a:pt x="103834" y="3573424"/>
                </a:lnTo>
                <a:lnTo>
                  <a:pt x="80516" y="3534660"/>
                </a:lnTo>
                <a:lnTo>
                  <a:pt x="59902" y="3494189"/>
                </a:lnTo>
                <a:lnTo>
                  <a:pt x="42118" y="3452134"/>
                </a:lnTo>
                <a:lnTo>
                  <a:pt x="27287" y="3408620"/>
                </a:lnTo>
                <a:lnTo>
                  <a:pt x="15536" y="3363772"/>
                </a:lnTo>
                <a:lnTo>
                  <a:pt x="6988" y="3317714"/>
                </a:lnTo>
                <a:lnTo>
                  <a:pt x="1767" y="3270571"/>
                </a:lnTo>
                <a:lnTo>
                  <a:pt x="0" y="3222468"/>
                </a:lnTo>
                <a:lnTo>
                  <a:pt x="0" y="644511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R="58419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Metrics</a:t>
            </a:r>
            <a:r>
              <a:rPr dirty="0" spc="-40"/>
              <a:t> </a:t>
            </a:r>
            <a:r>
              <a:rPr dirty="0"/>
              <a:t>for</a:t>
            </a:r>
            <a:r>
              <a:rPr dirty="0" spc="-35"/>
              <a:t> </a:t>
            </a:r>
            <a:r>
              <a:rPr dirty="0"/>
              <a:t>user</a:t>
            </a:r>
            <a:r>
              <a:rPr dirty="0" spc="-35"/>
              <a:t> </a:t>
            </a:r>
            <a:r>
              <a:rPr dirty="0" spc="70"/>
              <a:t>depth</a:t>
            </a:r>
          </a:p>
          <a:p>
            <a:pPr marL="363855" marR="69850" indent="-351790">
              <a:lnSpc>
                <a:spcPct val="114999"/>
              </a:lnSpc>
              <a:spcBef>
                <a:spcPts val="865"/>
              </a:spcBef>
              <a:buChar char="●"/>
              <a:tabLst>
                <a:tab pos="363855" algn="l"/>
              </a:tabLst>
            </a:pPr>
            <a:r>
              <a:rPr dirty="0" sz="1600">
                <a:solidFill>
                  <a:srgbClr val="000000"/>
                </a:solidFill>
              </a:rPr>
              <a:t>User</a:t>
            </a:r>
            <a:r>
              <a:rPr dirty="0" sz="1600" spc="100">
                <a:solidFill>
                  <a:srgbClr val="000000"/>
                </a:solidFill>
              </a:rPr>
              <a:t> </a:t>
            </a:r>
            <a:r>
              <a:rPr dirty="0" sz="1600">
                <a:solidFill>
                  <a:srgbClr val="000000"/>
                </a:solidFill>
              </a:rPr>
              <a:t>satisfaction</a:t>
            </a:r>
            <a:r>
              <a:rPr dirty="0" sz="1600" spc="95">
                <a:solidFill>
                  <a:srgbClr val="000000"/>
                </a:solidFill>
              </a:rPr>
              <a:t> </a:t>
            </a: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is</a:t>
            </a:r>
            <a:r>
              <a:rPr dirty="0" sz="1600" spc="19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0097A7"/>
                </a:solidFill>
              </a:rPr>
              <a:t>subjective</a:t>
            </a:r>
            <a:r>
              <a:rPr dirty="0" sz="1600" spc="105">
                <a:solidFill>
                  <a:srgbClr val="0097A7"/>
                </a:solidFill>
              </a:rPr>
              <a:t> </a:t>
            </a:r>
            <a:r>
              <a:rPr dirty="0" sz="1600" spc="-25">
                <a:solidFill>
                  <a:srgbClr val="0097A7"/>
                </a:solidFill>
              </a:rPr>
              <a:t>and </a:t>
            </a:r>
            <a:r>
              <a:rPr dirty="0" sz="1600">
                <a:solidFill>
                  <a:srgbClr val="0097A7"/>
                </a:solidFill>
              </a:rPr>
              <a:t>doesn’t</a:t>
            </a:r>
            <a:r>
              <a:rPr dirty="0" sz="1600" spc="25">
                <a:solidFill>
                  <a:srgbClr val="0097A7"/>
                </a:solidFill>
              </a:rPr>
              <a:t> </a:t>
            </a:r>
            <a:r>
              <a:rPr dirty="0" sz="1600">
                <a:solidFill>
                  <a:srgbClr val="0097A7"/>
                </a:solidFill>
              </a:rPr>
              <a:t>reveal</a:t>
            </a:r>
            <a:r>
              <a:rPr dirty="0" sz="1600" spc="25">
                <a:solidFill>
                  <a:srgbClr val="0097A7"/>
                </a:solidFill>
              </a:rPr>
              <a:t> </a:t>
            </a:r>
            <a:r>
              <a:rPr dirty="0" sz="1600" spc="80">
                <a:solidFill>
                  <a:srgbClr val="0097A7"/>
                </a:solidFill>
              </a:rPr>
              <a:t>the</a:t>
            </a:r>
            <a:r>
              <a:rPr dirty="0" sz="1600" spc="10">
                <a:solidFill>
                  <a:srgbClr val="0097A7"/>
                </a:solidFill>
              </a:rPr>
              <a:t> </a:t>
            </a:r>
            <a:r>
              <a:rPr dirty="0" sz="1600" i="1">
                <a:solidFill>
                  <a:srgbClr val="0097A7"/>
                </a:solidFill>
                <a:latin typeface="Arial"/>
                <a:cs typeface="Arial"/>
              </a:rPr>
              <a:t>whys</a:t>
            </a:r>
            <a:r>
              <a:rPr dirty="0" sz="1600" spc="114" i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45" b="0">
                <a:solidFill>
                  <a:srgbClr val="000000"/>
                </a:solidFill>
                <a:latin typeface="Microsoft Sans Serif"/>
                <a:cs typeface="Microsoft Sans Serif"/>
              </a:rPr>
              <a:t>behind </a:t>
            </a:r>
            <a:r>
              <a:rPr dirty="0" sz="16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frustrations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95"/>
              </a:spcBef>
              <a:buFont typeface="Arial"/>
              <a:buChar char="●"/>
            </a:pPr>
            <a:endParaRPr sz="1600">
              <a:latin typeface="Microsoft Sans Serif"/>
              <a:cs typeface="Microsoft Sans Serif"/>
            </a:endParaRPr>
          </a:p>
          <a:p>
            <a:pPr marL="363855" marR="5080" indent="-351790">
              <a:lnSpc>
                <a:spcPct val="114999"/>
              </a:lnSpc>
              <a:spcBef>
                <a:spcPts val="5"/>
              </a:spcBef>
              <a:buChar char="●"/>
              <a:tabLst>
                <a:tab pos="363855" algn="l"/>
              </a:tabLst>
            </a:pPr>
            <a:r>
              <a:rPr dirty="0" sz="1600">
                <a:solidFill>
                  <a:srgbClr val="000000"/>
                </a:solidFill>
              </a:rPr>
              <a:t>Navigation</a:t>
            </a:r>
            <a:r>
              <a:rPr dirty="0" sz="1600" spc="45">
                <a:solidFill>
                  <a:srgbClr val="000000"/>
                </a:solidFill>
              </a:rPr>
              <a:t> </a:t>
            </a:r>
            <a:r>
              <a:rPr dirty="0" sz="1600" spc="50">
                <a:solidFill>
                  <a:srgbClr val="000000"/>
                </a:solidFill>
              </a:rPr>
              <a:t>accuracy</a:t>
            </a:r>
            <a:r>
              <a:rPr dirty="0" sz="1600" spc="45">
                <a:solidFill>
                  <a:srgbClr val="000000"/>
                </a:solidFill>
              </a:rPr>
              <a:t> </a:t>
            </a: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only</a:t>
            </a:r>
            <a:r>
              <a:rPr dirty="0" sz="1600" spc="13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counts </a:t>
            </a: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misclicks</a:t>
            </a:r>
            <a:r>
              <a:rPr dirty="0" sz="1600" spc="9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100" b="0">
                <a:solidFill>
                  <a:srgbClr val="000000"/>
                </a:solidFill>
                <a:latin typeface="Microsoft Sans Serif"/>
                <a:cs typeface="Microsoft Sans Serif"/>
              </a:rPr>
              <a:t>but</a:t>
            </a:r>
            <a:r>
              <a:rPr dirty="0" sz="1600" spc="9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0097A7"/>
                </a:solidFill>
              </a:rPr>
              <a:t>not</a:t>
            </a:r>
            <a:r>
              <a:rPr dirty="0" sz="1600" spc="15">
                <a:solidFill>
                  <a:srgbClr val="0097A7"/>
                </a:solidFill>
              </a:rPr>
              <a:t> </a:t>
            </a:r>
            <a:r>
              <a:rPr dirty="0" sz="1600" spc="-25">
                <a:solidFill>
                  <a:srgbClr val="0097A7"/>
                </a:solidFill>
              </a:rPr>
              <a:t>signs</a:t>
            </a:r>
            <a:r>
              <a:rPr dirty="0" sz="1600" spc="20">
                <a:solidFill>
                  <a:srgbClr val="0097A7"/>
                </a:solidFill>
              </a:rPr>
              <a:t> </a:t>
            </a:r>
            <a:r>
              <a:rPr dirty="0" sz="1600">
                <a:solidFill>
                  <a:srgbClr val="0097A7"/>
                </a:solidFill>
              </a:rPr>
              <a:t>of</a:t>
            </a:r>
            <a:r>
              <a:rPr dirty="0" sz="1600" spc="15">
                <a:solidFill>
                  <a:srgbClr val="0097A7"/>
                </a:solidFill>
              </a:rPr>
              <a:t> </a:t>
            </a:r>
            <a:r>
              <a:rPr dirty="0" sz="1600" spc="-10">
                <a:solidFill>
                  <a:srgbClr val="0097A7"/>
                </a:solidFill>
              </a:rPr>
              <a:t>confusion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65"/>
              </a:spcBef>
              <a:buFont typeface="Arial"/>
              <a:buChar char="●"/>
            </a:pPr>
            <a:endParaRPr sz="1600"/>
          </a:p>
          <a:p>
            <a:pPr marL="363855" marR="30480" indent="-351790">
              <a:lnSpc>
                <a:spcPct val="114999"/>
              </a:lnSpc>
              <a:buChar char="●"/>
              <a:tabLst>
                <a:tab pos="363855" algn="l"/>
              </a:tabLst>
            </a:pPr>
            <a:r>
              <a:rPr dirty="0" sz="1600" spc="-30">
                <a:solidFill>
                  <a:srgbClr val="000000"/>
                </a:solidFill>
              </a:rPr>
              <a:t>Task</a:t>
            </a:r>
            <a:r>
              <a:rPr dirty="0" sz="1600" spc="5">
                <a:solidFill>
                  <a:srgbClr val="000000"/>
                </a:solidFill>
              </a:rPr>
              <a:t> </a:t>
            </a:r>
            <a:r>
              <a:rPr dirty="0" sz="1600">
                <a:solidFill>
                  <a:srgbClr val="000000"/>
                </a:solidFill>
              </a:rPr>
              <a:t>efficiency</a:t>
            </a:r>
            <a:r>
              <a:rPr dirty="0" sz="1600" spc="5">
                <a:solidFill>
                  <a:srgbClr val="000000"/>
                </a:solidFill>
              </a:rPr>
              <a:t> </a:t>
            </a: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may</a:t>
            </a:r>
            <a:r>
              <a:rPr dirty="0" sz="1600" spc="9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75" b="0">
                <a:solidFill>
                  <a:srgbClr val="000000"/>
                </a:solidFill>
                <a:latin typeface="Microsoft Sans Serif"/>
                <a:cs typeface="Microsoft Sans Serif"/>
              </a:rPr>
              <a:t>not</a:t>
            </a:r>
            <a:r>
              <a:rPr dirty="0" sz="1600" spc="9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60" b="0">
                <a:solidFill>
                  <a:srgbClr val="000000"/>
                </a:solidFill>
                <a:latin typeface="Microsoft Sans Serif"/>
                <a:cs typeface="Microsoft Sans Serif"/>
              </a:rPr>
              <a:t>be</a:t>
            </a:r>
            <a:r>
              <a:rPr dirty="0" sz="1600" spc="9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70" b="0">
                <a:solidFill>
                  <a:srgbClr val="000000"/>
                </a:solidFill>
                <a:latin typeface="Microsoft Sans Serif"/>
                <a:cs typeface="Microsoft Sans Serif"/>
              </a:rPr>
              <a:t>the</a:t>
            </a:r>
            <a:r>
              <a:rPr dirty="0" sz="1600" spc="9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45" b="0">
                <a:solidFill>
                  <a:srgbClr val="000000"/>
                </a:solidFill>
                <a:latin typeface="Microsoft Sans Serif"/>
                <a:cs typeface="Microsoft Sans Serif"/>
              </a:rPr>
              <a:t>best </a:t>
            </a: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as </a:t>
            </a:r>
            <a:r>
              <a:rPr dirty="0" sz="1600" spc="70">
                <a:solidFill>
                  <a:srgbClr val="0097A7"/>
                </a:solidFill>
              </a:rPr>
              <a:t>time</a:t>
            </a:r>
            <a:r>
              <a:rPr dirty="0" sz="1600" spc="-70">
                <a:solidFill>
                  <a:srgbClr val="0097A7"/>
                </a:solidFill>
              </a:rPr>
              <a:t> </a:t>
            </a:r>
            <a:r>
              <a:rPr dirty="0" sz="1600" spc="50">
                <a:solidFill>
                  <a:srgbClr val="0097A7"/>
                </a:solidFill>
              </a:rPr>
              <a:t>may</a:t>
            </a:r>
            <a:r>
              <a:rPr dirty="0" sz="1600" spc="-65">
                <a:solidFill>
                  <a:srgbClr val="0097A7"/>
                </a:solidFill>
              </a:rPr>
              <a:t> </a:t>
            </a:r>
            <a:r>
              <a:rPr dirty="0" sz="1600" spc="65">
                <a:solidFill>
                  <a:srgbClr val="0097A7"/>
                </a:solidFill>
              </a:rPr>
              <a:t>be</a:t>
            </a:r>
            <a:r>
              <a:rPr dirty="0" sz="1600" spc="-70">
                <a:solidFill>
                  <a:srgbClr val="0097A7"/>
                </a:solidFill>
              </a:rPr>
              <a:t> </a:t>
            </a:r>
            <a:r>
              <a:rPr dirty="0" sz="1600" spc="40">
                <a:solidFill>
                  <a:srgbClr val="0097A7"/>
                </a:solidFill>
              </a:rPr>
              <a:t>spent </a:t>
            </a:r>
            <a:r>
              <a:rPr dirty="0" sz="1600">
                <a:solidFill>
                  <a:srgbClr val="0097A7"/>
                </a:solidFill>
              </a:rPr>
              <a:t>understanding</a:t>
            </a:r>
            <a:r>
              <a:rPr dirty="0" sz="1600" spc="285">
                <a:solidFill>
                  <a:srgbClr val="0097A7"/>
                </a:solidFill>
              </a:rPr>
              <a:t> </a:t>
            </a:r>
            <a:r>
              <a:rPr dirty="0" sz="1600">
                <a:solidFill>
                  <a:srgbClr val="0097A7"/>
                </a:solidFill>
              </a:rPr>
              <a:t>features</a:t>
            </a:r>
            <a:r>
              <a:rPr dirty="0" sz="1600" spc="285">
                <a:solidFill>
                  <a:srgbClr val="0097A7"/>
                </a:solidFill>
              </a:rPr>
              <a:t> </a:t>
            </a:r>
            <a:r>
              <a:rPr dirty="0" sz="1600" spc="-25">
                <a:solidFill>
                  <a:srgbClr val="0097A7"/>
                </a:solidFill>
              </a:rPr>
              <a:t>and </a:t>
            </a:r>
            <a:r>
              <a:rPr dirty="0" sz="1600">
                <a:solidFill>
                  <a:srgbClr val="0097A7"/>
                </a:solidFill>
              </a:rPr>
              <a:t>explaining</a:t>
            </a:r>
            <a:r>
              <a:rPr dirty="0" sz="1600" spc="10">
                <a:solidFill>
                  <a:srgbClr val="0097A7"/>
                </a:solidFill>
              </a:rPr>
              <a:t> </a:t>
            </a:r>
            <a:r>
              <a:rPr dirty="0" sz="1600" spc="-10">
                <a:solidFill>
                  <a:srgbClr val="0097A7"/>
                </a:solidFill>
              </a:rPr>
              <a:t>thoughts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683690" y="1022597"/>
            <a:ext cx="4079875" cy="3867150"/>
          </a:xfrm>
          <a:custGeom>
            <a:avLst/>
            <a:gdLst/>
            <a:ahLst/>
            <a:cxnLst/>
            <a:rect l="l" t="t" r="r" b="b"/>
            <a:pathLst>
              <a:path w="4079875" h="3867150">
                <a:moveTo>
                  <a:pt x="0" y="644511"/>
                </a:moveTo>
                <a:lnTo>
                  <a:pt x="1767" y="596410"/>
                </a:lnTo>
                <a:lnTo>
                  <a:pt x="6987" y="549269"/>
                </a:lnTo>
                <a:lnTo>
                  <a:pt x="15535" y="503214"/>
                </a:lnTo>
                <a:lnTo>
                  <a:pt x="27287" y="458367"/>
                </a:lnTo>
                <a:lnTo>
                  <a:pt x="42117" y="414855"/>
                </a:lnTo>
                <a:lnTo>
                  <a:pt x="59900" y="372801"/>
                </a:lnTo>
                <a:lnTo>
                  <a:pt x="80514" y="332330"/>
                </a:lnTo>
                <a:lnTo>
                  <a:pt x="103832" y="293567"/>
                </a:lnTo>
                <a:lnTo>
                  <a:pt x="129730" y="256637"/>
                </a:lnTo>
                <a:lnTo>
                  <a:pt x="158083" y="221664"/>
                </a:lnTo>
                <a:lnTo>
                  <a:pt x="188768" y="188772"/>
                </a:lnTo>
                <a:lnTo>
                  <a:pt x="221659" y="158087"/>
                </a:lnTo>
                <a:lnTo>
                  <a:pt x="256631" y="129733"/>
                </a:lnTo>
                <a:lnTo>
                  <a:pt x="293561" y="103834"/>
                </a:lnTo>
                <a:lnTo>
                  <a:pt x="332323" y="80516"/>
                </a:lnTo>
                <a:lnTo>
                  <a:pt x="372793" y="59902"/>
                </a:lnTo>
                <a:lnTo>
                  <a:pt x="414846" y="42118"/>
                </a:lnTo>
                <a:lnTo>
                  <a:pt x="458358" y="27287"/>
                </a:lnTo>
                <a:lnTo>
                  <a:pt x="503203" y="15536"/>
                </a:lnTo>
                <a:lnTo>
                  <a:pt x="549258" y="6988"/>
                </a:lnTo>
                <a:lnTo>
                  <a:pt x="596398" y="1767"/>
                </a:lnTo>
                <a:lnTo>
                  <a:pt x="644498" y="0"/>
                </a:lnTo>
                <a:lnTo>
                  <a:pt x="3434868" y="0"/>
                </a:lnTo>
                <a:lnTo>
                  <a:pt x="3485906" y="2022"/>
                </a:lnTo>
                <a:lnTo>
                  <a:pt x="3536306" y="8029"/>
                </a:lnTo>
                <a:lnTo>
                  <a:pt x="3585853" y="17930"/>
                </a:lnTo>
                <a:lnTo>
                  <a:pt x="3634330" y="31638"/>
                </a:lnTo>
                <a:lnTo>
                  <a:pt x="3681520" y="49060"/>
                </a:lnTo>
                <a:lnTo>
                  <a:pt x="3727209" y="70109"/>
                </a:lnTo>
                <a:lnTo>
                  <a:pt x="3771179" y="94694"/>
                </a:lnTo>
                <a:lnTo>
                  <a:pt x="3813214" y="122726"/>
                </a:lnTo>
                <a:lnTo>
                  <a:pt x="3853099" y="154115"/>
                </a:lnTo>
                <a:lnTo>
                  <a:pt x="3890617" y="188772"/>
                </a:lnTo>
                <a:lnTo>
                  <a:pt x="3925275" y="226288"/>
                </a:lnTo>
                <a:lnTo>
                  <a:pt x="3956665" y="266173"/>
                </a:lnTo>
                <a:lnTo>
                  <a:pt x="3984698" y="308208"/>
                </a:lnTo>
                <a:lnTo>
                  <a:pt x="4009283" y="352178"/>
                </a:lnTo>
                <a:lnTo>
                  <a:pt x="4030332" y="397867"/>
                </a:lnTo>
                <a:lnTo>
                  <a:pt x="4047755" y="445057"/>
                </a:lnTo>
                <a:lnTo>
                  <a:pt x="4061461" y="493533"/>
                </a:lnTo>
                <a:lnTo>
                  <a:pt x="4071363" y="543078"/>
                </a:lnTo>
                <a:lnTo>
                  <a:pt x="4077369" y="593476"/>
                </a:lnTo>
                <a:lnTo>
                  <a:pt x="4079391" y="644511"/>
                </a:lnTo>
                <a:lnTo>
                  <a:pt x="4079391" y="3222468"/>
                </a:lnTo>
                <a:lnTo>
                  <a:pt x="4077624" y="3270571"/>
                </a:lnTo>
                <a:lnTo>
                  <a:pt x="4072403" y="3317714"/>
                </a:lnTo>
                <a:lnTo>
                  <a:pt x="4063855" y="3363772"/>
                </a:lnTo>
                <a:lnTo>
                  <a:pt x="4052104" y="3408620"/>
                </a:lnTo>
                <a:lnTo>
                  <a:pt x="4037274" y="3452134"/>
                </a:lnTo>
                <a:lnTo>
                  <a:pt x="4019490" y="3494189"/>
                </a:lnTo>
                <a:lnTo>
                  <a:pt x="3998876" y="3534660"/>
                </a:lnTo>
                <a:lnTo>
                  <a:pt x="3975558" y="3573424"/>
                </a:lnTo>
                <a:lnTo>
                  <a:pt x="3949659" y="3610355"/>
                </a:lnTo>
                <a:lnTo>
                  <a:pt x="3921305" y="3645328"/>
                </a:lnTo>
                <a:lnTo>
                  <a:pt x="3890620" y="3678220"/>
                </a:lnTo>
                <a:lnTo>
                  <a:pt x="3857728" y="3708906"/>
                </a:lnTo>
                <a:lnTo>
                  <a:pt x="3822754" y="3737260"/>
                </a:lnTo>
                <a:lnTo>
                  <a:pt x="3785824" y="3763158"/>
                </a:lnTo>
                <a:lnTo>
                  <a:pt x="3747060" y="3786477"/>
                </a:lnTo>
                <a:lnTo>
                  <a:pt x="3706588" y="3807090"/>
                </a:lnTo>
                <a:lnTo>
                  <a:pt x="3664533" y="3824874"/>
                </a:lnTo>
                <a:lnTo>
                  <a:pt x="3621020" y="3839704"/>
                </a:lnTo>
                <a:lnTo>
                  <a:pt x="3576171" y="3851456"/>
                </a:lnTo>
                <a:lnTo>
                  <a:pt x="3530114" y="3860004"/>
                </a:lnTo>
                <a:lnTo>
                  <a:pt x="3482971" y="3865224"/>
                </a:lnTo>
                <a:lnTo>
                  <a:pt x="3434868" y="3866992"/>
                </a:lnTo>
                <a:lnTo>
                  <a:pt x="644498" y="3866992"/>
                </a:lnTo>
                <a:lnTo>
                  <a:pt x="596398" y="3865224"/>
                </a:lnTo>
                <a:lnTo>
                  <a:pt x="549258" y="3860004"/>
                </a:lnTo>
                <a:lnTo>
                  <a:pt x="503203" y="3851456"/>
                </a:lnTo>
                <a:lnTo>
                  <a:pt x="458358" y="3839704"/>
                </a:lnTo>
                <a:lnTo>
                  <a:pt x="414846" y="3824874"/>
                </a:lnTo>
                <a:lnTo>
                  <a:pt x="372793" y="3807090"/>
                </a:lnTo>
                <a:lnTo>
                  <a:pt x="332323" y="3786477"/>
                </a:lnTo>
                <a:lnTo>
                  <a:pt x="293561" y="3763158"/>
                </a:lnTo>
                <a:lnTo>
                  <a:pt x="256631" y="3737260"/>
                </a:lnTo>
                <a:lnTo>
                  <a:pt x="221659" y="3708906"/>
                </a:lnTo>
                <a:lnTo>
                  <a:pt x="188768" y="3678220"/>
                </a:lnTo>
                <a:lnTo>
                  <a:pt x="158083" y="3645328"/>
                </a:lnTo>
                <a:lnTo>
                  <a:pt x="129730" y="3610355"/>
                </a:lnTo>
                <a:lnTo>
                  <a:pt x="103832" y="3573424"/>
                </a:lnTo>
                <a:lnTo>
                  <a:pt x="80514" y="3534660"/>
                </a:lnTo>
                <a:lnTo>
                  <a:pt x="59900" y="3494189"/>
                </a:lnTo>
                <a:lnTo>
                  <a:pt x="42117" y="3452134"/>
                </a:lnTo>
                <a:lnTo>
                  <a:pt x="27287" y="3408620"/>
                </a:lnTo>
                <a:lnTo>
                  <a:pt x="15535" y="3363772"/>
                </a:lnTo>
                <a:lnTo>
                  <a:pt x="6987" y="3317714"/>
                </a:lnTo>
                <a:lnTo>
                  <a:pt x="1767" y="3270571"/>
                </a:lnTo>
                <a:lnTo>
                  <a:pt x="0" y="3222468"/>
                </a:lnTo>
                <a:lnTo>
                  <a:pt x="0" y="644511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R="121920">
              <a:lnSpc>
                <a:spcPct val="100000"/>
              </a:lnSpc>
              <a:spcBef>
                <a:spcPts val="100"/>
              </a:spcBef>
            </a:pPr>
            <a:r>
              <a:rPr dirty="0"/>
              <a:t>AI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0"/>
              <a:t> </a:t>
            </a:r>
            <a:r>
              <a:rPr dirty="0"/>
              <a:t>real</a:t>
            </a:r>
            <a:r>
              <a:rPr dirty="0" spc="-10"/>
              <a:t> application</a:t>
            </a:r>
          </a:p>
          <a:p>
            <a:pPr marL="363855" marR="398780" indent="-351790">
              <a:lnSpc>
                <a:spcPct val="114999"/>
              </a:lnSpc>
              <a:spcBef>
                <a:spcPts val="930"/>
              </a:spcBef>
              <a:buClr>
                <a:srgbClr val="000000"/>
              </a:buClr>
              <a:buChar char="●"/>
              <a:tabLst>
                <a:tab pos="363855" algn="l"/>
              </a:tabLst>
            </a:pPr>
            <a:r>
              <a:rPr dirty="0" sz="1600">
                <a:solidFill>
                  <a:srgbClr val="0097A7"/>
                </a:solidFill>
              </a:rPr>
              <a:t>Can’t</a:t>
            </a:r>
            <a:r>
              <a:rPr dirty="0" sz="1600" spc="45">
                <a:solidFill>
                  <a:srgbClr val="0097A7"/>
                </a:solidFill>
              </a:rPr>
              <a:t> </a:t>
            </a:r>
            <a:r>
              <a:rPr dirty="0" sz="1600" spc="70">
                <a:solidFill>
                  <a:srgbClr val="0097A7"/>
                </a:solidFill>
              </a:rPr>
              <a:t>test</a:t>
            </a:r>
            <a:r>
              <a:rPr dirty="0" sz="1600" spc="40">
                <a:solidFill>
                  <a:srgbClr val="0097A7"/>
                </a:solidFill>
              </a:rPr>
              <a:t> </a:t>
            </a:r>
            <a:r>
              <a:rPr dirty="0" sz="1600" spc="70" b="0">
                <a:solidFill>
                  <a:srgbClr val="000000"/>
                </a:solidFill>
                <a:latin typeface="Microsoft Sans Serif"/>
                <a:cs typeface="Microsoft Sans Serif"/>
              </a:rPr>
              <a:t>the</a:t>
            </a:r>
            <a:r>
              <a:rPr dirty="0" sz="1600" spc="12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0097A7"/>
                </a:solidFill>
              </a:rPr>
              <a:t>reliability</a:t>
            </a:r>
            <a:r>
              <a:rPr dirty="0" sz="1600" spc="50">
                <a:solidFill>
                  <a:srgbClr val="0097A7"/>
                </a:solidFill>
              </a:rPr>
              <a:t> </a:t>
            </a:r>
            <a:r>
              <a:rPr dirty="0" sz="1600">
                <a:solidFill>
                  <a:srgbClr val="0097A7"/>
                </a:solidFill>
              </a:rPr>
              <a:t>of</a:t>
            </a:r>
            <a:r>
              <a:rPr dirty="0" sz="1600" spc="50">
                <a:solidFill>
                  <a:srgbClr val="0097A7"/>
                </a:solidFill>
              </a:rPr>
              <a:t> </a:t>
            </a:r>
            <a:r>
              <a:rPr dirty="0" sz="1600" spc="-25">
                <a:solidFill>
                  <a:srgbClr val="0097A7"/>
                </a:solidFill>
              </a:rPr>
              <a:t>AI </a:t>
            </a:r>
            <a:r>
              <a:rPr dirty="0" sz="1600">
                <a:solidFill>
                  <a:srgbClr val="0097A7"/>
                </a:solidFill>
              </a:rPr>
              <a:t>features</a:t>
            </a:r>
            <a:r>
              <a:rPr dirty="0" sz="1600" spc="130">
                <a:solidFill>
                  <a:srgbClr val="0097A7"/>
                </a:solidFill>
              </a:rPr>
              <a:t> </a:t>
            </a: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like</a:t>
            </a:r>
            <a:r>
              <a:rPr dirty="0" sz="1600" spc="1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90" b="0">
                <a:solidFill>
                  <a:srgbClr val="000000"/>
                </a:solidFill>
                <a:latin typeface="Microsoft Sans Serif"/>
                <a:cs typeface="Microsoft Sans Serif"/>
              </a:rPr>
              <a:t>todo</a:t>
            </a:r>
            <a:r>
              <a:rPr dirty="0" sz="1600" spc="16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generation</a:t>
            </a:r>
            <a:r>
              <a:rPr dirty="0" sz="1600" spc="15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25" b="0">
                <a:solidFill>
                  <a:srgbClr val="000000"/>
                </a:solidFill>
                <a:latin typeface="Microsoft Sans Serif"/>
                <a:cs typeface="Microsoft Sans Serif"/>
              </a:rPr>
              <a:t>and </a:t>
            </a:r>
            <a:r>
              <a:rPr dirty="0" sz="1600" spc="75" b="0">
                <a:solidFill>
                  <a:srgbClr val="000000"/>
                </a:solidFill>
                <a:latin typeface="Microsoft Sans Serif"/>
                <a:cs typeface="Microsoft Sans Serif"/>
              </a:rPr>
              <a:t>comment</a:t>
            </a: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analysis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Font typeface="Arial"/>
              <a:buChar char="●"/>
            </a:pPr>
            <a:endParaRPr sz="1600">
              <a:latin typeface="Microsoft Sans Serif"/>
              <a:cs typeface="Microsoft Sans Serif"/>
            </a:endParaRPr>
          </a:p>
          <a:p>
            <a:pPr marL="363855" marR="5080" indent="-351790">
              <a:lnSpc>
                <a:spcPct val="114999"/>
              </a:lnSpc>
              <a:buFont typeface="Tahoma"/>
              <a:buChar char="●"/>
              <a:tabLst>
                <a:tab pos="363855" algn="l"/>
              </a:tabLst>
            </a:pP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Features</a:t>
            </a:r>
            <a:r>
              <a:rPr dirty="0" sz="1600" spc="8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like</a:t>
            </a:r>
            <a:r>
              <a:rPr dirty="0" sz="1600" spc="8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0097A7"/>
                </a:solidFill>
              </a:rPr>
              <a:t>screen</a:t>
            </a:r>
            <a:r>
              <a:rPr dirty="0" sz="1600" spc="10">
                <a:solidFill>
                  <a:srgbClr val="0097A7"/>
                </a:solidFill>
              </a:rPr>
              <a:t> </a:t>
            </a:r>
            <a:r>
              <a:rPr dirty="0" sz="1600">
                <a:solidFill>
                  <a:srgbClr val="0097A7"/>
                </a:solidFill>
              </a:rPr>
              <a:t>recording,</a:t>
            </a:r>
            <a:r>
              <a:rPr dirty="0" sz="1600" spc="10">
                <a:solidFill>
                  <a:srgbClr val="0097A7"/>
                </a:solidFill>
              </a:rPr>
              <a:t> </a:t>
            </a:r>
            <a:r>
              <a:rPr dirty="0" sz="1600" spc="-10">
                <a:solidFill>
                  <a:srgbClr val="0097A7"/>
                </a:solidFill>
              </a:rPr>
              <a:t>voice </a:t>
            </a:r>
            <a:r>
              <a:rPr dirty="0" sz="1600">
                <a:solidFill>
                  <a:srgbClr val="0097A7"/>
                </a:solidFill>
              </a:rPr>
              <a:t>notes,</a:t>
            </a:r>
            <a:r>
              <a:rPr dirty="0" sz="1600" spc="15">
                <a:solidFill>
                  <a:srgbClr val="0097A7"/>
                </a:solidFill>
              </a:rPr>
              <a:t> </a:t>
            </a:r>
            <a:r>
              <a:rPr dirty="0" sz="1600">
                <a:solidFill>
                  <a:srgbClr val="0097A7"/>
                </a:solidFill>
              </a:rPr>
              <a:t>or</a:t>
            </a:r>
            <a:r>
              <a:rPr dirty="0" sz="1600" spc="20">
                <a:solidFill>
                  <a:srgbClr val="0097A7"/>
                </a:solidFill>
              </a:rPr>
              <a:t> </a:t>
            </a:r>
            <a:r>
              <a:rPr dirty="0" sz="1600">
                <a:solidFill>
                  <a:srgbClr val="0097A7"/>
                </a:solidFill>
              </a:rPr>
              <a:t>video</a:t>
            </a:r>
            <a:r>
              <a:rPr dirty="0" sz="1600" spc="15">
                <a:solidFill>
                  <a:srgbClr val="0097A7"/>
                </a:solidFill>
              </a:rPr>
              <a:t> </a:t>
            </a:r>
            <a:r>
              <a:rPr dirty="0" sz="1600" spc="50">
                <a:solidFill>
                  <a:srgbClr val="0097A7"/>
                </a:solidFill>
              </a:rPr>
              <a:t>comments</a:t>
            </a:r>
            <a:r>
              <a:rPr dirty="0" sz="1600" spc="20">
                <a:solidFill>
                  <a:srgbClr val="0097A7"/>
                </a:solidFill>
              </a:rPr>
              <a:t> </a:t>
            </a:r>
            <a:r>
              <a:rPr dirty="0" sz="1600">
                <a:solidFill>
                  <a:srgbClr val="0097A7"/>
                </a:solidFill>
              </a:rPr>
              <a:t>can’t</a:t>
            </a:r>
            <a:r>
              <a:rPr dirty="0" sz="1600" spc="15">
                <a:solidFill>
                  <a:srgbClr val="0097A7"/>
                </a:solidFill>
              </a:rPr>
              <a:t> </a:t>
            </a:r>
            <a:r>
              <a:rPr dirty="0" sz="1600" spc="40">
                <a:solidFill>
                  <a:srgbClr val="0097A7"/>
                </a:solidFill>
              </a:rPr>
              <a:t>be </a:t>
            </a:r>
            <a:r>
              <a:rPr dirty="0" sz="1600" spc="65">
                <a:solidFill>
                  <a:srgbClr val="0097A7"/>
                </a:solidFill>
              </a:rPr>
              <a:t>tested</a:t>
            </a:r>
            <a:r>
              <a:rPr dirty="0" sz="1600" spc="80">
                <a:solidFill>
                  <a:srgbClr val="0097A7"/>
                </a:solidFill>
              </a:rPr>
              <a:t> </a:t>
            </a:r>
            <a:r>
              <a:rPr dirty="0" sz="16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for</a:t>
            </a:r>
            <a:r>
              <a:rPr dirty="0" sz="16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usability</a:t>
            </a:r>
            <a:r>
              <a:rPr dirty="0" sz="1600" spc="10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55" b="0">
                <a:solidFill>
                  <a:srgbClr val="000000"/>
                </a:solidFill>
                <a:latin typeface="Microsoft Sans Serif"/>
                <a:cs typeface="Microsoft Sans Serif"/>
              </a:rPr>
              <a:t>or</a:t>
            </a:r>
            <a:r>
              <a:rPr dirty="0" sz="1600" spc="11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clarity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95"/>
              </a:spcBef>
              <a:buFont typeface="Arial"/>
              <a:buChar char="●"/>
            </a:pPr>
            <a:endParaRPr sz="1600">
              <a:latin typeface="Microsoft Sans Serif"/>
              <a:cs typeface="Microsoft Sans Serif"/>
            </a:endParaRPr>
          </a:p>
          <a:p>
            <a:pPr marL="363855" marR="215265" indent="-351790">
              <a:lnSpc>
                <a:spcPct val="114999"/>
              </a:lnSpc>
              <a:buFont typeface="Tahoma"/>
              <a:buChar char="●"/>
              <a:tabLst>
                <a:tab pos="363855" algn="l"/>
              </a:tabLst>
            </a:pP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It</a:t>
            </a:r>
            <a:r>
              <a:rPr dirty="0" sz="1600" spc="13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0097A7"/>
                </a:solidFill>
              </a:rPr>
              <a:t>can’t</a:t>
            </a:r>
            <a:r>
              <a:rPr dirty="0" sz="1600" spc="45">
                <a:solidFill>
                  <a:srgbClr val="0097A7"/>
                </a:solidFill>
              </a:rPr>
              <a:t> </a:t>
            </a:r>
            <a:r>
              <a:rPr dirty="0" sz="1600">
                <a:solidFill>
                  <a:srgbClr val="0097A7"/>
                </a:solidFill>
              </a:rPr>
              <a:t>simulate</a:t>
            </a:r>
            <a:r>
              <a:rPr dirty="0" sz="1600" spc="50">
                <a:solidFill>
                  <a:srgbClr val="0097A7"/>
                </a:solidFill>
              </a:rPr>
              <a:t> </a:t>
            </a:r>
            <a:r>
              <a:rPr dirty="0" sz="1600">
                <a:solidFill>
                  <a:srgbClr val="0097A7"/>
                </a:solidFill>
              </a:rPr>
              <a:t>live</a:t>
            </a:r>
            <a:r>
              <a:rPr dirty="0" sz="1600" spc="50">
                <a:solidFill>
                  <a:srgbClr val="0097A7"/>
                </a:solidFill>
              </a:rPr>
              <a:t> </a:t>
            </a:r>
            <a:r>
              <a:rPr dirty="0" sz="1600">
                <a:solidFill>
                  <a:srgbClr val="0097A7"/>
                </a:solidFill>
              </a:rPr>
              <a:t>video</a:t>
            </a:r>
            <a:r>
              <a:rPr dirty="0" sz="1600" spc="45">
                <a:solidFill>
                  <a:srgbClr val="0097A7"/>
                </a:solidFill>
              </a:rPr>
              <a:t> </a:t>
            </a:r>
            <a:r>
              <a:rPr dirty="0" sz="1600">
                <a:solidFill>
                  <a:srgbClr val="0097A7"/>
                </a:solidFill>
              </a:rPr>
              <a:t>calls</a:t>
            </a:r>
            <a:r>
              <a:rPr dirty="0" sz="1600" spc="50">
                <a:solidFill>
                  <a:srgbClr val="0097A7"/>
                </a:solidFill>
              </a:rPr>
              <a:t> </a:t>
            </a:r>
            <a:r>
              <a:rPr dirty="0" sz="1600" spc="-25">
                <a:solidFill>
                  <a:srgbClr val="0097A7"/>
                </a:solidFill>
              </a:rPr>
              <a:t>or </a:t>
            </a:r>
            <a:r>
              <a:rPr dirty="0" sz="1600" spc="65">
                <a:solidFill>
                  <a:srgbClr val="0097A7"/>
                </a:solidFill>
              </a:rPr>
              <a:t>real-</a:t>
            </a:r>
            <a:r>
              <a:rPr dirty="0" sz="1600" spc="95">
                <a:solidFill>
                  <a:srgbClr val="0097A7"/>
                </a:solidFill>
              </a:rPr>
              <a:t>time</a:t>
            </a:r>
            <a:r>
              <a:rPr dirty="0" sz="1600" spc="75">
                <a:solidFill>
                  <a:srgbClr val="0097A7"/>
                </a:solidFill>
              </a:rPr>
              <a:t> </a:t>
            </a:r>
            <a:r>
              <a:rPr dirty="0" sz="1600">
                <a:solidFill>
                  <a:srgbClr val="0097A7"/>
                </a:solidFill>
              </a:rPr>
              <a:t>commenting,</a:t>
            </a:r>
            <a:r>
              <a:rPr dirty="0" sz="1600" spc="145">
                <a:solidFill>
                  <a:srgbClr val="0097A7"/>
                </a:solidFill>
              </a:rPr>
              <a:t> </a:t>
            </a: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so</a:t>
            </a:r>
            <a:r>
              <a:rPr dirty="0" sz="1600" spc="165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20" b="0">
                <a:solidFill>
                  <a:srgbClr val="000000"/>
                </a:solidFill>
                <a:latin typeface="Microsoft Sans Serif"/>
                <a:cs typeface="Microsoft Sans Serif"/>
              </a:rPr>
              <a:t>user </a:t>
            </a:r>
            <a:r>
              <a:rPr dirty="0" sz="1600" b="0">
                <a:solidFill>
                  <a:srgbClr val="000000"/>
                </a:solidFill>
                <a:latin typeface="Microsoft Sans Serif"/>
                <a:cs typeface="Microsoft Sans Serif"/>
              </a:rPr>
              <a:t>reactions</a:t>
            </a:r>
            <a:r>
              <a:rPr dirty="0" sz="1600" spc="13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50" b="0">
                <a:solidFill>
                  <a:srgbClr val="000000"/>
                </a:solidFill>
                <a:latin typeface="Microsoft Sans Serif"/>
                <a:cs typeface="Microsoft Sans Serif"/>
              </a:rPr>
              <a:t>can’t</a:t>
            </a:r>
            <a:r>
              <a:rPr dirty="0" sz="1600" spc="13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60" b="0">
                <a:solidFill>
                  <a:srgbClr val="000000"/>
                </a:solidFill>
                <a:latin typeface="Microsoft Sans Serif"/>
                <a:cs typeface="Microsoft Sans Serif"/>
              </a:rPr>
              <a:t>be</a:t>
            </a:r>
            <a:r>
              <a:rPr dirty="0" sz="1600" spc="130" b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10" b="0">
                <a:solidFill>
                  <a:srgbClr val="000000"/>
                </a:solidFill>
                <a:latin typeface="Microsoft Sans Serif"/>
                <a:cs typeface="Microsoft Sans Serif"/>
              </a:rPr>
              <a:t>evaluated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33144" y="1974718"/>
            <a:ext cx="4478655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114">
                <a:solidFill>
                  <a:srgbClr val="93D1BC"/>
                </a:solidFill>
              </a:rPr>
              <a:t>Appendix</a:t>
            </a:r>
            <a:endParaRPr sz="7400"/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327060" cy="2777494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336994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Problem</a:t>
            </a:r>
            <a:r>
              <a:rPr dirty="0" spc="35"/>
              <a:t> </a:t>
            </a:r>
            <a:r>
              <a:rPr dirty="0" spc="70"/>
              <a:t>and</a:t>
            </a:r>
            <a:r>
              <a:rPr dirty="0" spc="35"/>
              <a:t> </a:t>
            </a:r>
            <a:r>
              <a:rPr dirty="0" spc="-10"/>
              <a:t>Solution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583311" y="1363822"/>
            <a:ext cx="3013710" cy="3137535"/>
          </a:xfrm>
          <a:custGeom>
            <a:avLst/>
            <a:gdLst/>
            <a:ahLst/>
            <a:cxnLst/>
            <a:rect l="l" t="t" r="r" b="b"/>
            <a:pathLst>
              <a:path w="3013710" h="3137535">
                <a:moveTo>
                  <a:pt x="0" y="278476"/>
                </a:moveTo>
                <a:lnTo>
                  <a:pt x="3644" y="233306"/>
                </a:lnTo>
                <a:lnTo>
                  <a:pt x="14196" y="190456"/>
                </a:lnTo>
                <a:lnTo>
                  <a:pt x="31082" y="150500"/>
                </a:lnTo>
                <a:lnTo>
                  <a:pt x="53729" y="114011"/>
                </a:lnTo>
                <a:lnTo>
                  <a:pt x="81563" y="81563"/>
                </a:lnTo>
                <a:lnTo>
                  <a:pt x="114011" y="53729"/>
                </a:lnTo>
                <a:lnTo>
                  <a:pt x="150500" y="31082"/>
                </a:lnTo>
                <a:lnTo>
                  <a:pt x="190456" y="14196"/>
                </a:lnTo>
                <a:lnTo>
                  <a:pt x="233306" y="3644"/>
                </a:lnTo>
                <a:lnTo>
                  <a:pt x="278476" y="0"/>
                </a:lnTo>
                <a:lnTo>
                  <a:pt x="2735006" y="0"/>
                </a:lnTo>
                <a:lnTo>
                  <a:pt x="2789598" y="5400"/>
                </a:lnTo>
                <a:lnTo>
                  <a:pt x="2841588" y="21198"/>
                </a:lnTo>
                <a:lnTo>
                  <a:pt x="2889518" y="46787"/>
                </a:lnTo>
                <a:lnTo>
                  <a:pt x="2931931" y="81564"/>
                </a:lnTo>
                <a:lnTo>
                  <a:pt x="2966710" y="123978"/>
                </a:lnTo>
                <a:lnTo>
                  <a:pt x="2992303" y="171908"/>
                </a:lnTo>
                <a:lnTo>
                  <a:pt x="3008104" y="223894"/>
                </a:lnTo>
                <a:lnTo>
                  <a:pt x="3013506" y="278476"/>
                </a:lnTo>
                <a:lnTo>
                  <a:pt x="3013506" y="2858619"/>
                </a:lnTo>
                <a:lnTo>
                  <a:pt x="3009861" y="2903789"/>
                </a:lnTo>
                <a:lnTo>
                  <a:pt x="2999307" y="2946639"/>
                </a:lnTo>
                <a:lnTo>
                  <a:pt x="2982418" y="2986595"/>
                </a:lnTo>
                <a:lnTo>
                  <a:pt x="2959768" y="3023083"/>
                </a:lnTo>
                <a:lnTo>
                  <a:pt x="2931931" y="3055531"/>
                </a:lnTo>
                <a:lnTo>
                  <a:pt x="2899480" y="3083364"/>
                </a:lnTo>
                <a:lnTo>
                  <a:pt x="2862988" y="3106011"/>
                </a:lnTo>
                <a:lnTo>
                  <a:pt x="2823030" y="3122897"/>
                </a:lnTo>
                <a:lnTo>
                  <a:pt x="2780178" y="3133448"/>
                </a:lnTo>
                <a:lnTo>
                  <a:pt x="2735006" y="3137093"/>
                </a:lnTo>
                <a:lnTo>
                  <a:pt x="278476" y="3137093"/>
                </a:lnTo>
                <a:lnTo>
                  <a:pt x="233306" y="3133448"/>
                </a:lnTo>
                <a:lnTo>
                  <a:pt x="190456" y="3122897"/>
                </a:lnTo>
                <a:lnTo>
                  <a:pt x="150500" y="3106011"/>
                </a:lnTo>
                <a:lnTo>
                  <a:pt x="114011" y="3083364"/>
                </a:lnTo>
                <a:lnTo>
                  <a:pt x="81563" y="3055531"/>
                </a:lnTo>
                <a:lnTo>
                  <a:pt x="53729" y="3023083"/>
                </a:lnTo>
                <a:lnTo>
                  <a:pt x="31082" y="2986595"/>
                </a:lnTo>
                <a:lnTo>
                  <a:pt x="14196" y="2946639"/>
                </a:lnTo>
                <a:lnTo>
                  <a:pt x="3644" y="2903789"/>
                </a:lnTo>
                <a:lnTo>
                  <a:pt x="0" y="2858619"/>
                </a:lnTo>
                <a:lnTo>
                  <a:pt x="0" y="278476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826586" y="1567413"/>
            <a:ext cx="2416810" cy="281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Problem</a:t>
            </a:r>
            <a:endParaRPr sz="2000">
              <a:latin typeface="Arial"/>
              <a:cs typeface="Arial"/>
            </a:endParaRPr>
          </a:p>
          <a:p>
            <a:pPr marL="49530" marR="5080">
              <a:lnSpc>
                <a:spcPct val="100000"/>
              </a:lnSpc>
              <a:spcBef>
                <a:spcPts val="1580"/>
              </a:spcBef>
            </a:pPr>
            <a:r>
              <a:rPr dirty="0" sz="1500">
                <a:latin typeface="Microsoft Sans Serif"/>
                <a:cs typeface="Microsoft Sans Serif"/>
              </a:rPr>
              <a:t>Founders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feel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like </a:t>
            </a:r>
            <a:r>
              <a:rPr dirty="0" sz="1500" spc="10" b="1">
                <a:latin typeface="Arial"/>
                <a:cs typeface="Arial"/>
              </a:rPr>
              <a:t>communicating</a:t>
            </a:r>
            <a:r>
              <a:rPr dirty="0" sz="1500" spc="265" b="1">
                <a:latin typeface="Arial"/>
                <a:cs typeface="Arial"/>
              </a:rPr>
              <a:t> </a:t>
            </a:r>
            <a:r>
              <a:rPr dirty="0" sz="1500" spc="30" b="1">
                <a:latin typeface="Arial"/>
                <a:cs typeface="Arial"/>
              </a:rPr>
              <a:t>with </a:t>
            </a:r>
            <a:r>
              <a:rPr dirty="0" sz="1500" b="1">
                <a:latin typeface="Arial"/>
                <a:cs typeface="Arial"/>
              </a:rPr>
              <a:t>designers</a:t>
            </a:r>
            <a:r>
              <a:rPr dirty="0" sz="1500" spc="-45" b="1">
                <a:latin typeface="Arial"/>
                <a:cs typeface="Arial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is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</a:t>
            </a:r>
            <a:r>
              <a:rPr dirty="0" sz="1500" spc="25">
                <a:latin typeface="Microsoft Sans Serif"/>
                <a:cs typeface="Microsoft Sans Serif"/>
              </a:rPr>
              <a:t> </a:t>
            </a:r>
            <a:r>
              <a:rPr dirty="0" sz="1500" spc="-10" b="1">
                <a:latin typeface="Arial"/>
                <a:cs typeface="Arial"/>
              </a:rPr>
              <a:t>long, exhausting</a:t>
            </a:r>
            <a:r>
              <a:rPr dirty="0" sz="1500" spc="500" b="1">
                <a:latin typeface="Arial"/>
                <a:cs typeface="Arial"/>
              </a:rPr>
              <a:t>     </a:t>
            </a:r>
            <a:r>
              <a:rPr dirty="0" sz="1500" spc="65" b="1">
                <a:latin typeface="Arial"/>
                <a:cs typeface="Arial"/>
              </a:rPr>
              <a:t>process</a:t>
            </a:r>
            <a:r>
              <a:rPr dirty="0" sz="1500" spc="65">
                <a:latin typeface="Microsoft Sans Serif"/>
                <a:cs typeface="Microsoft Sans Serif"/>
              </a:rPr>
              <a:t>—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requiring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extensive</a:t>
            </a:r>
            <a:r>
              <a:rPr dirty="0" sz="1500" spc="1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preparation,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length</a:t>
            </a:r>
            <a:r>
              <a:rPr dirty="0" sz="1500" spc="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meetings,</a:t>
            </a:r>
            <a:r>
              <a:rPr dirty="0" sz="1500" spc="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500" spc="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lots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5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waiting,</a:t>
            </a:r>
            <a:r>
              <a:rPr dirty="0" sz="15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reading,</a:t>
            </a:r>
            <a:r>
              <a:rPr dirty="0" sz="15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revisions</a:t>
            </a: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before</a:t>
            </a: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seeing results.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547213" y="886410"/>
            <a:ext cx="3176270" cy="4092575"/>
          </a:xfrm>
          <a:custGeom>
            <a:avLst/>
            <a:gdLst/>
            <a:ahLst/>
            <a:cxnLst/>
            <a:rect l="l" t="t" r="r" b="b"/>
            <a:pathLst>
              <a:path w="3176270" h="4092575">
                <a:moveTo>
                  <a:pt x="0" y="293501"/>
                </a:moveTo>
                <a:lnTo>
                  <a:pt x="3841" y="245894"/>
                </a:lnTo>
                <a:lnTo>
                  <a:pt x="14962" y="200732"/>
                </a:lnTo>
                <a:lnTo>
                  <a:pt x="32759" y="158620"/>
                </a:lnTo>
                <a:lnTo>
                  <a:pt x="56627" y="120163"/>
                </a:lnTo>
                <a:lnTo>
                  <a:pt x="85962" y="85964"/>
                </a:lnTo>
                <a:lnTo>
                  <a:pt x="120160" y="56628"/>
                </a:lnTo>
                <a:lnTo>
                  <a:pt x="158617" y="32760"/>
                </a:lnTo>
                <a:lnTo>
                  <a:pt x="200729" y="14962"/>
                </a:lnTo>
                <a:lnTo>
                  <a:pt x="245891" y="3841"/>
                </a:lnTo>
                <a:lnTo>
                  <a:pt x="293499" y="0"/>
                </a:lnTo>
                <a:lnTo>
                  <a:pt x="2882594" y="0"/>
                </a:lnTo>
                <a:lnTo>
                  <a:pt x="2928788" y="3656"/>
                </a:lnTo>
                <a:lnTo>
                  <a:pt x="2973426" y="14407"/>
                </a:lnTo>
                <a:lnTo>
                  <a:pt x="3015720" y="31926"/>
                </a:lnTo>
                <a:lnTo>
                  <a:pt x="3054880" y="55888"/>
                </a:lnTo>
                <a:lnTo>
                  <a:pt x="3090118" y="85964"/>
                </a:lnTo>
                <a:lnTo>
                  <a:pt x="3120199" y="121212"/>
                </a:lnTo>
                <a:lnTo>
                  <a:pt x="3144163" y="160378"/>
                </a:lnTo>
                <a:lnTo>
                  <a:pt x="3161684" y="202674"/>
                </a:lnTo>
                <a:lnTo>
                  <a:pt x="3172437" y="247311"/>
                </a:lnTo>
                <a:lnTo>
                  <a:pt x="3176093" y="293501"/>
                </a:lnTo>
                <a:lnTo>
                  <a:pt x="3176093" y="3798479"/>
                </a:lnTo>
                <a:lnTo>
                  <a:pt x="3172252" y="3846088"/>
                </a:lnTo>
                <a:lnTo>
                  <a:pt x="3161131" y="3891252"/>
                </a:lnTo>
                <a:lnTo>
                  <a:pt x="3143334" y="3933367"/>
                </a:lnTo>
                <a:lnTo>
                  <a:pt x="3119466" y="3971827"/>
                </a:lnTo>
                <a:lnTo>
                  <a:pt x="3090131" y="4006029"/>
                </a:lnTo>
                <a:lnTo>
                  <a:pt x="3055933" y="4035368"/>
                </a:lnTo>
                <a:lnTo>
                  <a:pt x="3017476" y="4059239"/>
                </a:lnTo>
                <a:lnTo>
                  <a:pt x="2975364" y="4077039"/>
                </a:lnTo>
                <a:lnTo>
                  <a:pt x="2930202" y="4088162"/>
                </a:lnTo>
                <a:lnTo>
                  <a:pt x="2882594" y="4092004"/>
                </a:lnTo>
                <a:lnTo>
                  <a:pt x="293499" y="4092004"/>
                </a:lnTo>
                <a:lnTo>
                  <a:pt x="245891" y="4088162"/>
                </a:lnTo>
                <a:lnTo>
                  <a:pt x="200729" y="4077039"/>
                </a:lnTo>
                <a:lnTo>
                  <a:pt x="158617" y="4059239"/>
                </a:lnTo>
                <a:lnTo>
                  <a:pt x="120160" y="4035368"/>
                </a:lnTo>
                <a:lnTo>
                  <a:pt x="85962" y="4006029"/>
                </a:lnTo>
                <a:lnTo>
                  <a:pt x="56627" y="3971827"/>
                </a:lnTo>
                <a:lnTo>
                  <a:pt x="32759" y="3933367"/>
                </a:lnTo>
                <a:lnTo>
                  <a:pt x="14962" y="3891252"/>
                </a:lnTo>
                <a:lnTo>
                  <a:pt x="3841" y="3846088"/>
                </a:lnTo>
                <a:lnTo>
                  <a:pt x="0" y="3798479"/>
                </a:lnTo>
                <a:lnTo>
                  <a:pt x="0" y="293501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688334" y="1026445"/>
            <a:ext cx="2900045" cy="3700779"/>
          </a:xfrm>
          <a:prstGeom prst="rect">
            <a:avLst/>
          </a:prstGeom>
        </p:spPr>
        <p:txBody>
          <a:bodyPr wrap="square" lIns="0" tIns="154940" rIns="0" bIns="0" rtlCol="0" vert="horz">
            <a:spAutoFit/>
          </a:bodyPr>
          <a:lstStyle/>
          <a:p>
            <a:pPr marL="64769">
              <a:lnSpc>
                <a:spcPct val="100000"/>
              </a:lnSpc>
              <a:spcBef>
                <a:spcPts val="1220"/>
              </a:spcBef>
            </a:pP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Solution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14999"/>
              </a:lnSpc>
              <a:spcBef>
                <a:spcPts val="575"/>
              </a:spcBef>
            </a:pPr>
            <a:r>
              <a:rPr dirty="0" sz="1500">
                <a:latin typeface="Microsoft Sans Serif"/>
                <a:cs typeface="Microsoft Sans Serif"/>
              </a:rPr>
              <a:t>Current</a:t>
            </a:r>
            <a:r>
              <a:rPr dirty="0" sz="1500" spc="22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design</a:t>
            </a:r>
            <a:r>
              <a:rPr dirty="0" sz="1500" spc="22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tools</a:t>
            </a:r>
            <a:r>
              <a:rPr dirty="0" sz="1500" spc="215">
                <a:latin typeface="Microsoft Sans Serif"/>
                <a:cs typeface="Microsoft Sans Serif"/>
              </a:rPr>
              <a:t> </a:t>
            </a:r>
            <a:r>
              <a:rPr dirty="0" sz="1500" spc="-20" b="1">
                <a:latin typeface="Arial"/>
                <a:cs typeface="Arial"/>
              </a:rPr>
              <a:t>lack </a:t>
            </a:r>
            <a:r>
              <a:rPr dirty="0" sz="1500" spc="-10" b="1">
                <a:latin typeface="Arial"/>
                <a:cs typeface="Arial"/>
              </a:rPr>
              <a:t>effective</a:t>
            </a:r>
            <a:r>
              <a:rPr dirty="0" sz="1500" spc="500" b="1">
                <a:latin typeface="Arial"/>
                <a:cs typeface="Arial"/>
              </a:rPr>
              <a:t>      </a:t>
            </a:r>
            <a:r>
              <a:rPr dirty="0" sz="1500" b="1">
                <a:latin typeface="Arial"/>
                <a:cs typeface="Arial"/>
              </a:rPr>
              <a:t>communication</a:t>
            </a:r>
            <a:r>
              <a:rPr dirty="0" sz="1500">
                <a:latin typeface="Microsoft Sans Serif"/>
                <a:cs typeface="Microsoft Sans Serif"/>
              </a:rPr>
              <a:t>—</a:t>
            </a:r>
            <a:r>
              <a:rPr dirty="0" sz="1500" spc="105">
                <a:latin typeface="Microsoft Sans Serif"/>
                <a:cs typeface="Microsoft Sans Serif"/>
              </a:rPr>
              <a:t>when</a:t>
            </a:r>
            <a:r>
              <a:rPr dirty="0" sz="1500" spc="85">
                <a:latin typeface="Microsoft Sans Serif"/>
                <a:cs typeface="Microsoft Sans Serif"/>
              </a:rPr>
              <a:t>  </a:t>
            </a:r>
            <a:r>
              <a:rPr dirty="0" sz="1500" spc="-20">
                <a:latin typeface="Microsoft Sans Serif"/>
                <a:cs typeface="Microsoft Sans Serif"/>
              </a:rPr>
              <a:t>many </a:t>
            </a:r>
            <a:r>
              <a:rPr dirty="0" sz="1500" spc="20">
                <a:latin typeface="Microsoft Sans Serif"/>
                <a:cs typeface="Microsoft Sans Serif"/>
              </a:rPr>
              <a:t>collaborators</a:t>
            </a:r>
            <a:r>
              <a:rPr dirty="0" sz="1500" spc="28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work </a:t>
            </a:r>
            <a:r>
              <a:rPr dirty="0" sz="1500">
                <a:latin typeface="Microsoft Sans Serif"/>
                <a:cs typeface="Microsoft Sans Serif"/>
              </a:rPr>
              <a:t>simultaneously,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95">
                <a:latin typeface="Microsoft Sans Serif"/>
                <a:cs typeface="Microsoft Sans Serif"/>
              </a:rPr>
              <a:t>it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b="1">
                <a:latin typeface="Arial"/>
                <a:cs typeface="Arial"/>
              </a:rPr>
              <a:t>often</a:t>
            </a:r>
            <a:r>
              <a:rPr dirty="0" sz="1500" spc="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leads</a:t>
            </a:r>
            <a:r>
              <a:rPr dirty="0" sz="1500" spc="55" b="1">
                <a:latin typeface="Arial"/>
                <a:cs typeface="Arial"/>
              </a:rPr>
              <a:t> </a:t>
            </a:r>
            <a:r>
              <a:rPr dirty="0" sz="1500" spc="35" b="1">
                <a:latin typeface="Arial"/>
                <a:cs typeface="Arial"/>
              </a:rPr>
              <a:t>to </a:t>
            </a:r>
            <a:r>
              <a:rPr dirty="0" sz="1500" spc="55" b="1">
                <a:latin typeface="Arial"/>
                <a:cs typeface="Arial"/>
              </a:rPr>
              <a:t>clutter</a:t>
            </a:r>
            <a:r>
              <a:rPr dirty="0" sz="1500" b="1">
                <a:latin typeface="Arial"/>
                <a:cs typeface="Arial"/>
              </a:rPr>
              <a:t> and </a:t>
            </a:r>
            <a:r>
              <a:rPr dirty="0" sz="1500" spc="-10" b="1">
                <a:latin typeface="Arial"/>
                <a:cs typeface="Arial"/>
              </a:rPr>
              <a:t>information </a:t>
            </a:r>
            <a:r>
              <a:rPr dirty="0" sz="1500" b="1">
                <a:latin typeface="Arial"/>
                <a:cs typeface="Arial"/>
              </a:rPr>
              <a:t>overload</a:t>
            </a:r>
            <a:r>
              <a:rPr dirty="0" sz="1500" spc="4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for</a:t>
            </a:r>
            <a:r>
              <a:rPr dirty="0" sz="1500" spc="5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both</a:t>
            </a:r>
            <a:r>
              <a:rPr dirty="0" sz="1500" spc="45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designers </a:t>
            </a:r>
            <a:r>
              <a:rPr dirty="0" sz="1500" b="1">
                <a:latin typeface="Arial"/>
                <a:cs typeface="Arial"/>
              </a:rPr>
              <a:t>and</a:t>
            </a:r>
            <a:r>
              <a:rPr dirty="0" sz="1500" spc="6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founders.</a:t>
            </a:r>
            <a:r>
              <a:rPr dirty="0" sz="1500" spc="125" b="1">
                <a:latin typeface="Arial"/>
                <a:cs typeface="Arial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Our</a:t>
            </a:r>
            <a:r>
              <a:rPr dirty="0" sz="1500" spc="1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solution</a:t>
            </a:r>
            <a:r>
              <a:rPr dirty="0" sz="1500" spc="15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uses 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AI-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driven</a:t>
            </a:r>
            <a:r>
              <a:rPr dirty="0" sz="1500" spc="1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organization</a:t>
            </a:r>
            <a:r>
              <a:rPr dirty="0" sz="1500" spc="1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and 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multimodal</a:t>
            </a:r>
            <a:r>
              <a:rPr dirty="0" sz="1500" spc="1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feedback</a:t>
            </a:r>
            <a:r>
              <a:rPr dirty="0" sz="1500" spc="2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systems 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to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reduce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overload</a:t>
            </a:r>
            <a:r>
              <a:rPr dirty="0" sz="1500" spc="1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and </a:t>
            </a:r>
            <a:r>
              <a:rPr dirty="0" sz="1500">
                <a:latin typeface="Microsoft Sans Serif"/>
                <a:cs typeface="Microsoft Sans Serif"/>
              </a:rPr>
              <a:t>streamline</a:t>
            </a:r>
            <a:r>
              <a:rPr dirty="0" sz="1500" spc="26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collaboration.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3900504" y="2548907"/>
            <a:ext cx="1343025" cy="767080"/>
            <a:chOff x="3900504" y="2548907"/>
            <a:chExt cx="1343025" cy="767080"/>
          </a:xfrm>
        </p:grpSpPr>
        <p:sp>
          <p:nvSpPr>
            <p:cNvPr id="8" name="object 8" descr=""/>
            <p:cNvSpPr/>
            <p:nvPr/>
          </p:nvSpPr>
          <p:spPr>
            <a:xfrm>
              <a:off x="3905267" y="2553669"/>
              <a:ext cx="1333500" cy="757555"/>
            </a:xfrm>
            <a:custGeom>
              <a:avLst/>
              <a:gdLst/>
              <a:ahLst/>
              <a:cxnLst/>
              <a:rect l="l" t="t" r="r" b="b"/>
              <a:pathLst>
                <a:path w="1333500" h="757554">
                  <a:moveTo>
                    <a:pt x="954748" y="757498"/>
                  </a:moveTo>
                  <a:lnTo>
                    <a:pt x="954748" y="568123"/>
                  </a:lnTo>
                  <a:lnTo>
                    <a:pt x="0" y="568123"/>
                  </a:lnTo>
                  <a:lnTo>
                    <a:pt x="189374" y="378749"/>
                  </a:lnTo>
                  <a:lnTo>
                    <a:pt x="0" y="189374"/>
                  </a:lnTo>
                  <a:lnTo>
                    <a:pt x="954748" y="189374"/>
                  </a:lnTo>
                  <a:lnTo>
                    <a:pt x="954748" y="0"/>
                  </a:lnTo>
                  <a:lnTo>
                    <a:pt x="1333472" y="378749"/>
                  </a:lnTo>
                  <a:lnTo>
                    <a:pt x="954748" y="757498"/>
                  </a:lnTo>
                  <a:close/>
                </a:path>
              </a:pathLst>
            </a:custGeom>
            <a:solidFill>
              <a:srgbClr val="BA3D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05267" y="2553669"/>
              <a:ext cx="1333500" cy="757555"/>
            </a:xfrm>
            <a:custGeom>
              <a:avLst/>
              <a:gdLst/>
              <a:ahLst/>
              <a:cxnLst/>
              <a:rect l="l" t="t" r="r" b="b"/>
              <a:pathLst>
                <a:path w="1333500" h="757554">
                  <a:moveTo>
                    <a:pt x="0" y="189374"/>
                  </a:moveTo>
                  <a:lnTo>
                    <a:pt x="954748" y="189374"/>
                  </a:lnTo>
                  <a:lnTo>
                    <a:pt x="954748" y="0"/>
                  </a:lnTo>
                  <a:lnTo>
                    <a:pt x="1333472" y="378749"/>
                  </a:lnTo>
                  <a:lnTo>
                    <a:pt x="954748" y="757498"/>
                  </a:lnTo>
                  <a:lnTo>
                    <a:pt x="954748" y="568123"/>
                  </a:lnTo>
                  <a:lnTo>
                    <a:pt x="0" y="568123"/>
                  </a:lnTo>
                  <a:lnTo>
                    <a:pt x="189374" y="378749"/>
                  </a:lnTo>
                  <a:lnTo>
                    <a:pt x="0" y="189374"/>
                  </a:lnTo>
                  <a:close/>
                </a:path>
              </a:pathLst>
            </a:custGeom>
            <a:ln w="952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/>
              <a:t>Value</a:t>
            </a:r>
            <a:r>
              <a:rPr dirty="0" spc="35"/>
              <a:t> </a:t>
            </a:r>
            <a:r>
              <a:rPr dirty="0" spc="-10"/>
              <a:t>Proposition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875466"/>
            <a:ext cx="8085455" cy="3983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397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Seamless,</a:t>
            </a:r>
            <a:r>
              <a:rPr dirty="0" sz="18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fiexible</a:t>
            </a:r>
            <a:r>
              <a:rPr dirty="0" sz="18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communication</a:t>
            </a:r>
            <a:r>
              <a:rPr dirty="0" sz="18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70" b="1">
                <a:solidFill>
                  <a:srgbClr val="0A9395"/>
                </a:solidFill>
                <a:latin typeface="Arial"/>
                <a:cs typeface="Arial"/>
              </a:rPr>
              <a:t>between</a:t>
            </a:r>
            <a:r>
              <a:rPr dirty="0" sz="18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18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8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designers</a:t>
            </a:r>
            <a:endParaRPr sz="1800">
              <a:latin typeface="Arial"/>
              <a:cs typeface="Arial"/>
            </a:endParaRPr>
          </a:p>
          <a:p>
            <a:pPr marL="469265" indent="-335915">
              <a:lnSpc>
                <a:spcPct val="100000"/>
              </a:lnSpc>
              <a:spcBef>
                <a:spcPts val="1675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400">
                <a:latin typeface="Microsoft Sans Serif"/>
                <a:cs typeface="Microsoft Sans Serif"/>
              </a:rPr>
              <a:t>Captures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full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 spc="65">
                <a:latin typeface="Microsoft Sans Serif"/>
                <a:cs typeface="Microsoft Sans Serif"/>
              </a:rPr>
              <a:t>context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 spc="65">
                <a:latin typeface="Microsoft Sans Serif"/>
                <a:cs typeface="Microsoft Sans Serif"/>
              </a:rPr>
              <a:t>of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feedback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 spc="395">
                <a:latin typeface="Microsoft Sans Serif"/>
                <a:cs typeface="Microsoft Sans Serif"/>
              </a:rPr>
              <a:t>—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tone,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emotion,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and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detail.</a:t>
            </a:r>
            <a:endParaRPr sz="1400">
              <a:latin typeface="Microsoft Sans Serif"/>
              <a:cs typeface="Microsoft Sans Serif"/>
            </a:endParaRPr>
          </a:p>
          <a:p>
            <a:pPr marL="469265" marR="484505" indent="-336550">
              <a:lnSpc>
                <a:spcPct val="114999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400" spc="-35">
                <a:latin typeface="Microsoft Sans Serif"/>
                <a:cs typeface="Microsoft Sans Serif"/>
              </a:rPr>
              <a:t>Takes</a:t>
            </a:r>
            <a:r>
              <a:rPr dirty="0" sz="1400" spc="120">
                <a:latin typeface="Microsoft Sans Serif"/>
                <a:cs typeface="Microsoft Sans Serif"/>
              </a:rPr>
              <a:t> </a:t>
            </a:r>
            <a:r>
              <a:rPr dirty="0" sz="1400" spc="50" b="1">
                <a:solidFill>
                  <a:srgbClr val="0097A7"/>
                </a:solidFill>
                <a:latin typeface="Arial"/>
                <a:cs typeface="Arial"/>
              </a:rPr>
              <a:t>feedback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from</a:t>
            </a:r>
            <a:r>
              <a:rPr dirty="0" sz="14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fragmented</a:t>
            </a:r>
            <a:r>
              <a:rPr dirty="0" sz="14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60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4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organized</a:t>
            </a:r>
            <a:r>
              <a:rPr dirty="0" sz="14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50">
                <a:solidFill>
                  <a:srgbClr val="0097A7"/>
                </a:solidFill>
                <a:latin typeface="Microsoft Sans Serif"/>
                <a:cs typeface="Microsoft Sans Serif"/>
              </a:rPr>
              <a:t>for</a:t>
            </a:r>
            <a:r>
              <a:rPr dirty="0" sz="1400" spc="12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realtime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 spc="50">
                <a:latin typeface="Microsoft Sans Serif"/>
                <a:cs typeface="Microsoft Sans Serif"/>
              </a:rPr>
              <a:t>clarity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and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faster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creative alignment.</a:t>
            </a:r>
            <a:endParaRPr sz="1400">
              <a:latin typeface="Microsoft Sans Serif"/>
              <a:cs typeface="Microsoft Sans Serif"/>
            </a:endParaRPr>
          </a:p>
          <a:p>
            <a:pPr marL="469265" indent="-335915">
              <a:lnSpc>
                <a:spcPct val="100000"/>
              </a:lnSpc>
              <a:spcBef>
                <a:spcPts val="254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400" spc="10">
                <a:latin typeface="Microsoft Sans Serif"/>
                <a:cs typeface="Microsoft Sans Serif"/>
              </a:rPr>
              <a:t>Founders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can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share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ideas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naturally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while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designers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receive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structured,</a:t>
            </a:r>
            <a:r>
              <a:rPr dirty="0" sz="14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actionable</a:t>
            </a:r>
            <a:r>
              <a:rPr dirty="0" sz="14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input</a:t>
            </a:r>
            <a:endParaRPr sz="14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250"/>
              </a:spcBef>
            </a:pPr>
            <a:r>
              <a:rPr dirty="0" sz="1400" spc="65">
                <a:latin typeface="Microsoft Sans Serif"/>
                <a:cs typeface="Microsoft Sans Serif"/>
              </a:rPr>
              <a:t>without</a:t>
            </a:r>
            <a:r>
              <a:rPr dirty="0" sz="1400" spc="4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long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meetings.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dirty="0" sz="1400" b="1">
                <a:latin typeface="Arial"/>
                <a:cs typeface="Arial"/>
              </a:rPr>
              <a:t>Sanity</a:t>
            </a:r>
            <a:r>
              <a:rPr dirty="0" sz="1400" spc="10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Check:</a:t>
            </a:r>
            <a:endParaRPr sz="1400">
              <a:latin typeface="Arial"/>
              <a:cs typeface="Arial"/>
            </a:endParaRPr>
          </a:p>
          <a:p>
            <a:pPr marL="469265" marR="581025" indent="-336550">
              <a:lnSpc>
                <a:spcPct val="114999"/>
              </a:lnSpc>
              <a:spcBef>
                <a:spcPts val="1200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400" spc="10">
                <a:latin typeface="Microsoft Sans Serif"/>
                <a:cs typeface="Microsoft Sans Serif"/>
              </a:rPr>
              <a:t>Clarus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moves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beyond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simultaneous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editing</a:t>
            </a:r>
            <a:r>
              <a:rPr dirty="0" sz="1400" spc="125">
                <a:latin typeface="Microsoft Sans Serif"/>
                <a:cs typeface="Microsoft Sans Serif"/>
              </a:rPr>
              <a:t> </a:t>
            </a:r>
            <a:r>
              <a:rPr dirty="0" sz="1400" spc="95">
                <a:latin typeface="Microsoft Sans Serif"/>
                <a:cs typeface="Microsoft Sans Serif"/>
              </a:rPr>
              <a:t>to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emphasize</a:t>
            </a:r>
            <a:r>
              <a:rPr dirty="0" sz="1400" spc="95">
                <a:latin typeface="Microsoft Sans Serif"/>
                <a:cs typeface="Microsoft Sans Serif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shared</a:t>
            </a:r>
            <a:r>
              <a:rPr dirty="0" sz="14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understanding</a:t>
            </a:r>
            <a:r>
              <a:rPr dirty="0" sz="14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97A7"/>
                </a:solidFill>
                <a:latin typeface="Arial"/>
                <a:cs typeface="Arial"/>
              </a:rPr>
              <a:t>and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communication</a:t>
            </a:r>
            <a:r>
              <a:rPr dirty="0" sz="1400" spc="2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clarity.</a:t>
            </a:r>
            <a:endParaRPr sz="1400">
              <a:latin typeface="Arial"/>
              <a:cs typeface="Arial"/>
            </a:endParaRPr>
          </a:p>
          <a:p>
            <a:pPr marL="469265" marR="5080" indent="-336550">
              <a:lnSpc>
                <a:spcPct val="114999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400">
                <a:latin typeface="Microsoft Sans Serif"/>
                <a:cs typeface="Microsoft Sans Serif"/>
              </a:rPr>
              <a:t>Where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 spc="55">
                <a:latin typeface="Microsoft Sans Serif"/>
                <a:cs typeface="Microsoft Sans Serif"/>
              </a:rPr>
              <a:t>other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tools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optimize</a:t>
            </a:r>
            <a:r>
              <a:rPr dirty="0" sz="1400" spc="135">
                <a:latin typeface="Microsoft Sans Serif"/>
                <a:cs typeface="Microsoft Sans Serif"/>
              </a:rPr>
              <a:t> </a:t>
            </a:r>
            <a:r>
              <a:rPr dirty="0" sz="1400" spc="50">
                <a:latin typeface="Microsoft Sans Serif"/>
                <a:cs typeface="Microsoft Sans Serif"/>
              </a:rPr>
              <a:t>for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doing,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Clarus</a:t>
            </a:r>
            <a:r>
              <a:rPr dirty="0" sz="1400" spc="13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optimizes</a:t>
            </a:r>
            <a:r>
              <a:rPr dirty="0" sz="1400" spc="135">
                <a:latin typeface="Microsoft Sans Serif"/>
                <a:cs typeface="Microsoft Sans Serif"/>
              </a:rPr>
              <a:t> </a:t>
            </a:r>
            <a:r>
              <a:rPr dirty="0" sz="1400" spc="50">
                <a:latin typeface="Microsoft Sans Serif"/>
                <a:cs typeface="Microsoft Sans Serif"/>
              </a:rPr>
              <a:t>for</a:t>
            </a:r>
            <a:r>
              <a:rPr dirty="0" sz="1400" spc="95">
                <a:latin typeface="Microsoft Sans Serif"/>
                <a:cs typeface="Microsoft Sans Serif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understanding</a:t>
            </a:r>
            <a:r>
              <a:rPr dirty="0" sz="14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-135" b="1">
                <a:solidFill>
                  <a:srgbClr val="0097A7"/>
                </a:solidFill>
                <a:latin typeface="Arial"/>
                <a:cs typeface="Arial"/>
              </a:rPr>
              <a:t>—</a:t>
            </a:r>
            <a:r>
              <a:rPr dirty="0" sz="14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6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4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foundation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of</a:t>
            </a:r>
            <a:r>
              <a:rPr dirty="0" sz="1400" spc="1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creating</a:t>
            </a:r>
            <a:r>
              <a:rPr dirty="0" sz="1400" spc="1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together</a:t>
            </a:r>
            <a:r>
              <a:rPr dirty="0" sz="1400" spc="1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effectively.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endParaRPr sz="1400">
              <a:latin typeface="Arial"/>
              <a:cs typeface="Arial"/>
            </a:endParaRPr>
          </a:p>
          <a:p>
            <a:pPr marL="663575">
              <a:lnSpc>
                <a:spcPct val="100000"/>
              </a:lnSpc>
            </a:pP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Previous</a:t>
            </a:r>
            <a:r>
              <a:rPr dirty="0" sz="1400" spc="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value</a:t>
            </a:r>
            <a:r>
              <a:rPr dirty="0" sz="1400" spc="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prop</a:t>
            </a:r>
            <a:r>
              <a:rPr dirty="0" sz="1400" spc="8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“create</a:t>
            </a:r>
            <a:r>
              <a:rPr dirty="0" sz="1400" spc="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together,</a:t>
            </a:r>
            <a:r>
              <a:rPr dirty="0" sz="1400" spc="8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instantly”</a:t>
            </a:r>
            <a:r>
              <a:rPr dirty="0" sz="1400" spc="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was</a:t>
            </a:r>
            <a:r>
              <a:rPr dirty="0" sz="1400" spc="8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too</a:t>
            </a:r>
            <a:r>
              <a:rPr dirty="0" sz="1400" spc="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broad</a:t>
            </a:r>
            <a:r>
              <a:rPr dirty="0" sz="1400" spc="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1400" spc="8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nonunique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7870" y="1465298"/>
            <a:ext cx="8175625" cy="3347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3855" indent="-351155">
              <a:lnSpc>
                <a:spcPct val="100000"/>
              </a:lnSpc>
              <a:spcBef>
                <a:spcPts val="100"/>
              </a:spcBef>
              <a:buChar char="●"/>
              <a:tabLst>
                <a:tab pos="363855" algn="l"/>
              </a:tabLst>
            </a:pPr>
            <a:r>
              <a:rPr dirty="0" sz="1600" spc="-40" b="1">
                <a:solidFill>
                  <a:srgbClr val="0A9395"/>
                </a:solidFill>
                <a:latin typeface="Arial"/>
                <a:cs typeface="Arial"/>
              </a:rPr>
              <a:t>Low</a:t>
            </a:r>
            <a:r>
              <a:rPr dirty="0" sz="1600" spc="-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accessibility</a:t>
            </a:r>
            <a:endParaRPr sz="1600">
              <a:latin typeface="Arial"/>
              <a:cs typeface="Arial"/>
            </a:endParaRPr>
          </a:p>
          <a:p>
            <a:pPr lvl="1" marL="821055" indent="-351790">
              <a:lnSpc>
                <a:spcPct val="100000"/>
              </a:lnSpc>
              <a:buFont typeface="Tahoma"/>
              <a:buChar char="○"/>
              <a:tabLst>
                <a:tab pos="821055" algn="l"/>
              </a:tabLst>
            </a:pPr>
            <a:r>
              <a:rPr dirty="0" sz="1600">
                <a:solidFill>
                  <a:srgbClr val="595959"/>
                </a:solidFill>
                <a:latin typeface="Microsoft Sans Serif"/>
                <a:cs typeface="Microsoft Sans Serif"/>
              </a:rPr>
              <a:t>Only</a:t>
            </a:r>
            <a:r>
              <a:rPr dirty="0" sz="1600" spc="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 b="1">
                <a:latin typeface="Arial"/>
                <a:cs typeface="Arial"/>
              </a:rPr>
              <a:t>27%</a:t>
            </a:r>
            <a:r>
              <a:rPr dirty="0" sz="1600" spc="-4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of</a:t>
            </a:r>
            <a:r>
              <a:rPr dirty="0" sz="1600" spc="-40" b="1">
                <a:latin typeface="Arial"/>
                <a:cs typeface="Arial"/>
              </a:rPr>
              <a:t> </a:t>
            </a:r>
            <a:r>
              <a:rPr dirty="0" sz="1600" spc="-85" b="1">
                <a:latin typeface="Arial"/>
                <a:cs typeface="Arial"/>
              </a:rPr>
              <a:t>US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adult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595959"/>
                </a:solidFill>
                <a:latin typeface="Microsoft Sans Serif"/>
                <a:cs typeface="Microsoft Sans Serif"/>
              </a:rPr>
              <a:t>have</a:t>
            </a:r>
            <a:r>
              <a:rPr dirty="0" sz="1600" spc="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 b="1">
                <a:latin typeface="Arial"/>
                <a:cs typeface="Arial"/>
              </a:rPr>
              <a:t>used</a:t>
            </a:r>
            <a:r>
              <a:rPr dirty="0" sz="1600" spc="-4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VR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595959"/>
                </a:solidFill>
                <a:latin typeface="Microsoft Sans Serif"/>
                <a:cs typeface="Microsoft Sans Serif"/>
              </a:rPr>
              <a:t>due</a:t>
            </a:r>
            <a:r>
              <a:rPr dirty="0" sz="16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10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6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595959"/>
                </a:solidFill>
                <a:latin typeface="Microsoft Sans Serif"/>
                <a:cs typeface="Microsoft Sans Serif"/>
              </a:rPr>
              <a:t>lack</a:t>
            </a:r>
            <a:r>
              <a:rPr dirty="0" sz="16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70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6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45">
                <a:solidFill>
                  <a:srgbClr val="595959"/>
                </a:solidFill>
                <a:latin typeface="Microsoft Sans Serif"/>
                <a:cs typeface="Microsoft Sans Serif"/>
              </a:rPr>
              <a:t>accessibility</a:t>
            </a:r>
            <a:r>
              <a:rPr dirty="0" sz="16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40">
                <a:solidFill>
                  <a:srgbClr val="595959"/>
                </a:solidFill>
                <a:latin typeface="Microsoft Sans Serif"/>
                <a:cs typeface="Microsoft Sans Serif"/>
              </a:rPr>
              <a:t>(</a:t>
            </a:r>
            <a:r>
              <a:rPr dirty="0" u="heavy" sz="1600" spc="-4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AR</a:t>
            </a:r>
            <a:r>
              <a:rPr dirty="0" u="heavy" sz="1600" spc="3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dirty="0" u="heavy" sz="16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Insider</a:t>
            </a:r>
            <a:r>
              <a:rPr dirty="0" sz="1600" spc="-10">
                <a:solidFill>
                  <a:srgbClr val="595959"/>
                </a:solidFill>
                <a:latin typeface="Microsoft Sans Serif"/>
                <a:cs typeface="Microsoft Sans Serif"/>
              </a:rPr>
              <a:t>)</a:t>
            </a:r>
            <a:endParaRPr sz="1600">
              <a:latin typeface="Microsoft Sans Serif"/>
              <a:cs typeface="Microsoft Sans Serif"/>
            </a:endParaRPr>
          </a:p>
          <a:p>
            <a:pPr lvl="1" marL="821055" indent="-351790">
              <a:lnSpc>
                <a:spcPct val="100000"/>
              </a:lnSpc>
              <a:buClr>
                <a:srgbClr val="595959"/>
              </a:buClr>
              <a:buFont typeface="Tahoma"/>
              <a:buChar char="○"/>
              <a:tabLst>
                <a:tab pos="821055" algn="l"/>
              </a:tabLst>
            </a:pPr>
            <a:r>
              <a:rPr dirty="0" sz="1600" spc="70" b="1">
                <a:latin typeface="Arial"/>
                <a:cs typeface="Arial"/>
              </a:rPr>
              <a:t>89%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of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50" b="1">
                <a:latin typeface="Arial"/>
                <a:cs typeface="Arial"/>
              </a:rPr>
              <a:t>VR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apps can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not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65" b="1">
                <a:latin typeface="Arial"/>
                <a:cs typeface="Arial"/>
              </a:rPr>
              <a:t>be</a:t>
            </a:r>
            <a:r>
              <a:rPr dirty="0" sz="1600" b="1">
                <a:latin typeface="Arial"/>
                <a:cs typeface="Arial"/>
              </a:rPr>
              <a:t> used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595959"/>
                </a:solidFill>
                <a:latin typeface="Microsoft Sans Serif"/>
                <a:cs typeface="Microsoft Sans Serif"/>
              </a:rPr>
              <a:t>by</a:t>
            </a:r>
            <a:r>
              <a:rPr dirty="0" sz="16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50">
                <a:solidFill>
                  <a:srgbClr val="595959"/>
                </a:solidFill>
                <a:latin typeface="Microsoft Sans Serif"/>
                <a:cs typeface="Microsoft Sans Serif"/>
              </a:rPr>
              <a:t>those</a:t>
            </a:r>
            <a:r>
              <a:rPr dirty="0" sz="16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595959"/>
                </a:solidFill>
                <a:latin typeface="Microsoft Sans Serif"/>
                <a:cs typeface="Microsoft Sans Serif"/>
              </a:rPr>
              <a:t>who</a:t>
            </a:r>
            <a:r>
              <a:rPr dirty="0" sz="16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595959"/>
                </a:solidFill>
                <a:latin typeface="Microsoft Sans Serif"/>
                <a:cs typeface="Microsoft Sans Serif"/>
              </a:rPr>
              <a:t>have</a:t>
            </a:r>
            <a:r>
              <a:rPr dirty="0" sz="1600" spc="7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 b="1">
                <a:latin typeface="Arial"/>
                <a:cs typeface="Arial"/>
              </a:rPr>
              <a:t>disabilities</a:t>
            </a:r>
            <a:r>
              <a:rPr dirty="0" sz="1600" spc="60" b="1"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Microsoft Sans Serif"/>
                <a:cs typeface="Microsoft Sans Serif"/>
              </a:rPr>
              <a:t>(</a:t>
            </a:r>
            <a:r>
              <a:rPr dirty="0" u="heavy" sz="16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ACM</a:t>
            </a:r>
            <a:r>
              <a:rPr dirty="0" sz="1600" spc="-10">
                <a:solidFill>
                  <a:srgbClr val="595959"/>
                </a:solidFill>
                <a:latin typeface="Microsoft Sans Serif"/>
                <a:cs typeface="Microsoft Sans Serif"/>
              </a:rPr>
              <a:t>)</a:t>
            </a:r>
            <a:endParaRPr sz="16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105"/>
              </a:spcBef>
              <a:buClr>
                <a:srgbClr val="595959"/>
              </a:buClr>
              <a:buFont typeface="Tahoma"/>
              <a:buChar char="○"/>
            </a:pPr>
            <a:endParaRPr sz="1600">
              <a:latin typeface="Microsoft Sans Serif"/>
              <a:cs typeface="Microsoft Sans Serif"/>
            </a:endParaRPr>
          </a:p>
          <a:p>
            <a:pPr marL="363855" indent="-351155">
              <a:lnSpc>
                <a:spcPct val="100000"/>
              </a:lnSpc>
              <a:spcBef>
                <a:spcPts val="5"/>
              </a:spcBef>
              <a:buChar char="●"/>
              <a:tabLst>
                <a:tab pos="363855" algn="l"/>
              </a:tabLst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High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costs</a:t>
            </a:r>
            <a:r>
              <a:rPr dirty="0" sz="16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6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complexity</a:t>
            </a:r>
            <a:endParaRPr sz="1600">
              <a:latin typeface="Arial"/>
              <a:cs typeface="Arial"/>
            </a:endParaRPr>
          </a:p>
          <a:p>
            <a:pPr lvl="1" marL="821055" marR="302895" indent="-351790">
              <a:lnSpc>
                <a:spcPct val="100000"/>
              </a:lnSpc>
              <a:buClr>
                <a:srgbClr val="595959"/>
              </a:buClr>
              <a:buFont typeface="Tahoma"/>
              <a:buChar char="○"/>
              <a:tabLst>
                <a:tab pos="821055" algn="l"/>
              </a:tabLst>
            </a:pPr>
            <a:r>
              <a:rPr dirty="0" sz="1600" spc="120" b="1">
                <a:latin typeface="Arial"/>
                <a:cs typeface="Arial"/>
              </a:rPr>
              <a:t>$25,000</a:t>
            </a:r>
            <a:r>
              <a:rPr dirty="0" sz="1600" spc="30" b="1">
                <a:latin typeface="Arial"/>
                <a:cs typeface="Arial"/>
              </a:rPr>
              <a:t> </a:t>
            </a:r>
            <a:r>
              <a:rPr dirty="0" sz="1600" spc="55" b="1">
                <a:latin typeface="Arial"/>
                <a:cs typeface="Arial"/>
              </a:rPr>
              <a:t>per</a:t>
            </a:r>
            <a:r>
              <a:rPr dirty="0" sz="1600" spc="3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user</a:t>
            </a:r>
            <a:r>
              <a:rPr dirty="0" sz="1600" spc="3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in</a:t>
            </a:r>
            <a:r>
              <a:rPr dirty="0" sz="1600" spc="3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industry</a:t>
            </a:r>
            <a:r>
              <a:rPr dirty="0" sz="1600" spc="85" b="1"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595959"/>
                </a:solidFill>
                <a:latin typeface="Microsoft Sans Serif"/>
                <a:cs typeface="Microsoft Sans Serif"/>
              </a:rPr>
              <a:t>settings</a:t>
            </a:r>
            <a:r>
              <a:rPr dirty="0" sz="1600" spc="1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55">
                <a:solidFill>
                  <a:srgbClr val="595959"/>
                </a:solidFill>
                <a:latin typeface="Microsoft Sans Serif"/>
                <a:cs typeface="Microsoft Sans Serif"/>
              </a:rPr>
              <a:t>for</a:t>
            </a:r>
            <a:r>
              <a:rPr dirty="0" sz="1600" spc="114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595959"/>
                </a:solidFill>
                <a:latin typeface="Microsoft Sans Serif"/>
                <a:cs typeface="Microsoft Sans Serif"/>
              </a:rPr>
              <a:t>hardware,</a:t>
            </a:r>
            <a:r>
              <a:rPr dirty="0" sz="1600" spc="1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595959"/>
                </a:solidFill>
                <a:latin typeface="Microsoft Sans Serif"/>
                <a:cs typeface="Microsoft Sans Serif"/>
              </a:rPr>
              <a:t>software,</a:t>
            </a:r>
            <a:r>
              <a:rPr dirty="0" sz="1600" spc="1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600" spc="114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65">
                <a:solidFill>
                  <a:srgbClr val="595959"/>
                </a:solidFill>
                <a:latin typeface="Microsoft Sans Serif"/>
                <a:cs typeface="Microsoft Sans Serif"/>
              </a:rPr>
              <a:t>support </a:t>
            </a:r>
            <a:r>
              <a:rPr dirty="0" sz="1600" spc="-10">
                <a:solidFill>
                  <a:srgbClr val="595959"/>
                </a:solidFill>
                <a:latin typeface="Microsoft Sans Serif"/>
                <a:cs typeface="Microsoft Sans Serif"/>
              </a:rPr>
              <a:t>(</a:t>
            </a:r>
            <a:r>
              <a:rPr dirty="0" u="heavy" sz="16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Worldviz</a:t>
            </a:r>
            <a:r>
              <a:rPr dirty="0" sz="1600" spc="-10">
                <a:solidFill>
                  <a:srgbClr val="595959"/>
                </a:solidFill>
                <a:latin typeface="Microsoft Sans Serif"/>
                <a:cs typeface="Microsoft Sans Serif"/>
              </a:rPr>
              <a:t>)</a:t>
            </a:r>
            <a:endParaRPr sz="1600">
              <a:latin typeface="Microsoft Sans Serif"/>
              <a:cs typeface="Microsoft Sans Serif"/>
            </a:endParaRPr>
          </a:p>
          <a:p>
            <a:pPr lvl="1" marL="821055" indent="-351790">
              <a:lnSpc>
                <a:spcPct val="100000"/>
              </a:lnSpc>
              <a:buFont typeface="Tahoma"/>
              <a:buChar char="○"/>
              <a:tabLst>
                <a:tab pos="821055" algn="l"/>
              </a:tabLst>
            </a:pPr>
            <a:r>
              <a:rPr dirty="0" sz="1600">
                <a:solidFill>
                  <a:srgbClr val="595959"/>
                </a:solidFill>
                <a:latin typeface="Roboto"/>
                <a:cs typeface="Roboto"/>
              </a:rPr>
              <a:t>Over</a:t>
            </a:r>
            <a:r>
              <a:rPr dirty="0" sz="1600" spc="-4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600" b="1">
                <a:latin typeface="Roboto"/>
                <a:cs typeface="Roboto"/>
              </a:rPr>
              <a:t>50%</a:t>
            </a:r>
            <a:r>
              <a:rPr dirty="0" sz="1600" spc="-40" b="1">
                <a:latin typeface="Roboto"/>
                <a:cs typeface="Roboto"/>
              </a:rPr>
              <a:t> </a:t>
            </a:r>
            <a:r>
              <a:rPr dirty="0" sz="1600" b="1">
                <a:latin typeface="Roboto"/>
                <a:cs typeface="Roboto"/>
              </a:rPr>
              <a:t>of</a:t>
            </a:r>
            <a:r>
              <a:rPr dirty="0" sz="1600" spc="-40" b="1">
                <a:latin typeface="Roboto"/>
                <a:cs typeface="Roboto"/>
              </a:rPr>
              <a:t> </a:t>
            </a:r>
            <a:r>
              <a:rPr dirty="0" sz="1600" b="1">
                <a:latin typeface="Roboto"/>
                <a:cs typeface="Roboto"/>
              </a:rPr>
              <a:t>users</a:t>
            </a:r>
            <a:r>
              <a:rPr dirty="0" sz="1600" spc="-40" b="1">
                <a:latin typeface="Roboto"/>
                <a:cs typeface="Roboto"/>
              </a:rPr>
              <a:t> </a:t>
            </a:r>
            <a:r>
              <a:rPr dirty="0" sz="1600" b="1">
                <a:latin typeface="Roboto"/>
                <a:cs typeface="Roboto"/>
              </a:rPr>
              <a:t>ﬁnd</a:t>
            </a:r>
            <a:r>
              <a:rPr dirty="0" sz="1600" spc="-35" b="1">
                <a:latin typeface="Roboto"/>
                <a:cs typeface="Roboto"/>
              </a:rPr>
              <a:t> </a:t>
            </a:r>
            <a:r>
              <a:rPr dirty="0" sz="1600" b="1">
                <a:latin typeface="Roboto"/>
                <a:cs typeface="Roboto"/>
              </a:rPr>
              <a:t>cost</a:t>
            </a:r>
            <a:r>
              <a:rPr dirty="0" sz="1600" spc="-40" b="1">
                <a:latin typeface="Roboto"/>
                <a:cs typeface="Roboto"/>
              </a:rPr>
              <a:t> </a:t>
            </a:r>
            <a:r>
              <a:rPr dirty="0" sz="1600" b="1">
                <a:latin typeface="Roboto"/>
                <a:cs typeface="Roboto"/>
              </a:rPr>
              <a:t>and</a:t>
            </a:r>
            <a:r>
              <a:rPr dirty="0" sz="1600" spc="-40" b="1">
                <a:latin typeface="Roboto"/>
                <a:cs typeface="Roboto"/>
              </a:rPr>
              <a:t> </a:t>
            </a:r>
            <a:r>
              <a:rPr dirty="0" sz="1600" b="1">
                <a:latin typeface="Roboto"/>
                <a:cs typeface="Roboto"/>
              </a:rPr>
              <a:t>setup</a:t>
            </a:r>
            <a:r>
              <a:rPr dirty="0" sz="1600" spc="-40" b="1">
                <a:latin typeface="Roboto"/>
                <a:cs typeface="Roboto"/>
              </a:rPr>
              <a:t> </a:t>
            </a:r>
            <a:r>
              <a:rPr dirty="0" sz="1600" b="1">
                <a:latin typeface="Roboto"/>
                <a:cs typeface="Roboto"/>
              </a:rPr>
              <a:t>complexity</a:t>
            </a:r>
            <a:r>
              <a:rPr dirty="0" sz="1600" spc="-15" b="1"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595959"/>
                </a:solidFill>
                <a:latin typeface="Roboto"/>
                <a:cs typeface="Roboto"/>
              </a:rPr>
              <a:t>to</a:t>
            </a:r>
            <a:r>
              <a:rPr dirty="0" sz="1600" spc="-4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595959"/>
                </a:solidFill>
                <a:latin typeface="Roboto"/>
                <a:cs typeface="Roboto"/>
              </a:rPr>
              <a:t>be</a:t>
            </a:r>
            <a:r>
              <a:rPr dirty="0" sz="1600" spc="-4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"/>
                <a:cs typeface="Roboto"/>
              </a:rPr>
              <a:t>major</a:t>
            </a:r>
            <a:r>
              <a:rPr dirty="0" sz="1600" spc="-4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"/>
                <a:cs typeface="Roboto"/>
              </a:rPr>
              <a:t>practical</a:t>
            </a:r>
            <a:r>
              <a:rPr dirty="0" sz="1600" spc="-3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600" spc="-10" b="1">
                <a:latin typeface="Roboto"/>
                <a:cs typeface="Roboto"/>
              </a:rPr>
              <a:t>obstacles</a:t>
            </a:r>
            <a:endParaRPr sz="1600">
              <a:latin typeface="Roboto"/>
              <a:cs typeface="Roboto"/>
            </a:endParaRPr>
          </a:p>
          <a:p>
            <a:pPr marL="821055">
              <a:lnSpc>
                <a:spcPct val="100000"/>
              </a:lnSpc>
            </a:pPr>
            <a:r>
              <a:rPr dirty="0" sz="1600" spc="-20">
                <a:solidFill>
                  <a:srgbClr val="595959"/>
                </a:solidFill>
                <a:latin typeface="Roboto"/>
                <a:cs typeface="Roboto"/>
              </a:rPr>
              <a:t>(</a:t>
            </a:r>
            <a:r>
              <a:rPr dirty="0" u="heavy" sz="1600" spc="-2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Roboto"/>
                <a:cs typeface="Roboto"/>
                <a:hlinkClick r:id="rId5"/>
              </a:rPr>
              <a:t>G2</a:t>
            </a:r>
            <a:r>
              <a:rPr dirty="0" sz="1600" spc="-20">
                <a:solidFill>
                  <a:srgbClr val="595959"/>
                </a:solidFill>
                <a:latin typeface="Roboto"/>
                <a:cs typeface="Roboto"/>
              </a:rPr>
              <a:t>)</a:t>
            </a:r>
            <a:endParaRPr sz="16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1600">
              <a:latin typeface="Roboto"/>
              <a:cs typeface="Roboto"/>
            </a:endParaRPr>
          </a:p>
          <a:p>
            <a:pPr algn="ctr" marL="145415" marR="5080">
              <a:lnSpc>
                <a:spcPct val="100000"/>
              </a:lnSpc>
            </a:pP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Mobile</a:t>
            </a:r>
            <a:r>
              <a:rPr dirty="0" sz="1800" spc="6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BA3D02"/>
                </a:solidFill>
                <a:latin typeface="Microsoft Sans Serif"/>
                <a:cs typeface="Microsoft Sans Serif"/>
              </a:rPr>
              <a:t>apps</a:t>
            </a:r>
            <a:r>
              <a:rPr dirty="0" sz="1800" spc="6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are</a:t>
            </a:r>
            <a:r>
              <a:rPr dirty="0" sz="1800" spc="6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a</a:t>
            </a:r>
            <a:r>
              <a:rPr dirty="0" sz="1800" spc="6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BA3D02"/>
                </a:solidFill>
                <a:latin typeface="Microsoft Sans Serif"/>
                <a:cs typeface="Microsoft Sans Serif"/>
              </a:rPr>
              <a:t>lot</a:t>
            </a:r>
            <a:r>
              <a:rPr dirty="0" sz="1800" spc="6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BA3D02"/>
                </a:solidFill>
                <a:latin typeface="Microsoft Sans Serif"/>
                <a:cs typeface="Microsoft Sans Serif"/>
              </a:rPr>
              <a:t>more</a:t>
            </a:r>
            <a:r>
              <a:rPr dirty="0" sz="1800" spc="6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accessible</a:t>
            </a:r>
            <a:r>
              <a:rPr dirty="0" sz="1800" spc="6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as</a:t>
            </a:r>
            <a:r>
              <a:rPr dirty="0" sz="1800" spc="6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BA3D02"/>
                </a:solidFill>
                <a:latin typeface="Microsoft Sans Serif"/>
                <a:cs typeface="Microsoft Sans Serif"/>
              </a:rPr>
              <a:t>more</a:t>
            </a:r>
            <a:r>
              <a:rPr dirty="0" sz="1800" spc="6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0">
                <a:solidFill>
                  <a:srgbClr val="BA3D02"/>
                </a:solidFill>
                <a:latin typeface="Microsoft Sans Serif"/>
                <a:cs typeface="Microsoft Sans Serif"/>
              </a:rPr>
              <a:t>than</a:t>
            </a:r>
            <a:r>
              <a:rPr dirty="0" sz="1800" spc="-1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78%</a:t>
            </a:r>
            <a:r>
              <a:rPr dirty="0" sz="1800" spc="-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of</a:t>
            </a:r>
            <a:r>
              <a:rPr dirty="0" sz="1800" spc="-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90" b="1">
                <a:solidFill>
                  <a:srgbClr val="BA3D02"/>
                </a:solidFill>
                <a:latin typeface="Arial"/>
                <a:cs typeface="Arial"/>
              </a:rPr>
              <a:t>the</a:t>
            </a:r>
            <a:r>
              <a:rPr dirty="0" sz="1800" spc="-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global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population</a:t>
            </a:r>
            <a:r>
              <a:rPr dirty="0" sz="1800" spc="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uses</a:t>
            </a:r>
            <a:r>
              <a:rPr dirty="0" sz="1800" spc="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mobile</a:t>
            </a:r>
            <a:r>
              <a:rPr dirty="0" sz="1800" spc="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apps.</a:t>
            </a:r>
            <a:r>
              <a:rPr dirty="0" sz="1800" spc="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In</a:t>
            </a:r>
            <a:r>
              <a:rPr dirty="0" sz="1800" spc="12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BA3D02"/>
                </a:solidFill>
                <a:latin typeface="Microsoft Sans Serif"/>
                <a:cs typeface="Microsoft Sans Serif"/>
              </a:rPr>
              <a:t>fact,</a:t>
            </a:r>
            <a:r>
              <a:rPr dirty="0" sz="1800" spc="114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users</a:t>
            </a:r>
            <a:r>
              <a:rPr dirty="0" sz="1800" spc="114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in</a:t>
            </a:r>
            <a:r>
              <a:rPr dirty="0" sz="1800" spc="114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BA3D02"/>
                </a:solidFill>
                <a:latin typeface="Microsoft Sans Serif"/>
                <a:cs typeface="Microsoft Sans Serif"/>
              </a:rPr>
              <a:t>the</a:t>
            </a:r>
            <a:r>
              <a:rPr dirty="0" sz="1800" spc="114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United</a:t>
            </a:r>
            <a:r>
              <a:rPr dirty="0" sz="1800" spc="114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States</a:t>
            </a:r>
            <a:r>
              <a:rPr dirty="0" sz="1800" spc="10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access</a:t>
            </a:r>
            <a:r>
              <a:rPr dirty="0" sz="1800" spc="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BA3D02"/>
                </a:solidFill>
                <a:latin typeface="Arial"/>
                <a:cs typeface="Arial"/>
              </a:rPr>
              <a:t>on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average</a:t>
            </a:r>
            <a:r>
              <a:rPr dirty="0" sz="1800" spc="-3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85" b="1">
                <a:solidFill>
                  <a:srgbClr val="BA3D02"/>
                </a:solidFill>
                <a:latin typeface="Arial"/>
                <a:cs typeface="Arial"/>
              </a:rPr>
              <a:t>39</a:t>
            </a:r>
            <a:r>
              <a:rPr dirty="0" sz="1800" spc="-3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55" b="1">
                <a:solidFill>
                  <a:srgbClr val="BA3D02"/>
                </a:solidFill>
                <a:latin typeface="Arial"/>
                <a:cs typeface="Arial"/>
              </a:rPr>
              <a:t>different</a:t>
            </a:r>
            <a:r>
              <a:rPr dirty="0" sz="1800" spc="-3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apps</a:t>
            </a:r>
            <a:r>
              <a:rPr dirty="0" sz="1800" spc="-3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monthly.</a:t>
            </a:r>
            <a:r>
              <a:rPr dirty="0" sz="1800" spc="-4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595959"/>
                </a:solidFill>
                <a:latin typeface="Microsoft Sans Serif"/>
                <a:cs typeface="Microsoft Sans Serif"/>
              </a:rPr>
              <a:t>(</a:t>
            </a:r>
            <a:r>
              <a:rPr dirty="0" u="heavy" sz="16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SQ</a:t>
            </a:r>
            <a:r>
              <a:rPr dirty="0" u="heavy" sz="1600" spc="5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 </a:t>
            </a:r>
            <a:r>
              <a:rPr dirty="0" u="heavy" sz="1600" spc="-2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Magazine</a:t>
            </a:r>
            <a:r>
              <a:rPr dirty="0" sz="1600" spc="-20">
                <a:solidFill>
                  <a:srgbClr val="595959"/>
                </a:solidFill>
                <a:latin typeface="Microsoft Sans Serif"/>
                <a:cs typeface="Microsoft Sans Serif"/>
              </a:rPr>
              <a:t>,</a:t>
            </a:r>
            <a:r>
              <a:rPr dirty="0" sz="16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u="heavy" sz="16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7"/>
              </a:rPr>
              <a:t>Tekrevol</a:t>
            </a:r>
            <a:r>
              <a:rPr dirty="0" sz="1600" spc="-10">
                <a:solidFill>
                  <a:srgbClr val="595959"/>
                </a:solidFill>
                <a:latin typeface="Microsoft Sans Serif"/>
                <a:cs typeface="Microsoft Sans Serif"/>
              </a:rPr>
              <a:t>)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4" y="361784"/>
            <a:ext cx="8193405" cy="796290"/>
          </a:xfrm>
          <a:prstGeom prst="rect"/>
        </p:spPr>
        <p:txBody>
          <a:bodyPr wrap="square" lIns="0" tIns="806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pc="-10"/>
              <a:t>Rationale</a:t>
            </a:r>
          </a:p>
          <a:p>
            <a:pPr marL="194310">
              <a:lnSpc>
                <a:spcPct val="100000"/>
              </a:lnSpc>
              <a:spcBef>
                <a:spcPts val="370"/>
              </a:spcBef>
            </a:pPr>
            <a:r>
              <a:rPr dirty="0" sz="1800" b="0">
                <a:solidFill>
                  <a:srgbClr val="0A9395"/>
                </a:solidFill>
                <a:latin typeface="Microsoft Sans Serif"/>
                <a:cs typeface="Microsoft Sans Serif"/>
              </a:rPr>
              <a:t>We</a:t>
            </a:r>
            <a:r>
              <a:rPr dirty="0" sz="1800" spc="7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b="0">
                <a:solidFill>
                  <a:srgbClr val="0A9395"/>
                </a:solidFill>
                <a:latin typeface="Microsoft Sans Serif"/>
                <a:cs typeface="Microsoft Sans Serif"/>
              </a:rPr>
              <a:t>chose</a:t>
            </a:r>
            <a:r>
              <a:rPr dirty="0" sz="1800" spc="7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20" b="0">
                <a:solidFill>
                  <a:srgbClr val="0A9395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7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 b="0">
                <a:solidFill>
                  <a:srgbClr val="0A9395"/>
                </a:solidFill>
                <a:latin typeface="Microsoft Sans Serif"/>
                <a:cs typeface="Microsoft Sans Serif"/>
              </a:rPr>
              <a:t>continue</a:t>
            </a:r>
            <a:r>
              <a:rPr dirty="0" sz="1800" spc="7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 b="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800" spc="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</a:rPr>
              <a:t>mobile</a:t>
            </a:r>
            <a:r>
              <a:rPr dirty="0" sz="1800" spc="-15">
                <a:solidFill>
                  <a:srgbClr val="0A9395"/>
                </a:solidFill>
              </a:rPr>
              <a:t> </a:t>
            </a:r>
            <a:r>
              <a:rPr dirty="0" sz="1800">
                <a:solidFill>
                  <a:srgbClr val="0A9395"/>
                </a:solidFill>
              </a:rPr>
              <a:t>solutions</a:t>
            </a:r>
            <a:r>
              <a:rPr dirty="0" sz="1800" spc="-15">
                <a:solidFill>
                  <a:srgbClr val="0A9395"/>
                </a:solidFill>
              </a:rPr>
              <a:t> </a:t>
            </a:r>
            <a:r>
              <a:rPr dirty="0" sz="1800" b="0">
                <a:solidFill>
                  <a:srgbClr val="0A9395"/>
                </a:solidFill>
                <a:latin typeface="Microsoft Sans Serif"/>
                <a:cs typeface="Microsoft Sans Serif"/>
              </a:rPr>
              <a:t>because</a:t>
            </a:r>
            <a:r>
              <a:rPr dirty="0" sz="1800" spc="80" b="0">
                <a:solidFill>
                  <a:srgbClr val="0A9395"/>
                </a:solidFill>
                <a:latin typeface="Microsoft Sans Serif"/>
                <a:cs typeface="Microsoft Sans Serif"/>
              </a:rPr>
              <a:t> of</a:t>
            </a:r>
            <a:r>
              <a:rPr dirty="0" sz="1800" spc="7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 b="0">
                <a:solidFill>
                  <a:srgbClr val="0A9395"/>
                </a:solidFill>
                <a:latin typeface="Microsoft Sans Serif"/>
                <a:cs typeface="Microsoft Sans Serif"/>
              </a:rPr>
              <a:t>limitations</a:t>
            </a:r>
            <a:r>
              <a:rPr dirty="0" sz="1800" spc="7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 b="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800" spc="75" b="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 b="0">
                <a:solidFill>
                  <a:srgbClr val="0A9395"/>
                </a:solidFill>
                <a:latin typeface="Microsoft Sans Serif"/>
                <a:cs typeface="Microsoft Sans Serif"/>
              </a:rPr>
              <a:t>VR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427247"/>
            <a:ext cx="226060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30"/>
              <a:t>Pros</a:t>
            </a:r>
            <a:r>
              <a:rPr dirty="0" spc="-120"/>
              <a:t> </a:t>
            </a:r>
            <a:r>
              <a:rPr dirty="0" spc="70"/>
              <a:t>and</a:t>
            </a:r>
            <a:r>
              <a:rPr dirty="0" spc="-120"/>
              <a:t> </a:t>
            </a:r>
            <a:r>
              <a:rPr dirty="0" spc="-20"/>
              <a:t>Cons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9123" y="1549177"/>
            <a:ext cx="4801235" cy="3500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marR="127000" indent="-32067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32740" algn="l"/>
              </a:tabLst>
            </a:pPr>
            <a:r>
              <a:rPr dirty="0" sz="1200" spc="20">
                <a:latin typeface="Microsoft Sans Serif"/>
                <a:cs typeface="Microsoft Sans Serif"/>
              </a:rPr>
              <a:t>gives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options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for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communication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methods: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from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experience </a:t>
            </a:r>
            <a:r>
              <a:rPr dirty="0" sz="1200" spc="20">
                <a:latin typeface="Microsoft Sans Serif"/>
                <a:cs typeface="Microsoft Sans Serif"/>
              </a:rPr>
              <a:t>prototypes,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each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communication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modality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has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pros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and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cons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ahoma"/>
              <a:buChar char="●"/>
            </a:pPr>
            <a:endParaRPr sz="1200">
              <a:latin typeface="Microsoft Sans Serif"/>
              <a:cs typeface="Microsoft Sans Serif"/>
            </a:endParaRPr>
          </a:p>
          <a:p>
            <a:pPr algn="just" marL="332740" marR="5080" indent="-320675">
              <a:lnSpc>
                <a:spcPct val="100000"/>
              </a:lnSpc>
              <a:buFont typeface="Tahoma"/>
              <a:buChar char="●"/>
              <a:tabLst>
                <a:tab pos="332740" algn="l"/>
              </a:tabLst>
            </a:pPr>
            <a:r>
              <a:rPr dirty="0" sz="1200" spc="15">
                <a:latin typeface="Microsoft Sans Serif"/>
                <a:cs typeface="Microsoft Sans Serif"/>
              </a:rPr>
              <a:t>synthesizes</a:t>
            </a:r>
            <a:r>
              <a:rPr dirty="0" sz="1200">
                <a:latin typeface="Microsoft Sans Serif"/>
                <a:cs typeface="Microsoft Sans Serif"/>
              </a:rPr>
              <a:t> large </a:t>
            </a:r>
            <a:r>
              <a:rPr dirty="0" sz="1200" spc="20">
                <a:latin typeface="Microsoft Sans Serif"/>
                <a:cs typeface="Microsoft Sans Serif"/>
              </a:rPr>
              <a:t>volume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of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35">
                <a:latin typeface="Microsoft Sans Serif"/>
                <a:cs typeface="Microsoft Sans Serif"/>
              </a:rPr>
              <a:t>feedback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40">
                <a:latin typeface="Microsoft Sans Serif"/>
                <a:cs typeface="Microsoft Sans Serif"/>
              </a:rPr>
              <a:t>for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45">
                <a:latin typeface="Microsoft Sans Serif"/>
                <a:cs typeface="Microsoft Sans Serif"/>
              </a:rPr>
              <a:t>efficient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40">
                <a:latin typeface="Microsoft Sans Serif"/>
                <a:cs typeface="Microsoft Sans Serif"/>
              </a:rPr>
              <a:t>iteration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-265">
                <a:latin typeface="Microsoft Sans Serif"/>
                <a:cs typeface="Microsoft Sans Serif"/>
              </a:rPr>
              <a:t>→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in</a:t>
            </a:r>
            <a:r>
              <a:rPr dirty="0" sz="1200" spc="10">
                <a:latin typeface="Microsoft Sans Serif"/>
                <a:cs typeface="Microsoft Sans Serif"/>
              </a:rPr>
              <a:t> interviews,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30">
                <a:latin typeface="Microsoft Sans Serif"/>
                <a:cs typeface="Microsoft Sans Serif"/>
              </a:rPr>
              <a:t>founders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40">
                <a:latin typeface="Microsoft Sans Serif"/>
                <a:cs typeface="Microsoft Sans Serif"/>
              </a:rPr>
              <a:t>mentioned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65">
                <a:latin typeface="Microsoft Sans Serif"/>
                <a:cs typeface="Microsoft Sans Serif"/>
              </a:rPr>
              <a:t>that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15">
                <a:latin typeface="Microsoft Sans Serif"/>
                <a:cs typeface="Microsoft Sans Serif"/>
              </a:rPr>
              <a:t>aggregating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35">
                <a:latin typeface="Microsoft Sans Serif"/>
                <a:cs typeface="Microsoft Sans Serif"/>
              </a:rPr>
              <a:t>feedback</a:t>
            </a:r>
            <a:r>
              <a:rPr dirty="0" sz="1200">
                <a:latin typeface="Microsoft Sans Serif"/>
                <a:cs typeface="Microsoft Sans Serif"/>
              </a:rPr>
              <a:t> was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overly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time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30">
                <a:latin typeface="Microsoft Sans Serif"/>
                <a:cs typeface="Microsoft Sans Serif"/>
              </a:rPr>
              <a:t>consuming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ahoma"/>
              <a:buChar char="●"/>
            </a:pPr>
            <a:endParaRPr sz="1200">
              <a:latin typeface="Microsoft Sans Serif"/>
              <a:cs typeface="Microsoft Sans Serif"/>
            </a:endParaRPr>
          </a:p>
          <a:p>
            <a:pPr marL="332740" marR="290830" indent="-320675">
              <a:lnSpc>
                <a:spcPct val="100000"/>
              </a:lnSpc>
              <a:buFont typeface="Tahoma"/>
              <a:buChar char="●"/>
              <a:tabLst>
                <a:tab pos="332740" algn="l"/>
              </a:tabLst>
            </a:pPr>
            <a:r>
              <a:rPr dirty="0" sz="1200" spc="50">
                <a:latin typeface="Microsoft Sans Serif"/>
                <a:cs typeface="Microsoft Sans Serif"/>
              </a:rPr>
              <a:t>documents</a:t>
            </a:r>
            <a:r>
              <a:rPr dirty="0" sz="1200" spc="7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revision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history</a:t>
            </a:r>
            <a:r>
              <a:rPr dirty="0" sz="1200" spc="7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and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user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roles</a:t>
            </a:r>
            <a:r>
              <a:rPr dirty="0" sz="1200" spc="70">
                <a:latin typeface="Microsoft Sans Serif"/>
                <a:cs typeface="Microsoft Sans Serif"/>
              </a:rPr>
              <a:t> </a:t>
            </a:r>
            <a:r>
              <a:rPr dirty="0" sz="1200" spc="-265">
                <a:latin typeface="Microsoft Sans Serif"/>
                <a:cs typeface="Microsoft Sans Serif"/>
              </a:rPr>
              <a:t>→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from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an</a:t>
            </a:r>
            <a:r>
              <a:rPr dirty="0" sz="1200" spc="7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ethics </a:t>
            </a:r>
            <a:r>
              <a:rPr dirty="0" sz="1200" spc="10">
                <a:latin typeface="Microsoft Sans Serif"/>
                <a:cs typeface="Microsoft Sans Serif"/>
              </a:rPr>
              <a:t>perspective,</a:t>
            </a:r>
            <a:r>
              <a:rPr dirty="0" sz="1200" spc="100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credits</a:t>
            </a:r>
            <a:r>
              <a:rPr dirty="0" sz="1200" spc="10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users</a:t>
            </a:r>
            <a:r>
              <a:rPr dirty="0" sz="1200" spc="10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for</a:t>
            </a:r>
            <a:r>
              <a:rPr dirty="0" sz="1200" spc="10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their</a:t>
            </a:r>
            <a:r>
              <a:rPr dirty="0" sz="1200" spc="10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work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and</a:t>
            </a:r>
            <a:r>
              <a:rPr dirty="0" sz="1200" spc="10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provides </a:t>
            </a:r>
            <a:r>
              <a:rPr dirty="0" sz="1200" spc="20">
                <a:latin typeface="Microsoft Sans Serif"/>
                <a:cs typeface="Microsoft Sans Serif"/>
              </a:rPr>
              <a:t>transparency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and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ability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review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the </a:t>
            </a:r>
            <a:r>
              <a:rPr dirty="0" sz="1200" spc="20">
                <a:latin typeface="Microsoft Sans Serif"/>
                <a:cs typeface="Microsoft Sans Serif"/>
              </a:rPr>
              <a:t>design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process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Tahoma"/>
              <a:buChar char="●"/>
            </a:pPr>
            <a:endParaRPr sz="1200">
              <a:latin typeface="Microsoft Sans Serif"/>
              <a:cs typeface="Microsoft Sans Serif"/>
            </a:endParaRPr>
          </a:p>
          <a:p>
            <a:pPr marL="332740" marR="207010" indent="-320675">
              <a:lnSpc>
                <a:spcPct val="100000"/>
              </a:lnSpc>
              <a:buFont typeface="Tahoma"/>
              <a:buChar char="●"/>
              <a:tabLst>
                <a:tab pos="332740" algn="l"/>
              </a:tabLst>
            </a:pPr>
            <a:r>
              <a:rPr dirty="0" sz="1200">
                <a:latin typeface="Microsoft Sans Serif"/>
                <a:cs typeface="Microsoft Sans Serif"/>
              </a:rPr>
              <a:t>communication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is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central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user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experience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 spc="-265">
                <a:latin typeface="Microsoft Sans Serif"/>
                <a:cs typeface="Microsoft Sans Serif"/>
              </a:rPr>
              <a:t>→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founders </a:t>
            </a:r>
            <a:r>
              <a:rPr dirty="0" sz="1200" spc="10">
                <a:latin typeface="Microsoft Sans Serif"/>
                <a:cs typeface="Microsoft Sans Serif"/>
              </a:rPr>
              <a:t>mentioned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in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interviews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65">
                <a:latin typeface="Microsoft Sans Serif"/>
                <a:cs typeface="Microsoft Sans Serif"/>
              </a:rPr>
              <a:t>that</a:t>
            </a:r>
            <a:r>
              <a:rPr dirty="0" sz="1200" spc="114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status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quo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communication </a:t>
            </a:r>
            <a:r>
              <a:rPr dirty="0" sz="1200">
                <a:latin typeface="Microsoft Sans Serif"/>
                <a:cs typeface="Microsoft Sans Serif"/>
              </a:rPr>
              <a:t>paradigms</a:t>
            </a:r>
            <a:r>
              <a:rPr dirty="0" sz="1200" spc="17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were</a:t>
            </a:r>
            <a:r>
              <a:rPr dirty="0" sz="1200" spc="17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insufficient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ahoma"/>
              <a:buChar char="●"/>
            </a:pPr>
            <a:endParaRPr sz="1200">
              <a:latin typeface="Microsoft Sans Serif"/>
              <a:cs typeface="Microsoft Sans Serif"/>
            </a:endParaRPr>
          </a:p>
          <a:p>
            <a:pPr marL="332740" indent="-320040">
              <a:lnSpc>
                <a:spcPct val="100000"/>
              </a:lnSpc>
              <a:buFont typeface="Tahoma"/>
              <a:buChar char="●"/>
              <a:tabLst>
                <a:tab pos="332740" algn="l"/>
              </a:tabLst>
            </a:pPr>
            <a:r>
              <a:rPr dirty="0" sz="1200">
                <a:latin typeface="Microsoft Sans Serif"/>
                <a:cs typeface="Microsoft Sans Serif"/>
              </a:rPr>
              <a:t>AI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is</a:t>
            </a:r>
            <a:r>
              <a:rPr dirty="0" sz="1200" spc="8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supplemental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rather</a:t>
            </a:r>
            <a:r>
              <a:rPr dirty="0" sz="1200" spc="8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than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essential</a:t>
            </a:r>
            <a:r>
              <a:rPr dirty="0" sz="1200" spc="80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 spc="8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design</a:t>
            </a:r>
            <a:r>
              <a:rPr dirty="0" sz="1200" spc="7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process</a:t>
            </a:r>
            <a:endParaRPr sz="1200">
              <a:latin typeface="Microsoft Sans Serif"/>
              <a:cs typeface="Microsoft Sans Serif"/>
            </a:endParaRPr>
          </a:p>
          <a:p>
            <a:pPr marL="332740" marR="589915">
              <a:lnSpc>
                <a:spcPct val="100000"/>
              </a:lnSpc>
            </a:pPr>
            <a:r>
              <a:rPr dirty="0" sz="1200" spc="-265">
                <a:latin typeface="Microsoft Sans Serif"/>
                <a:cs typeface="Microsoft Sans Serif"/>
              </a:rPr>
              <a:t>→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gives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designers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and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founders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more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autonomy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and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AI </a:t>
            </a:r>
            <a:r>
              <a:rPr dirty="0" sz="1200" spc="10">
                <a:latin typeface="Microsoft Sans Serif"/>
                <a:cs typeface="Microsoft Sans Serif"/>
              </a:rPr>
              <a:t>integration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is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optional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depending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on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organizational </a:t>
            </a:r>
            <a:r>
              <a:rPr dirty="0" sz="1200">
                <a:latin typeface="Microsoft Sans Serif"/>
                <a:cs typeface="Microsoft Sans Serif"/>
              </a:rPr>
              <a:t>perspectives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on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AI</a:t>
            </a:r>
            <a:r>
              <a:rPr dirty="0" sz="1200" spc="16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usage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52574" y="768400"/>
            <a:ext cx="3893820" cy="803910"/>
          </a:xfrm>
          <a:prstGeom prst="rect">
            <a:avLst/>
          </a:prstGeom>
        </p:spPr>
        <p:txBody>
          <a:bodyPr wrap="square" lIns="0" tIns="138430" rIns="0" bIns="0" rtlCol="0" vert="horz">
            <a:spAutoFit/>
          </a:bodyPr>
          <a:lstStyle/>
          <a:p>
            <a:pPr marL="144780">
              <a:lnSpc>
                <a:spcPct val="100000"/>
              </a:lnSpc>
              <a:spcBef>
                <a:spcPts val="1090"/>
              </a:spcBef>
            </a:pP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Commenting</a:t>
            </a:r>
            <a:r>
              <a:rPr dirty="0" sz="1800" spc="1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800" spc="1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Documentation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Pros: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250461" y="1326810"/>
            <a:ext cx="61976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5" b="1">
                <a:solidFill>
                  <a:srgbClr val="0097A7"/>
                </a:solidFill>
                <a:latin typeface="Arial"/>
                <a:cs typeface="Arial"/>
              </a:rPr>
              <a:t>Cons:</a:t>
            </a:r>
            <a:endParaRPr sz="17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387010" y="1588430"/>
            <a:ext cx="34709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32740" algn="l"/>
              </a:tabLst>
            </a:pPr>
            <a:r>
              <a:rPr dirty="0" sz="1200">
                <a:latin typeface="Microsoft Sans Serif"/>
                <a:cs typeface="Microsoft Sans Serif"/>
              </a:rPr>
              <a:t>more</a:t>
            </a:r>
            <a:r>
              <a:rPr dirty="0" sz="1200" spc="1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naturally</a:t>
            </a:r>
            <a:r>
              <a:rPr dirty="0" sz="1200" spc="1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geared</a:t>
            </a:r>
            <a:r>
              <a:rPr dirty="0" sz="1200" spc="1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towards</a:t>
            </a:r>
            <a:r>
              <a:rPr dirty="0" sz="1200" spc="1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our</a:t>
            </a:r>
            <a:r>
              <a:rPr dirty="0" sz="1200" spc="16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feedback </a:t>
            </a:r>
            <a:r>
              <a:rPr dirty="0" sz="1200">
                <a:latin typeface="Microsoft Sans Serif"/>
                <a:cs typeface="Microsoft Sans Serif"/>
              </a:rPr>
              <a:t>task,</a:t>
            </a:r>
            <a:r>
              <a:rPr dirty="0" sz="1200" spc="1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rather</a:t>
            </a:r>
            <a:r>
              <a:rPr dirty="0" sz="1200" spc="1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than</a:t>
            </a:r>
            <a:r>
              <a:rPr dirty="0" sz="1200" spc="1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generation</a:t>
            </a:r>
            <a:r>
              <a:rPr dirty="0" sz="1200" spc="16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and</a:t>
            </a:r>
            <a:r>
              <a:rPr dirty="0" sz="1200" spc="50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collaborative</a:t>
            </a:r>
            <a:r>
              <a:rPr dirty="0" sz="1200" spc="24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design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87010" y="2319948"/>
            <a:ext cx="3449954" cy="2037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marR="133985" indent="-32067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32740" algn="l"/>
              </a:tabLst>
            </a:pPr>
            <a:r>
              <a:rPr dirty="0" sz="1200" spc="55">
                <a:latin typeface="Microsoft Sans Serif"/>
                <a:cs typeface="Microsoft Sans Serif"/>
              </a:rPr>
              <a:t>not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embedded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within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design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platform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-315">
                <a:latin typeface="Microsoft Sans Serif"/>
                <a:cs typeface="Microsoft Sans Serif"/>
              </a:rPr>
              <a:t>→</a:t>
            </a:r>
            <a:r>
              <a:rPr dirty="0" sz="1200" spc="10">
                <a:latin typeface="Microsoft Sans Serif"/>
                <a:cs typeface="Microsoft Sans Serif"/>
              </a:rPr>
              <a:t> could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cause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friction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in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integration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ﬂow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ahoma"/>
              <a:buChar char="●"/>
            </a:pPr>
            <a:endParaRPr sz="1200">
              <a:latin typeface="Microsoft Sans Serif"/>
              <a:cs typeface="Microsoft Sans Serif"/>
            </a:endParaRPr>
          </a:p>
          <a:p>
            <a:pPr marL="332740" marR="37465" indent="-320675">
              <a:lnSpc>
                <a:spcPct val="100000"/>
              </a:lnSpc>
              <a:buFont typeface="Tahoma"/>
              <a:buChar char="●"/>
              <a:tabLst>
                <a:tab pos="332740" algn="l"/>
              </a:tabLst>
            </a:pPr>
            <a:r>
              <a:rPr dirty="0" sz="1200">
                <a:latin typeface="Microsoft Sans Serif"/>
                <a:cs typeface="Microsoft Sans Serif"/>
              </a:rPr>
              <a:t>Slower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Creative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Flow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450">
                <a:latin typeface="Microsoft Sans Serif"/>
                <a:cs typeface="Microsoft Sans Serif"/>
              </a:rPr>
              <a:t>–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Heavy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focus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on </a:t>
            </a:r>
            <a:r>
              <a:rPr dirty="0" sz="1200" spc="50">
                <a:latin typeface="Microsoft Sans Serif"/>
                <a:cs typeface="Microsoft Sans Serif"/>
              </a:rPr>
              <a:t>documentation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may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45">
                <a:latin typeface="Microsoft Sans Serif"/>
                <a:cs typeface="Microsoft Sans Serif"/>
              </a:rPr>
              <a:t>interrupt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fast-</a:t>
            </a:r>
            <a:r>
              <a:rPr dirty="0" sz="1200" spc="90">
                <a:latin typeface="Microsoft Sans Serif"/>
                <a:cs typeface="Microsoft Sans Serif"/>
              </a:rPr>
              <a:t>paced </a:t>
            </a:r>
            <a:r>
              <a:rPr dirty="0" sz="1200" spc="10">
                <a:latin typeface="Microsoft Sans Serif"/>
                <a:cs typeface="Microsoft Sans Serif"/>
              </a:rPr>
              <a:t>design</a:t>
            </a:r>
            <a:r>
              <a:rPr dirty="0" sz="1200" spc="14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iteration</a:t>
            </a:r>
            <a:r>
              <a:rPr dirty="0" sz="1200" spc="14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or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discourage</a:t>
            </a:r>
            <a:r>
              <a:rPr dirty="0" sz="1200" spc="14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spontaneous creativity.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ahoma"/>
              <a:buChar char="●"/>
            </a:pPr>
            <a:endParaRPr sz="1200">
              <a:latin typeface="Microsoft Sans Serif"/>
              <a:cs typeface="Microsoft Sans Serif"/>
            </a:endParaRPr>
          </a:p>
          <a:p>
            <a:pPr marL="332740" marR="5080" indent="-320675">
              <a:lnSpc>
                <a:spcPct val="100000"/>
              </a:lnSpc>
              <a:buFont typeface="Tahoma"/>
              <a:buChar char="●"/>
              <a:tabLst>
                <a:tab pos="332740" algn="l"/>
              </a:tabLst>
            </a:pPr>
            <a:r>
              <a:rPr dirty="0" sz="1200" spc="10">
                <a:latin typeface="Microsoft Sans Serif"/>
                <a:cs typeface="Microsoft Sans Serif"/>
              </a:rPr>
              <a:t>Privacy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concerns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245">
                <a:latin typeface="Microsoft Sans Serif"/>
                <a:cs typeface="Microsoft Sans Serif"/>
              </a:rPr>
              <a:t>-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voice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notes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may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contain </a:t>
            </a:r>
            <a:r>
              <a:rPr dirty="0" sz="1200">
                <a:latin typeface="Microsoft Sans Serif"/>
                <a:cs typeface="Microsoft Sans Serif"/>
              </a:rPr>
              <a:t>sensitive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design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and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business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information. </a:t>
            </a:r>
            <a:r>
              <a:rPr dirty="0" sz="1200">
                <a:latin typeface="Microsoft Sans Serif"/>
                <a:cs typeface="Microsoft Sans Serif"/>
              </a:rPr>
              <a:t>Clear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policies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are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essential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387010" y="4514504"/>
            <a:ext cx="328676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32740" algn="l"/>
              </a:tabLst>
            </a:pPr>
            <a:r>
              <a:rPr dirty="0" sz="1200">
                <a:latin typeface="Microsoft Sans Serif"/>
                <a:cs typeface="Microsoft Sans Serif"/>
              </a:rPr>
              <a:t>Need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make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sure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AI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is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reliable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make </a:t>
            </a:r>
            <a:r>
              <a:rPr dirty="0" sz="1200" spc="10">
                <a:latin typeface="Microsoft Sans Serif"/>
                <a:cs typeface="Microsoft Sans Serif"/>
              </a:rPr>
              <a:t>necessary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changes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accurately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and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create </a:t>
            </a:r>
            <a:r>
              <a:rPr dirty="0" sz="1200" spc="50">
                <a:latin typeface="Microsoft Sans Serif"/>
                <a:cs typeface="Microsoft Sans Serif"/>
              </a:rPr>
              <a:t>priority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70">
                <a:latin typeface="Microsoft Sans Serif"/>
                <a:cs typeface="Microsoft Sans Serif"/>
              </a:rPr>
              <a:t>todo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lists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-30"/>
              <a:t>Pros</a:t>
            </a:r>
            <a:r>
              <a:rPr dirty="0" spc="-120"/>
              <a:t> </a:t>
            </a:r>
            <a:r>
              <a:rPr dirty="0" spc="70"/>
              <a:t>and</a:t>
            </a:r>
            <a:r>
              <a:rPr dirty="0" spc="-120"/>
              <a:t> </a:t>
            </a:r>
            <a:r>
              <a:rPr dirty="0" spc="-20"/>
              <a:t>Cons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9123" y="1549177"/>
            <a:ext cx="2943860" cy="3500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marR="80645" indent="-32067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32740" algn="l"/>
              </a:tabLst>
            </a:pPr>
            <a:r>
              <a:rPr dirty="0" sz="1200" spc="10">
                <a:latin typeface="Microsoft Sans Serif"/>
                <a:cs typeface="Microsoft Sans Serif"/>
              </a:rPr>
              <a:t>immediate</a:t>
            </a:r>
            <a:r>
              <a:rPr dirty="0" sz="1200" spc="114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changes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and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creation, </a:t>
            </a:r>
            <a:r>
              <a:rPr dirty="0" sz="1200" spc="60">
                <a:latin typeface="Microsoft Sans Serif"/>
                <a:cs typeface="Microsoft Sans Serif"/>
              </a:rPr>
              <a:t>better</a:t>
            </a:r>
            <a:r>
              <a:rPr dirty="0" sz="1200" spc="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sense</a:t>
            </a:r>
            <a:r>
              <a:rPr dirty="0" sz="1200" spc="7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of</a:t>
            </a:r>
            <a:r>
              <a:rPr dirty="0" sz="1200" spc="7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visualization</a:t>
            </a:r>
            <a:r>
              <a:rPr dirty="0" sz="1200" spc="6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than </a:t>
            </a:r>
            <a:r>
              <a:rPr dirty="0" sz="1200" spc="20">
                <a:latin typeface="Microsoft Sans Serif"/>
                <a:cs typeface="Microsoft Sans Serif"/>
              </a:rPr>
              <a:t>traditional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verbal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feedback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visual </a:t>
            </a:r>
            <a:r>
              <a:rPr dirty="0" sz="1200" spc="50">
                <a:latin typeface="Microsoft Sans Serif"/>
                <a:cs typeface="Microsoft Sans Serif"/>
              </a:rPr>
              <a:t>edits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paradigm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ahoma"/>
              <a:buChar char="●"/>
            </a:pPr>
            <a:endParaRPr sz="1200">
              <a:latin typeface="Microsoft Sans Serif"/>
              <a:cs typeface="Microsoft Sans Serif"/>
            </a:endParaRPr>
          </a:p>
          <a:p>
            <a:pPr marL="332740" marR="461645" indent="-320675">
              <a:lnSpc>
                <a:spcPct val="100000"/>
              </a:lnSpc>
              <a:buFont typeface="Tahoma"/>
              <a:buChar char="●"/>
              <a:tabLst>
                <a:tab pos="332740" algn="l"/>
              </a:tabLst>
            </a:pPr>
            <a:r>
              <a:rPr dirty="0" sz="1200">
                <a:latin typeface="Microsoft Sans Serif"/>
                <a:cs typeface="Microsoft Sans Serif"/>
              </a:rPr>
              <a:t>shortens</a:t>
            </a:r>
            <a:r>
              <a:rPr dirty="0" sz="1200" spc="1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timeline</a:t>
            </a:r>
            <a:r>
              <a:rPr dirty="0" sz="1200" spc="17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of</a:t>
            </a:r>
            <a:r>
              <a:rPr dirty="0" sz="1200" spc="17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iteration </a:t>
            </a:r>
            <a:r>
              <a:rPr dirty="0" sz="1200">
                <a:latin typeface="Microsoft Sans Serif"/>
                <a:cs typeface="Microsoft Sans Serif"/>
              </a:rPr>
              <a:t>process,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saving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founders’</a:t>
            </a:r>
            <a:r>
              <a:rPr dirty="0" sz="1200" spc="145">
                <a:latin typeface="Microsoft Sans Serif"/>
                <a:cs typeface="Microsoft Sans Serif"/>
              </a:rPr>
              <a:t> </a:t>
            </a:r>
            <a:r>
              <a:rPr dirty="0" sz="1200" spc="35">
                <a:latin typeface="Microsoft Sans Serif"/>
                <a:cs typeface="Microsoft Sans Serif"/>
              </a:rPr>
              <a:t>time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ahoma"/>
              <a:buChar char="●"/>
            </a:pPr>
            <a:endParaRPr sz="1200">
              <a:latin typeface="Microsoft Sans Serif"/>
              <a:cs typeface="Microsoft Sans Serif"/>
            </a:endParaRPr>
          </a:p>
          <a:p>
            <a:pPr marL="332740" marR="5080" indent="-320675">
              <a:lnSpc>
                <a:spcPct val="100000"/>
              </a:lnSpc>
              <a:buFont typeface="Tahoma"/>
              <a:buChar char="●"/>
              <a:tabLst>
                <a:tab pos="332740" algn="l"/>
              </a:tabLst>
            </a:pPr>
            <a:r>
              <a:rPr dirty="0" sz="1200" spc="20">
                <a:latin typeface="Microsoft Sans Serif"/>
                <a:cs typeface="Microsoft Sans Serif"/>
              </a:rPr>
              <a:t>communicate</a:t>
            </a:r>
            <a:r>
              <a:rPr dirty="0" sz="1200" spc="185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founder</a:t>
            </a:r>
            <a:r>
              <a:rPr dirty="0" sz="1200" spc="19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aesthetic </a:t>
            </a:r>
            <a:r>
              <a:rPr dirty="0" sz="1200">
                <a:latin typeface="Microsoft Sans Serif"/>
                <a:cs typeface="Microsoft Sans Serif"/>
              </a:rPr>
              <a:t>preferences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designers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 spc="-265">
                <a:latin typeface="Microsoft Sans Serif"/>
                <a:cs typeface="Microsoft Sans Serif"/>
              </a:rPr>
              <a:t>→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 spc="30">
                <a:latin typeface="Microsoft Sans Serif"/>
                <a:cs typeface="Microsoft Sans Serif"/>
              </a:rPr>
              <a:t>from </a:t>
            </a:r>
            <a:r>
              <a:rPr dirty="0" sz="1200">
                <a:latin typeface="Microsoft Sans Serif"/>
                <a:cs typeface="Microsoft Sans Serif"/>
              </a:rPr>
              <a:t>interviews,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founders</a:t>
            </a:r>
            <a:r>
              <a:rPr dirty="0" sz="1200" spc="1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are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struggling</a:t>
            </a:r>
            <a:r>
              <a:rPr dirty="0" sz="1200" spc="160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to </a:t>
            </a:r>
            <a:r>
              <a:rPr dirty="0" sz="1200" spc="20">
                <a:latin typeface="Microsoft Sans Serif"/>
                <a:cs typeface="Microsoft Sans Serif"/>
              </a:rPr>
              <a:t>communicate</a:t>
            </a:r>
            <a:r>
              <a:rPr dirty="0" sz="1200" spc="25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this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Tahoma"/>
              <a:buChar char="●"/>
            </a:pPr>
            <a:endParaRPr sz="1200">
              <a:latin typeface="Microsoft Sans Serif"/>
              <a:cs typeface="Microsoft Sans Serif"/>
            </a:endParaRPr>
          </a:p>
          <a:p>
            <a:pPr marL="332740" marR="85090" indent="-320675">
              <a:lnSpc>
                <a:spcPct val="100000"/>
              </a:lnSpc>
              <a:buFont typeface="Tahoma"/>
              <a:buChar char="●"/>
              <a:tabLst>
                <a:tab pos="332740" algn="l"/>
              </a:tabLst>
            </a:pPr>
            <a:r>
              <a:rPr dirty="0" sz="1200" spc="10">
                <a:latin typeface="Microsoft Sans Serif"/>
                <a:cs typeface="Microsoft Sans Serif"/>
              </a:rPr>
              <a:t>Goes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beyond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basic</a:t>
            </a:r>
            <a:r>
              <a:rPr dirty="0" sz="1200" spc="14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templates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 spc="195">
                <a:latin typeface="Microsoft Sans Serif"/>
                <a:cs typeface="Microsoft Sans Serif"/>
              </a:rPr>
              <a:t>- </a:t>
            </a:r>
            <a:r>
              <a:rPr dirty="0" sz="1200">
                <a:latin typeface="Microsoft Sans Serif"/>
                <a:cs typeface="Microsoft Sans Serif"/>
              </a:rPr>
              <a:t>many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design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tools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in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status</a:t>
            </a:r>
            <a:r>
              <a:rPr dirty="0" sz="1200" spc="12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quo </a:t>
            </a:r>
            <a:r>
              <a:rPr dirty="0" sz="1200" spc="10">
                <a:latin typeface="Microsoft Sans Serif"/>
                <a:cs typeface="Microsoft Sans Serif"/>
              </a:rPr>
              <a:t>stick</a:t>
            </a:r>
            <a:r>
              <a:rPr dirty="0" sz="1200" spc="80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templates</a:t>
            </a:r>
            <a:r>
              <a:rPr dirty="0" sz="1200" spc="8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and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65">
                <a:latin typeface="Microsoft Sans Serif"/>
                <a:cs typeface="Microsoft Sans Serif"/>
              </a:rPr>
              <a:t>do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not</a:t>
            </a:r>
            <a:r>
              <a:rPr dirty="0" sz="1200" spc="8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go </a:t>
            </a:r>
            <a:r>
              <a:rPr dirty="0" sz="1200">
                <a:latin typeface="Microsoft Sans Serif"/>
                <a:cs typeface="Microsoft Sans Serif"/>
              </a:rPr>
              <a:t>beyond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app.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This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idea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really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dives </a:t>
            </a:r>
            <a:r>
              <a:rPr dirty="0" sz="1200" spc="50">
                <a:latin typeface="Microsoft Sans Serif"/>
                <a:cs typeface="Microsoft Sans Serif"/>
              </a:rPr>
              <a:t>deep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into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aesthetic</a:t>
            </a:r>
            <a:r>
              <a:rPr dirty="0" sz="1200" spc="12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and</a:t>
            </a:r>
            <a:r>
              <a:rPr dirty="0" sz="1200" spc="12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iterative </a:t>
            </a:r>
            <a:r>
              <a:rPr dirty="0" sz="1200">
                <a:latin typeface="Microsoft Sans Serif"/>
                <a:cs typeface="Microsoft Sans Serif"/>
              </a:rPr>
              <a:t>changes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14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revolutionize</a:t>
            </a:r>
            <a:r>
              <a:rPr dirty="0" sz="1200" spc="14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this</a:t>
            </a:r>
            <a:r>
              <a:rPr dirty="0" sz="1200" spc="14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area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468042" y="918262"/>
            <a:ext cx="61976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5" b="1">
                <a:solidFill>
                  <a:srgbClr val="0097A7"/>
                </a:solidFill>
                <a:latin typeface="Arial"/>
                <a:cs typeface="Arial"/>
              </a:rPr>
              <a:t>Cons: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604591" y="1179881"/>
            <a:ext cx="523240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marR="456565" indent="-32067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32740" algn="l"/>
              </a:tabLst>
            </a:pPr>
            <a:r>
              <a:rPr dirty="0" sz="1200" spc="10">
                <a:latin typeface="Microsoft Sans Serif"/>
                <a:cs typeface="Microsoft Sans Serif"/>
              </a:rPr>
              <a:t>tries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accomplish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65">
                <a:latin typeface="Microsoft Sans Serif"/>
                <a:cs typeface="Microsoft Sans Serif"/>
              </a:rPr>
              <a:t>too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much,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could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lead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subpar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60">
                <a:latin typeface="Microsoft Sans Serif"/>
                <a:cs typeface="Microsoft Sans Serif"/>
              </a:rPr>
              <a:t>outputs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for </a:t>
            </a:r>
            <a:r>
              <a:rPr dirty="0" sz="1200" spc="-10">
                <a:latin typeface="Microsoft Sans Serif"/>
                <a:cs typeface="Microsoft Sans Serif"/>
              </a:rPr>
              <a:t>everything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ahoma"/>
              <a:buChar char="●"/>
            </a:pPr>
            <a:endParaRPr sz="1200">
              <a:latin typeface="Microsoft Sans Serif"/>
              <a:cs typeface="Microsoft Sans Serif"/>
            </a:endParaRPr>
          </a:p>
          <a:p>
            <a:pPr marL="332740" marR="8255" indent="-320675">
              <a:lnSpc>
                <a:spcPct val="100000"/>
              </a:lnSpc>
              <a:buFont typeface="Tahoma"/>
              <a:buChar char="●"/>
              <a:tabLst>
                <a:tab pos="332740" algn="l"/>
              </a:tabLst>
            </a:pPr>
            <a:r>
              <a:rPr dirty="0" sz="1200">
                <a:latin typeface="Microsoft Sans Serif"/>
                <a:cs typeface="Microsoft Sans Serif"/>
              </a:rPr>
              <a:t>overreliance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on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AI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-265">
                <a:latin typeface="Microsoft Sans Serif"/>
                <a:cs typeface="Microsoft Sans Serif"/>
              </a:rPr>
              <a:t>→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takes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away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autonomy,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many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founders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thought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AI </a:t>
            </a:r>
            <a:r>
              <a:rPr dirty="0" sz="1200">
                <a:latin typeface="Microsoft Sans Serif"/>
                <a:cs typeface="Microsoft Sans Serif"/>
              </a:rPr>
              <a:t>was</a:t>
            </a:r>
            <a:r>
              <a:rPr dirty="0" sz="1200" spc="10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not</a:t>
            </a:r>
            <a:r>
              <a:rPr dirty="0" sz="1200" spc="10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creative</a:t>
            </a:r>
            <a:r>
              <a:rPr dirty="0" sz="1200" spc="10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enough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for</a:t>
            </a:r>
            <a:r>
              <a:rPr dirty="0" sz="1200" spc="10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visuals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ahoma"/>
              <a:buChar char="●"/>
            </a:pPr>
            <a:endParaRPr sz="1200">
              <a:latin typeface="Microsoft Sans Serif"/>
              <a:cs typeface="Microsoft Sans Serif"/>
            </a:endParaRPr>
          </a:p>
          <a:p>
            <a:pPr marL="332740" marR="5080" indent="-320675">
              <a:lnSpc>
                <a:spcPct val="100000"/>
              </a:lnSpc>
              <a:buFont typeface="Tahoma"/>
              <a:buChar char="●"/>
              <a:tabLst>
                <a:tab pos="332740" algn="l"/>
              </a:tabLst>
            </a:pPr>
            <a:r>
              <a:rPr dirty="0" sz="1200">
                <a:latin typeface="Microsoft Sans Serif"/>
                <a:cs typeface="Microsoft Sans Serif"/>
              </a:rPr>
              <a:t>AI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implementation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is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not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65">
                <a:latin typeface="Microsoft Sans Serif"/>
                <a:cs typeface="Microsoft Sans Serif"/>
              </a:rPr>
              <a:t>too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feasible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-265">
                <a:latin typeface="Microsoft Sans Serif"/>
                <a:cs typeface="Microsoft Sans Serif"/>
              </a:rPr>
              <a:t>→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would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have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hardcode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most </a:t>
            </a:r>
            <a:r>
              <a:rPr dirty="0" sz="1200" spc="55">
                <a:latin typeface="Microsoft Sans Serif"/>
                <a:cs typeface="Microsoft Sans Serif"/>
              </a:rPr>
              <a:t>of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user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experience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604591" y="2825798"/>
            <a:ext cx="51384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32740" algn="l"/>
              </a:tabLst>
            </a:pPr>
            <a:r>
              <a:rPr dirty="0" sz="1200">
                <a:latin typeface="Microsoft Sans Serif"/>
                <a:cs typeface="Microsoft Sans Serif"/>
              </a:rPr>
              <a:t>AI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has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access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most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design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related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communication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 spc="-265">
                <a:latin typeface="Microsoft Sans Serif"/>
                <a:cs typeface="Microsoft Sans Serif"/>
              </a:rPr>
              <a:t>→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could</a:t>
            </a:r>
            <a:r>
              <a:rPr dirty="0" sz="1200" spc="13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cause </a:t>
            </a:r>
            <a:r>
              <a:rPr dirty="0" sz="1200">
                <a:latin typeface="Microsoft Sans Serif"/>
                <a:cs typeface="Microsoft Sans Serif"/>
              </a:rPr>
              <a:t>privacy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issues</a:t>
            </a:r>
            <a:r>
              <a:rPr dirty="0" sz="1200" spc="140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with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sensitive</a:t>
            </a:r>
            <a:r>
              <a:rPr dirty="0" sz="1200" spc="14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business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info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604591" y="3374437"/>
            <a:ext cx="533209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marR="99695" indent="-320675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32740" algn="l"/>
              </a:tabLst>
            </a:pPr>
            <a:r>
              <a:rPr dirty="0" sz="1200" spc="10">
                <a:latin typeface="Microsoft Sans Serif"/>
                <a:cs typeface="Microsoft Sans Serif"/>
              </a:rPr>
              <a:t>Lots</a:t>
            </a:r>
            <a:r>
              <a:rPr dirty="0" sz="1200" spc="55">
                <a:latin typeface="Microsoft Sans Serif"/>
                <a:cs typeface="Microsoft Sans Serif"/>
              </a:rPr>
              <a:t> of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user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education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needed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learn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about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how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use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voice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ai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and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25">
                <a:latin typeface="Microsoft Sans Serif"/>
                <a:cs typeface="Microsoft Sans Serif"/>
              </a:rPr>
              <a:t>app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ahoma"/>
              <a:buChar char="●"/>
            </a:pPr>
            <a:endParaRPr sz="1200">
              <a:latin typeface="Microsoft Sans Serif"/>
              <a:cs typeface="Microsoft Sans Serif"/>
            </a:endParaRPr>
          </a:p>
          <a:p>
            <a:pPr marL="332740" marR="5080" indent="-320675">
              <a:lnSpc>
                <a:spcPct val="100000"/>
              </a:lnSpc>
              <a:buFont typeface="Tahoma"/>
              <a:buChar char="●"/>
              <a:tabLst>
                <a:tab pos="332740" algn="l"/>
              </a:tabLst>
            </a:pPr>
            <a:r>
              <a:rPr dirty="0" sz="1200" spc="10">
                <a:latin typeface="Microsoft Sans Serif"/>
                <a:cs typeface="Microsoft Sans Serif"/>
              </a:rPr>
              <a:t>Loss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of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designer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autonomy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245">
                <a:latin typeface="Microsoft Sans Serif"/>
                <a:cs typeface="Microsoft Sans Serif"/>
              </a:rPr>
              <a:t>-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designers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may</a:t>
            </a:r>
            <a:r>
              <a:rPr dirty="0" sz="1200" spc="65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not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approve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of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changes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AI </a:t>
            </a:r>
            <a:r>
              <a:rPr dirty="0" sz="1200">
                <a:latin typeface="Microsoft Sans Serif"/>
                <a:cs typeface="Microsoft Sans Serif"/>
              </a:rPr>
              <a:t>is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making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ahoma"/>
              <a:buChar char="●"/>
            </a:pPr>
            <a:endParaRPr sz="1200">
              <a:latin typeface="Microsoft Sans Serif"/>
              <a:cs typeface="Microsoft Sans Serif"/>
            </a:endParaRPr>
          </a:p>
          <a:p>
            <a:pPr marL="332740" marR="116839" indent="-320675">
              <a:lnSpc>
                <a:spcPct val="100000"/>
              </a:lnSpc>
              <a:buFont typeface="Tahoma"/>
              <a:buChar char="●"/>
              <a:tabLst>
                <a:tab pos="332740" algn="l"/>
              </a:tabLst>
            </a:pPr>
            <a:r>
              <a:rPr dirty="0" sz="1200">
                <a:latin typeface="Microsoft Sans Serif"/>
                <a:cs typeface="Microsoft Sans Serif"/>
              </a:rPr>
              <a:t>Ai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may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rely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on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making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edits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based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on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ﬂow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of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voice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instead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30">
                <a:latin typeface="Microsoft Sans Serif"/>
                <a:cs typeface="Microsoft Sans Serif"/>
              </a:rPr>
              <a:t>of </a:t>
            </a:r>
            <a:r>
              <a:rPr dirty="0" sz="1200">
                <a:latin typeface="Microsoft Sans Serif"/>
                <a:cs typeface="Microsoft Sans Serif"/>
              </a:rPr>
              <a:t>synthesizing</a:t>
            </a:r>
            <a:r>
              <a:rPr dirty="0" sz="1200" spc="17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changes</a:t>
            </a:r>
            <a:r>
              <a:rPr dirty="0" sz="1200" spc="180">
                <a:latin typeface="Microsoft Sans Serif"/>
                <a:cs typeface="Microsoft Sans Serif"/>
              </a:rPr>
              <a:t> </a:t>
            </a:r>
            <a:r>
              <a:rPr dirty="0" sz="1200" spc="-265">
                <a:latin typeface="Microsoft Sans Serif"/>
                <a:cs typeface="Microsoft Sans Serif"/>
              </a:rPr>
              <a:t>→</a:t>
            </a:r>
            <a:r>
              <a:rPr dirty="0" sz="1200" spc="180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from</a:t>
            </a:r>
            <a:r>
              <a:rPr dirty="0" sz="1200" spc="18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experience</a:t>
            </a:r>
            <a:r>
              <a:rPr dirty="0" sz="1200" spc="17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prototype,</a:t>
            </a:r>
            <a:r>
              <a:rPr dirty="0" sz="1200" spc="18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founder’s</a:t>
            </a:r>
            <a:r>
              <a:rPr dirty="0" sz="1200" spc="18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train</a:t>
            </a:r>
            <a:r>
              <a:rPr dirty="0" sz="1200" spc="18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of </a:t>
            </a:r>
            <a:r>
              <a:rPr dirty="0" sz="1200" spc="55">
                <a:latin typeface="Microsoft Sans Serif"/>
                <a:cs typeface="Microsoft Sans Serif"/>
              </a:rPr>
              <a:t>thought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affected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order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in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which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things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were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drawn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and</a:t>
            </a:r>
            <a:r>
              <a:rPr dirty="0" sz="1200" spc="1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priotizied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52574" y="854873"/>
            <a:ext cx="3013075" cy="717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88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Voice</a:t>
            </a:r>
            <a:r>
              <a:rPr dirty="0" sz="18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65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1800" spc="-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Visual</a:t>
            </a:r>
            <a:r>
              <a:rPr dirty="0" sz="1800" spc="-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r>
              <a:rPr dirty="0" sz="18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Solution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Pros: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50"/>
              <a:t>Constraints</a:t>
            </a:r>
            <a:r>
              <a:rPr dirty="0" spc="-50"/>
              <a:t> </a:t>
            </a:r>
            <a:r>
              <a:rPr dirty="0"/>
              <a:t>of</a:t>
            </a:r>
            <a:r>
              <a:rPr dirty="0" spc="-45"/>
              <a:t> </a:t>
            </a:r>
            <a:r>
              <a:rPr dirty="0" spc="-25"/>
              <a:t>AI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968044"/>
            <a:ext cx="8380730" cy="3811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46760">
              <a:lnSpc>
                <a:spcPct val="114999"/>
              </a:lnSpc>
              <a:spcBef>
                <a:spcPts val="100"/>
              </a:spcBef>
            </a:pPr>
            <a:r>
              <a:rPr dirty="0" sz="1600" b="1">
                <a:latin typeface="Arial"/>
                <a:cs typeface="Arial"/>
              </a:rPr>
              <a:t>Voice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65" b="1">
                <a:latin typeface="Arial"/>
                <a:cs typeface="Arial"/>
              </a:rPr>
              <a:t>to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Visual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AI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relies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on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AI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for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all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aspects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of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spc="80" b="1">
                <a:latin typeface="Arial"/>
                <a:cs typeface="Arial"/>
              </a:rPr>
              <a:t>the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app.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This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20" b="1">
                <a:latin typeface="Arial"/>
                <a:cs typeface="Arial"/>
              </a:rPr>
              <a:t>is </a:t>
            </a:r>
            <a:r>
              <a:rPr dirty="0" sz="1600" b="1">
                <a:latin typeface="Arial"/>
                <a:cs typeface="Arial"/>
              </a:rPr>
              <a:t>not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desirable </a:t>
            </a:r>
            <a:r>
              <a:rPr dirty="0" sz="1600" spc="45" b="1">
                <a:latin typeface="Arial"/>
                <a:cs typeface="Arial"/>
              </a:rPr>
              <a:t>characteristic</a:t>
            </a:r>
            <a:r>
              <a:rPr dirty="0" sz="1600" spc="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for</a:t>
            </a:r>
            <a:r>
              <a:rPr dirty="0" sz="1600" spc="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designers</a:t>
            </a:r>
            <a:r>
              <a:rPr dirty="0" sz="1600" spc="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and</a:t>
            </a:r>
            <a:r>
              <a:rPr dirty="0" sz="1600" spc="2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founders.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1600">
              <a:latin typeface="Arial"/>
              <a:cs typeface="Arial"/>
            </a:endParaRPr>
          </a:p>
          <a:p>
            <a:pPr marL="396875" indent="-351155">
              <a:lnSpc>
                <a:spcPct val="100000"/>
              </a:lnSpc>
              <a:buChar char="●"/>
              <a:tabLst>
                <a:tab pos="396875" algn="l"/>
              </a:tabLst>
            </a:pPr>
            <a:r>
              <a:rPr dirty="0" sz="1600" spc="50" b="1">
                <a:solidFill>
                  <a:srgbClr val="0A9395"/>
                </a:solidFill>
                <a:latin typeface="Arial"/>
                <a:cs typeface="Arial"/>
              </a:rPr>
              <a:t>Data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0A9395"/>
                </a:solidFill>
                <a:latin typeface="Arial"/>
                <a:cs typeface="Arial"/>
              </a:rPr>
              <a:t>about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 designers and</a:t>
            </a:r>
            <a:r>
              <a:rPr dirty="0" sz="16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endParaRPr sz="1600">
              <a:latin typeface="Arial"/>
              <a:cs typeface="Arial"/>
            </a:endParaRPr>
          </a:p>
          <a:p>
            <a:pPr lvl="1" marL="854075" marR="734060" indent="-351790">
              <a:lnSpc>
                <a:spcPct val="100000"/>
              </a:lnSpc>
              <a:buClr>
                <a:srgbClr val="595959"/>
              </a:buClr>
              <a:buFont typeface="Tahoma"/>
              <a:buChar char="○"/>
              <a:tabLst>
                <a:tab pos="854075" algn="l"/>
              </a:tabLst>
            </a:pPr>
            <a:r>
              <a:rPr dirty="0" sz="1600">
                <a:latin typeface="Microsoft Sans Serif"/>
                <a:cs typeface="Microsoft Sans Serif"/>
              </a:rPr>
              <a:t>62%</a:t>
            </a:r>
            <a:r>
              <a:rPr dirty="0" sz="1600" spc="70">
                <a:latin typeface="Microsoft Sans Serif"/>
                <a:cs typeface="Microsoft Sans Serif"/>
              </a:rPr>
              <a:t> of </a:t>
            </a:r>
            <a:r>
              <a:rPr dirty="0" sz="1600">
                <a:latin typeface="Microsoft Sans Serif"/>
                <a:cs typeface="Microsoft Sans Serif"/>
              </a:rPr>
              <a:t>designers</a:t>
            </a:r>
            <a:r>
              <a:rPr dirty="0" sz="1600" spc="7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say</a:t>
            </a:r>
            <a:r>
              <a:rPr dirty="0" sz="1600" spc="70">
                <a:latin typeface="Microsoft Sans Serif"/>
                <a:cs typeface="Microsoft Sans Serif"/>
              </a:rPr>
              <a:t> </a:t>
            </a:r>
            <a:r>
              <a:rPr dirty="0" sz="1600" spc="80">
                <a:latin typeface="Microsoft Sans Serif"/>
                <a:cs typeface="Microsoft Sans Serif"/>
              </a:rPr>
              <a:t>that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b="1">
                <a:latin typeface="Arial"/>
                <a:cs typeface="Arial"/>
              </a:rPr>
              <a:t>designers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express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concerns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85" b="1">
                <a:latin typeface="Arial"/>
                <a:cs typeface="Arial"/>
              </a:rPr>
              <a:t>that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AI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inhibits </a:t>
            </a:r>
            <a:r>
              <a:rPr dirty="0" sz="1600" spc="60" b="1">
                <a:latin typeface="Arial"/>
                <a:cs typeface="Arial"/>
              </a:rPr>
              <a:t>empathy</a:t>
            </a:r>
            <a:r>
              <a:rPr dirty="0" sz="1600" spc="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and</a:t>
            </a:r>
            <a:r>
              <a:rPr dirty="0" sz="1600" spc="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exploration</a:t>
            </a:r>
            <a:r>
              <a:rPr dirty="0" sz="1600" spc="70" b="1">
                <a:latin typeface="Arial"/>
                <a:cs typeface="Arial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in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design</a:t>
            </a:r>
            <a:r>
              <a:rPr dirty="0" sz="1600" spc="9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(</a:t>
            </a:r>
            <a:r>
              <a:rPr dirty="0" u="heavy" sz="16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Digital</a:t>
            </a:r>
            <a:r>
              <a:rPr dirty="0" u="heavy" sz="1600" spc="9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dirty="0" u="heavy" sz="1600" spc="-5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Silk</a:t>
            </a:r>
            <a:r>
              <a:rPr dirty="0" sz="1600" spc="-55">
                <a:solidFill>
                  <a:srgbClr val="595959"/>
                </a:solidFill>
                <a:latin typeface="Microsoft Sans Serif"/>
                <a:cs typeface="Microsoft Sans Serif"/>
              </a:rPr>
              <a:t>,</a:t>
            </a:r>
            <a:r>
              <a:rPr dirty="0" sz="16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u="heavy" sz="16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Killer</a:t>
            </a:r>
            <a:r>
              <a:rPr dirty="0" u="heavy" sz="1600" spc="9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16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Innovations</a:t>
            </a:r>
            <a:r>
              <a:rPr dirty="0" sz="1600" spc="-10">
                <a:latin typeface="Microsoft Sans Serif"/>
                <a:cs typeface="Microsoft Sans Serif"/>
              </a:rPr>
              <a:t>)</a:t>
            </a:r>
            <a:endParaRPr sz="1600">
              <a:latin typeface="Microsoft Sans Serif"/>
              <a:cs typeface="Microsoft Sans Serif"/>
            </a:endParaRPr>
          </a:p>
          <a:p>
            <a:pPr lvl="1" marL="854075" indent="-351155">
              <a:lnSpc>
                <a:spcPct val="100000"/>
              </a:lnSpc>
              <a:buClr>
                <a:srgbClr val="595959"/>
              </a:buClr>
              <a:buFont typeface="Tahoma"/>
              <a:buChar char="○"/>
              <a:tabLst>
                <a:tab pos="854075" algn="l"/>
              </a:tabLst>
            </a:pPr>
            <a:r>
              <a:rPr dirty="0" sz="1600" spc="-160">
                <a:latin typeface="Microsoft Sans Serif"/>
                <a:cs typeface="Microsoft Sans Serif"/>
              </a:rPr>
              <a:t>41%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of</a:t>
            </a:r>
            <a:r>
              <a:rPr dirty="0" sz="1600" spc="50">
                <a:latin typeface="Microsoft Sans Serif"/>
                <a:cs typeface="Microsoft Sans Serif"/>
              </a:rPr>
              <a:t> </a:t>
            </a:r>
            <a:r>
              <a:rPr dirty="0" sz="1600" b="1">
                <a:latin typeface="Arial"/>
                <a:cs typeface="Arial"/>
              </a:rPr>
              <a:t>design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professionals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are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spc="90" b="1">
                <a:latin typeface="Arial"/>
                <a:cs typeface="Arial"/>
              </a:rPr>
              <a:t>at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risk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in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being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replaced</a:t>
            </a:r>
            <a:r>
              <a:rPr dirty="0" sz="1600" spc="20" b="1">
                <a:latin typeface="Arial"/>
                <a:cs typeface="Arial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with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AI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(</a:t>
            </a:r>
            <a:r>
              <a:rPr dirty="0" u="heavy" sz="16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Superside</a:t>
            </a:r>
            <a:r>
              <a:rPr dirty="0" sz="1600" spc="-10">
                <a:latin typeface="Microsoft Sans Serif"/>
                <a:cs typeface="Microsoft Sans Serif"/>
              </a:rPr>
              <a:t>)</a:t>
            </a:r>
            <a:endParaRPr sz="16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1789"/>
              </a:spcBef>
              <a:buFont typeface="Tahoma"/>
              <a:buChar char="○"/>
            </a:pPr>
            <a:endParaRPr sz="1600">
              <a:latin typeface="Microsoft Sans Serif"/>
              <a:cs typeface="Microsoft Sans Serif"/>
            </a:endParaRPr>
          </a:p>
          <a:p>
            <a:pPr marL="396875" indent="-351155">
              <a:lnSpc>
                <a:spcPct val="100000"/>
              </a:lnSpc>
              <a:buChar char="●"/>
              <a:tabLst>
                <a:tab pos="396875" algn="l"/>
              </a:tabLst>
            </a:pPr>
            <a:r>
              <a:rPr dirty="0" sz="1600" spc="-20" b="1">
                <a:solidFill>
                  <a:srgbClr val="0A9395"/>
                </a:solidFill>
                <a:latin typeface="Arial"/>
                <a:cs typeface="Arial"/>
              </a:rPr>
              <a:t>Findings</a:t>
            </a:r>
            <a:r>
              <a:rPr dirty="0" sz="16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from</a:t>
            </a:r>
            <a:r>
              <a:rPr dirty="0" sz="16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interviews</a:t>
            </a:r>
            <a:r>
              <a:rPr dirty="0" sz="16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with</a:t>
            </a:r>
            <a:r>
              <a:rPr dirty="0" sz="16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endParaRPr sz="1600">
              <a:latin typeface="Arial"/>
              <a:cs typeface="Arial"/>
            </a:endParaRPr>
          </a:p>
          <a:p>
            <a:pPr lvl="1" marL="854075" marR="393700" indent="-351790">
              <a:lnSpc>
                <a:spcPct val="100000"/>
              </a:lnSpc>
              <a:buFont typeface="Tahoma"/>
              <a:buChar char="○"/>
              <a:tabLst>
                <a:tab pos="854075" algn="l"/>
              </a:tabLst>
            </a:pPr>
            <a:r>
              <a:rPr dirty="0" sz="1600" spc="-35">
                <a:latin typeface="Microsoft Sans Serif"/>
                <a:cs typeface="Microsoft Sans Serif"/>
              </a:rPr>
              <a:t>“</a:t>
            </a:r>
            <a:r>
              <a:rPr dirty="0" sz="1600" spc="-35" b="1">
                <a:latin typeface="Arial"/>
                <a:cs typeface="Arial"/>
              </a:rPr>
              <a:t>Tools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should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not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design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for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65" b="1">
                <a:latin typeface="Arial"/>
                <a:cs typeface="Arial"/>
              </a:rPr>
              <a:t>me</a:t>
            </a:r>
            <a:r>
              <a:rPr dirty="0" sz="1600" spc="15" b="1">
                <a:latin typeface="Arial"/>
                <a:cs typeface="Arial"/>
              </a:rPr>
              <a:t> </a:t>
            </a:r>
            <a:r>
              <a:rPr dirty="0" sz="1600" spc="100">
                <a:latin typeface="Microsoft Sans Serif"/>
                <a:cs typeface="Microsoft Sans Serif"/>
              </a:rPr>
              <a:t>but</a:t>
            </a:r>
            <a:r>
              <a:rPr dirty="0" sz="1600" spc="5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help</a:t>
            </a:r>
            <a:r>
              <a:rPr dirty="0" sz="1600" spc="5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me</a:t>
            </a:r>
            <a:r>
              <a:rPr dirty="0" sz="1600" spc="45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communicate</a:t>
            </a:r>
            <a:r>
              <a:rPr dirty="0" sz="1600" spc="50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with</a:t>
            </a:r>
            <a:r>
              <a:rPr dirty="0" sz="1600" spc="50">
                <a:latin typeface="Microsoft Sans Serif"/>
                <a:cs typeface="Microsoft Sans Serif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designers” </a:t>
            </a:r>
            <a:r>
              <a:rPr dirty="0" sz="1600">
                <a:latin typeface="Microsoft Sans Serif"/>
                <a:cs typeface="Microsoft Sans Serif"/>
              </a:rPr>
              <a:t>Sam</a:t>
            </a:r>
            <a:r>
              <a:rPr dirty="0" sz="1600" spc="-1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in</a:t>
            </a:r>
            <a:r>
              <a:rPr dirty="0" sz="1600" spc="-10">
                <a:latin typeface="Microsoft Sans Serif"/>
                <a:cs typeface="Microsoft Sans Serif"/>
              </a:rPr>
              <a:t> </a:t>
            </a:r>
            <a:r>
              <a:rPr dirty="0" sz="1600" spc="-25">
                <a:latin typeface="Microsoft Sans Serif"/>
                <a:cs typeface="Microsoft Sans Serif"/>
              </a:rPr>
              <a:t>A1</a:t>
            </a:r>
            <a:endParaRPr sz="1600">
              <a:latin typeface="Microsoft Sans Serif"/>
              <a:cs typeface="Microsoft Sans Serif"/>
            </a:endParaRPr>
          </a:p>
          <a:p>
            <a:pPr lvl="1" marL="854075" marR="5080" indent="-351790">
              <a:lnSpc>
                <a:spcPct val="100000"/>
              </a:lnSpc>
              <a:buFont typeface="Tahoma"/>
              <a:buChar char="○"/>
              <a:tabLst>
                <a:tab pos="854075" algn="l"/>
              </a:tabLst>
            </a:pPr>
            <a:r>
              <a:rPr dirty="0" sz="1600">
                <a:latin typeface="Microsoft Sans Serif"/>
                <a:cs typeface="Microsoft Sans Serif"/>
              </a:rPr>
              <a:t>“I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 b="1">
                <a:latin typeface="Arial"/>
                <a:cs typeface="Arial"/>
              </a:rPr>
              <a:t>don’t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think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design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can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65" b="1">
                <a:latin typeface="Arial"/>
                <a:cs typeface="Arial"/>
              </a:rPr>
              <a:t>be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fully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spc="60" b="1">
                <a:latin typeface="Arial"/>
                <a:cs typeface="Arial"/>
              </a:rPr>
              <a:t>automated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by </a:t>
            </a:r>
            <a:r>
              <a:rPr dirty="0" sz="1600">
                <a:latin typeface="Microsoft Sans Serif"/>
                <a:cs typeface="Microsoft Sans Serif"/>
              </a:rPr>
              <a:t>AI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spc="325">
                <a:latin typeface="Microsoft Sans Serif"/>
                <a:cs typeface="Microsoft Sans Serif"/>
              </a:rPr>
              <a:t>-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I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spc="65">
                <a:latin typeface="Microsoft Sans Serif"/>
                <a:cs typeface="Microsoft Sans Serif"/>
              </a:rPr>
              <a:t>don’t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want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someone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spc="-20">
                <a:latin typeface="Microsoft Sans Serif"/>
                <a:cs typeface="Microsoft Sans Serif"/>
              </a:rPr>
              <a:t>else </a:t>
            </a:r>
            <a:r>
              <a:rPr dirty="0" sz="1600">
                <a:latin typeface="Microsoft Sans Serif"/>
                <a:cs typeface="Microsoft Sans Serif"/>
              </a:rPr>
              <a:t>choosing</a:t>
            </a:r>
            <a:r>
              <a:rPr dirty="0" sz="1600" spc="145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my</a:t>
            </a:r>
            <a:r>
              <a:rPr dirty="0" sz="1600" spc="14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clothes”</a:t>
            </a:r>
            <a:r>
              <a:rPr dirty="0" sz="1600" spc="15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Mike</a:t>
            </a:r>
            <a:r>
              <a:rPr dirty="0" sz="1600" spc="14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in</a:t>
            </a:r>
            <a:r>
              <a:rPr dirty="0" sz="1600" spc="145">
                <a:latin typeface="Microsoft Sans Serif"/>
                <a:cs typeface="Microsoft Sans Serif"/>
              </a:rPr>
              <a:t> </a:t>
            </a:r>
            <a:r>
              <a:rPr dirty="0" sz="1600" spc="-25">
                <a:latin typeface="Microsoft Sans Serif"/>
                <a:cs typeface="Microsoft Sans Serif"/>
              </a:rPr>
              <a:t>A1</a:t>
            </a:r>
            <a:endParaRPr sz="1600">
              <a:latin typeface="Microsoft Sans Serif"/>
              <a:cs typeface="Microsoft Sans Serif"/>
            </a:endParaRPr>
          </a:p>
          <a:p>
            <a:pPr lvl="1" marL="854075" indent="-351155">
              <a:lnSpc>
                <a:spcPct val="100000"/>
              </a:lnSpc>
              <a:buFont typeface="Tahoma"/>
              <a:buChar char="○"/>
              <a:tabLst>
                <a:tab pos="854075" algn="l"/>
              </a:tabLst>
            </a:pPr>
            <a:r>
              <a:rPr dirty="0" sz="1600">
                <a:latin typeface="Microsoft Sans Serif"/>
                <a:cs typeface="Microsoft Sans Serif"/>
              </a:rPr>
              <a:t>“AI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makes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b="1">
                <a:latin typeface="Arial"/>
                <a:cs typeface="Arial"/>
              </a:rPr>
              <a:t>boring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and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generic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looking</a:t>
            </a:r>
            <a:r>
              <a:rPr dirty="0" sz="1600" spc="35" b="1">
                <a:latin typeface="Arial"/>
                <a:cs typeface="Arial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designs”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Steven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in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 spc="-25">
                <a:latin typeface="Microsoft Sans Serif"/>
                <a:cs typeface="Microsoft Sans Serif"/>
              </a:rPr>
              <a:t>A1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100"/>
              <a:t>Why</a:t>
            </a:r>
            <a:r>
              <a:rPr dirty="0" spc="-55"/>
              <a:t> </a:t>
            </a:r>
            <a:r>
              <a:rPr dirty="0"/>
              <a:t>Our</a:t>
            </a:r>
            <a:r>
              <a:rPr dirty="0" spc="-55"/>
              <a:t> </a:t>
            </a:r>
            <a:r>
              <a:rPr dirty="0" spc="-10"/>
              <a:t>Solution?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37074" y="968044"/>
            <a:ext cx="8547735" cy="39897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600">
                <a:latin typeface="Microsoft Sans Serif"/>
                <a:cs typeface="Microsoft Sans Serif"/>
              </a:rPr>
              <a:t>We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chose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voice,</a:t>
            </a:r>
            <a:r>
              <a:rPr dirty="0" sz="16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video,</a:t>
            </a:r>
            <a:r>
              <a:rPr dirty="0" sz="16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6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75" b="1">
                <a:solidFill>
                  <a:srgbClr val="0A9395"/>
                </a:solidFill>
                <a:latin typeface="Arial"/>
                <a:cs typeface="Arial"/>
              </a:rPr>
              <a:t>text</a:t>
            </a:r>
            <a:r>
              <a:rPr dirty="0" sz="16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commenting</a:t>
            </a:r>
            <a:r>
              <a:rPr dirty="0" sz="1600" spc="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100">
                <a:latin typeface="Microsoft Sans Serif"/>
                <a:cs typeface="Microsoft Sans Serif"/>
              </a:rPr>
              <a:t>to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keep</a:t>
            </a:r>
            <a:r>
              <a:rPr dirty="0" sz="1600" spc="95">
                <a:latin typeface="Microsoft Sans Serif"/>
                <a:cs typeface="Microsoft Sans Serif"/>
              </a:rPr>
              <a:t> </a:t>
            </a:r>
            <a:r>
              <a:rPr dirty="0" sz="1600" spc="55" b="1">
                <a:solidFill>
                  <a:srgbClr val="0A9395"/>
                </a:solidFill>
                <a:latin typeface="Arial"/>
                <a:cs typeface="Arial"/>
              </a:rPr>
              <a:t>feedback</a:t>
            </a:r>
            <a:r>
              <a:rPr dirty="0" sz="16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personal</a:t>
            </a:r>
            <a:r>
              <a:rPr dirty="0" sz="16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6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clear.</a:t>
            </a:r>
            <a:r>
              <a:rPr dirty="0" sz="16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0">
                <a:latin typeface="Microsoft Sans Serif"/>
                <a:cs typeface="Microsoft Sans Serif"/>
              </a:rPr>
              <a:t>Real </a:t>
            </a:r>
            <a:r>
              <a:rPr dirty="0" sz="1600" spc="20">
                <a:latin typeface="Microsoft Sans Serif"/>
                <a:cs typeface="Microsoft Sans Serif"/>
              </a:rPr>
              <a:t>collaboration</a:t>
            </a:r>
            <a:r>
              <a:rPr dirty="0" sz="1600" spc="85"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requires</a:t>
            </a:r>
            <a:r>
              <a:rPr dirty="0" sz="1600" spc="85">
                <a:latin typeface="Microsoft Sans Serif"/>
                <a:cs typeface="Microsoft Sans Serif"/>
              </a:rPr>
              <a:t> </a:t>
            </a:r>
            <a:r>
              <a:rPr dirty="0" sz="1600" spc="20" b="1">
                <a:solidFill>
                  <a:srgbClr val="0097A7"/>
                </a:solidFill>
                <a:latin typeface="Arial"/>
                <a:cs typeface="Arial"/>
              </a:rPr>
              <a:t>tone,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20" b="1">
                <a:solidFill>
                  <a:srgbClr val="0097A7"/>
                </a:solidFill>
                <a:latin typeface="Arial"/>
                <a:cs typeface="Arial"/>
              </a:rPr>
              <a:t>emotion,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2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20" b="1">
                <a:solidFill>
                  <a:srgbClr val="0097A7"/>
                </a:solidFill>
                <a:latin typeface="Arial"/>
                <a:cs typeface="Arial"/>
              </a:rPr>
              <a:t>context—not</a:t>
            </a:r>
            <a:r>
              <a:rPr dirty="0" sz="16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20" b="1">
                <a:solidFill>
                  <a:srgbClr val="0097A7"/>
                </a:solidFill>
                <a:latin typeface="Arial"/>
                <a:cs typeface="Arial"/>
              </a:rPr>
              <a:t>just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20" b="1">
                <a:solidFill>
                  <a:srgbClr val="0097A7"/>
                </a:solidFill>
                <a:latin typeface="Arial"/>
                <a:cs typeface="Arial"/>
              </a:rPr>
              <a:t>quick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0097A7"/>
                </a:solidFill>
                <a:latin typeface="Arial"/>
                <a:cs typeface="Arial"/>
              </a:rPr>
              <a:t>AI-</a:t>
            </a:r>
            <a:r>
              <a:rPr dirty="0" sz="1600" spc="55" b="1">
                <a:solidFill>
                  <a:srgbClr val="0097A7"/>
                </a:solidFill>
                <a:latin typeface="Arial"/>
                <a:cs typeface="Arial"/>
              </a:rPr>
              <a:t>generated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notes.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600">
                <a:latin typeface="Microsoft Sans Serif"/>
                <a:cs typeface="Microsoft Sans Serif"/>
              </a:rPr>
              <a:t>These</a:t>
            </a:r>
            <a:r>
              <a:rPr dirty="0" sz="1600" spc="95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formats</a:t>
            </a:r>
            <a:r>
              <a:rPr dirty="0" sz="1600" spc="9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help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teammates</a:t>
            </a:r>
            <a:r>
              <a:rPr dirty="0" sz="1600" spc="9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explain</a:t>
            </a:r>
            <a:r>
              <a:rPr dirty="0" sz="1600" spc="15">
                <a:latin typeface="Microsoft Sans Serif"/>
                <a:cs typeface="Microsoft Sans Serif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ideas</a:t>
            </a:r>
            <a:r>
              <a:rPr dirty="0" sz="16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naturally</a:t>
            </a:r>
            <a:r>
              <a:rPr dirty="0" sz="16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avoid</a:t>
            </a:r>
            <a:r>
              <a:rPr dirty="0" sz="16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miscommunication.</a:t>
            </a:r>
            <a:endParaRPr sz="1600">
              <a:latin typeface="Arial"/>
              <a:cs typeface="Arial"/>
            </a:endParaRPr>
          </a:p>
          <a:p>
            <a:pPr marL="12700" marR="445770">
              <a:lnSpc>
                <a:spcPct val="114999"/>
              </a:lnSpc>
              <a:spcBef>
                <a:spcPts val="1200"/>
              </a:spcBef>
            </a:pPr>
            <a:r>
              <a:rPr dirty="0" sz="1600">
                <a:latin typeface="Microsoft Sans Serif"/>
                <a:cs typeface="Microsoft Sans Serif"/>
              </a:rPr>
              <a:t>While</a:t>
            </a:r>
            <a:r>
              <a:rPr dirty="0" sz="1600" spc="95">
                <a:latin typeface="Microsoft Sans Serif"/>
                <a:cs typeface="Microsoft Sans Serif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AI</a:t>
            </a:r>
            <a:r>
              <a:rPr dirty="0" sz="16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speeds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up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feedback,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95">
                <a:latin typeface="Microsoft Sans Serif"/>
                <a:cs typeface="Microsoft Sans Serif"/>
              </a:rPr>
              <a:t>it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 spc="65">
                <a:latin typeface="Microsoft Sans Serif"/>
                <a:cs typeface="Microsoft Sans Serif"/>
              </a:rPr>
              <a:t>often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feels</a:t>
            </a:r>
            <a:r>
              <a:rPr dirty="0" sz="1600" spc="85">
                <a:latin typeface="Microsoft Sans Serif"/>
                <a:cs typeface="Microsoft Sans Serif"/>
              </a:rPr>
              <a:t> </a:t>
            </a:r>
            <a:r>
              <a:rPr dirty="0" sz="1600" spc="55" b="1">
                <a:solidFill>
                  <a:srgbClr val="0A9395"/>
                </a:solidFill>
                <a:latin typeface="Arial"/>
                <a:cs typeface="Arial"/>
              </a:rPr>
              <a:t>detached.</a:t>
            </a:r>
            <a:r>
              <a:rPr dirty="0" sz="160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Our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approach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keeps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people </a:t>
            </a:r>
            <a:r>
              <a:rPr dirty="0" sz="1600" spc="10">
                <a:latin typeface="Microsoft Sans Serif"/>
                <a:cs typeface="Microsoft Sans Serif"/>
              </a:rPr>
              <a:t>involved,</a:t>
            </a:r>
            <a:r>
              <a:rPr dirty="0" sz="1600" spc="75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making</a:t>
            </a:r>
            <a:r>
              <a:rPr dirty="0" sz="1600" spc="15">
                <a:latin typeface="Microsoft Sans Serif"/>
                <a:cs typeface="Microsoft Sans Serif"/>
              </a:rPr>
              <a:t> </a:t>
            </a:r>
            <a:r>
              <a:rPr dirty="0" sz="1600" spc="55" b="1">
                <a:solidFill>
                  <a:srgbClr val="0A9395"/>
                </a:solidFill>
                <a:latin typeface="Arial"/>
                <a:cs typeface="Arial"/>
              </a:rPr>
              <a:t>feedback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A9395"/>
                </a:solidFill>
                <a:latin typeface="Arial"/>
                <a:cs typeface="Arial"/>
              </a:rPr>
              <a:t>feel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A9395"/>
                </a:solidFill>
                <a:latin typeface="Arial"/>
                <a:cs typeface="Arial"/>
              </a:rPr>
              <a:t>like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A9395"/>
                </a:solidFill>
                <a:latin typeface="Arial"/>
                <a:cs typeface="Arial"/>
              </a:rPr>
              <a:t>a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A9395"/>
                </a:solidFill>
                <a:latin typeface="Arial"/>
                <a:cs typeface="Arial"/>
              </a:rPr>
              <a:t>conversation</a:t>
            </a:r>
            <a:r>
              <a:rPr dirty="0" sz="16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rather</a:t>
            </a:r>
            <a:r>
              <a:rPr dirty="0" sz="1600" spc="80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than</a:t>
            </a:r>
            <a:r>
              <a:rPr dirty="0" sz="1600" spc="80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a</a:t>
            </a:r>
            <a:r>
              <a:rPr dirty="0" sz="1600" spc="75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transaction:</a:t>
            </a:r>
            <a:r>
              <a:rPr dirty="0" sz="1600" spc="70">
                <a:latin typeface="Microsoft Sans Serif"/>
                <a:cs typeface="Microsoft Sans Serif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human,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thoughtful,</a:t>
            </a:r>
            <a:r>
              <a:rPr dirty="0" sz="1600" spc="1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1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connected.</a:t>
            </a:r>
            <a:endParaRPr sz="1600">
              <a:latin typeface="Arial"/>
              <a:cs typeface="Arial"/>
            </a:endParaRPr>
          </a:p>
          <a:p>
            <a:pPr marL="448945" indent="-351155">
              <a:lnSpc>
                <a:spcPct val="100000"/>
              </a:lnSpc>
              <a:spcBef>
                <a:spcPts val="1595"/>
              </a:spcBef>
              <a:buChar char="●"/>
              <a:tabLst>
                <a:tab pos="448945" algn="l"/>
              </a:tabLst>
            </a:pPr>
            <a:r>
              <a:rPr dirty="0" sz="1600" b="1">
                <a:latin typeface="Arial"/>
                <a:cs typeface="Arial"/>
              </a:rPr>
              <a:t>Insights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from </a:t>
            </a:r>
            <a:r>
              <a:rPr dirty="0" sz="1600" spc="-10" b="1">
                <a:latin typeface="Arial"/>
                <a:cs typeface="Arial"/>
              </a:rPr>
              <a:t>interviewees</a:t>
            </a:r>
            <a:endParaRPr sz="1600">
              <a:latin typeface="Arial"/>
              <a:cs typeface="Arial"/>
            </a:endParaRPr>
          </a:p>
          <a:p>
            <a:pPr lvl="1" marL="906144" marR="600710" indent="-351790">
              <a:lnSpc>
                <a:spcPct val="114999"/>
              </a:lnSpc>
              <a:buFont typeface="Tahoma"/>
              <a:buChar char="○"/>
              <a:tabLst>
                <a:tab pos="906144" algn="l"/>
              </a:tabLst>
            </a:pPr>
            <a:r>
              <a:rPr dirty="0" sz="1600" spc="10">
                <a:latin typeface="Microsoft Sans Serif"/>
                <a:cs typeface="Microsoft Sans Serif"/>
              </a:rPr>
              <a:t>“I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am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 spc="10" b="1">
                <a:latin typeface="Arial"/>
                <a:cs typeface="Arial"/>
              </a:rPr>
              <a:t>wasting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a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lot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of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spc="70" b="1">
                <a:latin typeface="Arial"/>
                <a:cs typeface="Arial"/>
              </a:rPr>
              <a:t>time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explaining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technical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details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65" b="1">
                <a:latin typeface="Arial"/>
                <a:cs typeface="Arial"/>
              </a:rPr>
              <a:t>to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designers</a:t>
            </a:r>
            <a:r>
              <a:rPr dirty="0" sz="1600" spc="20" b="1">
                <a:latin typeface="Arial"/>
                <a:cs typeface="Arial"/>
              </a:rPr>
              <a:t> </a:t>
            </a:r>
            <a:r>
              <a:rPr dirty="0" sz="1600" spc="-25">
                <a:latin typeface="Microsoft Sans Serif"/>
                <a:cs typeface="Microsoft Sans Serif"/>
              </a:rPr>
              <a:t>who </a:t>
            </a:r>
            <a:r>
              <a:rPr dirty="0" sz="1600" spc="65">
                <a:latin typeface="Microsoft Sans Serif"/>
                <a:cs typeface="Microsoft Sans Serif"/>
              </a:rPr>
              <a:t>don’t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understand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systems”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Alex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from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-25">
                <a:latin typeface="Microsoft Sans Serif"/>
                <a:cs typeface="Microsoft Sans Serif"/>
              </a:rPr>
              <a:t>A1</a:t>
            </a:r>
            <a:endParaRPr sz="1600">
              <a:latin typeface="Microsoft Sans Serif"/>
              <a:cs typeface="Microsoft Sans Serif"/>
            </a:endParaRPr>
          </a:p>
          <a:p>
            <a:pPr lvl="1" marL="906144" marR="508000" indent="-351790">
              <a:lnSpc>
                <a:spcPct val="114999"/>
              </a:lnSpc>
              <a:buFont typeface="Tahoma"/>
              <a:buChar char="○"/>
              <a:tabLst>
                <a:tab pos="906144" algn="l"/>
              </a:tabLst>
            </a:pPr>
            <a:r>
              <a:rPr dirty="0" sz="1600" spc="20">
                <a:latin typeface="Microsoft Sans Serif"/>
                <a:cs typeface="Microsoft Sans Serif"/>
              </a:rPr>
              <a:t>“Communicating</a:t>
            </a:r>
            <a:r>
              <a:rPr dirty="0" sz="1600" spc="45"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on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Slack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about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design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is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hard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because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there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 spc="20">
                <a:latin typeface="Microsoft Sans Serif"/>
                <a:cs typeface="Microsoft Sans Serif"/>
              </a:rPr>
              <a:t>are</a:t>
            </a:r>
            <a:r>
              <a:rPr dirty="0" sz="1600" spc="40">
                <a:latin typeface="Microsoft Sans Serif"/>
                <a:cs typeface="Microsoft Sans Serif"/>
              </a:rPr>
              <a:t> </a:t>
            </a:r>
            <a:r>
              <a:rPr dirty="0" sz="1600" spc="20" b="1">
                <a:latin typeface="Arial"/>
                <a:cs typeface="Arial"/>
              </a:rPr>
              <a:t>too</a:t>
            </a:r>
            <a:r>
              <a:rPr dirty="0" sz="1600" spc="-20" b="1">
                <a:latin typeface="Arial"/>
                <a:cs typeface="Arial"/>
              </a:rPr>
              <a:t> many </a:t>
            </a:r>
            <a:r>
              <a:rPr dirty="0" sz="1600" b="1">
                <a:latin typeface="Arial"/>
                <a:cs typeface="Arial"/>
              </a:rPr>
              <a:t>channels</a:t>
            </a:r>
            <a:r>
              <a:rPr dirty="0" sz="1600" spc="5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and</a:t>
            </a:r>
            <a:r>
              <a:rPr dirty="0" sz="1600" spc="5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too</a:t>
            </a:r>
            <a:r>
              <a:rPr dirty="0" sz="1600" spc="5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many</a:t>
            </a:r>
            <a:r>
              <a:rPr dirty="0" sz="1600" spc="6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people</a:t>
            </a:r>
            <a:r>
              <a:rPr dirty="0" sz="1600">
                <a:latin typeface="Microsoft Sans Serif"/>
                <a:cs typeface="Microsoft Sans Serif"/>
              </a:rPr>
              <a:t>”</a:t>
            </a:r>
            <a:r>
              <a:rPr dirty="0" sz="1600" spc="14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Samantha</a:t>
            </a:r>
            <a:r>
              <a:rPr dirty="0" sz="1600" spc="140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from</a:t>
            </a:r>
            <a:r>
              <a:rPr dirty="0" sz="1600" spc="145">
                <a:latin typeface="Microsoft Sans Serif"/>
                <a:cs typeface="Microsoft Sans Serif"/>
              </a:rPr>
              <a:t> </a:t>
            </a:r>
            <a:r>
              <a:rPr dirty="0" sz="1600" spc="-25">
                <a:latin typeface="Microsoft Sans Serif"/>
                <a:cs typeface="Microsoft Sans Serif"/>
              </a:rPr>
              <a:t>A1</a:t>
            </a:r>
            <a:endParaRPr sz="1600">
              <a:latin typeface="Microsoft Sans Serif"/>
              <a:cs typeface="Microsoft Sans Serif"/>
            </a:endParaRPr>
          </a:p>
          <a:p>
            <a:pPr lvl="1" marL="906144" marR="462280" indent="-351790">
              <a:lnSpc>
                <a:spcPct val="114999"/>
              </a:lnSpc>
              <a:buFont typeface="Tahoma"/>
              <a:buChar char="○"/>
              <a:tabLst>
                <a:tab pos="906144" algn="l"/>
              </a:tabLst>
            </a:pPr>
            <a:r>
              <a:rPr dirty="0" sz="1600">
                <a:latin typeface="Microsoft Sans Serif"/>
                <a:cs typeface="Microsoft Sans Serif"/>
              </a:rPr>
              <a:t>“Even</a:t>
            </a:r>
            <a:r>
              <a:rPr dirty="0" sz="1600" spc="9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though</a:t>
            </a:r>
            <a:r>
              <a:rPr dirty="0" sz="1600" spc="9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I</a:t>
            </a:r>
            <a:r>
              <a:rPr dirty="0" sz="1600" spc="85">
                <a:latin typeface="Microsoft Sans Serif"/>
                <a:cs typeface="Microsoft Sans Serif"/>
              </a:rPr>
              <a:t> </a:t>
            </a:r>
            <a:r>
              <a:rPr dirty="0" sz="1600" spc="45" b="1">
                <a:latin typeface="Arial"/>
                <a:cs typeface="Arial"/>
              </a:rPr>
              <a:t>preferred</a:t>
            </a:r>
            <a:r>
              <a:rPr dirty="0" sz="1600" spc="15" b="1">
                <a:latin typeface="Arial"/>
                <a:cs typeface="Arial"/>
              </a:rPr>
              <a:t> </a:t>
            </a:r>
            <a:r>
              <a:rPr dirty="0" sz="1600" spc="50" b="1">
                <a:latin typeface="Arial"/>
                <a:cs typeface="Arial"/>
              </a:rPr>
              <a:t>certain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modes</a:t>
            </a:r>
            <a:r>
              <a:rPr dirty="0" sz="1600" spc="65" b="1">
                <a:latin typeface="Arial"/>
                <a:cs typeface="Arial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of</a:t>
            </a:r>
            <a:r>
              <a:rPr dirty="0" sz="1600" spc="9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communication,</a:t>
            </a:r>
            <a:r>
              <a:rPr dirty="0" sz="1600" spc="90">
                <a:latin typeface="Microsoft Sans Serif"/>
                <a:cs typeface="Microsoft Sans Serif"/>
              </a:rPr>
              <a:t> </a:t>
            </a:r>
            <a:r>
              <a:rPr dirty="0" sz="1600" b="1">
                <a:latin typeface="Arial"/>
                <a:cs typeface="Arial"/>
              </a:rPr>
              <a:t>all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of</a:t>
            </a:r>
            <a:r>
              <a:rPr dirty="0" sz="1600" spc="15" b="1">
                <a:latin typeface="Arial"/>
                <a:cs typeface="Arial"/>
              </a:rPr>
              <a:t> </a:t>
            </a:r>
            <a:r>
              <a:rPr dirty="0" sz="1600" spc="75" b="1">
                <a:latin typeface="Arial"/>
                <a:cs typeface="Arial"/>
              </a:rPr>
              <a:t>them</a:t>
            </a:r>
            <a:r>
              <a:rPr dirty="0" sz="1600" spc="15" b="1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had </a:t>
            </a:r>
            <a:r>
              <a:rPr dirty="0" sz="1600" b="1">
                <a:latin typeface="Arial"/>
                <a:cs typeface="Arial"/>
              </a:rPr>
              <a:t>their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own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pros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and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cons</a:t>
            </a:r>
            <a:r>
              <a:rPr dirty="0" sz="1600">
                <a:latin typeface="Microsoft Sans Serif"/>
                <a:cs typeface="Microsoft Sans Serif"/>
              </a:rPr>
              <a:t>”</a:t>
            </a:r>
            <a:r>
              <a:rPr dirty="0" sz="1600" spc="9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Thomas</a:t>
            </a:r>
            <a:r>
              <a:rPr dirty="0" sz="1600" spc="85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from</a:t>
            </a:r>
            <a:r>
              <a:rPr dirty="0" sz="1600" spc="90">
                <a:latin typeface="Microsoft Sans Serif"/>
                <a:cs typeface="Microsoft Sans Serif"/>
              </a:rPr>
              <a:t> </a:t>
            </a:r>
            <a:r>
              <a:rPr dirty="0" sz="1600" spc="-25">
                <a:latin typeface="Microsoft Sans Serif"/>
                <a:cs typeface="Microsoft Sans Serif"/>
              </a:rPr>
              <a:t>A2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427247"/>
            <a:ext cx="212661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Observations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645015" y="552454"/>
            <a:ext cx="224726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Observations</a:t>
            </a:r>
            <a:r>
              <a:rPr dirty="0" sz="150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from</a:t>
            </a:r>
            <a:r>
              <a:rPr dirty="0" sz="15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Paul: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758552" y="1009653"/>
            <a:ext cx="4110354" cy="391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 marR="353695" indent="-344170">
              <a:lnSpc>
                <a:spcPct val="100000"/>
              </a:lnSpc>
              <a:spcBef>
                <a:spcPts val="100"/>
              </a:spcBef>
              <a:buFont typeface="Tahoma"/>
              <a:buChar char="●"/>
              <a:tabLst>
                <a:tab pos="356235" algn="l"/>
              </a:tabLst>
            </a:pP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simple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task,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55" b="1">
                <a:solidFill>
                  <a:srgbClr val="0097A7"/>
                </a:solidFill>
                <a:latin typeface="Arial"/>
                <a:cs typeface="Arial"/>
              </a:rPr>
              <a:t>participant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did</a:t>
            </a:r>
            <a:r>
              <a:rPr dirty="0" sz="15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not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understand</a:t>
            </a:r>
            <a:r>
              <a:rPr dirty="0" sz="15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video</a:t>
            </a:r>
            <a:r>
              <a:rPr dirty="0" sz="15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0097A7"/>
                </a:solidFill>
                <a:latin typeface="Arial"/>
                <a:cs typeface="Arial"/>
              </a:rPr>
              <a:t>comment 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functionality</a:t>
            </a:r>
            <a:r>
              <a:rPr dirty="0" sz="1500" spc="114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and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thinks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95">
                <a:latin typeface="Microsoft Sans Serif"/>
                <a:cs typeface="Microsoft Sans Serif"/>
              </a:rPr>
              <a:t>it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should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25">
                <a:latin typeface="Microsoft Sans Serif"/>
                <a:cs typeface="Microsoft Sans Serif"/>
              </a:rPr>
              <a:t>be </a:t>
            </a:r>
            <a:r>
              <a:rPr dirty="0" sz="1500">
                <a:latin typeface="Microsoft Sans Serif"/>
                <a:cs typeface="Microsoft Sans Serif"/>
              </a:rPr>
              <a:t>rephrased</a:t>
            </a:r>
            <a:r>
              <a:rPr dirty="0" sz="1500" spc="1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as</a:t>
            </a:r>
            <a:r>
              <a:rPr dirty="0" sz="1500" spc="1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“screen</a:t>
            </a:r>
            <a:r>
              <a:rPr dirty="0" sz="1500" spc="15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recording”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ahoma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marL="356235" marR="106680" indent="-344170">
              <a:lnSpc>
                <a:spcPct val="100000"/>
              </a:lnSpc>
              <a:buFont typeface="Tahoma"/>
              <a:buChar char="●"/>
              <a:tabLst>
                <a:tab pos="356235" algn="l"/>
              </a:tabLst>
            </a:pP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5">
                <a:latin typeface="Microsoft Sans Serif"/>
                <a:cs typeface="Microsoft Sans Serif"/>
              </a:rPr>
              <a:t> </a:t>
            </a:r>
            <a:r>
              <a:rPr dirty="0" sz="1500" spc="45">
                <a:latin typeface="Microsoft Sans Serif"/>
                <a:cs typeface="Microsoft Sans Serif"/>
              </a:rPr>
              <a:t>moderate</a:t>
            </a:r>
            <a:r>
              <a:rPr dirty="0" sz="1500" spc="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task,</a:t>
            </a:r>
            <a:r>
              <a:rPr dirty="0" sz="1500" spc="1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5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participant</a:t>
            </a:r>
            <a:r>
              <a:rPr dirty="0" sz="1500" spc="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thought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fiow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was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not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80" b="1">
                <a:solidFill>
                  <a:srgbClr val="0097A7"/>
                </a:solidFill>
                <a:latin typeface="Arial"/>
                <a:cs typeface="Arial"/>
              </a:rPr>
              <a:t>that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intuitive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and 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needed</a:t>
            </a:r>
            <a:r>
              <a:rPr dirty="0" sz="1500" spc="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an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onboarding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fiow.</a:t>
            </a:r>
            <a:endParaRPr sz="1500">
              <a:latin typeface="Arial"/>
              <a:cs typeface="Arial"/>
            </a:endParaRPr>
          </a:p>
          <a:p>
            <a:pPr lvl="1" marL="813435" indent="-344170">
              <a:lnSpc>
                <a:spcPct val="100000"/>
              </a:lnSpc>
              <a:buFont typeface="Tahoma"/>
              <a:buChar char="○"/>
              <a:tabLst>
                <a:tab pos="813435" algn="l"/>
              </a:tabLst>
            </a:pPr>
            <a:r>
              <a:rPr dirty="0" sz="1500">
                <a:latin typeface="Microsoft Sans Serif"/>
                <a:cs typeface="Microsoft Sans Serif"/>
              </a:rPr>
              <a:t>Thought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95">
                <a:latin typeface="Microsoft Sans Serif"/>
                <a:cs typeface="Microsoft Sans Serif"/>
              </a:rPr>
              <a:t>it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made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sense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as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whole</a:t>
            </a:r>
            <a:endParaRPr sz="15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Font typeface="Tahoma"/>
              <a:buChar char="○"/>
            </a:pPr>
            <a:endParaRPr sz="1500">
              <a:latin typeface="Microsoft Sans Serif"/>
              <a:cs typeface="Microsoft Sans Serif"/>
            </a:endParaRPr>
          </a:p>
          <a:p>
            <a:pPr marL="356235" marR="17145" indent="-344170">
              <a:lnSpc>
                <a:spcPct val="100000"/>
              </a:lnSpc>
              <a:spcBef>
                <a:spcPts val="5"/>
              </a:spcBef>
              <a:buFont typeface="Tahoma"/>
              <a:buChar char="●"/>
              <a:tabLst>
                <a:tab pos="356235" algn="l"/>
              </a:tabLst>
            </a:pPr>
            <a:r>
              <a:rPr dirty="0" sz="1500">
                <a:latin typeface="Microsoft Sans Serif"/>
                <a:cs typeface="Microsoft Sans Serif"/>
              </a:rPr>
              <a:t>The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user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got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excited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when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using</a:t>
            </a:r>
            <a:r>
              <a:rPr dirty="0" sz="1500" spc="5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complex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task,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talking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out</a:t>
            </a:r>
            <a:r>
              <a:rPr dirty="0" sz="1500" spc="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loud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more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and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voicing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opinions</a:t>
            </a:r>
            <a:r>
              <a:rPr dirty="0" sz="15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on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how</a:t>
            </a:r>
            <a:r>
              <a:rPr dirty="0" sz="1500" spc="65">
                <a:latin typeface="Microsoft Sans Serif"/>
                <a:cs typeface="Microsoft Sans Serif"/>
              </a:rPr>
              <a:t> they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would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use </a:t>
            </a:r>
            <a:r>
              <a:rPr dirty="0" sz="1500" spc="50">
                <a:latin typeface="Microsoft Sans Serif"/>
                <a:cs typeface="Microsoft Sans Serif"/>
              </a:rPr>
              <a:t>this</a:t>
            </a:r>
            <a:r>
              <a:rPr dirty="0" sz="1500" spc="1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feature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ahoma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marL="356235" marR="5080" indent="-344170">
              <a:lnSpc>
                <a:spcPct val="100000"/>
              </a:lnSpc>
              <a:buFont typeface="Tahoma"/>
              <a:buChar char="●"/>
              <a:tabLst>
                <a:tab pos="356235" algn="l"/>
              </a:tabLst>
            </a:pPr>
            <a:r>
              <a:rPr dirty="0" sz="1500">
                <a:latin typeface="Microsoft Sans Serif"/>
                <a:cs typeface="Microsoft Sans Serif"/>
              </a:rPr>
              <a:t>The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participant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wished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product</a:t>
            </a:r>
            <a:r>
              <a:rPr dirty="0" sz="1500" spc="-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was</a:t>
            </a:r>
            <a:r>
              <a:rPr dirty="0" sz="1500" spc="-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50" b="1">
                <a:solidFill>
                  <a:srgbClr val="0097A7"/>
                </a:solidFill>
                <a:latin typeface="Arial"/>
                <a:cs typeface="Arial"/>
              </a:rPr>
              <a:t>a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website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29024" y="1102779"/>
            <a:ext cx="4248150" cy="3225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Observations</a:t>
            </a:r>
            <a:r>
              <a:rPr dirty="0" sz="150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from</a:t>
            </a:r>
            <a:r>
              <a:rPr dirty="0" sz="15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Sawyer: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00">
              <a:latin typeface="Arial"/>
              <a:cs typeface="Arial"/>
            </a:endParaRPr>
          </a:p>
          <a:p>
            <a:pPr marL="469265" marR="5080" indent="-344170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simple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task,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55" b="1">
                <a:solidFill>
                  <a:srgbClr val="0097A7"/>
                </a:solidFill>
                <a:latin typeface="Arial"/>
                <a:cs typeface="Arial"/>
              </a:rPr>
              <a:t>participant</a:t>
            </a:r>
            <a:r>
              <a:rPr dirty="0" sz="1500" spc="-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overall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enjoyed</a:t>
            </a:r>
            <a:r>
              <a:rPr dirty="0" sz="15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process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95">
                <a:latin typeface="Microsoft Sans Serif"/>
                <a:cs typeface="Microsoft Sans Serif"/>
              </a:rPr>
              <a:t>but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got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95">
                <a:latin typeface="Microsoft Sans Serif"/>
                <a:cs typeface="Microsoft Sans Serif"/>
              </a:rPr>
              <a:t>bit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stuck</a:t>
            </a:r>
            <a:r>
              <a:rPr dirty="0" sz="1500" spc="25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in </a:t>
            </a:r>
            <a:r>
              <a:rPr dirty="0" sz="1500">
                <a:latin typeface="Microsoft Sans Serif"/>
                <a:cs typeface="Microsoft Sans Serif"/>
              </a:rPr>
              <a:t>video</a:t>
            </a:r>
            <a:r>
              <a:rPr dirty="0" sz="1500" spc="21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commenting.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ahoma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algn="just" marL="469265" marR="17780" indent="-344170">
              <a:lnSpc>
                <a:spcPct val="100000"/>
              </a:lnSpc>
              <a:buFont typeface="Tahoma"/>
              <a:buChar char="●"/>
              <a:tabLst>
                <a:tab pos="469265" algn="l"/>
                <a:tab pos="471805" algn="l"/>
              </a:tabLst>
            </a:pPr>
            <a:r>
              <a:rPr dirty="0" sz="1500">
                <a:latin typeface="Microsoft Sans Serif"/>
                <a:cs typeface="Microsoft Sans Serif"/>
              </a:rPr>
              <a:t>	In </a:t>
            </a:r>
            <a:r>
              <a:rPr dirty="0" sz="1500" spc="45">
                <a:latin typeface="Microsoft Sans Serif"/>
                <a:cs typeface="Microsoft Sans Serif"/>
              </a:rPr>
              <a:t>moderate</a:t>
            </a:r>
            <a:r>
              <a:rPr dirty="0" sz="1500">
                <a:latin typeface="Microsoft Sans Serif"/>
                <a:cs typeface="Microsoft Sans Serif"/>
              </a:rPr>
              <a:t> task,</a:t>
            </a:r>
            <a:r>
              <a:rPr dirty="0" sz="1500" spc="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-5">
                <a:latin typeface="Microsoft Sans Serif"/>
                <a:cs typeface="Microsoft Sans Serif"/>
              </a:rPr>
              <a:t> </a:t>
            </a:r>
            <a:r>
              <a:rPr dirty="0" sz="1500" spc="55" b="1">
                <a:solidFill>
                  <a:srgbClr val="0097A7"/>
                </a:solidFill>
                <a:latin typeface="Arial"/>
                <a:cs typeface="Arial"/>
              </a:rPr>
              <a:t>participant</a:t>
            </a:r>
            <a:r>
              <a:rPr dirty="0" sz="1500" spc="-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enjoyed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task.</a:t>
            </a:r>
            <a:r>
              <a:rPr dirty="0" sz="15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Would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have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liked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55">
                <a:latin typeface="Microsoft Sans Serif"/>
                <a:cs typeface="Microsoft Sans Serif"/>
              </a:rPr>
              <a:t> commented </a:t>
            </a:r>
            <a:r>
              <a:rPr dirty="0" sz="1500">
                <a:latin typeface="Microsoft Sans Serif"/>
                <a:cs typeface="Microsoft Sans Serif"/>
              </a:rPr>
              <a:t>using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55">
                <a:latin typeface="Microsoft Sans Serif"/>
                <a:cs typeface="Microsoft Sans Serif"/>
              </a:rPr>
              <a:t>different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modalities.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ahoma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marL="469265" marR="387985" indent="-344170">
              <a:lnSpc>
                <a:spcPct val="100000"/>
              </a:lnSpc>
              <a:spcBef>
                <a:spcPts val="5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complex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task,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struggled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5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find</a:t>
            </a:r>
            <a:r>
              <a:rPr dirty="0" sz="15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the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todo</a:t>
            </a:r>
            <a:r>
              <a:rPr dirty="0" sz="15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0097A7"/>
                </a:solidFill>
                <a:latin typeface="Arial"/>
                <a:cs typeface="Arial"/>
              </a:rPr>
              <a:t>button.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Enjoyed</a:t>
            </a:r>
            <a:r>
              <a:rPr dirty="0" sz="15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task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and 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requested</a:t>
            </a:r>
            <a:r>
              <a:rPr dirty="0" sz="15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a</a:t>
            </a:r>
            <a:r>
              <a:rPr dirty="0" sz="15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0097A7"/>
                </a:solidFill>
                <a:latin typeface="Arial"/>
                <a:cs typeface="Arial"/>
              </a:rPr>
              <a:t>feature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integration</a:t>
            </a:r>
            <a:r>
              <a:rPr dirty="0" sz="15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30" b="1">
                <a:solidFill>
                  <a:srgbClr val="0097A7"/>
                </a:solidFill>
                <a:latin typeface="Arial"/>
                <a:cs typeface="Arial"/>
              </a:rPr>
              <a:t>with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notion</a:t>
            </a:r>
            <a:r>
              <a:rPr dirty="0" sz="15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help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with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organization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Observations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50615" y="1081929"/>
            <a:ext cx="4067810" cy="3683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Observations</a:t>
            </a:r>
            <a:r>
              <a:rPr dirty="0" sz="150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from</a:t>
            </a:r>
            <a:r>
              <a:rPr dirty="0" sz="15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Andrew: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00">
              <a:latin typeface="Arial"/>
              <a:cs typeface="Arial"/>
            </a:endParaRPr>
          </a:p>
          <a:p>
            <a:pPr marL="469265" marR="64769" indent="-344170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simple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task,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55" b="1">
                <a:solidFill>
                  <a:srgbClr val="0097A7"/>
                </a:solidFill>
                <a:latin typeface="Arial"/>
                <a:cs typeface="Arial"/>
              </a:rPr>
              <a:t>participant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did</a:t>
            </a:r>
            <a:r>
              <a:rPr dirty="0" sz="15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not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understand</a:t>
            </a:r>
            <a:r>
              <a:rPr dirty="0" sz="15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how</a:t>
            </a:r>
            <a:r>
              <a:rPr dirty="0" sz="15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5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begin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5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stop</a:t>
            </a:r>
            <a:r>
              <a:rPr dirty="0" sz="15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the </a:t>
            </a:r>
            <a:r>
              <a:rPr dirty="0" sz="1500">
                <a:latin typeface="Microsoft Sans Serif"/>
                <a:cs typeface="Microsoft Sans Serif"/>
              </a:rPr>
              <a:t>recording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of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voice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comment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ahoma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marL="469265" marR="5080" indent="-344170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 spc="10">
                <a:latin typeface="Microsoft Sans Serif"/>
                <a:cs typeface="Microsoft Sans Serif"/>
              </a:rPr>
              <a:t>In</a:t>
            </a:r>
            <a:r>
              <a:rPr dirty="0" sz="1500" spc="45">
                <a:latin typeface="Microsoft Sans Serif"/>
                <a:cs typeface="Microsoft Sans Serif"/>
              </a:rPr>
              <a:t> moderate </a:t>
            </a:r>
            <a:r>
              <a:rPr dirty="0" sz="1500" spc="10">
                <a:latin typeface="Microsoft Sans Serif"/>
                <a:cs typeface="Microsoft Sans Serif"/>
              </a:rPr>
              <a:t>task,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didn’t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10">
                <a:latin typeface="Microsoft Sans Serif"/>
                <a:cs typeface="Microsoft Sans Serif"/>
              </a:rPr>
              <a:t>understand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how 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500" spc="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stop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recording</a:t>
            </a:r>
            <a:r>
              <a:rPr dirty="0" sz="1500" spc="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would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have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liked</a:t>
            </a:r>
            <a:r>
              <a:rPr dirty="0" sz="15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an</a:t>
            </a:r>
            <a:r>
              <a:rPr dirty="0" sz="15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addition</a:t>
            </a:r>
            <a:r>
              <a:rPr dirty="0" sz="15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of</a:t>
            </a:r>
            <a:r>
              <a:rPr dirty="0" sz="15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</a:t>
            </a:r>
            <a:r>
              <a:rPr dirty="0" sz="15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pause</a:t>
            </a:r>
            <a:r>
              <a:rPr dirty="0" sz="15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35" b="1">
                <a:solidFill>
                  <a:srgbClr val="0097A7"/>
                </a:solidFill>
                <a:latin typeface="Arial"/>
                <a:cs typeface="Arial"/>
              </a:rPr>
              <a:t>button.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Tahoma"/>
              <a:buChar char="●"/>
            </a:pPr>
            <a:endParaRPr sz="1500">
              <a:latin typeface="Arial"/>
              <a:cs typeface="Arial"/>
            </a:endParaRPr>
          </a:p>
          <a:p>
            <a:pPr algn="just" marL="469265" marR="246379" indent="-344170">
              <a:lnSpc>
                <a:spcPct val="100000"/>
              </a:lnSpc>
              <a:buFont typeface="Tahoma"/>
              <a:buChar char="●"/>
              <a:tabLst>
                <a:tab pos="469265" algn="l"/>
                <a:tab pos="471805" algn="l"/>
              </a:tabLst>
            </a:pPr>
            <a:r>
              <a:rPr dirty="0" sz="1500">
                <a:latin typeface="Microsoft Sans Serif"/>
                <a:cs typeface="Microsoft Sans Serif"/>
              </a:rPr>
              <a:t>	In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complex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task,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didn’t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think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some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of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icons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in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todos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were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 intuitive </a:t>
            </a:r>
            <a:r>
              <a:rPr dirty="0" sz="1500">
                <a:latin typeface="Microsoft Sans Serif"/>
                <a:cs typeface="Microsoft Sans Serif"/>
              </a:rPr>
              <a:t>(like</a:t>
            </a:r>
            <a:r>
              <a:rPr dirty="0" sz="1500" spc="1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1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drop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down).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ahoma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algn="just" marL="469265" marR="217170" indent="-344170">
              <a:lnSpc>
                <a:spcPct val="100000"/>
              </a:lnSpc>
              <a:spcBef>
                <a:spcPts val="5"/>
              </a:spcBef>
              <a:buFont typeface="Tahoma"/>
              <a:buChar char="●"/>
              <a:tabLst>
                <a:tab pos="469265" algn="l"/>
                <a:tab pos="471805" algn="l"/>
              </a:tabLst>
            </a:pPr>
            <a:r>
              <a:rPr dirty="0" sz="1500">
                <a:latin typeface="Microsoft Sans Serif"/>
                <a:cs typeface="Microsoft Sans Serif"/>
              </a:rPr>
              <a:t>	In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45">
                <a:latin typeface="Microsoft Sans Serif"/>
                <a:cs typeface="Microsoft Sans Serif"/>
              </a:rPr>
              <a:t>moderate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task,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didn’t</a:t>
            </a:r>
            <a:r>
              <a:rPr dirty="0" sz="1500" spc="-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know</a:t>
            </a:r>
            <a:r>
              <a:rPr dirty="0" sz="1500" spc="-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why</a:t>
            </a:r>
            <a:r>
              <a:rPr dirty="0" sz="1500" spc="-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35" b="1">
                <a:solidFill>
                  <a:srgbClr val="0097A7"/>
                </a:solidFill>
                <a:latin typeface="Arial"/>
                <a:cs typeface="Arial"/>
              </a:rPr>
              <a:t>he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was</a:t>
            </a:r>
            <a:r>
              <a:rPr dirty="0" sz="1500" spc="-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looking</a:t>
            </a:r>
            <a:r>
              <a:rPr dirty="0" sz="1500" spc="-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80" b="1">
                <a:solidFill>
                  <a:srgbClr val="0097A7"/>
                </a:solidFill>
                <a:latin typeface="Arial"/>
                <a:cs typeface="Arial"/>
              </a:rPr>
              <a:t>at</a:t>
            </a:r>
            <a:r>
              <a:rPr dirty="0" sz="1500" spc="-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-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designer’s</a:t>
            </a:r>
            <a:r>
              <a:rPr dirty="0" sz="1500" spc="-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todos.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29024" y="1005128"/>
            <a:ext cx="4246880" cy="391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Observations</a:t>
            </a:r>
            <a:r>
              <a:rPr dirty="0" sz="150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from</a:t>
            </a:r>
            <a:r>
              <a:rPr dirty="0" sz="15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Jim: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00">
              <a:latin typeface="Arial"/>
              <a:cs typeface="Arial"/>
            </a:endParaRPr>
          </a:p>
          <a:p>
            <a:pPr marL="469265" marR="53975" indent="-344170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simple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task,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55" b="1">
                <a:solidFill>
                  <a:srgbClr val="0097A7"/>
                </a:solidFill>
                <a:latin typeface="Arial"/>
                <a:cs typeface="Arial"/>
              </a:rPr>
              <a:t>participant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did</a:t>
            </a:r>
            <a:r>
              <a:rPr dirty="0" sz="15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not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understand</a:t>
            </a:r>
            <a:r>
              <a:rPr dirty="0" sz="15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they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could</a:t>
            </a:r>
            <a:r>
              <a:rPr dirty="0" sz="15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leave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comments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on</a:t>
            </a:r>
            <a:r>
              <a:rPr dirty="0" sz="15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0097A7"/>
                </a:solidFill>
                <a:latin typeface="Arial"/>
                <a:cs typeface="Arial"/>
              </a:rPr>
              <a:t>different</a:t>
            </a:r>
            <a:r>
              <a:rPr dirty="0" sz="15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parts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of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screens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ahoma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marL="469265" marR="5080" indent="-344170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25">
                <a:latin typeface="Microsoft Sans Serif"/>
                <a:cs typeface="Microsoft Sans Serif"/>
              </a:rPr>
              <a:t> </a:t>
            </a:r>
            <a:r>
              <a:rPr dirty="0" sz="1500" spc="45">
                <a:latin typeface="Microsoft Sans Serif"/>
                <a:cs typeface="Microsoft Sans Serif"/>
              </a:rPr>
              <a:t>moderate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task,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participant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did</a:t>
            </a:r>
            <a:r>
              <a:rPr dirty="0" sz="15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not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understand</a:t>
            </a:r>
            <a:r>
              <a:rPr dirty="0" sz="15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design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fiow</a:t>
            </a:r>
            <a:r>
              <a:rPr dirty="0" sz="15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80" b="1">
                <a:solidFill>
                  <a:srgbClr val="0097A7"/>
                </a:solidFill>
                <a:latin typeface="Arial"/>
                <a:cs typeface="Arial"/>
              </a:rPr>
              <a:t>at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all. </a:t>
            </a:r>
            <a:r>
              <a:rPr dirty="0" sz="1500" spc="-20">
                <a:latin typeface="Microsoft Sans Serif"/>
                <a:cs typeface="Microsoft Sans Serif"/>
              </a:rPr>
              <a:t>They </a:t>
            </a:r>
            <a:r>
              <a:rPr dirty="0" sz="1500" spc="50">
                <a:latin typeface="Microsoft Sans Serif"/>
                <a:cs typeface="Microsoft Sans Serif"/>
              </a:rPr>
              <a:t>could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70">
                <a:latin typeface="Microsoft Sans Serif"/>
                <a:cs typeface="Microsoft Sans Serif"/>
              </a:rPr>
              <a:t>not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tell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if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they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were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call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and/or </a:t>
            </a:r>
            <a:r>
              <a:rPr dirty="0" sz="1500">
                <a:latin typeface="Microsoft Sans Serif"/>
                <a:cs typeface="Microsoft Sans Serif"/>
              </a:rPr>
              <a:t>leaving a</a:t>
            </a:r>
            <a:r>
              <a:rPr dirty="0" sz="1500" spc="5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comment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ahoma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marL="469265" marR="149225" indent="-344170">
              <a:lnSpc>
                <a:spcPct val="100000"/>
              </a:lnSpc>
              <a:spcBef>
                <a:spcPts val="5"/>
              </a:spcBef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complex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task,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some</a:t>
            </a:r>
            <a:r>
              <a:rPr dirty="0" sz="15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0097A7"/>
                </a:solidFill>
                <a:latin typeface="Arial"/>
                <a:cs typeface="Arial"/>
              </a:rPr>
              <a:t>buttons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were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not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as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intuitive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(like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to </a:t>
            </a:r>
            <a:r>
              <a:rPr dirty="0" sz="1500">
                <a:latin typeface="Microsoft Sans Serif"/>
                <a:cs typeface="Microsoft Sans Serif"/>
              </a:rPr>
              <a:t>dos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and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version history)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ahoma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marL="469265" marR="530860" indent="-344170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The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participant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voiced</a:t>
            </a:r>
            <a:r>
              <a:rPr dirty="0" sz="1500" spc="-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his</a:t>
            </a:r>
            <a:r>
              <a:rPr dirty="0" sz="1500" spc="-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thoughts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throughout</a:t>
            </a:r>
            <a:r>
              <a:rPr dirty="0" sz="15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all</a:t>
            </a:r>
            <a:r>
              <a:rPr dirty="0" sz="15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tasks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Observations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29024" y="1005128"/>
            <a:ext cx="4150360" cy="2997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Observations</a:t>
            </a:r>
            <a:r>
              <a:rPr dirty="0" sz="150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from</a:t>
            </a:r>
            <a:r>
              <a:rPr dirty="0" sz="15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Sally: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00">
              <a:latin typeface="Arial"/>
              <a:cs typeface="Arial"/>
            </a:endParaRPr>
          </a:p>
          <a:p>
            <a:pPr marL="469265" marR="191770" indent="-344170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simple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task,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55" b="1">
                <a:solidFill>
                  <a:srgbClr val="0097A7"/>
                </a:solidFill>
                <a:latin typeface="Arial"/>
                <a:cs typeface="Arial"/>
              </a:rPr>
              <a:t>participant</a:t>
            </a:r>
            <a:r>
              <a:rPr dirty="0" sz="1500" spc="-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thought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majority of tasks 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needed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more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description</a:t>
            </a:r>
            <a:r>
              <a:rPr dirty="0" sz="1500" spc="1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500" spc="1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instruction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Tahoma"/>
              <a:buChar char="●"/>
            </a:pPr>
            <a:endParaRPr sz="1500">
              <a:latin typeface="Arial"/>
              <a:cs typeface="Arial"/>
            </a:endParaRPr>
          </a:p>
          <a:p>
            <a:pPr marL="469265" marR="72390" indent="-344170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1500">
                <a:latin typeface="Microsoft Sans Serif"/>
                <a:cs typeface="Microsoft Sans Serif"/>
              </a:rPr>
              <a:t>In</a:t>
            </a:r>
            <a:r>
              <a:rPr dirty="0" sz="1500" spc="25">
                <a:latin typeface="Microsoft Sans Serif"/>
                <a:cs typeface="Microsoft Sans Serif"/>
              </a:rPr>
              <a:t> </a:t>
            </a:r>
            <a:r>
              <a:rPr dirty="0" sz="1500" spc="45">
                <a:latin typeface="Microsoft Sans Serif"/>
                <a:cs typeface="Microsoft Sans Serif"/>
              </a:rPr>
              <a:t>moderate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task,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65">
                <a:latin typeface="Microsoft Sans Serif"/>
                <a:cs typeface="Microsoft Sans Serif"/>
              </a:rPr>
              <a:t>the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60">
                <a:latin typeface="Microsoft Sans Serif"/>
                <a:cs typeface="Microsoft Sans Serif"/>
              </a:rPr>
              <a:t>participant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did</a:t>
            </a:r>
            <a:r>
              <a:rPr dirty="0" sz="15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not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understand</a:t>
            </a:r>
            <a:r>
              <a:rPr dirty="0" sz="15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why</a:t>
            </a:r>
            <a:r>
              <a:rPr dirty="0" sz="15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you</a:t>
            </a:r>
            <a:r>
              <a:rPr dirty="0" sz="15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would</a:t>
            </a:r>
            <a:r>
              <a:rPr dirty="0" sz="15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record</a:t>
            </a:r>
            <a:r>
              <a:rPr dirty="0" sz="15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50" b="1">
                <a:solidFill>
                  <a:srgbClr val="0097A7"/>
                </a:solidFill>
                <a:latin typeface="Arial"/>
                <a:cs typeface="Arial"/>
              </a:rPr>
              <a:t>a </a:t>
            </a:r>
            <a:r>
              <a:rPr dirty="0" sz="1500" spc="55" b="1">
                <a:solidFill>
                  <a:srgbClr val="0097A7"/>
                </a:solidFill>
                <a:latin typeface="Arial"/>
                <a:cs typeface="Arial"/>
              </a:rPr>
              <a:t>comment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on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video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call.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Tahoma"/>
              <a:buChar char="●"/>
            </a:pPr>
            <a:endParaRPr sz="1500">
              <a:latin typeface="Arial"/>
              <a:cs typeface="Arial"/>
            </a:endParaRPr>
          </a:p>
          <a:p>
            <a:pPr algn="just" marL="469265" marR="5080" indent="-344170">
              <a:lnSpc>
                <a:spcPct val="100000"/>
              </a:lnSpc>
              <a:buFont typeface="Tahoma"/>
              <a:buChar char="●"/>
              <a:tabLst>
                <a:tab pos="469265" algn="l"/>
                <a:tab pos="471805" algn="l"/>
              </a:tabLst>
            </a:pPr>
            <a:r>
              <a:rPr dirty="0" sz="1500">
                <a:latin typeface="Microsoft Sans Serif"/>
                <a:cs typeface="Microsoft Sans Serif"/>
              </a:rPr>
              <a:t>	In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complex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task,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55" b="1">
                <a:solidFill>
                  <a:srgbClr val="0097A7"/>
                </a:solidFill>
                <a:latin typeface="Arial"/>
                <a:cs typeface="Arial"/>
              </a:rPr>
              <a:t>participant</a:t>
            </a:r>
            <a:r>
              <a:rPr dirty="0" sz="15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thought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editing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mode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was</a:t>
            </a:r>
            <a:r>
              <a:rPr dirty="0" sz="15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65" b="1">
                <a:solidFill>
                  <a:srgbClr val="0097A7"/>
                </a:solidFill>
                <a:latin typeface="Arial"/>
                <a:cs typeface="Arial"/>
              </a:rPr>
              <a:t>bit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unclear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097A7"/>
                </a:solidFill>
                <a:latin typeface="Arial"/>
                <a:cs typeface="Arial"/>
              </a:rPr>
              <a:t>and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had</a:t>
            </a:r>
            <a:r>
              <a:rPr dirty="0" sz="15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0097A7"/>
                </a:solidFill>
                <a:latin typeface="Arial"/>
                <a:cs typeface="Arial"/>
              </a:rPr>
              <a:t>clutter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/>
              <a:t>Sketching</a:t>
            </a:r>
            <a:r>
              <a:rPr dirty="0" spc="150"/>
              <a:t> </a:t>
            </a:r>
            <a:r>
              <a:rPr dirty="0" spc="-10"/>
              <a:t>Pictures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91723" y="1147388"/>
            <a:ext cx="2893695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0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Crazy</a:t>
            </a:r>
            <a:r>
              <a:rPr dirty="0" u="heavy" sz="2000" spc="2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 8s</a:t>
            </a:r>
            <a:endParaRPr sz="2000">
              <a:latin typeface="Microsoft Sans Serif"/>
              <a:cs typeface="Microsoft Sans Serif"/>
            </a:endParaRPr>
          </a:p>
          <a:p>
            <a:pPr marL="12700" marR="719455">
              <a:lnSpc>
                <a:spcPct val="200000"/>
              </a:lnSpc>
            </a:pPr>
            <a:r>
              <a:rPr dirty="0" u="heavy" sz="2000" spc="7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Concept</a:t>
            </a:r>
            <a:r>
              <a:rPr dirty="0" u="heavy" sz="2000" spc="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20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Sketches</a:t>
            </a:r>
            <a:r>
              <a:rPr dirty="0" sz="2000" spc="-1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u="heavy" sz="20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Key</a:t>
            </a:r>
            <a:r>
              <a:rPr dirty="0" u="heavy" sz="2000" spc="-12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 </a:t>
            </a:r>
            <a:r>
              <a:rPr dirty="0" u="heavy" sz="20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Screens</a:t>
            </a:r>
            <a:r>
              <a:rPr dirty="0" sz="2000" spc="-1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u="heavy" sz="20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5"/>
              </a:rPr>
              <a:t>Storyboarding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u="heavy" sz="20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Low</a:t>
            </a:r>
            <a:r>
              <a:rPr dirty="0" u="heavy" sz="2000" spc="-4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 </a:t>
            </a:r>
            <a:r>
              <a:rPr dirty="0" u="heavy" sz="20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Fi</a:t>
            </a:r>
            <a:r>
              <a:rPr dirty="0" u="heavy" sz="2000" spc="-3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 </a:t>
            </a:r>
            <a:r>
              <a:rPr dirty="0" u="heavy" sz="2000" spc="6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Prototype</a:t>
            </a:r>
            <a:r>
              <a:rPr dirty="0" u="heavy" sz="2000" spc="-3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 </a:t>
            </a:r>
            <a:r>
              <a:rPr dirty="0" u="heavy" sz="20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Images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/>
              <a:t>Testing</a:t>
            </a:r>
            <a:r>
              <a:rPr dirty="0" spc="-110"/>
              <a:t> </a:t>
            </a:r>
            <a:r>
              <a:rPr dirty="0" spc="50"/>
              <a:t>Documents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91723" y="1147388"/>
            <a:ext cx="5109210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0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Testing</a:t>
            </a:r>
            <a:r>
              <a:rPr dirty="0" u="heavy" sz="2000" spc="-2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dirty="0" u="heavy" sz="20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Procedures</a:t>
            </a:r>
            <a:endParaRPr sz="2000">
              <a:latin typeface="Microsoft Sans Serif"/>
              <a:cs typeface="Microsoft Sans Serif"/>
            </a:endParaRPr>
          </a:p>
          <a:p>
            <a:pPr marL="12700" marR="617220">
              <a:lnSpc>
                <a:spcPct val="200000"/>
              </a:lnSpc>
            </a:pPr>
            <a:r>
              <a:rPr dirty="0" u="heavy" sz="2000" spc="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Pictures</a:t>
            </a:r>
            <a:r>
              <a:rPr dirty="0" u="heavy" sz="2000" spc="16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2000" spc="9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of</a:t>
            </a:r>
            <a:r>
              <a:rPr dirty="0" u="heavy" sz="2000" spc="16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2000" spc="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Participants</a:t>
            </a:r>
            <a:r>
              <a:rPr dirty="0" u="heavy" sz="2000" spc="17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2000" spc="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During</a:t>
            </a:r>
            <a:r>
              <a:rPr dirty="0" u="heavy" sz="2000" spc="16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20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Testing</a:t>
            </a:r>
            <a:r>
              <a:rPr dirty="0" sz="2000" spc="-1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u="heavy" sz="20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Testing</a:t>
            </a:r>
            <a:r>
              <a:rPr dirty="0" u="heavy" sz="2000" spc="-2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 Notes</a:t>
            </a:r>
            <a:endParaRPr sz="2000">
              <a:latin typeface="Microsoft Sans Serif"/>
              <a:cs typeface="Microsoft Sans Serif"/>
            </a:endParaRPr>
          </a:p>
          <a:p>
            <a:pPr marL="469265" indent="-381635">
              <a:lnSpc>
                <a:spcPct val="100000"/>
              </a:lnSpc>
              <a:buFont typeface="Tahoma"/>
              <a:buChar char="●"/>
              <a:tabLst>
                <a:tab pos="469265" algn="l"/>
              </a:tabLst>
            </a:pPr>
            <a:r>
              <a:rPr dirty="0" sz="2000">
                <a:solidFill>
                  <a:srgbClr val="595959"/>
                </a:solidFill>
                <a:latin typeface="Microsoft Sans Serif"/>
                <a:cs typeface="Microsoft Sans Serif"/>
              </a:rPr>
              <a:t>Logs</a:t>
            </a:r>
            <a:r>
              <a:rPr dirty="0" sz="2000" spc="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595959"/>
                </a:solidFill>
                <a:latin typeface="Microsoft Sans Serif"/>
                <a:cs typeface="Microsoft Sans Serif"/>
              </a:rPr>
              <a:t>were</a:t>
            </a:r>
            <a:r>
              <a:rPr dirty="0" sz="20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65">
                <a:solidFill>
                  <a:srgbClr val="595959"/>
                </a:solidFill>
                <a:latin typeface="Microsoft Sans Serif"/>
                <a:cs typeface="Microsoft Sans Serif"/>
              </a:rPr>
              <a:t>included</a:t>
            </a:r>
            <a:r>
              <a:rPr dirty="0" sz="20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595959"/>
                </a:solidFill>
                <a:latin typeface="Microsoft Sans Serif"/>
                <a:cs typeface="Microsoft Sans Serif"/>
              </a:rPr>
              <a:t>in</a:t>
            </a:r>
            <a:r>
              <a:rPr dirty="0" sz="20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90">
                <a:solidFill>
                  <a:srgbClr val="595959"/>
                </a:solidFill>
                <a:latin typeface="Microsoft Sans Serif"/>
                <a:cs typeface="Microsoft Sans Serif"/>
              </a:rPr>
              <a:t>the</a:t>
            </a:r>
            <a:r>
              <a:rPr dirty="0" sz="20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40">
                <a:solidFill>
                  <a:srgbClr val="595959"/>
                </a:solidFill>
                <a:latin typeface="Microsoft Sans Serif"/>
                <a:cs typeface="Microsoft Sans Serif"/>
              </a:rPr>
              <a:t>presentation!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90"/>
              <a:t>Other</a:t>
            </a:r>
            <a:r>
              <a:rPr dirty="0" spc="-90"/>
              <a:t> </a:t>
            </a:r>
            <a:r>
              <a:rPr dirty="0" spc="-10"/>
              <a:t>Deliverables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91723" y="1147388"/>
            <a:ext cx="2954655" cy="1549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0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Sketching</a:t>
            </a:r>
            <a:r>
              <a:rPr dirty="0" u="heavy" sz="2000" spc="14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dirty="0" u="heavy" sz="20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Report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ct val="200000"/>
              </a:lnSpc>
            </a:pPr>
            <a:r>
              <a:rPr dirty="0" u="heavy" sz="2000" spc="5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Consent</a:t>
            </a:r>
            <a:r>
              <a:rPr dirty="0" u="heavy" sz="2000" spc="1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20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Forms</a:t>
            </a:r>
            <a:r>
              <a:rPr dirty="0" sz="2000" spc="-1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u="heavy" sz="20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Brainstorming</a:t>
            </a:r>
            <a:r>
              <a:rPr dirty="0" u="heavy" sz="2000" spc="39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 </a:t>
            </a:r>
            <a:r>
              <a:rPr dirty="0" u="heavy" sz="2000" spc="5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Document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20345">
              <a:lnSpc>
                <a:spcPct val="100000"/>
              </a:lnSpc>
              <a:spcBef>
                <a:spcPts val="120"/>
              </a:spcBef>
            </a:pPr>
            <a:r>
              <a:rPr dirty="0" spc="55"/>
              <a:t>Moodboard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4223" y="865773"/>
            <a:ext cx="7335535" cy="41154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7A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A5 Low Fi Prototype</dc:title>
  <dcterms:created xsi:type="dcterms:W3CDTF">2025-10-28T08:17:18Z</dcterms:created>
  <dcterms:modified xsi:type="dcterms:W3CDTF">2025-10-28T08:17:18Z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2025-10-28T00:00:00Z</vt:filetime>
  </property>
  <property fmtid="{D5CDD505-2E9C-101B-9397-08002B2CF9AE}" pid="3" name="Creator">
    <vt:lpwstr>Google</vt:lpwstr>
  </property>
  <property fmtid="{D5CDD505-2E9C-101B-9397-08002B2CF9AE}" pid="4" name="LastSaved">
    <vt:filetime>2025-10-28T00:00:00Z</vt:filetime>
  </property>
  <property fmtid="{D5CDD505-2E9C-101B-9397-08002B2CF9AE}" pid="5" name="Producer">
    <vt:lpwstr>iLovePDF</vt:lpwstr>
  </property>
</Properties>
</file>