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97A7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97A7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55448" y="1966126"/>
            <a:ext cx="3622040" cy="2701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rgbClr val="0097A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89585" y="1857555"/>
            <a:ext cx="3596004" cy="2841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rgbClr val="0097A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498" y="1773746"/>
            <a:ext cx="6956501" cy="336975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BF4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1524" y="274622"/>
            <a:ext cx="8557260" cy="409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BA3D0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22338" y="1645075"/>
            <a:ext cx="3865245" cy="304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97A7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jpg"/><Relationship Id="rId5" Type="http://schemas.openxmlformats.org/officeDocument/2006/relationships/image" Target="../media/image1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jpg"/><Relationship Id="rId5" Type="http://schemas.openxmlformats.org/officeDocument/2006/relationships/image" Target="../media/image15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jpg"/><Relationship Id="rId5" Type="http://schemas.openxmlformats.org/officeDocument/2006/relationships/image" Target="../media/image1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5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5" Type="http://schemas.openxmlformats.org/officeDocument/2006/relationships/image" Target="../media/image32.png"/><Relationship Id="rId6" Type="http://schemas.openxmlformats.org/officeDocument/2006/relationships/image" Target="../media/image33.jpg"/><Relationship Id="rId7" Type="http://schemas.openxmlformats.org/officeDocument/2006/relationships/image" Target="../media/image34.png"/><Relationship Id="rId8" Type="http://schemas.openxmlformats.org/officeDocument/2006/relationships/image" Target="../media/image35.jpg"/><Relationship Id="rId9" Type="http://schemas.openxmlformats.org/officeDocument/2006/relationships/image" Target="../media/image36.jp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3" Type="http://schemas.openxmlformats.org/officeDocument/2006/relationships/image" Target="../media/image40.png"/><Relationship Id="rId14" Type="http://schemas.openxmlformats.org/officeDocument/2006/relationships/image" Target="../media/image41.png"/><Relationship Id="rId15" Type="http://schemas.openxmlformats.org/officeDocument/2006/relationships/image" Target="../media/image42.png"/><Relationship Id="rId16" Type="http://schemas.openxmlformats.org/officeDocument/2006/relationships/image" Target="../media/image43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Relationship Id="rId9" Type="http://schemas.openxmlformats.org/officeDocument/2006/relationships/image" Target="../media/image51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52.jpg"/><Relationship Id="rId4" Type="http://schemas.openxmlformats.org/officeDocument/2006/relationships/image" Target="../media/image53.jpg"/><Relationship Id="rId5" Type="http://schemas.openxmlformats.org/officeDocument/2006/relationships/image" Target="../media/image54.png"/><Relationship Id="rId6" Type="http://schemas.openxmlformats.org/officeDocument/2006/relationships/image" Target="../media/image55.jpg"/><Relationship Id="rId7" Type="http://schemas.openxmlformats.org/officeDocument/2006/relationships/image" Target="../media/image56.jpg"/><Relationship Id="rId8" Type="http://schemas.openxmlformats.org/officeDocument/2006/relationships/image" Target="../media/image57.png"/><Relationship Id="rId9" Type="http://schemas.openxmlformats.org/officeDocument/2006/relationships/image" Target="../media/image58.jpg"/><Relationship Id="rId10" Type="http://schemas.openxmlformats.org/officeDocument/2006/relationships/image" Target="../media/image59.jpg"/><Relationship Id="rId11" Type="http://schemas.openxmlformats.org/officeDocument/2006/relationships/image" Target="../media/image60.png"/><Relationship Id="rId12" Type="http://schemas.openxmlformats.org/officeDocument/2006/relationships/image" Target="../media/image61.jpg"/><Relationship Id="rId13" Type="http://schemas.openxmlformats.org/officeDocument/2006/relationships/image" Target="../media/image62.jpg"/><Relationship Id="rId14" Type="http://schemas.openxmlformats.org/officeDocument/2006/relationships/image" Target="../media/image63.png"/><Relationship Id="rId15" Type="http://schemas.openxmlformats.org/officeDocument/2006/relationships/image" Target="../media/image64.png"/><Relationship Id="rId16" Type="http://schemas.openxmlformats.org/officeDocument/2006/relationships/image" Target="../media/image65.png"/><Relationship Id="rId17" Type="http://schemas.openxmlformats.org/officeDocument/2006/relationships/image" Target="../media/image66.jpg"/><Relationship Id="rId18" Type="http://schemas.openxmlformats.org/officeDocument/2006/relationships/image" Target="../media/image67.png"/><Relationship Id="rId19" Type="http://schemas.openxmlformats.org/officeDocument/2006/relationships/image" Target="../media/image68.png"/><Relationship Id="rId20" Type="http://schemas.openxmlformats.org/officeDocument/2006/relationships/image" Target="../media/image43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51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3.png"/><Relationship Id="rId9" Type="http://schemas.openxmlformats.org/officeDocument/2006/relationships/image" Target="../media/image74.png"/><Relationship Id="rId10" Type="http://schemas.openxmlformats.org/officeDocument/2006/relationships/image" Target="../media/image75.png"/><Relationship Id="rId11" Type="http://schemas.openxmlformats.org/officeDocument/2006/relationships/image" Target="../media/image76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77.jpg"/><Relationship Id="rId4" Type="http://schemas.openxmlformats.org/officeDocument/2006/relationships/image" Target="../media/image78.jpg"/><Relationship Id="rId5" Type="http://schemas.openxmlformats.org/officeDocument/2006/relationships/image" Target="../media/image79.png"/><Relationship Id="rId6" Type="http://schemas.openxmlformats.org/officeDocument/2006/relationships/image" Target="../media/image80.jpg"/><Relationship Id="rId7" Type="http://schemas.openxmlformats.org/officeDocument/2006/relationships/image" Target="../media/image81.jpg"/><Relationship Id="rId8" Type="http://schemas.openxmlformats.org/officeDocument/2006/relationships/image" Target="../media/image82.png"/><Relationship Id="rId9" Type="http://schemas.openxmlformats.org/officeDocument/2006/relationships/image" Target="../media/image83.jpg"/><Relationship Id="rId10" Type="http://schemas.openxmlformats.org/officeDocument/2006/relationships/image" Target="../media/image84.jpg"/><Relationship Id="rId11" Type="http://schemas.openxmlformats.org/officeDocument/2006/relationships/image" Target="../media/image85.png"/><Relationship Id="rId12" Type="http://schemas.openxmlformats.org/officeDocument/2006/relationships/image" Target="../media/image86.jpg"/><Relationship Id="rId13" Type="http://schemas.openxmlformats.org/officeDocument/2006/relationships/image" Target="../media/image87.jpg"/><Relationship Id="rId14" Type="http://schemas.openxmlformats.org/officeDocument/2006/relationships/image" Target="../media/image88.png"/><Relationship Id="rId15" Type="http://schemas.openxmlformats.org/officeDocument/2006/relationships/image" Target="../media/image89.png"/><Relationship Id="rId16" Type="http://schemas.openxmlformats.org/officeDocument/2006/relationships/image" Target="../media/image90.png"/><Relationship Id="rId17" Type="http://schemas.openxmlformats.org/officeDocument/2006/relationships/image" Target="../media/image91.png"/><Relationship Id="rId18" Type="http://schemas.openxmlformats.org/officeDocument/2006/relationships/image" Target="../media/image92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69.png"/><Relationship Id="rId4" Type="http://schemas.openxmlformats.org/officeDocument/2006/relationships/image" Target="../media/image93.png"/><Relationship Id="rId5" Type="http://schemas.openxmlformats.org/officeDocument/2006/relationships/image" Target="../media/image94.png"/><Relationship Id="rId6" Type="http://schemas.openxmlformats.org/officeDocument/2006/relationships/image" Target="../media/image95.png"/><Relationship Id="rId7" Type="http://schemas.openxmlformats.org/officeDocument/2006/relationships/image" Target="../media/image96.png"/><Relationship Id="rId8" Type="http://schemas.openxmlformats.org/officeDocument/2006/relationships/image" Target="../media/image97.png"/><Relationship Id="rId9" Type="http://schemas.openxmlformats.org/officeDocument/2006/relationships/image" Target="../media/image98.png"/><Relationship Id="rId10" Type="http://schemas.openxmlformats.org/officeDocument/2006/relationships/image" Target="../media/image99.png"/><Relationship Id="rId11" Type="http://schemas.openxmlformats.org/officeDocument/2006/relationships/image" Target="../media/image100.png"/><Relationship Id="rId12" Type="http://schemas.openxmlformats.org/officeDocument/2006/relationships/image" Target="../media/image101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2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3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4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5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6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7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8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png"/><Relationship Id="rId3" Type="http://schemas.openxmlformats.org/officeDocument/2006/relationships/image" Target="../media/image111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figma.com/design/bUcjb5ZvjC0hz9iqlsRf7b/clarus-prototype?node-id=0-1&amp;t=x9rjow5VdqKFQZY5-1" TargetMode="External"/><Relationship Id="rId3" Type="http://schemas.openxmlformats.org/officeDocument/2006/relationships/hyperlink" Target="https://www.figma.com/proto/bUcjb5ZvjC0hz9iqlsRf7b/clarus-prototype?page-id=0%3A1&amp;node-id=39-3232&amp;viewport=1182%2C-2246%2C0.41&amp;t=MBcluEfheCre57kC-1&amp;scaling=scale-down&amp;content-scaling=fixed&amp;starting-point-node-id=39%3A3232" TargetMode="External"/><Relationship Id="rId4" Type="http://schemas.openxmlformats.org/officeDocument/2006/relationships/hyperlink" Target="https://docs.google.com/document/d/1zuHh9_KE3zWjkEXu3Nrz6qP5k5N3SCemKIfzjc3_DvY/edit?usp=sharing" TargetMode="External"/><Relationship Id="rId5" Type="http://schemas.openxmlformats.org/officeDocument/2006/relationships/hyperlink" Target="https://web.stanford.edu/class/cs147/projects/IntelligentCreativeTools/clarus/" TargetMode="External"/><Relationship Id="rId6" Type="http://schemas.openxmlformats.org/officeDocument/2006/relationships/hyperlink" Target="https://drive.google.com/file/d/1QIvoa1_jyYyqSpy654OUbnRZxxvW1GjE/view?usp=sharing" TargetMode="External"/><Relationship Id="rId7" Type="http://schemas.openxmlformats.org/officeDocument/2006/relationships/hyperlink" Target="https://drive.google.com/file/d/1coJYyn0MAqXsYu_zSlbyJGvjzJzd6GOL/view?usp=drive_link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0011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6385" y="644848"/>
            <a:ext cx="6851186" cy="385379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323961" y="4316439"/>
            <a:ext cx="543750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E8D8A5"/>
                </a:solidFill>
                <a:latin typeface="Microsoft Sans Serif"/>
                <a:cs typeface="Microsoft Sans Serif"/>
              </a:rPr>
              <a:t>Avey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E8D8A5"/>
                </a:solidFill>
                <a:latin typeface="Microsoft Sans Serif"/>
                <a:cs typeface="Microsoft Sans Serif"/>
              </a:rPr>
              <a:t>Etaghene,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E8D8A5"/>
                </a:solidFill>
                <a:latin typeface="Microsoft Sans Serif"/>
                <a:cs typeface="Microsoft Sans Serif"/>
              </a:rPr>
              <a:t>Candace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20">
                <a:solidFill>
                  <a:srgbClr val="E8D8A5"/>
                </a:solidFill>
                <a:latin typeface="Microsoft Sans Serif"/>
                <a:cs typeface="Microsoft Sans Serif"/>
              </a:rPr>
              <a:t>Cang,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10">
                <a:solidFill>
                  <a:srgbClr val="E8D8A5"/>
                </a:solidFill>
                <a:latin typeface="Microsoft Sans Serif"/>
                <a:cs typeface="Microsoft Sans Serif"/>
              </a:rPr>
              <a:t>Siya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20">
                <a:solidFill>
                  <a:srgbClr val="E8D8A5"/>
                </a:solidFill>
                <a:latin typeface="Microsoft Sans Serif"/>
                <a:cs typeface="Microsoft Sans Serif"/>
              </a:rPr>
              <a:t>Goel,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E8D8A5"/>
                </a:solidFill>
                <a:latin typeface="Microsoft Sans Serif"/>
                <a:cs typeface="Microsoft Sans Serif"/>
              </a:rPr>
              <a:t>Tyler</a:t>
            </a:r>
            <a:r>
              <a:rPr dirty="0" sz="1600" spc="-1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35">
                <a:solidFill>
                  <a:srgbClr val="E8D8A5"/>
                </a:solidFill>
                <a:latin typeface="Microsoft Sans Serif"/>
                <a:cs typeface="Microsoft Sans Serif"/>
              </a:rPr>
              <a:t>Abernethy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84724" y="423694"/>
            <a:ext cx="41338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5">
                <a:solidFill>
                  <a:srgbClr val="E8D8A5"/>
                </a:solidFill>
                <a:latin typeface="Arial MT"/>
                <a:cs typeface="Arial MT"/>
              </a:rPr>
              <a:t>CS</a:t>
            </a:r>
            <a:r>
              <a:rPr dirty="0" sz="1000" spc="-20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 spc="-40">
                <a:solidFill>
                  <a:srgbClr val="E8D8A5"/>
                </a:solidFill>
                <a:latin typeface="Arial MT"/>
                <a:cs typeface="Arial MT"/>
              </a:rPr>
              <a:t>147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631047" y="417598"/>
            <a:ext cx="11290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50">
                <a:solidFill>
                  <a:srgbClr val="E8D8A5"/>
                </a:solidFill>
                <a:latin typeface="Arial MT"/>
                <a:cs typeface="Arial MT"/>
              </a:rPr>
              <a:t>October</a:t>
            </a:r>
            <a:r>
              <a:rPr dirty="0" sz="1000" spc="20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E8D8A5"/>
                </a:solidFill>
                <a:latin typeface="Arial MT"/>
                <a:cs typeface="Arial MT"/>
              </a:rPr>
              <a:t>3rd,</a:t>
            </a:r>
            <a:r>
              <a:rPr dirty="0" sz="1000" spc="25">
                <a:solidFill>
                  <a:srgbClr val="E8D8A5"/>
                </a:solidFill>
                <a:latin typeface="Arial MT"/>
                <a:cs typeface="Arial MT"/>
              </a:rPr>
              <a:t> </a:t>
            </a:r>
            <a:r>
              <a:rPr dirty="0" sz="1000" spc="35">
                <a:solidFill>
                  <a:srgbClr val="E8D8A5"/>
                </a:solidFill>
                <a:latin typeface="Arial MT"/>
                <a:cs typeface="Arial MT"/>
              </a:rPr>
              <a:t>2025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90674" y="925874"/>
            <a:ext cx="8234045" cy="2761615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algn="ctr" marR="5201920">
              <a:lnSpc>
                <a:spcPct val="100000"/>
              </a:lnSpc>
              <a:spcBef>
                <a:spcPts val="960"/>
              </a:spcBef>
            </a:pPr>
            <a:r>
              <a:rPr dirty="0" sz="2000" spc="-35" b="1">
                <a:solidFill>
                  <a:srgbClr val="FFFFFF"/>
                </a:solidFill>
                <a:latin typeface="Arial"/>
                <a:cs typeface="Arial"/>
              </a:rPr>
              <a:t>A6:</a:t>
            </a:r>
            <a:r>
              <a:rPr dirty="0" sz="20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90" b="1">
                <a:solidFill>
                  <a:srgbClr val="FFFFFF"/>
                </a:solidFill>
                <a:latin typeface="Arial"/>
                <a:cs typeface="Arial"/>
              </a:rPr>
              <a:t>Med</a:t>
            </a:r>
            <a:r>
              <a:rPr dirty="0" sz="20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65" b="1">
                <a:solidFill>
                  <a:srgbClr val="FFFFFF"/>
                </a:solidFill>
                <a:latin typeface="Arial"/>
                <a:cs typeface="Arial"/>
              </a:rPr>
              <a:t>Fi</a:t>
            </a:r>
            <a:r>
              <a:rPr dirty="0" sz="20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Prototype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85"/>
              </a:spcBef>
            </a:pPr>
            <a:endParaRPr sz="2000">
              <a:latin typeface="Arial"/>
              <a:cs typeface="Arial"/>
            </a:endParaRPr>
          </a:p>
          <a:p>
            <a:pPr algn="ctr" marR="5241925">
              <a:lnSpc>
                <a:spcPct val="100000"/>
              </a:lnSpc>
              <a:spcBef>
                <a:spcPts val="5"/>
              </a:spcBef>
            </a:pPr>
            <a:r>
              <a:rPr dirty="0" sz="7400" spc="-10" b="1">
                <a:solidFill>
                  <a:srgbClr val="93D1BC"/>
                </a:solidFill>
                <a:latin typeface="Arial"/>
                <a:cs typeface="Arial"/>
              </a:rPr>
              <a:t>Clarus</a:t>
            </a:r>
            <a:endParaRPr sz="7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10"/>
              </a:spcBef>
            </a:pPr>
            <a:r>
              <a:rPr dirty="0" sz="2500" b="1">
                <a:solidFill>
                  <a:srgbClr val="FFFFFF"/>
                </a:solidFill>
                <a:latin typeface="Arial"/>
                <a:cs typeface="Arial"/>
              </a:rPr>
              <a:t>Seamless,</a:t>
            </a:r>
            <a:r>
              <a:rPr dirty="0" sz="25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b="1">
                <a:solidFill>
                  <a:srgbClr val="FFFFFF"/>
                </a:solidFill>
                <a:latin typeface="Arial"/>
                <a:cs typeface="Arial"/>
              </a:rPr>
              <a:t>fiexible</a:t>
            </a:r>
            <a:r>
              <a:rPr dirty="0" sz="2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55" b="1">
                <a:solidFill>
                  <a:srgbClr val="FFFFFF"/>
                </a:solidFill>
                <a:latin typeface="Arial"/>
                <a:cs typeface="Arial"/>
              </a:rPr>
              <a:t>communication</a:t>
            </a:r>
            <a:r>
              <a:rPr dirty="0" sz="25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95" b="1">
                <a:solidFill>
                  <a:srgbClr val="FFFFFF"/>
                </a:solidFill>
                <a:latin typeface="Arial"/>
                <a:cs typeface="Arial"/>
              </a:rPr>
              <a:t>between</a:t>
            </a:r>
            <a:r>
              <a:rPr dirty="0" sz="2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Arial"/>
                <a:cs typeface="Arial"/>
              </a:rPr>
              <a:t>founders </a:t>
            </a:r>
            <a:r>
              <a:rPr dirty="0" sz="2500" spc="55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5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Arial"/>
                <a:cs typeface="Arial"/>
              </a:rPr>
              <a:t>designers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60"/>
              <a:t>Communication</a:t>
            </a:r>
            <a:r>
              <a:rPr dirty="0" spc="-55"/>
              <a:t> </a:t>
            </a:r>
            <a:r>
              <a:rPr dirty="0"/>
              <a:t>in</a:t>
            </a:r>
            <a:r>
              <a:rPr dirty="0" spc="-50"/>
              <a:t> </a:t>
            </a:r>
            <a:r>
              <a:rPr dirty="0" spc="90"/>
              <a:t>current</a:t>
            </a:r>
            <a:r>
              <a:rPr dirty="0" spc="-50"/>
              <a:t> </a:t>
            </a:r>
            <a:r>
              <a:rPr dirty="0"/>
              <a:t>design</a:t>
            </a:r>
            <a:r>
              <a:rPr dirty="0" spc="-55"/>
              <a:t> </a:t>
            </a:r>
            <a:r>
              <a:rPr dirty="0"/>
              <a:t>tools</a:t>
            </a:r>
            <a:r>
              <a:rPr dirty="0" spc="-50"/>
              <a:t> </a:t>
            </a:r>
            <a:r>
              <a:rPr dirty="0"/>
              <a:t>is</a:t>
            </a:r>
            <a:r>
              <a:rPr dirty="0" spc="-50"/>
              <a:t> </a:t>
            </a:r>
            <a:r>
              <a:rPr dirty="0" spc="-10"/>
              <a:t>disorganized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6485" y="1348122"/>
            <a:ext cx="4731015" cy="3245068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94996" y="850979"/>
            <a:ext cx="37712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80">
                <a:solidFill>
                  <a:srgbClr val="0A9395"/>
                </a:solidFill>
                <a:latin typeface="Microsoft Sans Serif"/>
                <a:cs typeface="Microsoft Sans Serif"/>
              </a:rPr>
              <a:t>comment</a:t>
            </a:r>
            <a:r>
              <a:rPr dirty="0" sz="1800" spc="1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0A9395"/>
                </a:solidFill>
                <a:latin typeface="Microsoft Sans Serif"/>
                <a:cs typeface="Microsoft Sans Serif"/>
              </a:rPr>
              <a:t>ﬂows</a:t>
            </a:r>
            <a:r>
              <a:rPr dirty="0" sz="1800" spc="1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in</a:t>
            </a:r>
            <a:r>
              <a:rPr dirty="0" sz="1800" spc="2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0A9395"/>
                </a:solidFill>
                <a:latin typeface="Microsoft Sans Serif"/>
                <a:cs typeface="Microsoft Sans Serif"/>
              </a:rPr>
              <a:t>current</a:t>
            </a:r>
            <a:r>
              <a:rPr dirty="0" sz="1800" spc="1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0A9395"/>
                </a:solidFill>
                <a:latin typeface="Microsoft Sans Serif"/>
                <a:cs typeface="Microsoft Sans Serif"/>
              </a:rPr>
              <a:t>tools</a:t>
            </a:r>
            <a:r>
              <a:rPr dirty="0" sz="1800" spc="1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0A9395"/>
                </a:solidFill>
                <a:latin typeface="Microsoft Sans Serif"/>
                <a:cs typeface="Microsoft Sans Serif"/>
              </a:rPr>
              <a:t>are: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03749" y="3152346"/>
            <a:ext cx="14884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BA3D02"/>
                </a:solidFill>
                <a:latin typeface="Microsoft Sans Serif"/>
                <a:cs typeface="Microsoft Sans Serif"/>
              </a:rPr>
              <a:t>overwhelming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176107" y="1411999"/>
            <a:ext cx="13722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BA3D02"/>
                </a:solidFill>
                <a:latin typeface="Microsoft Sans Serif"/>
                <a:cs typeface="Microsoft Sans Serif"/>
              </a:rPr>
              <a:t>disorganized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077609" y="4195398"/>
            <a:ext cx="16389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lacking</a:t>
            </a:r>
            <a:r>
              <a:rPr dirty="0" sz="1800" spc="11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BA3D02"/>
                </a:solidFill>
                <a:latin typeface="Microsoft Sans Serif"/>
                <a:cs typeface="Microsoft Sans Serif"/>
              </a:rPr>
              <a:t>revision </a:t>
            </a:r>
            <a:r>
              <a:rPr dirty="0" sz="1800" spc="45">
                <a:solidFill>
                  <a:srgbClr val="BA3D02"/>
                </a:solidFill>
                <a:latin typeface="Microsoft Sans Serif"/>
                <a:cs typeface="Microsoft Sans Serif"/>
              </a:rPr>
              <a:t>history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176107" y="2665086"/>
            <a:ext cx="17189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90">
                <a:solidFill>
                  <a:srgbClr val="BA3D02"/>
                </a:solidFill>
                <a:latin typeface="Microsoft Sans Serif"/>
                <a:cs typeface="Microsoft Sans Serif"/>
              </a:rPr>
              <a:t>not</a:t>
            </a: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BA3D02"/>
                </a:solidFill>
                <a:latin typeface="Microsoft Sans Serif"/>
                <a:cs typeface="Microsoft Sans Serif"/>
              </a:rPr>
              <a:t>transferable </a:t>
            </a:r>
            <a:r>
              <a:rPr dirty="0" sz="1800" spc="120">
                <a:solidFill>
                  <a:srgbClr val="BA3D02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1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30">
                <a:solidFill>
                  <a:srgbClr val="BA3D02"/>
                </a:solidFill>
                <a:latin typeface="Microsoft Sans Serif"/>
                <a:cs typeface="Microsoft Sans Serif"/>
              </a:rPr>
              <a:t>to-</a:t>
            </a:r>
            <a:r>
              <a:rPr dirty="0" sz="1800" spc="110">
                <a:solidFill>
                  <a:srgbClr val="BA3D02"/>
                </a:solidFill>
                <a:latin typeface="Microsoft Sans Serif"/>
                <a:cs typeface="Microsoft Sans Serif"/>
              </a:rPr>
              <a:t>dos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34349" y="2229890"/>
            <a:ext cx="1219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75">
                <a:solidFill>
                  <a:srgbClr val="BA3D02"/>
                </a:solidFill>
                <a:latin typeface="Microsoft Sans Serif"/>
                <a:cs typeface="Microsoft Sans Serif"/>
              </a:rPr>
              <a:t>text-</a:t>
            </a:r>
            <a:r>
              <a:rPr dirty="0" sz="1800" spc="105">
                <a:solidFill>
                  <a:srgbClr val="BA3D02"/>
                </a:solidFill>
                <a:latin typeface="Microsoft Sans Serif"/>
                <a:cs typeface="Microsoft Sans Serif"/>
              </a:rPr>
              <a:t>based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255904">
              <a:lnSpc>
                <a:spcPct val="100000"/>
              </a:lnSpc>
              <a:spcBef>
                <a:spcPts val="120"/>
              </a:spcBef>
            </a:pPr>
            <a:r>
              <a:rPr dirty="0"/>
              <a:t>Our</a:t>
            </a:r>
            <a:r>
              <a:rPr dirty="0" spc="55"/>
              <a:t> </a:t>
            </a:r>
            <a:r>
              <a:rPr dirty="0"/>
              <a:t>solution</a:t>
            </a:r>
            <a:r>
              <a:rPr dirty="0" spc="60"/>
              <a:t> </a:t>
            </a:r>
            <a:r>
              <a:rPr dirty="0"/>
              <a:t>synthesizes</a:t>
            </a:r>
            <a:r>
              <a:rPr dirty="0" spc="55"/>
              <a:t> </a:t>
            </a:r>
            <a:r>
              <a:rPr dirty="0" spc="70"/>
              <a:t>and</a:t>
            </a:r>
            <a:r>
              <a:rPr dirty="0" spc="60"/>
              <a:t> </a:t>
            </a:r>
            <a:r>
              <a:rPr dirty="0"/>
              <a:t>organizes</a:t>
            </a:r>
            <a:r>
              <a:rPr dirty="0" spc="55"/>
              <a:t> </a:t>
            </a:r>
            <a:r>
              <a:rPr dirty="0" spc="-10"/>
              <a:t>information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4998" y="850979"/>
            <a:ext cx="13398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0">
                <a:solidFill>
                  <a:srgbClr val="0A9395"/>
                </a:solidFill>
                <a:latin typeface="Microsoft Sans Serif"/>
                <a:cs typeface="Microsoft Sans Serif"/>
              </a:rPr>
              <a:t>our</a:t>
            </a:r>
            <a:r>
              <a:rPr dirty="0" sz="1800" spc="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0A9395"/>
                </a:solidFill>
                <a:latin typeface="Microsoft Sans Serif"/>
                <a:cs typeface="Microsoft Sans Serif"/>
              </a:rPr>
              <a:t>platform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94998" y="1125298"/>
            <a:ext cx="55321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A9395"/>
                </a:solidFill>
                <a:latin typeface="Arial"/>
                <a:cs typeface="Arial"/>
              </a:rPr>
              <a:t>empowers</a:t>
            </a:r>
            <a:r>
              <a:rPr dirty="0" sz="18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users</a:t>
            </a:r>
            <a:r>
              <a:rPr dirty="0" sz="18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800" spc="10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5" b="1">
                <a:solidFill>
                  <a:srgbClr val="0A9395"/>
                </a:solidFill>
                <a:latin typeface="Arial"/>
                <a:cs typeface="Arial"/>
              </a:rPr>
              <a:t>multi-</a:t>
            </a:r>
            <a:r>
              <a:rPr dirty="0" sz="1800" spc="80" b="1">
                <a:solidFill>
                  <a:srgbClr val="0A9395"/>
                </a:solidFill>
                <a:latin typeface="Arial"/>
                <a:cs typeface="Arial"/>
              </a:rPr>
              <a:t>modal</a:t>
            </a:r>
            <a:r>
              <a:rPr dirty="0" sz="1800" spc="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0A9395"/>
                </a:solidFill>
                <a:latin typeface="Microsoft Sans Serif"/>
                <a:cs typeface="Microsoft Sans Serif"/>
              </a:rPr>
              <a:t>communication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3748" y="4198246"/>
            <a:ext cx="24301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lacking</a:t>
            </a:r>
            <a:r>
              <a:rPr dirty="0" sz="1800" spc="15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BA3D02"/>
                </a:solidFill>
                <a:latin typeface="Microsoft Sans Serif"/>
                <a:cs typeface="Microsoft Sans Serif"/>
              </a:rPr>
              <a:t>revision</a:t>
            </a:r>
            <a:r>
              <a:rPr dirty="0" sz="1800" spc="15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45">
                <a:solidFill>
                  <a:srgbClr val="BA3D02"/>
                </a:solidFill>
                <a:latin typeface="Microsoft Sans Serif"/>
                <a:cs typeface="Microsoft Sans Serif"/>
              </a:rPr>
              <a:t>history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976942" y="2608774"/>
            <a:ext cx="4390390" cy="1264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5">
                <a:solidFill>
                  <a:srgbClr val="0A9395"/>
                </a:solidFill>
                <a:latin typeface="Microsoft Sans Serif"/>
                <a:cs typeface="Microsoft Sans Serif"/>
              </a:rPr>
              <a:t>filtered</a:t>
            </a:r>
            <a:r>
              <a:rPr dirty="0" sz="18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0A9395"/>
                </a:solidFill>
                <a:latin typeface="Microsoft Sans Serif"/>
                <a:cs typeface="Microsoft Sans Serif"/>
              </a:rPr>
              <a:t>by</a:t>
            </a:r>
            <a:r>
              <a:rPr dirty="0" sz="18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role,</a:t>
            </a:r>
            <a:r>
              <a:rPr dirty="0" sz="1800" spc="10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modality,</a:t>
            </a:r>
            <a:r>
              <a:rPr dirty="0" sz="1800" spc="10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element,</a:t>
            </a:r>
            <a:r>
              <a:rPr dirty="0" sz="1800" spc="10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0A9395"/>
                </a:solidFill>
                <a:latin typeface="Microsoft Sans Serif"/>
                <a:cs typeface="Microsoft Sans Serif"/>
              </a:rPr>
              <a:t>etc.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0"/>
              </a:spcBef>
            </a:pP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synthesized</a:t>
            </a:r>
            <a:r>
              <a:rPr dirty="0" sz="1800" spc="19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0A9395"/>
                </a:solidFill>
                <a:latin typeface="Microsoft Sans Serif"/>
                <a:cs typeface="Microsoft Sans Serif"/>
              </a:rPr>
              <a:t>with</a:t>
            </a:r>
            <a:r>
              <a:rPr dirty="0" sz="1800" spc="19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0A9395"/>
                </a:solidFill>
                <a:latin typeface="Microsoft Sans Serif"/>
                <a:cs typeface="Microsoft Sans Serif"/>
              </a:rPr>
              <a:t>AI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1800" spc="60">
                <a:solidFill>
                  <a:srgbClr val="0A9395"/>
                </a:solidFill>
                <a:latin typeface="Microsoft Sans Serif"/>
                <a:cs typeface="Microsoft Sans Serif"/>
              </a:rPr>
              <a:t>transformed</a:t>
            </a:r>
            <a:r>
              <a:rPr dirty="0" sz="1800" spc="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0A9395"/>
                </a:solidFill>
                <a:latin typeface="Microsoft Sans Serif"/>
                <a:cs typeface="Microsoft Sans Serif"/>
              </a:rPr>
              <a:t>into</a:t>
            </a:r>
            <a:r>
              <a:rPr dirty="0" sz="1800" spc="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5">
                <a:solidFill>
                  <a:srgbClr val="0A9395"/>
                </a:solidFill>
                <a:latin typeface="Microsoft Sans Serif"/>
                <a:cs typeface="Microsoft Sans Serif"/>
              </a:rPr>
              <a:t>role-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specific</a:t>
            </a:r>
            <a:r>
              <a:rPr dirty="0" sz="1800" spc="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50">
                <a:solidFill>
                  <a:srgbClr val="0A9395"/>
                </a:solidFill>
                <a:latin typeface="Microsoft Sans Serif"/>
                <a:cs typeface="Microsoft Sans Serif"/>
              </a:rPr>
              <a:t>to-</a:t>
            </a:r>
            <a:r>
              <a:rPr dirty="0" sz="1800" spc="170">
                <a:solidFill>
                  <a:srgbClr val="0A9395"/>
                </a:solidFill>
                <a:latin typeface="Microsoft Sans Serif"/>
                <a:cs typeface="Microsoft Sans Serif"/>
              </a:rPr>
              <a:t>do</a:t>
            </a:r>
            <a:r>
              <a:rPr dirty="0" sz="1800" spc="1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0A9395"/>
                </a:solidFill>
                <a:latin typeface="Microsoft Sans Serif"/>
                <a:cs typeface="Microsoft Sans Serif"/>
              </a:rPr>
              <a:t>lists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976942" y="4132676"/>
            <a:ext cx="46621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digestible</a:t>
            </a:r>
            <a:r>
              <a:rPr dirty="0" sz="1800" spc="2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800" spc="2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accessible</a:t>
            </a:r>
            <a:r>
              <a:rPr dirty="0" sz="1800" spc="240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0A9395"/>
                </a:solidFill>
                <a:latin typeface="Microsoft Sans Serif"/>
                <a:cs typeface="Microsoft Sans Serif"/>
              </a:rPr>
              <a:t>documentation</a:t>
            </a:r>
            <a:r>
              <a:rPr dirty="0" sz="1800" spc="2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0A9395"/>
                </a:solidFill>
                <a:latin typeface="Microsoft Sans Serif"/>
                <a:cs typeface="Microsoft Sans Serif"/>
              </a:rPr>
              <a:t>of </a:t>
            </a:r>
            <a:r>
              <a:rPr dirty="0" sz="1800" spc="65">
                <a:solidFill>
                  <a:srgbClr val="0A9395"/>
                </a:solidFill>
                <a:latin typeface="Microsoft Sans Serif"/>
                <a:cs typeface="Microsoft Sans Serif"/>
              </a:rPr>
              <a:t>edits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800" spc="70">
                <a:solidFill>
                  <a:srgbClr val="0A9395"/>
                </a:solidFill>
                <a:latin typeface="Microsoft Sans Serif"/>
                <a:cs typeface="Microsoft Sans Serif"/>
              </a:rPr>
              <a:t> comments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94998" y="1603737"/>
            <a:ext cx="2821305" cy="2301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Status</a:t>
            </a:r>
            <a:r>
              <a:rPr dirty="0" sz="1800" spc="1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BA3D02"/>
                </a:solidFill>
                <a:latin typeface="Arial"/>
                <a:cs typeface="Arial"/>
              </a:rPr>
              <a:t>quo</a:t>
            </a:r>
            <a:endParaRPr sz="1800">
              <a:latin typeface="Arial"/>
              <a:cs typeface="Arial"/>
            </a:endParaRPr>
          </a:p>
          <a:p>
            <a:pPr marL="12700" marR="1454150" indent="18415">
              <a:lnSpc>
                <a:spcPts val="3890"/>
              </a:lnSpc>
              <a:spcBef>
                <a:spcPts val="160"/>
              </a:spcBef>
            </a:pPr>
            <a:r>
              <a:rPr dirty="0" sz="1800" spc="75">
                <a:solidFill>
                  <a:srgbClr val="BA3D02"/>
                </a:solidFill>
                <a:latin typeface="Microsoft Sans Serif"/>
                <a:cs typeface="Microsoft Sans Serif"/>
              </a:rPr>
              <a:t>text-</a:t>
            </a:r>
            <a:r>
              <a:rPr dirty="0" sz="1800" spc="105">
                <a:solidFill>
                  <a:srgbClr val="BA3D02"/>
                </a:solidFill>
                <a:latin typeface="Microsoft Sans Serif"/>
                <a:cs typeface="Microsoft Sans Serif"/>
              </a:rPr>
              <a:t>based </a:t>
            </a:r>
            <a:r>
              <a:rPr dirty="0" sz="1800" spc="-10">
                <a:solidFill>
                  <a:srgbClr val="BA3D02"/>
                </a:solidFill>
                <a:latin typeface="Microsoft Sans Serif"/>
                <a:cs typeface="Microsoft Sans Serif"/>
              </a:rPr>
              <a:t>disorganized</a:t>
            </a:r>
            <a:endParaRPr sz="1800">
              <a:latin typeface="Microsoft Sans Serif"/>
              <a:cs typeface="Microsoft Sans Serif"/>
            </a:endParaRPr>
          </a:p>
          <a:p>
            <a:pPr marL="31115">
              <a:lnSpc>
                <a:spcPct val="100000"/>
              </a:lnSpc>
              <a:spcBef>
                <a:spcPts val="1540"/>
              </a:spcBef>
            </a:pPr>
            <a:r>
              <a:rPr dirty="0" sz="1800" spc="-10">
                <a:solidFill>
                  <a:srgbClr val="BA3D02"/>
                </a:solidFill>
                <a:latin typeface="Microsoft Sans Serif"/>
                <a:cs typeface="Microsoft Sans Serif"/>
              </a:rPr>
              <a:t>overwhelming</a:t>
            </a:r>
            <a:endParaRPr sz="1800">
              <a:latin typeface="Microsoft Sans Serif"/>
              <a:cs typeface="Microsoft Sans Serif"/>
            </a:endParaRPr>
          </a:p>
          <a:p>
            <a:pPr marL="31115">
              <a:lnSpc>
                <a:spcPct val="100000"/>
              </a:lnSpc>
              <a:spcBef>
                <a:spcPts val="1955"/>
              </a:spcBef>
            </a:pPr>
            <a:r>
              <a:rPr dirty="0" sz="1800" spc="90">
                <a:solidFill>
                  <a:srgbClr val="BA3D02"/>
                </a:solidFill>
                <a:latin typeface="Microsoft Sans Serif"/>
                <a:cs typeface="Microsoft Sans Serif"/>
              </a:rPr>
              <a:t>not</a:t>
            </a:r>
            <a:r>
              <a:rPr dirty="0" sz="1800" spc="13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0">
                <a:solidFill>
                  <a:srgbClr val="BA3D02"/>
                </a:solidFill>
                <a:latin typeface="Microsoft Sans Serif"/>
                <a:cs typeface="Microsoft Sans Serif"/>
              </a:rPr>
              <a:t>transferable</a:t>
            </a:r>
            <a:r>
              <a:rPr dirty="0" sz="1800" spc="14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20">
                <a:solidFill>
                  <a:srgbClr val="BA3D02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14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30">
                <a:solidFill>
                  <a:srgbClr val="BA3D02"/>
                </a:solidFill>
                <a:latin typeface="Microsoft Sans Serif"/>
                <a:cs typeface="Microsoft Sans Serif"/>
              </a:rPr>
              <a:t>to-</a:t>
            </a:r>
            <a:r>
              <a:rPr dirty="0" sz="1800" spc="110">
                <a:solidFill>
                  <a:srgbClr val="BA3D02"/>
                </a:solidFill>
                <a:latin typeface="Microsoft Sans Serif"/>
                <a:cs typeface="Microsoft Sans Serif"/>
              </a:rPr>
              <a:t>dos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976942" y="1603756"/>
            <a:ext cx="4451985" cy="762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A9395"/>
                </a:solidFill>
                <a:latin typeface="Arial"/>
                <a:cs typeface="Arial"/>
              </a:rPr>
              <a:t>Clarus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multimodal:</a:t>
            </a:r>
            <a:r>
              <a:rPr dirty="0" sz="1800" spc="1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voice,</a:t>
            </a:r>
            <a:r>
              <a:rPr dirty="0" sz="1800" spc="1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video,</a:t>
            </a:r>
            <a:r>
              <a:rPr dirty="0" sz="1800" spc="1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A9395"/>
                </a:solidFill>
                <a:latin typeface="Microsoft Sans Serif"/>
                <a:cs typeface="Microsoft Sans Serif"/>
              </a:rPr>
              <a:t>and</a:t>
            </a:r>
            <a:r>
              <a:rPr dirty="0" sz="1800" spc="1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5">
                <a:solidFill>
                  <a:srgbClr val="0A9395"/>
                </a:solidFill>
                <a:latin typeface="Microsoft Sans Serif"/>
                <a:cs typeface="Microsoft Sans Serif"/>
              </a:rPr>
              <a:t>text</a:t>
            </a:r>
            <a:r>
              <a:rPr dirty="0" sz="1800" spc="145">
                <a:solidFill>
                  <a:srgbClr val="0A9395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5">
                <a:solidFill>
                  <a:srgbClr val="0A9395"/>
                </a:solidFill>
                <a:latin typeface="Microsoft Sans Serif"/>
                <a:cs typeface="Microsoft Sans Serif"/>
              </a:rPr>
              <a:t>support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504402" y="1317038"/>
            <a:ext cx="230632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81380" algn="l"/>
                <a:tab pos="1802130" algn="l"/>
              </a:tabLst>
            </a:pPr>
            <a:r>
              <a:rPr dirty="0" sz="1400" spc="65" b="1">
                <a:solidFill>
                  <a:srgbClr val="0A9395"/>
                </a:solidFill>
                <a:latin typeface="Arial"/>
                <a:cs typeface="Arial"/>
              </a:rPr>
              <a:t>text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	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voice</a:t>
            </a:r>
            <a:r>
              <a:rPr dirty="0" sz="1400" b="1">
                <a:solidFill>
                  <a:srgbClr val="0A9395"/>
                </a:solidFill>
                <a:latin typeface="Arial"/>
                <a:cs typeface="Arial"/>
              </a:rPr>
              <a:t>	</a:t>
            </a:r>
            <a:r>
              <a:rPr dirty="0" sz="1400" spc="-10" b="1">
                <a:solidFill>
                  <a:srgbClr val="0A9395"/>
                </a:solidFill>
                <a:latin typeface="Arial"/>
                <a:cs typeface="Arial"/>
              </a:rPr>
              <a:t>video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9835" y="855248"/>
            <a:ext cx="510023" cy="510036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42612" y="877025"/>
            <a:ext cx="510023" cy="510036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97058" y="855248"/>
            <a:ext cx="510023" cy="5100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34631" y="1884721"/>
            <a:ext cx="3075305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-10">
                <a:solidFill>
                  <a:srgbClr val="93D1BC"/>
                </a:solidFill>
              </a:rPr>
              <a:t>Values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18485" cy="282376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1216851"/>
            <a:ext cx="7823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Clarity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724" y="248599"/>
            <a:ext cx="8247380" cy="9017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>
                <a:solidFill>
                  <a:srgbClr val="0A9395"/>
                </a:solidFill>
              </a:rPr>
              <a:t>Clarus</a:t>
            </a:r>
            <a:r>
              <a:rPr dirty="0" spc="-75">
                <a:solidFill>
                  <a:srgbClr val="0A9395"/>
                </a:solidFill>
              </a:rPr>
              <a:t> </a:t>
            </a:r>
            <a:r>
              <a:rPr dirty="0">
                <a:solidFill>
                  <a:srgbClr val="0A9395"/>
                </a:solidFill>
              </a:rPr>
              <a:t>aims</a:t>
            </a:r>
            <a:r>
              <a:rPr dirty="0" spc="-75">
                <a:solidFill>
                  <a:srgbClr val="0A9395"/>
                </a:solidFill>
              </a:rPr>
              <a:t> </a:t>
            </a:r>
            <a:r>
              <a:rPr dirty="0" spc="100">
                <a:solidFill>
                  <a:srgbClr val="0A9395"/>
                </a:solidFill>
              </a:rPr>
              <a:t>to</a:t>
            </a:r>
            <a:r>
              <a:rPr dirty="0" spc="-75">
                <a:solidFill>
                  <a:srgbClr val="0A9395"/>
                </a:solidFill>
              </a:rPr>
              <a:t> </a:t>
            </a:r>
            <a:r>
              <a:rPr dirty="0" spc="60">
                <a:solidFill>
                  <a:srgbClr val="0A9395"/>
                </a:solidFill>
              </a:rPr>
              <a:t>make</a:t>
            </a:r>
            <a:r>
              <a:rPr dirty="0" spc="-75">
                <a:solidFill>
                  <a:srgbClr val="0A9395"/>
                </a:solidFill>
              </a:rPr>
              <a:t> </a:t>
            </a:r>
            <a:r>
              <a:rPr dirty="0" spc="55">
                <a:solidFill>
                  <a:srgbClr val="0A9395"/>
                </a:solidFill>
              </a:rPr>
              <a:t>every</a:t>
            </a:r>
            <a:r>
              <a:rPr dirty="0" spc="-75">
                <a:solidFill>
                  <a:srgbClr val="0A9395"/>
                </a:solidFill>
              </a:rPr>
              <a:t> </a:t>
            </a:r>
            <a:r>
              <a:rPr dirty="0" spc="95">
                <a:solidFill>
                  <a:srgbClr val="0A9395"/>
                </a:solidFill>
              </a:rPr>
              <a:t>comment</a:t>
            </a:r>
            <a:r>
              <a:rPr dirty="0" spc="-75">
                <a:solidFill>
                  <a:srgbClr val="0A9395"/>
                </a:solidFill>
              </a:rPr>
              <a:t> </a:t>
            </a:r>
            <a:r>
              <a:rPr dirty="0" spc="55">
                <a:solidFill>
                  <a:srgbClr val="0A9395"/>
                </a:solidFill>
              </a:rPr>
              <a:t>understandable and</a:t>
            </a:r>
            <a:r>
              <a:rPr dirty="0" spc="-100">
                <a:solidFill>
                  <a:srgbClr val="0A9395"/>
                </a:solidFill>
              </a:rPr>
              <a:t> </a:t>
            </a:r>
            <a:r>
              <a:rPr dirty="0" spc="55">
                <a:solidFill>
                  <a:srgbClr val="0A9395"/>
                </a:solidFill>
              </a:rPr>
              <a:t>actionable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046282" y="2130525"/>
            <a:ext cx="1633855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AI</a:t>
            </a:r>
            <a:r>
              <a:rPr dirty="0" sz="1800" spc="-12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generates </a:t>
            </a:r>
            <a:r>
              <a:rPr dirty="0" sz="1800" spc="120" b="1">
                <a:latin typeface="Arial"/>
                <a:cs typeface="Arial"/>
              </a:rPr>
              <a:t>to-</a:t>
            </a:r>
            <a:r>
              <a:rPr dirty="0" sz="1800" spc="114" b="1">
                <a:latin typeface="Arial"/>
                <a:cs typeface="Arial"/>
              </a:rPr>
              <a:t>do </a:t>
            </a:r>
            <a:r>
              <a:rPr dirty="0" sz="1800" b="1">
                <a:latin typeface="Arial"/>
                <a:cs typeface="Arial"/>
              </a:rPr>
              <a:t>summaries</a:t>
            </a:r>
            <a:r>
              <a:rPr dirty="0" sz="1800" spc="110" b="1">
                <a:latin typeface="Arial"/>
                <a:cs typeface="Arial"/>
              </a:rPr>
              <a:t> </a:t>
            </a:r>
            <a:r>
              <a:rPr dirty="0" sz="1800" spc="45">
                <a:latin typeface="Microsoft Sans Serif"/>
                <a:cs typeface="Microsoft Sans Serif"/>
              </a:rPr>
              <a:t>by </a:t>
            </a:r>
            <a:r>
              <a:rPr dirty="0" sz="1800" spc="-10">
                <a:latin typeface="Microsoft Sans Serif"/>
                <a:cs typeface="Microsoft Sans Serif"/>
              </a:rPr>
              <a:t>converting </a:t>
            </a:r>
            <a:r>
              <a:rPr dirty="0" sz="1800" spc="80">
                <a:latin typeface="Microsoft Sans Serif"/>
                <a:cs typeface="Microsoft Sans Serif"/>
              </a:rPr>
              <a:t>comments</a:t>
            </a:r>
            <a:r>
              <a:rPr dirty="0" sz="1800" spc="20">
                <a:latin typeface="Microsoft Sans Serif"/>
                <a:cs typeface="Microsoft Sans Serif"/>
              </a:rPr>
              <a:t> </a:t>
            </a:r>
            <a:r>
              <a:rPr dirty="0" sz="1800" spc="50">
                <a:latin typeface="Microsoft Sans Serif"/>
                <a:cs typeface="Microsoft Sans Serif"/>
              </a:rPr>
              <a:t>into </a:t>
            </a:r>
            <a:r>
              <a:rPr dirty="0" sz="1800" spc="-10">
                <a:latin typeface="Microsoft Sans Serif"/>
                <a:cs typeface="Microsoft Sans Serif"/>
              </a:rPr>
              <a:t>concrete, organized </a:t>
            </a:r>
            <a:r>
              <a:rPr dirty="0" sz="1800" spc="65">
                <a:latin typeface="Microsoft Sans Serif"/>
                <a:cs typeface="Microsoft Sans Serif"/>
              </a:rPr>
              <a:t>action</a:t>
            </a:r>
            <a:r>
              <a:rPr dirty="0" sz="180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items.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27149" y="1992079"/>
            <a:ext cx="1534160" cy="2494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latin typeface="Arial"/>
                <a:cs typeface="Arial"/>
              </a:rPr>
              <a:t>Each </a:t>
            </a:r>
            <a:r>
              <a:rPr dirty="0" sz="1800" spc="65" b="1">
                <a:latin typeface="Arial"/>
                <a:cs typeface="Arial"/>
              </a:rPr>
              <a:t>comment</a:t>
            </a:r>
            <a:r>
              <a:rPr dirty="0" sz="1800" spc="-65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is </a:t>
            </a:r>
            <a:r>
              <a:rPr dirty="0" sz="1800" b="1">
                <a:latin typeface="Arial"/>
                <a:cs typeface="Arial"/>
              </a:rPr>
              <a:t>pinned</a:t>
            </a:r>
            <a:r>
              <a:rPr dirty="0" sz="1800" spc="40" b="1">
                <a:latin typeface="Arial"/>
                <a:cs typeface="Arial"/>
              </a:rPr>
              <a:t> </a:t>
            </a:r>
            <a:r>
              <a:rPr dirty="0" sz="1800" spc="65" b="1">
                <a:latin typeface="Arial"/>
                <a:cs typeface="Arial"/>
              </a:rPr>
              <a:t>to</a:t>
            </a:r>
            <a:r>
              <a:rPr dirty="0" sz="1800" spc="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 specific</a:t>
            </a:r>
            <a:r>
              <a:rPr dirty="0" sz="1800" spc="185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spot, </a:t>
            </a:r>
            <a:r>
              <a:rPr dirty="0" sz="1800" spc="-10">
                <a:latin typeface="Microsoft Sans Serif"/>
                <a:cs typeface="Microsoft Sans Serif"/>
              </a:rPr>
              <a:t>reducing </a:t>
            </a:r>
            <a:r>
              <a:rPr dirty="0" sz="1800" spc="50">
                <a:latin typeface="Microsoft Sans Serif"/>
                <a:cs typeface="Microsoft Sans Serif"/>
              </a:rPr>
              <a:t>ambiguity </a:t>
            </a:r>
            <a:r>
              <a:rPr dirty="0" sz="1800" spc="80">
                <a:latin typeface="Microsoft Sans Serif"/>
                <a:cs typeface="Microsoft Sans Serif"/>
              </a:rPr>
              <a:t>about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 spc="40">
                <a:latin typeface="Microsoft Sans Serif"/>
                <a:cs typeface="Microsoft Sans Serif"/>
              </a:rPr>
              <a:t>what </a:t>
            </a:r>
            <a:r>
              <a:rPr dirty="0" sz="1800" spc="50">
                <a:latin typeface="Microsoft Sans Serif"/>
                <a:cs typeface="Microsoft Sans Serif"/>
              </a:rPr>
              <a:t>feedback </a:t>
            </a:r>
            <a:r>
              <a:rPr dirty="0" sz="1800">
                <a:latin typeface="Microsoft Sans Serif"/>
                <a:cs typeface="Microsoft Sans Serif"/>
              </a:rPr>
              <a:t>refers</a:t>
            </a:r>
            <a:r>
              <a:rPr dirty="0" sz="1800" spc="190">
                <a:latin typeface="Microsoft Sans Serif"/>
                <a:cs typeface="Microsoft Sans Serif"/>
              </a:rPr>
              <a:t> </a:t>
            </a:r>
            <a:r>
              <a:rPr dirty="0" sz="1800" spc="-25">
                <a:latin typeface="Microsoft Sans Serif"/>
                <a:cs typeface="Microsoft Sans Serif"/>
              </a:rPr>
              <a:t>to.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608256" y="1529897"/>
            <a:ext cx="2896870" cy="3474720"/>
            <a:chOff x="1608256" y="1529897"/>
            <a:chExt cx="2896870" cy="347472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0719" y="1529897"/>
              <a:ext cx="1704046" cy="347469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693946" y="2571744"/>
              <a:ext cx="1854200" cy="995680"/>
            </a:xfrm>
            <a:custGeom>
              <a:avLst/>
              <a:gdLst/>
              <a:ahLst/>
              <a:cxnLst/>
              <a:rect l="l" t="t" r="r" b="b"/>
              <a:pathLst>
                <a:path w="1854200" h="995679">
                  <a:moveTo>
                    <a:pt x="1854096" y="0"/>
                  </a:moveTo>
                  <a:lnTo>
                    <a:pt x="0" y="995622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8256" y="3530117"/>
              <a:ext cx="110099" cy="87674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4571990" y="1529896"/>
            <a:ext cx="2390775" cy="3474720"/>
            <a:chOff x="4571990" y="1529896"/>
            <a:chExt cx="2390775" cy="3474720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990" y="1529896"/>
              <a:ext cx="1744046" cy="3474693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176162" y="3351668"/>
              <a:ext cx="714375" cy="680085"/>
            </a:xfrm>
            <a:custGeom>
              <a:avLst/>
              <a:gdLst/>
              <a:ahLst/>
              <a:cxnLst/>
              <a:rect l="l" t="t" r="r" b="b"/>
              <a:pathLst>
                <a:path w="714375" h="680085">
                  <a:moveTo>
                    <a:pt x="0" y="679898"/>
                  </a:moveTo>
                  <a:lnTo>
                    <a:pt x="714298" y="0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9261" y="3282543"/>
              <a:ext cx="103349" cy="1014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1227405"/>
            <a:ext cx="14382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00" b="1">
                <a:solidFill>
                  <a:srgbClr val="BA3D02"/>
                </a:solidFill>
                <a:latin typeface="Arial"/>
                <a:cs typeface="Arial"/>
              </a:rPr>
              <a:t>Co-</a:t>
            </a:r>
            <a:r>
              <a:rPr dirty="0" sz="1800" spc="45" b="1">
                <a:solidFill>
                  <a:srgbClr val="BA3D02"/>
                </a:solidFill>
                <a:latin typeface="Arial"/>
                <a:cs typeface="Arial"/>
              </a:rPr>
              <a:t>Creation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724" y="260699"/>
            <a:ext cx="7539355" cy="9017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>
                <a:solidFill>
                  <a:srgbClr val="0A9395"/>
                </a:solidFill>
              </a:rPr>
              <a:t>Collaboration</a:t>
            </a:r>
            <a:r>
              <a:rPr dirty="0" spc="25">
                <a:solidFill>
                  <a:srgbClr val="0A9395"/>
                </a:solidFill>
              </a:rPr>
              <a:t> </a:t>
            </a:r>
            <a:r>
              <a:rPr dirty="0">
                <a:solidFill>
                  <a:srgbClr val="0A9395"/>
                </a:solidFill>
              </a:rPr>
              <a:t>in</a:t>
            </a:r>
            <a:r>
              <a:rPr dirty="0" spc="30">
                <a:solidFill>
                  <a:srgbClr val="0A9395"/>
                </a:solidFill>
              </a:rPr>
              <a:t> </a:t>
            </a:r>
            <a:r>
              <a:rPr dirty="0">
                <a:solidFill>
                  <a:srgbClr val="0A9395"/>
                </a:solidFill>
              </a:rPr>
              <a:t>clarus</a:t>
            </a:r>
            <a:r>
              <a:rPr dirty="0" spc="25">
                <a:solidFill>
                  <a:srgbClr val="0A9395"/>
                </a:solidFill>
              </a:rPr>
              <a:t> </a:t>
            </a:r>
            <a:r>
              <a:rPr dirty="0">
                <a:solidFill>
                  <a:srgbClr val="0A9395"/>
                </a:solidFill>
              </a:rPr>
              <a:t>should</a:t>
            </a:r>
            <a:r>
              <a:rPr dirty="0" spc="30">
                <a:solidFill>
                  <a:srgbClr val="0A9395"/>
                </a:solidFill>
              </a:rPr>
              <a:t> </a:t>
            </a:r>
            <a:r>
              <a:rPr dirty="0" spc="50">
                <a:solidFill>
                  <a:srgbClr val="0A9395"/>
                </a:solidFill>
              </a:rPr>
              <a:t>help</a:t>
            </a:r>
            <a:r>
              <a:rPr dirty="0" spc="30">
                <a:solidFill>
                  <a:srgbClr val="0A9395"/>
                </a:solidFill>
              </a:rPr>
              <a:t> </a:t>
            </a:r>
            <a:r>
              <a:rPr dirty="0">
                <a:solidFill>
                  <a:srgbClr val="0A9395"/>
                </a:solidFill>
              </a:rPr>
              <a:t>founders</a:t>
            </a:r>
            <a:r>
              <a:rPr dirty="0" spc="25">
                <a:solidFill>
                  <a:srgbClr val="0A9395"/>
                </a:solidFill>
              </a:rPr>
              <a:t> </a:t>
            </a:r>
            <a:r>
              <a:rPr dirty="0" spc="-25">
                <a:solidFill>
                  <a:srgbClr val="0A9395"/>
                </a:solidFill>
              </a:rPr>
              <a:t>and </a:t>
            </a:r>
            <a:r>
              <a:rPr dirty="0">
                <a:solidFill>
                  <a:srgbClr val="0A9395"/>
                </a:solidFill>
              </a:rPr>
              <a:t>designers</a:t>
            </a:r>
            <a:r>
              <a:rPr dirty="0" spc="-10">
                <a:solidFill>
                  <a:srgbClr val="0A9395"/>
                </a:solidFill>
              </a:rPr>
              <a:t> </a:t>
            </a:r>
            <a:r>
              <a:rPr dirty="0" spc="70">
                <a:solidFill>
                  <a:srgbClr val="0A9395"/>
                </a:solidFill>
              </a:rPr>
              <a:t>turn</a:t>
            </a:r>
            <a:r>
              <a:rPr dirty="0" spc="-10">
                <a:solidFill>
                  <a:srgbClr val="0A9395"/>
                </a:solidFill>
              </a:rPr>
              <a:t> </a:t>
            </a:r>
            <a:r>
              <a:rPr dirty="0" spc="90">
                <a:solidFill>
                  <a:srgbClr val="0A9395"/>
                </a:solidFill>
              </a:rPr>
              <a:t>feedback</a:t>
            </a:r>
            <a:r>
              <a:rPr dirty="0" spc="-5">
                <a:solidFill>
                  <a:srgbClr val="0A9395"/>
                </a:solidFill>
              </a:rPr>
              <a:t> </a:t>
            </a:r>
            <a:r>
              <a:rPr dirty="0" spc="50">
                <a:solidFill>
                  <a:srgbClr val="0A9395"/>
                </a:solidFill>
              </a:rPr>
              <a:t>into</a:t>
            </a:r>
            <a:r>
              <a:rPr dirty="0" spc="-10">
                <a:solidFill>
                  <a:srgbClr val="0A9395"/>
                </a:solidFill>
              </a:rPr>
              <a:t> </a:t>
            </a:r>
            <a:r>
              <a:rPr dirty="0">
                <a:solidFill>
                  <a:srgbClr val="0A9395"/>
                </a:solidFill>
              </a:rPr>
              <a:t>shared</a:t>
            </a:r>
            <a:r>
              <a:rPr dirty="0" spc="-5">
                <a:solidFill>
                  <a:srgbClr val="0A9395"/>
                </a:solidFill>
              </a:rPr>
              <a:t> </a:t>
            </a:r>
            <a:r>
              <a:rPr dirty="0" spc="-10">
                <a:solidFill>
                  <a:srgbClr val="0A9395"/>
                </a:solidFill>
              </a:rPr>
              <a:t>progress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34449" y="2065803"/>
            <a:ext cx="167068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Arial"/>
                <a:cs typeface="Arial"/>
              </a:rPr>
              <a:t>Shared workspaces </a:t>
            </a:r>
            <a:r>
              <a:rPr dirty="0" sz="1800">
                <a:latin typeface="Microsoft Sans Serif"/>
                <a:cs typeface="Microsoft Sans Serif"/>
              </a:rPr>
              <a:t>display</a:t>
            </a:r>
            <a:r>
              <a:rPr dirty="0" sz="1800" spc="305">
                <a:latin typeface="Microsoft Sans Serif"/>
                <a:cs typeface="Microsoft Sans Serif"/>
              </a:rPr>
              <a:t> </a:t>
            </a:r>
            <a:r>
              <a:rPr dirty="0" sz="1800" spc="45">
                <a:latin typeface="Microsoft Sans Serif"/>
                <a:cs typeface="Microsoft Sans Serif"/>
              </a:rPr>
              <a:t>founder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34449" y="2888761"/>
            <a:ext cx="140144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icrosoft Sans Serif"/>
                <a:cs typeface="Microsoft Sans Serif"/>
              </a:rPr>
              <a:t>and</a:t>
            </a:r>
            <a:r>
              <a:rPr dirty="0" sz="1800" spc="12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designer activity, fostering shared ownership.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854211" y="2311185"/>
            <a:ext cx="1856739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Realtime</a:t>
            </a:r>
            <a:r>
              <a:rPr dirty="0" sz="1800" spc="130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call </a:t>
            </a:r>
            <a:r>
              <a:rPr dirty="0" sz="1800" spc="60" b="1">
                <a:latin typeface="Arial"/>
                <a:cs typeface="Arial"/>
              </a:rPr>
              <a:t>with</a:t>
            </a:r>
            <a:r>
              <a:rPr dirty="0" sz="1800" spc="-7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live</a:t>
            </a:r>
            <a:r>
              <a:rPr dirty="0" sz="1800" spc="-65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note </a:t>
            </a:r>
            <a:r>
              <a:rPr dirty="0" sz="1800" b="1">
                <a:latin typeface="Arial"/>
                <a:cs typeface="Arial"/>
              </a:rPr>
              <a:t>taking: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enables </a:t>
            </a:r>
            <a:r>
              <a:rPr dirty="0" sz="1800" spc="95">
                <a:latin typeface="Microsoft Sans Serif"/>
                <a:cs typeface="Microsoft Sans Serif"/>
              </a:rPr>
              <a:t>both</a:t>
            </a:r>
            <a:r>
              <a:rPr dirty="0" sz="1800" spc="15">
                <a:latin typeface="Microsoft Sans Serif"/>
                <a:cs typeface="Microsoft Sans Serif"/>
              </a:rPr>
              <a:t> </a:t>
            </a:r>
            <a:r>
              <a:rPr dirty="0" sz="1800" spc="50">
                <a:latin typeface="Microsoft Sans Serif"/>
                <a:cs typeface="Microsoft Sans Serif"/>
              </a:rPr>
              <a:t>parties</a:t>
            </a:r>
            <a:r>
              <a:rPr dirty="0" sz="1800" spc="15">
                <a:latin typeface="Microsoft Sans Serif"/>
                <a:cs typeface="Microsoft Sans Serif"/>
              </a:rPr>
              <a:t> </a:t>
            </a:r>
            <a:r>
              <a:rPr dirty="0" sz="1800" spc="95">
                <a:latin typeface="Microsoft Sans Serif"/>
                <a:cs typeface="Microsoft Sans Serif"/>
              </a:rPr>
              <a:t>to </a:t>
            </a:r>
            <a:r>
              <a:rPr dirty="0" sz="1800" spc="105">
                <a:latin typeface="Microsoft Sans Serif"/>
                <a:cs typeface="Microsoft Sans Serif"/>
              </a:rPr>
              <a:t>co-</a:t>
            </a:r>
            <a:r>
              <a:rPr dirty="0" sz="1800" spc="80">
                <a:latin typeface="Microsoft Sans Serif"/>
                <a:cs typeface="Microsoft Sans Serif"/>
              </a:rPr>
              <a:t>view</a:t>
            </a:r>
            <a:r>
              <a:rPr dirty="0" sz="1800" spc="20">
                <a:latin typeface="Microsoft Sans Serif"/>
                <a:cs typeface="Microsoft Sans Serif"/>
              </a:rPr>
              <a:t> </a:t>
            </a:r>
            <a:r>
              <a:rPr dirty="0" sz="1800" spc="55">
                <a:latin typeface="Microsoft Sans Serif"/>
                <a:cs typeface="Microsoft Sans Serif"/>
              </a:rPr>
              <a:t>the </a:t>
            </a:r>
            <a:r>
              <a:rPr dirty="0" sz="1800" spc="70">
                <a:latin typeface="Microsoft Sans Serif"/>
                <a:cs typeface="Microsoft Sans Serif"/>
              </a:rPr>
              <a:t>mockup </a:t>
            </a:r>
            <a:r>
              <a:rPr dirty="0" sz="1800">
                <a:latin typeface="Microsoft Sans Serif"/>
                <a:cs typeface="Microsoft Sans Serif"/>
              </a:rPr>
              <a:t>and</a:t>
            </a:r>
            <a:r>
              <a:rPr dirty="0" sz="1800" spc="70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take </a:t>
            </a:r>
            <a:r>
              <a:rPr dirty="0" sz="1800" spc="40">
                <a:latin typeface="Microsoft Sans Serif"/>
                <a:cs typeface="Microsoft Sans Serif"/>
              </a:rPr>
              <a:t>notes </a:t>
            </a:r>
            <a:r>
              <a:rPr dirty="0" sz="1800" spc="-10">
                <a:latin typeface="Microsoft Sans Serif"/>
                <a:cs typeface="Microsoft Sans Serif"/>
              </a:rPr>
              <a:t>collaboratively.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618915" y="1736224"/>
            <a:ext cx="2151380" cy="3322320"/>
            <a:chOff x="4618915" y="1736224"/>
            <a:chExt cx="2151380" cy="3322320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8915" y="1736224"/>
              <a:ext cx="1642171" cy="332206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073487" y="2885719"/>
              <a:ext cx="622935" cy="557530"/>
            </a:xfrm>
            <a:custGeom>
              <a:avLst/>
              <a:gdLst/>
              <a:ahLst/>
              <a:cxnLst/>
              <a:rect l="l" t="t" r="r" b="b"/>
              <a:pathLst>
                <a:path w="622934" h="557529">
                  <a:moveTo>
                    <a:pt x="0" y="0"/>
                  </a:moveTo>
                  <a:lnTo>
                    <a:pt x="622548" y="557348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5511" y="3410093"/>
              <a:ext cx="104449" cy="100149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2168643" y="1736221"/>
            <a:ext cx="2369185" cy="3322320"/>
            <a:chOff x="2168643" y="1736221"/>
            <a:chExt cx="2369185" cy="3322320"/>
          </a:xfrm>
        </p:grpSpPr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57769" y="1736221"/>
              <a:ext cx="1679911" cy="3322068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2264615" y="3266868"/>
              <a:ext cx="659130" cy="6350"/>
            </a:xfrm>
            <a:custGeom>
              <a:avLst/>
              <a:gdLst/>
              <a:ahLst/>
              <a:cxnLst/>
              <a:rect l="l" t="t" r="r" b="b"/>
              <a:pathLst>
                <a:path w="659130" h="6350">
                  <a:moveTo>
                    <a:pt x="659103" y="0"/>
                  </a:moveTo>
                  <a:lnTo>
                    <a:pt x="0" y="6124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8643" y="3231993"/>
              <a:ext cx="105789" cy="81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1104894"/>
            <a:ext cx="10306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Empathy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3699" y="174437"/>
            <a:ext cx="8737600" cy="8318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300">
                <a:solidFill>
                  <a:srgbClr val="0A9395"/>
                </a:solidFill>
              </a:rPr>
              <a:t>clarus</a:t>
            </a:r>
            <a:r>
              <a:rPr dirty="0" sz="2300" spc="-60">
                <a:solidFill>
                  <a:srgbClr val="0A9395"/>
                </a:solidFill>
              </a:rPr>
              <a:t> </a:t>
            </a:r>
            <a:r>
              <a:rPr dirty="0" sz="2300" spc="70">
                <a:solidFill>
                  <a:srgbClr val="0A9395"/>
                </a:solidFill>
              </a:rPr>
              <a:t>adapts</a:t>
            </a:r>
            <a:r>
              <a:rPr dirty="0" sz="2300" spc="-60">
                <a:solidFill>
                  <a:srgbClr val="0A9395"/>
                </a:solidFill>
              </a:rPr>
              <a:t> </a:t>
            </a:r>
            <a:r>
              <a:rPr dirty="0" sz="2300" spc="95">
                <a:solidFill>
                  <a:srgbClr val="0A9395"/>
                </a:solidFill>
              </a:rPr>
              <a:t>to</a:t>
            </a:r>
            <a:r>
              <a:rPr dirty="0" sz="2300" spc="-55">
                <a:solidFill>
                  <a:srgbClr val="0A9395"/>
                </a:solidFill>
              </a:rPr>
              <a:t> </a:t>
            </a:r>
            <a:r>
              <a:rPr dirty="0" sz="2300">
                <a:solidFill>
                  <a:srgbClr val="0A9395"/>
                </a:solidFill>
              </a:rPr>
              <a:t>how</a:t>
            </a:r>
            <a:r>
              <a:rPr dirty="0" sz="2300" spc="-60">
                <a:solidFill>
                  <a:srgbClr val="0A9395"/>
                </a:solidFill>
              </a:rPr>
              <a:t> </a:t>
            </a:r>
            <a:r>
              <a:rPr dirty="0" sz="2300" spc="70">
                <a:solidFill>
                  <a:srgbClr val="0A9395"/>
                </a:solidFill>
              </a:rPr>
              <a:t>different</a:t>
            </a:r>
            <a:r>
              <a:rPr dirty="0" sz="2300" spc="-60">
                <a:solidFill>
                  <a:srgbClr val="0A9395"/>
                </a:solidFill>
              </a:rPr>
              <a:t> </a:t>
            </a:r>
            <a:r>
              <a:rPr dirty="0" sz="2300">
                <a:solidFill>
                  <a:srgbClr val="0A9395"/>
                </a:solidFill>
              </a:rPr>
              <a:t>users</a:t>
            </a:r>
            <a:r>
              <a:rPr dirty="0" sz="2300" spc="-55">
                <a:solidFill>
                  <a:srgbClr val="0A9395"/>
                </a:solidFill>
              </a:rPr>
              <a:t> </a:t>
            </a:r>
            <a:r>
              <a:rPr dirty="0" sz="2300" spc="50">
                <a:solidFill>
                  <a:srgbClr val="0A9395"/>
                </a:solidFill>
              </a:rPr>
              <a:t>think</a:t>
            </a:r>
            <a:r>
              <a:rPr dirty="0" sz="2300" spc="-60">
                <a:solidFill>
                  <a:srgbClr val="0A9395"/>
                </a:solidFill>
              </a:rPr>
              <a:t> </a:t>
            </a:r>
            <a:r>
              <a:rPr dirty="0" sz="2300" spc="50">
                <a:solidFill>
                  <a:srgbClr val="0A9395"/>
                </a:solidFill>
              </a:rPr>
              <a:t>and</a:t>
            </a:r>
            <a:r>
              <a:rPr dirty="0" sz="2300" spc="-60">
                <a:solidFill>
                  <a:srgbClr val="0A9395"/>
                </a:solidFill>
              </a:rPr>
              <a:t> </a:t>
            </a:r>
            <a:r>
              <a:rPr dirty="0" sz="2300" spc="45">
                <a:solidFill>
                  <a:srgbClr val="0A9395"/>
                </a:solidFill>
              </a:rPr>
              <a:t>communicate, </a:t>
            </a:r>
            <a:r>
              <a:rPr dirty="0" sz="2300">
                <a:solidFill>
                  <a:srgbClr val="0A9395"/>
                </a:solidFill>
              </a:rPr>
              <a:t>ensuring</a:t>
            </a:r>
            <a:r>
              <a:rPr dirty="0" sz="2300" spc="105">
                <a:solidFill>
                  <a:srgbClr val="0A9395"/>
                </a:solidFill>
              </a:rPr>
              <a:t> </a:t>
            </a:r>
            <a:r>
              <a:rPr dirty="0" sz="2300">
                <a:solidFill>
                  <a:srgbClr val="0A9395"/>
                </a:solidFill>
              </a:rPr>
              <a:t>everyone</a:t>
            </a:r>
            <a:r>
              <a:rPr dirty="0" sz="2300" spc="110">
                <a:solidFill>
                  <a:srgbClr val="0A9395"/>
                </a:solidFill>
              </a:rPr>
              <a:t> </a:t>
            </a:r>
            <a:r>
              <a:rPr dirty="0" sz="2300">
                <a:solidFill>
                  <a:srgbClr val="0A9395"/>
                </a:solidFill>
              </a:rPr>
              <a:t>feels</a:t>
            </a:r>
            <a:r>
              <a:rPr dirty="0" sz="2300" spc="105">
                <a:solidFill>
                  <a:srgbClr val="0A9395"/>
                </a:solidFill>
              </a:rPr>
              <a:t> </a:t>
            </a:r>
            <a:r>
              <a:rPr dirty="0" sz="2300">
                <a:solidFill>
                  <a:srgbClr val="0A9395"/>
                </a:solidFill>
              </a:rPr>
              <a:t>understood</a:t>
            </a:r>
            <a:r>
              <a:rPr dirty="0" sz="2300" spc="110">
                <a:solidFill>
                  <a:srgbClr val="0A9395"/>
                </a:solidFill>
              </a:rPr>
              <a:t> </a:t>
            </a:r>
            <a:r>
              <a:rPr dirty="0" sz="2300" spc="50">
                <a:solidFill>
                  <a:srgbClr val="0A9395"/>
                </a:solidFill>
              </a:rPr>
              <a:t>and</a:t>
            </a:r>
            <a:r>
              <a:rPr dirty="0" sz="2300" spc="105">
                <a:solidFill>
                  <a:srgbClr val="0A9395"/>
                </a:solidFill>
              </a:rPr>
              <a:t> </a:t>
            </a:r>
            <a:r>
              <a:rPr dirty="0" sz="2300" spc="50">
                <a:solidFill>
                  <a:srgbClr val="0A9395"/>
                </a:solidFill>
              </a:rPr>
              <a:t>heard</a:t>
            </a:r>
            <a:endParaRPr sz="2300"/>
          </a:p>
        </p:txBody>
      </p:sp>
      <p:sp>
        <p:nvSpPr>
          <p:cNvPr id="4" name="object 4" descr=""/>
          <p:cNvSpPr txBox="1"/>
          <p:nvPr/>
        </p:nvSpPr>
        <p:spPr>
          <a:xfrm>
            <a:off x="353686" y="2023359"/>
            <a:ext cx="1644014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Arial"/>
                <a:cs typeface="Arial"/>
              </a:rPr>
              <a:t>Multimodal commenting </a:t>
            </a:r>
            <a:r>
              <a:rPr dirty="0" sz="1800" b="1">
                <a:latin typeface="Arial"/>
                <a:cs typeface="Arial"/>
              </a:rPr>
              <a:t>(voice,</a:t>
            </a:r>
            <a:r>
              <a:rPr dirty="0" sz="1800" spc="10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video, </a:t>
            </a:r>
            <a:r>
              <a:rPr dirty="0" sz="1800" spc="95" b="1">
                <a:latin typeface="Arial"/>
                <a:cs typeface="Arial"/>
              </a:rPr>
              <a:t>text)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lets</a:t>
            </a:r>
            <a:r>
              <a:rPr dirty="0" sz="1800" spc="10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users </a:t>
            </a:r>
            <a:r>
              <a:rPr dirty="0" sz="1800">
                <a:latin typeface="Microsoft Sans Serif"/>
                <a:cs typeface="Microsoft Sans Serif"/>
              </a:rPr>
              <a:t>give</a:t>
            </a:r>
            <a:r>
              <a:rPr dirty="0" sz="1800" spc="40">
                <a:latin typeface="Microsoft Sans Serif"/>
                <a:cs typeface="Microsoft Sans Serif"/>
              </a:rPr>
              <a:t> </a:t>
            </a:r>
            <a:r>
              <a:rPr dirty="0" sz="1800" spc="50">
                <a:latin typeface="Microsoft Sans Serif"/>
                <a:cs typeface="Microsoft Sans Serif"/>
              </a:rPr>
              <a:t>feedback </a:t>
            </a:r>
            <a:r>
              <a:rPr dirty="0" sz="1800">
                <a:latin typeface="Microsoft Sans Serif"/>
                <a:cs typeface="Microsoft Sans Serif"/>
              </a:rPr>
              <a:t>in</a:t>
            </a:r>
            <a:r>
              <a:rPr dirty="0" sz="1800" spc="40">
                <a:latin typeface="Microsoft Sans Serif"/>
                <a:cs typeface="Microsoft Sans Serif"/>
              </a:rPr>
              <a:t> </a:t>
            </a:r>
            <a:r>
              <a:rPr dirty="0" sz="1800" spc="50">
                <a:latin typeface="Microsoft Sans Serif"/>
                <a:cs typeface="Microsoft Sans Serif"/>
              </a:rPr>
              <a:t>their </a:t>
            </a:r>
            <a:r>
              <a:rPr dirty="0" sz="1800" spc="45">
                <a:latin typeface="Microsoft Sans Serif"/>
                <a:cs typeface="Microsoft Sans Serif"/>
              </a:rPr>
              <a:t>preferred </a:t>
            </a:r>
            <a:r>
              <a:rPr dirty="0" sz="1800" spc="65">
                <a:latin typeface="Microsoft Sans Serif"/>
                <a:cs typeface="Microsoft Sans Serif"/>
              </a:rPr>
              <a:t>format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995952" y="1981430"/>
            <a:ext cx="1778635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Inclusive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logins </a:t>
            </a:r>
            <a:r>
              <a:rPr dirty="0" sz="1800" spc="-25" b="1">
                <a:latin typeface="Arial"/>
                <a:cs typeface="Arial"/>
              </a:rPr>
              <a:t>and</a:t>
            </a:r>
            <a:r>
              <a:rPr dirty="0" sz="1800" spc="50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integrations </a:t>
            </a:r>
            <a:r>
              <a:rPr dirty="0" sz="1800" b="1">
                <a:latin typeface="Arial"/>
                <a:cs typeface="Arial"/>
              </a:rPr>
              <a:t>(Figma,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Google, Microsoft) </a:t>
            </a:r>
            <a:r>
              <a:rPr dirty="0" sz="1800">
                <a:latin typeface="Microsoft Sans Serif"/>
                <a:cs typeface="Microsoft Sans Serif"/>
              </a:rPr>
              <a:t>enable</a:t>
            </a:r>
            <a:r>
              <a:rPr dirty="0" sz="1800" spc="16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seamless </a:t>
            </a:r>
            <a:r>
              <a:rPr dirty="0" sz="1800" spc="40">
                <a:latin typeface="Microsoft Sans Serif"/>
                <a:cs typeface="Microsoft Sans Serif"/>
              </a:rPr>
              <a:t>collaboration </a:t>
            </a:r>
            <a:r>
              <a:rPr dirty="0" sz="1800">
                <a:latin typeface="Microsoft Sans Serif"/>
                <a:cs typeface="Microsoft Sans Serif"/>
              </a:rPr>
              <a:t>across</a:t>
            </a:r>
            <a:r>
              <a:rPr dirty="0" sz="1800" spc="170">
                <a:latin typeface="Microsoft Sans Serif"/>
                <a:cs typeface="Microsoft Sans Serif"/>
              </a:rPr>
              <a:t> </a:t>
            </a:r>
            <a:r>
              <a:rPr dirty="0" sz="1800" spc="45">
                <a:latin typeface="Microsoft Sans Serif"/>
                <a:cs typeface="Microsoft Sans Serif"/>
              </a:rPr>
              <a:t>tools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944578" y="1710471"/>
            <a:ext cx="2489200" cy="3382010"/>
            <a:chOff x="1944578" y="1710471"/>
            <a:chExt cx="2489200" cy="338201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11469" y="1710471"/>
              <a:ext cx="1722061" cy="3381918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954103" y="2979918"/>
              <a:ext cx="941069" cy="722630"/>
            </a:xfrm>
            <a:custGeom>
              <a:avLst/>
              <a:gdLst/>
              <a:ahLst/>
              <a:cxnLst/>
              <a:rect l="l" t="t" r="r" b="b"/>
              <a:pathLst>
                <a:path w="941069" h="722629">
                  <a:moveTo>
                    <a:pt x="940465" y="722373"/>
                  </a:moveTo>
                  <a:lnTo>
                    <a:pt x="0" y="0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6018" y="2917719"/>
            <a:ext cx="106777" cy="96674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4490165" y="1732578"/>
            <a:ext cx="2375535" cy="3338195"/>
            <a:chOff x="4490165" y="1732578"/>
            <a:chExt cx="2375535" cy="3338195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90165" y="1732578"/>
              <a:ext cx="1722071" cy="333771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172512" y="3196368"/>
              <a:ext cx="598170" cy="97155"/>
            </a:xfrm>
            <a:custGeom>
              <a:avLst/>
              <a:gdLst/>
              <a:ahLst/>
              <a:cxnLst/>
              <a:rect l="l" t="t" r="r" b="b"/>
              <a:pathLst>
                <a:path w="598170" h="97154">
                  <a:moveTo>
                    <a:pt x="0" y="96899"/>
                  </a:moveTo>
                  <a:lnTo>
                    <a:pt x="597873" y="0"/>
                  </a:lnTo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5836" y="3155768"/>
              <a:ext cx="109424" cy="811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91649" y="1038493"/>
            <a:ext cx="149479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BA3D02"/>
                </a:solidFill>
                <a:latin typeface="Arial"/>
                <a:cs typeface="Arial"/>
              </a:rPr>
              <a:t>Tensions</a:t>
            </a:r>
            <a:r>
              <a:rPr dirty="0" sz="1300" spc="-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BA3D02"/>
                </a:solidFill>
                <a:latin typeface="Arial"/>
                <a:cs typeface="Arial"/>
              </a:rPr>
              <a:t>in</a:t>
            </a:r>
            <a:r>
              <a:rPr dirty="0" sz="1300" spc="-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BA3D02"/>
                </a:solidFill>
                <a:latin typeface="Arial"/>
                <a:cs typeface="Arial"/>
              </a:rPr>
              <a:t>Values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0199" y="221794"/>
            <a:ext cx="8060055" cy="726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000">
                <a:solidFill>
                  <a:srgbClr val="0097A7"/>
                </a:solidFill>
              </a:rPr>
              <a:t>clarus</a:t>
            </a:r>
            <a:r>
              <a:rPr dirty="0" sz="2000" spc="55">
                <a:solidFill>
                  <a:srgbClr val="0097A7"/>
                </a:solidFill>
              </a:rPr>
              <a:t> </a:t>
            </a:r>
            <a:r>
              <a:rPr dirty="0" sz="2000">
                <a:solidFill>
                  <a:srgbClr val="0097A7"/>
                </a:solidFill>
              </a:rPr>
              <a:t>balances</a:t>
            </a:r>
            <a:r>
              <a:rPr dirty="0" sz="2000" spc="45">
                <a:solidFill>
                  <a:srgbClr val="0097A7"/>
                </a:solidFill>
              </a:rPr>
              <a:t> </a:t>
            </a:r>
            <a:r>
              <a:rPr dirty="0" sz="2000" i="1">
                <a:solidFill>
                  <a:srgbClr val="0097A7"/>
                </a:solidFill>
                <a:latin typeface="Arial"/>
                <a:cs typeface="Arial"/>
              </a:rPr>
              <a:t>human</a:t>
            </a:r>
            <a:r>
              <a:rPr dirty="0" sz="2000" spc="95" i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i="1">
                <a:solidFill>
                  <a:srgbClr val="0097A7"/>
                </a:solidFill>
                <a:latin typeface="Arial"/>
                <a:cs typeface="Arial"/>
              </a:rPr>
              <a:t>expression</a:t>
            </a:r>
            <a:r>
              <a:rPr dirty="0" sz="2000" spc="50" i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097A7"/>
                </a:solidFill>
              </a:rPr>
              <a:t>and</a:t>
            </a:r>
            <a:r>
              <a:rPr dirty="0" sz="2000" spc="55">
                <a:solidFill>
                  <a:srgbClr val="0097A7"/>
                </a:solidFill>
              </a:rPr>
              <a:t> </a:t>
            </a:r>
            <a:r>
              <a:rPr dirty="0" sz="2000" spc="65" i="1">
                <a:solidFill>
                  <a:srgbClr val="0097A7"/>
                </a:solidFill>
                <a:latin typeface="Arial"/>
                <a:cs typeface="Arial"/>
              </a:rPr>
              <a:t>structured</a:t>
            </a:r>
            <a:r>
              <a:rPr dirty="0" sz="2000" spc="95" i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-10" i="1">
                <a:solidFill>
                  <a:srgbClr val="0097A7"/>
                </a:solidFill>
                <a:latin typeface="Arial"/>
                <a:cs typeface="Arial"/>
              </a:rPr>
              <a:t>collaboration</a:t>
            </a:r>
            <a:r>
              <a:rPr dirty="0" sz="2000" spc="-10">
                <a:solidFill>
                  <a:srgbClr val="0097A7"/>
                </a:solidFill>
              </a:rPr>
              <a:t>, </a:t>
            </a:r>
            <a:r>
              <a:rPr dirty="0" sz="2000">
                <a:solidFill>
                  <a:srgbClr val="0097A7"/>
                </a:solidFill>
              </a:rPr>
              <a:t>maintaining</a:t>
            </a:r>
            <a:r>
              <a:rPr dirty="0" sz="2000" spc="-30">
                <a:solidFill>
                  <a:srgbClr val="0097A7"/>
                </a:solidFill>
              </a:rPr>
              <a:t> </a:t>
            </a:r>
            <a:r>
              <a:rPr dirty="0" sz="2000" spc="65">
                <a:solidFill>
                  <a:srgbClr val="0097A7"/>
                </a:solidFill>
              </a:rPr>
              <a:t>clarity</a:t>
            </a:r>
            <a:r>
              <a:rPr dirty="0" sz="2000" spc="-25">
                <a:solidFill>
                  <a:srgbClr val="0097A7"/>
                </a:solidFill>
              </a:rPr>
              <a:t> </a:t>
            </a:r>
            <a:r>
              <a:rPr dirty="0" sz="2000" spc="70">
                <a:solidFill>
                  <a:srgbClr val="0097A7"/>
                </a:solidFill>
              </a:rPr>
              <a:t>without</a:t>
            </a:r>
            <a:r>
              <a:rPr dirty="0" sz="2000" spc="-25">
                <a:solidFill>
                  <a:srgbClr val="0097A7"/>
                </a:solidFill>
              </a:rPr>
              <a:t> </a:t>
            </a:r>
            <a:r>
              <a:rPr dirty="0" sz="2000" spc="-20">
                <a:solidFill>
                  <a:srgbClr val="0097A7"/>
                </a:solidFill>
              </a:rPr>
              <a:t>losing</a:t>
            </a:r>
            <a:r>
              <a:rPr dirty="0" sz="2000" spc="-30">
                <a:solidFill>
                  <a:srgbClr val="0097A7"/>
                </a:solidFill>
              </a:rPr>
              <a:t> </a:t>
            </a:r>
            <a:r>
              <a:rPr dirty="0" sz="2000" spc="80">
                <a:solidFill>
                  <a:srgbClr val="0097A7"/>
                </a:solidFill>
              </a:rPr>
              <a:t>empathy</a:t>
            </a:r>
            <a:r>
              <a:rPr dirty="0" sz="2000" spc="-25">
                <a:solidFill>
                  <a:srgbClr val="0097A7"/>
                </a:solidFill>
              </a:rPr>
              <a:t> </a:t>
            </a:r>
            <a:r>
              <a:rPr dirty="0" sz="2000">
                <a:solidFill>
                  <a:srgbClr val="0097A7"/>
                </a:solidFill>
              </a:rPr>
              <a:t>or</a:t>
            </a:r>
            <a:r>
              <a:rPr dirty="0" sz="2000" spc="-25">
                <a:solidFill>
                  <a:srgbClr val="0097A7"/>
                </a:solidFill>
              </a:rPr>
              <a:t> </a:t>
            </a:r>
            <a:r>
              <a:rPr dirty="0" sz="2000" spc="140">
                <a:solidFill>
                  <a:srgbClr val="0097A7"/>
                </a:solidFill>
              </a:rPr>
              <a:t>co-</a:t>
            </a:r>
            <a:r>
              <a:rPr dirty="0" sz="2000" spc="55">
                <a:solidFill>
                  <a:srgbClr val="0097A7"/>
                </a:solidFill>
              </a:rPr>
              <a:t>creation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82424" y="1852196"/>
            <a:ext cx="4027804" cy="1029335"/>
          </a:xfrm>
          <a:custGeom>
            <a:avLst/>
            <a:gdLst/>
            <a:ahLst/>
            <a:cxnLst/>
            <a:rect l="l" t="t" r="r" b="b"/>
            <a:pathLst>
              <a:path w="4027804" h="1029335">
                <a:moveTo>
                  <a:pt x="0" y="95089"/>
                </a:moveTo>
                <a:lnTo>
                  <a:pt x="7472" y="58076"/>
                </a:lnTo>
                <a:lnTo>
                  <a:pt x="27850" y="27850"/>
                </a:lnTo>
                <a:lnTo>
                  <a:pt x="58076" y="7472"/>
                </a:lnTo>
                <a:lnTo>
                  <a:pt x="95089" y="0"/>
                </a:lnTo>
                <a:lnTo>
                  <a:pt x="3932092" y="0"/>
                </a:lnTo>
                <a:lnTo>
                  <a:pt x="3984861" y="15976"/>
                </a:lnTo>
                <a:lnTo>
                  <a:pt x="4019951" y="58700"/>
                </a:lnTo>
                <a:lnTo>
                  <a:pt x="4027191" y="95089"/>
                </a:lnTo>
                <a:lnTo>
                  <a:pt x="4027191" y="933898"/>
                </a:lnTo>
                <a:lnTo>
                  <a:pt x="4019718" y="970916"/>
                </a:lnTo>
                <a:lnTo>
                  <a:pt x="3999338" y="1001144"/>
                </a:lnTo>
                <a:lnTo>
                  <a:pt x="3969110" y="1021524"/>
                </a:lnTo>
                <a:lnTo>
                  <a:pt x="3932092" y="1028997"/>
                </a:lnTo>
                <a:lnTo>
                  <a:pt x="95089" y="1028997"/>
                </a:lnTo>
                <a:lnTo>
                  <a:pt x="58076" y="1021524"/>
                </a:lnTo>
                <a:lnTo>
                  <a:pt x="27850" y="1001144"/>
                </a:lnTo>
                <a:lnTo>
                  <a:pt x="7472" y="970916"/>
                </a:lnTo>
                <a:lnTo>
                  <a:pt x="0" y="933898"/>
                </a:lnTo>
                <a:lnTo>
                  <a:pt x="0" y="95089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634365" y="1838471"/>
            <a:ext cx="4027804" cy="1029335"/>
          </a:xfrm>
          <a:custGeom>
            <a:avLst/>
            <a:gdLst/>
            <a:ahLst/>
            <a:cxnLst/>
            <a:rect l="l" t="t" r="r" b="b"/>
            <a:pathLst>
              <a:path w="4027804" h="1029335">
                <a:moveTo>
                  <a:pt x="0" y="95089"/>
                </a:moveTo>
                <a:lnTo>
                  <a:pt x="7473" y="58076"/>
                </a:lnTo>
                <a:lnTo>
                  <a:pt x="27853" y="27850"/>
                </a:lnTo>
                <a:lnTo>
                  <a:pt x="58081" y="7472"/>
                </a:lnTo>
                <a:lnTo>
                  <a:pt x="95099" y="0"/>
                </a:lnTo>
                <a:lnTo>
                  <a:pt x="3932092" y="0"/>
                </a:lnTo>
                <a:lnTo>
                  <a:pt x="3984861" y="15975"/>
                </a:lnTo>
                <a:lnTo>
                  <a:pt x="4019951" y="58700"/>
                </a:lnTo>
                <a:lnTo>
                  <a:pt x="4027191" y="95089"/>
                </a:lnTo>
                <a:lnTo>
                  <a:pt x="4027191" y="933898"/>
                </a:lnTo>
                <a:lnTo>
                  <a:pt x="4019718" y="970916"/>
                </a:lnTo>
                <a:lnTo>
                  <a:pt x="3999338" y="1001144"/>
                </a:lnTo>
                <a:lnTo>
                  <a:pt x="3969110" y="1021524"/>
                </a:lnTo>
                <a:lnTo>
                  <a:pt x="3932092" y="1028997"/>
                </a:lnTo>
                <a:lnTo>
                  <a:pt x="95099" y="1028997"/>
                </a:lnTo>
                <a:lnTo>
                  <a:pt x="58081" y="1021524"/>
                </a:lnTo>
                <a:lnTo>
                  <a:pt x="27853" y="1001144"/>
                </a:lnTo>
                <a:lnTo>
                  <a:pt x="7473" y="970916"/>
                </a:lnTo>
                <a:lnTo>
                  <a:pt x="0" y="933898"/>
                </a:lnTo>
                <a:lnTo>
                  <a:pt x="0" y="95089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8890" rIns="0" bIns="0" rtlCol="0" vert="horz">
            <a:spAutoFit/>
          </a:bodyPr>
          <a:lstStyle/>
          <a:p>
            <a:pPr marL="12700" marR="495300">
              <a:lnSpc>
                <a:spcPct val="101200"/>
              </a:lnSpc>
              <a:spcBef>
                <a:spcPts val="70"/>
              </a:spcBef>
            </a:pPr>
            <a:r>
              <a:rPr dirty="0"/>
              <a:t>Real-</a:t>
            </a:r>
            <a:r>
              <a:rPr dirty="0" spc="140"/>
              <a:t>time</a:t>
            </a:r>
            <a:r>
              <a:rPr dirty="0" spc="114"/>
              <a:t> </a:t>
            </a:r>
            <a:r>
              <a:rPr dirty="0" spc="-10"/>
              <a:t>collaboration </a:t>
            </a:r>
            <a:r>
              <a:rPr dirty="0" spc="70"/>
              <a:t>creates</a:t>
            </a:r>
            <a:r>
              <a:rPr dirty="0" spc="-70"/>
              <a:t> </a:t>
            </a:r>
            <a:r>
              <a:rPr dirty="0" spc="75"/>
              <a:t>clutter</a:t>
            </a:r>
          </a:p>
          <a:p>
            <a:pPr>
              <a:lnSpc>
                <a:spcPct val="100000"/>
              </a:lnSpc>
              <a:spcBef>
                <a:spcPts val="495"/>
              </a:spcBef>
            </a:pPr>
          </a:p>
          <a:p>
            <a:pPr marL="177165" marR="5080">
              <a:lnSpc>
                <a:spcPct val="100000"/>
              </a:lnSpc>
            </a:pPr>
            <a:r>
              <a:rPr dirty="0" sz="1700" spc="-20">
                <a:solidFill>
                  <a:srgbClr val="BA3D02"/>
                </a:solidFill>
              </a:rPr>
              <a:t>Solution:</a:t>
            </a:r>
            <a:r>
              <a:rPr dirty="0" sz="1700">
                <a:solidFill>
                  <a:srgbClr val="BA3D02"/>
                </a:solidFill>
              </a:rPr>
              <a:t> clear</a:t>
            </a:r>
            <a:r>
              <a:rPr dirty="0" sz="1700" spc="5">
                <a:solidFill>
                  <a:srgbClr val="BA3D02"/>
                </a:solidFill>
              </a:rPr>
              <a:t> </a:t>
            </a:r>
            <a:r>
              <a:rPr dirty="0" sz="1700" spc="50">
                <a:solidFill>
                  <a:srgbClr val="BA3D02"/>
                </a:solidFill>
              </a:rPr>
              <a:t>structure</a:t>
            </a:r>
            <a:r>
              <a:rPr dirty="0" sz="1700" spc="5">
                <a:solidFill>
                  <a:srgbClr val="BA3D02"/>
                </a:solidFill>
              </a:rPr>
              <a:t> </a:t>
            </a:r>
            <a:r>
              <a:rPr dirty="0" sz="1700" spc="50">
                <a:solidFill>
                  <a:srgbClr val="BA3D02"/>
                </a:solidFill>
              </a:rPr>
              <a:t>without </a:t>
            </a:r>
            <a:r>
              <a:rPr dirty="0" sz="1700" spc="-20">
                <a:solidFill>
                  <a:srgbClr val="BA3D02"/>
                </a:solidFill>
              </a:rPr>
              <a:t>losing</a:t>
            </a:r>
            <a:r>
              <a:rPr dirty="0" sz="1700" spc="-60">
                <a:solidFill>
                  <a:srgbClr val="BA3D02"/>
                </a:solidFill>
              </a:rPr>
              <a:t> </a:t>
            </a:r>
            <a:r>
              <a:rPr dirty="0" sz="1700" spc="-10">
                <a:solidFill>
                  <a:srgbClr val="BA3D02"/>
                </a:solidFill>
              </a:rPr>
              <a:t>collaboration</a:t>
            </a:r>
            <a:endParaRPr sz="1700"/>
          </a:p>
          <a:p>
            <a:pPr marL="634365" marR="384175" indent="-344170">
              <a:lnSpc>
                <a:spcPct val="100000"/>
              </a:lnSpc>
              <a:spcBef>
                <a:spcPts val="10"/>
              </a:spcBef>
              <a:buFont typeface="Arial MT"/>
              <a:buChar char="●"/>
              <a:tabLst>
                <a:tab pos="634365" algn="l"/>
              </a:tabLst>
            </a:pPr>
            <a:r>
              <a:rPr dirty="0" sz="1500" b="0">
                <a:solidFill>
                  <a:srgbClr val="595959"/>
                </a:solidFill>
                <a:latin typeface="Microsoft Sans Serif"/>
                <a:cs typeface="Microsoft Sans Serif"/>
              </a:rPr>
              <a:t>Comments</a:t>
            </a:r>
            <a:r>
              <a:rPr dirty="0" sz="1500" spc="210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595959"/>
                </a:solidFill>
                <a:latin typeface="Microsoft Sans Serif"/>
                <a:cs typeface="Microsoft Sans Serif"/>
              </a:rPr>
              <a:t>pinned</a:t>
            </a:r>
            <a:r>
              <a:rPr dirty="0" sz="1500" spc="215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0" b="0">
                <a:solidFill>
                  <a:srgbClr val="595959"/>
                </a:solidFill>
                <a:latin typeface="Microsoft Sans Serif"/>
                <a:cs typeface="Microsoft Sans Serif"/>
              </a:rPr>
              <a:t>directly</a:t>
            </a:r>
            <a:r>
              <a:rPr dirty="0" sz="1500" spc="210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70" b="0">
                <a:solidFill>
                  <a:srgbClr val="595959"/>
                </a:solidFill>
                <a:latin typeface="Microsoft Sans Serif"/>
                <a:cs typeface="Microsoft Sans Serif"/>
              </a:rPr>
              <a:t>to </a:t>
            </a:r>
            <a:r>
              <a:rPr dirty="0" sz="1500" spc="60" b="0">
                <a:solidFill>
                  <a:srgbClr val="595959"/>
                </a:solidFill>
                <a:latin typeface="Microsoft Sans Serif"/>
                <a:cs typeface="Microsoft Sans Serif"/>
              </a:rPr>
              <a:t>mockup</a:t>
            </a:r>
            <a:r>
              <a:rPr dirty="0" sz="1500" spc="5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595959"/>
                </a:solidFill>
                <a:latin typeface="Microsoft Sans Serif"/>
                <a:cs typeface="Microsoft Sans Serif"/>
              </a:rPr>
              <a:t>elements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595959"/>
              </a:buClr>
              <a:buFont typeface="Arial MT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marL="634365" marR="215265" indent="-344170">
              <a:lnSpc>
                <a:spcPct val="100000"/>
              </a:lnSpc>
              <a:buFont typeface="Arial MT"/>
              <a:buChar char="●"/>
              <a:tabLst>
                <a:tab pos="634365" algn="l"/>
              </a:tabLst>
            </a:pPr>
            <a:r>
              <a:rPr dirty="0" sz="1500" spc="50" b="0">
                <a:solidFill>
                  <a:srgbClr val="595959"/>
                </a:solidFill>
                <a:latin typeface="Microsoft Sans Serif"/>
                <a:cs typeface="Microsoft Sans Serif"/>
              </a:rPr>
              <a:t>AI-</a:t>
            </a:r>
            <a:r>
              <a:rPr dirty="0" sz="1500" b="0">
                <a:solidFill>
                  <a:srgbClr val="595959"/>
                </a:solidFill>
                <a:latin typeface="Microsoft Sans Serif"/>
                <a:cs typeface="Microsoft Sans Serif"/>
              </a:rPr>
              <a:t>generated</a:t>
            </a:r>
            <a:r>
              <a:rPr dirty="0" sz="1500" spc="185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25" b="0">
                <a:solidFill>
                  <a:srgbClr val="595959"/>
                </a:solidFill>
                <a:latin typeface="Microsoft Sans Serif"/>
                <a:cs typeface="Microsoft Sans Serif"/>
              </a:rPr>
              <a:t>to-</a:t>
            </a:r>
            <a:r>
              <a:rPr dirty="0" sz="1500" spc="140" b="0">
                <a:solidFill>
                  <a:srgbClr val="595959"/>
                </a:solidFill>
                <a:latin typeface="Microsoft Sans Serif"/>
                <a:cs typeface="Microsoft Sans Serif"/>
              </a:rPr>
              <a:t>do</a:t>
            </a:r>
            <a:r>
              <a:rPr dirty="0" sz="1500" spc="190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595959"/>
                </a:solidFill>
                <a:latin typeface="Microsoft Sans Serif"/>
                <a:cs typeface="Microsoft Sans Serif"/>
              </a:rPr>
              <a:t>summaries </a:t>
            </a:r>
            <a:r>
              <a:rPr dirty="0" sz="1500" b="0">
                <a:solidFill>
                  <a:srgbClr val="595959"/>
                </a:solidFill>
                <a:latin typeface="Microsoft Sans Serif"/>
                <a:cs typeface="Microsoft Sans Serif"/>
              </a:rPr>
              <a:t>organize</a:t>
            </a:r>
            <a:r>
              <a:rPr dirty="0" sz="1500" spc="90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595959"/>
                </a:solidFill>
                <a:latin typeface="Microsoft Sans Serif"/>
                <a:cs typeface="Microsoft Sans Serif"/>
              </a:rPr>
              <a:t>shared</a:t>
            </a:r>
            <a:r>
              <a:rPr dirty="0" sz="1500" spc="95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595959"/>
                </a:solidFill>
                <a:latin typeface="Microsoft Sans Serif"/>
                <a:cs typeface="Microsoft Sans Serif"/>
              </a:rPr>
              <a:t>feedback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8890" rIns="0" bIns="0" rtlCol="0" vert="horz">
            <a:spAutoFit/>
          </a:bodyPr>
          <a:lstStyle/>
          <a:p>
            <a:pPr marL="12700" marR="168275">
              <a:lnSpc>
                <a:spcPct val="101200"/>
              </a:lnSpc>
              <a:spcBef>
                <a:spcPts val="70"/>
              </a:spcBef>
            </a:pPr>
            <a:r>
              <a:rPr dirty="0" spc="55"/>
              <a:t>Structure</a:t>
            </a:r>
            <a:r>
              <a:rPr dirty="0" spc="-70"/>
              <a:t> </a:t>
            </a:r>
            <a:r>
              <a:rPr dirty="0" spc="60"/>
              <a:t>can</a:t>
            </a:r>
            <a:r>
              <a:rPr dirty="0" spc="-70"/>
              <a:t> </a:t>
            </a:r>
            <a:r>
              <a:rPr dirty="0" spc="75"/>
              <a:t>fiatten</a:t>
            </a:r>
            <a:r>
              <a:rPr dirty="0" spc="-65"/>
              <a:t> </a:t>
            </a:r>
            <a:r>
              <a:rPr dirty="0" spc="40"/>
              <a:t>tone </a:t>
            </a:r>
            <a:r>
              <a:rPr dirty="0"/>
              <a:t>and</a:t>
            </a:r>
            <a:r>
              <a:rPr dirty="0" spc="75"/>
              <a:t> </a:t>
            </a:r>
            <a:r>
              <a:rPr dirty="0"/>
              <a:t>nuance</a:t>
            </a:r>
            <a:r>
              <a:rPr dirty="0" spc="80"/>
              <a:t> </a:t>
            </a:r>
            <a:r>
              <a:rPr dirty="0"/>
              <a:t>of</a:t>
            </a:r>
            <a:r>
              <a:rPr dirty="0" spc="75"/>
              <a:t> </a:t>
            </a:r>
            <a:r>
              <a:rPr dirty="0" spc="80"/>
              <a:t>the </a:t>
            </a:r>
            <a:r>
              <a:rPr dirty="0" spc="40"/>
              <a:t>communicator</a:t>
            </a:r>
          </a:p>
          <a:p>
            <a:pPr marL="94615" marR="633730">
              <a:lnSpc>
                <a:spcPct val="100000"/>
              </a:lnSpc>
              <a:spcBef>
                <a:spcPts val="1460"/>
              </a:spcBef>
            </a:pPr>
            <a:r>
              <a:rPr dirty="0" sz="1700" spc="-20">
                <a:solidFill>
                  <a:srgbClr val="BA3D02"/>
                </a:solidFill>
              </a:rPr>
              <a:t>Solution:</a:t>
            </a:r>
            <a:r>
              <a:rPr dirty="0" sz="1700">
                <a:solidFill>
                  <a:srgbClr val="BA3D02"/>
                </a:solidFill>
              </a:rPr>
              <a:t> organized </a:t>
            </a:r>
            <a:r>
              <a:rPr dirty="0" sz="1700" spc="45">
                <a:solidFill>
                  <a:srgbClr val="BA3D02"/>
                </a:solidFill>
              </a:rPr>
              <a:t>yet </a:t>
            </a:r>
            <a:r>
              <a:rPr dirty="0" sz="1700">
                <a:solidFill>
                  <a:srgbClr val="BA3D02"/>
                </a:solidFill>
              </a:rPr>
              <a:t>expressive</a:t>
            </a:r>
            <a:r>
              <a:rPr dirty="0" sz="1700" spc="5">
                <a:solidFill>
                  <a:srgbClr val="BA3D02"/>
                </a:solidFill>
              </a:rPr>
              <a:t> </a:t>
            </a:r>
            <a:r>
              <a:rPr dirty="0" sz="1700" spc="-10">
                <a:solidFill>
                  <a:srgbClr val="BA3D02"/>
                </a:solidFill>
              </a:rPr>
              <a:t>communication</a:t>
            </a:r>
            <a:endParaRPr sz="1700"/>
          </a:p>
          <a:p>
            <a:pPr marL="551815" marR="5080" indent="-344170">
              <a:lnSpc>
                <a:spcPct val="100000"/>
              </a:lnSpc>
              <a:spcBef>
                <a:spcPts val="10"/>
              </a:spcBef>
              <a:buFont typeface="Arial MT"/>
              <a:buChar char="●"/>
              <a:tabLst>
                <a:tab pos="551815" algn="l"/>
              </a:tabLst>
            </a:pPr>
            <a:r>
              <a:rPr dirty="0" sz="1500" spc="10" b="0">
                <a:solidFill>
                  <a:srgbClr val="595959"/>
                </a:solidFill>
                <a:latin typeface="Microsoft Sans Serif"/>
                <a:cs typeface="Microsoft Sans Serif"/>
              </a:rPr>
              <a:t>Multimodal</a:t>
            </a:r>
            <a:r>
              <a:rPr dirty="0" sz="1500" spc="110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 b="0">
                <a:solidFill>
                  <a:srgbClr val="595959"/>
                </a:solidFill>
                <a:latin typeface="Microsoft Sans Serif"/>
                <a:cs typeface="Microsoft Sans Serif"/>
              </a:rPr>
              <a:t>(voice,</a:t>
            </a:r>
            <a:r>
              <a:rPr dirty="0" sz="1500" spc="110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 b="0">
                <a:solidFill>
                  <a:srgbClr val="595959"/>
                </a:solidFill>
                <a:latin typeface="Microsoft Sans Serif"/>
                <a:cs typeface="Microsoft Sans Serif"/>
              </a:rPr>
              <a:t>video,</a:t>
            </a:r>
            <a:r>
              <a:rPr dirty="0" sz="1500" spc="114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10" b="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110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 b="0">
                <a:solidFill>
                  <a:srgbClr val="595959"/>
                </a:solidFill>
                <a:latin typeface="Microsoft Sans Serif"/>
                <a:cs typeface="Microsoft Sans Serif"/>
              </a:rPr>
              <a:t>text) </a:t>
            </a:r>
            <a:r>
              <a:rPr dirty="0" sz="1500" spc="45" b="0">
                <a:solidFill>
                  <a:srgbClr val="595959"/>
                </a:solidFill>
                <a:latin typeface="Microsoft Sans Serif"/>
                <a:cs typeface="Microsoft Sans Serif"/>
              </a:rPr>
              <a:t>commenting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595959"/>
              </a:buClr>
              <a:buFont typeface="Arial MT"/>
              <a:buChar char="●"/>
            </a:pPr>
            <a:endParaRPr sz="1500">
              <a:latin typeface="Microsoft Sans Serif"/>
              <a:cs typeface="Microsoft Sans Serif"/>
            </a:endParaRPr>
          </a:p>
          <a:p>
            <a:pPr marL="551815" marR="203200" indent="-344170">
              <a:lnSpc>
                <a:spcPct val="100000"/>
              </a:lnSpc>
              <a:buFont typeface="Arial MT"/>
              <a:buChar char="●"/>
              <a:tabLst>
                <a:tab pos="551815" algn="l"/>
              </a:tabLst>
            </a:pPr>
            <a:r>
              <a:rPr dirty="0" sz="1500" b="0">
                <a:solidFill>
                  <a:srgbClr val="595959"/>
                </a:solidFill>
                <a:latin typeface="Microsoft Sans Serif"/>
                <a:cs typeface="Microsoft Sans Serif"/>
              </a:rPr>
              <a:t>Users</a:t>
            </a:r>
            <a:r>
              <a:rPr dirty="0" sz="1500" spc="55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595959"/>
                </a:solidFill>
                <a:latin typeface="Microsoft Sans Serif"/>
                <a:cs typeface="Microsoft Sans Serif"/>
              </a:rPr>
              <a:t>can</a:t>
            </a:r>
            <a:r>
              <a:rPr dirty="0" sz="1500" spc="60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595959"/>
                </a:solidFill>
                <a:latin typeface="Microsoft Sans Serif"/>
                <a:cs typeface="Microsoft Sans Serif"/>
              </a:rPr>
              <a:t>replay</a:t>
            </a:r>
            <a:r>
              <a:rPr dirty="0" sz="1500" spc="55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60" b="0">
                <a:solidFill>
                  <a:srgbClr val="595959"/>
                </a:solidFill>
                <a:latin typeface="Microsoft Sans Serif"/>
                <a:cs typeface="Microsoft Sans Serif"/>
              </a:rPr>
              <a:t>comments </a:t>
            </a:r>
            <a:r>
              <a:rPr dirty="0" sz="1500" spc="75" b="0">
                <a:solidFill>
                  <a:srgbClr val="595959"/>
                </a:solidFill>
                <a:latin typeface="Microsoft Sans Serif"/>
                <a:cs typeface="Microsoft Sans Serif"/>
              </a:rPr>
              <a:t>to </a:t>
            </a:r>
            <a:r>
              <a:rPr dirty="0" sz="1500" b="0">
                <a:solidFill>
                  <a:srgbClr val="595959"/>
                </a:solidFill>
                <a:latin typeface="Microsoft Sans Serif"/>
                <a:cs typeface="Microsoft Sans Serif"/>
              </a:rPr>
              <a:t>retain</a:t>
            </a:r>
            <a:r>
              <a:rPr dirty="0" sz="1500" spc="110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595959"/>
                </a:solidFill>
                <a:latin typeface="Microsoft Sans Serif"/>
                <a:cs typeface="Microsoft Sans Serif"/>
              </a:rPr>
              <a:t>original</a:t>
            </a:r>
            <a:r>
              <a:rPr dirty="0" sz="1500" spc="114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5" b="0">
                <a:solidFill>
                  <a:srgbClr val="595959"/>
                </a:solidFill>
                <a:latin typeface="Microsoft Sans Serif"/>
                <a:cs typeface="Microsoft Sans Serif"/>
              </a:rPr>
              <a:t>tone</a:t>
            </a:r>
            <a:r>
              <a:rPr dirty="0" sz="1500" spc="114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b="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1500" spc="114" b="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-10" b="0">
                <a:solidFill>
                  <a:srgbClr val="595959"/>
                </a:solidFill>
                <a:latin typeface="Microsoft Sans Serif"/>
                <a:cs typeface="Microsoft Sans Serif"/>
              </a:rPr>
              <a:t>meaning</a:t>
            </a: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84128" y="1884721"/>
            <a:ext cx="2577465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-670">
                <a:solidFill>
                  <a:srgbClr val="93D1BC"/>
                </a:solidFill>
              </a:rPr>
              <a:t>T</a:t>
            </a:r>
            <a:r>
              <a:rPr dirty="0" sz="7400" spc="-5">
                <a:solidFill>
                  <a:srgbClr val="93D1BC"/>
                </a:solidFill>
              </a:rPr>
              <a:t>as</a:t>
            </a:r>
            <a:r>
              <a:rPr dirty="0" sz="7400" spc="-175">
                <a:solidFill>
                  <a:srgbClr val="93D1BC"/>
                </a:solidFill>
              </a:rPr>
              <a:t>k</a:t>
            </a:r>
            <a:r>
              <a:rPr dirty="0" sz="7400" spc="-5">
                <a:solidFill>
                  <a:srgbClr val="93D1BC"/>
                </a:solidFill>
              </a:rPr>
              <a:t>s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18485" cy="282376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505247"/>
            <a:ext cx="1877060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b="1">
                <a:solidFill>
                  <a:srgbClr val="BA3D02"/>
                </a:solidFill>
                <a:latin typeface="Arial"/>
                <a:cs typeface="Arial"/>
              </a:rPr>
              <a:t>Simple</a:t>
            </a:r>
            <a:r>
              <a:rPr dirty="0" sz="2500" spc="5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-20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endParaRPr sz="25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6224" y="1004876"/>
            <a:ext cx="7745095" cy="1854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000" spc="130">
                <a:solidFill>
                  <a:srgbClr val="0A9395"/>
                </a:solidFill>
              </a:rPr>
              <a:t>Comment</a:t>
            </a:r>
            <a:r>
              <a:rPr dirty="0" sz="4000" spc="-70">
                <a:solidFill>
                  <a:srgbClr val="0A9395"/>
                </a:solidFill>
              </a:rPr>
              <a:t> </a:t>
            </a:r>
            <a:r>
              <a:rPr dirty="0" sz="4000">
                <a:solidFill>
                  <a:srgbClr val="0A9395"/>
                </a:solidFill>
              </a:rPr>
              <a:t>asynchronously</a:t>
            </a:r>
            <a:r>
              <a:rPr dirty="0" sz="4000" spc="-70">
                <a:solidFill>
                  <a:srgbClr val="0A9395"/>
                </a:solidFill>
              </a:rPr>
              <a:t> </a:t>
            </a:r>
            <a:r>
              <a:rPr dirty="0" sz="4000">
                <a:solidFill>
                  <a:srgbClr val="0A9395"/>
                </a:solidFill>
              </a:rPr>
              <a:t>on</a:t>
            </a:r>
            <a:r>
              <a:rPr dirty="0" sz="4000" spc="-70">
                <a:solidFill>
                  <a:srgbClr val="0A9395"/>
                </a:solidFill>
              </a:rPr>
              <a:t> </a:t>
            </a:r>
            <a:r>
              <a:rPr dirty="0" sz="4000" spc="60">
                <a:solidFill>
                  <a:srgbClr val="0A9395"/>
                </a:solidFill>
              </a:rPr>
              <a:t>a </a:t>
            </a:r>
            <a:r>
              <a:rPr dirty="0" sz="4000" spc="100">
                <a:solidFill>
                  <a:srgbClr val="0A9395"/>
                </a:solidFill>
              </a:rPr>
              <a:t>mockup</a:t>
            </a:r>
            <a:r>
              <a:rPr dirty="0" sz="4000" spc="-90">
                <a:solidFill>
                  <a:srgbClr val="0A9395"/>
                </a:solidFill>
              </a:rPr>
              <a:t> </a:t>
            </a:r>
            <a:r>
              <a:rPr dirty="0" sz="4000" spc="140">
                <a:solidFill>
                  <a:srgbClr val="0A9395"/>
                </a:solidFill>
              </a:rPr>
              <a:t>with</a:t>
            </a:r>
            <a:r>
              <a:rPr dirty="0" sz="4000" spc="-85">
                <a:solidFill>
                  <a:srgbClr val="0A9395"/>
                </a:solidFill>
              </a:rPr>
              <a:t> </a:t>
            </a:r>
            <a:r>
              <a:rPr dirty="0" sz="4000">
                <a:solidFill>
                  <a:srgbClr val="0A9395"/>
                </a:solidFill>
              </a:rPr>
              <a:t>voice,</a:t>
            </a:r>
            <a:r>
              <a:rPr dirty="0" sz="4000" spc="-85">
                <a:solidFill>
                  <a:srgbClr val="0A9395"/>
                </a:solidFill>
              </a:rPr>
              <a:t> </a:t>
            </a:r>
            <a:r>
              <a:rPr dirty="0" sz="4000">
                <a:solidFill>
                  <a:srgbClr val="0A9395"/>
                </a:solidFill>
              </a:rPr>
              <a:t>video,</a:t>
            </a:r>
            <a:r>
              <a:rPr dirty="0" sz="4000" spc="-85">
                <a:solidFill>
                  <a:srgbClr val="0A9395"/>
                </a:solidFill>
              </a:rPr>
              <a:t> </a:t>
            </a:r>
            <a:r>
              <a:rPr dirty="0" sz="4000" spc="-25">
                <a:solidFill>
                  <a:srgbClr val="0A9395"/>
                </a:solidFill>
              </a:rPr>
              <a:t>or </a:t>
            </a:r>
            <a:r>
              <a:rPr dirty="0" sz="4000" spc="180">
                <a:solidFill>
                  <a:srgbClr val="0A9395"/>
                </a:solidFill>
              </a:rPr>
              <a:t>text</a:t>
            </a:r>
            <a:endParaRPr sz="4000"/>
          </a:p>
        </p:txBody>
      </p:sp>
      <p:sp>
        <p:nvSpPr>
          <p:cNvPr id="4" name="object 4" descr=""/>
          <p:cNvSpPr txBox="1"/>
          <p:nvPr/>
        </p:nvSpPr>
        <p:spPr>
          <a:xfrm>
            <a:off x="1063532" y="3086131"/>
            <a:ext cx="6963409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63465" algn="l"/>
              </a:tabLst>
            </a:pPr>
            <a:r>
              <a:rPr dirty="0" sz="2000">
                <a:solidFill>
                  <a:srgbClr val="77909C"/>
                </a:solidFill>
                <a:latin typeface="Microsoft Sans Serif"/>
                <a:cs typeface="Microsoft Sans Serif"/>
              </a:rPr>
              <a:t>Low-</a:t>
            </a:r>
            <a:r>
              <a:rPr dirty="0" sz="2000" spc="75">
                <a:solidFill>
                  <a:srgbClr val="77909C"/>
                </a:solidFill>
                <a:latin typeface="Microsoft Sans Serif"/>
                <a:cs typeface="Microsoft Sans Serif"/>
              </a:rPr>
              <a:t>Fi</a:t>
            </a:r>
            <a:r>
              <a:rPr dirty="0" sz="2000" spc="110">
                <a:solidFill>
                  <a:srgbClr val="77909C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55">
                <a:solidFill>
                  <a:srgbClr val="77909C"/>
                </a:solidFill>
                <a:latin typeface="Microsoft Sans Serif"/>
                <a:cs typeface="Microsoft Sans Serif"/>
              </a:rPr>
              <a:t>Prototype</a:t>
            </a:r>
            <a:r>
              <a:rPr dirty="0" sz="2000">
                <a:solidFill>
                  <a:srgbClr val="77909C"/>
                </a:solidFill>
                <a:latin typeface="Microsoft Sans Serif"/>
                <a:cs typeface="Microsoft Sans Serif"/>
              </a:rPr>
              <a:t>	</a:t>
            </a:r>
            <a:r>
              <a:rPr dirty="0" sz="2000" spc="75">
                <a:latin typeface="Microsoft Sans Serif"/>
                <a:cs typeface="Microsoft Sans Serif"/>
              </a:rPr>
              <a:t>Med-</a:t>
            </a:r>
            <a:r>
              <a:rPr dirty="0" sz="2000" spc="55">
                <a:latin typeface="Microsoft Sans Serif"/>
                <a:cs typeface="Microsoft Sans Serif"/>
              </a:rPr>
              <a:t>Fi</a:t>
            </a:r>
            <a:r>
              <a:rPr dirty="0" sz="2000" spc="25">
                <a:latin typeface="Microsoft Sans Serif"/>
                <a:cs typeface="Microsoft Sans Serif"/>
              </a:rPr>
              <a:t> </a:t>
            </a:r>
            <a:r>
              <a:rPr dirty="0" sz="2000" spc="55">
                <a:latin typeface="Microsoft Sans Serif"/>
                <a:cs typeface="Microsoft Sans Serif"/>
              </a:rPr>
              <a:t>Prototype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32487" y="3664459"/>
            <a:ext cx="1725295" cy="1084580"/>
          </a:xfrm>
          <a:prstGeom prst="rect">
            <a:avLst/>
          </a:prstGeom>
        </p:spPr>
        <p:txBody>
          <a:bodyPr wrap="square" lIns="0" tIns="27749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185"/>
              </a:spcBef>
            </a:pPr>
            <a:r>
              <a:rPr dirty="0" sz="3000" spc="-20" b="1">
                <a:solidFill>
                  <a:srgbClr val="BA3D02"/>
                </a:solidFill>
                <a:latin typeface="Arial"/>
                <a:cs typeface="Arial"/>
              </a:rPr>
              <a:t>All</a:t>
            </a:r>
            <a:r>
              <a:rPr dirty="0" sz="3000" spc="-19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3000" spc="80" b="1">
                <a:solidFill>
                  <a:srgbClr val="BA3D02"/>
                </a:solidFill>
                <a:latin typeface="Arial"/>
                <a:cs typeface="Arial"/>
              </a:rPr>
              <a:t>3</a:t>
            </a:r>
            <a:endParaRPr sz="3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dirty="0" sz="1400" spc="55" b="1">
                <a:solidFill>
                  <a:srgbClr val="77909C"/>
                </a:solidFill>
                <a:latin typeface="Arial"/>
                <a:cs typeface="Arial"/>
              </a:rPr>
              <a:t>types</a:t>
            </a:r>
            <a:r>
              <a:rPr dirty="0" sz="1400" spc="-30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77909C"/>
                </a:solidFill>
                <a:latin typeface="Arial"/>
                <a:cs typeface="Arial"/>
              </a:rPr>
              <a:t>of</a:t>
            </a:r>
            <a:r>
              <a:rPr dirty="0" sz="1400" spc="-25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77909C"/>
                </a:solidFill>
                <a:latin typeface="Arial"/>
                <a:cs typeface="Arial"/>
              </a:rPr>
              <a:t>comments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202585" y="3664459"/>
            <a:ext cx="1536065" cy="1084580"/>
          </a:xfrm>
          <a:prstGeom prst="rect">
            <a:avLst/>
          </a:prstGeom>
        </p:spPr>
        <p:txBody>
          <a:bodyPr wrap="square" lIns="0" tIns="27749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185"/>
              </a:spcBef>
            </a:pPr>
            <a:r>
              <a:rPr dirty="0" sz="3000" spc="-635" b="1">
                <a:solidFill>
                  <a:srgbClr val="BA3D02"/>
                </a:solidFill>
                <a:latin typeface="Arial"/>
                <a:cs typeface="Arial"/>
              </a:rPr>
              <a:t>1</a:t>
            </a:r>
            <a:endParaRPr sz="3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dirty="0" sz="1400" spc="85" b="1">
                <a:solidFill>
                  <a:srgbClr val="595959"/>
                </a:solidFill>
                <a:latin typeface="Arial"/>
                <a:cs typeface="Arial"/>
              </a:rPr>
              <a:t>type</a:t>
            </a:r>
            <a:r>
              <a:rPr dirty="0" sz="1400" spc="-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of</a:t>
            </a:r>
            <a:r>
              <a:rPr dirty="0" sz="14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50" b="1">
                <a:solidFill>
                  <a:srgbClr val="595959"/>
                </a:solidFill>
                <a:latin typeface="Arial"/>
                <a:cs typeface="Arial"/>
              </a:rPr>
              <a:t>comment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098554" y="3867354"/>
            <a:ext cx="868044" cy="231775"/>
            <a:chOff x="4098554" y="3867354"/>
            <a:chExt cx="868044" cy="231775"/>
          </a:xfrm>
        </p:grpSpPr>
        <p:sp>
          <p:nvSpPr>
            <p:cNvPr id="8" name="object 8" descr=""/>
            <p:cNvSpPr/>
            <p:nvPr/>
          </p:nvSpPr>
          <p:spPr>
            <a:xfrm>
              <a:off x="4102791" y="3871592"/>
              <a:ext cx="859790" cy="223520"/>
            </a:xfrm>
            <a:custGeom>
              <a:avLst/>
              <a:gdLst/>
              <a:ahLst/>
              <a:cxnLst/>
              <a:rect l="l" t="t" r="r" b="b"/>
              <a:pathLst>
                <a:path w="859789" h="223520">
                  <a:moveTo>
                    <a:pt x="747598" y="223199"/>
                  </a:moveTo>
                  <a:lnTo>
                    <a:pt x="747598" y="167399"/>
                  </a:lnTo>
                  <a:lnTo>
                    <a:pt x="0" y="167399"/>
                  </a:lnTo>
                  <a:lnTo>
                    <a:pt x="0" y="55799"/>
                  </a:lnTo>
                  <a:lnTo>
                    <a:pt x="747598" y="55799"/>
                  </a:lnTo>
                  <a:lnTo>
                    <a:pt x="747598" y="0"/>
                  </a:lnTo>
                  <a:lnTo>
                    <a:pt x="859198" y="111599"/>
                  </a:lnTo>
                  <a:lnTo>
                    <a:pt x="747598" y="223199"/>
                  </a:lnTo>
                  <a:close/>
                </a:path>
              </a:pathLst>
            </a:custGeom>
            <a:solidFill>
              <a:srgbClr val="BA3D0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102791" y="3871592"/>
              <a:ext cx="859790" cy="223520"/>
            </a:xfrm>
            <a:custGeom>
              <a:avLst/>
              <a:gdLst/>
              <a:ahLst/>
              <a:cxnLst/>
              <a:rect l="l" t="t" r="r" b="b"/>
              <a:pathLst>
                <a:path w="859789" h="223520">
                  <a:moveTo>
                    <a:pt x="0" y="55799"/>
                  </a:moveTo>
                  <a:lnTo>
                    <a:pt x="747598" y="55799"/>
                  </a:lnTo>
                  <a:lnTo>
                    <a:pt x="747598" y="0"/>
                  </a:lnTo>
                  <a:lnTo>
                    <a:pt x="859198" y="111599"/>
                  </a:lnTo>
                  <a:lnTo>
                    <a:pt x="747598" y="223199"/>
                  </a:lnTo>
                  <a:lnTo>
                    <a:pt x="747598" y="167399"/>
                  </a:lnTo>
                  <a:lnTo>
                    <a:pt x="0" y="167399"/>
                  </a:lnTo>
                  <a:lnTo>
                    <a:pt x="0" y="55799"/>
                  </a:lnTo>
                  <a:close/>
                </a:path>
              </a:pathLst>
            </a:custGeom>
            <a:ln w="84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028429" y="4294804"/>
            <a:ext cx="100901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3189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595959"/>
                </a:solidFill>
                <a:latin typeface="Arial"/>
                <a:cs typeface="Arial"/>
              </a:rPr>
              <a:t>reduced 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complexity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011" y="1311422"/>
            <a:ext cx="3615355" cy="17352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5686" y="3385153"/>
            <a:ext cx="3561955" cy="1657486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093444" y="3033363"/>
            <a:ext cx="325755" cy="2800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50" spc="-30" b="1">
                <a:solidFill>
                  <a:srgbClr val="BA3D02"/>
                </a:solidFill>
                <a:latin typeface="Arial"/>
                <a:cs typeface="Arial"/>
              </a:rPr>
              <a:t>OR</a:t>
            </a:r>
            <a:endParaRPr sz="16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4724" y="428164"/>
            <a:ext cx="2877185" cy="815975"/>
          </a:xfrm>
          <a:prstGeom prst="rect"/>
        </p:spPr>
        <p:txBody>
          <a:bodyPr wrap="square" lIns="0" tIns="92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/>
              <a:t>Simple</a:t>
            </a:r>
            <a:r>
              <a:rPr dirty="0" spc="55"/>
              <a:t> </a:t>
            </a:r>
            <a:r>
              <a:rPr dirty="0" spc="-20"/>
              <a:t>Task</a:t>
            </a:r>
          </a:p>
          <a:p>
            <a:pPr marL="920115">
              <a:lnSpc>
                <a:spcPct val="100000"/>
              </a:lnSpc>
              <a:spcBef>
                <a:spcPts val="439"/>
              </a:spcBef>
            </a:pPr>
            <a:r>
              <a:rPr dirty="0" sz="1800">
                <a:solidFill>
                  <a:srgbClr val="000000"/>
                </a:solidFill>
              </a:rPr>
              <a:t>Low-</a:t>
            </a:r>
            <a:r>
              <a:rPr dirty="0" sz="1800" spc="85">
                <a:solidFill>
                  <a:srgbClr val="000000"/>
                </a:solidFill>
              </a:rPr>
              <a:t>Fi</a:t>
            </a:r>
            <a:r>
              <a:rPr dirty="0" sz="1800" spc="-45">
                <a:solidFill>
                  <a:srgbClr val="000000"/>
                </a:solidFill>
              </a:rPr>
              <a:t> </a:t>
            </a:r>
            <a:r>
              <a:rPr dirty="0" sz="1800" spc="-10">
                <a:solidFill>
                  <a:srgbClr val="000000"/>
                </a:solidFill>
              </a:rPr>
              <a:t>Prototype</a:t>
            </a:r>
            <a:endParaRPr sz="1800"/>
          </a:p>
        </p:txBody>
      </p:sp>
      <p:sp>
        <p:nvSpPr>
          <p:cNvPr id="6" name="object 6" descr=""/>
          <p:cNvSpPr/>
          <p:nvPr/>
        </p:nvSpPr>
        <p:spPr>
          <a:xfrm>
            <a:off x="4430091" y="1311422"/>
            <a:ext cx="4464685" cy="3644900"/>
          </a:xfrm>
          <a:custGeom>
            <a:avLst/>
            <a:gdLst/>
            <a:ahLst/>
            <a:cxnLst/>
            <a:rect l="l" t="t" r="r" b="b"/>
            <a:pathLst>
              <a:path w="4464684" h="3644900">
                <a:moveTo>
                  <a:pt x="0" y="336806"/>
                </a:moveTo>
                <a:lnTo>
                  <a:pt x="3074" y="291103"/>
                </a:lnTo>
                <a:lnTo>
                  <a:pt x="12031" y="247269"/>
                </a:lnTo>
                <a:lnTo>
                  <a:pt x="26468" y="205705"/>
                </a:lnTo>
                <a:lnTo>
                  <a:pt x="45985" y="166813"/>
                </a:lnTo>
                <a:lnTo>
                  <a:pt x="70179" y="130993"/>
                </a:lnTo>
                <a:lnTo>
                  <a:pt x="98649" y="98647"/>
                </a:lnTo>
                <a:lnTo>
                  <a:pt x="130995" y="70177"/>
                </a:lnTo>
                <a:lnTo>
                  <a:pt x="166814" y="45983"/>
                </a:lnTo>
                <a:lnTo>
                  <a:pt x="205705" y="26467"/>
                </a:lnTo>
                <a:lnTo>
                  <a:pt x="247268" y="12030"/>
                </a:lnTo>
                <a:lnTo>
                  <a:pt x="291099" y="3074"/>
                </a:lnTo>
                <a:lnTo>
                  <a:pt x="336799" y="0"/>
                </a:lnTo>
                <a:lnTo>
                  <a:pt x="4127491" y="0"/>
                </a:lnTo>
                <a:lnTo>
                  <a:pt x="4180497" y="4195"/>
                </a:lnTo>
                <a:lnTo>
                  <a:pt x="4231721" y="16533"/>
                </a:lnTo>
                <a:lnTo>
                  <a:pt x="4280257" y="36637"/>
                </a:lnTo>
                <a:lnTo>
                  <a:pt x="4325199" y="64133"/>
                </a:lnTo>
                <a:lnTo>
                  <a:pt x="4365641" y="98647"/>
                </a:lnTo>
                <a:lnTo>
                  <a:pt x="4400159" y="139095"/>
                </a:lnTo>
                <a:lnTo>
                  <a:pt x="4427657" y="184040"/>
                </a:lnTo>
                <a:lnTo>
                  <a:pt x="4447760" y="232576"/>
                </a:lnTo>
                <a:lnTo>
                  <a:pt x="4460096" y="283800"/>
                </a:lnTo>
                <a:lnTo>
                  <a:pt x="4464291" y="336806"/>
                </a:lnTo>
                <a:lnTo>
                  <a:pt x="4464291" y="3307893"/>
                </a:lnTo>
                <a:lnTo>
                  <a:pt x="4461216" y="3353593"/>
                </a:lnTo>
                <a:lnTo>
                  <a:pt x="4452259" y="3397424"/>
                </a:lnTo>
                <a:lnTo>
                  <a:pt x="4437822" y="3438986"/>
                </a:lnTo>
                <a:lnTo>
                  <a:pt x="4418305" y="3477878"/>
                </a:lnTo>
                <a:lnTo>
                  <a:pt x="4394111" y="3513697"/>
                </a:lnTo>
                <a:lnTo>
                  <a:pt x="4365641" y="3546042"/>
                </a:lnTo>
                <a:lnTo>
                  <a:pt x="4333295" y="3574513"/>
                </a:lnTo>
                <a:lnTo>
                  <a:pt x="4297476" y="3598707"/>
                </a:lnTo>
                <a:lnTo>
                  <a:pt x="4258585" y="3618223"/>
                </a:lnTo>
                <a:lnTo>
                  <a:pt x="4217022" y="3632661"/>
                </a:lnTo>
                <a:lnTo>
                  <a:pt x="4173191" y="3641617"/>
                </a:lnTo>
                <a:lnTo>
                  <a:pt x="4127491" y="3644692"/>
                </a:lnTo>
                <a:lnTo>
                  <a:pt x="336799" y="3644692"/>
                </a:lnTo>
                <a:lnTo>
                  <a:pt x="291099" y="3641617"/>
                </a:lnTo>
                <a:lnTo>
                  <a:pt x="247268" y="3632661"/>
                </a:lnTo>
                <a:lnTo>
                  <a:pt x="205705" y="3618223"/>
                </a:lnTo>
                <a:lnTo>
                  <a:pt x="166814" y="3598707"/>
                </a:lnTo>
                <a:lnTo>
                  <a:pt x="130995" y="3574513"/>
                </a:lnTo>
                <a:lnTo>
                  <a:pt x="98649" y="3546042"/>
                </a:lnTo>
                <a:lnTo>
                  <a:pt x="70179" y="3513697"/>
                </a:lnTo>
                <a:lnTo>
                  <a:pt x="45985" y="3477878"/>
                </a:lnTo>
                <a:lnTo>
                  <a:pt x="26468" y="3438986"/>
                </a:lnTo>
                <a:lnTo>
                  <a:pt x="12031" y="3397424"/>
                </a:lnTo>
                <a:lnTo>
                  <a:pt x="3074" y="3353593"/>
                </a:lnTo>
                <a:lnTo>
                  <a:pt x="0" y="3307893"/>
                </a:lnTo>
                <a:lnTo>
                  <a:pt x="0" y="336806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5822807" y="944354"/>
            <a:ext cx="16795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Changes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45" b="1">
                <a:latin typeface="Arial"/>
                <a:cs typeface="Arial"/>
              </a:rPr>
              <a:t>Made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735540" y="1521555"/>
            <a:ext cx="3852545" cy="3317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9095" marR="157480" indent="-367030">
              <a:lnSpc>
                <a:spcPct val="100000"/>
              </a:lnSpc>
              <a:spcBef>
                <a:spcPts val="100"/>
              </a:spcBef>
              <a:buFont typeface="Arial MT"/>
              <a:buChar char="●"/>
              <a:tabLst>
                <a:tab pos="379095" algn="l"/>
              </a:tabLst>
            </a:pP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Larger</a:t>
            </a:r>
            <a:r>
              <a:rPr dirty="0" sz="18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8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clearer </a:t>
            </a:r>
            <a:r>
              <a:rPr dirty="0" sz="1800" spc="20" b="1">
                <a:solidFill>
                  <a:srgbClr val="0097A7"/>
                </a:solidFill>
                <a:latin typeface="Arial"/>
                <a:cs typeface="Arial"/>
              </a:rPr>
              <a:t>representations</a:t>
            </a:r>
            <a:r>
              <a:rPr dirty="0" sz="18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120">
                <a:solidFill>
                  <a:srgbClr val="0097A7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12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5">
                <a:solidFill>
                  <a:srgbClr val="0097A7"/>
                </a:solidFill>
                <a:latin typeface="Microsoft Sans Serif"/>
                <a:cs typeface="Microsoft Sans Serif"/>
              </a:rPr>
              <a:t>record</a:t>
            </a:r>
            <a:r>
              <a:rPr dirty="0" sz="1800" spc="12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0097A7"/>
                </a:solidFill>
                <a:latin typeface="Microsoft Sans Serif"/>
                <a:cs typeface="Microsoft Sans Serif"/>
              </a:rPr>
              <a:t>and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replay</a:t>
            </a:r>
            <a:r>
              <a:rPr dirty="0" sz="1800" spc="13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a</a:t>
            </a:r>
            <a:r>
              <a:rPr dirty="0" sz="1800" spc="13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voice</a:t>
            </a:r>
            <a:r>
              <a:rPr dirty="0" sz="1800" spc="13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0097A7"/>
                </a:solidFill>
                <a:latin typeface="Microsoft Sans Serif"/>
                <a:cs typeface="Microsoft Sans Serif"/>
              </a:rPr>
              <a:t>comment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Clr>
                <a:srgbClr val="0097A7"/>
              </a:buClr>
              <a:buFont typeface="Arial MT"/>
              <a:buChar char="●"/>
            </a:pPr>
            <a:endParaRPr sz="1800">
              <a:latin typeface="Microsoft Sans Serif"/>
              <a:cs typeface="Microsoft Sans Serif"/>
            </a:endParaRPr>
          </a:p>
          <a:p>
            <a:pPr marL="379095" marR="5080" indent="-367030">
              <a:lnSpc>
                <a:spcPct val="100000"/>
              </a:lnSpc>
              <a:buFont typeface="Arial MT"/>
              <a:buChar char="●"/>
              <a:tabLst>
                <a:tab pos="379095" algn="l"/>
              </a:tabLst>
            </a:pP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Replaced</a:t>
            </a:r>
            <a:r>
              <a:rPr dirty="0" sz="1800" spc="5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‘video’</a:t>
            </a:r>
            <a:r>
              <a:rPr dirty="0" sz="1800" spc="-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60" b="1">
                <a:solidFill>
                  <a:srgbClr val="0097A7"/>
                </a:solidFill>
                <a:latin typeface="Arial"/>
                <a:cs typeface="Arial"/>
              </a:rPr>
              <a:t>with</a:t>
            </a:r>
            <a:r>
              <a:rPr dirty="0" sz="1800" spc="-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‘screen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recording’</a:t>
            </a:r>
            <a:r>
              <a:rPr dirty="0" sz="1800" spc="229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and</a:t>
            </a:r>
            <a:r>
              <a:rPr dirty="0" sz="1800" spc="254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simplified</a:t>
            </a:r>
            <a:r>
              <a:rPr dirty="0" sz="1800" spc="254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5">
                <a:solidFill>
                  <a:srgbClr val="0097A7"/>
                </a:solidFill>
                <a:latin typeface="Microsoft Sans Serif"/>
                <a:cs typeface="Microsoft Sans Serif"/>
              </a:rPr>
              <a:t>the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process</a:t>
            </a:r>
            <a:r>
              <a:rPr dirty="0" sz="1800" spc="18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0097A7"/>
                </a:solidFill>
                <a:latin typeface="Microsoft Sans Serif"/>
                <a:cs typeface="Microsoft Sans Serif"/>
              </a:rPr>
              <a:t>with</a:t>
            </a:r>
            <a:r>
              <a:rPr dirty="0" sz="1800" spc="18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clearer,</a:t>
            </a:r>
            <a:r>
              <a:rPr dirty="0" sz="18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larger </a:t>
            </a:r>
            <a:r>
              <a:rPr dirty="0" sz="1800" spc="50" b="1">
                <a:solidFill>
                  <a:srgbClr val="0097A7"/>
                </a:solidFill>
                <a:latin typeface="Arial"/>
                <a:cs typeface="Arial"/>
              </a:rPr>
              <a:t>buttons</a:t>
            </a:r>
            <a:r>
              <a:rPr dirty="0" sz="18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8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fewer</a:t>
            </a:r>
            <a:r>
              <a:rPr dirty="0" sz="18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distractions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Clr>
                <a:srgbClr val="0097A7"/>
              </a:buClr>
              <a:buFont typeface="Arial MT"/>
              <a:buChar char="●"/>
            </a:pPr>
            <a:endParaRPr sz="1800">
              <a:latin typeface="Arial"/>
              <a:cs typeface="Arial"/>
            </a:endParaRPr>
          </a:p>
          <a:p>
            <a:pPr marL="379095" marR="211454" indent="-367030">
              <a:lnSpc>
                <a:spcPct val="100000"/>
              </a:lnSpc>
              <a:buFont typeface="Arial MT"/>
              <a:buChar char="●"/>
              <a:tabLst>
                <a:tab pos="379095" algn="l"/>
              </a:tabLst>
            </a:pP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Recent</a:t>
            </a:r>
            <a:r>
              <a:rPr dirty="0" sz="1800" spc="8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80">
                <a:solidFill>
                  <a:srgbClr val="0097A7"/>
                </a:solidFill>
                <a:latin typeface="Microsoft Sans Serif"/>
                <a:cs typeface="Microsoft Sans Serif"/>
              </a:rPr>
              <a:t>comments</a:t>
            </a:r>
            <a:r>
              <a:rPr dirty="0" sz="1800" spc="8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now</a:t>
            </a:r>
            <a:r>
              <a:rPr dirty="0" sz="1800" spc="9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0">
                <a:solidFill>
                  <a:srgbClr val="0097A7"/>
                </a:solidFill>
                <a:latin typeface="Microsoft Sans Serif"/>
                <a:cs typeface="Microsoft Sans Serif"/>
              </a:rPr>
              <a:t>display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modality,</a:t>
            </a:r>
            <a:r>
              <a:rPr dirty="0" sz="1800" spc="114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recency,</a:t>
            </a:r>
            <a:r>
              <a:rPr dirty="0" sz="1800" spc="1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800" spc="1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60" b="1">
                <a:solidFill>
                  <a:srgbClr val="0097A7"/>
                </a:solidFill>
                <a:latin typeface="Arial"/>
                <a:cs typeface="Arial"/>
              </a:rPr>
              <a:t>time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since</a:t>
            </a:r>
            <a:r>
              <a:rPr dirty="0" sz="18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posting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799" y="494197"/>
            <a:ext cx="233235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105"/>
              <a:t>Moderate</a:t>
            </a:r>
            <a:r>
              <a:rPr dirty="0" spc="-90"/>
              <a:t> </a:t>
            </a:r>
            <a:r>
              <a:rPr dirty="0" spc="-20"/>
              <a:t>Task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07799" y="1074636"/>
            <a:ext cx="5238115" cy="1762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000" spc="90" b="1">
                <a:solidFill>
                  <a:srgbClr val="0A9395"/>
                </a:solidFill>
                <a:latin typeface="Arial"/>
                <a:cs typeface="Arial"/>
              </a:rPr>
              <a:t>View</a:t>
            </a:r>
            <a:r>
              <a:rPr dirty="0" sz="4000" spc="-16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4000" spc="90" b="1">
                <a:solidFill>
                  <a:srgbClr val="0A9395"/>
                </a:solidFill>
                <a:latin typeface="Arial"/>
                <a:cs typeface="Arial"/>
              </a:rPr>
              <a:t>and</a:t>
            </a:r>
            <a:r>
              <a:rPr dirty="0" sz="4000" spc="-1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4000" spc="135" b="1">
                <a:solidFill>
                  <a:srgbClr val="0A9395"/>
                </a:solidFill>
                <a:latin typeface="Arial"/>
                <a:cs typeface="Arial"/>
              </a:rPr>
              <a:t>complete </a:t>
            </a:r>
            <a:r>
              <a:rPr dirty="0" sz="4000" spc="175" b="1">
                <a:solidFill>
                  <a:srgbClr val="0A9395"/>
                </a:solidFill>
                <a:latin typeface="Arial"/>
                <a:cs typeface="Arial"/>
              </a:rPr>
              <a:t>AI-</a:t>
            </a:r>
            <a:r>
              <a:rPr dirty="0" sz="4000" spc="145" b="1">
                <a:solidFill>
                  <a:srgbClr val="0A9395"/>
                </a:solidFill>
                <a:latin typeface="Arial"/>
                <a:cs typeface="Arial"/>
              </a:rPr>
              <a:t>generated</a:t>
            </a:r>
            <a:r>
              <a:rPr dirty="0" sz="4000" spc="-1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4000" spc="225" b="1">
                <a:solidFill>
                  <a:srgbClr val="0A9395"/>
                </a:solidFill>
                <a:latin typeface="Arial"/>
                <a:cs typeface="Arial"/>
              </a:rPr>
              <a:t>to-</a:t>
            </a:r>
            <a:r>
              <a:rPr dirty="0" sz="4000" spc="185" b="1">
                <a:solidFill>
                  <a:srgbClr val="0A9395"/>
                </a:solidFill>
                <a:latin typeface="Arial"/>
                <a:cs typeface="Arial"/>
              </a:rPr>
              <a:t>dos</a:t>
            </a:r>
            <a:endParaRPr sz="4000">
              <a:latin typeface="Arial"/>
              <a:cs typeface="Arial"/>
            </a:endParaRPr>
          </a:p>
          <a:p>
            <a:pPr marL="406400">
              <a:lnSpc>
                <a:spcPct val="100000"/>
              </a:lnSpc>
              <a:spcBef>
                <a:spcPts val="1670"/>
              </a:spcBef>
            </a:pPr>
            <a:r>
              <a:rPr dirty="0" sz="2000">
                <a:solidFill>
                  <a:srgbClr val="77909C"/>
                </a:solidFill>
                <a:latin typeface="Microsoft Sans Serif"/>
                <a:cs typeface="Microsoft Sans Serif"/>
              </a:rPr>
              <a:t>Low-</a:t>
            </a:r>
            <a:r>
              <a:rPr dirty="0" sz="2000" spc="75">
                <a:solidFill>
                  <a:srgbClr val="77909C"/>
                </a:solidFill>
                <a:latin typeface="Microsoft Sans Serif"/>
                <a:cs typeface="Microsoft Sans Serif"/>
              </a:rPr>
              <a:t>Fi</a:t>
            </a:r>
            <a:r>
              <a:rPr dirty="0" sz="2000" spc="110">
                <a:solidFill>
                  <a:srgbClr val="77909C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55">
                <a:solidFill>
                  <a:srgbClr val="77909C"/>
                </a:solidFill>
                <a:latin typeface="Microsoft Sans Serif"/>
                <a:cs typeface="Microsoft Sans Serif"/>
              </a:rPr>
              <a:t>Prototype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859626" y="2490696"/>
            <a:ext cx="21120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75">
                <a:latin typeface="Microsoft Sans Serif"/>
                <a:cs typeface="Microsoft Sans Serif"/>
              </a:rPr>
              <a:t>Med-</a:t>
            </a:r>
            <a:r>
              <a:rPr dirty="0" sz="2000" spc="55">
                <a:latin typeface="Microsoft Sans Serif"/>
                <a:cs typeface="Microsoft Sans Serif"/>
              </a:rPr>
              <a:t>Fi</a:t>
            </a:r>
            <a:r>
              <a:rPr dirty="0" sz="2000" spc="25">
                <a:latin typeface="Microsoft Sans Serif"/>
                <a:cs typeface="Microsoft Sans Serif"/>
              </a:rPr>
              <a:t> </a:t>
            </a:r>
            <a:r>
              <a:rPr dirty="0" sz="2000" spc="55">
                <a:latin typeface="Microsoft Sans Serif"/>
                <a:cs typeface="Microsoft Sans Serif"/>
              </a:rPr>
              <a:t>Prototype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99707" y="4701501"/>
            <a:ext cx="14960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77909C"/>
                </a:solidFill>
                <a:latin typeface="Arial"/>
                <a:cs typeface="Arial"/>
              </a:rPr>
              <a:t>calling</a:t>
            </a:r>
            <a:r>
              <a:rPr dirty="0" sz="1400" spc="-20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77909C"/>
                </a:solidFill>
                <a:latin typeface="Arial"/>
                <a:cs typeface="Arial"/>
              </a:rPr>
              <a:t>designers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235036" y="4593802"/>
            <a:ext cx="157353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175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manage</a:t>
            </a:r>
            <a:r>
              <a:rPr dirty="0" sz="1400" spc="10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595959"/>
                </a:solidFill>
                <a:latin typeface="Arial"/>
                <a:cs typeface="Arial"/>
              </a:rPr>
              <a:t>AI </a:t>
            </a:r>
            <a:r>
              <a:rPr dirty="0" sz="1400" spc="10" b="1">
                <a:solidFill>
                  <a:srgbClr val="595959"/>
                </a:solidFill>
                <a:latin typeface="Arial"/>
                <a:cs typeface="Arial"/>
              </a:rPr>
              <a:t>generated</a:t>
            </a:r>
            <a:r>
              <a:rPr dirty="0" sz="1400" spc="2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80" b="1">
                <a:solidFill>
                  <a:srgbClr val="595959"/>
                </a:solidFill>
                <a:latin typeface="Arial"/>
                <a:cs typeface="Arial"/>
              </a:rPr>
              <a:t>to-</a:t>
            </a:r>
            <a:r>
              <a:rPr dirty="0" sz="1400" spc="55" b="1">
                <a:solidFill>
                  <a:srgbClr val="595959"/>
                </a:solidFill>
                <a:latin typeface="Arial"/>
                <a:cs typeface="Arial"/>
              </a:rPr>
              <a:t>dos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149204" y="3359330"/>
            <a:ext cx="868044" cy="231775"/>
            <a:chOff x="4149204" y="3359330"/>
            <a:chExt cx="868044" cy="231775"/>
          </a:xfrm>
        </p:grpSpPr>
        <p:sp>
          <p:nvSpPr>
            <p:cNvPr id="8" name="object 8" descr=""/>
            <p:cNvSpPr/>
            <p:nvPr/>
          </p:nvSpPr>
          <p:spPr>
            <a:xfrm>
              <a:off x="4153441" y="3363568"/>
              <a:ext cx="859790" cy="223520"/>
            </a:xfrm>
            <a:custGeom>
              <a:avLst/>
              <a:gdLst/>
              <a:ahLst/>
              <a:cxnLst/>
              <a:rect l="l" t="t" r="r" b="b"/>
              <a:pathLst>
                <a:path w="859789" h="223520">
                  <a:moveTo>
                    <a:pt x="747598" y="223199"/>
                  </a:moveTo>
                  <a:lnTo>
                    <a:pt x="747598" y="167399"/>
                  </a:lnTo>
                  <a:lnTo>
                    <a:pt x="0" y="167399"/>
                  </a:lnTo>
                  <a:lnTo>
                    <a:pt x="0" y="55799"/>
                  </a:lnTo>
                  <a:lnTo>
                    <a:pt x="747598" y="55799"/>
                  </a:lnTo>
                  <a:lnTo>
                    <a:pt x="747598" y="0"/>
                  </a:lnTo>
                  <a:lnTo>
                    <a:pt x="859198" y="111599"/>
                  </a:lnTo>
                  <a:lnTo>
                    <a:pt x="747598" y="223199"/>
                  </a:lnTo>
                  <a:close/>
                </a:path>
              </a:pathLst>
            </a:custGeom>
            <a:solidFill>
              <a:srgbClr val="BA3D0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153441" y="3363568"/>
              <a:ext cx="859790" cy="223520"/>
            </a:xfrm>
            <a:custGeom>
              <a:avLst/>
              <a:gdLst/>
              <a:ahLst/>
              <a:cxnLst/>
              <a:rect l="l" t="t" r="r" b="b"/>
              <a:pathLst>
                <a:path w="859789" h="223520">
                  <a:moveTo>
                    <a:pt x="0" y="55799"/>
                  </a:moveTo>
                  <a:lnTo>
                    <a:pt x="747598" y="55799"/>
                  </a:lnTo>
                  <a:lnTo>
                    <a:pt x="747598" y="0"/>
                  </a:lnTo>
                  <a:lnTo>
                    <a:pt x="859198" y="111599"/>
                  </a:lnTo>
                  <a:lnTo>
                    <a:pt x="747598" y="223199"/>
                  </a:lnTo>
                  <a:lnTo>
                    <a:pt x="747598" y="167399"/>
                  </a:lnTo>
                  <a:lnTo>
                    <a:pt x="0" y="167399"/>
                  </a:lnTo>
                  <a:lnTo>
                    <a:pt x="0" y="55799"/>
                  </a:lnTo>
                  <a:close/>
                </a:path>
              </a:pathLst>
            </a:custGeom>
            <a:ln w="84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7872" y="2935844"/>
            <a:ext cx="778293" cy="1500446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38412" y="2935844"/>
            <a:ext cx="1353597" cy="1500446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3724652" y="3838433"/>
            <a:ext cx="171831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910" marR="5080" indent="-29845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swapped</a:t>
            </a:r>
            <a:r>
              <a:rPr dirty="0" sz="1400" spc="19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595959"/>
                </a:solidFill>
                <a:latin typeface="Arial"/>
                <a:cs typeface="Arial"/>
              </a:rPr>
              <a:t>moderate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400" spc="11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complex</a:t>
            </a:r>
            <a:r>
              <a:rPr dirty="0" sz="1400" spc="11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tasks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233235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105"/>
              <a:t>Moderate</a:t>
            </a:r>
            <a:r>
              <a:rPr dirty="0" spc="-90"/>
              <a:t> </a:t>
            </a:r>
            <a:r>
              <a:rPr dirty="0" spc="-20"/>
              <a:t>Task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824" y="1540646"/>
            <a:ext cx="4048131" cy="294991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58204" y="1194724"/>
            <a:ext cx="19691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Low-</a:t>
            </a:r>
            <a:r>
              <a:rPr dirty="0" sz="1800" spc="85" b="1">
                <a:latin typeface="Arial"/>
                <a:cs typeface="Arial"/>
              </a:rPr>
              <a:t>Fi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Prototype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430091" y="1592546"/>
            <a:ext cx="4464685" cy="3363595"/>
          </a:xfrm>
          <a:custGeom>
            <a:avLst/>
            <a:gdLst/>
            <a:ahLst/>
            <a:cxnLst/>
            <a:rect l="l" t="t" r="r" b="b"/>
            <a:pathLst>
              <a:path w="4464684" h="3363595">
                <a:moveTo>
                  <a:pt x="0" y="310829"/>
                </a:moveTo>
                <a:lnTo>
                  <a:pt x="3370" y="264897"/>
                </a:lnTo>
                <a:lnTo>
                  <a:pt x="13161" y="221057"/>
                </a:lnTo>
                <a:lnTo>
                  <a:pt x="28891" y="179791"/>
                </a:lnTo>
                <a:lnTo>
                  <a:pt x="50079" y="141579"/>
                </a:lnTo>
                <a:lnTo>
                  <a:pt x="76244" y="106902"/>
                </a:lnTo>
                <a:lnTo>
                  <a:pt x="106906" y="76240"/>
                </a:lnTo>
                <a:lnTo>
                  <a:pt x="141583" y="50076"/>
                </a:lnTo>
                <a:lnTo>
                  <a:pt x="179794" y="28889"/>
                </a:lnTo>
                <a:lnTo>
                  <a:pt x="221059" y="13160"/>
                </a:lnTo>
                <a:lnTo>
                  <a:pt x="264896" y="3370"/>
                </a:lnTo>
                <a:lnTo>
                  <a:pt x="310824" y="0"/>
                </a:lnTo>
                <a:lnTo>
                  <a:pt x="4153466" y="0"/>
                </a:lnTo>
                <a:lnTo>
                  <a:pt x="4202379" y="3872"/>
                </a:lnTo>
                <a:lnTo>
                  <a:pt x="4249651" y="15257"/>
                </a:lnTo>
                <a:lnTo>
                  <a:pt x="4294444" y="33811"/>
                </a:lnTo>
                <a:lnTo>
                  <a:pt x="4335919" y="59187"/>
                </a:lnTo>
                <a:lnTo>
                  <a:pt x="4373241" y="91039"/>
                </a:lnTo>
                <a:lnTo>
                  <a:pt x="4405097" y="128368"/>
                </a:lnTo>
                <a:lnTo>
                  <a:pt x="4430476" y="169846"/>
                </a:lnTo>
                <a:lnTo>
                  <a:pt x="4449031" y="214638"/>
                </a:lnTo>
                <a:lnTo>
                  <a:pt x="4460418" y="261911"/>
                </a:lnTo>
                <a:lnTo>
                  <a:pt x="4464291" y="310829"/>
                </a:lnTo>
                <a:lnTo>
                  <a:pt x="4464291" y="3052768"/>
                </a:lnTo>
                <a:lnTo>
                  <a:pt x="4460920" y="3098697"/>
                </a:lnTo>
                <a:lnTo>
                  <a:pt x="4451129" y="3142533"/>
                </a:lnTo>
                <a:lnTo>
                  <a:pt x="4435399" y="3183798"/>
                </a:lnTo>
                <a:lnTo>
                  <a:pt x="4414211" y="3222009"/>
                </a:lnTo>
                <a:lnTo>
                  <a:pt x="4388046" y="3256686"/>
                </a:lnTo>
                <a:lnTo>
                  <a:pt x="4357384" y="3287348"/>
                </a:lnTo>
                <a:lnTo>
                  <a:pt x="4322707" y="3313513"/>
                </a:lnTo>
                <a:lnTo>
                  <a:pt x="4284496" y="3334702"/>
                </a:lnTo>
                <a:lnTo>
                  <a:pt x="4243231" y="3350432"/>
                </a:lnTo>
                <a:lnTo>
                  <a:pt x="4199394" y="3360222"/>
                </a:lnTo>
                <a:lnTo>
                  <a:pt x="4153466" y="3363593"/>
                </a:lnTo>
                <a:lnTo>
                  <a:pt x="310824" y="3363593"/>
                </a:lnTo>
                <a:lnTo>
                  <a:pt x="264896" y="3360222"/>
                </a:lnTo>
                <a:lnTo>
                  <a:pt x="221059" y="3350432"/>
                </a:lnTo>
                <a:lnTo>
                  <a:pt x="179794" y="3334702"/>
                </a:lnTo>
                <a:lnTo>
                  <a:pt x="141583" y="3313513"/>
                </a:lnTo>
                <a:lnTo>
                  <a:pt x="106906" y="3287348"/>
                </a:lnTo>
                <a:lnTo>
                  <a:pt x="76244" y="3256686"/>
                </a:lnTo>
                <a:lnTo>
                  <a:pt x="50079" y="3222009"/>
                </a:lnTo>
                <a:lnTo>
                  <a:pt x="28891" y="3183798"/>
                </a:lnTo>
                <a:lnTo>
                  <a:pt x="13161" y="3142533"/>
                </a:lnTo>
                <a:lnTo>
                  <a:pt x="3370" y="3098697"/>
                </a:lnTo>
                <a:lnTo>
                  <a:pt x="0" y="3052768"/>
                </a:lnTo>
                <a:lnTo>
                  <a:pt x="0" y="310829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4735540" y="1194724"/>
            <a:ext cx="3496945" cy="1104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9982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Changes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45" b="1">
                <a:latin typeface="Arial"/>
                <a:cs typeface="Arial"/>
              </a:rPr>
              <a:t>Made</a:t>
            </a:r>
            <a:endParaRPr sz="1800">
              <a:latin typeface="Arial"/>
              <a:cs typeface="Arial"/>
            </a:endParaRPr>
          </a:p>
          <a:p>
            <a:pPr marL="379095" marR="5080" indent="-367030">
              <a:lnSpc>
                <a:spcPct val="100000"/>
              </a:lnSpc>
              <a:spcBef>
                <a:spcPts val="2020"/>
              </a:spcBef>
              <a:buFont typeface="Arial MT"/>
              <a:buChar char="●"/>
              <a:tabLst>
                <a:tab pos="379095" algn="l"/>
              </a:tabLst>
            </a:pP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More</a:t>
            </a:r>
            <a:r>
              <a:rPr dirty="0" sz="1800" spc="10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organized</a:t>
            </a:r>
            <a:r>
              <a:rPr dirty="0" sz="18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menu</a:t>
            </a:r>
            <a:r>
              <a:rPr dirty="0" sz="18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55" b="1">
                <a:solidFill>
                  <a:srgbClr val="0097A7"/>
                </a:solidFill>
                <a:latin typeface="Arial"/>
                <a:cs typeface="Arial"/>
              </a:rPr>
              <a:t>bar</a:t>
            </a:r>
            <a:r>
              <a:rPr dirty="0" sz="1800" spc="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95">
                <a:solidFill>
                  <a:srgbClr val="0097A7"/>
                </a:solidFill>
                <a:latin typeface="Microsoft Sans Serif"/>
                <a:cs typeface="Microsoft Sans Serif"/>
              </a:rPr>
              <a:t>to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easily</a:t>
            </a:r>
            <a:r>
              <a:rPr dirty="0" sz="1800" spc="11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click</a:t>
            </a:r>
            <a:r>
              <a:rPr dirty="0" sz="1800" spc="114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50">
                <a:solidFill>
                  <a:srgbClr val="0097A7"/>
                </a:solidFill>
                <a:latin typeface="Microsoft Sans Serif"/>
                <a:cs typeface="Microsoft Sans Serif"/>
              </a:rPr>
              <a:t>on</a:t>
            </a:r>
            <a:r>
              <a:rPr dirty="0" sz="1800" spc="11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5">
                <a:solidFill>
                  <a:srgbClr val="0097A7"/>
                </a:solidFill>
                <a:latin typeface="Microsoft Sans Serif"/>
                <a:cs typeface="Microsoft Sans Serif"/>
              </a:rPr>
              <a:t>“todos”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735540" y="2548510"/>
            <a:ext cx="385826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9095" indent="-366395">
              <a:lnSpc>
                <a:spcPct val="100000"/>
              </a:lnSpc>
              <a:spcBef>
                <a:spcPts val="100"/>
              </a:spcBef>
              <a:buFont typeface="Arial MT"/>
              <a:buChar char="●"/>
              <a:tabLst>
                <a:tab pos="379095" algn="l"/>
              </a:tabLst>
            </a:pP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Adjusted</a:t>
            </a:r>
            <a:r>
              <a:rPr dirty="0" sz="1800" spc="22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box</a:t>
            </a:r>
            <a:r>
              <a:rPr dirty="0" sz="1800" spc="22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shape</a:t>
            </a:r>
            <a:r>
              <a:rPr dirty="0" sz="1800" spc="22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5">
                <a:solidFill>
                  <a:srgbClr val="0097A7"/>
                </a:solidFill>
                <a:latin typeface="Microsoft Sans Serif"/>
                <a:cs typeface="Microsoft Sans Serif"/>
              </a:rPr>
              <a:t>so</a:t>
            </a:r>
            <a:endParaRPr sz="1800">
              <a:latin typeface="Microsoft Sans Serif"/>
              <a:cs typeface="Microsoft Sans Serif"/>
            </a:endParaRPr>
          </a:p>
          <a:p>
            <a:pPr marL="379095" marR="231140">
              <a:lnSpc>
                <a:spcPct val="100000"/>
              </a:lnSpc>
            </a:pPr>
            <a:r>
              <a:rPr dirty="0" sz="1800" spc="80" b="1">
                <a:solidFill>
                  <a:srgbClr val="0097A7"/>
                </a:solidFill>
                <a:latin typeface="Arial"/>
                <a:cs typeface="Arial"/>
              </a:rPr>
              <a:t>drop-</a:t>
            </a:r>
            <a:r>
              <a:rPr dirty="0" sz="1800" spc="70" b="1">
                <a:solidFill>
                  <a:srgbClr val="0097A7"/>
                </a:solidFill>
                <a:latin typeface="Arial"/>
                <a:cs typeface="Arial"/>
              </a:rPr>
              <a:t>down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arrow </a:t>
            </a:r>
            <a:r>
              <a:rPr dirty="0" sz="1800" spc="-20" b="1">
                <a:solidFill>
                  <a:srgbClr val="0097A7"/>
                </a:solidFill>
                <a:latin typeface="Arial"/>
                <a:cs typeface="Arial"/>
              </a:rPr>
              <a:t>is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 easier </a:t>
            </a:r>
            <a:r>
              <a:rPr dirty="0" sz="1800" spc="40" b="1">
                <a:solidFill>
                  <a:srgbClr val="0097A7"/>
                </a:solidFill>
                <a:latin typeface="Arial"/>
                <a:cs typeface="Arial"/>
              </a:rPr>
              <a:t>to </a:t>
            </a:r>
            <a:r>
              <a:rPr dirty="0" sz="1800" spc="50" b="1">
                <a:solidFill>
                  <a:srgbClr val="0097A7"/>
                </a:solidFill>
                <a:latin typeface="Arial"/>
                <a:cs typeface="Arial"/>
              </a:rPr>
              <a:t>notice</a:t>
            </a:r>
            <a:r>
              <a:rPr dirty="0" sz="18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and</a:t>
            </a:r>
            <a:r>
              <a:rPr dirty="0" sz="1800" spc="6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45">
                <a:solidFill>
                  <a:srgbClr val="0097A7"/>
                </a:solidFill>
                <a:latin typeface="Microsoft Sans Serif"/>
                <a:cs typeface="Microsoft Sans Serif"/>
              </a:rPr>
              <a:t>understand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379095" marR="5080" indent="-367030">
              <a:lnSpc>
                <a:spcPct val="100000"/>
              </a:lnSpc>
              <a:buFont typeface="Arial MT"/>
              <a:buChar char="●"/>
              <a:tabLst>
                <a:tab pos="379095" algn="l"/>
              </a:tabLst>
            </a:pP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Made</a:t>
            </a:r>
            <a:r>
              <a:rPr dirty="0" sz="1800" spc="9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05">
                <a:solidFill>
                  <a:srgbClr val="0097A7"/>
                </a:solidFill>
                <a:latin typeface="Microsoft Sans Serif"/>
                <a:cs typeface="Microsoft Sans Serif"/>
              </a:rPr>
              <a:t>it</a:t>
            </a:r>
            <a:r>
              <a:rPr dirty="0" sz="1800" spc="10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clearer</a:t>
            </a:r>
            <a:r>
              <a:rPr dirty="0" sz="1800" spc="10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how</a:t>
            </a:r>
            <a:r>
              <a:rPr dirty="0" sz="1800" spc="10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120">
                <a:solidFill>
                  <a:srgbClr val="0097A7"/>
                </a:solidFill>
                <a:latin typeface="Microsoft Sans Serif"/>
                <a:cs typeface="Microsoft Sans Serif"/>
              </a:rPr>
              <a:t>to</a:t>
            </a:r>
            <a:r>
              <a:rPr dirty="0" sz="1800" spc="10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mark</a:t>
            </a:r>
            <a:r>
              <a:rPr dirty="0" sz="1800" spc="10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50">
                <a:solidFill>
                  <a:srgbClr val="0097A7"/>
                </a:solidFill>
                <a:latin typeface="Microsoft Sans Serif"/>
                <a:cs typeface="Microsoft Sans Serif"/>
              </a:rPr>
              <a:t>a </a:t>
            </a:r>
            <a:r>
              <a:rPr dirty="0" sz="1800" spc="90">
                <a:solidFill>
                  <a:srgbClr val="0097A7"/>
                </a:solidFill>
                <a:latin typeface="Microsoft Sans Serif"/>
                <a:cs typeface="Microsoft Sans Serif"/>
              </a:rPr>
              <a:t>“todo”</a:t>
            </a:r>
            <a:r>
              <a:rPr dirty="0" sz="1800" spc="4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as</a:t>
            </a:r>
            <a:r>
              <a:rPr dirty="0" sz="1800" spc="4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60">
                <a:solidFill>
                  <a:srgbClr val="0097A7"/>
                </a:solidFill>
                <a:latin typeface="Microsoft Sans Serif"/>
                <a:cs typeface="Microsoft Sans Serif"/>
              </a:rPr>
              <a:t>done</a:t>
            </a:r>
            <a:r>
              <a:rPr dirty="0" sz="1800" spc="4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and</a:t>
            </a:r>
            <a:r>
              <a:rPr dirty="0" sz="1800" spc="4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view</a:t>
            </a:r>
            <a:r>
              <a:rPr dirty="0" sz="1800" spc="4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0097A7"/>
                </a:solidFill>
                <a:latin typeface="Microsoft Sans Serif"/>
                <a:cs typeface="Microsoft Sans Serif"/>
              </a:rPr>
              <a:t>full </a:t>
            </a:r>
            <a:r>
              <a:rPr dirty="0" sz="1800" spc="80">
                <a:solidFill>
                  <a:srgbClr val="0097A7"/>
                </a:solidFill>
                <a:latin typeface="Microsoft Sans Serif"/>
                <a:cs typeface="Microsoft Sans Serif"/>
              </a:rPr>
              <a:t>comments</a:t>
            </a:r>
            <a:r>
              <a:rPr dirty="0" sz="1800" spc="9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70">
                <a:solidFill>
                  <a:srgbClr val="0097A7"/>
                </a:solidFill>
                <a:latin typeface="Microsoft Sans Serif"/>
                <a:cs typeface="Microsoft Sans Serif"/>
              </a:rPr>
              <a:t>by</a:t>
            </a:r>
            <a:r>
              <a:rPr dirty="0" sz="1800" spc="10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adding</a:t>
            </a:r>
            <a:r>
              <a:rPr dirty="0" sz="1800" spc="100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40">
                <a:solidFill>
                  <a:srgbClr val="0097A7"/>
                </a:solidFill>
                <a:latin typeface="Microsoft Sans Serif"/>
                <a:cs typeface="Microsoft Sans Serif"/>
              </a:rPr>
              <a:t>structured, </a:t>
            </a:r>
            <a:r>
              <a:rPr dirty="0" sz="1800">
                <a:solidFill>
                  <a:srgbClr val="0097A7"/>
                </a:solidFill>
                <a:latin typeface="Microsoft Sans Serif"/>
                <a:cs typeface="Microsoft Sans Serif"/>
              </a:rPr>
              <a:t>clickable</a:t>
            </a:r>
            <a:r>
              <a:rPr dirty="0" sz="1800" spc="33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">
                <a:solidFill>
                  <a:srgbClr val="0097A7"/>
                </a:solidFill>
                <a:latin typeface="Microsoft Sans Serif"/>
                <a:cs typeface="Microsoft Sans Serif"/>
              </a:rPr>
              <a:t>boxes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799" y="494197"/>
            <a:ext cx="219900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45"/>
              <a:t>Complex</a:t>
            </a:r>
            <a:r>
              <a:rPr dirty="0" spc="-105"/>
              <a:t> </a:t>
            </a:r>
            <a:r>
              <a:rPr dirty="0" spc="-20"/>
              <a:t>Task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07799" y="1379435"/>
            <a:ext cx="643382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b="1">
                <a:solidFill>
                  <a:srgbClr val="0A9395"/>
                </a:solidFill>
                <a:latin typeface="Arial"/>
                <a:cs typeface="Arial"/>
              </a:rPr>
              <a:t>Call</a:t>
            </a:r>
            <a:r>
              <a:rPr dirty="0" sz="4000" spc="-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4000" b="1">
                <a:solidFill>
                  <a:srgbClr val="0A9395"/>
                </a:solidFill>
                <a:latin typeface="Arial"/>
                <a:cs typeface="Arial"/>
              </a:rPr>
              <a:t>designers</a:t>
            </a:r>
            <a:r>
              <a:rPr dirty="0" sz="4000" spc="-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4000" b="1">
                <a:solidFill>
                  <a:srgbClr val="0A9395"/>
                </a:solidFill>
                <a:latin typeface="Arial"/>
                <a:cs typeface="Arial"/>
              </a:rPr>
              <a:t>in</a:t>
            </a:r>
            <a:r>
              <a:rPr dirty="0" sz="4000" spc="-6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4000" spc="60" b="1">
                <a:solidFill>
                  <a:srgbClr val="0A9395"/>
                </a:solidFill>
                <a:latin typeface="Arial"/>
                <a:cs typeface="Arial"/>
              </a:rPr>
              <a:t>real</a:t>
            </a:r>
            <a:r>
              <a:rPr dirty="0" sz="4000" spc="-5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4000" spc="165" b="1">
                <a:solidFill>
                  <a:srgbClr val="0A9395"/>
                </a:solidFill>
                <a:latin typeface="Arial"/>
                <a:cs typeface="Arial"/>
              </a:rPr>
              <a:t>time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01969" y="2506098"/>
            <a:ext cx="20637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77909C"/>
                </a:solidFill>
                <a:latin typeface="Microsoft Sans Serif"/>
                <a:cs typeface="Microsoft Sans Serif"/>
              </a:rPr>
              <a:t>Low-</a:t>
            </a:r>
            <a:r>
              <a:rPr dirty="0" sz="2000" spc="75">
                <a:solidFill>
                  <a:srgbClr val="77909C"/>
                </a:solidFill>
                <a:latin typeface="Microsoft Sans Serif"/>
                <a:cs typeface="Microsoft Sans Serif"/>
              </a:rPr>
              <a:t>Fi</a:t>
            </a:r>
            <a:r>
              <a:rPr dirty="0" sz="2000" spc="110">
                <a:solidFill>
                  <a:srgbClr val="77909C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55">
                <a:solidFill>
                  <a:srgbClr val="77909C"/>
                </a:solidFill>
                <a:latin typeface="Microsoft Sans Serif"/>
                <a:cs typeface="Microsoft Sans Serif"/>
              </a:rPr>
              <a:t>Prototype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859626" y="2490696"/>
            <a:ext cx="21120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75">
                <a:latin typeface="Microsoft Sans Serif"/>
                <a:cs typeface="Microsoft Sans Serif"/>
              </a:rPr>
              <a:t>Med-</a:t>
            </a:r>
            <a:r>
              <a:rPr dirty="0" sz="2000" spc="55">
                <a:latin typeface="Microsoft Sans Serif"/>
                <a:cs typeface="Microsoft Sans Serif"/>
              </a:rPr>
              <a:t>Fi</a:t>
            </a:r>
            <a:r>
              <a:rPr dirty="0" sz="2000" spc="25">
                <a:latin typeface="Microsoft Sans Serif"/>
                <a:cs typeface="Microsoft Sans Serif"/>
              </a:rPr>
              <a:t> </a:t>
            </a:r>
            <a:r>
              <a:rPr dirty="0" sz="2000" spc="55">
                <a:latin typeface="Microsoft Sans Serif"/>
                <a:cs typeface="Microsoft Sans Serif"/>
              </a:rPr>
              <a:t>Prototype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61237" y="4593802"/>
            <a:ext cx="157353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175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77909C"/>
                </a:solidFill>
                <a:latin typeface="Arial"/>
                <a:cs typeface="Arial"/>
              </a:rPr>
              <a:t>manage</a:t>
            </a:r>
            <a:r>
              <a:rPr dirty="0" sz="1400" spc="105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77909C"/>
                </a:solidFill>
                <a:latin typeface="Arial"/>
                <a:cs typeface="Arial"/>
              </a:rPr>
              <a:t>AI </a:t>
            </a:r>
            <a:r>
              <a:rPr dirty="0" sz="1400" spc="10" b="1">
                <a:solidFill>
                  <a:srgbClr val="77909C"/>
                </a:solidFill>
                <a:latin typeface="Arial"/>
                <a:cs typeface="Arial"/>
              </a:rPr>
              <a:t>generated</a:t>
            </a:r>
            <a:r>
              <a:rPr dirty="0" sz="1400" spc="245" b="1">
                <a:solidFill>
                  <a:srgbClr val="77909C"/>
                </a:solidFill>
                <a:latin typeface="Arial"/>
                <a:cs typeface="Arial"/>
              </a:rPr>
              <a:t> </a:t>
            </a:r>
            <a:r>
              <a:rPr dirty="0" sz="1400" spc="80" b="1">
                <a:solidFill>
                  <a:srgbClr val="77909C"/>
                </a:solidFill>
                <a:latin typeface="Arial"/>
                <a:cs typeface="Arial"/>
              </a:rPr>
              <a:t>to-</a:t>
            </a:r>
            <a:r>
              <a:rPr dirty="0" sz="1400" spc="55" b="1">
                <a:solidFill>
                  <a:srgbClr val="77909C"/>
                </a:solidFill>
                <a:latin typeface="Arial"/>
                <a:cs typeface="Arial"/>
              </a:rPr>
              <a:t>dos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375507" y="4809352"/>
            <a:ext cx="12915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live</a:t>
            </a:r>
            <a:r>
              <a:rPr dirty="0" sz="1400" spc="1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video</a:t>
            </a:r>
            <a:r>
              <a:rPr dirty="0" sz="1400" spc="2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calls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4149204" y="3359330"/>
            <a:ext cx="868044" cy="231775"/>
            <a:chOff x="4149204" y="3359330"/>
            <a:chExt cx="868044" cy="231775"/>
          </a:xfrm>
        </p:grpSpPr>
        <p:sp>
          <p:nvSpPr>
            <p:cNvPr id="9" name="object 9" descr=""/>
            <p:cNvSpPr/>
            <p:nvPr/>
          </p:nvSpPr>
          <p:spPr>
            <a:xfrm>
              <a:off x="4153441" y="3363568"/>
              <a:ext cx="859790" cy="223520"/>
            </a:xfrm>
            <a:custGeom>
              <a:avLst/>
              <a:gdLst/>
              <a:ahLst/>
              <a:cxnLst/>
              <a:rect l="l" t="t" r="r" b="b"/>
              <a:pathLst>
                <a:path w="859789" h="223520">
                  <a:moveTo>
                    <a:pt x="747598" y="223199"/>
                  </a:moveTo>
                  <a:lnTo>
                    <a:pt x="747598" y="167399"/>
                  </a:lnTo>
                  <a:lnTo>
                    <a:pt x="0" y="167399"/>
                  </a:lnTo>
                  <a:lnTo>
                    <a:pt x="0" y="55799"/>
                  </a:lnTo>
                  <a:lnTo>
                    <a:pt x="747598" y="55799"/>
                  </a:lnTo>
                  <a:lnTo>
                    <a:pt x="747598" y="0"/>
                  </a:lnTo>
                  <a:lnTo>
                    <a:pt x="859198" y="111599"/>
                  </a:lnTo>
                  <a:lnTo>
                    <a:pt x="747598" y="223199"/>
                  </a:lnTo>
                  <a:close/>
                </a:path>
              </a:pathLst>
            </a:custGeom>
            <a:solidFill>
              <a:srgbClr val="BA3D0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153441" y="3363568"/>
              <a:ext cx="859790" cy="223520"/>
            </a:xfrm>
            <a:custGeom>
              <a:avLst/>
              <a:gdLst/>
              <a:ahLst/>
              <a:cxnLst/>
              <a:rect l="l" t="t" r="r" b="b"/>
              <a:pathLst>
                <a:path w="859789" h="223520">
                  <a:moveTo>
                    <a:pt x="0" y="55799"/>
                  </a:moveTo>
                  <a:lnTo>
                    <a:pt x="747598" y="55799"/>
                  </a:lnTo>
                  <a:lnTo>
                    <a:pt x="747598" y="0"/>
                  </a:lnTo>
                  <a:lnTo>
                    <a:pt x="859198" y="111599"/>
                  </a:lnTo>
                  <a:lnTo>
                    <a:pt x="747598" y="223199"/>
                  </a:lnTo>
                  <a:lnTo>
                    <a:pt x="747598" y="167399"/>
                  </a:lnTo>
                  <a:lnTo>
                    <a:pt x="0" y="167399"/>
                  </a:lnTo>
                  <a:lnTo>
                    <a:pt x="0" y="55799"/>
                  </a:lnTo>
                  <a:close/>
                </a:path>
              </a:pathLst>
            </a:custGeom>
            <a:ln w="8474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222" y="2935844"/>
            <a:ext cx="1353597" cy="1500446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3724652" y="3838433"/>
            <a:ext cx="171831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910" marR="5080" indent="-29845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swapped</a:t>
            </a:r>
            <a:r>
              <a:rPr dirty="0" sz="1400" spc="19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595959"/>
                </a:solidFill>
                <a:latin typeface="Arial"/>
                <a:cs typeface="Arial"/>
              </a:rPr>
              <a:t>moderate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400" spc="11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complex</a:t>
            </a:r>
            <a:r>
              <a:rPr dirty="0" sz="1400" spc="11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tasks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28986" y="2958494"/>
            <a:ext cx="783698" cy="153134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634" y="1311422"/>
            <a:ext cx="3030343" cy="1907396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0599" y="3290520"/>
            <a:ext cx="3104443" cy="179159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4724" y="428164"/>
            <a:ext cx="2526665" cy="815975"/>
          </a:xfrm>
          <a:prstGeom prst="rect"/>
        </p:spPr>
        <p:txBody>
          <a:bodyPr wrap="square" lIns="0" tIns="92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pc="45"/>
              <a:t>Complex</a:t>
            </a:r>
            <a:r>
              <a:rPr dirty="0" spc="-105"/>
              <a:t> </a:t>
            </a:r>
            <a:r>
              <a:rPr dirty="0" spc="-20"/>
              <a:t>Task</a:t>
            </a:r>
          </a:p>
          <a:p>
            <a:pPr marL="570230">
              <a:lnSpc>
                <a:spcPct val="100000"/>
              </a:lnSpc>
              <a:spcBef>
                <a:spcPts val="439"/>
              </a:spcBef>
            </a:pPr>
            <a:r>
              <a:rPr dirty="0" sz="1800">
                <a:solidFill>
                  <a:srgbClr val="000000"/>
                </a:solidFill>
              </a:rPr>
              <a:t>Low-</a:t>
            </a:r>
            <a:r>
              <a:rPr dirty="0" sz="1800" spc="85">
                <a:solidFill>
                  <a:srgbClr val="000000"/>
                </a:solidFill>
              </a:rPr>
              <a:t>Fi</a:t>
            </a:r>
            <a:r>
              <a:rPr dirty="0" sz="1800" spc="-45">
                <a:solidFill>
                  <a:srgbClr val="000000"/>
                </a:solidFill>
              </a:rPr>
              <a:t> </a:t>
            </a:r>
            <a:r>
              <a:rPr dirty="0" sz="1800" spc="-10">
                <a:solidFill>
                  <a:srgbClr val="000000"/>
                </a:solidFill>
              </a:rPr>
              <a:t>Prototype</a:t>
            </a:r>
            <a:endParaRPr sz="1800"/>
          </a:p>
        </p:txBody>
      </p:sp>
      <p:sp>
        <p:nvSpPr>
          <p:cNvPr id="5" name="object 5" descr=""/>
          <p:cNvSpPr/>
          <p:nvPr/>
        </p:nvSpPr>
        <p:spPr>
          <a:xfrm>
            <a:off x="4430091" y="1311422"/>
            <a:ext cx="4464685" cy="3644900"/>
          </a:xfrm>
          <a:custGeom>
            <a:avLst/>
            <a:gdLst/>
            <a:ahLst/>
            <a:cxnLst/>
            <a:rect l="l" t="t" r="r" b="b"/>
            <a:pathLst>
              <a:path w="4464684" h="3644900">
                <a:moveTo>
                  <a:pt x="0" y="336806"/>
                </a:moveTo>
                <a:lnTo>
                  <a:pt x="3074" y="291103"/>
                </a:lnTo>
                <a:lnTo>
                  <a:pt x="12031" y="247269"/>
                </a:lnTo>
                <a:lnTo>
                  <a:pt x="26468" y="205705"/>
                </a:lnTo>
                <a:lnTo>
                  <a:pt x="45985" y="166813"/>
                </a:lnTo>
                <a:lnTo>
                  <a:pt x="70179" y="130993"/>
                </a:lnTo>
                <a:lnTo>
                  <a:pt x="98649" y="98647"/>
                </a:lnTo>
                <a:lnTo>
                  <a:pt x="130995" y="70177"/>
                </a:lnTo>
                <a:lnTo>
                  <a:pt x="166814" y="45983"/>
                </a:lnTo>
                <a:lnTo>
                  <a:pt x="205705" y="26467"/>
                </a:lnTo>
                <a:lnTo>
                  <a:pt x="247268" y="12030"/>
                </a:lnTo>
                <a:lnTo>
                  <a:pt x="291099" y="3074"/>
                </a:lnTo>
                <a:lnTo>
                  <a:pt x="336799" y="0"/>
                </a:lnTo>
                <a:lnTo>
                  <a:pt x="4127491" y="0"/>
                </a:lnTo>
                <a:lnTo>
                  <a:pt x="4180497" y="4195"/>
                </a:lnTo>
                <a:lnTo>
                  <a:pt x="4231721" y="16533"/>
                </a:lnTo>
                <a:lnTo>
                  <a:pt x="4280257" y="36637"/>
                </a:lnTo>
                <a:lnTo>
                  <a:pt x="4325199" y="64133"/>
                </a:lnTo>
                <a:lnTo>
                  <a:pt x="4365641" y="98647"/>
                </a:lnTo>
                <a:lnTo>
                  <a:pt x="4400159" y="139095"/>
                </a:lnTo>
                <a:lnTo>
                  <a:pt x="4427657" y="184040"/>
                </a:lnTo>
                <a:lnTo>
                  <a:pt x="4447760" y="232576"/>
                </a:lnTo>
                <a:lnTo>
                  <a:pt x="4460096" y="283800"/>
                </a:lnTo>
                <a:lnTo>
                  <a:pt x="4464291" y="336806"/>
                </a:lnTo>
                <a:lnTo>
                  <a:pt x="4464291" y="3307893"/>
                </a:lnTo>
                <a:lnTo>
                  <a:pt x="4461216" y="3353593"/>
                </a:lnTo>
                <a:lnTo>
                  <a:pt x="4452259" y="3397424"/>
                </a:lnTo>
                <a:lnTo>
                  <a:pt x="4437822" y="3438986"/>
                </a:lnTo>
                <a:lnTo>
                  <a:pt x="4418305" y="3477878"/>
                </a:lnTo>
                <a:lnTo>
                  <a:pt x="4394111" y="3513697"/>
                </a:lnTo>
                <a:lnTo>
                  <a:pt x="4365641" y="3546042"/>
                </a:lnTo>
                <a:lnTo>
                  <a:pt x="4333295" y="3574513"/>
                </a:lnTo>
                <a:lnTo>
                  <a:pt x="4297476" y="3598707"/>
                </a:lnTo>
                <a:lnTo>
                  <a:pt x="4258585" y="3618223"/>
                </a:lnTo>
                <a:lnTo>
                  <a:pt x="4217022" y="3632661"/>
                </a:lnTo>
                <a:lnTo>
                  <a:pt x="4173191" y="3641617"/>
                </a:lnTo>
                <a:lnTo>
                  <a:pt x="4127491" y="3644692"/>
                </a:lnTo>
                <a:lnTo>
                  <a:pt x="336799" y="3644692"/>
                </a:lnTo>
                <a:lnTo>
                  <a:pt x="291099" y="3641617"/>
                </a:lnTo>
                <a:lnTo>
                  <a:pt x="247268" y="3632661"/>
                </a:lnTo>
                <a:lnTo>
                  <a:pt x="205705" y="3618223"/>
                </a:lnTo>
                <a:lnTo>
                  <a:pt x="166814" y="3598707"/>
                </a:lnTo>
                <a:lnTo>
                  <a:pt x="130995" y="3574513"/>
                </a:lnTo>
                <a:lnTo>
                  <a:pt x="98649" y="3546042"/>
                </a:lnTo>
                <a:lnTo>
                  <a:pt x="70179" y="3513697"/>
                </a:lnTo>
                <a:lnTo>
                  <a:pt x="45985" y="3477878"/>
                </a:lnTo>
                <a:lnTo>
                  <a:pt x="26468" y="3438986"/>
                </a:lnTo>
                <a:lnTo>
                  <a:pt x="12031" y="3397424"/>
                </a:lnTo>
                <a:lnTo>
                  <a:pt x="3074" y="3353593"/>
                </a:lnTo>
                <a:lnTo>
                  <a:pt x="0" y="3307893"/>
                </a:lnTo>
                <a:lnTo>
                  <a:pt x="0" y="336806"/>
                </a:lnTo>
                <a:close/>
              </a:path>
            </a:pathLst>
          </a:custGeom>
          <a:ln w="28574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822807" y="944354"/>
            <a:ext cx="16795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Changes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45" b="1">
                <a:latin typeface="Arial"/>
                <a:cs typeface="Arial"/>
              </a:rPr>
              <a:t>Made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79095" marR="5080" indent="-367030">
              <a:lnSpc>
                <a:spcPct val="100000"/>
              </a:lnSpc>
              <a:spcBef>
                <a:spcPts val="100"/>
              </a:spcBef>
              <a:buFont typeface="Arial MT"/>
              <a:buChar char="●"/>
              <a:tabLst>
                <a:tab pos="379095" algn="l"/>
              </a:tabLst>
            </a:pPr>
            <a:r>
              <a:rPr dirty="0" spc="70"/>
              <a:t>Contacts</a:t>
            </a:r>
            <a:r>
              <a:rPr dirty="0" spc="20"/>
              <a:t> </a:t>
            </a:r>
            <a:r>
              <a:rPr dirty="0"/>
              <a:t>page</a:t>
            </a:r>
            <a:r>
              <a:rPr dirty="0" spc="25"/>
              <a:t> </a:t>
            </a:r>
            <a:r>
              <a:rPr dirty="0"/>
              <a:t>is</a:t>
            </a:r>
            <a:r>
              <a:rPr dirty="0" spc="25"/>
              <a:t> </a:t>
            </a:r>
            <a:r>
              <a:rPr dirty="0"/>
              <a:t>in</a:t>
            </a:r>
            <a:r>
              <a:rPr dirty="0" spc="20"/>
              <a:t> </a:t>
            </a:r>
            <a:r>
              <a:rPr dirty="0" spc="-10" b="1">
                <a:latin typeface="Arial"/>
                <a:cs typeface="Arial"/>
              </a:rPr>
              <a:t>“full</a:t>
            </a:r>
            <a:r>
              <a:rPr dirty="0" spc="-60" b="1">
                <a:latin typeface="Arial"/>
                <a:cs typeface="Arial"/>
              </a:rPr>
              <a:t> </a:t>
            </a:r>
            <a:r>
              <a:rPr dirty="0" spc="-10" b="1">
                <a:latin typeface="Arial"/>
                <a:cs typeface="Arial"/>
              </a:rPr>
              <a:t>screen” </a:t>
            </a:r>
            <a:r>
              <a:rPr dirty="0" spc="120"/>
              <a:t>to</a:t>
            </a:r>
            <a:r>
              <a:rPr dirty="0" spc="15"/>
              <a:t> </a:t>
            </a:r>
            <a:r>
              <a:rPr dirty="0"/>
              <a:t>easily</a:t>
            </a:r>
            <a:r>
              <a:rPr dirty="0" spc="15"/>
              <a:t> </a:t>
            </a:r>
            <a:r>
              <a:rPr dirty="0"/>
              <a:t>see</a:t>
            </a:r>
            <a:r>
              <a:rPr dirty="0" spc="15"/>
              <a:t> </a:t>
            </a:r>
            <a:r>
              <a:rPr dirty="0"/>
              <a:t>all</a:t>
            </a:r>
            <a:r>
              <a:rPr dirty="0" spc="15"/>
              <a:t> </a:t>
            </a:r>
            <a:r>
              <a:rPr dirty="0" spc="80"/>
              <a:t>the</a:t>
            </a:r>
            <a:r>
              <a:rPr dirty="0" spc="10"/>
              <a:t> </a:t>
            </a:r>
            <a:r>
              <a:rPr dirty="0" spc="-10" b="1">
                <a:latin typeface="Arial"/>
                <a:cs typeface="Arial"/>
              </a:rPr>
              <a:t>designers </a:t>
            </a:r>
            <a:r>
              <a:rPr dirty="0" b="1">
                <a:latin typeface="Arial"/>
                <a:cs typeface="Arial"/>
              </a:rPr>
              <a:t>you</a:t>
            </a:r>
            <a:r>
              <a:rPr dirty="0" spc="-80" b="1">
                <a:latin typeface="Arial"/>
                <a:cs typeface="Arial"/>
              </a:rPr>
              <a:t> </a:t>
            </a:r>
            <a:r>
              <a:rPr dirty="0" spc="50" b="1">
                <a:latin typeface="Arial"/>
                <a:cs typeface="Arial"/>
              </a:rPr>
              <a:t>can</a:t>
            </a:r>
            <a:r>
              <a:rPr dirty="0" spc="-75" b="1">
                <a:latin typeface="Arial"/>
                <a:cs typeface="Arial"/>
              </a:rPr>
              <a:t> </a:t>
            </a:r>
            <a:r>
              <a:rPr dirty="0" spc="-20" b="1">
                <a:latin typeface="Arial"/>
                <a:cs typeface="Arial"/>
              </a:rPr>
              <a:t>call</a:t>
            </a:r>
          </a:p>
          <a:p>
            <a:pPr>
              <a:lnSpc>
                <a:spcPct val="100000"/>
              </a:lnSpc>
              <a:spcBef>
                <a:spcPts val="90"/>
              </a:spcBef>
              <a:buClr>
                <a:srgbClr val="0097A7"/>
              </a:buClr>
              <a:buFont typeface="Arial MT"/>
              <a:buChar char="●"/>
            </a:pPr>
          </a:p>
          <a:p>
            <a:pPr marL="379095" marR="97790" indent="-367030">
              <a:lnSpc>
                <a:spcPct val="100000"/>
              </a:lnSpc>
              <a:buFont typeface="Arial MT"/>
              <a:buChar char="●"/>
              <a:tabLst>
                <a:tab pos="379095" algn="l"/>
              </a:tabLst>
            </a:pPr>
            <a:r>
              <a:rPr dirty="0" b="1">
                <a:latin typeface="Arial"/>
                <a:cs typeface="Arial"/>
              </a:rPr>
              <a:t>Note</a:t>
            </a:r>
            <a:r>
              <a:rPr dirty="0" spc="135" b="1">
                <a:latin typeface="Arial"/>
                <a:cs typeface="Arial"/>
              </a:rPr>
              <a:t> </a:t>
            </a:r>
            <a:r>
              <a:rPr dirty="0" b="1">
                <a:latin typeface="Arial"/>
                <a:cs typeface="Arial"/>
              </a:rPr>
              <a:t>taking</a:t>
            </a:r>
            <a:r>
              <a:rPr dirty="0" spc="225" b="1">
                <a:latin typeface="Arial"/>
                <a:cs typeface="Arial"/>
              </a:rPr>
              <a:t> </a:t>
            </a:r>
            <a:r>
              <a:rPr dirty="0"/>
              <a:t>instead</a:t>
            </a:r>
            <a:r>
              <a:rPr dirty="0" spc="245"/>
              <a:t> </a:t>
            </a:r>
            <a:r>
              <a:rPr dirty="0" spc="55"/>
              <a:t>of </a:t>
            </a:r>
            <a:r>
              <a:rPr dirty="0" spc="65"/>
              <a:t>commenting</a:t>
            </a:r>
            <a:r>
              <a:rPr dirty="0" spc="90"/>
              <a:t> </a:t>
            </a:r>
            <a:r>
              <a:rPr dirty="0" b="1">
                <a:latin typeface="Arial"/>
                <a:cs typeface="Arial"/>
              </a:rPr>
              <a:t>while </a:t>
            </a:r>
            <a:r>
              <a:rPr dirty="0" spc="-10" b="1">
                <a:latin typeface="Arial"/>
                <a:cs typeface="Arial"/>
              </a:rPr>
              <a:t>screen </a:t>
            </a:r>
            <a:r>
              <a:rPr dirty="0" b="1">
                <a:latin typeface="Arial"/>
                <a:cs typeface="Arial"/>
              </a:rPr>
              <a:t>sharing</a:t>
            </a:r>
            <a:r>
              <a:rPr dirty="0" spc="-85" b="1">
                <a:latin typeface="Arial"/>
                <a:cs typeface="Arial"/>
              </a:rPr>
              <a:t> </a:t>
            </a:r>
            <a:r>
              <a:rPr dirty="0" spc="65"/>
              <a:t>for</a:t>
            </a:r>
            <a:r>
              <a:rPr dirty="0" spc="-5"/>
              <a:t> </a:t>
            </a:r>
            <a:r>
              <a:rPr dirty="0"/>
              <a:t>a</a:t>
            </a:r>
            <a:r>
              <a:rPr dirty="0" spc="-5"/>
              <a:t> </a:t>
            </a:r>
            <a:r>
              <a:rPr dirty="0" spc="50"/>
              <a:t>more</a:t>
            </a:r>
            <a:r>
              <a:rPr dirty="0" spc="-5"/>
              <a:t> </a:t>
            </a:r>
            <a:r>
              <a:rPr dirty="0" spc="60"/>
              <a:t>intuitive</a:t>
            </a:r>
            <a:r>
              <a:rPr dirty="0"/>
              <a:t> </a:t>
            </a:r>
            <a:r>
              <a:rPr dirty="0" spc="40"/>
              <a:t>ﬂow</a:t>
            </a:r>
          </a:p>
          <a:p>
            <a:pPr>
              <a:lnSpc>
                <a:spcPct val="100000"/>
              </a:lnSpc>
              <a:spcBef>
                <a:spcPts val="120"/>
              </a:spcBef>
              <a:buClr>
                <a:srgbClr val="0097A7"/>
              </a:buClr>
              <a:buFont typeface="Arial MT"/>
              <a:buChar char="●"/>
            </a:pPr>
          </a:p>
          <a:p>
            <a:pPr marL="379095" marR="46990" indent="-367030">
              <a:lnSpc>
                <a:spcPct val="100000"/>
              </a:lnSpc>
              <a:buFont typeface="Arial MT"/>
              <a:buChar char="●"/>
              <a:tabLst>
                <a:tab pos="379095" algn="l"/>
              </a:tabLst>
            </a:pPr>
            <a:r>
              <a:rPr dirty="0" b="1">
                <a:latin typeface="Arial"/>
                <a:cs typeface="Arial"/>
              </a:rPr>
              <a:t>Simpler,</a:t>
            </a:r>
            <a:r>
              <a:rPr dirty="0" spc="-20" b="1">
                <a:latin typeface="Arial"/>
                <a:cs typeface="Arial"/>
              </a:rPr>
              <a:t> </a:t>
            </a:r>
            <a:r>
              <a:rPr dirty="0" b="1">
                <a:latin typeface="Arial"/>
                <a:cs typeface="Arial"/>
              </a:rPr>
              <a:t>clear</a:t>
            </a:r>
            <a:r>
              <a:rPr dirty="0" spc="-15" b="1">
                <a:latin typeface="Arial"/>
                <a:cs typeface="Arial"/>
              </a:rPr>
              <a:t> </a:t>
            </a:r>
            <a:r>
              <a:rPr dirty="0" b="1">
                <a:latin typeface="Arial"/>
                <a:cs typeface="Arial"/>
              </a:rPr>
              <a:t>icons</a:t>
            </a:r>
            <a:r>
              <a:rPr dirty="0" spc="45" b="1">
                <a:latin typeface="Arial"/>
                <a:cs typeface="Arial"/>
              </a:rPr>
              <a:t> </a:t>
            </a:r>
            <a:r>
              <a:rPr dirty="0" spc="65"/>
              <a:t>for</a:t>
            </a:r>
            <a:r>
              <a:rPr dirty="0" spc="75"/>
              <a:t> </a:t>
            </a:r>
            <a:r>
              <a:rPr dirty="0" spc="-25"/>
              <a:t>key </a:t>
            </a:r>
            <a:r>
              <a:rPr dirty="0"/>
              <a:t>screen</a:t>
            </a:r>
            <a:r>
              <a:rPr dirty="0" spc="145"/>
              <a:t> </a:t>
            </a:r>
            <a:r>
              <a:rPr dirty="0"/>
              <a:t>sharing</a:t>
            </a:r>
            <a:r>
              <a:rPr dirty="0" spc="150"/>
              <a:t> </a:t>
            </a:r>
            <a:r>
              <a:rPr dirty="0"/>
              <a:t>tasks</a:t>
            </a:r>
            <a:r>
              <a:rPr dirty="0" spc="150"/>
              <a:t> </a:t>
            </a:r>
            <a:r>
              <a:rPr dirty="0" spc="-25"/>
              <a:t>and </a:t>
            </a:r>
            <a:r>
              <a:rPr dirty="0" b="1">
                <a:latin typeface="Arial"/>
                <a:cs typeface="Arial"/>
              </a:rPr>
              <a:t>removed</a:t>
            </a:r>
            <a:r>
              <a:rPr dirty="0" spc="190" b="1">
                <a:latin typeface="Arial"/>
                <a:cs typeface="Arial"/>
              </a:rPr>
              <a:t> </a:t>
            </a:r>
            <a:r>
              <a:rPr dirty="0" b="1">
                <a:latin typeface="Arial"/>
                <a:cs typeface="Arial"/>
              </a:rPr>
              <a:t>unnecessary</a:t>
            </a:r>
            <a:r>
              <a:rPr dirty="0" spc="204" b="1">
                <a:latin typeface="Arial"/>
                <a:cs typeface="Arial"/>
              </a:rPr>
              <a:t> </a:t>
            </a:r>
            <a:r>
              <a:rPr dirty="0" spc="40" b="1">
                <a:latin typeface="Arial"/>
                <a:cs typeface="Arial"/>
              </a:rPr>
              <a:t>buttons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20934" y="1884721"/>
            <a:ext cx="6903084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100">
                <a:solidFill>
                  <a:srgbClr val="93D1BC"/>
                </a:solidFill>
              </a:rPr>
              <a:t>Usability</a:t>
            </a:r>
            <a:r>
              <a:rPr dirty="0" sz="7400" spc="-300">
                <a:solidFill>
                  <a:srgbClr val="93D1BC"/>
                </a:solidFill>
              </a:rPr>
              <a:t> </a:t>
            </a:r>
            <a:r>
              <a:rPr dirty="0" sz="7400" spc="-10">
                <a:solidFill>
                  <a:srgbClr val="93D1BC"/>
                </a:solidFill>
              </a:rPr>
              <a:t>Goals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18485" cy="282376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84350" y="1683115"/>
            <a:ext cx="2485390" cy="2969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8105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Average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300" spc="-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relevance</a:t>
            </a:r>
            <a:r>
              <a:rPr dirty="0" sz="1300" spc="-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40">
                <a:solidFill>
                  <a:srgbClr val="595959"/>
                </a:solidFill>
                <a:latin typeface="Microsoft Sans Serif"/>
                <a:cs typeface="Microsoft Sans Serif"/>
              </a:rPr>
              <a:t>(1-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10)</a:t>
            </a:r>
            <a:r>
              <a:rPr dirty="0" sz="1300" spc="-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Microsoft Sans Serif"/>
                <a:cs typeface="Microsoft Sans Serif"/>
              </a:rPr>
              <a:t>and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ease</a:t>
            </a:r>
            <a:r>
              <a:rPr dirty="0" sz="1300" spc="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3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use</a:t>
            </a:r>
            <a:r>
              <a:rPr dirty="0" sz="13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40">
                <a:solidFill>
                  <a:srgbClr val="595959"/>
                </a:solidFill>
                <a:latin typeface="Microsoft Sans Serif"/>
                <a:cs typeface="Microsoft Sans Serif"/>
              </a:rPr>
              <a:t>(1-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10)</a:t>
            </a:r>
            <a:r>
              <a:rPr dirty="0" sz="13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for</a:t>
            </a:r>
            <a:r>
              <a:rPr dirty="0" sz="13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each</a:t>
            </a:r>
            <a:r>
              <a:rPr dirty="0" sz="13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task</a:t>
            </a:r>
            <a:endParaRPr sz="1300">
              <a:latin typeface="Microsoft Sans Serif"/>
              <a:cs typeface="Microsoft Sans Serif"/>
            </a:endParaRPr>
          </a:p>
          <a:p>
            <a:pPr algn="just" marL="534670" marR="144145" indent="-328295">
              <a:lnSpc>
                <a:spcPct val="100000"/>
              </a:lnSpc>
              <a:spcBef>
                <a:spcPts val="780"/>
              </a:spcBef>
              <a:buSzPct val="81250"/>
              <a:buFont typeface="Arial MT"/>
              <a:buChar char="●"/>
              <a:tabLst>
                <a:tab pos="534670" algn="l"/>
              </a:tabLst>
            </a:pPr>
            <a:r>
              <a:rPr dirty="0" sz="1600">
                <a:latin typeface="Microsoft Sans Serif"/>
                <a:cs typeface="Microsoft Sans Serif"/>
              </a:rPr>
              <a:t>Doesn’t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reveal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 spc="-25" b="1" i="1">
                <a:latin typeface="Arial"/>
                <a:cs typeface="Arial"/>
              </a:rPr>
              <a:t>why </a:t>
            </a:r>
            <a:r>
              <a:rPr dirty="0" sz="1600">
                <a:latin typeface="Microsoft Sans Serif"/>
                <a:cs typeface="Microsoft Sans Serif"/>
              </a:rPr>
              <a:t>users</a:t>
            </a:r>
            <a:r>
              <a:rPr dirty="0" sz="1600" spc="15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rated</a:t>
            </a:r>
            <a:r>
              <a:rPr dirty="0" sz="1600" spc="-40">
                <a:latin typeface="Microsoft Sans Serif"/>
                <a:cs typeface="Microsoft Sans Serif"/>
              </a:rPr>
              <a:t> </a:t>
            </a:r>
            <a:r>
              <a:rPr dirty="0" sz="1600" b="1">
                <a:latin typeface="Arial"/>
                <a:cs typeface="Arial"/>
              </a:rPr>
              <a:t>high</a:t>
            </a:r>
            <a:r>
              <a:rPr dirty="0" sz="1600" spc="-55" b="1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or low</a:t>
            </a:r>
            <a:endParaRPr sz="1600">
              <a:latin typeface="Arial"/>
              <a:cs typeface="Arial"/>
            </a:endParaRPr>
          </a:p>
          <a:p>
            <a:pPr marL="534670" marR="262890" indent="-328295">
              <a:lnSpc>
                <a:spcPct val="100000"/>
              </a:lnSpc>
              <a:spcBef>
                <a:spcPts val="1000"/>
              </a:spcBef>
              <a:buSzPct val="81250"/>
              <a:buFont typeface="Arial MT"/>
              <a:buChar char="●"/>
              <a:tabLst>
                <a:tab pos="534670" algn="l"/>
              </a:tabLst>
            </a:pPr>
            <a:r>
              <a:rPr dirty="0" sz="1600" spc="-10">
                <a:latin typeface="Microsoft Sans Serif"/>
                <a:cs typeface="Microsoft Sans Serif"/>
              </a:rPr>
              <a:t>“Ease</a:t>
            </a:r>
            <a:r>
              <a:rPr dirty="0" sz="1600" spc="5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of</a:t>
            </a:r>
            <a:r>
              <a:rPr dirty="0" sz="1600" spc="1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use”</a:t>
            </a:r>
            <a:r>
              <a:rPr dirty="0" sz="1600" spc="10">
                <a:latin typeface="Microsoft Sans Serif"/>
                <a:cs typeface="Microsoft Sans Serif"/>
              </a:rPr>
              <a:t> </a:t>
            </a:r>
            <a:r>
              <a:rPr dirty="0" sz="1600" spc="-25">
                <a:latin typeface="Microsoft Sans Serif"/>
                <a:cs typeface="Microsoft Sans Serif"/>
              </a:rPr>
              <a:t>may </a:t>
            </a:r>
            <a:r>
              <a:rPr dirty="0" sz="1600">
                <a:latin typeface="Microsoft Sans Serif"/>
                <a:cs typeface="Microsoft Sans Serif"/>
              </a:rPr>
              <a:t>vary</a:t>
            </a:r>
            <a:r>
              <a:rPr dirty="0" sz="1600" spc="60">
                <a:latin typeface="Microsoft Sans Serif"/>
                <a:cs typeface="Microsoft Sans Serif"/>
              </a:rPr>
              <a:t> by</a:t>
            </a:r>
            <a:r>
              <a:rPr dirty="0" sz="1600" spc="55">
                <a:latin typeface="Microsoft Sans Serif"/>
                <a:cs typeface="Microsoft Sans Serif"/>
              </a:rPr>
              <a:t> </a:t>
            </a:r>
            <a:r>
              <a:rPr dirty="0" sz="1600" spc="-20" b="1">
                <a:latin typeface="Arial"/>
                <a:cs typeface="Arial"/>
              </a:rPr>
              <a:t>user </a:t>
            </a:r>
            <a:r>
              <a:rPr dirty="0" sz="1600" spc="35" b="1">
                <a:latin typeface="Arial"/>
                <a:cs typeface="Arial"/>
              </a:rPr>
              <a:t>interpretation</a:t>
            </a:r>
            <a:endParaRPr sz="1600">
              <a:latin typeface="Arial"/>
              <a:cs typeface="Arial"/>
            </a:endParaRPr>
          </a:p>
          <a:p>
            <a:pPr marL="534670" marR="5080" indent="-328295">
              <a:lnSpc>
                <a:spcPct val="100000"/>
              </a:lnSpc>
              <a:spcBef>
                <a:spcPts val="1000"/>
              </a:spcBef>
              <a:buSzPct val="81250"/>
              <a:buFont typeface="Arial MT"/>
              <a:buChar char="●"/>
              <a:tabLst>
                <a:tab pos="534670" algn="l"/>
              </a:tabLst>
            </a:pPr>
            <a:r>
              <a:rPr dirty="0" sz="1600" b="1">
                <a:latin typeface="Arial"/>
                <a:cs typeface="Arial"/>
              </a:rPr>
              <a:t>Misses</a:t>
            </a:r>
            <a:r>
              <a:rPr dirty="0" sz="1600" spc="-7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emotional </a:t>
            </a:r>
            <a:r>
              <a:rPr dirty="0" sz="1600" b="1">
                <a:latin typeface="Arial"/>
                <a:cs typeface="Arial"/>
              </a:rPr>
              <a:t>factors</a:t>
            </a:r>
            <a:r>
              <a:rPr dirty="0" sz="1600" spc="210" b="1">
                <a:latin typeface="Arial"/>
                <a:cs typeface="Arial"/>
              </a:rPr>
              <a:t> </a:t>
            </a:r>
            <a:r>
              <a:rPr dirty="0" sz="1600" spc="-20">
                <a:latin typeface="Microsoft Sans Serif"/>
                <a:cs typeface="Microsoft Sans Serif"/>
              </a:rPr>
              <a:t>like </a:t>
            </a:r>
            <a:r>
              <a:rPr dirty="0" sz="1600" spc="50">
                <a:latin typeface="Microsoft Sans Serif"/>
                <a:cs typeface="Microsoft Sans Serif"/>
              </a:rPr>
              <a:t>frustration</a:t>
            </a:r>
            <a:r>
              <a:rPr dirty="0" sz="1600" spc="20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or</a:t>
            </a:r>
            <a:r>
              <a:rPr dirty="0" sz="1600" spc="25">
                <a:latin typeface="Microsoft Sans Serif"/>
                <a:cs typeface="Microsoft Sans Serif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delight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46952" y="1232394"/>
            <a:ext cx="496506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77820" algn="l"/>
              </a:tabLst>
            </a:pP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User</a:t>
            </a:r>
            <a:r>
              <a:rPr dirty="0" sz="1600" spc="-7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595959"/>
                </a:solidFill>
                <a:latin typeface="Arial"/>
                <a:cs typeface="Arial"/>
              </a:rPr>
              <a:t>Satisfaction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	Navigation</a:t>
            </a:r>
            <a:r>
              <a:rPr dirty="0" sz="1600" spc="1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595959"/>
                </a:solidFill>
                <a:latin typeface="Arial"/>
                <a:cs typeface="Arial"/>
              </a:rPr>
              <a:t>Accuracy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436044" y="1770164"/>
            <a:ext cx="22447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Number</a:t>
            </a:r>
            <a:r>
              <a:rPr dirty="0" sz="1300" spc="1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of</a:t>
            </a:r>
            <a:r>
              <a:rPr dirty="0" sz="1300" spc="1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misclicks</a:t>
            </a:r>
            <a:r>
              <a:rPr dirty="0" sz="1300" spc="1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per</a:t>
            </a:r>
            <a:r>
              <a:rPr dirty="0" sz="1300" spc="1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task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464572" y="2178595"/>
            <a:ext cx="2095500" cy="271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0360" marR="201295" indent="-328295">
              <a:lnSpc>
                <a:spcPct val="100000"/>
              </a:lnSpc>
              <a:spcBef>
                <a:spcPts val="100"/>
              </a:spcBef>
              <a:buSzPct val="81250"/>
              <a:buFont typeface="Arial MT"/>
              <a:buChar char="●"/>
              <a:tabLst>
                <a:tab pos="340360" algn="l"/>
              </a:tabLst>
            </a:pPr>
            <a:r>
              <a:rPr dirty="0" sz="1600" b="1">
                <a:latin typeface="Arial"/>
                <a:cs typeface="Arial"/>
              </a:rPr>
              <a:t>Hesitation</a:t>
            </a:r>
            <a:r>
              <a:rPr dirty="0" sz="1600" spc="250" b="1">
                <a:latin typeface="Arial"/>
                <a:cs typeface="Arial"/>
              </a:rPr>
              <a:t> </a:t>
            </a:r>
            <a:r>
              <a:rPr dirty="0" sz="1600" spc="30">
                <a:latin typeface="Microsoft Sans Serif"/>
                <a:cs typeface="Microsoft Sans Serif"/>
              </a:rPr>
              <a:t>or </a:t>
            </a:r>
            <a:r>
              <a:rPr dirty="0" sz="1600" spc="50" b="1">
                <a:latin typeface="Arial"/>
                <a:cs typeface="Arial"/>
              </a:rPr>
              <a:t>uncertainty</a:t>
            </a:r>
            <a:r>
              <a:rPr dirty="0" sz="1600" spc="25" b="1">
                <a:latin typeface="Arial"/>
                <a:cs typeface="Arial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not captured</a:t>
            </a:r>
            <a:endParaRPr sz="1600">
              <a:latin typeface="Microsoft Sans Serif"/>
              <a:cs typeface="Microsoft Sans Serif"/>
            </a:endParaRPr>
          </a:p>
          <a:p>
            <a:pPr marL="340360" marR="242570" indent="-328295">
              <a:lnSpc>
                <a:spcPct val="100000"/>
              </a:lnSpc>
              <a:spcBef>
                <a:spcPts val="1000"/>
              </a:spcBef>
              <a:buSzPct val="81250"/>
              <a:buFont typeface="Arial MT"/>
              <a:buChar char="●"/>
              <a:tabLst>
                <a:tab pos="340360" algn="l"/>
              </a:tabLst>
            </a:pPr>
            <a:r>
              <a:rPr dirty="0" sz="1600">
                <a:latin typeface="Microsoft Sans Serif"/>
                <a:cs typeface="Microsoft Sans Serif"/>
              </a:rPr>
              <a:t>Doesn’t</a:t>
            </a:r>
            <a:r>
              <a:rPr dirty="0" sz="1600" spc="215">
                <a:latin typeface="Microsoft Sans Serif"/>
                <a:cs typeface="Microsoft Sans Serif"/>
              </a:rPr>
              <a:t> </a:t>
            </a:r>
            <a:r>
              <a:rPr dirty="0" sz="1600" spc="45">
                <a:latin typeface="Microsoft Sans Serif"/>
                <a:cs typeface="Microsoft Sans Serif"/>
              </a:rPr>
              <a:t>capture </a:t>
            </a:r>
            <a:r>
              <a:rPr dirty="0" sz="1600" b="1">
                <a:latin typeface="Arial"/>
                <a:cs typeface="Arial"/>
              </a:rPr>
              <a:t>magnitude</a:t>
            </a:r>
            <a:r>
              <a:rPr dirty="0" sz="1600" spc="375" b="1">
                <a:latin typeface="Arial"/>
                <a:cs typeface="Arial"/>
              </a:rPr>
              <a:t> </a:t>
            </a:r>
            <a:r>
              <a:rPr dirty="0" sz="1600" spc="45">
                <a:latin typeface="Microsoft Sans Serif"/>
                <a:cs typeface="Microsoft Sans Serif"/>
              </a:rPr>
              <a:t>of </a:t>
            </a:r>
            <a:r>
              <a:rPr dirty="0" sz="1600" spc="50">
                <a:latin typeface="Microsoft Sans Serif"/>
                <a:cs typeface="Microsoft Sans Serif"/>
              </a:rPr>
              <a:t>incident</a:t>
            </a:r>
            <a:endParaRPr sz="1600">
              <a:latin typeface="Microsoft Sans Serif"/>
              <a:cs typeface="Microsoft Sans Serif"/>
            </a:endParaRPr>
          </a:p>
          <a:p>
            <a:pPr marL="340360" marR="5080" indent="-328295">
              <a:lnSpc>
                <a:spcPct val="100000"/>
              </a:lnSpc>
              <a:spcBef>
                <a:spcPts val="1000"/>
              </a:spcBef>
              <a:buSzPct val="81250"/>
              <a:buFont typeface="Arial MT"/>
              <a:buChar char="●"/>
              <a:tabLst>
                <a:tab pos="340360" algn="l"/>
              </a:tabLst>
            </a:pPr>
            <a:r>
              <a:rPr dirty="0" sz="1600">
                <a:latin typeface="Microsoft Sans Serif"/>
                <a:cs typeface="Microsoft Sans Serif"/>
              </a:rPr>
              <a:t>Doesn’t</a:t>
            </a:r>
            <a:r>
              <a:rPr dirty="0" sz="1600" spc="16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show</a:t>
            </a:r>
            <a:r>
              <a:rPr dirty="0" sz="1600" spc="160">
                <a:latin typeface="Microsoft Sans Serif"/>
                <a:cs typeface="Microsoft Sans Serif"/>
              </a:rPr>
              <a:t> </a:t>
            </a:r>
            <a:r>
              <a:rPr dirty="0" sz="1600" spc="-25" b="1" i="1">
                <a:latin typeface="Arial"/>
                <a:cs typeface="Arial"/>
              </a:rPr>
              <a:t>why </a:t>
            </a:r>
            <a:r>
              <a:rPr dirty="0" sz="1600" spc="-10" b="1">
                <a:latin typeface="Arial"/>
                <a:cs typeface="Arial"/>
              </a:rPr>
              <a:t>misclicks </a:t>
            </a:r>
            <a:r>
              <a:rPr dirty="0" sz="1600" b="1">
                <a:latin typeface="Arial"/>
                <a:cs typeface="Arial"/>
              </a:rPr>
              <a:t>occurred</a:t>
            </a:r>
            <a:r>
              <a:rPr dirty="0" sz="1600" spc="285" b="1">
                <a:latin typeface="Arial"/>
                <a:cs typeface="Arial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(unclear </a:t>
            </a:r>
            <a:r>
              <a:rPr dirty="0" sz="1600">
                <a:latin typeface="Microsoft Sans Serif"/>
                <a:cs typeface="Microsoft Sans Serif"/>
              </a:rPr>
              <a:t>labels</a:t>
            </a:r>
            <a:r>
              <a:rPr dirty="0" sz="1600" spc="40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or</a:t>
            </a:r>
            <a:r>
              <a:rPr dirty="0" sz="1600" spc="45">
                <a:latin typeface="Microsoft Sans Serif"/>
                <a:cs typeface="Microsoft Sans Serif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icons)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958729" y="1245368"/>
            <a:ext cx="151257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30" b="1">
                <a:solidFill>
                  <a:srgbClr val="595959"/>
                </a:solidFill>
                <a:latin typeface="Arial"/>
                <a:cs typeface="Arial"/>
              </a:rPr>
              <a:t>Task</a:t>
            </a:r>
            <a:r>
              <a:rPr dirty="0" sz="1600" spc="-7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595959"/>
                </a:solidFill>
                <a:latin typeface="Arial"/>
                <a:cs typeface="Arial"/>
              </a:rPr>
              <a:t>Efficiency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290284" y="1770164"/>
            <a:ext cx="26200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Time</a:t>
            </a:r>
            <a:r>
              <a:rPr dirty="0" sz="13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taken</a:t>
            </a:r>
            <a:r>
              <a:rPr dirty="0" sz="13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8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3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complete</a:t>
            </a:r>
            <a:r>
              <a:rPr dirty="0" sz="13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each</a:t>
            </a:r>
            <a:r>
              <a:rPr dirty="0" sz="13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task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528320" y="2226096"/>
            <a:ext cx="2268220" cy="271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0360" marR="86360" indent="-328295">
              <a:lnSpc>
                <a:spcPct val="100000"/>
              </a:lnSpc>
              <a:spcBef>
                <a:spcPts val="100"/>
              </a:spcBef>
              <a:buSzPct val="81250"/>
              <a:buFont typeface="Arial MT"/>
              <a:buChar char="●"/>
              <a:tabLst>
                <a:tab pos="340360" algn="l"/>
              </a:tabLst>
            </a:pPr>
            <a:r>
              <a:rPr dirty="0" sz="1600">
                <a:latin typeface="Microsoft Sans Serif"/>
                <a:cs typeface="Microsoft Sans Serif"/>
              </a:rPr>
              <a:t>Fast</a:t>
            </a:r>
            <a:r>
              <a:rPr dirty="0" sz="1600" spc="-30">
                <a:latin typeface="Microsoft Sans Serif"/>
                <a:cs typeface="Microsoft Sans Serif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times</a:t>
            </a:r>
            <a:r>
              <a:rPr dirty="0" sz="1600" spc="-25">
                <a:latin typeface="Microsoft Sans Serif"/>
                <a:cs typeface="Microsoft Sans Serif"/>
              </a:rPr>
              <a:t> may </a:t>
            </a:r>
            <a:r>
              <a:rPr dirty="0" sz="1600" spc="65">
                <a:latin typeface="Microsoft Sans Serif"/>
                <a:cs typeface="Microsoft Sans Serif"/>
              </a:rPr>
              <a:t>reﬂect</a:t>
            </a:r>
            <a:r>
              <a:rPr dirty="0" sz="1600" spc="-40">
                <a:latin typeface="Microsoft Sans Serif"/>
                <a:cs typeface="Microsoft Sans Serif"/>
              </a:rPr>
              <a:t> </a:t>
            </a:r>
            <a:r>
              <a:rPr dirty="0" sz="1600" spc="-10" b="1">
                <a:latin typeface="Arial"/>
                <a:cs typeface="Arial"/>
              </a:rPr>
              <a:t>rushing,</a:t>
            </a:r>
            <a:r>
              <a:rPr dirty="0" sz="1600" spc="-55" b="1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not </a:t>
            </a:r>
            <a:r>
              <a:rPr dirty="0" sz="1600" spc="-10" b="1">
                <a:latin typeface="Arial"/>
                <a:cs typeface="Arial"/>
              </a:rPr>
              <a:t>usability</a:t>
            </a:r>
            <a:endParaRPr sz="1600">
              <a:latin typeface="Arial"/>
              <a:cs typeface="Arial"/>
            </a:endParaRPr>
          </a:p>
          <a:p>
            <a:pPr marL="340360" marR="5080" indent="-328295">
              <a:lnSpc>
                <a:spcPct val="100000"/>
              </a:lnSpc>
              <a:spcBef>
                <a:spcPts val="1000"/>
              </a:spcBef>
              <a:buSzPct val="81250"/>
              <a:buFont typeface="Arial MT"/>
              <a:buChar char="●"/>
              <a:tabLst>
                <a:tab pos="340360" algn="l"/>
              </a:tabLst>
            </a:pPr>
            <a:r>
              <a:rPr dirty="0" sz="1600">
                <a:latin typeface="Microsoft Sans Serif"/>
                <a:cs typeface="Microsoft Sans Serif"/>
              </a:rPr>
              <a:t>Longer</a:t>
            </a:r>
            <a:r>
              <a:rPr dirty="0" sz="1600" spc="20">
                <a:latin typeface="Microsoft Sans Serif"/>
                <a:cs typeface="Microsoft Sans Serif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times</a:t>
            </a:r>
            <a:r>
              <a:rPr dirty="0" sz="1600" spc="20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could </a:t>
            </a:r>
            <a:r>
              <a:rPr dirty="0" sz="1600" spc="50" b="1">
                <a:latin typeface="Arial"/>
                <a:cs typeface="Arial"/>
              </a:rPr>
              <a:t>mean</a:t>
            </a:r>
            <a:r>
              <a:rPr dirty="0" sz="1600" spc="-6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engagement, </a:t>
            </a:r>
            <a:r>
              <a:rPr dirty="0" sz="1600" b="1">
                <a:latin typeface="Arial"/>
                <a:cs typeface="Arial"/>
              </a:rPr>
              <a:t>not</a:t>
            </a:r>
            <a:r>
              <a:rPr dirty="0" sz="1600" spc="4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inefficiency</a:t>
            </a:r>
            <a:endParaRPr sz="1600">
              <a:latin typeface="Arial"/>
              <a:cs typeface="Arial"/>
            </a:endParaRPr>
          </a:p>
          <a:p>
            <a:pPr algn="just" marL="340360" marR="137795" indent="-328295">
              <a:lnSpc>
                <a:spcPct val="100000"/>
              </a:lnSpc>
              <a:spcBef>
                <a:spcPts val="1000"/>
              </a:spcBef>
              <a:buSzPct val="81250"/>
              <a:buFont typeface="Arial MT"/>
              <a:buChar char="●"/>
              <a:tabLst>
                <a:tab pos="340360" algn="l"/>
              </a:tabLst>
            </a:pPr>
            <a:r>
              <a:rPr dirty="0" sz="1600">
                <a:latin typeface="Microsoft Sans Serif"/>
                <a:cs typeface="Microsoft Sans Serif"/>
              </a:rPr>
              <a:t>Ignores</a:t>
            </a:r>
            <a:r>
              <a:rPr dirty="0" sz="1600" spc="50">
                <a:latin typeface="Microsoft Sans Serif"/>
                <a:cs typeface="Microsoft Sans Serif"/>
              </a:rPr>
              <a:t> </a:t>
            </a:r>
            <a:r>
              <a:rPr dirty="0" sz="1600" spc="35">
                <a:latin typeface="Microsoft Sans Serif"/>
                <a:cs typeface="Microsoft Sans Serif"/>
              </a:rPr>
              <a:t>perceived </a:t>
            </a:r>
            <a:r>
              <a:rPr dirty="0" sz="1600" spc="125">
                <a:latin typeface="Microsoft Sans Serif"/>
                <a:cs typeface="Microsoft Sans Serif"/>
              </a:rPr>
              <a:t>effort—</a:t>
            </a:r>
            <a:r>
              <a:rPr dirty="0" sz="1600" b="1">
                <a:latin typeface="Arial"/>
                <a:cs typeface="Arial"/>
              </a:rPr>
              <a:t>users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25" b="1">
                <a:latin typeface="Arial"/>
                <a:cs typeface="Arial"/>
              </a:rPr>
              <a:t>may </a:t>
            </a:r>
            <a:r>
              <a:rPr dirty="0" sz="1600" spc="-10" b="1">
                <a:latin typeface="Arial"/>
                <a:cs typeface="Arial"/>
              </a:rPr>
              <a:t>finish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fast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70" b="1">
                <a:latin typeface="Arial"/>
                <a:cs typeface="Arial"/>
              </a:rPr>
              <a:t>but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20" b="1">
                <a:latin typeface="Arial"/>
                <a:cs typeface="Arial"/>
              </a:rPr>
              <a:t>feel </a:t>
            </a:r>
            <a:r>
              <a:rPr dirty="0" sz="1600" spc="-10" b="1">
                <a:latin typeface="Arial"/>
                <a:cs typeface="Arial"/>
              </a:rPr>
              <a:t>strained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0097A7"/>
                </a:solidFill>
              </a:rPr>
              <a:t>Existing</a:t>
            </a:r>
            <a:r>
              <a:rPr dirty="0" sz="1800" spc="30">
                <a:solidFill>
                  <a:srgbClr val="0097A7"/>
                </a:solidFill>
              </a:rPr>
              <a:t> </a:t>
            </a:r>
            <a:r>
              <a:rPr dirty="0" sz="1800" spc="50">
                <a:solidFill>
                  <a:srgbClr val="0097A7"/>
                </a:solidFill>
              </a:rPr>
              <a:t>metrics</a:t>
            </a:r>
            <a:r>
              <a:rPr dirty="0" sz="1800" spc="3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overlook</a:t>
            </a:r>
            <a:r>
              <a:rPr dirty="0" sz="1800" spc="3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key</a:t>
            </a:r>
            <a:r>
              <a:rPr dirty="0" sz="1800" spc="3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emotional</a:t>
            </a:r>
            <a:r>
              <a:rPr dirty="0" sz="1800" spc="3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and</a:t>
            </a:r>
            <a:r>
              <a:rPr dirty="0" sz="1800" spc="3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behavioral</a:t>
            </a:r>
            <a:r>
              <a:rPr dirty="0" sz="1800" spc="30">
                <a:solidFill>
                  <a:srgbClr val="0097A7"/>
                </a:solidFill>
              </a:rPr>
              <a:t> </a:t>
            </a:r>
            <a:r>
              <a:rPr dirty="0" sz="1800" spc="-10">
                <a:solidFill>
                  <a:srgbClr val="0097A7"/>
                </a:solidFill>
              </a:rPr>
              <a:t>insights</a:t>
            </a:r>
            <a:endParaRPr sz="1800"/>
          </a:p>
        </p:txBody>
      </p:sp>
      <p:sp>
        <p:nvSpPr>
          <p:cNvPr id="10" name="object 10" descr=""/>
          <p:cNvSpPr txBox="1"/>
          <p:nvPr/>
        </p:nvSpPr>
        <p:spPr>
          <a:xfrm>
            <a:off x="370524" y="732769"/>
            <a:ext cx="18034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BA3D02"/>
                </a:solidFill>
                <a:latin typeface="Arial"/>
                <a:cs typeface="Arial"/>
              </a:rPr>
              <a:t>Limitations</a:t>
            </a:r>
            <a:r>
              <a:rPr dirty="0" sz="1300" spc="4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BA3D02"/>
                </a:solidFill>
                <a:latin typeface="Arial"/>
                <a:cs typeface="Arial"/>
              </a:rPr>
              <a:t>of</a:t>
            </a:r>
            <a:r>
              <a:rPr dirty="0" sz="1300" spc="4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BA3D02"/>
                </a:solidFill>
                <a:latin typeface="Arial"/>
                <a:cs typeface="Arial"/>
              </a:rPr>
              <a:t>metrics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570023" y="1560721"/>
            <a:ext cx="2077720" cy="0"/>
          </a:xfrm>
          <a:custGeom>
            <a:avLst/>
            <a:gdLst/>
            <a:ahLst/>
            <a:cxnLst/>
            <a:rect l="l" t="t" r="r" b="b"/>
            <a:pathLst>
              <a:path w="2077720" h="0">
                <a:moveTo>
                  <a:pt x="0" y="0"/>
                </a:moveTo>
                <a:lnTo>
                  <a:pt x="2077195" y="0"/>
                </a:lnTo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3533392" y="1560721"/>
            <a:ext cx="2077720" cy="0"/>
          </a:xfrm>
          <a:custGeom>
            <a:avLst/>
            <a:gdLst/>
            <a:ahLst/>
            <a:cxnLst/>
            <a:rect l="l" t="t" r="r" b="b"/>
            <a:pathLst>
              <a:path w="2077720" h="0">
                <a:moveTo>
                  <a:pt x="0" y="0"/>
                </a:moveTo>
                <a:lnTo>
                  <a:pt x="2077195" y="0"/>
                </a:lnTo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6675961" y="1560721"/>
            <a:ext cx="2077720" cy="0"/>
          </a:xfrm>
          <a:custGeom>
            <a:avLst/>
            <a:gdLst/>
            <a:ahLst/>
            <a:cxnLst/>
            <a:rect l="l" t="t" r="r" b="b"/>
            <a:pathLst>
              <a:path w="2077720" h="0">
                <a:moveTo>
                  <a:pt x="0" y="0"/>
                </a:moveTo>
                <a:lnTo>
                  <a:pt x="2077195" y="0"/>
                </a:lnTo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199" y="268530"/>
            <a:ext cx="563245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97A7"/>
                </a:solidFill>
              </a:rPr>
              <a:t>Addressed</a:t>
            </a:r>
            <a:r>
              <a:rPr dirty="0" sz="1800" spc="12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limitations</a:t>
            </a:r>
            <a:r>
              <a:rPr dirty="0" sz="1800" spc="125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through</a:t>
            </a:r>
            <a:r>
              <a:rPr dirty="0" sz="1800" spc="120">
                <a:solidFill>
                  <a:srgbClr val="0097A7"/>
                </a:solidFill>
              </a:rPr>
              <a:t> </a:t>
            </a:r>
            <a:r>
              <a:rPr dirty="0" sz="1800" spc="50">
                <a:solidFill>
                  <a:srgbClr val="0097A7"/>
                </a:solidFill>
              </a:rPr>
              <a:t>qualitative</a:t>
            </a:r>
            <a:r>
              <a:rPr dirty="0" sz="1800" spc="125">
                <a:solidFill>
                  <a:srgbClr val="0097A7"/>
                </a:solidFill>
              </a:rPr>
              <a:t> </a:t>
            </a:r>
            <a:r>
              <a:rPr dirty="0" sz="1800" spc="-10">
                <a:solidFill>
                  <a:srgbClr val="0097A7"/>
                </a:solidFill>
              </a:rPr>
              <a:t>insights</a:t>
            </a:r>
            <a:endParaRPr sz="1800"/>
          </a:p>
        </p:txBody>
      </p:sp>
      <p:sp>
        <p:nvSpPr>
          <p:cNvPr id="3" name="object 3" descr=""/>
          <p:cNvSpPr txBox="1"/>
          <p:nvPr/>
        </p:nvSpPr>
        <p:spPr>
          <a:xfrm>
            <a:off x="270199" y="604945"/>
            <a:ext cx="5455920" cy="702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BA3D02"/>
                </a:solidFill>
                <a:latin typeface="Arial"/>
                <a:cs typeface="Arial"/>
              </a:rPr>
              <a:t>Revised</a:t>
            </a:r>
            <a:r>
              <a:rPr dirty="0" sz="13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BA3D02"/>
                </a:solidFill>
                <a:latin typeface="Arial"/>
                <a:cs typeface="Arial"/>
              </a:rPr>
              <a:t>metrics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1300">
              <a:latin typeface="Arial"/>
              <a:cs typeface="Arial"/>
            </a:endParaRPr>
          </a:p>
          <a:p>
            <a:pPr marL="502920">
              <a:lnSpc>
                <a:spcPct val="100000"/>
              </a:lnSpc>
              <a:tabLst>
                <a:tab pos="3368675" algn="l"/>
              </a:tabLst>
            </a:pP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User</a:t>
            </a:r>
            <a:r>
              <a:rPr dirty="0" sz="1600" spc="-7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595959"/>
                </a:solidFill>
                <a:latin typeface="Arial"/>
                <a:cs typeface="Arial"/>
              </a:rPr>
              <a:t>Satisfaction</a:t>
            </a:r>
            <a:r>
              <a:rPr dirty="0" sz="1600" b="1">
                <a:solidFill>
                  <a:srgbClr val="595959"/>
                </a:solidFill>
                <a:latin typeface="Arial"/>
                <a:cs typeface="Arial"/>
              </a:rPr>
              <a:t>	Navigation</a:t>
            </a:r>
            <a:r>
              <a:rPr dirty="0" sz="1600" spc="1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595959"/>
                </a:solidFill>
                <a:latin typeface="Arial"/>
                <a:cs typeface="Arial"/>
              </a:rPr>
              <a:t>Accuracy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972779" y="1050769"/>
            <a:ext cx="151257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30" b="1">
                <a:solidFill>
                  <a:srgbClr val="595959"/>
                </a:solidFill>
                <a:latin typeface="Arial"/>
                <a:cs typeface="Arial"/>
              </a:rPr>
              <a:t>Task</a:t>
            </a:r>
            <a:r>
              <a:rPr dirty="0" sz="1600" spc="-7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595959"/>
                </a:solidFill>
                <a:latin typeface="Arial"/>
                <a:cs typeface="Arial"/>
              </a:rPr>
              <a:t>Efficiency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54273" y="1524726"/>
            <a:ext cx="1711325" cy="743585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350520">
              <a:lnSpc>
                <a:spcPct val="100000"/>
              </a:lnSpc>
              <a:spcBef>
                <a:spcPts val="685"/>
              </a:spcBef>
            </a:pP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Quantitative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05"/>
              </a:spcBef>
            </a:pPr>
            <a:r>
              <a:rPr dirty="0" sz="1200" spc="-50">
                <a:latin typeface="Microsoft Sans Serif"/>
                <a:cs typeface="Microsoft Sans Serif"/>
              </a:rPr>
              <a:t>1-</a:t>
            </a:r>
            <a:r>
              <a:rPr dirty="0" sz="1200" spc="-30">
                <a:latin typeface="Microsoft Sans Serif"/>
                <a:cs typeface="Microsoft Sans Serif"/>
              </a:rPr>
              <a:t>10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self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reported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scale </a:t>
            </a:r>
            <a:r>
              <a:rPr dirty="0" sz="1200">
                <a:solidFill>
                  <a:srgbClr val="BA3D02"/>
                </a:solidFill>
                <a:latin typeface="Microsoft Sans Serif"/>
                <a:cs typeface="Microsoft Sans Serif"/>
              </a:rPr>
              <a:t>Success:</a:t>
            </a:r>
            <a:r>
              <a:rPr dirty="0" sz="1200" spc="2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30">
                <a:latin typeface="Microsoft Sans Serif"/>
                <a:cs typeface="Microsoft Sans Serif"/>
              </a:rPr>
              <a:t>Avg.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rating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≥</a:t>
            </a:r>
            <a:r>
              <a:rPr dirty="0" sz="1200" spc="25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8</a:t>
            </a:r>
            <a:r>
              <a:rPr dirty="0" sz="1200" spc="-25">
                <a:latin typeface="Microsoft Sans Serif"/>
                <a:cs typeface="Microsoft Sans Serif"/>
              </a:rPr>
              <a:t>;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68674" y="2760632"/>
            <a:ext cx="2219960" cy="2197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658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BA3D02"/>
                </a:solidFill>
                <a:latin typeface="Arial"/>
                <a:cs typeface="Arial"/>
              </a:rPr>
              <a:t>Qualitative</a:t>
            </a:r>
            <a:endParaRPr sz="1400">
              <a:latin typeface="Arial"/>
              <a:cs typeface="Arial"/>
            </a:endParaRPr>
          </a:p>
          <a:p>
            <a:pPr marL="12700" marR="591820">
              <a:lnSpc>
                <a:spcPct val="100000"/>
              </a:lnSpc>
              <a:spcBef>
                <a:spcPts val="1019"/>
              </a:spcBef>
            </a:pPr>
            <a:r>
              <a:rPr dirty="0" sz="1200">
                <a:latin typeface="Microsoft Sans Serif"/>
                <a:cs typeface="Microsoft Sans Serif"/>
              </a:rPr>
              <a:t>Post-</a:t>
            </a:r>
            <a:r>
              <a:rPr dirty="0" sz="1200" spc="90">
                <a:latin typeface="Microsoft Sans Serif"/>
                <a:cs typeface="Microsoft Sans Serif"/>
              </a:rPr>
              <a:t>task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prompts: </a:t>
            </a:r>
            <a:r>
              <a:rPr dirty="0" sz="1200" b="1">
                <a:latin typeface="Arial"/>
                <a:cs typeface="Arial"/>
              </a:rPr>
              <a:t>“What</a:t>
            </a:r>
            <a:r>
              <a:rPr dirty="0" sz="1200" spc="1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felt</a:t>
            </a:r>
            <a:r>
              <a:rPr dirty="0" sz="1200" spc="1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intuitive</a:t>
            </a:r>
            <a:r>
              <a:rPr dirty="0" sz="1200" spc="135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or </a:t>
            </a:r>
            <a:r>
              <a:rPr dirty="0" sz="1200" spc="-10" b="1">
                <a:latin typeface="Arial"/>
                <a:cs typeface="Arial"/>
              </a:rPr>
              <a:t>confusing?”</a:t>
            </a:r>
            <a:endParaRPr sz="1200">
              <a:latin typeface="Arial"/>
              <a:cs typeface="Arial"/>
            </a:endParaRPr>
          </a:p>
          <a:p>
            <a:pPr marL="12700" marR="281940">
              <a:lnSpc>
                <a:spcPct val="100000"/>
              </a:lnSpc>
            </a:pPr>
            <a:r>
              <a:rPr dirty="0" sz="1200">
                <a:solidFill>
                  <a:srgbClr val="BA3D02"/>
                </a:solidFill>
                <a:latin typeface="Microsoft Sans Serif"/>
                <a:cs typeface="Microsoft Sans Serif"/>
              </a:rPr>
              <a:t>Success:</a:t>
            </a:r>
            <a:r>
              <a:rPr dirty="0" sz="1200" spc="-2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≥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80%</a:t>
            </a:r>
            <a:r>
              <a:rPr dirty="0" sz="1200" spc="2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report</a:t>
            </a:r>
            <a:r>
              <a:rPr dirty="0" sz="1200" spc="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high </a:t>
            </a:r>
            <a:r>
              <a:rPr dirty="0" sz="1200" spc="20">
                <a:latin typeface="Microsoft Sans Serif"/>
                <a:cs typeface="Microsoft Sans Serif"/>
              </a:rPr>
              <a:t>confidence</a:t>
            </a:r>
            <a:r>
              <a:rPr dirty="0" sz="1200" spc="26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(&gt;7/10)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Microsoft Sans Serif"/>
                <a:cs typeface="Microsoft Sans Serif"/>
              </a:rPr>
              <a:t>Note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 spc="-20" b="1">
                <a:latin typeface="Arial"/>
                <a:cs typeface="Arial"/>
              </a:rPr>
              <a:t>signs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frustration </a:t>
            </a:r>
            <a:r>
              <a:rPr dirty="0" sz="1200">
                <a:latin typeface="Microsoft Sans Serif"/>
                <a:cs typeface="Microsoft Sans Serif"/>
              </a:rPr>
              <a:t>(pauses,</a:t>
            </a:r>
            <a:r>
              <a:rPr dirty="0" sz="1200" spc="18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repeated</a:t>
            </a:r>
            <a:r>
              <a:rPr dirty="0" sz="1200" spc="18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clicks) </a:t>
            </a:r>
            <a:r>
              <a:rPr dirty="0" sz="1200">
                <a:solidFill>
                  <a:srgbClr val="BA3D02"/>
                </a:solidFill>
                <a:latin typeface="Microsoft Sans Serif"/>
                <a:cs typeface="Microsoft Sans Serif"/>
              </a:rPr>
              <a:t>Success:</a:t>
            </a:r>
            <a:r>
              <a:rPr dirty="0" sz="1200" spc="-1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≤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 spc="-295">
                <a:latin typeface="Microsoft Sans Serif"/>
                <a:cs typeface="Microsoft Sans Serif"/>
              </a:rPr>
              <a:t>1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50">
                <a:latin typeface="Microsoft Sans Serif"/>
                <a:cs typeface="Microsoft Sans Serif"/>
              </a:rPr>
              <a:t>noticed</a:t>
            </a:r>
            <a:r>
              <a:rPr dirty="0" sz="1200" spc="-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frustration </a:t>
            </a:r>
            <a:r>
              <a:rPr dirty="0" sz="1200">
                <a:latin typeface="Microsoft Sans Serif"/>
                <a:cs typeface="Microsoft Sans Serif"/>
              </a:rPr>
              <a:t>sign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per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task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514838" y="1524726"/>
            <a:ext cx="2085339" cy="743585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457200">
              <a:lnSpc>
                <a:spcPct val="100000"/>
              </a:lnSpc>
              <a:spcBef>
                <a:spcPts val="685"/>
              </a:spcBef>
            </a:pP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Quantitative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05"/>
              </a:spcBef>
            </a:pPr>
            <a:r>
              <a:rPr dirty="0" sz="1200">
                <a:latin typeface="Microsoft Sans Serif"/>
                <a:cs typeface="Microsoft Sans Serif"/>
              </a:rPr>
              <a:t>Number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of</a:t>
            </a:r>
            <a:r>
              <a:rPr dirty="0" sz="1200" spc="10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Misclicks</a:t>
            </a:r>
            <a:r>
              <a:rPr dirty="0" sz="1200" spc="500"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BA3D02"/>
                </a:solidFill>
                <a:latin typeface="Microsoft Sans Serif"/>
                <a:cs typeface="Microsoft Sans Serif"/>
              </a:rPr>
              <a:t>Success:</a:t>
            </a:r>
            <a:r>
              <a:rPr dirty="0" sz="1200" spc="7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≤</a:t>
            </a:r>
            <a:r>
              <a:rPr dirty="0" sz="1200" spc="70">
                <a:latin typeface="Microsoft Sans Serif"/>
                <a:cs typeface="Microsoft Sans Serif"/>
              </a:rPr>
              <a:t> </a:t>
            </a:r>
            <a:r>
              <a:rPr dirty="0" sz="1200" spc="-295">
                <a:latin typeface="Microsoft Sans Serif"/>
                <a:cs typeface="Microsoft Sans Serif"/>
              </a:rPr>
              <a:t>1</a:t>
            </a:r>
            <a:r>
              <a:rPr dirty="0" sz="1200" spc="7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misclick</a:t>
            </a:r>
            <a:r>
              <a:rPr dirty="0" sz="1200" spc="7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per</a:t>
            </a:r>
            <a:r>
              <a:rPr dirty="0" sz="1200" spc="70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task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297897" y="2760632"/>
            <a:ext cx="2413000" cy="2197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80085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BA3D02"/>
                </a:solidFill>
                <a:latin typeface="Arial"/>
                <a:cs typeface="Arial"/>
              </a:rPr>
              <a:t>Qualitative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dirty="0" sz="1200">
                <a:latin typeface="Microsoft Sans Serif"/>
                <a:cs typeface="Microsoft Sans Serif"/>
              </a:rPr>
              <a:t>Track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55" b="1">
                <a:latin typeface="Arial"/>
                <a:cs typeface="Arial"/>
              </a:rPr>
              <a:t>time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hovering/rereading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spc="-10">
                <a:latin typeface="Microsoft Sans Serif"/>
                <a:cs typeface="Microsoft Sans Serif"/>
              </a:rPr>
              <a:t>labels</a:t>
            </a: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dirty="0" sz="1200" spc="10">
                <a:solidFill>
                  <a:srgbClr val="BA3D02"/>
                </a:solidFill>
                <a:latin typeface="Microsoft Sans Serif"/>
                <a:cs typeface="Microsoft Sans Serif"/>
              </a:rPr>
              <a:t>Success:</a:t>
            </a:r>
            <a:r>
              <a:rPr dirty="0" sz="1200" spc="3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20%</a:t>
            </a:r>
            <a:r>
              <a:rPr dirty="0" sz="1200" spc="3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less</a:t>
            </a:r>
            <a:r>
              <a:rPr dirty="0" sz="1200" spc="4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hesitation</a:t>
            </a:r>
            <a:r>
              <a:rPr dirty="0" sz="1200" spc="3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time </a:t>
            </a:r>
            <a:r>
              <a:rPr dirty="0" sz="1200">
                <a:latin typeface="Microsoft Sans Serif"/>
                <a:cs typeface="Microsoft Sans Serif"/>
              </a:rPr>
              <a:t>between</a:t>
            </a:r>
            <a:r>
              <a:rPr dirty="0" sz="1200" spc="29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rounds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6223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Microsoft Sans Serif"/>
                <a:cs typeface="Microsoft Sans Serif"/>
              </a:rPr>
              <a:t>Post-</a:t>
            </a:r>
            <a:r>
              <a:rPr dirty="0" sz="1200" spc="90">
                <a:latin typeface="Microsoft Sans Serif"/>
                <a:cs typeface="Microsoft Sans Serif"/>
              </a:rPr>
              <a:t>task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question: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-10" b="1">
                <a:latin typeface="Arial"/>
                <a:cs typeface="Arial"/>
              </a:rPr>
              <a:t>“Was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55" b="1">
                <a:latin typeface="Arial"/>
                <a:cs typeface="Arial"/>
              </a:rPr>
              <a:t>it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20" b="1">
                <a:latin typeface="Arial"/>
                <a:cs typeface="Arial"/>
              </a:rPr>
              <a:t>easy </a:t>
            </a:r>
            <a:r>
              <a:rPr dirty="0" sz="1200" b="1">
                <a:latin typeface="Arial"/>
                <a:cs typeface="Arial"/>
              </a:rPr>
              <a:t>to</a:t>
            </a:r>
            <a:r>
              <a:rPr dirty="0" sz="1200" spc="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find</a:t>
            </a:r>
            <a:r>
              <a:rPr dirty="0" sz="1200" spc="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what</a:t>
            </a:r>
            <a:r>
              <a:rPr dirty="0" sz="1200" spc="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you</a:t>
            </a:r>
            <a:r>
              <a:rPr dirty="0" sz="1200" spc="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needed?</a:t>
            </a:r>
            <a:r>
              <a:rPr dirty="0" sz="1200" spc="35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Why </a:t>
            </a:r>
            <a:r>
              <a:rPr dirty="0" sz="1200" b="1">
                <a:latin typeface="Arial"/>
                <a:cs typeface="Arial"/>
              </a:rPr>
              <a:t>or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why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not?”</a:t>
            </a:r>
            <a:endParaRPr sz="1200">
              <a:latin typeface="Arial"/>
              <a:cs typeface="Arial"/>
            </a:endParaRPr>
          </a:p>
          <a:p>
            <a:pPr marL="12700" marR="210820">
              <a:lnSpc>
                <a:spcPct val="100000"/>
              </a:lnSpc>
            </a:pPr>
            <a:r>
              <a:rPr dirty="0" sz="1200">
                <a:solidFill>
                  <a:srgbClr val="BA3D02"/>
                </a:solidFill>
                <a:latin typeface="Microsoft Sans Serif"/>
                <a:cs typeface="Microsoft Sans Serif"/>
              </a:rPr>
              <a:t>Success:</a:t>
            </a:r>
            <a:r>
              <a:rPr dirty="0" sz="1200" spc="5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90%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agree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navigation </a:t>
            </a:r>
            <a:r>
              <a:rPr dirty="0" sz="1200">
                <a:latin typeface="Microsoft Sans Serif"/>
                <a:cs typeface="Microsoft Sans Serif"/>
              </a:rPr>
              <a:t>felt</a:t>
            </a:r>
            <a:r>
              <a:rPr dirty="0" sz="1200" spc="18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straightforward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224314" y="1599186"/>
            <a:ext cx="2590800" cy="86741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 marR="603250" indent="817244">
              <a:lnSpc>
                <a:spcPct val="108600"/>
              </a:lnSpc>
              <a:spcBef>
                <a:spcPts val="290"/>
              </a:spcBef>
            </a:pP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Quantitative </a:t>
            </a:r>
            <a:r>
              <a:rPr dirty="0" sz="1200" spc="10">
                <a:latin typeface="Microsoft Sans Serif"/>
                <a:cs typeface="Microsoft Sans Serif"/>
              </a:rPr>
              <a:t>Completion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time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per</a:t>
            </a:r>
            <a:r>
              <a:rPr dirty="0" sz="1200" spc="13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task </a:t>
            </a:r>
            <a:r>
              <a:rPr dirty="0" sz="1200">
                <a:solidFill>
                  <a:srgbClr val="BA3D02"/>
                </a:solidFill>
                <a:latin typeface="Microsoft Sans Serif"/>
                <a:cs typeface="Microsoft Sans Serif"/>
              </a:rPr>
              <a:t>Success</a:t>
            </a:r>
            <a:r>
              <a:rPr dirty="0" sz="1200" spc="10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200">
                <a:solidFill>
                  <a:srgbClr val="BA3D02"/>
                </a:solidFill>
                <a:latin typeface="Microsoft Sans Serif"/>
                <a:cs typeface="Microsoft Sans Serif"/>
              </a:rPr>
              <a:t>Criteria:</a:t>
            </a:r>
            <a:r>
              <a:rPr dirty="0" sz="1200" spc="100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consistent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200" spc="20">
                <a:latin typeface="Microsoft Sans Serif"/>
                <a:cs typeface="Microsoft Sans Serif"/>
              </a:rPr>
              <a:t>completion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time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20">
                <a:latin typeface="Microsoft Sans Serif"/>
                <a:cs typeface="Microsoft Sans Serif"/>
              </a:rPr>
              <a:t>across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participants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296714" y="2760632"/>
            <a:ext cx="2204720" cy="2014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41375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BA3D02"/>
                </a:solidFill>
                <a:latin typeface="Arial"/>
                <a:cs typeface="Arial"/>
              </a:rPr>
              <a:t>Qualitative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19"/>
              </a:spcBef>
            </a:pPr>
            <a:r>
              <a:rPr dirty="0" sz="1200" spc="30">
                <a:latin typeface="Microsoft Sans Serif"/>
                <a:cs typeface="Microsoft Sans Serif"/>
              </a:rPr>
              <a:t>Count</a:t>
            </a:r>
            <a:r>
              <a:rPr dirty="0" sz="1200" spc="155">
                <a:latin typeface="Microsoft Sans Serif"/>
                <a:cs typeface="Microsoft Sans Serif"/>
              </a:rPr>
              <a:t> </a:t>
            </a:r>
            <a:r>
              <a:rPr dirty="0" sz="1200" spc="30" b="1">
                <a:latin typeface="Arial"/>
                <a:cs typeface="Arial"/>
              </a:rPr>
              <a:t>backtracks/retries</a:t>
            </a:r>
            <a:r>
              <a:rPr dirty="0" sz="1200" spc="80" b="1">
                <a:latin typeface="Arial"/>
                <a:cs typeface="Arial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and </a:t>
            </a:r>
            <a:r>
              <a:rPr dirty="0" sz="1200" b="1">
                <a:latin typeface="Arial"/>
                <a:cs typeface="Arial"/>
              </a:rPr>
              <a:t>think-aloud</a:t>
            </a:r>
            <a:r>
              <a:rPr dirty="0" sz="1200" spc="39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uncertainty </a:t>
            </a:r>
            <a:r>
              <a:rPr dirty="0" sz="1200">
                <a:solidFill>
                  <a:srgbClr val="BA3D02"/>
                </a:solidFill>
                <a:latin typeface="Microsoft Sans Serif"/>
                <a:cs typeface="Microsoft Sans Serif"/>
              </a:rPr>
              <a:t>Success:</a:t>
            </a:r>
            <a:r>
              <a:rPr dirty="0" sz="1200" spc="75">
                <a:solidFill>
                  <a:srgbClr val="BA3D02"/>
                </a:solidFill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backtracks</a:t>
            </a:r>
            <a:r>
              <a:rPr dirty="0" sz="1200" spc="150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↓25% </a:t>
            </a:r>
            <a:r>
              <a:rPr dirty="0" sz="1200">
                <a:latin typeface="Microsoft Sans Serif"/>
                <a:cs typeface="Microsoft Sans Serif"/>
              </a:rPr>
              <a:t>across</a:t>
            </a:r>
            <a:r>
              <a:rPr dirty="0" sz="1200" spc="12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tasks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23241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Arial"/>
                <a:cs typeface="Arial"/>
              </a:rPr>
              <a:t>Confidence</a:t>
            </a:r>
            <a:r>
              <a:rPr dirty="0" sz="1200" spc="7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rating</a:t>
            </a:r>
            <a:r>
              <a:rPr dirty="0" sz="1200" spc="80" b="1">
                <a:latin typeface="Arial"/>
                <a:cs typeface="Arial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(1–10)</a:t>
            </a:r>
            <a:r>
              <a:rPr dirty="0" sz="1200" spc="15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in </a:t>
            </a:r>
            <a:r>
              <a:rPr dirty="0" sz="1200" spc="10">
                <a:latin typeface="Microsoft Sans Serif"/>
                <a:cs typeface="Microsoft Sans Serif"/>
              </a:rPr>
              <a:t>completing</a:t>
            </a:r>
            <a:r>
              <a:rPr dirty="0" sz="1200" spc="31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tasks</a:t>
            </a:r>
            <a:endParaRPr sz="1200">
              <a:latin typeface="Microsoft Sans Serif"/>
              <a:cs typeface="Microsoft Sans Serif"/>
            </a:endParaRPr>
          </a:p>
          <a:p>
            <a:pPr marL="12700" marR="544195">
              <a:lnSpc>
                <a:spcPct val="100000"/>
              </a:lnSpc>
            </a:pPr>
            <a:r>
              <a:rPr dirty="0" sz="1200">
                <a:solidFill>
                  <a:srgbClr val="BA3D02"/>
                </a:solidFill>
                <a:latin typeface="Microsoft Sans Serif"/>
                <a:cs typeface="Microsoft Sans Serif"/>
              </a:rPr>
              <a:t>Success</a:t>
            </a:r>
            <a:r>
              <a:rPr dirty="0" sz="1200">
                <a:latin typeface="Microsoft Sans Serif"/>
                <a:cs typeface="Microsoft Sans Serif"/>
              </a:rPr>
              <a:t>: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≤</a:t>
            </a:r>
            <a:r>
              <a:rPr dirty="0" sz="1200" spc="-15">
                <a:latin typeface="Microsoft Sans Serif"/>
                <a:cs typeface="Microsoft Sans Serif"/>
              </a:rPr>
              <a:t> </a:t>
            </a:r>
            <a:r>
              <a:rPr dirty="0" sz="1200" spc="-295">
                <a:latin typeface="Microsoft Sans Serif"/>
                <a:cs typeface="Microsoft Sans Serif"/>
              </a:rPr>
              <a:t>1</a:t>
            </a:r>
            <a:r>
              <a:rPr dirty="0" sz="120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mentioned </a:t>
            </a:r>
            <a:r>
              <a:rPr dirty="0" sz="1200">
                <a:latin typeface="Microsoft Sans Serif"/>
                <a:cs typeface="Microsoft Sans Serif"/>
              </a:rPr>
              <a:t>confusion</a:t>
            </a:r>
            <a:r>
              <a:rPr dirty="0" sz="1200" spc="22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per</a:t>
            </a:r>
            <a:r>
              <a:rPr dirty="0" sz="1200" spc="225">
                <a:latin typeface="Microsoft Sans Serif"/>
                <a:cs typeface="Microsoft Sans Serif"/>
              </a:rPr>
              <a:t> </a:t>
            </a:r>
            <a:r>
              <a:rPr dirty="0" sz="1200" spc="-20">
                <a:latin typeface="Microsoft Sans Serif"/>
                <a:cs typeface="Microsoft Sans Serif"/>
              </a:rPr>
              <a:t>task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584073" y="1364197"/>
            <a:ext cx="2077720" cy="0"/>
          </a:xfrm>
          <a:custGeom>
            <a:avLst/>
            <a:gdLst/>
            <a:ahLst/>
            <a:cxnLst/>
            <a:rect l="l" t="t" r="r" b="b"/>
            <a:pathLst>
              <a:path w="2077720" h="0">
                <a:moveTo>
                  <a:pt x="0" y="0"/>
                </a:moveTo>
                <a:lnTo>
                  <a:pt x="2077195" y="0"/>
                </a:lnTo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3547442" y="1364197"/>
            <a:ext cx="2077720" cy="0"/>
          </a:xfrm>
          <a:custGeom>
            <a:avLst/>
            <a:gdLst/>
            <a:ahLst/>
            <a:cxnLst/>
            <a:rect l="l" t="t" r="r" b="b"/>
            <a:pathLst>
              <a:path w="2077720" h="0">
                <a:moveTo>
                  <a:pt x="0" y="0"/>
                </a:moveTo>
                <a:lnTo>
                  <a:pt x="2077195" y="0"/>
                </a:lnTo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6690011" y="1364197"/>
            <a:ext cx="2077720" cy="0"/>
          </a:xfrm>
          <a:custGeom>
            <a:avLst/>
            <a:gdLst/>
            <a:ahLst/>
            <a:cxnLst/>
            <a:rect l="l" t="t" r="r" b="b"/>
            <a:pathLst>
              <a:path w="2077720" h="0">
                <a:moveTo>
                  <a:pt x="0" y="0"/>
                </a:moveTo>
                <a:lnTo>
                  <a:pt x="2077195" y="0"/>
                </a:lnTo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75299" y="1559359"/>
            <a:ext cx="2787015" cy="653415"/>
          </a:xfrm>
          <a:custGeom>
            <a:avLst/>
            <a:gdLst/>
            <a:ahLst/>
            <a:cxnLst/>
            <a:rect l="l" t="t" r="r" b="b"/>
            <a:pathLst>
              <a:path w="2787015" h="653414">
                <a:moveTo>
                  <a:pt x="0" y="108902"/>
                </a:moveTo>
                <a:lnTo>
                  <a:pt x="8558" y="66512"/>
                </a:lnTo>
                <a:lnTo>
                  <a:pt x="31896" y="31896"/>
                </a:lnTo>
                <a:lnTo>
                  <a:pt x="66512" y="8558"/>
                </a:lnTo>
                <a:lnTo>
                  <a:pt x="108902" y="0"/>
                </a:lnTo>
                <a:lnTo>
                  <a:pt x="2678094" y="0"/>
                </a:lnTo>
                <a:lnTo>
                  <a:pt x="2719763" y="8289"/>
                </a:lnTo>
                <a:lnTo>
                  <a:pt x="2755094" y="31897"/>
                </a:lnTo>
                <a:lnTo>
                  <a:pt x="2778703" y="67227"/>
                </a:lnTo>
                <a:lnTo>
                  <a:pt x="2786994" y="108902"/>
                </a:lnTo>
                <a:lnTo>
                  <a:pt x="2786994" y="544496"/>
                </a:lnTo>
                <a:lnTo>
                  <a:pt x="2778437" y="586886"/>
                </a:lnTo>
                <a:lnTo>
                  <a:pt x="2755100" y="621501"/>
                </a:lnTo>
                <a:lnTo>
                  <a:pt x="2720485" y="644840"/>
                </a:lnTo>
                <a:lnTo>
                  <a:pt x="2678094" y="653398"/>
                </a:lnTo>
                <a:lnTo>
                  <a:pt x="108902" y="653398"/>
                </a:lnTo>
                <a:lnTo>
                  <a:pt x="66512" y="644840"/>
                </a:lnTo>
                <a:lnTo>
                  <a:pt x="31896" y="621501"/>
                </a:lnTo>
                <a:lnTo>
                  <a:pt x="8558" y="586886"/>
                </a:lnTo>
                <a:lnTo>
                  <a:pt x="0" y="544496"/>
                </a:lnTo>
                <a:lnTo>
                  <a:pt x="0" y="108902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088162" y="1559771"/>
            <a:ext cx="2787015" cy="653415"/>
          </a:xfrm>
          <a:custGeom>
            <a:avLst/>
            <a:gdLst/>
            <a:ahLst/>
            <a:cxnLst/>
            <a:rect l="l" t="t" r="r" b="b"/>
            <a:pathLst>
              <a:path w="2787015" h="653414">
                <a:moveTo>
                  <a:pt x="0" y="108902"/>
                </a:moveTo>
                <a:lnTo>
                  <a:pt x="8560" y="66512"/>
                </a:lnTo>
                <a:lnTo>
                  <a:pt x="31906" y="31896"/>
                </a:lnTo>
                <a:lnTo>
                  <a:pt x="66529" y="8558"/>
                </a:lnTo>
                <a:lnTo>
                  <a:pt x="108924" y="0"/>
                </a:lnTo>
                <a:lnTo>
                  <a:pt x="2678094" y="0"/>
                </a:lnTo>
                <a:lnTo>
                  <a:pt x="2719785" y="8289"/>
                </a:lnTo>
                <a:lnTo>
                  <a:pt x="2755119" y="31897"/>
                </a:lnTo>
                <a:lnTo>
                  <a:pt x="2778716" y="67227"/>
                </a:lnTo>
                <a:lnTo>
                  <a:pt x="2786994" y="108902"/>
                </a:lnTo>
                <a:lnTo>
                  <a:pt x="2786994" y="544496"/>
                </a:lnTo>
                <a:lnTo>
                  <a:pt x="2778437" y="586886"/>
                </a:lnTo>
                <a:lnTo>
                  <a:pt x="2755100" y="621501"/>
                </a:lnTo>
                <a:lnTo>
                  <a:pt x="2720485" y="644840"/>
                </a:lnTo>
                <a:lnTo>
                  <a:pt x="2678094" y="653398"/>
                </a:lnTo>
                <a:lnTo>
                  <a:pt x="108924" y="653398"/>
                </a:lnTo>
                <a:lnTo>
                  <a:pt x="66529" y="644840"/>
                </a:lnTo>
                <a:lnTo>
                  <a:pt x="31906" y="621501"/>
                </a:lnTo>
                <a:lnTo>
                  <a:pt x="8560" y="586886"/>
                </a:lnTo>
                <a:lnTo>
                  <a:pt x="0" y="544496"/>
                </a:lnTo>
                <a:lnTo>
                  <a:pt x="0" y="108902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231718" y="1559771"/>
            <a:ext cx="2787015" cy="653415"/>
          </a:xfrm>
          <a:custGeom>
            <a:avLst/>
            <a:gdLst/>
            <a:ahLst/>
            <a:cxnLst/>
            <a:rect l="l" t="t" r="r" b="b"/>
            <a:pathLst>
              <a:path w="2787015" h="653414">
                <a:moveTo>
                  <a:pt x="0" y="108902"/>
                </a:moveTo>
                <a:lnTo>
                  <a:pt x="8560" y="66512"/>
                </a:lnTo>
                <a:lnTo>
                  <a:pt x="31906" y="31896"/>
                </a:lnTo>
                <a:lnTo>
                  <a:pt x="66529" y="8558"/>
                </a:lnTo>
                <a:lnTo>
                  <a:pt x="108924" y="0"/>
                </a:lnTo>
                <a:lnTo>
                  <a:pt x="2678094" y="0"/>
                </a:lnTo>
                <a:lnTo>
                  <a:pt x="2719785" y="8289"/>
                </a:lnTo>
                <a:lnTo>
                  <a:pt x="2755119" y="31897"/>
                </a:lnTo>
                <a:lnTo>
                  <a:pt x="2778716" y="67227"/>
                </a:lnTo>
                <a:lnTo>
                  <a:pt x="2786994" y="108902"/>
                </a:lnTo>
                <a:lnTo>
                  <a:pt x="2786994" y="544496"/>
                </a:lnTo>
                <a:lnTo>
                  <a:pt x="2778437" y="586886"/>
                </a:lnTo>
                <a:lnTo>
                  <a:pt x="2755100" y="621501"/>
                </a:lnTo>
                <a:lnTo>
                  <a:pt x="2720485" y="644840"/>
                </a:lnTo>
                <a:lnTo>
                  <a:pt x="2678094" y="653398"/>
                </a:lnTo>
                <a:lnTo>
                  <a:pt x="108924" y="653398"/>
                </a:lnTo>
                <a:lnTo>
                  <a:pt x="66529" y="644840"/>
                </a:lnTo>
                <a:lnTo>
                  <a:pt x="31906" y="621501"/>
                </a:lnTo>
                <a:lnTo>
                  <a:pt x="8560" y="586886"/>
                </a:lnTo>
                <a:lnTo>
                  <a:pt x="0" y="544496"/>
                </a:lnTo>
                <a:lnTo>
                  <a:pt x="0" y="108902"/>
                </a:lnTo>
                <a:close/>
              </a:path>
            </a:pathLst>
          </a:custGeom>
          <a:ln w="19049">
            <a:solidFill>
              <a:srgbClr val="BA3D0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0097A7"/>
                </a:solidFill>
              </a:rPr>
              <a:t>Design</a:t>
            </a:r>
            <a:r>
              <a:rPr dirty="0" spc="-10">
                <a:solidFill>
                  <a:srgbClr val="0097A7"/>
                </a:solidFill>
              </a:rPr>
              <a:t> </a:t>
            </a:r>
            <a:r>
              <a:rPr dirty="0" spc="60">
                <a:solidFill>
                  <a:srgbClr val="0097A7"/>
                </a:solidFill>
              </a:rPr>
              <a:t>Improvements</a:t>
            </a:r>
            <a:r>
              <a:rPr dirty="0" spc="-15">
                <a:solidFill>
                  <a:srgbClr val="0097A7"/>
                </a:solidFill>
              </a:rPr>
              <a:t> </a:t>
            </a:r>
            <a:r>
              <a:rPr dirty="0" spc="105">
                <a:solidFill>
                  <a:srgbClr val="0097A7"/>
                </a:solidFill>
              </a:rPr>
              <a:t>to</a:t>
            </a:r>
            <a:r>
              <a:rPr dirty="0" spc="-10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Achieve</a:t>
            </a:r>
            <a:r>
              <a:rPr dirty="0" spc="-10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Success</a:t>
            </a:r>
            <a:r>
              <a:rPr dirty="0" spc="-10">
                <a:solidFill>
                  <a:srgbClr val="0097A7"/>
                </a:solidFill>
              </a:rPr>
              <a:t> </a:t>
            </a:r>
            <a:r>
              <a:rPr dirty="0" spc="55">
                <a:solidFill>
                  <a:srgbClr val="0097A7"/>
                </a:solidFill>
              </a:rPr>
              <a:t>Criteria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3690128" y="1118344"/>
            <a:ext cx="209994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Navigation</a:t>
            </a:r>
            <a:r>
              <a:rPr dirty="0" sz="1600" spc="13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Accuracy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02802" y="1059445"/>
            <a:ext cx="756856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68060" algn="l"/>
              </a:tabLst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User</a:t>
            </a:r>
            <a:r>
              <a:rPr dirty="0" sz="1600" spc="-7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Satisfaction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	</a:t>
            </a:r>
            <a:r>
              <a:rPr dirty="0" sz="1600" spc="-30" b="1">
                <a:solidFill>
                  <a:srgbClr val="0A9395"/>
                </a:solidFill>
                <a:latin typeface="Arial"/>
                <a:cs typeface="Arial"/>
              </a:rPr>
              <a:t>Task</a:t>
            </a:r>
            <a:r>
              <a:rPr dirty="0" sz="1600" spc="-75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A9395"/>
                </a:solidFill>
                <a:latin typeface="Arial"/>
                <a:cs typeface="Arial"/>
              </a:rPr>
              <a:t>Efficiency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433673" y="2895740"/>
            <a:ext cx="2430780" cy="1737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0360" marR="43815" indent="-328295">
              <a:lnSpc>
                <a:spcPct val="100000"/>
              </a:lnSpc>
              <a:spcBef>
                <a:spcPts val="100"/>
              </a:spcBef>
              <a:buFont typeface="Arial MT"/>
              <a:buChar char="●"/>
              <a:tabLst>
                <a:tab pos="340360" algn="l"/>
              </a:tabLst>
            </a:pPr>
            <a:r>
              <a:rPr dirty="0" sz="1300">
                <a:latin typeface="Microsoft Sans Serif"/>
                <a:cs typeface="Microsoft Sans Serif"/>
              </a:rPr>
              <a:t>Added</a:t>
            </a:r>
            <a:r>
              <a:rPr dirty="0" sz="1300" spc="135">
                <a:latin typeface="Microsoft Sans Serif"/>
                <a:cs typeface="Microsoft Sans Serif"/>
              </a:rPr>
              <a:t> </a:t>
            </a:r>
            <a:r>
              <a:rPr dirty="0" sz="1300" b="1">
                <a:latin typeface="Arial"/>
                <a:cs typeface="Arial"/>
              </a:rPr>
              <a:t>menu</a:t>
            </a:r>
            <a:r>
              <a:rPr dirty="0" sz="1300" spc="7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bar</a:t>
            </a:r>
            <a:r>
              <a:rPr dirty="0" sz="1300" spc="120" b="1">
                <a:latin typeface="Arial"/>
                <a:cs typeface="Arial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for</a:t>
            </a:r>
            <a:r>
              <a:rPr dirty="0" sz="1300" spc="14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quick </a:t>
            </a:r>
            <a:r>
              <a:rPr dirty="0" sz="1300">
                <a:latin typeface="Microsoft Sans Serif"/>
                <a:cs typeface="Microsoft Sans Serif"/>
              </a:rPr>
              <a:t>task</a:t>
            </a:r>
            <a:r>
              <a:rPr dirty="0" sz="1300" spc="20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switching</a:t>
            </a:r>
            <a:r>
              <a:rPr dirty="0" sz="1300" spc="204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(calls, </a:t>
            </a:r>
            <a:r>
              <a:rPr dirty="0" sz="1300">
                <a:latin typeface="Microsoft Sans Serif"/>
                <a:cs typeface="Microsoft Sans Serif"/>
              </a:rPr>
              <a:t>comments,</a:t>
            </a:r>
            <a:r>
              <a:rPr dirty="0" sz="1300" spc="315">
                <a:latin typeface="Microsoft Sans Serif"/>
                <a:cs typeface="Microsoft Sans Serif"/>
              </a:rPr>
              <a:t> </a:t>
            </a:r>
            <a:r>
              <a:rPr dirty="0" sz="1300" spc="45">
                <a:latin typeface="Microsoft Sans Serif"/>
                <a:cs typeface="Microsoft Sans Serif"/>
              </a:rPr>
              <a:t>todos)</a:t>
            </a:r>
            <a:endParaRPr sz="1300">
              <a:latin typeface="Microsoft Sans Serif"/>
              <a:cs typeface="Microsoft Sans Serif"/>
            </a:endParaRPr>
          </a:p>
          <a:p>
            <a:pPr marL="340360" marR="5080" indent="-328295">
              <a:lnSpc>
                <a:spcPct val="100000"/>
              </a:lnSpc>
              <a:spcBef>
                <a:spcPts val="500"/>
              </a:spcBef>
              <a:buFont typeface="Arial MT"/>
              <a:buChar char="●"/>
              <a:tabLst>
                <a:tab pos="340360" algn="l"/>
              </a:tabLst>
            </a:pPr>
            <a:r>
              <a:rPr dirty="0" sz="1300">
                <a:latin typeface="Microsoft Sans Serif"/>
                <a:cs typeface="Microsoft Sans Serif"/>
              </a:rPr>
              <a:t>Used</a:t>
            </a:r>
            <a:r>
              <a:rPr dirty="0" sz="1300" spc="90">
                <a:latin typeface="Microsoft Sans Serif"/>
                <a:cs typeface="Microsoft Sans Serif"/>
              </a:rPr>
              <a:t> </a:t>
            </a:r>
            <a:r>
              <a:rPr dirty="0" sz="1300" b="1">
                <a:latin typeface="Arial"/>
                <a:cs typeface="Arial"/>
              </a:rPr>
              <a:t>clearer,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more</a:t>
            </a:r>
            <a:r>
              <a:rPr dirty="0" sz="1300" spc="25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legible </a:t>
            </a:r>
            <a:r>
              <a:rPr dirty="0" sz="1300" b="1">
                <a:latin typeface="Arial"/>
                <a:cs typeface="Arial"/>
              </a:rPr>
              <a:t>icons</a:t>
            </a:r>
            <a:r>
              <a:rPr dirty="0" sz="1300" spc="40" b="1">
                <a:latin typeface="Arial"/>
                <a:cs typeface="Arial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across</a:t>
            </a:r>
            <a:r>
              <a:rPr dirty="0" sz="1300" spc="60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tasks</a:t>
            </a:r>
            <a:endParaRPr sz="1300">
              <a:latin typeface="Microsoft Sans Serif"/>
              <a:cs typeface="Microsoft Sans Serif"/>
            </a:endParaRPr>
          </a:p>
          <a:p>
            <a:pPr marL="340360" marR="245745" indent="-328295">
              <a:lnSpc>
                <a:spcPct val="100000"/>
              </a:lnSpc>
              <a:spcBef>
                <a:spcPts val="500"/>
              </a:spcBef>
              <a:buFont typeface="Arial MT"/>
              <a:buChar char="●"/>
              <a:tabLst>
                <a:tab pos="340360" algn="l"/>
              </a:tabLst>
            </a:pPr>
            <a:r>
              <a:rPr dirty="0" sz="1300" b="1">
                <a:latin typeface="Arial"/>
                <a:cs typeface="Arial"/>
              </a:rPr>
              <a:t>Removed</a:t>
            </a:r>
            <a:r>
              <a:rPr dirty="0" sz="1300" spc="-5" b="1">
                <a:latin typeface="Arial"/>
                <a:cs typeface="Arial"/>
              </a:rPr>
              <a:t> </a:t>
            </a:r>
            <a:r>
              <a:rPr dirty="0" sz="1300" spc="-20" b="1">
                <a:latin typeface="Arial"/>
                <a:cs typeface="Arial"/>
              </a:rPr>
              <a:t>user’s</a:t>
            </a:r>
            <a:r>
              <a:rPr dirty="0" sz="1300" b="1">
                <a:latin typeface="Arial"/>
                <a:cs typeface="Arial"/>
              </a:rPr>
              <a:t> face</a:t>
            </a:r>
            <a:r>
              <a:rPr dirty="0" sz="1300" spc="40" b="1">
                <a:latin typeface="Arial"/>
                <a:cs typeface="Arial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in </a:t>
            </a:r>
            <a:r>
              <a:rPr dirty="0" sz="1300">
                <a:latin typeface="Microsoft Sans Serif"/>
                <a:cs typeface="Microsoft Sans Serif"/>
              </a:rPr>
              <a:t>screen</a:t>
            </a:r>
            <a:r>
              <a:rPr dirty="0" sz="1300" spc="22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recordings</a:t>
            </a:r>
            <a:r>
              <a:rPr dirty="0" sz="1300" spc="225">
                <a:latin typeface="Microsoft Sans Serif"/>
                <a:cs typeface="Microsoft Sans Serif"/>
              </a:rPr>
              <a:t> </a:t>
            </a:r>
            <a:r>
              <a:rPr dirty="0" sz="1300" spc="55">
                <a:latin typeface="Microsoft Sans Serif"/>
                <a:cs typeface="Microsoft Sans Serif"/>
              </a:rPr>
              <a:t>to </a:t>
            </a:r>
            <a:r>
              <a:rPr dirty="0" sz="1300" b="1">
                <a:latin typeface="Arial"/>
                <a:cs typeface="Arial"/>
              </a:rPr>
              <a:t>reduce</a:t>
            </a:r>
            <a:r>
              <a:rPr dirty="0" sz="1300" spc="18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hesitation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396771" y="2910237"/>
            <a:ext cx="2450465" cy="213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40360" marR="157480" indent="-328295">
              <a:lnSpc>
                <a:spcPct val="100000"/>
              </a:lnSpc>
              <a:spcBef>
                <a:spcPts val="100"/>
              </a:spcBef>
              <a:buFont typeface="Arial MT"/>
              <a:buChar char="●"/>
              <a:tabLst>
                <a:tab pos="340360" algn="l"/>
              </a:tabLst>
            </a:pPr>
            <a:r>
              <a:rPr dirty="0" sz="1300">
                <a:latin typeface="Microsoft Sans Serif"/>
                <a:cs typeface="Microsoft Sans Serif"/>
              </a:rPr>
              <a:t>Simplified</a:t>
            </a:r>
            <a:r>
              <a:rPr dirty="0" sz="1300" spc="11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video</a:t>
            </a:r>
            <a:r>
              <a:rPr dirty="0" sz="1300" spc="11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call</a:t>
            </a:r>
            <a:r>
              <a:rPr dirty="0" sz="1300" spc="114">
                <a:latin typeface="Microsoft Sans Serif"/>
                <a:cs typeface="Microsoft Sans Serif"/>
              </a:rPr>
              <a:t> </a:t>
            </a:r>
            <a:r>
              <a:rPr dirty="0" sz="1300" spc="-75">
                <a:latin typeface="Microsoft Sans Serif"/>
                <a:cs typeface="Microsoft Sans Serif"/>
              </a:rPr>
              <a:t>UI</a:t>
            </a:r>
            <a:r>
              <a:rPr dirty="0" sz="1300" spc="110">
                <a:latin typeface="Microsoft Sans Serif"/>
                <a:cs typeface="Microsoft Sans Serif"/>
              </a:rPr>
              <a:t> </a:t>
            </a:r>
            <a:r>
              <a:rPr dirty="0" sz="1300" spc="25">
                <a:latin typeface="Microsoft Sans Serif"/>
                <a:cs typeface="Microsoft Sans Serif"/>
              </a:rPr>
              <a:t>by </a:t>
            </a:r>
            <a:r>
              <a:rPr dirty="0" sz="1300" b="1">
                <a:latin typeface="Arial"/>
                <a:cs typeface="Arial"/>
              </a:rPr>
              <a:t>removing</a:t>
            </a:r>
            <a:r>
              <a:rPr dirty="0" sz="1300" spc="70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extra</a:t>
            </a:r>
            <a:r>
              <a:rPr dirty="0" sz="1300" spc="7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buttons </a:t>
            </a:r>
            <a:r>
              <a:rPr dirty="0" sz="1300" b="1">
                <a:latin typeface="Arial"/>
                <a:cs typeface="Arial"/>
              </a:rPr>
              <a:t>and</a:t>
            </a:r>
            <a:r>
              <a:rPr dirty="0" sz="1300" spc="5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steps</a:t>
            </a:r>
            <a:endParaRPr sz="1300">
              <a:latin typeface="Arial"/>
              <a:cs typeface="Arial"/>
            </a:endParaRPr>
          </a:p>
          <a:p>
            <a:pPr marL="340360" marR="83185" indent="-328295">
              <a:lnSpc>
                <a:spcPct val="100000"/>
              </a:lnSpc>
              <a:spcBef>
                <a:spcPts val="500"/>
              </a:spcBef>
              <a:buFont typeface="Arial MT"/>
              <a:buChar char="●"/>
              <a:tabLst>
                <a:tab pos="340360" algn="l"/>
              </a:tabLst>
            </a:pPr>
            <a:r>
              <a:rPr dirty="0" sz="1300">
                <a:latin typeface="Microsoft Sans Serif"/>
                <a:cs typeface="Microsoft Sans Serif"/>
              </a:rPr>
              <a:t>Enhanced</a:t>
            </a:r>
            <a:r>
              <a:rPr dirty="0" sz="1300" spc="5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existing </a:t>
            </a:r>
            <a:r>
              <a:rPr dirty="0" sz="1300" spc="20">
                <a:latin typeface="Microsoft Sans Serif"/>
                <a:cs typeface="Microsoft Sans Serif"/>
              </a:rPr>
              <a:t>components</a:t>
            </a:r>
            <a:r>
              <a:rPr dirty="0" sz="1300" spc="150">
                <a:latin typeface="Microsoft Sans Serif"/>
                <a:cs typeface="Microsoft Sans Serif"/>
              </a:rPr>
              <a:t> </a:t>
            </a:r>
            <a:r>
              <a:rPr dirty="0" sz="1300" spc="80">
                <a:latin typeface="Microsoft Sans Serif"/>
                <a:cs typeface="Microsoft Sans Serif"/>
              </a:rPr>
              <a:t>to</a:t>
            </a:r>
            <a:r>
              <a:rPr dirty="0" sz="1300" spc="15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streamline </a:t>
            </a:r>
            <a:r>
              <a:rPr dirty="0" sz="1300">
                <a:latin typeface="Microsoft Sans Serif"/>
                <a:cs typeface="Microsoft Sans Serif"/>
              </a:rPr>
              <a:t>and</a:t>
            </a:r>
            <a:r>
              <a:rPr dirty="0" sz="1300" spc="13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improve</a:t>
            </a:r>
            <a:r>
              <a:rPr dirty="0" sz="1300" spc="14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commenting </a:t>
            </a:r>
            <a:r>
              <a:rPr dirty="0" sz="1300" spc="-25">
                <a:latin typeface="Microsoft Sans Serif"/>
                <a:cs typeface="Microsoft Sans Serif"/>
              </a:rPr>
              <a:t>ﬂow</a:t>
            </a:r>
            <a:endParaRPr sz="1300">
              <a:latin typeface="Microsoft Sans Serif"/>
              <a:cs typeface="Microsoft Sans Serif"/>
            </a:endParaRPr>
          </a:p>
          <a:p>
            <a:pPr marL="340360" marR="5080" indent="-328295">
              <a:lnSpc>
                <a:spcPct val="100000"/>
              </a:lnSpc>
              <a:spcBef>
                <a:spcPts val="500"/>
              </a:spcBef>
              <a:buFont typeface="Arial MT"/>
              <a:buChar char="●"/>
              <a:tabLst>
                <a:tab pos="340360" algn="l"/>
              </a:tabLst>
            </a:pPr>
            <a:r>
              <a:rPr dirty="0" sz="1300">
                <a:latin typeface="Microsoft Sans Serif"/>
                <a:cs typeface="Microsoft Sans Serif"/>
              </a:rPr>
              <a:t>Converted</a:t>
            </a:r>
            <a:r>
              <a:rPr dirty="0" sz="1300" spc="22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“version</a:t>
            </a:r>
            <a:r>
              <a:rPr dirty="0" sz="1300" spc="22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history” </a:t>
            </a:r>
            <a:r>
              <a:rPr dirty="0" sz="1300" spc="80">
                <a:latin typeface="Microsoft Sans Serif"/>
                <a:cs typeface="Microsoft Sans Serif"/>
              </a:rPr>
              <a:t>to</a:t>
            </a:r>
            <a:r>
              <a:rPr dirty="0" sz="1300" spc="45">
                <a:latin typeface="Microsoft Sans Serif"/>
                <a:cs typeface="Microsoft Sans Serif"/>
              </a:rPr>
              <a:t> </a:t>
            </a:r>
            <a:r>
              <a:rPr dirty="0" sz="1300" spc="10">
                <a:latin typeface="Microsoft Sans Serif"/>
                <a:cs typeface="Microsoft Sans Serif"/>
              </a:rPr>
              <a:t>an</a:t>
            </a:r>
            <a:r>
              <a:rPr dirty="0" sz="1300" spc="35">
                <a:latin typeface="Microsoft Sans Serif"/>
                <a:cs typeface="Microsoft Sans Serif"/>
              </a:rPr>
              <a:t> </a:t>
            </a:r>
            <a:r>
              <a:rPr dirty="0" sz="1300" spc="10" b="1">
                <a:latin typeface="Arial"/>
                <a:cs typeface="Arial"/>
              </a:rPr>
              <a:t>“activity</a:t>
            </a:r>
            <a:r>
              <a:rPr dirty="0" sz="1300" spc="-20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page”</a:t>
            </a:r>
            <a:r>
              <a:rPr dirty="0" sz="1300" spc="25" b="1">
                <a:latin typeface="Arial"/>
                <a:cs typeface="Arial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for </a:t>
            </a:r>
            <a:r>
              <a:rPr dirty="0" sz="1300" b="1">
                <a:latin typeface="Arial"/>
                <a:cs typeface="Arial"/>
              </a:rPr>
              <a:t>easier</a:t>
            </a:r>
            <a:r>
              <a:rPr dirty="0" sz="1300" spc="5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access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05782" y="2895768"/>
            <a:ext cx="2503805" cy="193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0360" marR="294640" indent="-328295">
              <a:lnSpc>
                <a:spcPct val="100000"/>
              </a:lnSpc>
              <a:spcBef>
                <a:spcPts val="100"/>
              </a:spcBef>
              <a:buFont typeface="Arial MT"/>
              <a:buChar char="●"/>
              <a:tabLst>
                <a:tab pos="340360" algn="l"/>
              </a:tabLst>
            </a:pPr>
            <a:r>
              <a:rPr dirty="0" sz="1300" b="1">
                <a:latin typeface="Arial"/>
                <a:cs typeface="Arial"/>
              </a:rPr>
              <a:t>Clearer</a:t>
            </a:r>
            <a:r>
              <a:rPr dirty="0" sz="1300">
                <a:latin typeface="Microsoft Sans Serif"/>
                <a:cs typeface="Microsoft Sans Serif"/>
              </a:rPr>
              <a:t>,</a:t>
            </a:r>
            <a:r>
              <a:rPr dirty="0" sz="1300" spc="105">
                <a:latin typeface="Microsoft Sans Serif"/>
                <a:cs typeface="Microsoft Sans Serif"/>
              </a:rPr>
              <a:t> </a:t>
            </a:r>
            <a:r>
              <a:rPr dirty="0" sz="1300" b="1">
                <a:latin typeface="Arial"/>
                <a:cs typeface="Arial"/>
              </a:rPr>
              <a:t>more</a:t>
            </a:r>
            <a:r>
              <a:rPr dirty="0" sz="1300" spc="35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clickable </a:t>
            </a:r>
            <a:r>
              <a:rPr dirty="0" sz="1300" b="1">
                <a:latin typeface="Arial"/>
                <a:cs typeface="Arial"/>
              </a:rPr>
              <a:t>buttons</a:t>
            </a:r>
            <a:r>
              <a:rPr dirty="0" sz="1300" spc="145" b="1">
                <a:latin typeface="Arial"/>
                <a:cs typeface="Arial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(especially</a:t>
            </a:r>
            <a:r>
              <a:rPr dirty="0" sz="1300" spc="240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for </a:t>
            </a:r>
            <a:r>
              <a:rPr dirty="0" sz="1300" spc="45">
                <a:latin typeface="Microsoft Sans Serif"/>
                <a:cs typeface="Microsoft Sans Serif"/>
              </a:rPr>
              <a:t>todos)</a:t>
            </a:r>
            <a:endParaRPr sz="1300">
              <a:latin typeface="Microsoft Sans Serif"/>
              <a:cs typeface="Microsoft Sans Serif"/>
            </a:endParaRPr>
          </a:p>
          <a:p>
            <a:pPr marL="340360" marR="203835" indent="-328295">
              <a:lnSpc>
                <a:spcPct val="100000"/>
              </a:lnSpc>
              <a:spcBef>
                <a:spcPts val="500"/>
              </a:spcBef>
              <a:buFont typeface="Arial MT"/>
              <a:buChar char="●"/>
              <a:tabLst>
                <a:tab pos="340360" algn="l"/>
              </a:tabLst>
            </a:pPr>
            <a:r>
              <a:rPr dirty="0" sz="1300" spc="20">
                <a:latin typeface="Microsoft Sans Serif"/>
                <a:cs typeface="Microsoft Sans Serif"/>
              </a:rPr>
              <a:t>Introduced</a:t>
            </a:r>
            <a:r>
              <a:rPr dirty="0" sz="1300" spc="260">
                <a:latin typeface="Microsoft Sans Serif"/>
                <a:cs typeface="Microsoft Sans Serif"/>
              </a:rPr>
              <a:t> </a:t>
            </a:r>
            <a:r>
              <a:rPr dirty="0" sz="1300" spc="-10" b="1">
                <a:latin typeface="Arial"/>
                <a:cs typeface="Arial"/>
              </a:rPr>
              <a:t>countdown </a:t>
            </a:r>
            <a:r>
              <a:rPr dirty="0" sz="1300" b="1">
                <a:latin typeface="Arial"/>
                <a:cs typeface="Arial"/>
              </a:rPr>
              <a:t>before</a:t>
            </a:r>
            <a:r>
              <a:rPr dirty="0" sz="1300" spc="9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screen</a:t>
            </a:r>
            <a:r>
              <a:rPr dirty="0" sz="1300" spc="10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recording </a:t>
            </a:r>
            <a:r>
              <a:rPr dirty="0" sz="1300" spc="-10">
                <a:latin typeface="Microsoft Sans Serif"/>
                <a:cs typeface="Microsoft Sans Serif"/>
              </a:rPr>
              <a:t>starts</a:t>
            </a:r>
            <a:endParaRPr sz="1300">
              <a:latin typeface="Microsoft Sans Serif"/>
              <a:cs typeface="Microsoft Sans Serif"/>
            </a:endParaRPr>
          </a:p>
          <a:p>
            <a:pPr marL="340360" marR="5080" indent="-328295">
              <a:lnSpc>
                <a:spcPct val="100000"/>
              </a:lnSpc>
              <a:spcBef>
                <a:spcPts val="500"/>
              </a:spcBef>
              <a:buFont typeface="Arial MT"/>
              <a:buChar char="●"/>
              <a:tabLst>
                <a:tab pos="340360" algn="l"/>
              </a:tabLst>
            </a:pPr>
            <a:r>
              <a:rPr dirty="0" sz="1300">
                <a:latin typeface="Microsoft Sans Serif"/>
                <a:cs typeface="Microsoft Sans Serif"/>
              </a:rPr>
              <a:t>Added</a:t>
            </a:r>
            <a:r>
              <a:rPr dirty="0" sz="1300" spc="10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sender,</a:t>
            </a:r>
            <a:r>
              <a:rPr dirty="0" sz="1300" spc="10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modality,</a:t>
            </a:r>
            <a:r>
              <a:rPr dirty="0" sz="1300" spc="50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and</a:t>
            </a:r>
            <a:r>
              <a:rPr dirty="0" sz="1300" spc="30">
                <a:latin typeface="Microsoft Sans Serif"/>
                <a:cs typeface="Microsoft Sans Serif"/>
              </a:rPr>
              <a:t> </a:t>
            </a:r>
            <a:r>
              <a:rPr dirty="0" sz="1300" spc="50">
                <a:latin typeface="Microsoft Sans Serif"/>
                <a:cs typeface="Microsoft Sans Serif"/>
              </a:rPr>
              <a:t>timestamp</a:t>
            </a:r>
            <a:r>
              <a:rPr dirty="0" sz="1300" spc="30">
                <a:latin typeface="Microsoft Sans Serif"/>
                <a:cs typeface="Microsoft Sans Serif"/>
              </a:rPr>
              <a:t> </a:t>
            </a:r>
            <a:r>
              <a:rPr dirty="0" sz="1300" spc="80">
                <a:latin typeface="Microsoft Sans Serif"/>
                <a:cs typeface="Microsoft Sans Serif"/>
              </a:rPr>
              <a:t>to</a:t>
            </a:r>
            <a:r>
              <a:rPr dirty="0" sz="1300" spc="35">
                <a:latin typeface="Microsoft Sans Serif"/>
                <a:cs typeface="Microsoft Sans Serif"/>
              </a:rPr>
              <a:t> </a:t>
            </a:r>
            <a:r>
              <a:rPr dirty="0" sz="1300" spc="50">
                <a:latin typeface="Microsoft Sans Serif"/>
                <a:cs typeface="Microsoft Sans Serif"/>
              </a:rPr>
              <a:t>comment </a:t>
            </a:r>
            <a:r>
              <a:rPr dirty="0" sz="1300" spc="-10">
                <a:latin typeface="Microsoft Sans Serif"/>
                <a:cs typeface="Microsoft Sans Serif"/>
              </a:rPr>
              <a:t>previews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30823" y="1597317"/>
            <a:ext cx="23831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Microsoft Sans Serif"/>
                <a:cs typeface="Microsoft Sans Serif"/>
              </a:rPr>
              <a:t>“I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think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I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get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the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 spc="70">
                <a:latin typeface="Microsoft Sans Serif"/>
                <a:cs typeface="Microsoft Sans Serif"/>
              </a:rPr>
              <a:t>todo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arrows</a:t>
            </a:r>
            <a:r>
              <a:rPr dirty="0" sz="1200" spc="50">
                <a:latin typeface="Microsoft Sans Serif"/>
                <a:cs typeface="Microsoft Sans Serif"/>
              </a:rPr>
              <a:t> but </a:t>
            </a:r>
            <a:r>
              <a:rPr dirty="0" sz="1200" spc="55">
                <a:latin typeface="Microsoft Sans Serif"/>
                <a:cs typeface="Microsoft Sans Serif"/>
              </a:rPr>
              <a:t>not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fully”,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“I</a:t>
            </a:r>
            <a:r>
              <a:rPr dirty="0" sz="1200" spc="50">
                <a:latin typeface="Microsoft Sans Serif"/>
                <a:cs typeface="Microsoft Sans Serif"/>
              </a:rPr>
              <a:t> didn’t </a:t>
            </a:r>
            <a:r>
              <a:rPr dirty="0" sz="1200" spc="10">
                <a:latin typeface="Microsoft Sans Serif"/>
                <a:cs typeface="Microsoft Sans Serif"/>
              </a:rPr>
              <a:t>understand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the </a:t>
            </a:r>
            <a:r>
              <a:rPr dirty="0" sz="1200">
                <a:latin typeface="Microsoft Sans Serif"/>
                <a:cs typeface="Microsoft Sans Serif"/>
              </a:rPr>
              <a:t>video</a:t>
            </a:r>
            <a:r>
              <a:rPr dirty="0" sz="1200" spc="200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comment.”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346017" y="1615252"/>
            <a:ext cx="22377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Microsoft Sans Serif"/>
                <a:cs typeface="Microsoft Sans Serif"/>
              </a:rPr>
              <a:t>“Where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65">
                <a:latin typeface="Microsoft Sans Serif"/>
                <a:cs typeface="Microsoft Sans Serif"/>
              </a:rPr>
              <a:t>do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I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click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record?”,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“I</a:t>
            </a:r>
            <a:r>
              <a:rPr dirty="0" sz="1200" spc="6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do </a:t>
            </a:r>
            <a:r>
              <a:rPr dirty="0" sz="1200" spc="55">
                <a:latin typeface="Microsoft Sans Serif"/>
                <a:cs typeface="Microsoft Sans Serif"/>
              </a:rPr>
              <a:t>not</a:t>
            </a:r>
            <a:r>
              <a:rPr dirty="0" sz="1200" spc="8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know</a:t>
            </a:r>
            <a:r>
              <a:rPr dirty="0" sz="1200" spc="8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where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8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find</a:t>
            </a:r>
            <a:r>
              <a:rPr dirty="0" sz="1200" spc="85">
                <a:latin typeface="Microsoft Sans Serif"/>
                <a:cs typeface="Microsoft Sans Serif"/>
              </a:rPr>
              <a:t> </a:t>
            </a:r>
            <a:r>
              <a:rPr dirty="0" sz="1200" spc="30">
                <a:latin typeface="Microsoft Sans Serif"/>
                <a:cs typeface="Microsoft Sans Serif"/>
              </a:rPr>
              <a:t>the </a:t>
            </a:r>
            <a:r>
              <a:rPr dirty="0" sz="1200">
                <a:latin typeface="Microsoft Sans Serif"/>
                <a:cs typeface="Microsoft Sans Serif"/>
              </a:rPr>
              <a:t>designer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to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call”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243707" y="1576904"/>
            <a:ext cx="22561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Microsoft Sans Serif"/>
                <a:cs typeface="Microsoft Sans Serif"/>
              </a:rPr>
              <a:t>“screen</a:t>
            </a:r>
            <a:r>
              <a:rPr dirty="0" sz="1200" spc="50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is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a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75">
                <a:latin typeface="Microsoft Sans Serif"/>
                <a:cs typeface="Microsoft Sans Serif"/>
              </a:rPr>
              <a:t>bit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busy”,</a:t>
            </a:r>
            <a:r>
              <a:rPr dirty="0" sz="1200" spc="55">
                <a:latin typeface="Microsoft Sans Serif"/>
                <a:cs typeface="Microsoft Sans Serif"/>
              </a:rPr>
              <a:t> </a:t>
            </a:r>
            <a:r>
              <a:rPr dirty="0" sz="1200" spc="-10">
                <a:latin typeface="Microsoft Sans Serif"/>
                <a:cs typeface="Microsoft Sans Serif"/>
              </a:rPr>
              <a:t>“version </a:t>
            </a:r>
            <a:r>
              <a:rPr dirty="0" sz="1200" spc="10">
                <a:latin typeface="Microsoft Sans Serif"/>
                <a:cs typeface="Microsoft Sans Serif"/>
              </a:rPr>
              <a:t>history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65">
                <a:latin typeface="Microsoft Sans Serif"/>
                <a:cs typeface="Microsoft Sans Serif"/>
              </a:rPr>
              <a:t>button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is</a:t>
            </a:r>
            <a:r>
              <a:rPr dirty="0" sz="1200" spc="90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not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10">
                <a:latin typeface="Microsoft Sans Serif"/>
                <a:cs typeface="Microsoft Sans Serif"/>
              </a:rPr>
              <a:t>intuitive</a:t>
            </a:r>
            <a:r>
              <a:rPr dirty="0" sz="1200" spc="95">
                <a:latin typeface="Microsoft Sans Serif"/>
                <a:cs typeface="Microsoft Sans Serif"/>
              </a:rPr>
              <a:t> </a:t>
            </a:r>
            <a:r>
              <a:rPr dirty="0" sz="1200" spc="25">
                <a:latin typeface="Microsoft Sans Serif"/>
                <a:cs typeface="Microsoft Sans Serif"/>
              </a:rPr>
              <a:t>to </a:t>
            </a:r>
            <a:r>
              <a:rPr dirty="0" sz="1200" spc="-25">
                <a:latin typeface="Microsoft Sans Serif"/>
                <a:cs typeface="Microsoft Sans Serif"/>
              </a:rPr>
              <a:t>me”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457647" y="2359645"/>
            <a:ext cx="192405" cy="323215"/>
          </a:xfrm>
          <a:custGeom>
            <a:avLst/>
            <a:gdLst/>
            <a:ahLst/>
            <a:cxnLst/>
            <a:rect l="l" t="t" r="r" b="b"/>
            <a:pathLst>
              <a:path w="192405" h="323214">
                <a:moveTo>
                  <a:pt x="95999" y="322799"/>
                </a:moveTo>
                <a:lnTo>
                  <a:pt x="0" y="226799"/>
                </a:lnTo>
                <a:lnTo>
                  <a:pt x="47999" y="226799"/>
                </a:lnTo>
                <a:lnTo>
                  <a:pt x="47999" y="0"/>
                </a:lnTo>
                <a:lnTo>
                  <a:pt x="143999" y="0"/>
                </a:lnTo>
                <a:lnTo>
                  <a:pt x="143999" y="226799"/>
                </a:lnTo>
                <a:lnTo>
                  <a:pt x="191999" y="226799"/>
                </a:lnTo>
                <a:lnTo>
                  <a:pt x="95999" y="322799"/>
                </a:lnTo>
                <a:close/>
              </a:path>
            </a:pathLst>
          </a:custGeom>
          <a:solidFill>
            <a:srgbClr val="0097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4475991" y="2359655"/>
            <a:ext cx="192405" cy="323215"/>
          </a:xfrm>
          <a:custGeom>
            <a:avLst/>
            <a:gdLst/>
            <a:ahLst/>
            <a:cxnLst/>
            <a:rect l="l" t="t" r="r" b="b"/>
            <a:pathLst>
              <a:path w="192404" h="323214">
                <a:moveTo>
                  <a:pt x="95999" y="322789"/>
                </a:moveTo>
                <a:lnTo>
                  <a:pt x="0" y="226789"/>
                </a:lnTo>
                <a:lnTo>
                  <a:pt x="47999" y="226789"/>
                </a:lnTo>
                <a:lnTo>
                  <a:pt x="47999" y="0"/>
                </a:lnTo>
                <a:lnTo>
                  <a:pt x="143999" y="0"/>
                </a:lnTo>
                <a:lnTo>
                  <a:pt x="143999" y="226789"/>
                </a:lnTo>
                <a:lnTo>
                  <a:pt x="191999" y="226789"/>
                </a:lnTo>
                <a:lnTo>
                  <a:pt x="95999" y="322789"/>
                </a:lnTo>
                <a:close/>
              </a:path>
            </a:pathLst>
          </a:custGeom>
          <a:solidFill>
            <a:srgbClr val="0097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7494334" y="2366895"/>
            <a:ext cx="192405" cy="323215"/>
          </a:xfrm>
          <a:custGeom>
            <a:avLst/>
            <a:gdLst/>
            <a:ahLst/>
            <a:cxnLst/>
            <a:rect l="l" t="t" r="r" b="b"/>
            <a:pathLst>
              <a:path w="192404" h="323214">
                <a:moveTo>
                  <a:pt x="95999" y="322799"/>
                </a:moveTo>
                <a:lnTo>
                  <a:pt x="0" y="226799"/>
                </a:lnTo>
                <a:lnTo>
                  <a:pt x="47999" y="226799"/>
                </a:lnTo>
                <a:lnTo>
                  <a:pt x="47999" y="0"/>
                </a:lnTo>
                <a:lnTo>
                  <a:pt x="143999" y="0"/>
                </a:lnTo>
                <a:lnTo>
                  <a:pt x="143999" y="226799"/>
                </a:lnTo>
                <a:lnTo>
                  <a:pt x="191999" y="226799"/>
                </a:lnTo>
                <a:lnTo>
                  <a:pt x="95999" y="322799"/>
                </a:lnTo>
                <a:close/>
              </a:path>
            </a:pathLst>
          </a:custGeom>
          <a:solidFill>
            <a:srgbClr val="0097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378873" y="690140"/>
            <a:ext cx="254000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 b="1">
                <a:solidFill>
                  <a:srgbClr val="BA3D02"/>
                </a:solidFill>
                <a:latin typeface="Arial"/>
                <a:cs typeface="Arial"/>
              </a:rPr>
              <a:t>Design </a:t>
            </a:r>
            <a:r>
              <a:rPr dirty="0" sz="1350" b="1">
                <a:solidFill>
                  <a:srgbClr val="BA3D02"/>
                </a:solidFill>
                <a:latin typeface="Arial"/>
                <a:cs typeface="Arial"/>
              </a:rPr>
              <a:t>Changes</a:t>
            </a:r>
            <a:r>
              <a:rPr dirty="0" sz="1350" spc="-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BA3D02"/>
                </a:solidFill>
                <a:latin typeface="Arial"/>
                <a:cs typeface="Arial"/>
              </a:rPr>
              <a:t>and</a:t>
            </a:r>
            <a:r>
              <a:rPr dirty="0" sz="1350" spc="-10" b="1">
                <a:solidFill>
                  <a:srgbClr val="BA3D02"/>
                </a:solidFill>
                <a:latin typeface="Arial"/>
                <a:cs typeface="Arial"/>
              </a:rPr>
              <a:t> Evidence</a:t>
            </a:r>
            <a:endParaRPr sz="135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2754" y="1416818"/>
            <a:ext cx="224154" cy="9836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A5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 Insights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2754" y="3084096"/>
            <a:ext cx="224154" cy="14173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z="1400" b="1">
                <a:solidFill>
                  <a:srgbClr val="595959"/>
                </a:solidFill>
                <a:latin typeface="Arial"/>
                <a:cs typeface="Arial"/>
              </a:rPr>
              <a:t>Design</a:t>
            </a:r>
            <a:r>
              <a:rPr dirty="0" sz="14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595959"/>
                </a:solidFill>
                <a:latin typeface="Arial"/>
                <a:cs typeface="Arial"/>
              </a:rPr>
              <a:t>Changes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427247"/>
            <a:ext cx="1388745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Progress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4724" y="2825050"/>
            <a:ext cx="8296275" cy="1787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2000" spc="55" b="1">
                <a:solidFill>
                  <a:srgbClr val="0097A7"/>
                </a:solidFill>
                <a:latin typeface="Arial"/>
                <a:cs typeface="Arial"/>
              </a:rPr>
              <a:t>We</a:t>
            </a:r>
            <a:r>
              <a:rPr dirty="0" sz="20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improved</a:t>
            </a:r>
            <a:r>
              <a:rPr dirty="0" sz="2000" spc="1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video</a:t>
            </a:r>
            <a:r>
              <a:rPr dirty="0" sz="20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calling,</a:t>
            </a:r>
            <a:r>
              <a:rPr dirty="0" sz="2000" spc="1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screen</a:t>
            </a:r>
            <a:r>
              <a:rPr dirty="0" sz="20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recording</a:t>
            </a:r>
            <a:r>
              <a:rPr dirty="0" sz="2000" spc="1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comments,</a:t>
            </a:r>
            <a:r>
              <a:rPr dirty="0" sz="2000" spc="9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2000" spc="1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30" b="1">
                <a:solidFill>
                  <a:srgbClr val="0097A7"/>
                </a:solidFill>
                <a:latin typeface="Arial"/>
                <a:cs typeface="Arial"/>
              </a:rPr>
              <a:t>menu </a:t>
            </a:r>
            <a:r>
              <a:rPr dirty="0" sz="2000" spc="50" b="1">
                <a:solidFill>
                  <a:srgbClr val="0097A7"/>
                </a:solidFill>
                <a:latin typeface="Arial"/>
                <a:cs typeface="Arial"/>
              </a:rPr>
              <a:t>features</a:t>
            </a:r>
            <a:r>
              <a:rPr dirty="0" sz="20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by</a:t>
            </a:r>
            <a:r>
              <a:rPr dirty="0" sz="20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clarifying</a:t>
            </a:r>
            <a:r>
              <a:rPr dirty="0" sz="20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icons</a:t>
            </a:r>
            <a:r>
              <a:rPr dirty="0" sz="20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20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55" b="1">
                <a:solidFill>
                  <a:srgbClr val="0097A7"/>
                </a:solidFill>
                <a:latin typeface="Arial"/>
                <a:cs typeface="Arial"/>
              </a:rPr>
              <a:t>buttons</a:t>
            </a:r>
            <a:r>
              <a:rPr dirty="0" sz="20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2000" spc="3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reducing</a:t>
            </a:r>
            <a:r>
              <a:rPr dirty="0" sz="20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90" b="1">
                <a:solidFill>
                  <a:srgbClr val="0097A7"/>
                </a:solidFill>
                <a:latin typeface="Arial"/>
                <a:cs typeface="Arial"/>
              </a:rPr>
              <a:t>on-</a:t>
            </a:r>
            <a:r>
              <a:rPr dirty="0" sz="2000" spc="60" b="1">
                <a:solidFill>
                  <a:srgbClr val="0097A7"/>
                </a:solidFill>
                <a:latin typeface="Arial"/>
                <a:cs typeface="Arial"/>
              </a:rPr>
              <a:t>screen </a:t>
            </a:r>
            <a:r>
              <a:rPr dirty="0" sz="2000" spc="55" b="1">
                <a:solidFill>
                  <a:srgbClr val="0097A7"/>
                </a:solidFill>
                <a:latin typeface="Arial"/>
                <a:cs typeface="Arial"/>
              </a:rPr>
              <a:t>clutter.</a:t>
            </a:r>
            <a:r>
              <a:rPr dirty="0" sz="20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These</a:t>
            </a:r>
            <a:r>
              <a:rPr dirty="0" sz="20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changes</a:t>
            </a:r>
            <a:r>
              <a:rPr dirty="0" sz="20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aim</a:t>
            </a:r>
            <a:r>
              <a:rPr dirty="0" sz="20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80" b="1">
                <a:solidFill>
                  <a:srgbClr val="0097A7"/>
                </a:solidFill>
                <a:latin typeface="Arial"/>
                <a:cs typeface="Arial"/>
              </a:rPr>
              <a:t>to</a:t>
            </a:r>
            <a:r>
              <a:rPr dirty="0" sz="20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enhance</a:t>
            </a:r>
            <a:r>
              <a:rPr dirty="0" sz="20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user</a:t>
            </a:r>
            <a:r>
              <a:rPr dirty="0" sz="20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97A7"/>
                </a:solidFill>
                <a:latin typeface="Arial"/>
                <a:cs typeface="Arial"/>
              </a:rPr>
              <a:t>satisfaction, 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navigation</a:t>
            </a:r>
            <a:r>
              <a:rPr dirty="0" sz="20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accuracy,</a:t>
            </a:r>
            <a:r>
              <a:rPr dirty="0" sz="20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20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60" b="1">
                <a:solidFill>
                  <a:srgbClr val="0097A7"/>
                </a:solidFill>
                <a:latin typeface="Arial"/>
                <a:cs typeface="Arial"/>
              </a:rPr>
              <a:t>task</a:t>
            </a:r>
            <a:r>
              <a:rPr dirty="0" sz="2000" spc="55" b="1">
                <a:solidFill>
                  <a:srgbClr val="0097A7"/>
                </a:solidFill>
                <a:latin typeface="Arial"/>
                <a:cs typeface="Arial"/>
              </a:rPr>
              <a:t> efficiency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20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achieve</a:t>
            </a:r>
            <a:r>
              <a:rPr dirty="0" sz="20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97A7"/>
                </a:solidFill>
                <a:latin typeface="Arial"/>
                <a:cs typeface="Arial"/>
              </a:rPr>
              <a:t>our</a:t>
            </a:r>
            <a:r>
              <a:rPr dirty="0" sz="2000" spc="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097A7"/>
                </a:solidFill>
                <a:latin typeface="Arial"/>
                <a:cs typeface="Arial"/>
              </a:rPr>
              <a:t>success criteria.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7772" y="939723"/>
            <a:ext cx="6857986" cy="174089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7388" y="1884721"/>
            <a:ext cx="8072120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400" spc="-10">
                <a:solidFill>
                  <a:srgbClr val="93D1BC"/>
                </a:solidFill>
              </a:rPr>
              <a:t>Revised</a:t>
            </a:r>
            <a:r>
              <a:rPr dirty="0" sz="7400" spc="-505">
                <a:solidFill>
                  <a:srgbClr val="93D1BC"/>
                </a:solidFill>
              </a:rPr>
              <a:t> </a:t>
            </a:r>
            <a:r>
              <a:rPr dirty="0" sz="7400" spc="85">
                <a:solidFill>
                  <a:srgbClr val="93D1BC"/>
                </a:solidFill>
              </a:rPr>
              <a:t>Sketches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18485" cy="282376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183772"/>
            <a:ext cx="236220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Design</a:t>
            </a:r>
            <a:r>
              <a:rPr dirty="0" spc="-105"/>
              <a:t> </a:t>
            </a:r>
            <a:r>
              <a:rPr dirty="0" spc="-10"/>
              <a:t>Change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8765" y="281562"/>
            <a:ext cx="253999" cy="23494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070814" y="183772"/>
            <a:ext cx="3209290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 b="1">
                <a:solidFill>
                  <a:srgbClr val="BA3D02"/>
                </a:solidFill>
                <a:latin typeface="Arial"/>
                <a:cs typeface="Arial"/>
              </a:rPr>
              <a:t>1:</a:t>
            </a:r>
            <a:r>
              <a:rPr dirty="0" sz="2500" spc="-10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80" b="1">
                <a:solidFill>
                  <a:srgbClr val="BA3D02"/>
                </a:solidFill>
                <a:latin typeface="Arial"/>
                <a:cs typeface="Arial"/>
              </a:rPr>
              <a:t>Menu</a:t>
            </a:r>
            <a:r>
              <a:rPr dirty="0" sz="2500" spc="-14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-10" b="1">
                <a:solidFill>
                  <a:srgbClr val="BA3D02"/>
                </a:solidFill>
                <a:latin typeface="Arial"/>
                <a:cs typeface="Arial"/>
              </a:rPr>
              <a:t>Bar</a:t>
            </a:r>
            <a:r>
              <a:rPr dirty="0" sz="2500" spc="-12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-10" b="1">
                <a:solidFill>
                  <a:srgbClr val="BA3D02"/>
                </a:solidFill>
                <a:latin typeface="Arial"/>
                <a:cs typeface="Arial"/>
              </a:rPr>
              <a:t>Changes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58900" y="696111"/>
            <a:ext cx="6348730" cy="4380865"/>
            <a:chOff x="58900" y="696111"/>
            <a:chExt cx="6348730" cy="438086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5267" y="2944869"/>
              <a:ext cx="1329702" cy="213184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930042" y="4387216"/>
              <a:ext cx="1240790" cy="151130"/>
            </a:xfrm>
            <a:custGeom>
              <a:avLst/>
              <a:gdLst/>
              <a:ahLst/>
              <a:cxnLst/>
              <a:rect l="l" t="t" r="r" b="b"/>
              <a:pathLst>
                <a:path w="1240789" h="151129">
                  <a:moveTo>
                    <a:pt x="0" y="0"/>
                  </a:moveTo>
                  <a:lnTo>
                    <a:pt x="1240197" y="0"/>
                  </a:lnTo>
                  <a:lnTo>
                    <a:pt x="1240197" y="150599"/>
                  </a:lnTo>
                  <a:lnTo>
                    <a:pt x="0" y="150599"/>
                  </a:lnTo>
                  <a:lnTo>
                    <a:pt x="0" y="0"/>
                  </a:lnTo>
                  <a:close/>
                </a:path>
              </a:pathLst>
            </a:custGeom>
            <a:ln w="21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6819" y="2944871"/>
              <a:ext cx="1046097" cy="213184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930042" y="4136916"/>
              <a:ext cx="218440" cy="250825"/>
            </a:xfrm>
            <a:custGeom>
              <a:avLst/>
              <a:gdLst/>
              <a:ahLst/>
              <a:cxnLst/>
              <a:rect l="l" t="t" r="r" b="b"/>
              <a:pathLst>
                <a:path w="218439" h="250825">
                  <a:moveTo>
                    <a:pt x="0" y="0"/>
                  </a:moveTo>
                  <a:lnTo>
                    <a:pt x="218399" y="0"/>
                  </a:lnTo>
                  <a:lnTo>
                    <a:pt x="218399" y="250199"/>
                  </a:lnTo>
                  <a:lnTo>
                    <a:pt x="0" y="250199"/>
                  </a:lnTo>
                  <a:lnTo>
                    <a:pt x="0" y="0"/>
                  </a:lnTo>
                  <a:close/>
                </a:path>
              </a:pathLst>
            </a:custGeom>
            <a:ln w="21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439092" y="4262016"/>
              <a:ext cx="491490" cy="427355"/>
            </a:xfrm>
            <a:custGeom>
              <a:avLst/>
              <a:gdLst/>
              <a:ahLst/>
              <a:cxnLst/>
              <a:rect l="l" t="t" r="r" b="b"/>
              <a:pathLst>
                <a:path w="491489" h="427354">
                  <a:moveTo>
                    <a:pt x="490949" y="0"/>
                  </a:moveTo>
                  <a:lnTo>
                    <a:pt x="0" y="426799"/>
                  </a:lnTo>
                </a:path>
              </a:pathLst>
            </a:custGeom>
            <a:ln w="157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77093" y="4661240"/>
              <a:ext cx="87024" cy="82524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3284693" y="4750990"/>
              <a:ext cx="166370" cy="276860"/>
            </a:xfrm>
            <a:custGeom>
              <a:avLst/>
              <a:gdLst/>
              <a:ahLst/>
              <a:cxnLst/>
              <a:rect l="l" t="t" r="r" b="b"/>
              <a:pathLst>
                <a:path w="166370" h="276860">
                  <a:moveTo>
                    <a:pt x="0" y="0"/>
                  </a:moveTo>
                  <a:lnTo>
                    <a:pt x="165899" y="0"/>
                  </a:lnTo>
                  <a:lnTo>
                    <a:pt x="165899" y="276299"/>
                  </a:lnTo>
                  <a:lnTo>
                    <a:pt x="0" y="276299"/>
                  </a:lnTo>
                  <a:lnTo>
                    <a:pt x="0" y="0"/>
                  </a:lnTo>
                  <a:close/>
                </a:path>
              </a:pathLst>
            </a:custGeom>
            <a:ln w="157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61089" y="2954354"/>
              <a:ext cx="1046072" cy="211288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170114" y="4476690"/>
              <a:ext cx="582930" cy="205740"/>
            </a:xfrm>
            <a:custGeom>
              <a:avLst/>
              <a:gdLst/>
              <a:ahLst/>
              <a:cxnLst/>
              <a:rect l="l" t="t" r="r" b="b"/>
              <a:pathLst>
                <a:path w="582929" h="205739">
                  <a:moveTo>
                    <a:pt x="0" y="0"/>
                  </a:moveTo>
                  <a:lnTo>
                    <a:pt x="582598" y="205474"/>
                  </a:lnTo>
                </a:path>
              </a:pathLst>
            </a:custGeom>
            <a:ln w="157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6138" y="4649640"/>
              <a:ext cx="92099" cy="65024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5591263" y="4713790"/>
              <a:ext cx="604520" cy="237490"/>
            </a:xfrm>
            <a:custGeom>
              <a:avLst/>
              <a:gdLst/>
              <a:ahLst/>
              <a:cxnLst/>
              <a:rect l="l" t="t" r="r" b="b"/>
              <a:pathLst>
                <a:path w="604520" h="237489">
                  <a:moveTo>
                    <a:pt x="0" y="0"/>
                  </a:moveTo>
                  <a:lnTo>
                    <a:pt x="604498" y="0"/>
                  </a:lnTo>
                  <a:lnTo>
                    <a:pt x="604498" y="236999"/>
                  </a:lnTo>
                  <a:lnTo>
                    <a:pt x="0" y="236999"/>
                  </a:lnTo>
                  <a:lnTo>
                    <a:pt x="0" y="0"/>
                  </a:lnTo>
                  <a:close/>
                </a:path>
              </a:pathLst>
            </a:custGeom>
            <a:ln w="21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07695" y="715161"/>
              <a:ext cx="1002697" cy="2025258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900" y="696111"/>
              <a:ext cx="1046097" cy="2043683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131924" y="2636294"/>
            <a:ext cx="15405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FF0000"/>
                </a:solidFill>
                <a:latin typeface="Arial"/>
                <a:cs typeface="Arial"/>
              </a:rPr>
              <a:t>In</a:t>
            </a:r>
            <a:r>
              <a:rPr dirty="0" sz="10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FF0000"/>
                </a:solidFill>
                <a:latin typeface="Arial"/>
                <a:cs typeface="Arial"/>
              </a:rPr>
              <a:t>low</a:t>
            </a:r>
            <a:r>
              <a:rPr dirty="0" sz="1000" spc="-10" b="1">
                <a:solidFill>
                  <a:srgbClr val="FF0000"/>
                </a:solidFill>
                <a:latin typeface="Arial"/>
                <a:cs typeface="Arial"/>
              </a:rPr>
              <a:t> fi, </a:t>
            </a:r>
            <a:r>
              <a:rPr dirty="0" sz="1000" b="1">
                <a:solidFill>
                  <a:srgbClr val="FF0000"/>
                </a:solidFill>
                <a:latin typeface="Arial"/>
                <a:cs typeface="Arial"/>
              </a:rPr>
              <a:t>no</a:t>
            </a:r>
            <a:r>
              <a:rPr dirty="0" sz="10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FF0000"/>
                </a:solidFill>
                <a:latin typeface="Arial"/>
                <a:cs typeface="Arial"/>
              </a:rPr>
              <a:t>way</a:t>
            </a:r>
            <a:r>
              <a:rPr dirty="0" sz="10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dirty="0" sz="10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FF0000"/>
                </a:solidFill>
                <a:latin typeface="Arial"/>
                <a:cs typeface="Arial"/>
              </a:rPr>
              <a:t>get</a:t>
            </a:r>
            <a:r>
              <a:rPr dirty="0" sz="10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000" b="1">
                <a:solidFill>
                  <a:srgbClr val="FF0000"/>
                </a:solidFill>
                <a:latin typeface="Arial"/>
                <a:cs typeface="Arial"/>
              </a:rPr>
              <a:t>get</a:t>
            </a:r>
            <a:r>
              <a:rPr dirty="0" sz="1000" spc="6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FF0000"/>
                </a:solidFill>
                <a:latin typeface="Arial"/>
                <a:cs typeface="Arial"/>
              </a:rPr>
              <a:t>back</a:t>
            </a:r>
            <a:r>
              <a:rPr dirty="0" sz="1000" spc="6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dirty="0" sz="1000" spc="6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FF0000"/>
                </a:solidFill>
                <a:latin typeface="Arial"/>
                <a:cs typeface="Arial"/>
              </a:rPr>
              <a:t>files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1104997" y="661873"/>
            <a:ext cx="8039100" cy="2301875"/>
            <a:chOff x="1104997" y="661873"/>
            <a:chExt cx="8039100" cy="2301875"/>
          </a:xfrm>
        </p:grpSpPr>
        <p:pic>
          <p:nvPicPr>
            <p:cNvPr id="21" name="object 2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07013" y="661873"/>
              <a:ext cx="1329702" cy="2131820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6743536" y="770553"/>
              <a:ext cx="218440" cy="250825"/>
            </a:xfrm>
            <a:custGeom>
              <a:avLst/>
              <a:gdLst/>
              <a:ahLst/>
              <a:cxnLst/>
              <a:rect l="l" t="t" r="r" b="b"/>
              <a:pathLst>
                <a:path w="218440" h="250825">
                  <a:moveTo>
                    <a:pt x="0" y="0"/>
                  </a:moveTo>
                  <a:lnTo>
                    <a:pt x="218399" y="0"/>
                  </a:lnTo>
                  <a:lnTo>
                    <a:pt x="218399" y="250199"/>
                  </a:lnTo>
                  <a:lnTo>
                    <a:pt x="0" y="250199"/>
                  </a:lnTo>
                  <a:lnTo>
                    <a:pt x="0" y="0"/>
                  </a:lnTo>
                  <a:close/>
                </a:path>
              </a:pathLst>
            </a:custGeom>
            <a:ln w="21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04997" y="733716"/>
              <a:ext cx="1002697" cy="1988153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1161317" y="2441930"/>
              <a:ext cx="1235075" cy="175895"/>
            </a:xfrm>
            <a:custGeom>
              <a:avLst/>
              <a:gdLst/>
              <a:ahLst/>
              <a:cxnLst/>
              <a:rect l="l" t="t" r="r" b="b"/>
              <a:pathLst>
                <a:path w="1235075" h="175894">
                  <a:moveTo>
                    <a:pt x="1016130" y="0"/>
                  </a:moveTo>
                  <a:lnTo>
                    <a:pt x="1234530" y="0"/>
                  </a:lnTo>
                  <a:lnTo>
                    <a:pt x="1234530" y="150589"/>
                  </a:lnTo>
                  <a:lnTo>
                    <a:pt x="1016130" y="150589"/>
                  </a:lnTo>
                  <a:lnTo>
                    <a:pt x="1016130" y="0"/>
                  </a:lnTo>
                  <a:close/>
                </a:path>
                <a:path w="1235075" h="175894">
                  <a:moveTo>
                    <a:pt x="0" y="25057"/>
                  </a:moveTo>
                  <a:lnTo>
                    <a:pt x="218399" y="25057"/>
                  </a:lnTo>
                  <a:lnTo>
                    <a:pt x="218399" y="175664"/>
                  </a:lnTo>
                  <a:lnTo>
                    <a:pt x="0" y="175664"/>
                  </a:lnTo>
                  <a:lnTo>
                    <a:pt x="0" y="25057"/>
                  </a:lnTo>
                  <a:close/>
                </a:path>
              </a:pathLst>
            </a:custGeom>
            <a:ln w="21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286647" y="2592519"/>
              <a:ext cx="884555" cy="320040"/>
            </a:xfrm>
            <a:custGeom>
              <a:avLst/>
              <a:gdLst/>
              <a:ahLst/>
              <a:cxnLst/>
              <a:rect l="l" t="t" r="r" b="b"/>
              <a:pathLst>
                <a:path w="884555" h="320039">
                  <a:moveTo>
                    <a:pt x="0" y="0"/>
                  </a:moveTo>
                  <a:lnTo>
                    <a:pt x="884045" y="319949"/>
                  </a:lnTo>
                </a:path>
              </a:pathLst>
            </a:custGeom>
            <a:ln w="157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53918" y="2880019"/>
              <a:ext cx="92099" cy="64899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1270517" y="2617594"/>
              <a:ext cx="1896110" cy="312420"/>
            </a:xfrm>
            <a:custGeom>
              <a:avLst/>
              <a:gdLst/>
              <a:ahLst/>
              <a:cxnLst/>
              <a:rect l="l" t="t" r="r" b="b"/>
              <a:pathLst>
                <a:path w="1896110" h="312419">
                  <a:moveTo>
                    <a:pt x="0" y="0"/>
                  </a:moveTo>
                  <a:lnTo>
                    <a:pt x="1895751" y="311899"/>
                  </a:lnTo>
                </a:path>
              </a:pathLst>
            </a:custGeom>
            <a:ln w="157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54143" y="2895844"/>
              <a:ext cx="90774" cy="67299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44260" y="661898"/>
              <a:ext cx="1046072" cy="2131795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97884" y="680873"/>
              <a:ext cx="1046097" cy="2074195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6818511" y="1020757"/>
              <a:ext cx="591820" cy="1388745"/>
            </a:xfrm>
            <a:custGeom>
              <a:avLst/>
              <a:gdLst/>
              <a:ahLst/>
              <a:cxnLst/>
              <a:rect l="l" t="t" r="r" b="b"/>
              <a:pathLst>
                <a:path w="591820" h="1388745">
                  <a:moveTo>
                    <a:pt x="0" y="0"/>
                  </a:moveTo>
                  <a:lnTo>
                    <a:pt x="591348" y="1388477"/>
                  </a:lnTo>
                </a:path>
              </a:pathLst>
            </a:custGeom>
            <a:ln w="157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27110" y="2391110"/>
              <a:ext cx="239799" cy="266634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7556209" y="1797998"/>
              <a:ext cx="491490" cy="774065"/>
            </a:xfrm>
            <a:custGeom>
              <a:avLst/>
              <a:gdLst/>
              <a:ahLst/>
              <a:cxnLst/>
              <a:rect l="l" t="t" r="r" b="b"/>
              <a:pathLst>
                <a:path w="491490" h="774064">
                  <a:moveTo>
                    <a:pt x="0" y="773745"/>
                  </a:moveTo>
                  <a:lnTo>
                    <a:pt x="490999" y="0"/>
                  </a:lnTo>
                </a:path>
              </a:pathLst>
            </a:custGeom>
            <a:ln w="157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17283" y="1729559"/>
              <a:ext cx="76249" cy="90322"/>
            </a:xfrm>
            <a:prstGeom prst="rect">
              <a:avLst/>
            </a:prstGeom>
          </p:spPr>
        </p:pic>
      </p:grpSp>
      <p:sp>
        <p:nvSpPr>
          <p:cNvPr id="35" name="object 35" descr=""/>
          <p:cNvSpPr txBox="1"/>
          <p:nvPr/>
        </p:nvSpPr>
        <p:spPr>
          <a:xfrm>
            <a:off x="3270593" y="705311"/>
            <a:ext cx="2143760" cy="2025650"/>
          </a:xfrm>
          <a:prstGeom prst="rect">
            <a:avLst/>
          </a:prstGeom>
          <a:ln w="19049">
            <a:solidFill>
              <a:srgbClr val="BA3D02"/>
            </a:solidFill>
          </a:ln>
        </p:spPr>
        <p:txBody>
          <a:bodyPr wrap="square" lIns="0" tIns="38100" rIns="0" bIns="0" rtlCol="0" vert="horz">
            <a:spAutoFit/>
          </a:bodyPr>
          <a:lstStyle/>
          <a:p>
            <a:pPr marL="85090" marR="113664">
              <a:lnSpc>
                <a:spcPct val="114999"/>
              </a:lnSpc>
              <a:spcBef>
                <a:spcPts val="300"/>
              </a:spcBef>
            </a:pP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Adding</a:t>
            </a:r>
            <a:r>
              <a:rPr dirty="0" sz="1700" spc="-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Navigation </a:t>
            </a:r>
            <a:r>
              <a:rPr dirty="0" sz="1700" spc="-25" b="1">
                <a:solidFill>
                  <a:srgbClr val="0097A7"/>
                </a:solidFill>
                <a:latin typeface="Arial"/>
                <a:cs typeface="Arial"/>
              </a:rPr>
              <a:t>Bar</a:t>
            </a:r>
            <a:endParaRPr sz="1700">
              <a:latin typeface="Arial"/>
              <a:cs typeface="Arial"/>
            </a:endParaRPr>
          </a:p>
          <a:p>
            <a:pPr marL="85090" marR="82550">
              <a:lnSpc>
                <a:spcPct val="114999"/>
              </a:lnSpc>
              <a:spcBef>
                <a:spcPts val="585"/>
              </a:spcBef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We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added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navigation</a:t>
            </a:r>
            <a:r>
              <a:rPr dirty="0" sz="1300" spc="5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bar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with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0" b="1">
                <a:solidFill>
                  <a:srgbClr val="595959"/>
                </a:solidFill>
                <a:latin typeface="Arial"/>
                <a:cs typeface="Arial"/>
              </a:rPr>
              <a:t>“files”</a:t>
            </a:r>
            <a:r>
              <a:rPr dirty="0" sz="1300" spc="1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300" spc="8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3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view</a:t>
            </a:r>
            <a:r>
              <a:rPr dirty="0" sz="13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Microsoft Sans Serif"/>
                <a:cs typeface="Microsoft Sans Serif"/>
              </a:rPr>
              <a:t>all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files</a:t>
            </a:r>
            <a:r>
              <a:rPr dirty="0" sz="13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and</a:t>
            </a:r>
            <a:r>
              <a:rPr dirty="0" sz="13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b="1">
                <a:solidFill>
                  <a:srgbClr val="595959"/>
                </a:solidFill>
                <a:latin typeface="Arial"/>
                <a:cs typeface="Arial"/>
              </a:rPr>
              <a:t>“activity”</a:t>
            </a:r>
            <a:r>
              <a:rPr dirty="0" sz="1300" spc="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300" spc="8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3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Microsoft Sans Serif"/>
                <a:cs typeface="Microsoft Sans Serif"/>
              </a:rPr>
              <a:t>see 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recent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comments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Microsoft Sans Serif"/>
                <a:cs typeface="Microsoft Sans Serif"/>
              </a:rPr>
              <a:t>in</a:t>
            </a:r>
            <a:r>
              <a:rPr dirty="0" sz="1300" spc="5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order</a:t>
            </a:r>
            <a:r>
              <a:rPr dirty="0" sz="1300" spc="1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8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300" spc="114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increase</a:t>
            </a:r>
            <a:r>
              <a:rPr dirty="0" sz="1300" spc="114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clarity.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6553262" y="3231493"/>
            <a:ext cx="2494915" cy="1719580"/>
          </a:xfrm>
          <a:prstGeom prst="rect">
            <a:avLst/>
          </a:prstGeom>
          <a:ln w="19049">
            <a:solidFill>
              <a:srgbClr val="BA3D02"/>
            </a:solidFill>
          </a:ln>
        </p:spPr>
        <p:txBody>
          <a:bodyPr wrap="square" lIns="0" tIns="38100" rIns="0" bIns="0" rtlCol="0" vert="horz">
            <a:spAutoFit/>
          </a:bodyPr>
          <a:lstStyle/>
          <a:p>
            <a:pPr marL="85725" marR="222885">
              <a:lnSpc>
                <a:spcPct val="114999"/>
              </a:lnSpc>
              <a:spcBef>
                <a:spcPts val="300"/>
              </a:spcBef>
            </a:pP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Adding</a:t>
            </a:r>
            <a:r>
              <a:rPr dirty="0" sz="1700" spc="-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Commenting </a:t>
            </a:r>
            <a:r>
              <a:rPr dirty="0" sz="1700" spc="-20" b="1">
                <a:solidFill>
                  <a:srgbClr val="0097A7"/>
                </a:solidFill>
                <a:latin typeface="Arial"/>
                <a:cs typeface="Arial"/>
              </a:rPr>
              <a:t>Menu</a:t>
            </a:r>
            <a:endParaRPr sz="1700">
              <a:latin typeface="Arial"/>
              <a:cs typeface="Arial"/>
            </a:endParaRPr>
          </a:p>
          <a:p>
            <a:pPr marL="85725" marR="335915">
              <a:lnSpc>
                <a:spcPct val="114999"/>
              </a:lnSpc>
              <a:spcBef>
                <a:spcPts val="585"/>
              </a:spcBef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We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added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300" spc="-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 b="1">
                <a:solidFill>
                  <a:srgbClr val="595959"/>
                </a:solidFill>
                <a:latin typeface="Arial"/>
                <a:cs typeface="Arial"/>
              </a:rPr>
              <a:t>“commenting </a:t>
            </a:r>
            <a:r>
              <a:rPr dirty="0" sz="1300" b="1">
                <a:solidFill>
                  <a:srgbClr val="595959"/>
                </a:solidFill>
                <a:latin typeface="Arial"/>
                <a:cs typeface="Arial"/>
              </a:rPr>
              <a:t>menu”</a:t>
            </a:r>
            <a:r>
              <a:rPr dirty="0" sz="1300" spc="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300" spc="65">
                <a:solidFill>
                  <a:srgbClr val="595959"/>
                </a:solidFill>
                <a:latin typeface="Microsoft Sans Serif"/>
                <a:cs typeface="Microsoft Sans Serif"/>
              </a:rPr>
              <a:t>that</a:t>
            </a:r>
            <a:r>
              <a:rPr dirty="0" sz="1300" spc="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appears</a:t>
            </a:r>
            <a:r>
              <a:rPr dirty="0" sz="1300" spc="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when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users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open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file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8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reduce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navigation</a:t>
            </a:r>
            <a:r>
              <a:rPr dirty="0" sz="1300" spc="1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confusion.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70199" y="3292593"/>
            <a:ext cx="2007870" cy="1719580"/>
          </a:xfrm>
          <a:prstGeom prst="rect">
            <a:avLst/>
          </a:prstGeom>
          <a:ln w="19049">
            <a:solidFill>
              <a:srgbClr val="BA3D02"/>
            </a:solidFill>
          </a:ln>
        </p:spPr>
        <p:txBody>
          <a:bodyPr wrap="square" lIns="0" tIns="38100" rIns="0" bIns="0" rtlCol="0" vert="horz">
            <a:spAutoFit/>
          </a:bodyPr>
          <a:lstStyle/>
          <a:p>
            <a:pPr marL="85725" marR="407670">
              <a:lnSpc>
                <a:spcPct val="114999"/>
              </a:lnSpc>
              <a:spcBef>
                <a:spcPts val="300"/>
              </a:spcBef>
            </a:pP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Simplified</a:t>
            </a:r>
            <a:r>
              <a:rPr dirty="0" sz="17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-20" b="1">
                <a:solidFill>
                  <a:srgbClr val="0097A7"/>
                </a:solidFill>
                <a:latin typeface="Arial"/>
                <a:cs typeface="Arial"/>
              </a:rPr>
              <a:t>Call </a:t>
            </a: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Access</a:t>
            </a:r>
            <a:endParaRPr sz="1700">
              <a:latin typeface="Arial"/>
              <a:cs typeface="Arial"/>
            </a:endParaRPr>
          </a:p>
          <a:p>
            <a:pPr marL="85725" marR="217170">
              <a:lnSpc>
                <a:spcPct val="114999"/>
              </a:lnSpc>
              <a:spcBef>
                <a:spcPts val="90"/>
              </a:spcBef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We</a:t>
            </a:r>
            <a:r>
              <a:rPr dirty="0" sz="1300" spc="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moved</a:t>
            </a:r>
            <a:r>
              <a:rPr dirty="0" sz="1300" spc="7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calling</a:t>
            </a:r>
            <a:r>
              <a:rPr dirty="0" sz="1300" spc="7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to </a:t>
            </a:r>
            <a:r>
              <a:rPr dirty="0" sz="1300" spc="60">
                <a:solidFill>
                  <a:srgbClr val="595959"/>
                </a:solidFill>
                <a:latin typeface="Microsoft Sans Serif"/>
                <a:cs typeface="Microsoft Sans Serif"/>
              </a:rPr>
              <a:t>the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80">
                <a:solidFill>
                  <a:srgbClr val="595959"/>
                </a:solidFill>
                <a:latin typeface="Microsoft Sans Serif"/>
                <a:cs typeface="Microsoft Sans Serif"/>
              </a:rPr>
              <a:t>bottom</a:t>
            </a:r>
            <a:r>
              <a:rPr dirty="0" sz="1300" spc="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navigation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bar</a:t>
            </a:r>
            <a:r>
              <a:rPr dirty="0" sz="1300" spc="1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8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300" spc="1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clarify</a:t>
            </a:r>
            <a:r>
              <a:rPr dirty="0" sz="1300" spc="13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ﬂow</a:t>
            </a:r>
            <a:r>
              <a:rPr dirty="0" sz="1300" spc="1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Microsoft Sans Serif"/>
                <a:cs typeface="Microsoft Sans Serif"/>
              </a:rPr>
              <a:t>for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users.</a:t>
            </a:r>
            <a:endParaRPr sz="1300">
              <a:latin typeface="Microsoft Sans Serif"/>
              <a:cs typeface="Microsoft Sans Serif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1805416" y="1282079"/>
            <a:ext cx="4760595" cy="2257425"/>
            <a:chOff x="1805416" y="1282079"/>
            <a:chExt cx="4760595" cy="2257425"/>
          </a:xfrm>
        </p:grpSpPr>
        <p:pic>
          <p:nvPicPr>
            <p:cNvPr id="39" name="object 3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06363" y="1282079"/>
              <a:ext cx="386649" cy="163959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05416" y="2894244"/>
              <a:ext cx="163959" cy="398349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6308112" y="3457218"/>
              <a:ext cx="257810" cy="0"/>
            </a:xfrm>
            <a:custGeom>
              <a:avLst/>
              <a:gdLst/>
              <a:ahLst/>
              <a:cxnLst/>
              <a:rect l="l" t="t" r="r" b="b"/>
              <a:pathLst>
                <a:path w="257809" h="0">
                  <a:moveTo>
                    <a:pt x="257699" y="0"/>
                  </a:moveTo>
                  <a:lnTo>
                    <a:pt x="0" y="0"/>
                  </a:lnTo>
                </a:path>
              </a:pathLst>
            </a:custGeom>
            <a:ln w="38099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16162" y="3375243"/>
              <a:ext cx="210999" cy="163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699" y="289222"/>
            <a:ext cx="7353934" cy="7937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dirty="0"/>
              <a:t>Refined</a:t>
            </a:r>
            <a:r>
              <a:rPr dirty="0" spc="-55"/>
              <a:t> </a:t>
            </a:r>
            <a:r>
              <a:rPr dirty="0" spc="135"/>
              <a:t>the</a:t>
            </a:r>
            <a:r>
              <a:rPr dirty="0" spc="-50"/>
              <a:t> </a:t>
            </a:r>
            <a:r>
              <a:rPr dirty="0" spc="80"/>
              <a:t>Menu</a:t>
            </a:r>
            <a:r>
              <a:rPr dirty="0" spc="-50"/>
              <a:t> </a:t>
            </a:r>
            <a:r>
              <a:rPr dirty="0" spc="-10"/>
              <a:t>Bar</a:t>
            </a:r>
            <a:r>
              <a:rPr dirty="0" spc="-50"/>
              <a:t> </a:t>
            </a:r>
            <a:r>
              <a:rPr dirty="0" spc="105"/>
              <a:t>to</a:t>
            </a:r>
            <a:r>
              <a:rPr dirty="0" spc="-50"/>
              <a:t> </a:t>
            </a:r>
            <a:r>
              <a:rPr dirty="0"/>
              <a:t>Reduce</a:t>
            </a:r>
            <a:r>
              <a:rPr dirty="0" spc="-50"/>
              <a:t> </a:t>
            </a:r>
            <a:r>
              <a:rPr dirty="0"/>
              <a:t>Confusion</a:t>
            </a:r>
            <a:r>
              <a:rPr dirty="0" spc="-50"/>
              <a:t> </a:t>
            </a:r>
            <a:r>
              <a:rPr dirty="0" spc="25"/>
              <a:t>and </a:t>
            </a:r>
            <a:r>
              <a:rPr dirty="0"/>
              <a:t>Improve</a:t>
            </a:r>
            <a:r>
              <a:rPr dirty="0" spc="30"/>
              <a:t> </a:t>
            </a:r>
            <a:r>
              <a:rPr dirty="0" spc="-40"/>
              <a:t>Task</a:t>
            </a:r>
            <a:r>
              <a:rPr dirty="0" spc="35"/>
              <a:t> </a:t>
            </a:r>
            <a:r>
              <a:rPr dirty="0" spc="-10"/>
              <a:t>Efficiency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8410" y="1257922"/>
            <a:ext cx="239999" cy="2399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41693" y="1296422"/>
            <a:ext cx="239999" cy="23999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37713" y="1296422"/>
            <a:ext cx="239999" cy="23999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6161" y="3873067"/>
            <a:ext cx="239999" cy="23999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4743" y="2519970"/>
            <a:ext cx="239999" cy="239999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62801" y="1296032"/>
            <a:ext cx="8295005" cy="821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31240">
              <a:lnSpc>
                <a:spcPct val="100000"/>
              </a:lnSpc>
              <a:spcBef>
                <a:spcPts val="100"/>
              </a:spcBef>
              <a:tabLst>
                <a:tab pos="3162300" algn="l"/>
                <a:tab pos="5629275" algn="l"/>
              </a:tabLst>
            </a:pPr>
            <a:r>
              <a:rPr dirty="0" baseline="6944" sz="1800" b="1">
                <a:latin typeface="Arial"/>
                <a:cs typeface="Arial"/>
              </a:rPr>
              <a:t>User</a:t>
            </a:r>
            <a:r>
              <a:rPr dirty="0" baseline="6944" sz="1800" spc="-82" b="1">
                <a:latin typeface="Arial"/>
                <a:cs typeface="Arial"/>
              </a:rPr>
              <a:t> </a:t>
            </a:r>
            <a:r>
              <a:rPr dirty="0" baseline="6944" sz="1800" spc="-15" b="1">
                <a:latin typeface="Arial"/>
                <a:cs typeface="Arial"/>
              </a:rPr>
              <a:t>Satisfaction</a:t>
            </a:r>
            <a:r>
              <a:rPr dirty="0" baseline="6944" sz="1800" b="1">
                <a:latin typeface="Arial"/>
                <a:cs typeface="Arial"/>
              </a:rPr>
              <a:t>	</a:t>
            </a:r>
            <a:r>
              <a:rPr dirty="0" baseline="4629" sz="1800" b="1">
                <a:latin typeface="Arial"/>
                <a:cs typeface="Arial"/>
              </a:rPr>
              <a:t>Navigation</a:t>
            </a:r>
            <a:r>
              <a:rPr dirty="0" baseline="4629" sz="1800" spc="104" b="1">
                <a:latin typeface="Arial"/>
                <a:cs typeface="Arial"/>
              </a:rPr>
              <a:t> </a:t>
            </a:r>
            <a:r>
              <a:rPr dirty="0" baseline="4629" sz="1800" spc="-15" b="1">
                <a:latin typeface="Arial"/>
                <a:cs typeface="Arial"/>
              </a:rPr>
              <a:t>Accuracy</a:t>
            </a:r>
            <a:r>
              <a:rPr dirty="0" baseline="4629" sz="1800" b="1">
                <a:latin typeface="Arial"/>
                <a:cs typeface="Arial"/>
              </a:rPr>
              <a:t>	</a:t>
            </a:r>
            <a:r>
              <a:rPr dirty="0" sz="1200" spc="-20" b="1">
                <a:latin typeface="Arial"/>
                <a:cs typeface="Arial"/>
              </a:rPr>
              <a:t>Task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Efficiency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12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5"/>
              </a:spcBef>
              <a:tabLst>
                <a:tab pos="2926715" algn="l"/>
                <a:tab pos="6078855" algn="l"/>
              </a:tabLst>
            </a:pP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Adding</a:t>
            </a:r>
            <a:r>
              <a:rPr dirty="0" sz="18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Menu</a:t>
            </a:r>
            <a:r>
              <a:rPr dirty="0" sz="18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for</a:t>
            </a:r>
            <a:r>
              <a:rPr dirty="0" sz="18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Files: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	Simplified</a:t>
            </a:r>
            <a:r>
              <a:rPr dirty="0" sz="1800" spc="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Call</a:t>
            </a:r>
            <a:r>
              <a:rPr dirty="0" sz="1800" spc="2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Access: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	</a:t>
            </a:r>
            <a:r>
              <a:rPr dirty="0" sz="1800" spc="10" b="1">
                <a:solidFill>
                  <a:srgbClr val="0097A7"/>
                </a:solidFill>
                <a:latin typeface="Arial"/>
                <a:cs typeface="Arial"/>
              </a:rPr>
              <a:t>Commenting</a:t>
            </a:r>
            <a:r>
              <a:rPr dirty="0" sz="1800" spc="2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Menu: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89938" y="2500220"/>
            <a:ext cx="239999" cy="23999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06663" y="3869592"/>
            <a:ext cx="239999" cy="239999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284393" y="3883092"/>
            <a:ext cx="239999" cy="239999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4861" y="2500220"/>
            <a:ext cx="239999" cy="239999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776760" y="2447390"/>
            <a:ext cx="2200275" cy="817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Microsoft Sans Serif"/>
                <a:cs typeface="Microsoft Sans Serif"/>
              </a:rPr>
              <a:t>The</a:t>
            </a:r>
            <a:r>
              <a:rPr dirty="0" sz="1300" spc="5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new</a:t>
            </a:r>
            <a:r>
              <a:rPr dirty="0" sz="1300" spc="5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“files”</a:t>
            </a:r>
            <a:r>
              <a:rPr dirty="0" sz="1300" spc="5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and</a:t>
            </a:r>
            <a:r>
              <a:rPr dirty="0" sz="1300" spc="5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“activity” </a:t>
            </a:r>
            <a:r>
              <a:rPr dirty="0" sz="1300">
                <a:latin typeface="Microsoft Sans Serif"/>
                <a:cs typeface="Microsoft Sans Serif"/>
              </a:rPr>
              <a:t>tabs</a:t>
            </a:r>
            <a:r>
              <a:rPr dirty="0" sz="1300" spc="10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make</a:t>
            </a:r>
            <a:r>
              <a:rPr dirty="0" sz="1300" spc="10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navigation</a:t>
            </a:r>
            <a:r>
              <a:rPr dirty="0" sz="1300" spc="50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clearer,</a:t>
            </a:r>
            <a:r>
              <a:rPr dirty="0" sz="1300" spc="10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reducing</a:t>
            </a:r>
            <a:r>
              <a:rPr dirty="0" sz="1300" spc="10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misclicks </a:t>
            </a:r>
            <a:r>
              <a:rPr dirty="0" sz="1300" spc="10">
                <a:latin typeface="Microsoft Sans Serif"/>
                <a:cs typeface="Microsoft Sans Serif"/>
              </a:rPr>
              <a:t>and</a:t>
            </a:r>
            <a:r>
              <a:rPr dirty="0" sz="1300" spc="160">
                <a:latin typeface="Microsoft Sans Serif"/>
                <a:cs typeface="Microsoft Sans Serif"/>
              </a:rPr>
              <a:t> </a:t>
            </a:r>
            <a:r>
              <a:rPr dirty="0" sz="1300" spc="10">
                <a:latin typeface="Microsoft Sans Serif"/>
                <a:cs typeface="Microsoft Sans Serif"/>
              </a:rPr>
              <a:t>hesitation</a:t>
            </a:r>
            <a:r>
              <a:rPr dirty="0" sz="1300" spc="16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time.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42992" y="3849667"/>
            <a:ext cx="2062480" cy="817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Microsoft Sans Serif"/>
                <a:cs typeface="Microsoft Sans Serif"/>
              </a:rPr>
              <a:t>Centralizing</a:t>
            </a:r>
            <a:r>
              <a:rPr dirty="0" sz="1300" spc="10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file</a:t>
            </a:r>
            <a:r>
              <a:rPr dirty="0" sz="1300" spc="105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and </a:t>
            </a:r>
            <a:r>
              <a:rPr dirty="0" sz="1300" spc="60">
                <a:latin typeface="Microsoft Sans Serif"/>
                <a:cs typeface="Microsoft Sans Serif"/>
              </a:rPr>
              <a:t>comment</a:t>
            </a:r>
            <a:r>
              <a:rPr dirty="0" sz="1300" spc="8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access</a:t>
            </a:r>
            <a:r>
              <a:rPr dirty="0" sz="1300" spc="8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shortens </a:t>
            </a:r>
            <a:r>
              <a:rPr dirty="0" sz="1300">
                <a:latin typeface="Microsoft Sans Serif"/>
                <a:cs typeface="Microsoft Sans Serif"/>
              </a:rPr>
              <a:t>search</a:t>
            </a:r>
            <a:r>
              <a:rPr dirty="0" sz="1300" spc="11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time,</a:t>
            </a:r>
            <a:r>
              <a:rPr dirty="0" sz="1300" spc="11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improving </a:t>
            </a:r>
            <a:r>
              <a:rPr dirty="0" sz="1300" spc="20">
                <a:latin typeface="Microsoft Sans Serif"/>
                <a:cs typeface="Microsoft Sans Serif"/>
              </a:rPr>
              <a:t>completion</a:t>
            </a:r>
            <a:r>
              <a:rPr dirty="0" sz="1300" spc="28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consistency.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640730" y="2489576"/>
            <a:ext cx="2005330" cy="817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Microsoft Sans Serif"/>
                <a:cs typeface="Microsoft Sans Serif"/>
              </a:rPr>
              <a:t>Moving</a:t>
            </a:r>
            <a:r>
              <a:rPr dirty="0" sz="1300" spc="2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calls</a:t>
            </a:r>
            <a:r>
              <a:rPr dirty="0" sz="1300" spc="30">
                <a:latin typeface="Microsoft Sans Serif"/>
                <a:cs typeface="Microsoft Sans Serif"/>
              </a:rPr>
              <a:t> </a:t>
            </a:r>
            <a:r>
              <a:rPr dirty="0" sz="1300" spc="80">
                <a:latin typeface="Microsoft Sans Serif"/>
                <a:cs typeface="Microsoft Sans Serif"/>
              </a:rPr>
              <a:t>to</a:t>
            </a:r>
            <a:r>
              <a:rPr dirty="0" sz="1300" spc="25">
                <a:latin typeface="Microsoft Sans Serif"/>
                <a:cs typeface="Microsoft Sans Serif"/>
              </a:rPr>
              <a:t> </a:t>
            </a:r>
            <a:r>
              <a:rPr dirty="0" sz="1300" spc="60">
                <a:latin typeface="Microsoft Sans Serif"/>
                <a:cs typeface="Microsoft Sans Serif"/>
              </a:rPr>
              <a:t>the</a:t>
            </a:r>
            <a:r>
              <a:rPr dirty="0" sz="1300" spc="3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“files </a:t>
            </a:r>
            <a:r>
              <a:rPr dirty="0" sz="1300">
                <a:latin typeface="Microsoft Sans Serif"/>
                <a:cs typeface="Microsoft Sans Serif"/>
              </a:rPr>
              <a:t>menu”</a:t>
            </a:r>
            <a:r>
              <a:rPr dirty="0" sz="1300" spc="12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clarifies</a:t>
            </a:r>
            <a:r>
              <a:rPr dirty="0" sz="1300" spc="12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call</a:t>
            </a:r>
            <a:r>
              <a:rPr dirty="0" sz="1300" spc="12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origins </a:t>
            </a:r>
            <a:r>
              <a:rPr dirty="0" sz="1300">
                <a:latin typeface="Microsoft Sans Serif"/>
                <a:cs typeface="Microsoft Sans Serif"/>
              </a:rPr>
              <a:t>and</a:t>
            </a:r>
            <a:r>
              <a:rPr dirty="0" sz="1300" spc="10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minimizes</a:t>
            </a:r>
            <a:r>
              <a:rPr dirty="0" sz="1300" spc="10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confusion </a:t>
            </a:r>
            <a:r>
              <a:rPr dirty="0" sz="1300">
                <a:latin typeface="Microsoft Sans Serif"/>
                <a:cs typeface="Microsoft Sans Serif"/>
              </a:rPr>
              <a:t>or</a:t>
            </a:r>
            <a:r>
              <a:rPr dirty="0" sz="1300" spc="8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frustration.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645016" y="3849667"/>
            <a:ext cx="1901825" cy="101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Microsoft Sans Serif"/>
                <a:cs typeface="Microsoft Sans Serif"/>
              </a:rPr>
              <a:t>This</a:t>
            </a:r>
            <a:r>
              <a:rPr dirty="0" sz="1300" spc="1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change</a:t>
            </a:r>
            <a:r>
              <a:rPr dirty="0" sz="1300" spc="1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makes</a:t>
            </a:r>
            <a:r>
              <a:rPr dirty="0" sz="1300" spc="20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call </a:t>
            </a:r>
            <a:r>
              <a:rPr dirty="0" sz="1300" spc="10">
                <a:latin typeface="Microsoft Sans Serif"/>
                <a:cs typeface="Microsoft Sans Serif"/>
              </a:rPr>
              <a:t>initiation</a:t>
            </a:r>
            <a:r>
              <a:rPr dirty="0" sz="1300" spc="250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more </a:t>
            </a:r>
            <a:r>
              <a:rPr dirty="0" sz="1300" spc="20">
                <a:latin typeface="Microsoft Sans Serif"/>
                <a:cs typeface="Microsoft Sans Serif"/>
              </a:rPr>
              <a:t>predictable</a:t>
            </a:r>
            <a:r>
              <a:rPr dirty="0" sz="1300" spc="140">
                <a:latin typeface="Microsoft Sans Serif"/>
                <a:cs typeface="Microsoft Sans Serif"/>
              </a:rPr>
              <a:t> </a:t>
            </a:r>
            <a:r>
              <a:rPr dirty="0" sz="1300" spc="20">
                <a:latin typeface="Microsoft Sans Serif"/>
                <a:cs typeface="Microsoft Sans Serif"/>
              </a:rPr>
              <a:t>and</a:t>
            </a:r>
            <a:r>
              <a:rPr dirty="0" sz="1300" spc="14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reduces unnecessary </a:t>
            </a:r>
            <a:r>
              <a:rPr dirty="0" sz="1300" spc="10">
                <a:latin typeface="Microsoft Sans Serif"/>
                <a:cs typeface="Microsoft Sans Serif"/>
              </a:rPr>
              <a:t>backtracking</a:t>
            </a:r>
            <a:r>
              <a:rPr dirty="0" sz="1300" spc="190">
                <a:latin typeface="Microsoft Sans Serif"/>
                <a:cs typeface="Microsoft Sans Serif"/>
              </a:rPr>
              <a:t> </a:t>
            </a:r>
            <a:r>
              <a:rPr dirty="0" sz="1300" spc="10">
                <a:latin typeface="Microsoft Sans Serif"/>
                <a:cs typeface="Microsoft Sans Serif"/>
              </a:rPr>
              <a:t>or</a:t>
            </a:r>
            <a:r>
              <a:rPr dirty="0" sz="1300" spc="19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retries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417490" y="2479403"/>
            <a:ext cx="2202180" cy="817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Microsoft Sans Serif"/>
                <a:cs typeface="Microsoft Sans Serif"/>
              </a:rPr>
              <a:t>Clarifying</a:t>
            </a:r>
            <a:r>
              <a:rPr dirty="0" sz="1300" spc="35">
                <a:latin typeface="Microsoft Sans Serif"/>
                <a:cs typeface="Microsoft Sans Serif"/>
              </a:rPr>
              <a:t> </a:t>
            </a:r>
            <a:r>
              <a:rPr dirty="0" sz="1300" spc="50">
                <a:latin typeface="Microsoft Sans Serif"/>
                <a:cs typeface="Microsoft Sans Serif"/>
              </a:rPr>
              <a:t>“todos”</a:t>
            </a:r>
            <a:r>
              <a:rPr dirty="0" sz="1300" spc="40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vs.</a:t>
            </a:r>
            <a:r>
              <a:rPr dirty="0" sz="1300" spc="4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“recent </a:t>
            </a:r>
            <a:r>
              <a:rPr dirty="0" sz="1300" spc="50">
                <a:latin typeface="Microsoft Sans Serif"/>
                <a:cs typeface="Microsoft Sans Serif"/>
              </a:rPr>
              <a:t>comments”</a:t>
            </a:r>
            <a:r>
              <a:rPr dirty="0" sz="130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improves </a:t>
            </a:r>
            <a:r>
              <a:rPr dirty="0" sz="1300" spc="10">
                <a:latin typeface="Microsoft Sans Serif"/>
                <a:cs typeface="Microsoft Sans Serif"/>
              </a:rPr>
              <a:t>intuitiveness</a:t>
            </a:r>
            <a:r>
              <a:rPr dirty="0" sz="1300" spc="145">
                <a:latin typeface="Microsoft Sans Serif"/>
                <a:cs typeface="Microsoft Sans Serif"/>
              </a:rPr>
              <a:t> </a:t>
            </a:r>
            <a:r>
              <a:rPr dirty="0" sz="1300" spc="10">
                <a:latin typeface="Microsoft Sans Serif"/>
                <a:cs typeface="Microsoft Sans Serif"/>
              </a:rPr>
              <a:t>and</a:t>
            </a:r>
            <a:r>
              <a:rPr dirty="0" sz="1300" spc="15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boosts </a:t>
            </a:r>
            <a:r>
              <a:rPr dirty="0" sz="1300" spc="10">
                <a:latin typeface="Microsoft Sans Serif"/>
                <a:cs typeface="Microsoft Sans Serif"/>
              </a:rPr>
              <a:t>confidence</a:t>
            </a:r>
            <a:r>
              <a:rPr dirty="0" sz="1300" spc="34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ratings.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434188" y="3859687"/>
            <a:ext cx="2375535" cy="817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 spc="10">
                <a:latin typeface="Microsoft Sans Serif"/>
                <a:cs typeface="Microsoft Sans Serif"/>
              </a:rPr>
              <a:t>The</a:t>
            </a:r>
            <a:r>
              <a:rPr dirty="0" sz="1300" spc="114">
                <a:latin typeface="Microsoft Sans Serif"/>
                <a:cs typeface="Microsoft Sans Serif"/>
              </a:rPr>
              <a:t> </a:t>
            </a:r>
            <a:r>
              <a:rPr dirty="0" sz="1300" spc="20">
                <a:latin typeface="Microsoft Sans Serif"/>
                <a:cs typeface="Microsoft Sans Serif"/>
              </a:rPr>
              <a:t>“commenting</a:t>
            </a:r>
            <a:r>
              <a:rPr dirty="0" sz="1300" spc="114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menu” </a:t>
            </a:r>
            <a:r>
              <a:rPr dirty="0" sz="1300">
                <a:latin typeface="Microsoft Sans Serif"/>
                <a:cs typeface="Microsoft Sans Serif"/>
              </a:rPr>
              <a:t>streamlines</a:t>
            </a:r>
            <a:r>
              <a:rPr dirty="0" sz="1300" spc="17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workﬂows,</a:t>
            </a:r>
            <a:r>
              <a:rPr dirty="0" sz="1300" spc="170">
                <a:latin typeface="Microsoft Sans Serif"/>
                <a:cs typeface="Microsoft Sans Serif"/>
              </a:rPr>
              <a:t> </a:t>
            </a:r>
            <a:r>
              <a:rPr dirty="0" sz="1300" spc="50">
                <a:latin typeface="Microsoft Sans Serif"/>
                <a:cs typeface="Microsoft Sans Serif"/>
              </a:rPr>
              <a:t>cutting </a:t>
            </a:r>
            <a:r>
              <a:rPr dirty="0" sz="1300">
                <a:latin typeface="Microsoft Sans Serif"/>
                <a:cs typeface="Microsoft Sans Serif"/>
              </a:rPr>
              <a:t>extra</a:t>
            </a:r>
            <a:r>
              <a:rPr dirty="0" sz="1300" spc="15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steps</a:t>
            </a:r>
            <a:r>
              <a:rPr dirty="0" sz="1300" spc="16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and</a:t>
            </a:r>
            <a:r>
              <a:rPr dirty="0" sz="1300" spc="15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improving</a:t>
            </a:r>
            <a:r>
              <a:rPr dirty="0" sz="1300" spc="160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task </a:t>
            </a:r>
            <a:r>
              <a:rPr dirty="0" sz="1300" spc="-10">
                <a:latin typeface="Microsoft Sans Serif"/>
                <a:cs typeface="Microsoft Sans Serif"/>
              </a:rPr>
              <a:t>speed.</a:t>
            </a:r>
            <a:endParaRPr sz="1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183772"/>
            <a:ext cx="236220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Design</a:t>
            </a:r>
            <a:r>
              <a:rPr dirty="0" spc="-105"/>
              <a:t> </a:t>
            </a:r>
            <a:r>
              <a:rPr dirty="0" spc="-10"/>
              <a:t>Change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8765" y="281562"/>
            <a:ext cx="253999" cy="23494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070814" y="183772"/>
            <a:ext cx="3214370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65" b="1">
                <a:solidFill>
                  <a:srgbClr val="BA3D02"/>
                </a:solidFill>
                <a:latin typeface="Arial"/>
                <a:cs typeface="Arial"/>
              </a:rPr>
              <a:t>2:</a:t>
            </a:r>
            <a:r>
              <a:rPr dirty="0" sz="2500" spc="-7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65" b="1">
                <a:solidFill>
                  <a:srgbClr val="BA3D02"/>
                </a:solidFill>
                <a:latin typeface="Arial"/>
                <a:cs typeface="Arial"/>
              </a:rPr>
              <a:t>Video</a:t>
            </a:r>
            <a:r>
              <a:rPr dirty="0" sz="2500" spc="-7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b="1">
                <a:solidFill>
                  <a:srgbClr val="BA3D02"/>
                </a:solidFill>
                <a:latin typeface="Arial"/>
                <a:cs typeface="Arial"/>
              </a:rPr>
              <a:t>Calling</a:t>
            </a:r>
            <a:r>
              <a:rPr dirty="0" sz="2500" spc="-7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-20" b="1">
                <a:solidFill>
                  <a:srgbClr val="BA3D02"/>
                </a:solidFill>
                <a:latin typeface="Arial"/>
                <a:cs typeface="Arial"/>
              </a:rPr>
              <a:t>Flow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70523" y="819825"/>
            <a:ext cx="2254885" cy="1971039"/>
            <a:chOff x="170523" y="819825"/>
            <a:chExt cx="2254885" cy="1971039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523" y="819825"/>
              <a:ext cx="1161551" cy="197074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0939" y="819828"/>
              <a:ext cx="983952" cy="197074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746380" y="1629861"/>
              <a:ext cx="594995" cy="150495"/>
            </a:xfrm>
            <a:custGeom>
              <a:avLst/>
              <a:gdLst/>
              <a:ahLst/>
              <a:cxnLst/>
              <a:rect l="l" t="t" r="r" b="b"/>
              <a:pathLst>
                <a:path w="594994" h="150494">
                  <a:moveTo>
                    <a:pt x="0" y="0"/>
                  </a:moveTo>
                  <a:lnTo>
                    <a:pt x="594723" y="150029"/>
                  </a:lnTo>
                </a:path>
              </a:pathLst>
            </a:custGeom>
            <a:ln w="171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25602" y="1743848"/>
              <a:ext cx="99542" cy="7208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38681" y="1479712"/>
              <a:ext cx="408305" cy="300355"/>
            </a:xfrm>
            <a:custGeom>
              <a:avLst/>
              <a:gdLst/>
              <a:ahLst/>
              <a:cxnLst/>
              <a:rect l="l" t="t" r="r" b="b"/>
              <a:pathLst>
                <a:path w="408305" h="300355">
                  <a:moveTo>
                    <a:pt x="0" y="0"/>
                  </a:moveTo>
                  <a:lnTo>
                    <a:pt x="407699" y="0"/>
                  </a:lnTo>
                  <a:lnTo>
                    <a:pt x="407699" y="300299"/>
                  </a:lnTo>
                  <a:lnTo>
                    <a:pt x="0" y="300299"/>
                  </a:lnTo>
                  <a:lnTo>
                    <a:pt x="0" y="0"/>
                  </a:lnTo>
                  <a:close/>
                </a:path>
              </a:pathLst>
            </a:custGeom>
            <a:ln w="171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4898690" y="696248"/>
            <a:ext cx="2263775" cy="1971039"/>
            <a:chOff x="4898690" y="696248"/>
            <a:chExt cx="2263775" cy="1971039"/>
          </a:xfrm>
        </p:grpSpPr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98690" y="696248"/>
              <a:ext cx="1083697" cy="197074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65862" y="720413"/>
              <a:ext cx="996195" cy="1922406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203639" y="819823"/>
              <a:ext cx="1831339" cy="1643380"/>
            </a:xfrm>
            <a:custGeom>
              <a:avLst/>
              <a:gdLst/>
              <a:ahLst/>
              <a:cxnLst/>
              <a:rect l="l" t="t" r="r" b="b"/>
              <a:pathLst>
                <a:path w="1831340" h="1643380">
                  <a:moveTo>
                    <a:pt x="0" y="0"/>
                  </a:moveTo>
                  <a:lnTo>
                    <a:pt x="572998" y="0"/>
                  </a:lnTo>
                  <a:lnTo>
                    <a:pt x="572998" y="291599"/>
                  </a:lnTo>
                  <a:lnTo>
                    <a:pt x="0" y="291599"/>
                  </a:lnTo>
                  <a:lnTo>
                    <a:pt x="0" y="0"/>
                  </a:lnTo>
                  <a:close/>
                </a:path>
                <a:path w="1831340" h="1643380">
                  <a:moveTo>
                    <a:pt x="1070522" y="1351732"/>
                  </a:moveTo>
                  <a:lnTo>
                    <a:pt x="1830721" y="1351732"/>
                  </a:lnTo>
                  <a:lnTo>
                    <a:pt x="1830721" y="1643331"/>
                  </a:lnTo>
                  <a:lnTo>
                    <a:pt x="1070522" y="1643331"/>
                  </a:lnTo>
                  <a:lnTo>
                    <a:pt x="1070522" y="1351732"/>
                  </a:lnTo>
                  <a:close/>
                </a:path>
                <a:path w="1831340" h="1643380">
                  <a:moveTo>
                    <a:pt x="572998" y="145799"/>
                  </a:moveTo>
                  <a:lnTo>
                    <a:pt x="1035847" y="1403702"/>
                  </a:lnTo>
                </a:path>
              </a:pathLst>
            </a:custGeom>
            <a:ln w="166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05299" y="2205678"/>
              <a:ext cx="68649" cy="97202"/>
            </a:xfrm>
            <a:prstGeom prst="rect">
              <a:avLst/>
            </a:prstGeom>
          </p:spPr>
        </p:pic>
      </p:grpSp>
      <p:grpSp>
        <p:nvGrpSpPr>
          <p:cNvPr id="16" name="object 16" descr=""/>
          <p:cNvGrpSpPr/>
          <p:nvPr/>
        </p:nvGrpSpPr>
        <p:grpSpPr>
          <a:xfrm>
            <a:off x="2424895" y="2914144"/>
            <a:ext cx="2273300" cy="2145030"/>
            <a:chOff x="2424895" y="2914144"/>
            <a:chExt cx="2273300" cy="2145030"/>
          </a:xfrm>
        </p:grpSpPr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24895" y="2914159"/>
              <a:ext cx="1191222" cy="2103555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2735369" y="3442068"/>
              <a:ext cx="710565" cy="739775"/>
            </a:xfrm>
            <a:custGeom>
              <a:avLst/>
              <a:gdLst/>
              <a:ahLst/>
              <a:cxnLst/>
              <a:rect l="l" t="t" r="r" b="b"/>
              <a:pathLst>
                <a:path w="710564" h="739775">
                  <a:moveTo>
                    <a:pt x="0" y="0"/>
                  </a:moveTo>
                  <a:lnTo>
                    <a:pt x="710098" y="0"/>
                  </a:lnTo>
                  <a:lnTo>
                    <a:pt x="710098" y="739198"/>
                  </a:lnTo>
                  <a:lnTo>
                    <a:pt x="0" y="739198"/>
                  </a:lnTo>
                  <a:lnTo>
                    <a:pt x="0" y="0"/>
                  </a:lnTo>
                  <a:close/>
                </a:path>
              </a:pathLst>
            </a:custGeom>
            <a:ln w="183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16117" y="2914144"/>
              <a:ext cx="1081572" cy="2144995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3744442" y="3661917"/>
              <a:ext cx="834390" cy="631190"/>
            </a:xfrm>
            <a:custGeom>
              <a:avLst/>
              <a:gdLst/>
              <a:ahLst/>
              <a:cxnLst/>
              <a:rect l="l" t="t" r="r" b="b"/>
              <a:pathLst>
                <a:path w="834389" h="631189">
                  <a:moveTo>
                    <a:pt x="0" y="0"/>
                  </a:moveTo>
                  <a:lnTo>
                    <a:pt x="834298" y="0"/>
                  </a:lnTo>
                  <a:lnTo>
                    <a:pt x="834298" y="630598"/>
                  </a:lnTo>
                  <a:lnTo>
                    <a:pt x="0" y="630598"/>
                  </a:lnTo>
                  <a:lnTo>
                    <a:pt x="0" y="0"/>
                  </a:lnTo>
                  <a:close/>
                </a:path>
              </a:pathLst>
            </a:custGeom>
            <a:ln w="166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36305" y="3802504"/>
              <a:ext cx="293999" cy="170949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2840844" y="833973"/>
            <a:ext cx="1926589" cy="1833245"/>
          </a:xfrm>
          <a:prstGeom prst="rect">
            <a:avLst/>
          </a:prstGeom>
          <a:ln w="28574">
            <a:solidFill>
              <a:srgbClr val="BA3D02"/>
            </a:solidFill>
          </a:ln>
        </p:spPr>
        <p:txBody>
          <a:bodyPr wrap="square" lIns="0" tIns="76835" rIns="0" bIns="0" rtlCol="0" vert="horz">
            <a:spAutoFit/>
          </a:bodyPr>
          <a:lstStyle/>
          <a:p>
            <a:pPr marL="85725" marR="728345">
              <a:lnSpc>
                <a:spcPct val="100000"/>
              </a:lnSpc>
              <a:spcBef>
                <a:spcPts val="605"/>
              </a:spcBef>
            </a:pP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Enhancing Calling Designers</a:t>
            </a:r>
            <a:endParaRPr sz="1700">
              <a:latin typeface="Arial"/>
              <a:cs typeface="Arial"/>
            </a:endParaRPr>
          </a:p>
          <a:p>
            <a:pPr marL="85725" marR="166370">
              <a:lnSpc>
                <a:spcPct val="100000"/>
              </a:lnSpc>
              <a:spcBef>
                <a:spcPts val="515"/>
              </a:spcBef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We</a:t>
            </a:r>
            <a:r>
              <a:rPr dirty="0" sz="13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made</a:t>
            </a:r>
            <a:r>
              <a:rPr dirty="0" sz="13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designer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contacts</a:t>
            </a:r>
            <a:r>
              <a:rPr dirty="0" sz="13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full</a:t>
            </a:r>
            <a:r>
              <a:rPr dirty="0" sz="1300" spc="4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screen,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like</a:t>
            </a:r>
            <a:r>
              <a:rPr dirty="0" sz="1300" spc="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3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phone</a:t>
            </a:r>
            <a:r>
              <a:rPr dirty="0" sz="1300" spc="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interface, </a:t>
            </a:r>
            <a:r>
              <a:rPr dirty="0" sz="1300" spc="8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3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improve</a:t>
            </a:r>
            <a:r>
              <a:rPr dirty="0" sz="13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usability.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399384" y="496098"/>
            <a:ext cx="1600200" cy="2263775"/>
          </a:xfrm>
          <a:prstGeom prst="rect">
            <a:avLst/>
          </a:prstGeom>
          <a:ln w="28574">
            <a:solidFill>
              <a:srgbClr val="BA3D02"/>
            </a:solidFill>
          </a:ln>
        </p:spPr>
        <p:txBody>
          <a:bodyPr wrap="square" lIns="0" tIns="38100" rIns="0" bIns="0" rtlCol="0" vert="horz">
            <a:spAutoFit/>
          </a:bodyPr>
          <a:lstStyle/>
          <a:p>
            <a:pPr algn="just" marL="85725" marR="706755">
              <a:lnSpc>
                <a:spcPct val="114999"/>
              </a:lnSpc>
              <a:spcBef>
                <a:spcPts val="300"/>
              </a:spcBef>
            </a:pP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Control Screen </a:t>
            </a:r>
            <a:r>
              <a:rPr dirty="0" sz="1700" spc="-20" b="1">
                <a:solidFill>
                  <a:srgbClr val="0097A7"/>
                </a:solidFill>
                <a:latin typeface="Arial"/>
                <a:cs typeface="Arial"/>
              </a:rPr>
              <a:t>Sharing</a:t>
            </a:r>
            <a:endParaRPr sz="1700">
              <a:latin typeface="Arial"/>
              <a:cs typeface="Arial"/>
            </a:endParaRPr>
          </a:p>
          <a:p>
            <a:pPr marL="85725" marR="91440">
              <a:lnSpc>
                <a:spcPct val="114999"/>
              </a:lnSpc>
              <a:spcBef>
                <a:spcPts val="85"/>
              </a:spcBef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We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added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clear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screen</a:t>
            </a:r>
            <a:r>
              <a:rPr dirty="0" sz="1300" spc="1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share 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option</a:t>
            </a:r>
            <a:r>
              <a:rPr dirty="0" sz="1300" spc="7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for</a:t>
            </a:r>
            <a:r>
              <a:rPr dirty="0" sz="1300" spc="7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users</a:t>
            </a:r>
            <a:r>
              <a:rPr dirty="0" sz="1300" spc="7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to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choose</a:t>
            </a:r>
            <a:r>
              <a:rPr dirty="0" sz="1300" spc="1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when</a:t>
            </a:r>
            <a:r>
              <a:rPr dirty="0" sz="1300" spc="1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to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begin</a:t>
            </a:r>
            <a:r>
              <a:rPr dirty="0" sz="1300" spc="1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sharing.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51024" y="3006069"/>
            <a:ext cx="1885314" cy="1920239"/>
          </a:xfrm>
          <a:prstGeom prst="rect">
            <a:avLst/>
          </a:prstGeom>
          <a:ln w="28574">
            <a:solidFill>
              <a:srgbClr val="BA3D02"/>
            </a:solidFill>
          </a:ln>
        </p:spPr>
        <p:txBody>
          <a:bodyPr wrap="square" lIns="0" tIns="76835" rIns="0" bIns="0" rtlCol="0" vert="horz">
            <a:spAutoFit/>
          </a:bodyPr>
          <a:lstStyle/>
          <a:p>
            <a:pPr marL="85090" marR="173355">
              <a:lnSpc>
                <a:spcPct val="100000"/>
              </a:lnSpc>
              <a:spcBef>
                <a:spcPts val="605"/>
              </a:spcBef>
            </a:pP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Removing </a:t>
            </a:r>
            <a:r>
              <a:rPr dirty="0" sz="1700" spc="10" b="1">
                <a:solidFill>
                  <a:srgbClr val="0097A7"/>
                </a:solidFill>
                <a:latin typeface="Arial"/>
                <a:cs typeface="Arial"/>
              </a:rPr>
              <a:t>Commenting</a:t>
            </a:r>
            <a:r>
              <a:rPr dirty="0" sz="1700" spc="2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-25" b="1">
                <a:solidFill>
                  <a:srgbClr val="0097A7"/>
                </a:solidFill>
                <a:latin typeface="Arial"/>
                <a:cs typeface="Arial"/>
              </a:rPr>
              <a:t>in </a:t>
            </a: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Calls</a:t>
            </a:r>
            <a:endParaRPr sz="1700">
              <a:latin typeface="Arial"/>
              <a:cs typeface="Arial"/>
            </a:endParaRPr>
          </a:p>
          <a:p>
            <a:pPr marL="85090" marR="105410">
              <a:lnSpc>
                <a:spcPct val="100000"/>
              </a:lnSpc>
              <a:spcBef>
                <a:spcPts val="515"/>
              </a:spcBef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We</a:t>
            </a:r>
            <a:r>
              <a:rPr dirty="0" sz="1300" spc="-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replaced 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commenting</a:t>
            </a:r>
            <a:r>
              <a:rPr dirty="0" sz="1300" spc="3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35">
                <a:solidFill>
                  <a:srgbClr val="595959"/>
                </a:solidFill>
                <a:latin typeface="Microsoft Sans Serif"/>
                <a:cs typeface="Microsoft Sans Serif"/>
              </a:rPr>
              <a:t>with 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note-taking</a:t>
            </a:r>
            <a:r>
              <a:rPr dirty="0" sz="1300" spc="1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8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3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reduce confusion.</a:t>
            </a:r>
            <a:endParaRPr sz="1300">
              <a:latin typeface="Microsoft Sans Serif"/>
              <a:cs typeface="Microsoft Sans Serif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6920610" y="2851769"/>
            <a:ext cx="1979295" cy="2207895"/>
            <a:chOff x="6920610" y="2851769"/>
            <a:chExt cx="1979295" cy="2207895"/>
          </a:xfrm>
        </p:grpSpPr>
        <p:pic>
          <p:nvPicPr>
            <p:cNvPr id="26" name="object 2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50808" y="2851769"/>
              <a:ext cx="948888" cy="1919821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8026233" y="4276141"/>
              <a:ext cx="388620" cy="90805"/>
            </a:xfrm>
            <a:custGeom>
              <a:avLst/>
              <a:gdLst/>
              <a:ahLst/>
              <a:cxnLst/>
              <a:rect l="l" t="t" r="r" b="b"/>
              <a:pathLst>
                <a:path w="388620" h="90804">
                  <a:moveTo>
                    <a:pt x="0" y="0"/>
                  </a:moveTo>
                  <a:lnTo>
                    <a:pt x="388199" y="0"/>
                  </a:lnTo>
                  <a:lnTo>
                    <a:pt x="388199" y="90599"/>
                  </a:lnTo>
                  <a:lnTo>
                    <a:pt x="0" y="90599"/>
                  </a:lnTo>
                  <a:lnTo>
                    <a:pt x="0" y="0"/>
                  </a:lnTo>
                  <a:close/>
                </a:path>
              </a:pathLst>
            </a:custGeom>
            <a:ln w="158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20610" y="3129331"/>
              <a:ext cx="1032222" cy="1929808"/>
            </a:xfrm>
            <a:prstGeom prst="rect">
              <a:avLst/>
            </a:prstGeom>
          </p:spPr>
        </p:pic>
      </p:grpSp>
      <p:sp>
        <p:nvSpPr>
          <p:cNvPr id="29" name="object 29" descr=""/>
          <p:cNvSpPr txBox="1"/>
          <p:nvPr/>
        </p:nvSpPr>
        <p:spPr>
          <a:xfrm>
            <a:off x="4884540" y="2874319"/>
            <a:ext cx="1791970" cy="2103755"/>
          </a:xfrm>
          <a:prstGeom prst="rect">
            <a:avLst/>
          </a:prstGeom>
          <a:ln w="28574">
            <a:solidFill>
              <a:srgbClr val="BA3D02"/>
            </a:solidFill>
          </a:ln>
        </p:spPr>
        <p:txBody>
          <a:bodyPr wrap="square" lIns="0" tIns="76835" rIns="0" bIns="0" rtlCol="0" vert="horz">
            <a:spAutoFit/>
          </a:bodyPr>
          <a:lstStyle/>
          <a:p>
            <a:pPr marL="85725" marR="177800">
              <a:lnSpc>
                <a:spcPct val="100000"/>
              </a:lnSpc>
              <a:spcBef>
                <a:spcPts val="605"/>
              </a:spcBef>
            </a:pP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Reducing </a:t>
            </a:r>
            <a:r>
              <a:rPr dirty="0" sz="1700" spc="55" b="1">
                <a:solidFill>
                  <a:srgbClr val="0097A7"/>
                </a:solidFill>
                <a:latin typeface="Arial"/>
                <a:cs typeface="Arial"/>
              </a:rPr>
              <a:t>Clutter</a:t>
            </a:r>
            <a:r>
              <a:rPr dirty="0" sz="1700" spc="-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on</a:t>
            </a:r>
            <a:r>
              <a:rPr dirty="0" sz="1700" spc="-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-20" b="1">
                <a:solidFill>
                  <a:srgbClr val="0097A7"/>
                </a:solidFill>
                <a:latin typeface="Arial"/>
                <a:cs typeface="Arial"/>
              </a:rPr>
              <a:t>Call </a:t>
            </a: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Screen</a:t>
            </a:r>
            <a:endParaRPr sz="1700">
              <a:latin typeface="Arial"/>
              <a:cs typeface="Arial"/>
            </a:endParaRPr>
          </a:p>
          <a:p>
            <a:pPr marL="85725" marR="92075">
              <a:lnSpc>
                <a:spcPct val="100000"/>
              </a:lnSpc>
              <a:spcBef>
                <a:spcPts val="15"/>
              </a:spcBef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We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added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“view 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controls”</a:t>
            </a:r>
            <a:r>
              <a:rPr dirty="0" sz="1300" spc="1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70">
                <a:solidFill>
                  <a:srgbClr val="595959"/>
                </a:solidFill>
                <a:latin typeface="Microsoft Sans Serif"/>
                <a:cs typeface="Microsoft Sans Serif"/>
              </a:rPr>
              <a:t>button</a:t>
            </a:r>
            <a:r>
              <a:rPr dirty="0" sz="1300" spc="15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45">
                <a:solidFill>
                  <a:srgbClr val="595959"/>
                </a:solidFill>
                <a:latin typeface="Microsoft Sans Serif"/>
                <a:cs typeface="Microsoft Sans Serif"/>
              </a:rPr>
              <a:t>that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lets</a:t>
            </a:r>
            <a:r>
              <a:rPr dirty="0" sz="13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users</a:t>
            </a:r>
            <a:r>
              <a:rPr dirty="0" sz="13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access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options</a:t>
            </a:r>
            <a:r>
              <a:rPr dirty="0" sz="1300" spc="1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like</a:t>
            </a:r>
            <a:r>
              <a:rPr dirty="0" sz="1300" spc="1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30">
                <a:solidFill>
                  <a:srgbClr val="595959"/>
                </a:solidFill>
                <a:latin typeface="Microsoft Sans Serif"/>
                <a:cs typeface="Microsoft Sans Serif"/>
              </a:rPr>
              <a:t>“stop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sharing”</a:t>
            </a:r>
            <a:r>
              <a:rPr dirty="0" sz="13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when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needed.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30" name="object 30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461542" y="1723216"/>
            <a:ext cx="372851" cy="163959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036220" y="4099291"/>
            <a:ext cx="406451" cy="163949"/>
          </a:xfrm>
          <a:prstGeom prst="rect">
            <a:avLst/>
          </a:prstGeom>
        </p:spPr>
      </p:pic>
      <p:grpSp>
        <p:nvGrpSpPr>
          <p:cNvPr id="32" name="object 32" descr=""/>
          <p:cNvGrpSpPr/>
          <p:nvPr/>
        </p:nvGrpSpPr>
        <p:grpSpPr>
          <a:xfrm>
            <a:off x="6668486" y="3284368"/>
            <a:ext cx="2129790" cy="1725295"/>
            <a:chOff x="6668486" y="3284368"/>
            <a:chExt cx="2129790" cy="1725295"/>
          </a:xfrm>
        </p:grpSpPr>
        <p:sp>
          <p:nvSpPr>
            <p:cNvPr id="33" name="object 33" descr=""/>
            <p:cNvSpPr/>
            <p:nvPr/>
          </p:nvSpPr>
          <p:spPr>
            <a:xfrm>
              <a:off x="7399385" y="3540893"/>
              <a:ext cx="746760" cy="668655"/>
            </a:xfrm>
            <a:custGeom>
              <a:avLst/>
              <a:gdLst/>
              <a:ahLst/>
              <a:cxnLst/>
              <a:rect l="l" t="t" r="r" b="b"/>
              <a:pathLst>
                <a:path w="746759" h="668654">
                  <a:moveTo>
                    <a:pt x="0" y="0"/>
                  </a:moveTo>
                  <a:lnTo>
                    <a:pt x="746273" y="668548"/>
                  </a:lnTo>
                </a:path>
              </a:pathLst>
            </a:custGeom>
            <a:ln w="166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118946" y="4180579"/>
              <a:ext cx="91424" cy="87674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6982236" y="3293093"/>
              <a:ext cx="834390" cy="248285"/>
            </a:xfrm>
            <a:custGeom>
              <a:avLst/>
              <a:gdLst/>
              <a:ahLst/>
              <a:cxnLst/>
              <a:rect l="l" t="t" r="r" b="b"/>
              <a:pathLst>
                <a:path w="834390" h="248285">
                  <a:moveTo>
                    <a:pt x="0" y="0"/>
                  </a:moveTo>
                  <a:lnTo>
                    <a:pt x="834298" y="0"/>
                  </a:lnTo>
                  <a:lnTo>
                    <a:pt x="834298" y="247799"/>
                  </a:lnTo>
                  <a:lnTo>
                    <a:pt x="0" y="247799"/>
                  </a:lnTo>
                  <a:lnTo>
                    <a:pt x="0" y="0"/>
                  </a:lnTo>
                  <a:close/>
                </a:path>
              </a:pathLst>
            </a:custGeom>
            <a:ln w="174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079234" y="4863657"/>
              <a:ext cx="710098" cy="145807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8220333" y="4366741"/>
              <a:ext cx="174625" cy="405130"/>
            </a:xfrm>
            <a:custGeom>
              <a:avLst/>
              <a:gdLst/>
              <a:ahLst/>
              <a:cxnLst/>
              <a:rect l="l" t="t" r="r" b="b"/>
              <a:pathLst>
                <a:path w="174625" h="405129">
                  <a:moveTo>
                    <a:pt x="0" y="0"/>
                  </a:moveTo>
                  <a:lnTo>
                    <a:pt x="174324" y="404899"/>
                  </a:lnTo>
                </a:path>
              </a:pathLst>
            </a:custGeom>
            <a:ln w="166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361020" y="4752403"/>
              <a:ext cx="71899" cy="97074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8079233" y="4883290"/>
              <a:ext cx="710565" cy="90805"/>
            </a:xfrm>
            <a:custGeom>
              <a:avLst/>
              <a:gdLst/>
              <a:ahLst/>
              <a:cxnLst/>
              <a:rect l="l" t="t" r="r" b="b"/>
              <a:pathLst>
                <a:path w="710565" h="90804">
                  <a:moveTo>
                    <a:pt x="0" y="0"/>
                  </a:moveTo>
                  <a:lnTo>
                    <a:pt x="710098" y="0"/>
                  </a:lnTo>
                  <a:lnTo>
                    <a:pt x="710098" y="90599"/>
                  </a:lnTo>
                  <a:lnTo>
                    <a:pt x="0" y="90599"/>
                  </a:lnTo>
                  <a:lnTo>
                    <a:pt x="0" y="0"/>
                  </a:lnTo>
                  <a:close/>
                </a:path>
              </a:pathLst>
            </a:custGeom>
            <a:ln w="174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68486" y="4533166"/>
              <a:ext cx="406449" cy="163949"/>
            </a:xfrm>
            <a:prstGeom prst="rect">
              <a:avLst/>
            </a:prstGeom>
          </p:spPr>
        </p:pic>
      </p:grpSp>
      <p:grpSp>
        <p:nvGrpSpPr>
          <p:cNvPr id="41" name="object 41" descr=""/>
          <p:cNvGrpSpPr/>
          <p:nvPr/>
        </p:nvGrpSpPr>
        <p:grpSpPr>
          <a:xfrm>
            <a:off x="6917335" y="1346767"/>
            <a:ext cx="482600" cy="164465"/>
            <a:chOff x="6917335" y="1346767"/>
            <a:chExt cx="482600" cy="164465"/>
          </a:xfrm>
        </p:grpSpPr>
        <p:sp>
          <p:nvSpPr>
            <p:cNvPr id="42" name="object 42" descr=""/>
            <p:cNvSpPr/>
            <p:nvPr/>
          </p:nvSpPr>
          <p:spPr>
            <a:xfrm>
              <a:off x="7109285" y="1428747"/>
              <a:ext cx="290195" cy="0"/>
            </a:xfrm>
            <a:custGeom>
              <a:avLst/>
              <a:gdLst/>
              <a:ahLst/>
              <a:cxnLst/>
              <a:rect l="l" t="t" r="r" b="b"/>
              <a:pathLst>
                <a:path w="290195" h="0">
                  <a:moveTo>
                    <a:pt x="290099" y="0"/>
                  </a:moveTo>
                  <a:lnTo>
                    <a:pt x="0" y="0"/>
                  </a:lnTo>
                </a:path>
              </a:pathLst>
            </a:custGeom>
            <a:ln w="38099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917335" y="1346767"/>
              <a:ext cx="210999" cy="1639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20"/>
              </a:spcBef>
            </a:pPr>
            <a:r>
              <a:rPr dirty="0"/>
              <a:t>Improving</a:t>
            </a:r>
            <a:r>
              <a:rPr dirty="0" spc="-65"/>
              <a:t> </a:t>
            </a:r>
            <a:r>
              <a:rPr dirty="0" spc="75"/>
              <a:t>Clarity</a:t>
            </a:r>
            <a:r>
              <a:rPr dirty="0" spc="-65"/>
              <a:t> </a:t>
            </a:r>
            <a:r>
              <a:rPr dirty="0" spc="70"/>
              <a:t>and</a:t>
            </a:r>
            <a:r>
              <a:rPr dirty="0" spc="-65"/>
              <a:t> </a:t>
            </a:r>
            <a:r>
              <a:rPr dirty="0" spc="50"/>
              <a:t>Control</a:t>
            </a:r>
            <a:r>
              <a:rPr dirty="0" spc="-65"/>
              <a:t> </a:t>
            </a:r>
            <a:r>
              <a:rPr dirty="0"/>
              <a:t>in</a:t>
            </a:r>
            <a:r>
              <a:rPr dirty="0" spc="-65"/>
              <a:t> </a:t>
            </a:r>
            <a:r>
              <a:rPr dirty="0" spc="65"/>
              <a:t>Video</a:t>
            </a:r>
            <a:r>
              <a:rPr dirty="0" spc="-60"/>
              <a:t> </a:t>
            </a:r>
            <a:r>
              <a:rPr dirty="0" spc="-10"/>
              <a:t>Calling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8410" y="849723"/>
            <a:ext cx="239999" cy="2399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41693" y="888223"/>
            <a:ext cx="239999" cy="23999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37713" y="888223"/>
            <a:ext cx="239999" cy="23999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468736" y="887837"/>
            <a:ext cx="57645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2155825" algn="l"/>
                <a:tab pos="4623435" algn="l"/>
              </a:tabLst>
            </a:pPr>
            <a:r>
              <a:rPr dirty="0" baseline="6944" sz="1800" b="1">
                <a:latin typeface="Arial"/>
                <a:cs typeface="Arial"/>
              </a:rPr>
              <a:t>User</a:t>
            </a:r>
            <a:r>
              <a:rPr dirty="0" baseline="6944" sz="1800" spc="-82" b="1">
                <a:latin typeface="Arial"/>
                <a:cs typeface="Arial"/>
              </a:rPr>
              <a:t> </a:t>
            </a:r>
            <a:r>
              <a:rPr dirty="0" baseline="6944" sz="1800" spc="-15" b="1">
                <a:latin typeface="Arial"/>
                <a:cs typeface="Arial"/>
              </a:rPr>
              <a:t>Satisfaction</a:t>
            </a:r>
            <a:r>
              <a:rPr dirty="0" baseline="6944" sz="1800" b="1">
                <a:latin typeface="Arial"/>
                <a:cs typeface="Arial"/>
              </a:rPr>
              <a:t>	</a:t>
            </a:r>
            <a:r>
              <a:rPr dirty="0" baseline="4629" sz="1800" b="1">
                <a:latin typeface="Arial"/>
                <a:cs typeface="Arial"/>
              </a:rPr>
              <a:t>Navigation</a:t>
            </a:r>
            <a:r>
              <a:rPr dirty="0" baseline="4629" sz="1800" spc="104" b="1">
                <a:latin typeface="Arial"/>
                <a:cs typeface="Arial"/>
              </a:rPr>
              <a:t> </a:t>
            </a:r>
            <a:r>
              <a:rPr dirty="0" baseline="4629" sz="1800" spc="-15" b="1">
                <a:latin typeface="Arial"/>
                <a:cs typeface="Arial"/>
              </a:rPr>
              <a:t>Accuracy</a:t>
            </a:r>
            <a:r>
              <a:rPr dirty="0" baseline="4629" sz="1800" b="1">
                <a:latin typeface="Arial"/>
                <a:cs typeface="Arial"/>
              </a:rPr>
              <a:t>	</a:t>
            </a:r>
            <a:r>
              <a:rPr dirty="0" sz="1200" spc="-20" b="1">
                <a:latin typeface="Arial"/>
                <a:cs typeface="Arial"/>
              </a:rPr>
              <a:t>Task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Efficiency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8737" y="2088943"/>
            <a:ext cx="239999" cy="23999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737" y="3662092"/>
            <a:ext cx="239999" cy="239999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185976" y="1203315"/>
            <a:ext cx="2181225" cy="20593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0370" marR="172720" indent="-408305">
              <a:lnSpc>
                <a:spcPct val="114999"/>
              </a:lnSpc>
              <a:spcBef>
                <a:spcPts val="100"/>
              </a:spcBef>
            </a:pP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Enhancing</a:t>
            </a:r>
            <a:r>
              <a:rPr dirty="0" sz="1800" spc="-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Calling Designers:</a:t>
            </a:r>
            <a:endParaRPr sz="1800">
              <a:latin typeface="Arial"/>
              <a:cs typeface="Arial"/>
            </a:endParaRPr>
          </a:p>
          <a:p>
            <a:pPr marL="475615" marR="5080">
              <a:lnSpc>
                <a:spcPct val="100000"/>
              </a:lnSpc>
              <a:spcBef>
                <a:spcPts val="1685"/>
              </a:spcBef>
            </a:pPr>
            <a:r>
              <a:rPr dirty="0" sz="1300">
                <a:latin typeface="Microsoft Sans Serif"/>
                <a:cs typeface="Microsoft Sans Serif"/>
              </a:rPr>
              <a:t>Making </a:t>
            </a:r>
            <a:r>
              <a:rPr dirty="0" sz="1300" spc="60">
                <a:latin typeface="Microsoft Sans Serif"/>
                <a:cs typeface="Microsoft Sans Serif"/>
              </a:rPr>
              <a:t>the</a:t>
            </a:r>
            <a:r>
              <a:rPr dirty="0" sz="130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designer </a:t>
            </a:r>
            <a:r>
              <a:rPr dirty="0" sz="1300">
                <a:latin typeface="Microsoft Sans Serif"/>
                <a:cs typeface="Microsoft Sans Serif"/>
              </a:rPr>
              <a:t>selection</a:t>
            </a:r>
            <a:r>
              <a:rPr dirty="0" sz="1300" spc="17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full</a:t>
            </a:r>
            <a:r>
              <a:rPr dirty="0" sz="1300" spc="17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screen </a:t>
            </a:r>
            <a:r>
              <a:rPr dirty="0" sz="1300">
                <a:latin typeface="Microsoft Sans Serif"/>
                <a:cs typeface="Microsoft Sans Serif"/>
              </a:rPr>
              <a:t>reduces</a:t>
            </a:r>
            <a:r>
              <a:rPr dirty="0" sz="1300" spc="229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misclicks</a:t>
            </a:r>
            <a:r>
              <a:rPr dirty="0" sz="1300" spc="220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and </a:t>
            </a:r>
            <a:r>
              <a:rPr dirty="0" sz="1300" spc="10">
                <a:latin typeface="Microsoft Sans Serif"/>
                <a:cs typeface="Microsoft Sans Serif"/>
              </a:rPr>
              <a:t>hesitation</a:t>
            </a:r>
            <a:r>
              <a:rPr dirty="0" sz="1300" spc="26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time, </a:t>
            </a:r>
            <a:r>
              <a:rPr dirty="0" sz="1300">
                <a:latin typeface="Microsoft Sans Serif"/>
                <a:cs typeface="Microsoft Sans Serif"/>
              </a:rPr>
              <a:t>improving</a:t>
            </a:r>
            <a:r>
              <a:rPr dirty="0" sz="1300" spc="23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navigation accuracy.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78396" y="3639355"/>
            <a:ext cx="1459230" cy="121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Microsoft Sans Serif"/>
                <a:cs typeface="Microsoft Sans Serif"/>
              </a:rPr>
              <a:t>A</a:t>
            </a:r>
            <a:r>
              <a:rPr dirty="0" sz="1300" spc="6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clearer</a:t>
            </a:r>
            <a:r>
              <a:rPr dirty="0" sz="1300" spc="7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interface </a:t>
            </a:r>
            <a:r>
              <a:rPr dirty="0" sz="1300">
                <a:latin typeface="Microsoft Sans Serif"/>
                <a:cs typeface="Microsoft Sans Serif"/>
              </a:rPr>
              <a:t>boosts</a:t>
            </a:r>
            <a:r>
              <a:rPr dirty="0" sz="1300" spc="280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user </a:t>
            </a:r>
            <a:r>
              <a:rPr dirty="0" sz="1300" spc="10">
                <a:latin typeface="Microsoft Sans Serif"/>
                <a:cs typeface="Microsoft Sans Serif"/>
              </a:rPr>
              <a:t>confidence</a:t>
            </a:r>
            <a:r>
              <a:rPr dirty="0" sz="1300" spc="340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and </a:t>
            </a:r>
            <a:r>
              <a:rPr dirty="0" sz="1300">
                <a:latin typeface="Microsoft Sans Serif"/>
                <a:cs typeface="Microsoft Sans Serif"/>
              </a:rPr>
              <a:t>perceived</a:t>
            </a:r>
            <a:r>
              <a:rPr dirty="0" sz="1300" spc="31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control, </a:t>
            </a:r>
            <a:r>
              <a:rPr dirty="0" sz="1300">
                <a:latin typeface="Microsoft Sans Serif"/>
                <a:cs typeface="Microsoft Sans Serif"/>
              </a:rPr>
              <a:t>raising</a:t>
            </a:r>
            <a:r>
              <a:rPr dirty="0" sz="1300" spc="3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satisfaction scores.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599019" y="1222518"/>
            <a:ext cx="1819275" cy="2238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9415" marR="119380" indent="-387350">
              <a:lnSpc>
                <a:spcPct val="114999"/>
              </a:lnSpc>
              <a:spcBef>
                <a:spcPts val="100"/>
              </a:spcBef>
            </a:pP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Control</a:t>
            </a:r>
            <a:r>
              <a:rPr dirty="0" sz="1800" spc="1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Screen Sharing:</a:t>
            </a:r>
            <a:endParaRPr sz="1800">
              <a:latin typeface="Arial"/>
              <a:cs typeface="Arial"/>
            </a:endParaRPr>
          </a:p>
          <a:p>
            <a:pPr marL="182245" marR="5080">
              <a:lnSpc>
                <a:spcPct val="100000"/>
              </a:lnSpc>
              <a:spcBef>
                <a:spcPts val="1530"/>
              </a:spcBef>
            </a:pPr>
            <a:r>
              <a:rPr dirty="0" sz="1300">
                <a:latin typeface="Microsoft Sans Serif"/>
                <a:cs typeface="Microsoft Sans Serif"/>
              </a:rPr>
              <a:t>Allowing</a:t>
            </a:r>
            <a:r>
              <a:rPr dirty="0" sz="1300" spc="7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users</a:t>
            </a:r>
            <a:r>
              <a:rPr dirty="0" sz="1300" spc="70">
                <a:latin typeface="Microsoft Sans Serif"/>
                <a:cs typeface="Microsoft Sans Serif"/>
              </a:rPr>
              <a:t> </a:t>
            </a:r>
            <a:r>
              <a:rPr dirty="0" sz="1300" spc="55">
                <a:latin typeface="Microsoft Sans Serif"/>
                <a:cs typeface="Microsoft Sans Serif"/>
              </a:rPr>
              <a:t>to </a:t>
            </a:r>
            <a:r>
              <a:rPr dirty="0" sz="1300">
                <a:latin typeface="Microsoft Sans Serif"/>
                <a:cs typeface="Microsoft Sans Serif"/>
              </a:rPr>
              <a:t>choose</a:t>
            </a:r>
            <a:r>
              <a:rPr dirty="0" sz="1300" spc="10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when</a:t>
            </a:r>
            <a:r>
              <a:rPr dirty="0" sz="1300" spc="105">
                <a:latin typeface="Microsoft Sans Serif"/>
                <a:cs typeface="Microsoft Sans Serif"/>
              </a:rPr>
              <a:t> </a:t>
            </a:r>
            <a:r>
              <a:rPr dirty="0" sz="1300" spc="80">
                <a:latin typeface="Microsoft Sans Serif"/>
                <a:cs typeface="Microsoft Sans Serif"/>
              </a:rPr>
              <a:t>to</a:t>
            </a:r>
            <a:r>
              <a:rPr dirty="0" sz="1300" spc="105">
                <a:latin typeface="Microsoft Sans Serif"/>
                <a:cs typeface="Microsoft Sans Serif"/>
              </a:rPr>
              <a:t> </a:t>
            </a:r>
            <a:r>
              <a:rPr dirty="0" sz="1300" spc="40">
                <a:latin typeface="Microsoft Sans Serif"/>
                <a:cs typeface="Microsoft Sans Serif"/>
              </a:rPr>
              <a:t>start </a:t>
            </a:r>
            <a:r>
              <a:rPr dirty="0" sz="1300">
                <a:latin typeface="Microsoft Sans Serif"/>
                <a:cs typeface="Microsoft Sans Serif"/>
              </a:rPr>
              <a:t>sharing</a:t>
            </a:r>
            <a:r>
              <a:rPr dirty="0" sz="1300" spc="4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prevents </a:t>
            </a:r>
            <a:r>
              <a:rPr dirty="0" sz="1300">
                <a:latin typeface="Microsoft Sans Serif"/>
                <a:cs typeface="Microsoft Sans Serif"/>
              </a:rPr>
              <a:t>surprise</a:t>
            </a:r>
            <a:r>
              <a:rPr dirty="0" sz="1300" spc="22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actions</a:t>
            </a:r>
            <a:r>
              <a:rPr dirty="0" sz="1300" spc="229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and </a:t>
            </a:r>
            <a:r>
              <a:rPr dirty="0" sz="1300">
                <a:latin typeface="Microsoft Sans Serif"/>
                <a:cs typeface="Microsoft Sans Serif"/>
              </a:rPr>
              <a:t>frustration,</a:t>
            </a:r>
            <a:r>
              <a:rPr dirty="0" sz="1300" spc="34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reducing </a:t>
            </a:r>
            <a:r>
              <a:rPr dirty="0" sz="1300">
                <a:latin typeface="Microsoft Sans Serif"/>
                <a:cs typeface="Microsoft Sans Serif"/>
              </a:rPr>
              <a:t>confusion</a:t>
            </a:r>
            <a:r>
              <a:rPr dirty="0" sz="1300" spc="33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signs </a:t>
            </a:r>
            <a:r>
              <a:rPr dirty="0" sz="1300">
                <a:latin typeface="Microsoft Sans Serif"/>
                <a:cs typeface="Microsoft Sans Serif"/>
              </a:rPr>
              <a:t>during</a:t>
            </a:r>
            <a:r>
              <a:rPr dirty="0" sz="1300" spc="18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tasks.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744105" y="3639365"/>
            <a:ext cx="1565910" cy="121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Microsoft Sans Serif"/>
                <a:cs typeface="Microsoft Sans Serif"/>
              </a:rPr>
              <a:t>Giving</a:t>
            </a:r>
            <a:r>
              <a:rPr dirty="0" sz="1300" spc="20">
                <a:latin typeface="Microsoft Sans Serif"/>
                <a:cs typeface="Microsoft Sans Serif"/>
              </a:rPr>
              <a:t> </a:t>
            </a:r>
            <a:r>
              <a:rPr dirty="0" sz="1300" spc="50">
                <a:latin typeface="Microsoft Sans Serif"/>
                <a:cs typeface="Microsoft Sans Serif"/>
              </a:rPr>
              <a:t>control</a:t>
            </a:r>
            <a:r>
              <a:rPr dirty="0" sz="1300" spc="20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over </a:t>
            </a:r>
            <a:r>
              <a:rPr dirty="0" sz="1300">
                <a:latin typeface="Microsoft Sans Serif"/>
                <a:cs typeface="Microsoft Sans Serif"/>
              </a:rPr>
              <a:t>sharing</a:t>
            </a:r>
            <a:r>
              <a:rPr dirty="0" sz="1300" spc="4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minimizes </a:t>
            </a:r>
            <a:r>
              <a:rPr dirty="0" sz="1300">
                <a:latin typeface="Microsoft Sans Serif"/>
                <a:cs typeface="Microsoft Sans Serif"/>
              </a:rPr>
              <a:t>unnecessary</a:t>
            </a:r>
            <a:r>
              <a:rPr dirty="0" sz="1300" spc="22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retries, </a:t>
            </a:r>
            <a:r>
              <a:rPr dirty="0" sz="1300">
                <a:latin typeface="Microsoft Sans Serif"/>
                <a:cs typeface="Microsoft Sans Serif"/>
              </a:rPr>
              <a:t>improving</a:t>
            </a:r>
            <a:r>
              <a:rPr dirty="0" sz="1300" spc="235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task </a:t>
            </a:r>
            <a:r>
              <a:rPr dirty="0" sz="1300" spc="-10">
                <a:latin typeface="Microsoft Sans Serif"/>
                <a:cs typeface="Microsoft Sans Serif"/>
              </a:rPr>
              <a:t>completion consistency.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729290" y="1230947"/>
            <a:ext cx="2018030" cy="3616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0005">
              <a:lnSpc>
                <a:spcPct val="114999"/>
              </a:lnSpc>
              <a:spcBef>
                <a:spcPts val="100"/>
              </a:spcBef>
            </a:pPr>
            <a:r>
              <a:rPr dirty="0" sz="1800" spc="-20" b="1">
                <a:solidFill>
                  <a:srgbClr val="0097A7"/>
                </a:solidFill>
                <a:latin typeface="Arial"/>
                <a:cs typeface="Arial"/>
              </a:rPr>
              <a:t>Removing</a:t>
            </a:r>
            <a:r>
              <a:rPr dirty="0" sz="1800" spc="-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Calling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8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Commenting:</a:t>
            </a:r>
            <a:endParaRPr sz="1800">
              <a:latin typeface="Arial"/>
              <a:cs typeface="Arial"/>
            </a:endParaRPr>
          </a:p>
          <a:p>
            <a:pPr marL="290830" marR="51435">
              <a:lnSpc>
                <a:spcPct val="100000"/>
              </a:lnSpc>
              <a:spcBef>
                <a:spcPts val="1465"/>
              </a:spcBef>
            </a:pPr>
            <a:r>
              <a:rPr dirty="0" sz="1300" spc="-10">
                <a:latin typeface="Microsoft Sans Serif"/>
                <a:cs typeface="Microsoft Sans Serif"/>
              </a:rPr>
              <a:t>Replacing </a:t>
            </a:r>
            <a:r>
              <a:rPr dirty="0" sz="1300">
                <a:latin typeface="Microsoft Sans Serif"/>
                <a:cs typeface="Microsoft Sans Serif"/>
              </a:rPr>
              <a:t>simultaneous</a:t>
            </a:r>
            <a:r>
              <a:rPr dirty="0" sz="1300" spc="30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calling </a:t>
            </a:r>
            <a:r>
              <a:rPr dirty="0" sz="1300" spc="10">
                <a:latin typeface="Microsoft Sans Serif"/>
                <a:cs typeface="Microsoft Sans Serif"/>
              </a:rPr>
              <a:t>and</a:t>
            </a:r>
            <a:r>
              <a:rPr dirty="0" sz="1300" spc="190">
                <a:latin typeface="Microsoft Sans Serif"/>
                <a:cs typeface="Microsoft Sans Serif"/>
              </a:rPr>
              <a:t> </a:t>
            </a:r>
            <a:r>
              <a:rPr dirty="0" sz="1300" spc="10">
                <a:latin typeface="Microsoft Sans Serif"/>
                <a:cs typeface="Microsoft Sans Serif"/>
              </a:rPr>
              <a:t>commenting</a:t>
            </a:r>
            <a:r>
              <a:rPr dirty="0" sz="1300" spc="190">
                <a:latin typeface="Microsoft Sans Serif"/>
                <a:cs typeface="Microsoft Sans Serif"/>
              </a:rPr>
              <a:t> </a:t>
            </a:r>
            <a:r>
              <a:rPr dirty="0" sz="1300" spc="35">
                <a:latin typeface="Microsoft Sans Serif"/>
                <a:cs typeface="Microsoft Sans Serif"/>
              </a:rPr>
              <a:t>with </a:t>
            </a:r>
            <a:r>
              <a:rPr dirty="0" sz="1300" spc="50">
                <a:latin typeface="Microsoft Sans Serif"/>
                <a:cs typeface="Microsoft Sans Serif"/>
              </a:rPr>
              <a:t>note-taking</a:t>
            </a:r>
            <a:r>
              <a:rPr dirty="0" sz="1300" spc="2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simplifies </a:t>
            </a:r>
            <a:r>
              <a:rPr dirty="0" sz="1300">
                <a:latin typeface="Microsoft Sans Serif"/>
                <a:cs typeface="Microsoft Sans Serif"/>
              </a:rPr>
              <a:t>workﬂow,</a:t>
            </a:r>
            <a:r>
              <a:rPr dirty="0" sz="1300" spc="6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reducing </a:t>
            </a:r>
            <a:r>
              <a:rPr dirty="0" sz="1300" spc="20">
                <a:latin typeface="Microsoft Sans Serif"/>
                <a:cs typeface="Microsoft Sans Serif"/>
              </a:rPr>
              <a:t>task</a:t>
            </a:r>
            <a:r>
              <a:rPr dirty="0" sz="1300" spc="160">
                <a:latin typeface="Microsoft Sans Serif"/>
                <a:cs typeface="Microsoft Sans Serif"/>
              </a:rPr>
              <a:t> </a:t>
            </a:r>
            <a:r>
              <a:rPr dirty="0" sz="1300" spc="20">
                <a:latin typeface="Microsoft Sans Serif"/>
                <a:cs typeface="Microsoft Sans Serif"/>
              </a:rPr>
              <a:t>complexity</a:t>
            </a:r>
            <a:r>
              <a:rPr dirty="0" sz="1300" spc="160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and </a:t>
            </a:r>
            <a:r>
              <a:rPr dirty="0" sz="1300" spc="20">
                <a:latin typeface="Microsoft Sans Serif"/>
                <a:cs typeface="Microsoft Sans Serif"/>
              </a:rPr>
              <a:t>completion</a:t>
            </a:r>
            <a:r>
              <a:rPr dirty="0" sz="1300" spc="28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time.</a:t>
            </a: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269875" marR="271780">
              <a:lnSpc>
                <a:spcPct val="100000"/>
              </a:lnSpc>
              <a:spcBef>
                <a:spcPts val="5"/>
              </a:spcBef>
            </a:pPr>
            <a:r>
              <a:rPr dirty="0" sz="1300" spc="-10">
                <a:latin typeface="Microsoft Sans Serif"/>
                <a:cs typeface="Microsoft Sans Serif"/>
              </a:rPr>
              <a:t>Fewer</a:t>
            </a:r>
            <a:r>
              <a:rPr dirty="0" sz="1300" spc="-4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overlapping </a:t>
            </a:r>
            <a:r>
              <a:rPr dirty="0" sz="1300">
                <a:latin typeface="Microsoft Sans Serif"/>
                <a:cs typeface="Microsoft Sans Serif"/>
              </a:rPr>
              <a:t>actions</a:t>
            </a:r>
            <a:r>
              <a:rPr dirty="0" sz="1300" spc="13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make</a:t>
            </a:r>
            <a:r>
              <a:rPr dirty="0" sz="1300" spc="140">
                <a:latin typeface="Microsoft Sans Serif"/>
                <a:cs typeface="Microsoft Sans Serif"/>
              </a:rPr>
              <a:t> </a:t>
            </a:r>
            <a:r>
              <a:rPr dirty="0" sz="1300" spc="35">
                <a:latin typeface="Microsoft Sans Serif"/>
                <a:cs typeface="Microsoft Sans Serif"/>
              </a:rPr>
              <a:t>the </a:t>
            </a:r>
            <a:r>
              <a:rPr dirty="0" sz="1300">
                <a:latin typeface="Microsoft Sans Serif"/>
                <a:cs typeface="Microsoft Sans Serif"/>
              </a:rPr>
              <a:t>process</a:t>
            </a:r>
            <a:r>
              <a:rPr dirty="0" sz="1300" spc="14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feel</a:t>
            </a:r>
            <a:r>
              <a:rPr dirty="0" sz="1300" spc="145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more </a:t>
            </a:r>
            <a:r>
              <a:rPr dirty="0" sz="1300">
                <a:latin typeface="Microsoft Sans Serif"/>
                <a:cs typeface="Microsoft Sans Serif"/>
              </a:rPr>
              <a:t>intuitive,</a:t>
            </a:r>
            <a:r>
              <a:rPr dirty="0" sz="1300" spc="21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increasing </a:t>
            </a:r>
            <a:r>
              <a:rPr dirty="0" sz="1300" spc="10">
                <a:latin typeface="Microsoft Sans Serif"/>
                <a:cs typeface="Microsoft Sans Serif"/>
              </a:rPr>
              <a:t>satisfaction</a:t>
            </a:r>
            <a:r>
              <a:rPr dirty="0" sz="1300" spc="300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and </a:t>
            </a:r>
            <a:r>
              <a:rPr dirty="0" sz="1300" spc="10">
                <a:latin typeface="Microsoft Sans Serif"/>
                <a:cs typeface="Microsoft Sans Serif"/>
              </a:rPr>
              <a:t>confidence</a:t>
            </a:r>
            <a:r>
              <a:rPr dirty="0" sz="1300" spc="34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ratings.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53836" y="2057363"/>
            <a:ext cx="239999" cy="239999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6991454" y="1209812"/>
            <a:ext cx="1920875" cy="2251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2080" marR="5080" indent="-120014">
              <a:lnSpc>
                <a:spcPct val="114999"/>
              </a:lnSpc>
              <a:spcBef>
                <a:spcPts val="100"/>
              </a:spcBef>
            </a:pP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Reducing</a:t>
            </a:r>
            <a:r>
              <a:rPr dirty="0" sz="1800" spc="-10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55" b="1">
                <a:solidFill>
                  <a:srgbClr val="0097A7"/>
                </a:solidFill>
                <a:latin typeface="Arial"/>
                <a:cs typeface="Arial"/>
              </a:rPr>
              <a:t>Clutter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on</a:t>
            </a:r>
            <a:r>
              <a:rPr dirty="0" sz="1800" spc="-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Call</a:t>
            </a:r>
            <a:r>
              <a:rPr dirty="0" sz="1800" spc="-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Screen:</a:t>
            </a:r>
            <a:endParaRPr sz="1800">
              <a:latin typeface="Arial"/>
              <a:cs typeface="Arial"/>
            </a:endParaRPr>
          </a:p>
          <a:p>
            <a:pPr marL="179705" marR="193675">
              <a:lnSpc>
                <a:spcPct val="100000"/>
              </a:lnSpc>
              <a:spcBef>
                <a:spcPts val="1630"/>
              </a:spcBef>
            </a:pPr>
            <a:r>
              <a:rPr dirty="0" sz="1300">
                <a:latin typeface="Microsoft Sans Serif"/>
                <a:cs typeface="Microsoft Sans Serif"/>
              </a:rPr>
              <a:t>Adding</a:t>
            </a:r>
            <a:r>
              <a:rPr dirty="0" sz="1300" spc="6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a</a:t>
            </a:r>
            <a:r>
              <a:rPr dirty="0" sz="1300" spc="6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“view </a:t>
            </a:r>
            <a:r>
              <a:rPr dirty="0" sz="1300" spc="10">
                <a:latin typeface="Microsoft Sans Serif"/>
                <a:cs typeface="Microsoft Sans Serif"/>
              </a:rPr>
              <a:t>controls”</a:t>
            </a:r>
            <a:r>
              <a:rPr dirty="0" sz="1300" spc="295">
                <a:latin typeface="Microsoft Sans Serif"/>
                <a:cs typeface="Microsoft Sans Serif"/>
              </a:rPr>
              <a:t> </a:t>
            </a:r>
            <a:r>
              <a:rPr dirty="0" sz="1300" spc="60">
                <a:latin typeface="Microsoft Sans Serif"/>
                <a:cs typeface="Microsoft Sans Serif"/>
              </a:rPr>
              <a:t>button </a:t>
            </a:r>
            <a:r>
              <a:rPr dirty="0" sz="1300">
                <a:latin typeface="Microsoft Sans Serif"/>
                <a:cs typeface="Microsoft Sans Serif"/>
              </a:rPr>
              <a:t>helps</a:t>
            </a:r>
            <a:r>
              <a:rPr dirty="0" sz="1300" spc="7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users</a:t>
            </a:r>
            <a:r>
              <a:rPr dirty="0" sz="1300" spc="8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quickly </a:t>
            </a:r>
            <a:r>
              <a:rPr dirty="0" sz="1300">
                <a:latin typeface="Microsoft Sans Serif"/>
                <a:cs typeface="Microsoft Sans Serif"/>
              </a:rPr>
              <a:t>locate</a:t>
            </a:r>
            <a:r>
              <a:rPr dirty="0" sz="1300" spc="10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key</a:t>
            </a:r>
            <a:r>
              <a:rPr dirty="0" sz="1300" spc="10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functions </a:t>
            </a:r>
            <a:r>
              <a:rPr dirty="0" sz="1300">
                <a:latin typeface="Microsoft Sans Serif"/>
                <a:cs typeface="Microsoft Sans Serif"/>
              </a:rPr>
              <a:t>(like</a:t>
            </a:r>
            <a:r>
              <a:rPr dirty="0" sz="1300" spc="5">
                <a:latin typeface="Microsoft Sans Serif"/>
                <a:cs typeface="Microsoft Sans Serif"/>
              </a:rPr>
              <a:t> </a:t>
            </a:r>
            <a:r>
              <a:rPr dirty="0" sz="1300" spc="50">
                <a:latin typeface="Microsoft Sans Serif"/>
                <a:cs typeface="Microsoft Sans Serif"/>
              </a:rPr>
              <a:t>“stop</a:t>
            </a:r>
            <a:r>
              <a:rPr dirty="0" sz="1300" spc="1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sharing”), </a:t>
            </a:r>
            <a:r>
              <a:rPr dirty="0" sz="1300" spc="60">
                <a:latin typeface="Microsoft Sans Serif"/>
                <a:cs typeface="Microsoft Sans Serif"/>
              </a:rPr>
              <a:t>cutting</a:t>
            </a:r>
            <a:r>
              <a:rPr dirty="0" sz="130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hesitation time.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180098" y="3639355"/>
            <a:ext cx="1578610" cy="1412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Microsoft Sans Serif"/>
                <a:cs typeface="Microsoft Sans Serif"/>
              </a:rPr>
              <a:t>Cleaner</a:t>
            </a:r>
            <a:r>
              <a:rPr dirty="0" sz="1300" spc="4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interface </a:t>
            </a:r>
            <a:r>
              <a:rPr dirty="0" sz="1300">
                <a:latin typeface="Microsoft Sans Serif"/>
                <a:cs typeface="Microsoft Sans Serif"/>
              </a:rPr>
              <a:t>improves</a:t>
            </a:r>
            <a:r>
              <a:rPr dirty="0" sz="1300" spc="19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focus</a:t>
            </a:r>
            <a:r>
              <a:rPr dirty="0" sz="1300" spc="195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and </a:t>
            </a:r>
            <a:r>
              <a:rPr dirty="0" sz="1300" spc="10">
                <a:latin typeface="Microsoft Sans Serif"/>
                <a:cs typeface="Microsoft Sans Serif"/>
              </a:rPr>
              <a:t>consistency</a:t>
            </a:r>
            <a:r>
              <a:rPr dirty="0" sz="1300" spc="32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across </a:t>
            </a:r>
            <a:r>
              <a:rPr dirty="0" sz="1300" spc="20">
                <a:latin typeface="Microsoft Sans Serif"/>
                <a:cs typeface="Microsoft Sans Serif"/>
              </a:rPr>
              <a:t>participants,</a:t>
            </a:r>
            <a:r>
              <a:rPr dirty="0" sz="1300" spc="229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leading </a:t>
            </a:r>
            <a:r>
              <a:rPr dirty="0" sz="1300" spc="80">
                <a:latin typeface="Microsoft Sans Serif"/>
                <a:cs typeface="Microsoft Sans Serif"/>
              </a:rPr>
              <a:t>to</a:t>
            </a:r>
            <a:r>
              <a:rPr dirty="0" sz="1300" spc="140">
                <a:latin typeface="Microsoft Sans Serif"/>
                <a:cs typeface="Microsoft Sans Serif"/>
              </a:rPr>
              <a:t> </a:t>
            </a:r>
            <a:r>
              <a:rPr dirty="0" sz="1300" spc="10">
                <a:latin typeface="Microsoft Sans Serif"/>
                <a:cs typeface="Microsoft Sans Serif"/>
              </a:rPr>
              <a:t>smoother</a:t>
            </a:r>
            <a:r>
              <a:rPr dirty="0" sz="1300" spc="145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and </a:t>
            </a:r>
            <a:r>
              <a:rPr dirty="0" sz="1300">
                <a:latin typeface="Microsoft Sans Serif"/>
                <a:cs typeface="Microsoft Sans Serif"/>
              </a:rPr>
              <a:t>faster</a:t>
            </a:r>
            <a:r>
              <a:rPr dirty="0" sz="1300" spc="165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task </a:t>
            </a:r>
            <a:r>
              <a:rPr dirty="0" sz="1300" spc="-10">
                <a:latin typeface="Microsoft Sans Serif"/>
                <a:cs typeface="Microsoft Sans Serif"/>
              </a:rPr>
              <a:t>performance.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87665" y="2088933"/>
            <a:ext cx="240004" cy="239999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69515" y="3662092"/>
            <a:ext cx="240004" cy="239999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10690" y="3633717"/>
            <a:ext cx="239999" cy="239999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645990" y="2074745"/>
            <a:ext cx="239999" cy="239999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825386" y="3598942"/>
            <a:ext cx="239999" cy="23999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147138"/>
            <a:ext cx="236220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Design</a:t>
            </a:r>
            <a:r>
              <a:rPr dirty="0" spc="-105"/>
              <a:t> </a:t>
            </a:r>
            <a:r>
              <a:rPr dirty="0" spc="-10"/>
              <a:t>Change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8765" y="244927"/>
            <a:ext cx="253999" cy="23494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070814" y="147138"/>
            <a:ext cx="531177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b="1">
                <a:solidFill>
                  <a:srgbClr val="BA3D02"/>
                </a:solidFill>
                <a:latin typeface="Arial"/>
                <a:cs typeface="Arial"/>
              </a:rPr>
              <a:t>3:</a:t>
            </a:r>
            <a:r>
              <a:rPr dirty="0" sz="2500" spc="-4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b="1">
                <a:solidFill>
                  <a:srgbClr val="BA3D02"/>
                </a:solidFill>
                <a:latin typeface="Arial"/>
                <a:cs typeface="Arial"/>
              </a:rPr>
              <a:t>Voice</a:t>
            </a:r>
            <a:r>
              <a:rPr dirty="0" sz="2500" spc="-4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70" b="1">
                <a:solidFill>
                  <a:srgbClr val="BA3D02"/>
                </a:solidFill>
                <a:latin typeface="Arial"/>
                <a:cs typeface="Arial"/>
              </a:rPr>
              <a:t>and</a:t>
            </a:r>
            <a:r>
              <a:rPr dirty="0" sz="2500" spc="-4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b="1">
                <a:solidFill>
                  <a:srgbClr val="BA3D02"/>
                </a:solidFill>
                <a:latin typeface="Arial"/>
                <a:cs typeface="Arial"/>
              </a:rPr>
              <a:t>“Video”</a:t>
            </a:r>
            <a:r>
              <a:rPr dirty="0" sz="2500" spc="-4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2500" spc="65" b="1">
                <a:solidFill>
                  <a:srgbClr val="BA3D02"/>
                </a:solidFill>
                <a:latin typeface="Arial"/>
                <a:cs typeface="Arial"/>
              </a:rPr>
              <a:t>Commenting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72949" y="671298"/>
            <a:ext cx="2381250" cy="2218055"/>
            <a:chOff x="172949" y="671298"/>
            <a:chExt cx="2381250" cy="221805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0167" y="671298"/>
              <a:ext cx="1113615" cy="221789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949" y="671301"/>
              <a:ext cx="1176842" cy="221789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55566" y="2126675"/>
              <a:ext cx="546100" cy="461645"/>
            </a:xfrm>
            <a:custGeom>
              <a:avLst/>
              <a:gdLst/>
              <a:ahLst/>
              <a:cxnLst/>
              <a:rect l="l" t="t" r="r" b="b"/>
              <a:pathLst>
                <a:path w="546100" h="461644">
                  <a:moveTo>
                    <a:pt x="0" y="0"/>
                  </a:moveTo>
                  <a:lnTo>
                    <a:pt x="545698" y="0"/>
                  </a:lnTo>
                  <a:lnTo>
                    <a:pt x="545698" y="461094"/>
                  </a:lnTo>
                  <a:lnTo>
                    <a:pt x="0" y="461094"/>
                  </a:lnTo>
                  <a:lnTo>
                    <a:pt x="0" y="0"/>
                  </a:lnTo>
                  <a:close/>
                </a:path>
              </a:pathLst>
            </a:custGeom>
            <a:ln w="189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001265" y="2288737"/>
              <a:ext cx="602615" cy="68580"/>
            </a:xfrm>
            <a:custGeom>
              <a:avLst/>
              <a:gdLst/>
              <a:ahLst/>
              <a:cxnLst/>
              <a:rect l="l" t="t" r="r" b="b"/>
              <a:pathLst>
                <a:path w="602615" h="68580">
                  <a:moveTo>
                    <a:pt x="0" y="68487"/>
                  </a:moveTo>
                  <a:lnTo>
                    <a:pt x="602126" y="0"/>
                  </a:lnTo>
                </a:path>
              </a:pathLst>
            </a:custGeom>
            <a:ln w="202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9504" y="2245432"/>
              <a:ext cx="115194" cy="8660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724054" y="2126663"/>
              <a:ext cx="546100" cy="297180"/>
            </a:xfrm>
            <a:custGeom>
              <a:avLst/>
              <a:gdLst/>
              <a:ahLst/>
              <a:cxnLst/>
              <a:rect l="l" t="t" r="r" b="b"/>
              <a:pathLst>
                <a:path w="546100" h="297180">
                  <a:moveTo>
                    <a:pt x="0" y="0"/>
                  </a:moveTo>
                  <a:lnTo>
                    <a:pt x="545698" y="0"/>
                  </a:lnTo>
                  <a:lnTo>
                    <a:pt x="545698" y="296699"/>
                  </a:lnTo>
                  <a:lnTo>
                    <a:pt x="0" y="296699"/>
                  </a:lnTo>
                  <a:lnTo>
                    <a:pt x="0" y="0"/>
                  </a:lnTo>
                  <a:close/>
                </a:path>
              </a:pathLst>
            </a:custGeom>
            <a:ln w="189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546491" y="620048"/>
            <a:ext cx="2417445" cy="2193925"/>
            <a:chOff x="4546491" y="620048"/>
            <a:chExt cx="2417445" cy="2193925"/>
          </a:xfrm>
        </p:grpSpPr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67788" y="620828"/>
              <a:ext cx="1096070" cy="219214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929763" y="1201375"/>
              <a:ext cx="1009015" cy="858519"/>
            </a:xfrm>
            <a:custGeom>
              <a:avLst/>
              <a:gdLst/>
              <a:ahLst/>
              <a:cxnLst/>
              <a:rect l="l" t="t" r="r" b="b"/>
              <a:pathLst>
                <a:path w="1009015" h="858519">
                  <a:moveTo>
                    <a:pt x="0" y="0"/>
                  </a:moveTo>
                  <a:lnTo>
                    <a:pt x="1008597" y="0"/>
                  </a:lnTo>
                  <a:lnTo>
                    <a:pt x="1008597" y="857998"/>
                  </a:lnTo>
                  <a:lnTo>
                    <a:pt x="0" y="857998"/>
                  </a:lnTo>
                  <a:lnTo>
                    <a:pt x="0" y="0"/>
                  </a:lnTo>
                  <a:close/>
                </a:path>
              </a:pathLst>
            </a:custGeom>
            <a:ln w="186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46491" y="620048"/>
              <a:ext cx="1158297" cy="2193695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4620115" y="745526"/>
              <a:ext cx="906144" cy="294005"/>
            </a:xfrm>
            <a:custGeom>
              <a:avLst/>
              <a:gdLst/>
              <a:ahLst/>
              <a:cxnLst/>
              <a:rect l="l" t="t" r="r" b="b"/>
              <a:pathLst>
                <a:path w="906145" h="294005">
                  <a:moveTo>
                    <a:pt x="0" y="0"/>
                  </a:moveTo>
                  <a:lnTo>
                    <a:pt x="905698" y="0"/>
                  </a:lnTo>
                  <a:lnTo>
                    <a:pt x="905698" y="293399"/>
                  </a:lnTo>
                  <a:lnTo>
                    <a:pt x="0" y="293399"/>
                  </a:lnTo>
                  <a:lnTo>
                    <a:pt x="0" y="0"/>
                  </a:lnTo>
                  <a:close/>
                </a:path>
              </a:pathLst>
            </a:custGeom>
            <a:ln w="186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525814" y="892225"/>
              <a:ext cx="346710" cy="633095"/>
            </a:xfrm>
            <a:custGeom>
              <a:avLst/>
              <a:gdLst/>
              <a:ahLst/>
              <a:cxnLst/>
              <a:rect l="l" t="t" r="r" b="b"/>
              <a:pathLst>
                <a:path w="346710" h="633094">
                  <a:moveTo>
                    <a:pt x="0" y="0"/>
                  </a:moveTo>
                  <a:lnTo>
                    <a:pt x="346474" y="633033"/>
                  </a:lnTo>
                </a:path>
              </a:pathLst>
            </a:custGeom>
            <a:ln w="199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33313" y="1499399"/>
              <a:ext cx="92549" cy="115477"/>
            </a:xfrm>
            <a:prstGeom prst="rect">
              <a:avLst/>
            </a:prstGeom>
          </p:spPr>
        </p:pic>
      </p:grpSp>
      <p:grpSp>
        <p:nvGrpSpPr>
          <p:cNvPr id="19" name="object 19" descr=""/>
          <p:cNvGrpSpPr/>
          <p:nvPr/>
        </p:nvGrpSpPr>
        <p:grpSpPr>
          <a:xfrm>
            <a:off x="2367237" y="2965294"/>
            <a:ext cx="2291080" cy="2101215"/>
            <a:chOff x="2367237" y="2965294"/>
            <a:chExt cx="2291080" cy="2101215"/>
          </a:xfrm>
        </p:grpSpPr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76445" y="2990568"/>
              <a:ext cx="1118622" cy="2075420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2376445" y="3091968"/>
              <a:ext cx="1062990" cy="283210"/>
            </a:xfrm>
            <a:custGeom>
              <a:avLst/>
              <a:gdLst/>
              <a:ahLst/>
              <a:cxnLst/>
              <a:rect l="l" t="t" r="r" b="b"/>
              <a:pathLst>
                <a:path w="1062989" h="283210">
                  <a:moveTo>
                    <a:pt x="0" y="0"/>
                  </a:moveTo>
                  <a:lnTo>
                    <a:pt x="1062897" y="0"/>
                  </a:lnTo>
                  <a:lnTo>
                    <a:pt x="1062897" y="283199"/>
                  </a:lnTo>
                  <a:lnTo>
                    <a:pt x="0" y="283199"/>
                  </a:lnTo>
                  <a:lnTo>
                    <a:pt x="0" y="0"/>
                  </a:lnTo>
                  <a:close/>
                </a:path>
              </a:pathLst>
            </a:custGeom>
            <a:ln w="180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95317" y="2965294"/>
              <a:ext cx="1062982" cy="2094095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3439368" y="3239543"/>
              <a:ext cx="377190" cy="292100"/>
            </a:xfrm>
            <a:custGeom>
              <a:avLst/>
              <a:gdLst/>
              <a:ahLst/>
              <a:cxnLst/>
              <a:rect l="l" t="t" r="r" b="b"/>
              <a:pathLst>
                <a:path w="377189" h="292100">
                  <a:moveTo>
                    <a:pt x="0" y="0"/>
                  </a:moveTo>
                  <a:lnTo>
                    <a:pt x="376749" y="291799"/>
                  </a:lnTo>
                </a:path>
              </a:pathLst>
            </a:custGeom>
            <a:ln w="192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86967" y="3496492"/>
              <a:ext cx="108049" cy="98124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3931817" y="3602242"/>
              <a:ext cx="390525" cy="283210"/>
            </a:xfrm>
            <a:custGeom>
              <a:avLst/>
              <a:gdLst/>
              <a:ahLst/>
              <a:cxnLst/>
              <a:rect l="l" t="t" r="r" b="b"/>
              <a:pathLst>
                <a:path w="390525" h="283210">
                  <a:moveTo>
                    <a:pt x="0" y="0"/>
                  </a:moveTo>
                  <a:lnTo>
                    <a:pt x="389999" y="0"/>
                  </a:lnTo>
                  <a:lnTo>
                    <a:pt x="389999" y="283199"/>
                  </a:lnTo>
                  <a:lnTo>
                    <a:pt x="0" y="283199"/>
                  </a:lnTo>
                  <a:lnTo>
                    <a:pt x="0" y="0"/>
                  </a:lnTo>
                  <a:close/>
                </a:path>
              </a:pathLst>
            </a:custGeom>
            <a:ln w="180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6702461" y="2959884"/>
            <a:ext cx="2353945" cy="2183765"/>
            <a:chOff x="6702461" y="2959884"/>
            <a:chExt cx="2353945" cy="2183765"/>
          </a:xfrm>
        </p:grpSpPr>
        <p:pic>
          <p:nvPicPr>
            <p:cNvPr id="27" name="object 2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66133" y="2972518"/>
              <a:ext cx="1089750" cy="2170980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02461" y="2959884"/>
              <a:ext cx="1151597" cy="2146505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6829886" y="3829567"/>
              <a:ext cx="897255" cy="290830"/>
            </a:xfrm>
            <a:custGeom>
              <a:avLst/>
              <a:gdLst/>
              <a:ahLst/>
              <a:cxnLst/>
              <a:rect l="l" t="t" r="r" b="b"/>
              <a:pathLst>
                <a:path w="897254" h="290829">
                  <a:moveTo>
                    <a:pt x="0" y="0"/>
                  </a:moveTo>
                  <a:lnTo>
                    <a:pt x="896698" y="0"/>
                  </a:lnTo>
                  <a:lnTo>
                    <a:pt x="896698" y="290399"/>
                  </a:lnTo>
                  <a:lnTo>
                    <a:pt x="0" y="290399"/>
                  </a:lnTo>
                  <a:lnTo>
                    <a:pt x="0" y="0"/>
                  </a:lnTo>
                  <a:close/>
                </a:path>
              </a:pathLst>
            </a:custGeom>
            <a:ln w="18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7668609" y="3974741"/>
              <a:ext cx="481965" cy="440055"/>
            </a:xfrm>
            <a:custGeom>
              <a:avLst/>
              <a:gdLst/>
              <a:ahLst/>
              <a:cxnLst/>
              <a:rect l="l" t="t" r="r" b="b"/>
              <a:pathLst>
                <a:path w="481965" h="440054">
                  <a:moveTo>
                    <a:pt x="0" y="0"/>
                  </a:moveTo>
                  <a:lnTo>
                    <a:pt x="481399" y="439749"/>
                  </a:lnTo>
                </a:path>
              </a:pathLst>
            </a:custGeom>
            <a:ln w="197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18033" y="4380466"/>
              <a:ext cx="108199" cy="104549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8159183" y="4494515"/>
              <a:ext cx="702945" cy="215900"/>
            </a:xfrm>
            <a:custGeom>
              <a:avLst/>
              <a:gdLst/>
              <a:ahLst/>
              <a:cxnLst/>
              <a:rect l="l" t="t" r="r" b="b"/>
              <a:pathLst>
                <a:path w="702945" h="215900">
                  <a:moveTo>
                    <a:pt x="0" y="0"/>
                  </a:moveTo>
                  <a:lnTo>
                    <a:pt x="702898" y="0"/>
                  </a:lnTo>
                  <a:lnTo>
                    <a:pt x="702898" y="215399"/>
                  </a:lnTo>
                  <a:lnTo>
                    <a:pt x="0" y="215399"/>
                  </a:lnTo>
                  <a:lnTo>
                    <a:pt x="0" y="0"/>
                  </a:lnTo>
                  <a:close/>
                </a:path>
              </a:pathLst>
            </a:custGeom>
            <a:ln w="18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2767069" y="552668"/>
            <a:ext cx="1703070" cy="2218055"/>
          </a:xfrm>
          <a:prstGeom prst="rect">
            <a:avLst/>
          </a:prstGeom>
          <a:ln w="28574">
            <a:solidFill>
              <a:srgbClr val="BA3D02"/>
            </a:solidFill>
          </a:ln>
        </p:spPr>
        <p:txBody>
          <a:bodyPr wrap="square" lIns="0" tIns="76835" rIns="0" bIns="0" rtlCol="0" vert="horz">
            <a:spAutoFit/>
          </a:bodyPr>
          <a:lstStyle/>
          <a:p>
            <a:pPr marL="85725" marR="234315">
              <a:lnSpc>
                <a:spcPct val="100000"/>
              </a:lnSpc>
              <a:spcBef>
                <a:spcPts val="605"/>
              </a:spcBef>
            </a:pP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Clear</a:t>
            </a:r>
            <a:r>
              <a:rPr dirty="0" sz="17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-20" b="1">
                <a:solidFill>
                  <a:srgbClr val="0097A7"/>
                </a:solidFill>
                <a:latin typeface="Arial"/>
                <a:cs typeface="Arial"/>
              </a:rPr>
              <a:t>Stop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Function</a:t>
            </a:r>
            <a:r>
              <a:rPr dirty="0" sz="1700" spc="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-25" b="1">
                <a:solidFill>
                  <a:srgbClr val="0097A7"/>
                </a:solidFill>
                <a:latin typeface="Arial"/>
                <a:cs typeface="Arial"/>
              </a:rPr>
              <a:t>for </a:t>
            </a: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Voice Commenting</a:t>
            </a:r>
            <a:endParaRPr sz="1700">
              <a:latin typeface="Arial"/>
              <a:cs typeface="Arial"/>
            </a:endParaRPr>
          </a:p>
          <a:p>
            <a:pPr marL="85725" marR="255270">
              <a:lnSpc>
                <a:spcPct val="100000"/>
              </a:lnSpc>
              <a:spcBef>
                <a:spcPts val="515"/>
              </a:spcBef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We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added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a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35">
                <a:solidFill>
                  <a:srgbClr val="595959"/>
                </a:solidFill>
                <a:latin typeface="Microsoft Sans Serif"/>
                <a:cs typeface="Microsoft Sans Serif"/>
              </a:rPr>
              <a:t>stop </a:t>
            </a:r>
            <a:r>
              <a:rPr dirty="0" sz="1300" spc="70">
                <a:solidFill>
                  <a:srgbClr val="595959"/>
                </a:solidFill>
                <a:latin typeface="Microsoft Sans Serif"/>
                <a:cs typeface="Microsoft Sans Serif"/>
              </a:rPr>
              <a:t>button</a:t>
            </a:r>
            <a:r>
              <a:rPr dirty="0" sz="1300" spc="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45">
                <a:solidFill>
                  <a:srgbClr val="595959"/>
                </a:solidFill>
                <a:latin typeface="Microsoft Sans Serif"/>
                <a:cs typeface="Microsoft Sans Serif"/>
              </a:rPr>
              <a:t>that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replaces</a:t>
            </a:r>
            <a:r>
              <a:rPr dirty="0" sz="13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60">
                <a:solidFill>
                  <a:srgbClr val="595959"/>
                </a:solidFill>
                <a:latin typeface="Microsoft Sans Serif"/>
                <a:cs typeface="Microsoft Sans Serif"/>
              </a:rPr>
              <a:t>the</a:t>
            </a:r>
            <a:r>
              <a:rPr dirty="0" sz="13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30">
                <a:solidFill>
                  <a:srgbClr val="595959"/>
                </a:solidFill>
                <a:latin typeface="Microsoft Sans Serif"/>
                <a:cs typeface="Microsoft Sans Serif"/>
              </a:rPr>
              <a:t>start </a:t>
            </a:r>
            <a:r>
              <a:rPr dirty="0" sz="1300" spc="70">
                <a:solidFill>
                  <a:srgbClr val="595959"/>
                </a:solidFill>
                <a:latin typeface="Microsoft Sans Serif"/>
                <a:cs typeface="Microsoft Sans Serif"/>
              </a:rPr>
              <a:t>button</a:t>
            </a:r>
            <a:r>
              <a:rPr dirty="0" sz="1300" spc="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once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recording</a:t>
            </a:r>
            <a:r>
              <a:rPr dirty="0" sz="1300" spc="2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begins.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7126860" y="607948"/>
            <a:ext cx="1964689" cy="2218055"/>
          </a:xfrm>
          <a:prstGeom prst="rect">
            <a:avLst/>
          </a:prstGeom>
          <a:ln w="28574">
            <a:solidFill>
              <a:srgbClr val="BA3D02"/>
            </a:solidFill>
          </a:ln>
        </p:spPr>
        <p:txBody>
          <a:bodyPr wrap="square" lIns="0" tIns="76835" rIns="0" bIns="0" rtlCol="0" vert="horz">
            <a:spAutoFit/>
          </a:bodyPr>
          <a:lstStyle/>
          <a:p>
            <a:pPr marL="85090" marR="132715">
              <a:lnSpc>
                <a:spcPct val="100000"/>
              </a:lnSpc>
              <a:spcBef>
                <a:spcPts val="605"/>
              </a:spcBef>
            </a:pP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“Video”</a:t>
            </a:r>
            <a:r>
              <a:rPr dirty="0" sz="1700" spc="-7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40" b="1">
                <a:solidFill>
                  <a:srgbClr val="0097A7"/>
                </a:solidFill>
                <a:latin typeface="Arial"/>
                <a:cs typeface="Arial"/>
              </a:rPr>
              <a:t>to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“Screen</a:t>
            </a:r>
            <a:r>
              <a:rPr dirty="0" sz="1700" spc="-5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Record”</a:t>
            </a:r>
            <a:endParaRPr sz="1700">
              <a:latin typeface="Arial"/>
              <a:cs typeface="Arial"/>
            </a:endParaRPr>
          </a:p>
          <a:p>
            <a:pPr marL="85090" marR="250825">
              <a:lnSpc>
                <a:spcPct val="100000"/>
              </a:lnSpc>
              <a:spcBef>
                <a:spcPts val="515"/>
              </a:spcBef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We</a:t>
            </a:r>
            <a:r>
              <a:rPr dirty="0" sz="1300" spc="8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removed</a:t>
            </a:r>
            <a:r>
              <a:rPr dirty="0" sz="1300" spc="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35">
                <a:solidFill>
                  <a:srgbClr val="595959"/>
                </a:solidFill>
                <a:latin typeface="Microsoft Sans Serif"/>
                <a:cs typeface="Microsoft Sans Serif"/>
              </a:rPr>
              <a:t>the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camera</a:t>
            </a:r>
            <a:r>
              <a:rPr dirty="0" sz="1300" spc="1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feature</a:t>
            </a:r>
            <a:r>
              <a:rPr dirty="0" sz="1300" spc="18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Microsoft Sans Serif"/>
                <a:cs typeface="Microsoft Sans Serif"/>
              </a:rPr>
              <a:t>and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changed</a:t>
            </a:r>
            <a:r>
              <a:rPr dirty="0" sz="1300" spc="114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label</a:t>
            </a:r>
            <a:r>
              <a:rPr dirty="0" sz="1300" spc="1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to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“screen</a:t>
            </a:r>
            <a:r>
              <a:rPr dirty="0" sz="1300" spc="25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recording”</a:t>
            </a:r>
            <a:r>
              <a:rPr dirty="0" sz="1300" spc="254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to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reduce</a:t>
            </a:r>
            <a:r>
              <a:rPr dirty="0" sz="1300" spc="22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confusion 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about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task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functionality.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04174" y="3095368"/>
            <a:ext cx="1964689" cy="1934210"/>
          </a:xfrm>
          <a:prstGeom prst="rect">
            <a:avLst/>
          </a:prstGeom>
          <a:ln w="28574">
            <a:solidFill>
              <a:srgbClr val="BA3D02"/>
            </a:solidFill>
          </a:ln>
        </p:spPr>
        <p:txBody>
          <a:bodyPr wrap="square" lIns="0" tIns="76835" rIns="0" bIns="0" rtlCol="0" vert="horz">
            <a:spAutoFit/>
          </a:bodyPr>
          <a:lstStyle/>
          <a:p>
            <a:pPr marL="85090" marR="387350">
              <a:lnSpc>
                <a:spcPct val="100000"/>
              </a:lnSpc>
              <a:spcBef>
                <a:spcPts val="605"/>
              </a:spcBef>
            </a:pP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Countdown </a:t>
            </a: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Before</a:t>
            </a:r>
            <a:r>
              <a:rPr dirty="0" sz="1700" spc="-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0097A7"/>
                </a:solidFill>
                <a:latin typeface="Arial"/>
                <a:cs typeface="Arial"/>
              </a:rPr>
              <a:t>Screen Recording</a:t>
            </a:r>
            <a:endParaRPr sz="1700">
              <a:latin typeface="Arial"/>
              <a:cs typeface="Arial"/>
            </a:endParaRPr>
          </a:p>
          <a:p>
            <a:pPr marL="85090" marR="231775">
              <a:lnSpc>
                <a:spcPct val="100000"/>
              </a:lnSpc>
              <a:spcBef>
                <a:spcPts val="515"/>
              </a:spcBef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We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added</a:t>
            </a:r>
            <a:r>
              <a:rPr dirty="0" sz="1300" spc="-1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0">
                <a:solidFill>
                  <a:srgbClr val="595959"/>
                </a:solidFill>
                <a:latin typeface="Microsoft Sans Serif"/>
                <a:cs typeface="Microsoft Sans Serif"/>
              </a:rPr>
              <a:t>a 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countdown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8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300" spc="1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show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how</a:t>
            </a:r>
            <a:r>
              <a:rPr dirty="0" sz="13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much</a:t>
            </a:r>
            <a:r>
              <a:rPr dirty="0" sz="13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5">
                <a:solidFill>
                  <a:srgbClr val="595959"/>
                </a:solidFill>
                <a:latin typeface="Microsoft Sans Serif"/>
                <a:cs typeface="Microsoft Sans Serif"/>
              </a:rPr>
              <a:t>time</a:t>
            </a:r>
            <a:r>
              <a:rPr dirty="0" sz="1300" spc="9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0">
                <a:solidFill>
                  <a:srgbClr val="595959"/>
                </a:solidFill>
                <a:latin typeface="Microsoft Sans Serif"/>
                <a:cs typeface="Microsoft Sans Serif"/>
              </a:rPr>
              <a:t>users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have</a:t>
            </a:r>
            <a:r>
              <a:rPr dirty="0" sz="1300" spc="9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before</a:t>
            </a:r>
            <a:r>
              <a:rPr dirty="0" sz="1300" spc="10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screen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recording</a:t>
            </a:r>
            <a:r>
              <a:rPr dirty="0" sz="1300" spc="26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begins.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771215" y="3239618"/>
            <a:ext cx="1601470" cy="1470660"/>
          </a:xfrm>
          <a:prstGeom prst="rect">
            <a:avLst/>
          </a:prstGeom>
          <a:ln w="28574">
            <a:solidFill>
              <a:srgbClr val="BA3D02"/>
            </a:solidFill>
          </a:ln>
        </p:spPr>
        <p:txBody>
          <a:bodyPr wrap="square" lIns="0" tIns="76835" rIns="0" bIns="0" rtlCol="0" vert="horz">
            <a:spAutoFit/>
          </a:bodyPr>
          <a:lstStyle/>
          <a:p>
            <a:pPr marL="85090">
              <a:lnSpc>
                <a:spcPct val="100000"/>
              </a:lnSpc>
              <a:spcBef>
                <a:spcPts val="605"/>
              </a:spcBef>
            </a:pPr>
            <a:r>
              <a:rPr dirty="0" sz="1700" b="1">
                <a:solidFill>
                  <a:srgbClr val="0097A7"/>
                </a:solidFill>
                <a:latin typeface="Arial"/>
                <a:cs typeface="Arial"/>
              </a:rPr>
              <a:t>Simpler</a:t>
            </a:r>
            <a:r>
              <a:rPr dirty="0" sz="17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700" spc="-25" b="1">
                <a:solidFill>
                  <a:srgbClr val="0097A7"/>
                </a:solidFill>
                <a:latin typeface="Arial"/>
                <a:cs typeface="Arial"/>
              </a:rPr>
              <a:t>UI</a:t>
            </a:r>
            <a:endParaRPr sz="1700">
              <a:latin typeface="Arial"/>
              <a:cs typeface="Arial"/>
            </a:endParaRPr>
          </a:p>
          <a:p>
            <a:pPr marL="85090" marR="160655">
              <a:lnSpc>
                <a:spcPct val="100000"/>
              </a:lnSpc>
              <a:spcBef>
                <a:spcPts val="515"/>
              </a:spcBef>
            </a:pP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We</a:t>
            </a:r>
            <a:r>
              <a:rPr dirty="0" sz="1300" spc="-4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removed unnecessary </a:t>
            </a:r>
            <a:r>
              <a:rPr dirty="0" sz="1300" spc="60">
                <a:solidFill>
                  <a:srgbClr val="595959"/>
                </a:solidFill>
                <a:latin typeface="Microsoft Sans Serif"/>
                <a:cs typeface="Microsoft Sans Serif"/>
              </a:rPr>
              <a:t>buttons</a:t>
            </a:r>
            <a:r>
              <a:rPr dirty="0" sz="1300" spc="1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25">
                <a:solidFill>
                  <a:srgbClr val="595959"/>
                </a:solidFill>
                <a:latin typeface="Microsoft Sans Serif"/>
                <a:cs typeface="Microsoft Sans Serif"/>
              </a:rPr>
              <a:t>and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images</a:t>
            </a:r>
            <a:r>
              <a:rPr dirty="0" sz="13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80">
                <a:solidFill>
                  <a:srgbClr val="595959"/>
                </a:solidFill>
                <a:latin typeface="Microsoft Sans Serif"/>
                <a:cs typeface="Microsoft Sans Serif"/>
              </a:rPr>
              <a:t>to</a:t>
            </a:r>
            <a:r>
              <a:rPr dirty="0" sz="13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make</a:t>
            </a:r>
            <a:r>
              <a:rPr dirty="0" sz="1300" spc="20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50">
                <a:solidFill>
                  <a:srgbClr val="595959"/>
                </a:solidFill>
                <a:latin typeface="Microsoft Sans Serif"/>
                <a:cs typeface="Microsoft Sans Serif"/>
              </a:rPr>
              <a:t>it </a:t>
            </a:r>
            <a:r>
              <a:rPr dirty="0" sz="1300">
                <a:solidFill>
                  <a:srgbClr val="595959"/>
                </a:solidFill>
                <a:latin typeface="Microsoft Sans Serif"/>
                <a:cs typeface="Microsoft Sans Serif"/>
              </a:rPr>
              <a:t>more</a:t>
            </a:r>
            <a:r>
              <a:rPr dirty="0" sz="1300" spc="135">
                <a:solidFill>
                  <a:srgbClr val="595959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595959"/>
                </a:solidFill>
                <a:latin typeface="Microsoft Sans Serif"/>
                <a:cs typeface="Microsoft Sans Serif"/>
              </a:rPr>
              <a:t>intuitive.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37" name="object 37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068570" y="3540755"/>
            <a:ext cx="289914" cy="122974"/>
          </a:xfrm>
          <a:prstGeom prst="rect">
            <a:avLst/>
          </a:prstGeom>
        </p:spPr>
      </p:pic>
      <p:grpSp>
        <p:nvGrpSpPr>
          <p:cNvPr id="38" name="object 38" descr=""/>
          <p:cNvGrpSpPr/>
          <p:nvPr/>
        </p:nvGrpSpPr>
        <p:grpSpPr>
          <a:xfrm>
            <a:off x="2276317" y="1578954"/>
            <a:ext cx="509905" cy="164465"/>
            <a:chOff x="2276317" y="1578954"/>
            <a:chExt cx="509905" cy="164465"/>
          </a:xfrm>
        </p:grpSpPr>
        <p:sp>
          <p:nvSpPr>
            <p:cNvPr id="39" name="object 39" descr=""/>
            <p:cNvSpPr/>
            <p:nvPr/>
          </p:nvSpPr>
          <p:spPr>
            <a:xfrm>
              <a:off x="2468269" y="1660936"/>
              <a:ext cx="299085" cy="1270"/>
            </a:xfrm>
            <a:custGeom>
              <a:avLst/>
              <a:gdLst/>
              <a:ahLst/>
              <a:cxnLst/>
              <a:rect l="l" t="t" r="r" b="b"/>
              <a:pathLst>
                <a:path w="299085" h="1269">
                  <a:moveTo>
                    <a:pt x="298799" y="679"/>
                  </a:moveTo>
                  <a:lnTo>
                    <a:pt x="0" y="0"/>
                  </a:lnTo>
                </a:path>
              </a:pathLst>
            </a:custGeom>
            <a:ln w="38099">
              <a:solidFill>
                <a:srgbClr val="BA3D0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76317" y="1578954"/>
              <a:ext cx="211144" cy="163962"/>
            </a:xfrm>
            <a:prstGeom prst="rect">
              <a:avLst/>
            </a:prstGeom>
          </p:spPr>
        </p:pic>
      </p:grpSp>
      <p:pic>
        <p:nvPicPr>
          <p:cNvPr id="41" name="object 41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857373" y="2295735"/>
            <a:ext cx="269811" cy="122969"/>
          </a:xfrm>
          <a:prstGeom prst="rect">
            <a:avLst/>
          </a:prstGeom>
        </p:spPr>
      </p:pic>
      <p:pic>
        <p:nvPicPr>
          <p:cNvPr id="42" name="object 42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372586" y="3572080"/>
            <a:ext cx="289936" cy="12297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98425">
              <a:lnSpc>
                <a:spcPct val="100000"/>
              </a:lnSpc>
              <a:spcBef>
                <a:spcPts val="120"/>
              </a:spcBef>
            </a:pPr>
            <a:r>
              <a:rPr dirty="0"/>
              <a:t>Making</a:t>
            </a:r>
            <a:r>
              <a:rPr dirty="0" spc="-15"/>
              <a:t> </a:t>
            </a:r>
            <a:r>
              <a:rPr dirty="0" spc="75"/>
              <a:t>Commenting</a:t>
            </a:r>
            <a:r>
              <a:rPr dirty="0" spc="-15"/>
              <a:t> </a:t>
            </a:r>
            <a:r>
              <a:rPr dirty="0"/>
              <a:t>Simple,</a:t>
            </a:r>
            <a:r>
              <a:rPr dirty="0" spc="-15"/>
              <a:t> </a:t>
            </a:r>
            <a:r>
              <a:rPr dirty="0"/>
              <a:t>Clear,</a:t>
            </a:r>
            <a:r>
              <a:rPr dirty="0" spc="-10"/>
              <a:t> </a:t>
            </a:r>
            <a:r>
              <a:rPr dirty="0" spc="70"/>
              <a:t>and</a:t>
            </a:r>
            <a:r>
              <a:rPr dirty="0" spc="-15"/>
              <a:t> </a:t>
            </a:r>
            <a:r>
              <a:rPr dirty="0" spc="75"/>
              <a:t>User-</a:t>
            </a:r>
            <a:r>
              <a:rPr dirty="0" spc="60"/>
              <a:t>Friendly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8410" y="849723"/>
            <a:ext cx="239999" cy="23999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41693" y="888223"/>
            <a:ext cx="239999" cy="23999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37713" y="888223"/>
            <a:ext cx="239999" cy="23999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468736" y="887837"/>
            <a:ext cx="57645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2155825" algn="l"/>
                <a:tab pos="4623435" algn="l"/>
              </a:tabLst>
            </a:pPr>
            <a:r>
              <a:rPr dirty="0" baseline="6944" sz="1800" b="1">
                <a:latin typeface="Arial"/>
                <a:cs typeface="Arial"/>
              </a:rPr>
              <a:t>User</a:t>
            </a:r>
            <a:r>
              <a:rPr dirty="0" baseline="6944" sz="1800" spc="-82" b="1">
                <a:latin typeface="Arial"/>
                <a:cs typeface="Arial"/>
              </a:rPr>
              <a:t> </a:t>
            </a:r>
            <a:r>
              <a:rPr dirty="0" baseline="6944" sz="1800" spc="-15" b="1">
                <a:latin typeface="Arial"/>
                <a:cs typeface="Arial"/>
              </a:rPr>
              <a:t>Satisfaction</a:t>
            </a:r>
            <a:r>
              <a:rPr dirty="0" baseline="6944" sz="1800" b="1">
                <a:latin typeface="Arial"/>
                <a:cs typeface="Arial"/>
              </a:rPr>
              <a:t>	</a:t>
            </a:r>
            <a:r>
              <a:rPr dirty="0" baseline="4629" sz="1800" b="1">
                <a:latin typeface="Arial"/>
                <a:cs typeface="Arial"/>
              </a:rPr>
              <a:t>Navigation</a:t>
            </a:r>
            <a:r>
              <a:rPr dirty="0" baseline="4629" sz="1800" spc="104" b="1">
                <a:latin typeface="Arial"/>
                <a:cs typeface="Arial"/>
              </a:rPr>
              <a:t> </a:t>
            </a:r>
            <a:r>
              <a:rPr dirty="0" baseline="4629" sz="1800" spc="-15" b="1">
                <a:latin typeface="Arial"/>
                <a:cs typeface="Arial"/>
              </a:rPr>
              <a:t>Accuracy</a:t>
            </a:r>
            <a:r>
              <a:rPr dirty="0" baseline="4629" sz="1800" b="1">
                <a:latin typeface="Arial"/>
                <a:cs typeface="Arial"/>
              </a:rPr>
              <a:t>	</a:t>
            </a:r>
            <a:r>
              <a:rPr dirty="0" sz="1200" spc="-20" b="1">
                <a:latin typeface="Arial"/>
                <a:cs typeface="Arial"/>
              </a:rPr>
              <a:t>Task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Efficiency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318455" y="1302176"/>
            <a:ext cx="12141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Simpler</a:t>
            </a:r>
            <a:r>
              <a:rPr dirty="0" sz="1800" spc="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55" b="1">
                <a:solidFill>
                  <a:srgbClr val="0097A7"/>
                </a:solidFill>
                <a:latin typeface="Arial"/>
                <a:cs typeface="Arial"/>
              </a:rPr>
              <a:t>UI: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9315" y="1275934"/>
            <a:ext cx="2219325" cy="2023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30175">
              <a:lnSpc>
                <a:spcPct val="114999"/>
              </a:lnSpc>
              <a:spcBef>
                <a:spcPts val="100"/>
              </a:spcBef>
            </a:pP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Stop</a:t>
            </a:r>
            <a:r>
              <a:rPr dirty="0" sz="18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Function</a:t>
            </a:r>
            <a:r>
              <a:rPr dirty="0" sz="18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097A7"/>
                </a:solidFill>
                <a:latin typeface="Arial"/>
                <a:cs typeface="Arial"/>
              </a:rPr>
              <a:t>for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Voice</a:t>
            </a:r>
            <a:r>
              <a:rPr dirty="0" sz="18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Commenting:</a:t>
            </a:r>
            <a:endParaRPr sz="1800">
              <a:latin typeface="Arial"/>
              <a:cs typeface="Arial"/>
            </a:endParaRPr>
          </a:p>
          <a:p>
            <a:pPr marL="495934" marR="198120">
              <a:lnSpc>
                <a:spcPct val="100000"/>
              </a:lnSpc>
              <a:spcBef>
                <a:spcPts val="1400"/>
              </a:spcBef>
            </a:pPr>
            <a:r>
              <a:rPr dirty="0" sz="1300">
                <a:latin typeface="Microsoft Sans Serif"/>
                <a:cs typeface="Microsoft Sans Serif"/>
              </a:rPr>
              <a:t>Adding</a:t>
            </a:r>
            <a:r>
              <a:rPr dirty="0" sz="1300" spc="8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a</a:t>
            </a:r>
            <a:r>
              <a:rPr dirty="0" sz="1300" spc="8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clear</a:t>
            </a:r>
            <a:r>
              <a:rPr dirty="0" sz="1300" spc="80">
                <a:latin typeface="Microsoft Sans Serif"/>
                <a:cs typeface="Microsoft Sans Serif"/>
              </a:rPr>
              <a:t> </a:t>
            </a:r>
            <a:r>
              <a:rPr dirty="0" sz="1300" spc="35">
                <a:latin typeface="Microsoft Sans Serif"/>
                <a:cs typeface="Microsoft Sans Serif"/>
              </a:rPr>
              <a:t>stop </a:t>
            </a:r>
            <a:r>
              <a:rPr dirty="0" sz="1300" spc="70">
                <a:latin typeface="Microsoft Sans Serif"/>
                <a:cs typeface="Microsoft Sans Serif"/>
              </a:rPr>
              <a:t>button</a:t>
            </a:r>
            <a:r>
              <a:rPr dirty="0" sz="1300" spc="1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gives</a:t>
            </a:r>
            <a:r>
              <a:rPr dirty="0" sz="1300" spc="1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users </a:t>
            </a:r>
            <a:r>
              <a:rPr dirty="0" sz="1300">
                <a:latin typeface="Microsoft Sans Serif"/>
                <a:cs typeface="Microsoft Sans Serif"/>
              </a:rPr>
              <a:t>more</a:t>
            </a:r>
            <a:r>
              <a:rPr dirty="0" sz="1300" spc="13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control, </a:t>
            </a:r>
            <a:r>
              <a:rPr dirty="0" sz="1300">
                <a:latin typeface="Microsoft Sans Serif"/>
                <a:cs typeface="Microsoft Sans Serif"/>
              </a:rPr>
              <a:t>reducing</a:t>
            </a:r>
            <a:r>
              <a:rPr dirty="0" sz="1300" spc="24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frustration </a:t>
            </a:r>
            <a:r>
              <a:rPr dirty="0" sz="1300">
                <a:latin typeface="Microsoft Sans Serif"/>
                <a:cs typeface="Microsoft Sans Serif"/>
              </a:rPr>
              <a:t>during</a:t>
            </a:r>
            <a:r>
              <a:rPr dirty="0" sz="1300" spc="18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voice recording.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03133" y="3660463"/>
            <a:ext cx="1691639" cy="121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Microsoft Sans Serif"/>
                <a:cs typeface="Microsoft Sans Serif"/>
              </a:rPr>
              <a:t>Simplifies</a:t>
            </a:r>
            <a:r>
              <a:rPr dirty="0" sz="1300" spc="9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retakes</a:t>
            </a:r>
            <a:r>
              <a:rPr dirty="0" sz="1300" spc="95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and </a:t>
            </a:r>
            <a:r>
              <a:rPr dirty="0" sz="1300">
                <a:latin typeface="Microsoft Sans Serif"/>
                <a:cs typeface="Microsoft Sans Serif"/>
              </a:rPr>
              <a:t>minimizes</a:t>
            </a:r>
            <a:r>
              <a:rPr dirty="0" sz="1300" spc="114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task </a:t>
            </a:r>
            <a:r>
              <a:rPr dirty="0" sz="1300">
                <a:latin typeface="Microsoft Sans Serif"/>
                <a:cs typeface="Microsoft Sans Serif"/>
              </a:rPr>
              <a:t>restarts,</a:t>
            </a:r>
            <a:r>
              <a:rPr dirty="0" sz="1300" spc="17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improving </a:t>
            </a:r>
            <a:r>
              <a:rPr dirty="0" sz="1300" spc="20">
                <a:latin typeface="Microsoft Sans Serif"/>
                <a:cs typeface="Microsoft Sans Serif"/>
              </a:rPr>
              <a:t>completion</a:t>
            </a:r>
            <a:r>
              <a:rPr dirty="0" sz="1300" spc="280">
                <a:latin typeface="Microsoft Sans Serif"/>
                <a:cs typeface="Microsoft Sans Serif"/>
              </a:rPr>
              <a:t> </a:t>
            </a:r>
            <a:r>
              <a:rPr dirty="0" sz="1300" spc="35">
                <a:latin typeface="Microsoft Sans Serif"/>
                <a:cs typeface="Microsoft Sans Serif"/>
              </a:rPr>
              <a:t>time </a:t>
            </a:r>
            <a:r>
              <a:rPr dirty="0" sz="1300" spc="10">
                <a:latin typeface="Microsoft Sans Serif"/>
                <a:cs typeface="Microsoft Sans Serif"/>
              </a:rPr>
              <a:t>consistency</a:t>
            </a:r>
            <a:r>
              <a:rPr dirty="0" sz="1300" spc="32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across participants.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506074" y="1264104"/>
            <a:ext cx="2080895" cy="3423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2560" indent="375285">
              <a:lnSpc>
                <a:spcPct val="114999"/>
              </a:lnSpc>
              <a:spcBef>
                <a:spcPts val="100"/>
              </a:spcBef>
            </a:pP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“Video”</a:t>
            </a:r>
            <a:r>
              <a:rPr dirty="0" sz="1800" spc="-8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40" b="1">
                <a:solidFill>
                  <a:srgbClr val="0097A7"/>
                </a:solidFill>
                <a:latin typeface="Arial"/>
                <a:cs typeface="Arial"/>
              </a:rPr>
              <a:t>to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“Screen</a:t>
            </a:r>
            <a:r>
              <a:rPr dirty="0" sz="1800" spc="-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30" b="1">
                <a:solidFill>
                  <a:srgbClr val="0097A7"/>
                </a:solidFill>
                <a:latin typeface="Arial"/>
                <a:cs typeface="Arial"/>
              </a:rPr>
              <a:t>Record”:</a:t>
            </a:r>
            <a:endParaRPr sz="1800">
              <a:latin typeface="Arial"/>
              <a:cs typeface="Arial"/>
            </a:endParaRPr>
          </a:p>
          <a:p>
            <a:pPr marL="274955" marR="5080">
              <a:lnSpc>
                <a:spcPct val="100000"/>
              </a:lnSpc>
              <a:spcBef>
                <a:spcPts val="1850"/>
              </a:spcBef>
            </a:pPr>
            <a:r>
              <a:rPr dirty="0" sz="1300">
                <a:latin typeface="Microsoft Sans Serif"/>
                <a:cs typeface="Microsoft Sans Serif"/>
              </a:rPr>
              <a:t>Removing</a:t>
            </a:r>
            <a:r>
              <a:rPr dirty="0" sz="1300" spc="-35">
                <a:latin typeface="Microsoft Sans Serif"/>
                <a:cs typeface="Microsoft Sans Serif"/>
              </a:rPr>
              <a:t> </a:t>
            </a:r>
            <a:r>
              <a:rPr dirty="0" sz="1300" spc="60">
                <a:latin typeface="Microsoft Sans Serif"/>
                <a:cs typeface="Microsoft Sans Serif"/>
              </a:rPr>
              <a:t>the</a:t>
            </a:r>
            <a:r>
              <a:rPr dirty="0" sz="1300" spc="-3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camera </a:t>
            </a:r>
            <a:r>
              <a:rPr dirty="0" sz="1300">
                <a:latin typeface="Microsoft Sans Serif"/>
                <a:cs typeface="Microsoft Sans Serif"/>
              </a:rPr>
              <a:t>and</a:t>
            </a:r>
            <a:r>
              <a:rPr dirty="0" sz="1300" spc="10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renaming</a:t>
            </a:r>
            <a:r>
              <a:rPr dirty="0" sz="1300" spc="100">
                <a:latin typeface="Microsoft Sans Serif"/>
                <a:cs typeface="Microsoft Sans Serif"/>
              </a:rPr>
              <a:t> </a:t>
            </a:r>
            <a:r>
              <a:rPr dirty="0" sz="1300" spc="55">
                <a:latin typeface="Microsoft Sans Serif"/>
                <a:cs typeface="Microsoft Sans Serif"/>
              </a:rPr>
              <a:t>to </a:t>
            </a:r>
            <a:r>
              <a:rPr dirty="0" sz="1300">
                <a:latin typeface="Microsoft Sans Serif"/>
                <a:cs typeface="Microsoft Sans Serif"/>
              </a:rPr>
              <a:t>“screen</a:t>
            </a:r>
            <a:r>
              <a:rPr dirty="0" sz="1300" spc="19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recording” </a:t>
            </a:r>
            <a:r>
              <a:rPr dirty="0" sz="1300">
                <a:latin typeface="Microsoft Sans Serif"/>
                <a:cs typeface="Microsoft Sans Serif"/>
              </a:rPr>
              <a:t>eliminates</a:t>
            </a:r>
            <a:r>
              <a:rPr dirty="0" sz="1300" spc="20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confusion </a:t>
            </a:r>
            <a:r>
              <a:rPr dirty="0" sz="1300" spc="50">
                <a:latin typeface="Microsoft Sans Serif"/>
                <a:cs typeface="Microsoft Sans Serif"/>
              </a:rPr>
              <a:t>about</a:t>
            </a:r>
            <a:r>
              <a:rPr dirty="0" sz="1300" spc="5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what’s</a:t>
            </a:r>
            <a:r>
              <a:rPr dirty="0" sz="1300" spc="5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being </a:t>
            </a:r>
            <a:r>
              <a:rPr dirty="0" sz="1300">
                <a:latin typeface="Microsoft Sans Serif"/>
                <a:cs typeface="Microsoft Sans Serif"/>
              </a:rPr>
              <a:t>captured,</a:t>
            </a:r>
            <a:r>
              <a:rPr dirty="0" sz="1300" spc="254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improving </a:t>
            </a:r>
            <a:r>
              <a:rPr dirty="0" sz="1300">
                <a:latin typeface="Microsoft Sans Serif"/>
                <a:cs typeface="Microsoft Sans Serif"/>
              </a:rPr>
              <a:t>user</a:t>
            </a:r>
            <a:r>
              <a:rPr dirty="0" sz="1300" spc="7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confidence/clarity.</a:t>
            </a:r>
            <a:endParaRPr sz="1300">
              <a:latin typeface="Microsoft Sans Serif"/>
              <a:cs typeface="Microsoft Sans Serif"/>
            </a:endParaRPr>
          </a:p>
          <a:p>
            <a:pPr marL="274955" marR="237490">
              <a:lnSpc>
                <a:spcPct val="100000"/>
              </a:lnSpc>
              <a:spcBef>
                <a:spcPts val="1220"/>
              </a:spcBef>
            </a:pPr>
            <a:r>
              <a:rPr dirty="0" sz="1300">
                <a:latin typeface="Microsoft Sans Serif"/>
                <a:cs typeface="Microsoft Sans Serif"/>
              </a:rPr>
              <a:t>Reduces </a:t>
            </a:r>
            <a:r>
              <a:rPr dirty="0" sz="1300" spc="-10">
                <a:latin typeface="Microsoft Sans Serif"/>
                <a:cs typeface="Microsoft Sans Serif"/>
              </a:rPr>
              <a:t>misclicks </a:t>
            </a:r>
            <a:r>
              <a:rPr dirty="0" sz="1300" spc="10">
                <a:latin typeface="Microsoft Sans Serif"/>
                <a:cs typeface="Microsoft Sans Serif"/>
              </a:rPr>
              <a:t>and</a:t>
            </a:r>
            <a:r>
              <a:rPr dirty="0" sz="1300" spc="160">
                <a:latin typeface="Microsoft Sans Serif"/>
                <a:cs typeface="Microsoft Sans Serif"/>
              </a:rPr>
              <a:t> </a:t>
            </a:r>
            <a:r>
              <a:rPr dirty="0" sz="1300" spc="10">
                <a:latin typeface="Microsoft Sans Serif"/>
                <a:cs typeface="Microsoft Sans Serif"/>
              </a:rPr>
              <a:t>hesitation</a:t>
            </a:r>
            <a:r>
              <a:rPr dirty="0" sz="1300" spc="160">
                <a:latin typeface="Microsoft Sans Serif"/>
                <a:cs typeface="Microsoft Sans Serif"/>
              </a:rPr>
              <a:t> </a:t>
            </a:r>
            <a:r>
              <a:rPr dirty="0" sz="1300" spc="30">
                <a:latin typeface="Microsoft Sans Serif"/>
                <a:cs typeface="Microsoft Sans Serif"/>
              </a:rPr>
              <a:t>from </a:t>
            </a:r>
            <a:r>
              <a:rPr dirty="0" sz="1300">
                <a:latin typeface="Microsoft Sans Serif"/>
                <a:cs typeface="Microsoft Sans Serif"/>
              </a:rPr>
              <a:t>unclear</a:t>
            </a:r>
            <a:r>
              <a:rPr dirty="0" sz="1300" spc="12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labels, strengthening </a:t>
            </a:r>
            <a:r>
              <a:rPr dirty="0" sz="1300">
                <a:latin typeface="Microsoft Sans Serif"/>
                <a:cs typeface="Microsoft Sans Serif"/>
              </a:rPr>
              <a:t>navigation</a:t>
            </a:r>
            <a:r>
              <a:rPr dirty="0" sz="1300" spc="19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accuracy.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004326" y="3671835"/>
            <a:ext cx="1412875" cy="121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Microsoft Sans Serif"/>
                <a:cs typeface="Microsoft Sans Serif"/>
              </a:rPr>
              <a:t>Helps</a:t>
            </a:r>
            <a:r>
              <a:rPr dirty="0" sz="1300" spc="4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users</a:t>
            </a:r>
            <a:r>
              <a:rPr dirty="0" sz="1300" spc="50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begin </a:t>
            </a:r>
            <a:r>
              <a:rPr dirty="0" sz="1300" spc="10">
                <a:latin typeface="Microsoft Sans Serif"/>
                <a:cs typeface="Microsoft Sans Serif"/>
              </a:rPr>
              <a:t>smoothly</a:t>
            </a:r>
            <a:r>
              <a:rPr dirty="0" sz="1300" spc="275">
                <a:latin typeface="Microsoft Sans Serif"/>
                <a:cs typeface="Microsoft Sans Serif"/>
              </a:rPr>
              <a:t> </a:t>
            </a:r>
            <a:r>
              <a:rPr dirty="0" sz="1300" spc="45">
                <a:latin typeface="Microsoft Sans Serif"/>
                <a:cs typeface="Microsoft Sans Serif"/>
              </a:rPr>
              <a:t>without </a:t>
            </a:r>
            <a:r>
              <a:rPr dirty="0" sz="1300">
                <a:latin typeface="Microsoft Sans Serif"/>
                <a:cs typeface="Microsoft Sans Serif"/>
              </a:rPr>
              <a:t>retakes,</a:t>
            </a:r>
            <a:r>
              <a:rPr dirty="0" sz="1300" spc="-5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improving </a:t>
            </a:r>
            <a:r>
              <a:rPr dirty="0" sz="1300" spc="10">
                <a:latin typeface="Microsoft Sans Serif"/>
                <a:cs typeface="Microsoft Sans Serif"/>
              </a:rPr>
              <a:t>efficiency</a:t>
            </a:r>
            <a:r>
              <a:rPr dirty="0" sz="1300" spc="335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and </a:t>
            </a:r>
            <a:r>
              <a:rPr dirty="0" sz="1300">
                <a:latin typeface="Microsoft Sans Serif"/>
                <a:cs typeface="Microsoft Sans Serif"/>
              </a:rPr>
              <a:t>reducing</a:t>
            </a:r>
            <a:r>
              <a:rPr dirty="0" sz="1300" spc="240">
                <a:latin typeface="Microsoft Sans Serif"/>
                <a:cs typeface="Microsoft Sans Serif"/>
              </a:rPr>
              <a:t> </a:t>
            </a:r>
            <a:r>
              <a:rPr dirty="0" sz="1300" spc="-20">
                <a:latin typeface="Microsoft Sans Serif"/>
                <a:cs typeface="Microsoft Sans Serif"/>
              </a:rPr>
              <a:t>task </a:t>
            </a:r>
            <a:r>
              <a:rPr dirty="0" sz="1300" spc="-10">
                <a:latin typeface="Microsoft Sans Serif"/>
                <a:cs typeface="Microsoft Sans Serif"/>
              </a:rPr>
              <a:t>variability.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155333" y="2175442"/>
            <a:ext cx="1645285" cy="121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 spc="-10">
                <a:latin typeface="Microsoft Sans Serif"/>
                <a:cs typeface="Microsoft Sans Serif"/>
              </a:rPr>
              <a:t>Removing </a:t>
            </a:r>
            <a:r>
              <a:rPr dirty="0" sz="1300">
                <a:latin typeface="Microsoft Sans Serif"/>
                <a:cs typeface="Microsoft Sans Serif"/>
              </a:rPr>
              <a:t>unnecessary</a:t>
            </a:r>
            <a:r>
              <a:rPr dirty="0" sz="1300" spc="220">
                <a:latin typeface="Microsoft Sans Serif"/>
                <a:cs typeface="Microsoft Sans Serif"/>
              </a:rPr>
              <a:t> </a:t>
            </a:r>
            <a:r>
              <a:rPr dirty="0" sz="1300" spc="50">
                <a:latin typeface="Microsoft Sans Serif"/>
                <a:cs typeface="Microsoft Sans Serif"/>
              </a:rPr>
              <a:t>buttons </a:t>
            </a:r>
            <a:r>
              <a:rPr dirty="0" sz="1300">
                <a:latin typeface="Microsoft Sans Serif"/>
                <a:cs typeface="Microsoft Sans Serif"/>
              </a:rPr>
              <a:t>and</a:t>
            </a:r>
            <a:r>
              <a:rPr dirty="0" sz="1300" spc="6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images</a:t>
            </a:r>
            <a:r>
              <a:rPr dirty="0" sz="1300" spc="6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reduces </a:t>
            </a:r>
            <a:r>
              <a:rPr dirty="0" sz="1300">
                <a:latin typeface="Microsoft Sans Serif"/>
                <a:cs typeface="Microsoft Sans Serif"/>
              </a:rPr>
              <a:t>cognitive</a:t>
            </a:r>
            <a:r>
              <a:rPr dirty="0" sz="1300" spc="19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load</a:t>
            </a:r>
            <a:r>
              <a:rPr dirty="0" sz="1300" spc="195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and </a:t>
            </a:r>
            <a:r>
              <a:rPr dirty="0" sz="1300">
                <a:latin typeface="Microsoft Sans Serif"/>
                <a:cs typeface="Microsoft Sans Serif"/>
              </a:rPr>
              <a:t>confusion,</a:t>
            </a:r>
            <a:r>
              <a:rPr dirty="0" sz="1300" spc="17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boosting </a:t>
            </a:r>
            <a:r>
              <a:rPr dirty="0" sz="1300">
                <a:latin typeface="Microsoft Sans Serif"/>
                <a:cs typeface="Microsoft Sans Serif"/>
              </a:rPr>
              <a:t>user</a:t>
            </a:r>
            <a:r>
              <a:rPr dirty="0" sz="1300" spc="7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confidence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155333" y="3717184"/>
            <a:ext cx="1677035" cy="121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latin typeface="Microsoft Sans Serif"/>
                <a:cs typeface="Microsoft Sans Serif"/>
              </a:rPr>
              <a:t>A</a:t>
            </a:r>
            <a:r>
              <a:rPr dirty="0" sz="1300" spc="6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cleaner</a:t>
            </a:r>
            <a:r>
              <a:rPr dirty="0" sz="1300" spc="6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interface streamlines commenting,</a:t>
            </a:r>
            <a:r>
              <a:rPr dirty="0" sz="1300" spc="500">
                <a:latin typeface="Microsoft Sans Serif"/>
                <a:cs typeface="Microsoft Sans Serif"/>
              </a:rPr>
              <a:t>  </a:t>
            </a:r>
            <a:r>
              <a:rPr dirty="0" sz="1300">
                <a:latin typeface="Microsoft Sans Serif"/>
                <a:cs typeface="Microsoft Sans Serif"/>
              </a:rPr>
              <a:t>resulting</a:t>
            </a:r>
            <a:r>
              <a:rPr dirty="0" sz="1300" spc="13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in</a:t>
            </a:r>
            <a:r>
              <a:rPr dirty="0" sz="1300" spc="130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faster</a:t>
            </a:r>
            <a:r>
              <a:rPr dirty="0" sz="1300" spc="130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and </a:t>
            </a:r>
            <a:r>
              <a:rPr dirty="0" sz="1300">
                <a:latin typeface="Microsoft Sans Serif"/>
                <a:cs typeface="Microsoft Sans Serif"/>
              </a:rPr>
              <a:t>more</a:t>
            </a:r>
            <a:r>
              <a:rPr dirty="0" sz="1300" spc="13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consistent </a:t>
            </a:r>
            <a:r>
              <a:rPr dirty="0" sz="1300" spc="20">
                <a:latin typeface="Microsoft Sans Serif"/>
                <a:cs typeface="Microsoft Sans Serif"/>
              </a:rPr>
              <a:t>completion</a:t>
            </a:r>
            <a:r>
              <a:rPr dirty="0" sz="1300" spc="280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times.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84127" y="2124233"/>
            <a:ext cx="239992" cy="239999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21886" y="3726192"/>
            <a:ext cx="239999" cy="239999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4709426" y="1260313"/>
            <a:ext cx="2112010" cy="2084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005" marR="5080" indent="-27940">
              <a:lnSpc>
                <a:spcPct val="114999"/>
              </a:lnSpc>
              <a:spcBef>
                <a:spcPts val="100"/>
              </a:spcBef>
            </a:pP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Countdown</a:t>
            </a:r>
            <a:r>
              <a:rPr dirty="0" sz="1800" spc="204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Before </a:t>
            </a:r>
            <a:r>
              <a:rPr dirty="0" sz="1800" b="1">
                <a:solidFill>
                  <a:srgbClr val="0097A7"/>
                </a:solidFill>
                <a:latin typeface="Arial"/>
                <a:cs typeface="Arial"/>
              </a:rPr>
              <a:t>Screen</a:t>
            </a:r>
            <a:r>
              <a:rPr dirty="0" sz="18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97A7"/>
                </a:solidFill>
                <a:latin typeface="Arial"/>
                <a:cs typeface="Arial"/>
              </a:rPr>
              <a:t>Recording:</a:t>
            </a:r>
            <a:endParaRPr sz="1800">
              <a:latin typeface="Arial"/>
              <a:cs typeface="Arial"/>
            </a:endParaRPr>
          </a:p>
          <a:p>
            <a:pPr marL="307340" marR="110489">
              <a:lnSpc>
                <a:spcPct val="100000"/>
              </a:lnSpc>
              <a:spcBef>
                <a:spcPts val="1880"/>
              </a:spcBef>
            </a:pPr>
            <a:r>
              <a:rPr dirty="0" sz="1300">
                <a:latin typeface="Microsoft Sans Serif"/>
                <a:cs typeface="Microsoft Sans Serif"/>
              </a:rPr>
              <a:t>The</a:t>
            </a:r>
            <a:r>
              <a:rPr dirty="0" sz="1300" spc="-45">
                <a:latin typeface="Microsoft Sans Serif"/>
                <a:cs typeface="Microsoft Sans Serif"/>
              </a:rPr>
              <a:t> </a:t>
            </a:r>
            <a:r>
              <a:rPr dirty="0" sz="1300" spc="40">
                <a:latin typeface="Microsoft Sans Serif"/>
                <a:cs typeface="Microsoft Sans Serif"/>
              </a:rPr>
              <a:t>countdown </a:t>
            </a:r>
            <a:r>
              <a:rPr dirty="0" sz="1300">
                <a:latin typeface="Microsoft Sans Serif"/>
                <a:cs typeface="Microsoft Sans Serif"/>
              </a:rPr>
              <a:t>prepares</a:t>
            </a:r>
            <a:r>
              <a:rPr dirty="0" sz="1300" spc="12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users</a:t>
            </a:r>
            <a:r>
              <a:rPr dirty="0" sz="1300" spc="130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for </a:t>
            </a:r>
            <a:r>
              <a:rPr dirty="0" sz="1300">
                <a:latin typeface="Microsoft Sans Serif"/>
                <a:cs typeface="Microsoft Sans Serif"/>
              </a:rPr>
              <a:t>recording</a:t>
            </a:r>
            <a:r>
              <a:rPr dirty="0" sz="1300" spc="26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start, </a:t>
            </a:r>
            <a:r>
              <a:rPr dirty="0" sz="1300">
                <a:latin typeface="Microsoft Sans Serif"/>
                <a:cs typeface="Microsoft Sans Serif"/>
              </a:rPr>
              <a:t>lowering</a:t>
            </a:r>
            <a:r>
              <a:rPr dirty="0" sz="1300" spc="125">
                <a:latin typeface="Microsoft Sans Serif"/>
                <a:cs typeface="Microsoft Sans Serif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mistakes</a:t>
            </a:r>
            <a:r>
              <a:rPr dirty="0" sz="1300" spc="114">
                <a:latin typeface="Microsoft Sans Serif"/>
                <a:cs typeface="Microsoft Sans Serif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and </a:t>
            </a:r>
            <a:r>
              <a:rPr dirty="0" sz="1300" spc="10">
                <a:latin typeface="Microsoft Sans Serif"/>
                <a:cs typeface="Microsoft Sans Serif"/>
              </a:rPr>
              <a:t>hesitation</a:t>
            </a:r>
            <a:r>
              <a:rPr dirty="0" sz="1300" spc="130">
                <a:latin typeface="Microsoft Sans Serif"/>
                <a:cs typeface="Microsoft Sans Serif"/>
              </a:rPr>
              <a:t> </a:t>
            </a:r>
            <a:r>
              <a:rPr dirty="0" sz="1300" spc="55">
                <a:latin typeface="Microsoft Sans Serif"/>
                <a:cs typeface="Microsoft Sans Serif"/>
              </a:rPr>
              <a:t>time</a:t>
            </a:r>
            <a:r>
              <a:rPr dirty="0" sz="1300" spc="135">
                <a:latin typeface="Microsoft Sans Serif"/>
                <a:cs typeface="Microsoft Sans Serif"/>
              </a:rPr>
              <a:t> </a:t>
            </a:r>
            <a:r>
              <a:rPr dirty="0" sz="1300" spc="25">
                <a:latin typeface="Microsoft Sans Serif"/>
                <a:cs typeface="Microsoft Sans Serif"/>
              </a:rPr>
              <a:t>by </a:t>
            </a:r>
            <a:r>
              <a:rPr dirty="0" sz="1300">
                <a:latin typeface="Microsoft Sans Serif"/>
                <a:cs typeface="Microsoft Sans Serif"/>
              </a:rPr>
              <a:t>improving</a:t>
            </a:r>
            <a:r>
              <a:rPr dirty="0" sz="1300" spc="235">
                <a:latin typeface="Microsoft Sans Serif"/>
                <a:cs typeface="Microsoft Sans Serif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awareness.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2874" y="2119008"/>
            <a:ext cx="239999" cy="239999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99037" y="3694567"/>
            <a:ext cx="239999" cy="239999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427820" y="3682342"/>
            <a:ext cx="239999" cy="239999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666490" y="2153025"/>
            <a:ext cx="239999" cy="239999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677840" y="3692817"/>
            <a:ext cx="239999" cy="239999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864836" y="2153020"/>
            <a:ext cx="239999" cy="23999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4824" y="1375108"/>
            <a:ext cx="7055484" cy="2280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226310" marR="5080" indent="-2214245">
              <a:lnSpc>
                <a:spcPct val="100000"/>
              </a:lnSpc>
              <a:spcBef>
                <a:spcPts val="100"/>
              </a:spcBef>
            </a:pPr>
            <a:r>
              <a:rPr dirty="0" sz="7400" spc="229">
                <a:solidFill>
                  <a:srgbClr val="93D1BC"/>
                </a:solidFill>
              </a:rPr>
              <a:t>Medium</a:t>
            </a:r>
            <a:r>
              <a:rPr dirty="0" sz="7400" spc="-305">
                <a:solidFill>
                  <a:srgbClr val="93D1BC"/>
                </a:solidFill>
              </a:rPr>
              <a:t> </a:t>
            </a:r>
            <a:r>
              <a:rPr dirty="0" sz="7400" spc="-240">
                <a:solidFill>
                  <a:srgbClr val="93D1BC"/>
                </a:solidFill>
              </a:rPr>
              <a:t>Fi</a:t>
            </a:r>
            <a:r>
              <a:rPr dirty="0" sz="7400" spc="-300">
                <a:solidFill>
                  <a:srgbClr val="93D1BC"/>
                </a:solidFill>
              </a:rPr>
              <a:t> </a:t>
            </a:r>
            <a:r>
              <a:rPr dirty="0" sz="7400" spc="-620">
                <a:solidFill>
                  <a:srgbClr val="93D1BC"/>
                </a:solidFill>
              </a:rPr>
              <a:t>T</a:t>
            </a:r>
            <a:r>
              <a:rPr dirty="0" sz="7400" spc="45">
                <a:solidFill>
                  <a:srgbClr val="93D1BC"/>
                </a:solidFill>
              </a:rPr>
              <a:t>ask</a:t>
            </a:r>
            <a:r>
              <a:rPr dirty="0" sz="7400" spc="-125">
                <a:solidFill>
                  <a:srgbClr val="93D1BC"/>
                </a:solidFill>
              </a:rPr>
              <a:t> </a:t>
            </a:r>
            <a:r>
              <a:rPr dirty="0" sz="7400" spc="-10">
                <a:solidFill>
                  <a:srgbClr val="93D1BC"/>
                </a:solidFill>
              </a:rPr>
              <a:t>Flows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18485" cy="282376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97897" y="0"/>
            <a:ext cx="7851140" cy="5143500"/>
            <a:chOff x="1197897" y="0"/>
            <a:chExt cx="7851140" cy="5143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7897" y="0"/>
              <a:ext cx="6748186" cy="514348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7012760" y="4250516"/>
              <a:ext cx="2035810" cy="810260"/>
            </a:xfrm>
            <a:custGeom>
              <a:avLst/>
              <a:gdLst/>
              <a:ahLst/>
              <a:cxnLst/>
              <a:rect l="l" t="t" r="r" b="b"/>
              <a:pathLst>
                <a:path w="2035809" h="810260">
                  <a:moveTo>
                    <a:pt x="2035795" y="809698"/>
                  </a:moveTo>
                  <a:lnTo>
                    <a:pt x="0" y="809698"/>
                  </a:lnTo>
                  <a:lnTo>
                    <a:pt x="0" y="0"/>
                  </a:lnTo>
                  <a:lnTo>
                    <a:pt x="2035795" y="0"/>
                  </a:lnTo>
                  <a:lnTo>
                    <a:pt x="2035795" y="809698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7280482" y="4305624"/>
            <a:ext cx="149733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BA3D02"/>
                </a:solidFill>
                <a:latin typeface="Arial MT"/>
                <a:cs typeface="Arial MT"/>
              </a:rPr>
              <a:t>Not</a:t>
            </a:r>
            <a:r>
              <a:rPr dirty="0" sz="1400" spc="-10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BA3D02"/>
                </a:solidFill>
                <a:latin typeface="Arial MT"/>
                <a:cs typeface="Arial MT"/>
              </a:rPr>
              <a:t>a</a:t>
            </a:r>
            <a:r>
              <a:rPr dirty="0" sz="1400" spc="-10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BA3D02"/>
                </a:solidFill>
                <a:latin typeface="Arial MT"/>
                <a:cs typeface="Arial MT"/>
              </a:rPr>
              <a:t>user</a:t>
            </a:r>
            <a:r>
              <a:rPr dirty="0" sz="1400" spc="-5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BA3D02"/>
                </a:solidFill>
                <a:latin typeface="Arial MT"/>
                <a:cs typeface="Arial MT"/>
              </a:rPr>
              <a:t>task, </a:t>
            </a:r>
            <a:r>
              <a:rPr dirty="0" sz="1400">
                <a:solidFill>
                  <a:srgbClr val="BA3D02"/>
                </a:solidFill>
                <a:latin typeface="Arial MT"/>
                <a:cs typeface="Arial MT"/>
              </a:rPr>
              <a:t>but</a:t>
            </a:r>
            <a:r>
              <a:rPr dirty="0" sz="1400" spc="-20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BA3D02"/>
                </a:solidFill>
                <a:latin typeface="Arial MT"/>
                <a:cs typeface="Arial MT"/>
              </a:rPr>
              <a:t>necessary</a:t>
            </a:r>
            <a:r>
              <a:rPr dirty="0" sz="1400" spc="-10">
                <a:solidFill>
                  <a:srgbClr val="BA3D02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BA3D02"/>
                </a:solidFill>
                <a:latin typeface="Arial MT"/>
                <a:cs typeface="Arial MT"/>
              </a:rPr>
              <a:t>flow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06547" y="0"/>
            <a:ext cx="7842250" cy="5143500"/>
            <a:chOff x="1206547" y="0"/>
            <a:chExt cx="7842250" cy="5143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6547" y="0"/>
              <a:ext cx="6730886" cy="514348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7012760" y="4250516"/>
              <a:ext cx="2035810" cy="810260"/>
            </a:xfrm>
            <a:custGeom>
              <a:avLst/>
              <a:gdLst/>
              <a:ahLst/>
              <a:cxnLst/>
              <a:rect l="l" t="t" r="r" b="b"/>
              <a:pathLst>
                <a:path w="2035809" h="810260">
                  <a:moveTo>
                    <a:pt x="2035795" y="809698"/>
                  </a:moveTo>
                  <a:lnTo>
                    <a:pt x="0" y="809698"/>
                  </a:lnTo>
                  <a:lnTo>
                    <a:pt x="0" y="0"/>
                  </a:lnTo>
                  <a:lnTo>
                    <a:pt x="2035795" y="0"/>
                  </a:lnTo>
                  <a:lnTo>
                    <a:pt x="2035795" y="809698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7300113" y="4540593"/>
            <a:ext cx="13423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Simple</a:t>
            </a:r>
            <a:r>
              <a:rPr dirty="0" sz="1800" spc="-3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31749" y="0"/>
            <a:ext cx="7810500" cy="5143500"/>
            <a:chOff x="131749" y="0"/>
            <a:chExt cx="7810500" cy="5143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2222" y="0"/>
              <a:ext cx="6739511" cy="514348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31737" y="4191000"/>
              <a:ext cx="2142490" cy="810260"/>
            </a:xfrm>
            <a:custGeom>
              <a:avLst/>
              <a:gdLst/>
              <a:ahLst/>
              <a:cxnLst/>
              <a:rect l="l" t="t" r="r" b="b"/>
              <a:pathLst>
                <a:path w="2142490" h="810260">
                  <a:moveTo>
                    <a:pt x="2142172" y="0"/>
                  </a:moveTo>
                  <a:lnTo>
                    <a:pt x="106375" y="0"/>
                  </a:lnTo>
                  <a:lnTo>
                    <a:pt x="106375" y="134848"/>
                  </a:lnTo>
                  <a:lnTo>
                    <a:pt x="0" y="134848"/>
                  </a:lnTo>
                  <a:lnTo>
                    <a:pt x="0" y="409168"/>
                  </a:lnTo>
                  <a:lnTo>
                    <a:pt x="0" y="683475"/>
                  </a:lnTo>
                  <a:lnTo>
                    <a:pt x="106375" y="683475"/>
                  </a:lnTo>
                  <a:lnTo>
                    <a:pt x="106375" y="809701"/>
                  </a:lnTo>
                  <a:lnTo>
                    <a:pt x="2142172" y="809701"/>
                  </a:lnTo>
                  <a:lnTo>
                    <a:pt x="2142172" y="0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19049" y="4303992"/>
            <a:ext cx="207645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solidFill>
                  <a:srgbClr val="BA3D02"/>
                </a:solidFill>
                <a:latin typeface="Arial"/>
                <a:cs typeface="Arial"/>
              </a:rPr>
              <a:t>Voice</a:t>
            </a:r>
            <a:r>
              <a:rPr dirty="0" sz="1800" spc="-7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Commenting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(Simple</a:t>
            </a:r>
            <a:r>
              <a:rPr dirty="0" sz="18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r>
              <a:rPr dirty="0" sz="18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BA3D02"/>
                </a:solidFill>
                <a:latin typeface="Arial"/>
                <a:cs typeface="Arial"/>
              </a:rPr>
              <a:t>1a)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1374" y="0"/>
            <a:ext cx="7818120" cy="5143500"/>
            <a:chOff x="141374" y="0"/>
            <a:chExt cx="7818120" cy="5143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4897" y="0"/>
              <a:ext cx="6774186" cy="514348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41363" y="4131449"/>
              <a:ext cx="2383155" cy="810260"/>
            </a:xfrm>
            <a:custGeom>
              <a:avLst/>
              <a:gdLst/>
              <a:ahLst/>
              <a:cxnLst/>
              <a:rect l="l" t="t" r="r" b="b"/>
              <a:pathLst>
                <a:path w="2383155" h="810260">
                  <a:moveTo>
                    <a:pt x="2382570" y="0"/>
                  </a:moveTo>
                  <a:lnTo>
                    <a:pt x="346773" y="0"/>
                  </a:lnTo>
                  <a:lnTo>
                    <a:pt x="346773" y="121132"/>
                  </a:lnTo>
                  <a:lnTo>
                    <a:pt x="0" y="121132"/>
                  </a:lnTo>
                  <a:lnTo>
                    <a:pt x="0" y="395452"/>
                  </a:lnTo>
                  <a:lnTo>
                    <a:pt x="0" y="669759"/>
                  </a:lnTo>
                  <a:lnTo>
                    <a:pt x="346773" y="669759"/>
                  </a:lnTo>
                  <a:lnTo>
                    <a:pt x="346773" y="809701"/>
                  </a:lnTo>
                  <a:lnTo>
                    <a:pt x="2382570" y="809701"/>
                  </a:lnTo>
                  <a:lnTo>
                    <a:pt x="2382570" y="0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28674" y="4230726"/>
            <a:ext cx="193738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Text</a:t>
            </a:r>
            <a:r>
              <a:rPr dirty="0" sz="1800" spc="-114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Commenting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(Simple</a:t>
            </a:r>
            <a:r>
              <a:rPr dirty="0" sz="18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r>
              <a:rPr dirty="0" sz="18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BA3D02"/>
                </a:solidFill>
                <a:latin typeface="Arial"/>
                <a:cs typeface="Arial"/>
              </a:rPr>
              <a:t>1b)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71498" y="0"/>
            <a:ext cx="7368540" cy="5143500"/>
            <a:chOff x="571498" y="0"/>
            <a:chExt cx="7368540" cy="5143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4385" y="0"/>
              <a:ext cx="6735211" cy="514348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71487" y="4185564"/>
              <a:ext cx="2035810" cy="827405"/>
            </a:xfrm>
            <a:custGeom>
              <a:avLst/>
              <a:gdLst/>
              <a:ahLst/>
              <a:cxnLst/>
              <a:rect l="l" t="t" r="r" b="b"/>
              <a:pathLst>
                <a:path w="2035810" h="827404">
                  <a:moveTo>
                    <a:pt x="2035797" y="17335"/>
                  </a:moveTo>
                  <a:lnTo>
                    <a:pt x="1699323" y="17335"/>
                  </a:lnTo>
                  <a:lnTo>
                    <a:pt x="1699323" y="0"/>
                  </a:lnTo>
                  <a:lnTo>
                    <a:pt x="85725" y="0"/>
                  </a:lnTo>
                  <a:lnTo>
                    <a:pt x="85725" y="17335"/>
                  </a:lnTo>
                  <a:lnTo>
                    <a:pt x="0" y="17335"/>
                  </a:lnTo>
                  <a:lnTo>
                    <a:pt x="0" y="827036"/>
                  </a:lnTo>
                  <a:lnTo>
                    <a:pt x="2035797" y="827036"/>
                  </a:lnTo>
                  <a:lnTo>
                    <a:pt x="2035797" y="17335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644523" y="4163718"/>
            <a:ext cx="1812289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Screen</a:t>
            </a:r>
            <a:r>
              <a:rPr dirty="0" sz="1800" spc="-3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BA3D02"/>
                </a:solidFill>
                <a:latin typeface="Arial"/>
                <a:cs typeface="Arial"/>
              </a:rPr>
              <a:t>Record Commenting </a:t>
            </a: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(Simple</a:t>
            </a:r>
            <a:r>
              <a:rPr dirty="0" sz="18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r>
              <a:rPr dirty="0" sz="1800" spc="-6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BA3D02"/>
                </a:solidFill>
                <a:latin typeface="Arial"/>
                <a:cs typeface="Arial"/>
              </a:rPr>
              <a:t>1c)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59573" y="0"/>
            <a:ext cx="7339965" cy="5143500"/>
            <a:chOff x="559573" y="0"/>
            <a:chExt cx="7339965" cy="5143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4805" y="0"/>
              <a:ext cx="6654361" cy="514348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59573" y="4143341"/>
              <a:ext cx="2035810" cy="810260"/>
            </a:xfrm>
            <a:custGeom>
              <a:avLst/>
              <a:gdLst/>
              <a:ahLst/>
              <a:cxnLst/>
              <a:rect l="l" t="t" r="r" b="b"/>
              <a:pathLst>
                <a:path w="2035810" h="810260">
                  <a:moveTo>
                    <a:pt x="2035795" y="809698"/>
                  </a:moveTo>
                  <a:lnTo>
                    <a:pt x="0" y="809698"/>
                  </a:lnTo>
                  <a:lnTo>
                    <a:pt x="0" y="0"/>
                  </a:lnTo>
                  <a:lnTo>
                    <a:pt x="2035795" y="0"/>
                  </a:lnTo>
                  <a:lnTo>
                    <a:pt x="2035795" y="809698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739698" y="4433418"/>
            <a:ext cx="16090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Moderate</a:t>
            </a:r>
            <a:r>
              <a:rPr dirty="0" sz="1800" spc="-3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07297" y="0"/>
            <a:ext cx="7936865" cy="5143500"/>
            <a:chOff x="1207297" y="0"/>
            <a:chExt cx="7936865" cy="5143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297" y="0"/>
              <a:ext cx="6729386" cy="514348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7108185" y="4060016"/>
              <a:ext cx="2035810" cy="810260"/>
            </a:xfrm>
            <a:custGeom>
              <a:avLst/>
              <a:gdLst/>
              <a:ahLst/>
              <a:cxnLst/>
              <a:rect l="l" t="t" r="r" b="b"/>
              <a:pathLst>
                <a:path w="2035809" h="810260">
                  <a:moveTo>
                    <a:pt x="2035795" y="809698"/>
                  </a:moveTo>
                  <a:lnTo>
                    <a:pt x="0" y="809698"/>
                  </a:lnTo>
                  <a:lnTo>
                    <a:pt x="0" y="0"/>
                  </a:lnTo>
                  <a:lnTo>
                    <a:pt x="2035795" y="0"/>
                  </a:lnTo>
                  <a:lnTo>
                    <a:pt x="2035795" y="809698"/>
                  </a:lnTo>
                  <a:close/>
                </a:path>
              </a:pathLst>
            </a:custGeom>
            <a:solidFill>
              <a:srgbClr val="FBF4E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7395411" y="4373896"/>
            <a:ext cx="15582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BA3D02"/>
                </a:solidFill>
                <a:latin typeface="Arial"/>
                <a:cs typeface="Arial"/>
              </a:rPr>
              <a:t>Complex</a:t>
            </a:r>
            <a:r>
              <a:rPr dirty="0" sz="1800" spc="-3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BA3D02"/>
                </a:solidFill>
                <a:latin typeface="Arial"/>
                <a:cs typeface="Arial"/>
              </a:rPr>
              <a:t>Task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4724" y="419218"/>
            <a:ext cx="35306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0">
                <a:solidFill>
                  <a:srgbClr val="E8D8A5"/>
                </a:solidFill>
                <a:latin typeface="Microsoft Sans Serif"/>
                <a:cs typeface="Microsoft Sans Serif"/>
              </a:rPr>
              <a:t>CS</a:t>
            </a:r>
            <a:r>
              <a:rPr dirty="0" sz="850" spc="-35">
                <a:solidFill>
                  <a:srgbClr val="E8D8A5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50">
                <a:solidFill>
                  <a:srgbClr val="E8D8A5"/>
                </a:solidFill>
                <a:latin typeface="Microsoft Sans Serif"/>
                <a:cs typeface="Microsoft Sans Serif"/>
              </a:rPr>
              <a:t>147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3834" y="1375108"/>
            <a:ext cx="7898130" cy="2280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1628775">
              <a:lnSpc>
                <a:spcPct val="100000"/>
              </a:lnSpc>
              <a:spcBef>
                <a:spcPts val="100"/>
              </a:spcBef>
            </a:pPr>
            <a:r>
              <a:rPr dirty="0" sz="7400" spc="170">
                <a:solidFill>
                  <a:srgbClr val="93D1BC"/>
                </a:solidFill>
              </a:rPr>
              <a:t>Prototype </a:t>
            </a:r>
            <a:r>
              <a:rPr dirty="0" sz="7400" spc="185">
                <a:solidFill>
                  <a:srgbClr val="93D1BC"/>
                </a:solidFill>
              </a:rPr>
              <a:t>Implementations</a:t>
            </a:r>
            <a:endParaRPr sz="74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18485" cy="282376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4889" y="1347097"/>
            <a:ext cx="3448518" cy="347586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07824" y="901682"/>
            <a:ext cx="4940935" cy="36690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3975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BA3D02"/>
                </a:solidFill>
                <a:latin typeface="Arial"/>
                <a:cs typeface="Arial"/>
              </a:rPr>
              <a:t>Pros</a:t>
            </a:r>
            <a:r>
              <a:rPr dirty="0" sz="1300" spc="-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BA3D02"/>
                </a:solidFill>
                <a:latin typeface="Arial"/>
                <a:cs typeface="Arial"/>
              </a:rPr>
              <a:t>and </a:t>
            </a:r>
            <a:r>
              <a:rPr dirty="0" sz="1300" spc="-10" b="1">
                <a:solidFill>
                  <a:srgbClr val="BA3D02"/>
                </a:solidFill>
                <a:latin typeface="Arial"/>
                <a:cs typeface="Arial"/>
              </a:rPr>
              <a:t>Cons</a:t>
            </a:r>
            <a:r>
              <a:rPr dirty="0" sz="1300" spc="-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BA3D02"/>
                </a:solidFill>
                <a:latin typeface="Arial"/>
                <a:cs typeface="Arial"/>
              </a:rPr>
              <a:t>with </a:t>
            </a:r>
            <a:r>
              <a:rPr dirty="0" sz="1300" spc="-10" b="1">
                <a:solidFill>
                  <a:srgbClr val="BA3D02"/>
                </a:solidFill>
                <a:latin typeface="Arial"/>
                <a:cs typeface="Arial"/>
              </a:rPr>
              <a:t>Figma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1300">
              <a:latin typeface="Arial"/>
              <a:cs typeface="Arial"/>
            </a:endParaRPr>
          </a:p>
          <a:p>
            <a:pPr marL="12700" marR="5080">
              <a:lnSpc>
                <a:spcPct val="114999"/>
              </a:lnSpc>
              <a:spcBef>
                <a:spcPts val="5"/>
              </a:spcBef>
            </a:pPr>
            <a:r>
              <a:rPr dirty="0" sz="1600">
                <a:latin typeface="Microsoft Sans Serif"/>
                <a:cs typeface="Microsoft Sans Serif"/>
              </a:rPr>
              <a:t>We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used</a:t>
            </a:r>
            <a:r>
              <a:rPr dirty="0" sz="1600" spc="25">
                <a:latin typeface="Microsoft Sans Serif"/>
                <a:cs typeface="Microsoft Sans Serif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Figma</a:t>
            </a:r>
            <a:r>
              <a:rPr dirty="0" sz="16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0">
                <a:latin typeface="Microsoft Sans Serif"/>
                <a:cs typeface="Microsoft Sans Serif"/>
              </a:rPr>
              <a:t>to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build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our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 spc="75">
                <a:latin typeface="Microsoft Sans Serif"/>
                <a:cs typeface="Microsoft Sans Serif"/>
              </a:rPr>
              <a:t>prototype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for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its</a:t>
            </a:r>
            <a:r>
              <a:rPr dirty="0" sz="1600" spc="15">
                <a:latin typeface="Microsoft Sans Serif"/>
                <a:cs typeface="Microsoft Sans Serif"/>
              </a:rPr>
              <a:t> </a:t>
            </a:r>
            <a:r>
              <a:rPr dirty="0" sz="1600" spc="-20" b="1">
                <a:solidFill>
                  <a:srgbClr val="0097A7"/>
                </a:solidFill>
                <a:latin typeface="Arial"/>
                <a:cs typeface="Arial"/>
              </a:rPr>
              <a:t>easy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collaboration</a:t>
            </a:r>
            <a:r>
              <a:rPr dirty="0" sz="16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50" b="1">
                <a:solidFill>
                  <a:srgbClr val="0097A7"/>
                </a:solidFill>
                <a:latin typeface="Arial"/>
                <a:cs typeface="Arial"/>
              </a:rPr>
              <a:t>industry-</a:t>
            </a:r>
            <a:r>
              <a:rPr dirty="0" sz="1600" spc="65" b="1">
                <a:solidFill>
                  <a:srgbClr val="0097A7"/>
                </a:solidFill>
                <a:latin typeface="Arial"/>
                <a:cs typeface="Arial"/>
              </a:rPr>
              <a:t>standard</a:t>
            </a:r>
            <a:r>
              <a:rPr dirty="0" sz="16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design</a:t>
            </a:r>
            <a:r>
              <a:rPr dirty="0" sz="16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tools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Pros:</a:t>
            </a:r>
            <a:endParaRPr sz="1600">
              <a:latin typeface="Arial"/>
              <a:cs typeface="Arial"/>
            </a:endParaRPr>
          </a:p>
          <a:p>
            <a:pPr marL="193675" indent="-127000">
              <a:lnSpc>
                <a:spcPct val="100000"/>
              </a:lnSpc>
              <a:spcBef>
                <a:spcPts val="290"/>
              </a:spcBef>
              <a:buChar char="•"/>
              <a:tabLst>
                <a:tab pos="193675" algn="l"/>
              </a:tabLst>
            </a:pPr>
            <a:r>
              <a:rPr dirty="0" sz="1600" spc="10">
                <a:latin typeface="Microsoft Sans Serif"/>
                <a:cs typeface="Microsoft Sans Serif"/>
              </a:rPr>
              <a:t>Consistent</a:t>
            </a:r>
            <a:r>
              <a:rPr dirty="0" sz="1600" spc="155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system</a:t>
            </a:r>
            <a:r>
              <a:rPr dirty="0" sz="1600" spc="155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design</a:t>
            </a:r>
            <a:r>
              <a:rPr dirty="0" sz="1600" spc="155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via</a:t>
            </a:r>
            <a:r>
              <a:rPr dirty="0" sz="1600" spc="155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components</a:t>
            </a:r>
            <a:endParaRPr sz="1600">
              <a:latin typeface="Microsoft Sans Serif"/>
              <a:cs typeface="Microsoft Sans Serif"/>
            </a:endParaRPr>
          </a:p>
          <a:p>
            <a:pPr marL="193675" indent="-127000">
              <a:lnSpc>
                <a:spcPct val="100000"/>
              </a:lnSpc>
              <a:spcBef>
                <a:spcPts val="285"/>
              </a:spcBef>
              <a:buChar char="•"/>
              <a:tabLst>
                <a:tab pos="193675" algn="l"/>
              </a:tabLst>
            </a:pPr>
            <a:r>
              <a:rPr dirty="0" sz="1600">
                <a:latin typeface="Microsoft Sans Serif"/>
                <a:cs typeface="Microsoft Sans Serif"/>
              </a:rPr>
              <a:t>Realistic</a:t>
            </a:r>
            <a:r>
              <a:rPr dirty="0" sz="1600" spc="20">
                <a:latin typeface="Microsoft Sans Serif"/>
                <a:cs typeface="Microsoft Sans Serif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frontend</a:t>
            </a:r>
            <a:r>
              <a:rPr dirty="0" sz="1600" spc="25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prototypes</a:t>
            </a:r>
            <a:endParaRPr sz="1600">
              <a:latin typeface="Microsoft Sans Serif"/>
              <a:cs typeface="Microsoft Sans Serif"/>
            </a:endParaRPr>
          </a:p>
          <a:p>
            <a:pPr marL="193675" indent="-127000">
              <a:lnSpc>
                <a:spcPct val="100000"/>
              </a:lnSpc>
              <a:spcBef>
                <a:spcPts val="290"/>
              </a:spcBef>
              <a:buChar char="•"/>
              <a:tabLst>
                <a:tab pos="193675" algn="l"/>
              </a:tabLst>
            </a:pPr>
            <a:r>
              <a:rPr dirty="0" sz="1600" spc="-20">
                <a:latin typeface="Microsoft Sans Serif"/>
                <a:cs typeface="Microsoft Sans Serif"/>
              </a:rPr>
              <a:t>Easy</a:t>
            </a:r>
            <a:r>
              <a:rPr dirty="0" sz="1600" spc="4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sharing</a:t>
            </a:r>
            <a:r>
              <a:rPr dirty="0" sz="1600" spc="45">
                <a:latin typeface="Microsoft Sans Serif"/>
                <a:cs typeface="Microsoft Sans Serif"/>
              </a:rPr>
              <a:t> </a:t>
            </a:r>
            <a:r>
              <a:rPr dirty="0" sz="1600" spc="55">
                <a:latin typeface="Microsoft Sans Serif"/>
                <a:cs typeface="Microsoft Sans Serif"/>
              </a:rPr>
              <a:t>for</a:t>
            </a:r>
            <a:r>
              <a:rPr dirty="0" sz="1600" spc="4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user</a:t>
            </a:r>
            <a:r>
              <a:rPr dirty="0" sz="1600" spc="45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testing</a:t>
            </a:r>
            <a:r>
              <a:rPr dirty="0" sz="1600" spc="4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and</a:t>
            </a:r>
            <a:r>
              <a:rPr dirty="0" sz="1600" spc="40">
                <a:latin typeface="Microsoft Sans Serif"/>
                <a:cs typeface="Microsoft Sans Serif"/>
              </a:rPr>
              <a:t> feedback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Cons:</a:t>
            </a:r>
            <a:endParaRPr sz="1600">
              <a:latin typeface="Arial"/>
              <a:cs typeface="Arial"/>
            </a:endParaRPr>
          </a:p>
          <a:p>
            <a:pPr marL="193675" indent="-127000">
              <a:lnSpc>
                <a:spcPct val="100000"/>
              </a:lnSpc>
              <a:spcBef>
                <a:spcPts val="285"/>
              </a:spcBef>
              <a:buChar char="•"/>
              <a:tabLst>
                <a:tab pos="193675" algn="l"/>
              </a:tabLst>
            </a:pPr>
            <a:r>
              <a:rPr dirty="0" sz="1600">
                <a:latin typeface="Microsoft Sans Serif"/>
                <a:cs typeface="Microsoft Sans Serif"/>
              </a:rPr>
              <a:t>Steep</a:t>
            </a:r>
            <a:r>
              <a:rPr dirty="0" sz="1600" spc="12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learning</a:t>
            </a:r>
            <a:r>
              <a:rPr dirty="0" sz="1600" spc="125">
                <a:latin typeface="Microsoft Sans Serif"/>
                <a:cs typeface="Microsoft Sans Serif"/>
              </a:rPr>
              <a:t> </a:t>
            </a:r>
            <a:r>
              <a:rPr dirty="0" sz="1600" spc="-20">
                <a:latin typeface="Microsoft Sans Serif"/>
                <a:cs typeface="Microsoft Sans Serif"/>
              </a:rPr>
              <a:t>curve</a:t>
            </a:r>
            <a:endParaRPr sz="1600">
              <a:latin typeface="Microsoft Sans Serif"/>
              <a:cs typeface="Microsoft Sans Serif"/>
            </a:endParaRPr>
          </a:p>
          <a:p>
            <a:pPr marL="193675" indent="-127000">
              <a:lnSpc>
                <a:spcPct val="100000"/>
              </a:lnSpc>
              <a:spcBef>
                <a:spcPts val="290"/>
              </a:spcBef>
              <a:buChar char="•"/>
              <a:tabLst>
                <a:tab pos="193675" algn="l"/>
              </a:tabLst>
            </a:pPr>
            <a:r>
              <a:rPr dirty="0" sz="1600">
                <a:latin typeface="Microsoft Sans Serif"/>
                <a:cs typeface="Microsoft Sans Serif"/>
              </a:rPr>
              <a:t>Unable</a:t>
            </a:r>
            <a:r>
              <a:rPr dirty="0" sz="1600" spc="145">
                <a:latin typeface="Microsoft Sans Serif"/>
                <a:cs typeface="Microsoft Sans Serif"/>
              </a:rPr>
              <a:t> </a:t>
            </a:r>
            <a:r>
              <a:rPr dirty="0" sz="1600" spc="100">
                <a:latin typeface="Microsoft Sans Serif"/>
                <a:cs typeface="Microsoft Sans Serif"/>
              </a:rPr>
              <a:t>to</a:t>
            </a:r>
            <a:r>
              <a:rPr dirty="0" sz="1600" spc="14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develop</a:t>
            </a:r>
            <a:r>
              <a:rPr dirty="0" sz="1600" spc="15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complex</a:t>
            </a:r>
            <a:r>
              <a:rPr dirty="0" sz="1600" spc="145">
                <a:latin typeface="Microsoft Sans Serif"/>
                <a:cs typeface="Microsoft Sans Serif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interactions</a:t>
            </a:r>
            <a:endParaRPr sz="1600">
              <a:latin typeface="Microsoft Sans Serif"/>
              <a:cs typeface="Microsoft Sans Serif"/>
            </a:endParaRPr>
          </a:p>
          <a:p>
            <a:pPr marL="193675" indent="-127000">
              <a:lnSpc>
                <a:spcPct val="100000"/>
              </a:lnSpc>
              <a:spcBef>
                <a:spcPts val="285"/>
              </a:spcBef>
              <a:buChar char="•"/>
              <a:tabLst>
                <a:tab pos="193675" algn="l"/>
              </a:tabLst>
            </a:pPr>
            <a:r>
              <a:rPr dirty="0" sz="1600" spc="70">
                <a:latin typeface="Microsoft Sans Serif"/>
                <a:cs typeface="Microsoft Sans Serif"/>
              </a:rPr>
              <a:t>Design-to-</a:t>
            </a:r>
            <a:r>
              <a:rPr dirty="0" sz="1600" spc="120">
                <a:latin typeface="Microsoft Sans Serif"/>
                <a:cs typeface="Microsoft Sans Serif"/>
              </a:rPr>
              <a:t>code</a:t>
            </a:r>
            <a:r>
              <a:rPr dirty="0" sz="1600" spc="15">
                <a:latin typeface="Microsoft Sans Serif"/>
                <a:cs typeface="Microsoft Sans Serif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inconsistencies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9274" y="118532"/>
            <a:ext cx="7782559" cy="65659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800" spc="-30">
                <a:solidFill>
                  <a:srgbClr val="0097A7"/>
                </a:solidFill>
              </a:rPr>
              <a:t>Figma’s</a:t>
            </a:r>
            <a:r>
              <a:rPr dirty="0" sz="1800" spc="155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testing</a:t>
            </a:r>
            <a:r>
              <a:rPr dirty="0" sz="1800" spc="155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and</a:t>
            </a:r>
            <a:r>
              <a:rPr dirty="0" sz="1800" spc="155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prototyping</a:t>
            </a:r>
            <a:r>
              <a:rPr dirty="0" sz="1800" spc="155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strengths</a:t>
            </a:r>
            <a:r>
              <a:rPr dirty="0" sz="1800" spc="16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outweighed</a:t>
            </a:r>
            <a:r>
              <a:rPr dirty="0" sz="1800" spc="155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its</a:t>
            </a:r>
            <a:r>
              <a:rPr dirty="0" sz="1800" spc="155">
                <a:solidFill>
                  <a:srgbClr val="0097A7"/>
                </a:solidFill>
              </a:rPr>
              <a:t> </a:t>
            </a:r>
            <a:r>
              <a:rPr dirty="0" sz="1800" spc="-10">
                <a:solidFill>
                  <a:srgbClr val="0097A7"/>
                </a:solidFill>
              </a:rPr>
              <a:t>drawbacks, </a:t>
            </a:r>
            <a:r>
              <a:rPr dirty="0" sz="1800">
                <a:solidFill>
                  <a:srgbClr val="0097A7"/>
                </a:solidFill>
              </a:rPr>
              <a:t>allowing</a:t>
            </a:r>
            <a:r>
              <a:rPr dirty="0" sz="1800" spc="75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fast,</a:t>
            </a:r>
            <a:r>
              <a:rPr dirty="0" sz="1800" spc="8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consistent</a:t>
            </a:r>
            <a:r>
              <a:rPr dirty="0" sz="1800" spc="80">
                <a:solidFill>
                  <a:srgbClr val="0097A7"/>
                </a:solidFill>
              </a:rPr>
              <a:t> </a:t>
            </a:r>
            <a:r>
              <a:rPr dirty="0" sz="1800" spc="50">
                <a:solidFill>
                  <a:srgbClr val="0097A7"/>
                </a:solidFill>
              </a:rPr>
              <a:t>iteration</a:t>
            </a:r>
            <a:r>
              <a:rPr dirty="0" sz="1800" spc="75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and</a:t>
            </a:r>
            <a:r>
              <a:rPr dirty="0" sz="1800" spc="80">
                <a:solidFill>
                  <a:srgbClr val="0097A7"/>
                </a:solidFill>
              </a:rPr>
              <a:t> </a:t>
            </a:r>
            <a:r>
              <a:rPr dirty="0" sz="1800">
                <a:solidFill>
                  <a:srgbClr val="0097A7"/>
                </a:solidFill>
              </a:rPr>
              <a:t>smoother</a:t>
            </a:r>
            <a:r>
              <a:rPr dirty="0" sz="1800" spc="80">
                <a:solidFill>
                  <a:srgbClr val="0097A7"/>
                </a:solidFill>
              </a:rPr>
              <a:t> </a:t>
            </a:r>
            <a:r>
              <a:rPr dirty="0" sz="1800" spc="40">
                <a:solidFill>
                  <a:srgbClr val="0097A7"/>
                </a:solidFill>
              </a:rPr>
              <a:t>development</a:t>
            </a:r>
            <a:endParaRPr sz="18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376072"/>
            <a:ext cx="306451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55"/>
              <a:t>Simulated</a:t>
            </a:r>
            <a:r>
              <a:rPr dirty="0" spc="-85"/>
              <a:t> </a:t>
            </a:r>
            <a:r>
              <a:rPr dirty="0" spc="-10"/>
              <a:t>Features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70962" y="2966794"/>
            <a:ext cx="2130295" cy="213029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73974" y="1032434"/>
            <a:ext cx="8595995" cy="3951604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3305810">
              <a:lnSpc>
                <a:spcPct val="100000"/>
              </a:lnSpc>
              <a:spcBef>
                <a:spcPts val="385"/>
              </a:spcBef>
            </a:pP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Hard</a:t>
            </a:r>
            <a:r>
              <a:rPr dirty="0" sz="1600" spc="1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Coded</a:t>
            </a:r>
            <a:r>
              <a:rPr dirty="0" sz="1600" spc="1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Features</a:t>
            </a:r>
            <a:r>
              <a:rPr dirty="0" sz="1600" spc="105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(Forced</a:t>
            </a:r>
            <a:r>
              <a:rPr dirty="0" sz="1600" spc="1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BA3D02"/>
                </a:solidFill>
                <a:latin typeface="Arial"/>
                <a:cs typeface="Arial"/>
              </a:rPr>
              <a:t>Choice</a:t>
            </a:r>
            <a:r>
              <a:rPr dirty="0" sz="1600" spc="11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Experience)</a:t>
            </a:r>
            <a:endParaRPr sz="1600">
              <a:latin typeface="Arial"/>
              <a:cs typeface="Arial"/>
            </a:endParaRPr>
          </a:p>
          <a:p>
            <a:pPr marL="3763010" indent="-351155">
              <a:lnSpc>
                <a:spcPct val="100000"/>
              </a:lnSpc>
              <a:spcBef>
                <a:spcPts val="290"/>
              </a:spcBef>
              <a:buFont typeface="Arial"/>
              <a:buChar char="●"/>
              <a:tabLst>
                <a:tab pos="3763010" algn="l"/>
              </a:tabLst>
            </a:pPr>
            <a:r>
              <a:rPr dirty="0" sz="1600">
                <a:latin typeface="Microsoft Sans Serif"/>
                <a:cs typeface="Microsoft Sans Serif"/>
              </a:rPr>
              <a:t>Can</a:t>
            </a:r>
            <a:r>
              <a:rPr dirty="0" sz="1600" spc="8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only</a:t>
            </a:r>
            <a:r>
              <a:rPr dirty="0" sz="1600" spc="15">
                <a:latin typeface="Microsoft Sans Serif"/>
                <a:cs typeface="Microsoft Sans Serif"/>
              </a:rPr>
              <a:t> </a:t>
            </a:r>
            <a:r>
              <a:rPr dirty="0" sz="1600" spc="60" b="1">
                <a:solidFill>
                  <a:srgbClr val="0097A7"/>
                </a:solidFill>
                <a:latin typeface="Arial"/>
                <a:cs typeface="Arial"/>
              </a:rPr>
              <a:t>interact</a:t>
            </a:r>
            <a:r>
              <a:rPr dirty="0" sz="16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with </a:t>
            </a:r>
            <a:r>
              <a:rPr dirty="0" sz="1600" spc="50" b="1">
                <a:solidFill>
                  <a:srgbClr val="0097A7"/>
                </a:solidFill>
                <a:latin typeface="Arial"/>
                <a:cs typeface="Arial"/>
              </a:rPr>
              <a:t>preset</a:t>
            </a:r>
            <a:r>
              <a:rPr dirty="0" sz="16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interfaces/files</a:t>
            </a:r>
            <a:endParaRPr sz="1600">
              <a:latin typeface="Arial"/>
              <a:cs typeface="Arial"/>
            </a:endParaRPr>
          </a:p>
          <a:p>
            <a:pPr marL="3763010" marR="5080" indent="-351790">
              <a:lnSpc>
                <a:spcPct val="114999"/>
              </a:lnSpc>
              <a:buClr>
                <a:srgbClr val="000000"/>
              </a:buClr>
              <a:buChar char="●"/>
              <a:tabLst>
                <a:tab pos="3763010" algn="l"/>
              </a:tabLst>
            </a:pP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Comments</a:t>
            </a:r>
            <a:r>
              <a:rPr dirty="0" sz="16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50" b="1">
                <a:solidFill>
                  <a:srgbClr val="0A9395"/>
                </a:solidFill>
                <a:latin typeface="Arial"/>
                <a:cs typeface="Arial"/>
              </a:rPr>
              <a:t>appear</a:t>
            </a:r>
            <a:r>
              <a:rPr dirty="0" sz="16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in</a:t>
            </a:r>
            <a:r>
              <a:rPr dirty="0" sz="16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spc="80" b="1">
                <a:solidFill>
                  <a:srgbClr val="0A9395"/>
                </a:solidFill>
                <a:latin typeface="Arial"/>
                <a:cs typeface="Arial"/>
              </a:rPr>
              <a:t>the</a:t>
            </a:r>
            <a:r>
              <a:rPr dirty="0" sz="16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same</a:t>
            </a:r>
            <a:r>
              <a:rPr dirty="0" sz="1600" spc="4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A9395"/>
                </a:solidFill>
                <a:latin typeface="Arial"/>
                <a:cs typeface="Arial"/>
              </a:rPr>
              <a:t>spot</a:t>
            </a:r>
            <a:r>
              <a:rPr dirty="0" sz="1600" spc="30" b="1">
                <a:solidFill>
                  <a:srgbClr val="0A9395"/>
                </a:solidFill>
                <a:latin typeface="Arial"/>
                <a:cs typeface="Arial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regardless</a:t>
            </a:r>
            <a:r>
              <a:rPr dirty="0" sz="1600" spc="120">
                <a:latin typeface="Microsoft Sans Serif"/>
                <a:cs typeface="Microsoft Sans Serif"/>
              </a:rPr>
              <a:t> </a:t>
            </a:r>
            <a:r>
              <a:rPr dirty="0" sz="1600" spc="45">
                <a:latin typeface="Microsoft Sans Serif"/>
                <a:cs typeface="Microsoft Sans Serif"/>
              </a:rPr>
              <a:t>of </a:t>
            </a:r>
            <a:r>
              <a:rPr dirty="0" sz="1600" spc="50">
                <a:latin typeface="Microsoft Sans Serif"/>
                <a:cs typeface="Microsoft Sans Serif"/>
              </a:rPr>
              <a:t>click</a:t>
            </a:r>
            <a:r>
              <a:rPr dirty="0" sz="1600">
                <a:latin typeface="Microsoft Sans Serif"/>
                <a:cs typeface="Microsoft Sans Serif"/>
              </a:rPr>
              <a:t> </a:t>
            </a:r>
            <a:r>
              <a:rPr dirty="0" sz="1600" spc="40">
                <a:latin typeface="Microsoft Sans Serif"/>
                <a:cs typeface="Microsoft Sans Serif"/>
              </a:rPr>
              <a:t>location</a:t>
            </a:r>
            <a:endParaRPr sz="1600">
              <a:latin typeface="Microsoft Sans Serif"/>
              <a:cs typeface="Microsoft Sans Serif"/>
            </a:endParaRPr>
          </a:p>
          <a:p>
            <a:pPr marL="3763010" marR="375285" indent="-351790">
              <a:lnSpc>
                <a:spcPct val="114999"/>
              </a:lnSpc>
              <a:buFont typeface="Arial MT"/>
              <a:buChar char="●"/>
              <a:tabLst>
                <a:tab pos="3763010" algn="l"/>
              </a:tabLst>
            </a:pPr>
            <a:r>
              <a:rPr dirty="0" sz="1600" spc="10">
                <a:latin typeface="Microsoft Sans Serif"/>
                <a:cs typeface="Microsoft Sans Serif"/>
              </a:rPr>
              <a:t>Listed</a:t>
            </a:r>
            <a:r>
              <a:rPr dirty="0" sz="1600" spc="110">
                <a:latin typeface="Microsoft Sans Serif"/>
                <a:cs typeface="Microsoft Sans Serif"/>
              </a:rPr>
              <a:t> </a:t>
            </a:r>
            <a:r>
              <a:rPr dirty="0" sz="1600" spc="50" b="1">
                <a:solidFill>
                  <a:srgbClr val="0097A7"/>
                </a:solidFill>
                <a:latin typeface="Arial"/>
                <a:cs typeface="Arial"/>
              </a:rPr>
              <a:t>comments</a:t>
            </a:r>
            <a:r>
              <a:rPr dirty="0" sz="16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transcripts</a:t>
            </a:r>
            <a:r>
              <a:rPr dirty="0" sz="16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use</a:t>
            </a:r>
            <a:r>
              <a:rPr dirty="0" sz="1600" spc="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35" b="1">
                <a:solidFill>
                  <a:srgbClr val="0097A7"/>
                </a:solidFill>
                <a:latin typeface="Arial"/>
                <a:cs typeface="Arial"/>
              </a:rPr>
              <a:t>default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descriptions</a:t>
            </a:r>
            <a:r>
              <a:rPr dirty="0" sz="1600" spc="1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17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modalities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5"/>
              </a:spcBef>
            </a:pP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45" b="1">
                <a:solidFill>
                  <a:srgbClr val="BA3D02"/>
                </a:solidFill>
                <a:latin typeface="Arial"/>
                <a:cs typeface="Arial"/>
              </a:rPr>
              <a:t>Wizard-</a:t>
            </a:r>
            <a:r>
              <a:rPr dirty="0" sz="1600" spc="100" b="1">
                <a:solidFill>
                  <a:srgbClr val="BA3D02"/>
                </a:solidFill>
                <a:latin typeface="Arial"/>
                <a:cs typeface="Arial"/>
              </a:rPr>
              <a:t>of-</a:t>
            </a:r>
            <a:r>
              <a:rPr dirty="0" sz="1600" spc="150" b="1">
                <a:solidFill>
                  <a:srgbClr val="BA3D02"/>
                </a:solidFill>
                <a:latin typeface="Arial"/>
                <a:cs typeface="Arial"/>
              </a:rPr>
              <a:t>Oz</a:t>
            </a:r>
            <a:r>
              <a:rPr dirty="0" sz="1600" spc="-3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BA3D02"/>
                </a:solidFill>
                <a:latin typeface="Arial"/>
                <a:cs typeface="Arial"/>
              </a:rPr>
              <a:t>Features</a:t>
            </a:r>
            <a:endParaRPr sz="1600">
              <a:latin typeface="Arial"/>
              <a:cs typeface="Arial"/>
            </a:endParaRPr>
          </a:p>
          <a:p>
            <a:pPr marL="469265" marR="3575685" indent="-351790">
              <a:lnSpc>
                <a:spcPct val="114999"/>
              </a:lnSpc>
              <a:buClr>
                <a:srgbClr val="000000"/>
              </a:buClr>
              <a:buChar char="●"/>
              <a:tabLst>
                <a:tab pos="469265" algn="l"/>
              </a:tabLst>
            </a:pP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Recent</a:t>
            </a:r>
            <a:r>
              <a:rPr dirty="0" sz="1600" spc="-4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60" b="1">
                <a:solidFill>
                  <a:srgbClr val="0097A7"/>
                </a:solidFill>
                <a:latin typeface="Arial"/>
                <a:cs typeface="Arial"/>
              </a:rPr>
              <a:t>activity</a:t>
            </a:r>
            <a:r>
              <a:rPr dirty="0" sz="1600" spc="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is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 spc="75">
                <a:latin typeface="Microsoft Sans Serif"/>
                <a:cs typeface="Microsoft Sans Serif"/>
              </a:rPr>
              <a:t>not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a</a:t>
            </a:r>
            <a:r>
              <a:rPr dirty="0" sz="1600" spc="4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log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of</a:t>
            </a:r>
            <a:r>
              <a:rPr dirty="0" sz="1600" spc="4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changes</a:t>
            </a:r>
            <a:r>
              <a:rPr dirty="0" sz="1600" spc="35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made</a:t>
            </a:r>
            <a:r>
              <a:rPr dirty="0" sz="1600" spc="35">
                <a:latin typeface="Microsoft Sans Serif"/>
                <a:cs typeface="Microsoft Sans Serif"/>
              </a:rPr>
              <a:t> by </a:t>
            </a:r>
            <a:r>
              <a:rPr dirty="0" sz="1600" spc="10">
                <a:latin typeface="Microsoft Sans Serif"/>
                <a:cs typeface="Microsoft Sans Serif"/>
              </a:rPr>
              <a:t>humans</a:t>
            </a:r>
            <a:r>
              <a:rPr dirty="0" sz="1600" spc="80">
                <a:latin typeface="Microsoft Sans Serif"/>
                <a:cs typeface="Microsoft Sans Serif"/>
              </a:rPr>
              <a:t> </a:t>
            </a:r>
            <a:r>
              <a:rPr dirty="0" sz="1600" spc="95">
                <a:latin typeface="Microsoft Sans Serif"/>
                <a:cs typeface="Microsoft Sans Serif"/>
              </a:rPr>
              <a:t>-</a:t>
            </a:r>
            <a:r>
              <a:rPr dirty="0" sz="1600" spc="165">
                <a:latin typeface="Microsoft Sans Serif"/>
                <a:cs typeface="Microsoft Sans Serif"/>
              </a:rPr>
              <a:t>&gt;</a:t>
            </a:r>
            <a:r>
              <a:rPr dirty="0" sz="1600" spc="85">
                <a:latin typeface="Microsoft Sans Serif"/>
                <a:cs typeface="Microsoft Sans Serif"/>
              </a:rPr>
              <a:t> </a:t>
            </a:r>
            <a:r>
              <a:rPr dirty="0" sz="1600" spc="10">
                <a:latin typeface="Microsoft Sans Serif"/>
                <a:cs typeface="Microsoft Sans Serif"/>
              </a:rPr>
              <a:t>can</a:t>
            </a:r>
            <a:r>
              <a:rPr dirty="0" sz="1600" spc="80">
                <a:latin typeface="Microsoft Sans Serif"/>
                <a:cs typeface="Microsoft Sans Serif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still</a:t>
            </a:r>
            <a:r>
              <a:rPr dirty="0" sz="16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0097A7"/>
                </a:solidFill>
                <a:latin typeface="Arial"/>
                <a:cs typeface="Arial"/>
              </a:rPr>
              <a:t>test</a:t>
            </a:r>
            <a:r>
              <a:rPr dirty="0" sz="1600" spc="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engagement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without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actual</a:t>
            </a:r>
            <a:r>
              <a:rPr dirty="0" sz="1600" spc="2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50" b="1">
                <a:solidFill>
                  <a:srgbClr val="0097A7"/>
                </a:solidFill>
                <a:latin typeface="Arial"/>
                <a:cs typeface="Arial"/>
              </a:rPr>
              <a:t>activity</a:t>
            </a:r>
            <a:endParaRPr sz="1600">
              <a:latin typeface="Arial"/>
              <a:cs typeface="Arial"/>
            </a:endParaRPr>
          </a:p>
          <a:p>
            <a:pPr marL="469265" indent="-351155">
              <a:lnSpc>
                <a:spcPct val="100000"/>
              </a:lnSpc>
              <a:spcBef>
                <a:spcPts val="285"/>
              </a:spcBef>
              <a:buFont typeface="Arial MT"/>
              <a:buChar char="●"/>
              <a:tabLst>
                <a:tab pos="469265" algn="l"/>
              </a:tabLst>
            </a:pPr>
            <a:r>
              <a:rPr dirty="0" sz="1600">
                <a:latin typeface="Microsoft Sans Serif"/>
                <a:cs typeface="Microsoft Sans Serif"/>
              </a:rPr>
              <a:t>People</a:t>
            </a:r>
            <a:r>
              <a:rPr dirty="0" sz="1600" spc="135">
                <a:latin typeface="Microsoft Sans Serif"/>
                <a:cs typeface="Microsoft Sans Serif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don’t</a:t>
            </a:r>
            <a:r>
              <a:rPr dirty="0" sz="16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actually</a:t>
            </a:r>
            <a:r>
              <a:rPr dirty="0" sz="1600" spc="6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60" b="1">
                <a:solidFill>
                  <a:srgbClr val="0097A7"/>
                </a:solidFill>
                <a:latin typeface="Arial"/>
                <a:cs typeface="Arial"/>
              </a:rPr>
              <a:t>interact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with</a:t>
            </a:r>
            <a:r>
              <a:rPr dirty="0" sz="1600" spc="6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humans</a:t>
            </a:r>
            <a:r>
              <a:rPr dirty="0" sz="1600" spc="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on</a:t>
            </a:r>
            <a:r>
              <a:rPr dirty="0" sz="1600" spc="145">
                <a:latin typeface="Microsoft Sans Serif"/>
                <a:cs typeface="Microsoft Sans Serif"/>
              </a:rPr>
              <a:t> </a:t>
            </a:r>
            <a:r>
              <a:rPr dirty="0" sz="1600" spc="-20">
                <a:latin typeface="Microsoft Sans Serif"/>
                <a:cs typeface="Microsoft Sans Serif"/>
              </a:rPr>
              <a:t>call</a:t>
            </a:r>
            <a:endParaRPr sz="1600">
              <a:latin typeface="Microsoft Sans Serif"/>
              <a:cs typeface="Microsoft Sans Serif"/>
            </a:endParaRPr>
          </a:p>
          <a:p>
            <a:pPr marL="469265" marR="4001770">
              <a:lnSpc>
                <a:spcPct val="114999"/>
              </a:lnSpc>
            </a:pPr>
            <a:r>
              <a:rPr dirty="0" sz="1600" spc="95">
                <a:latin typeface="Microsoft Sans Serif"/>
                <a:cs typeface="Microsoft Sans Serif"/>
              </a:rPr>
              <a:t>-</a:t>
            </a:r>
            <a:r>
              <a:rPr dirty="0" sz="1600" spc="165">
                <a:latin typeface="Microsoft Sans Serif"/>
                <a:cs typeface="Microsoft Sans Serif"/>
              </a:rPr>
              <a:t>&gt;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can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still</a:t>
            </a:r>
            <a:r>
              <a:rPr dirty="0" sz="1600" spc="60">
                <a:latin typeface="Microsoft Sans Serif"/>
                <a:cs typeface="Microsoft Sans Serif"/>
              </a:rPr>
              <a:t> </a:t>
            </a:r>
            <a:r>
              <a:rPr dirty="0" sz="1600" spc="75">
                <a:latin typeface="Microsoft Sans Serif"/>
                <a:cs typeface="Microsoft Sans Serif"/>
              </a:rPr>
              <a:t>test</a:t>
            </a:r>
            <a:r>
              <a:rPr dirty="0" sz="1600" spc="50">
                <a:latin typeface="Microsoft Sans Serif"/>
                <a:cs typeface="Microsoft Sans Serif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overall</a:t>
            </a:r>
            <a:r>
              <a:rPr dirty="0" sz="16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calling</a:t>
            </a:r>
            <a:r>
              <a:rPr dirty="0" sz="16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fiow</a:t>
            </a:r>
            <a:r>
              <a:rPr dirty="0" sz="1600" spc="-1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without interaction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2023" y="1040955"/>
            <a:ext cx="2364585" cy="177343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1164" y="1538421"/>
            <a:ext cx="3110693" cy="311069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9274" y="128900"/>
            <a:ext cx="8471535" cy="787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solidFill>
                  <a:srgbClr val="0097A7"/>
                </a:solidFill>
              </a:rPr>
              <a:t>Users</a:t>
            </a:r>
            <a:r>
              <a:rPr dirty="0" spc="-15">
                <a:solidFill>
                  <a:srgbClr val="0097A7"/>
                </a:solidFill>
              </a:rPr>
              <a:t> </a:t>
            </a:r>
            <a:r>
              <a:rPr dirty="0" spc="70">
                <a:solidFill>
                  <a:srgbClr val="0097A7"/>
                </a:solidFill>
              </a:rPr>
              <a:t>experienced</a:t>
            </a:r>
            <a:r>
              <a:rPr dirty="0" spc="-10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only</a:t>
            </a:r>
            <a:r>
              <a:rPr dirty="0" spc="-15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simplified</a:t>
            </a:r>
            <a:r>
              <a:rPr dirty="0" spc="-10">
                <a:solidFill>
                  <a:srgbClr val="0097A7"/>
                </a:solidFill>
              </a:rPr>
              <a:t> </a:t>
            </a:r>
            <a:r>
              <a:rPr dirty="0">
                <a:solidFill>
                  <a:srgbClr val="0097A7"/>
                </a:solidFill>
              </a:rPr>
              <a:t>simulations,</a:t>
            </a:r>
            <a:r>
              <a:rPr dirty="0" spc="-10">
                <a:solidFill>
                  <a:srgbClr val="0097A7"/>
                </a:solidFill>
              </a:rPr>
              <a:t> </a:t>
            </a:r>
            <a:r>
              <a:rPr dirty="0" spc="-10">
                <a:solidFill>
                  <a:srgbClr val="0097A7"/>
                </a:solidFill>
              </a:rPr>
              <a:t>limiting </a:t>
            </a:r>
            <a:r>
              <a:rPr dirty="0">
                <a:solidFill>
                  <a:srgbClr val="0097A7"/>
                </a:solidFill>
              </a:rPr>
              <a:t>realism</a:t>
            </a:r>
            <a:r>
              <a:rPr dirty="0" spc="-45">
                <a:solidFill>
                  <a:srgbClr val="0097A7"/>
                </a:solidFill>
              </a:rPr>
              <a:t> </a:t>
            </a:r>
            <a:r>
              <a:rPr dirty="0" spc="55">
                <a:solidFill>
                  <a:srgbClr val="0097A7"/>
                </a:solidFill>
              </a:rPr>
              <a:t>and</a:t>
            </a:r>
            <a:r>
              <a:rPr dirty="0" spc="-45">
                <a:solidFill>
                  <a:srgbClr val="0097A7"/>
                </a:solidFill>
              </a:rPr>
              <a:t> </a:t>
            </a:r>
            <a:r>
              <a:rPr dirty="0" spc="85">
                <a:solidFill>
                  <a:srgbClr val="0097A7"/>
                </a:solidFill>
              </a:rPr>
              <a:t>feature</a:t>
            </a:r>
            <a:r>
              <a:rPr dirty="0" spc="-45">
                <a:solidFill>
                  <a:srgbClr val="0097A7"/>
                </a:solidFill>
              </a:rPr>
              <a:t> </a:t>
            </a:r>
            <a:r>
              <a:rPr dirty="0" spc="-10">
                <a:solidFill>
                  <a:srgbClr val="0097A7"/>
                </a:solidFill>
              </a:rPr>
              <a:t>evaluation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249274" y="978157"/>
            <a:ext cx="4562475" cy="3698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BA3D02"/>
                </a:solidFill>
                <a:latin typeface="Arial"/>
                <a:cs typeface="Arial"/>
              </a:rPr>
              <a:t>Limitations</a:t>
            </a:r>
            <a:r>
              <a:rPr dirty="0" sz="1300" spc="4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BA3D02"/>
                </a:solidFill>
                <a:latin typeface="Arial"/>
                <a:cs typeface="Arial"/>
              </a:rPr>
              <a:t>of</a:t>
            </a:r>
            <a:r>
              <a:rPr dirty="0" sz="1300" spc="40" b="1">
                <a:solidFill>
                  <a:srgbClr val="BA3D02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BA3D02"/>
                </a:solidFill>
                <a:latin typeface="Arial"/>
                <a:cs typeface="Arial"/>
              </a:rPr>
              <a:t>Prototype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300">
              <a:latin typeface="Arial"/>
              <a:cs typeface="Arial"/>
            </a:endParaRPr>
          </a:p>
          <a:p>
            <a:pPr marL="591820" marR="15240" indent="-351790">
              <a:lnSpc>
                <a:spcPct val="114999"/>
              </a:lnSpc>
              <a:spcBef>
                <a:spcPts val="5"/>
              </a:spcBef>
              <a:buClr>
                <a:srgbClr val="000000"/>
              </a:buClr>
              <a:buFont typeface="Arial MT"/>
              <a:buChar char="●"/>
              <a:tabLst>
                <a:tab pos="591820" algn="l"/>
              </a:tabLst>
            </a:pP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AI</a:t>
            </a:r>
            <a:r>
              <a:rPr dirty="0" sz="1600" spc="2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features</a:t>
            </a:r>
            <a:r>
              <a:rPr dirty="0" sz="16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excluded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due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100">
                <a:latin typeface="Microsoft Sans Serif"/>
                <a:cs typeface="Microsoft Sans Serif"/>
              </a:rPr>
              <a:t>to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lack</a:t>
            </a:r>
            <a:r>
              <a:rPr dirty="0" sz="1600" spc="110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of</a:t>
            </a:r>
            <a:r>
              <a:rPr dirty="0" sz="1600" spc="105">
                <a:latin typeface="Microsoft Sans Serif"/>
                <a:cs typeface="Microsoft Sans Serif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Figma </a:t>
            </a:r>
            <a:r>
              <a:rPr dirty="0" sz="1600">
                <a:latin typeface="Microsoft Sans Serif"/>
                <a:cs typeface="Microsoft Sans Serif"/>
              </a:rPr>
              <a:t>integration</a:t>
            </a:r>
            <a:r>
              <a:rPr dirty="0" sz="1600" spc="170">
                <a:latin typeface="Microsoft Sans Serif"/>
                <a:cs typeface="Microsoft Sans Serif"/>
              </a:rPr>
              <a:t> </a:t>
            </a:r>
            <a:r>
              <a:rPr dirty="0" sz="1600" spc="-355">
                <a:latin typeface="Microsoft Sans Serif"/>
                <a:cs typeface="Microsoft Sans Serif"/>
              </a:rPr>
              <a:t>→</a:t>
            </a:r>
            <a:r>
              <a:rPr dirty="0" sz="1600" spc="175">
                <a:latin typeface="Microsoft Sans Serif"/>
                <a:cs typeface="Microsoft Sans Serif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couldn’t</a:t>
            </a:r>
            <a:r>
              <a:rPr dirty="0" sz="1600" spc="175">
                <a:latin typeface="Microsoft Sans Serif"/>
                <a:cs typeface="Microsoft Sans Serif"/>
              </a:rPr>
              <a:t> </a:t>
            </a:r>
            <a:r>
              <a:rPr dirty="0" sz="1600" spc="75">
                <a:latin typeface="Microsoft Sans Serif"/>
                <a:cs typeface="Microsoft Sans Serif"/>
              </a:rPr>
              <a:t>test</a:t>
            </a:r>
            <a:r>
              <a:rPr dirty="0" sz="1600" spc="155">
                <a:latin typeface="Microsoft Sans Serif"/>
                <a:cs typeface="Microsoft Sans Serif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reliability</a:t>
            </a:r>
            <a:r>
              <a:rPr dirty="0" sz="16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0097A7"/>
                </a:solidFill>
                <a:latin typeface="Arial"/>
                <a:cs typeface="Arial"/>
              </a:rPr>
              <a:t>or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usefulness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65"/>
              </a:spcBef>
              <a:buFont typeface="Arial MT"/>
              <a:buChar char="●"/>
            </a:pPr>
            <a:endParaRPr sz="1600">
              <a:latin typeface="Arial"/>
              <a:cs typeface="Arial"/>
            </a:endParaRPr>
          </a:p>
          <a:p>
            <a:pPr marL="591820" marR="5080" indent="-351790">
              <a:lnSpc>
                <a:spcPct val="114999"/>
              </a:lnSpc>
              <a:buClr>
                <a:srgbClr val="000000"/>
              </a:buClr>
              <a:buFont typeface="Arial MT"/>
              <a:buChar char="●"/>
              <a:tabLst>
                <a:tab pos="591820" algn="l"/>
              </a:tabLst>
            </a:pP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Voice/screen</a:t>
            </a:r>
            <a:r>
              <a:rPr dirty="0" sz="1600" spc="3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recording</a:t>
            </a:r>
            <a:r>
              <a:rPr dirty="0" sz="1600" spc="9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75">
                <a:latin typeface="Microsoft Sans Serif"/>
                <a:cs typeface="Microsoft Sans Serif"/>
              </a:rPr>
              <a:t>not</a:t>
            </a:r>
            <a:r>
              <a:rPr dirty="0" sz="1600" spc="125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supported</a:t>
            </a:r>
            <a:r>
              <a:rPr dirty="0" sz="1600" spc="120">
                <a:latin typeface="Microsoft Sans Serif"/>
                <a:cs typeface="Microsoft Sans Serif"/>
              </a:rPr>
              <a:t> </a:t>
            </a:r>
            <a:r>
              <a:rPr dirty="0" sz="1600" spc="-405">
                <a:latin typeface="Microsoft Sans Serif"/>
                <a:cs typeface="Microsoft Sans Serif"/>
              </a:rPr>
              <a:t>→</a:t>
            </a:r>
            <a:r>
              <a:rPr dirty="0" sz="1600">
                <a:latin typeface="Microsoft Sans Serif"/>
                <a:cs typeface="Microsoft Sans Serif"/>
              </a:rPr>
              <a:t> users</a:t>
            </a:r>
            <a:r>
              <a:rPr dirty="0" sz="1600" spc="114">
                <a:latin typeface="Microsoft Sans Serif"/>
                <a:cs typeface="Microsoft Sans Serif"/>
              </a:rPr>
              <a:t> </a:t>
            </a:r>
            <a:r>
              <a:rPr dirty="0" sz="1600" spc="60">
                <a:latin typeface="Microsoft Sans Serif"/>
                <a:cs typeface="Microsoft Sans Serif"/>
              </a:rPr>
              <a:t>could</a:t>
            </a:r>
            <a:r>
              <a:rPr dirty="0" sz="1600" spc="114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only</a:t>
            </a:r>
            <a:r>
              <a:rPr dirty="0" sz="1600" spc="12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simulate</a:t>
            </a:r>
            <a:r>
              <a:rPr dirty="0" sz="1600" spc="114">
                <a:latin typeface="Microsoft Sans Serif"/>
                <a:cs typeface="Microsoft Sans Serif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comments,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limiting</a:t>
            </a:r>
            <a:r>
              <a:rPr dirty="0" sz="16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evaluation</a:t>
            </a:r>
            <a:r>
              <a:rPr dirty="0" sz="16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of</a:t>
            </a:r>
            <a:r>
              <a:rPr dirty="0" sz="16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quality</a:t>
            </a:r>
            <a:r>
              <a:rPr dirty="0" sz="16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and</a:t>
            </a:r>
            <a:r>
              <a:rPr dirty="0" sz="1600" spc="8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speed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70"/>
              </a:spcBef>
              <a:buFont typeface="Arial MT"/>
              <a:buChar char="●"/>
            </a:pPr>
            <a:endParaRPr sz="1600">
              <a:latin typeface="Arial"/>
              <a:cs typeface="Arial"/>
            </a:endParaRPr>
          </a:p>
          <a:p>
            <a:pPr marL="591820" marR="15240" indent="-351790">
              <a:lnSpc>
                <a:spcPct val="114999"/>
              </a:lnSpc>
              <a:buClr>
                <a:srgbClr val="000000"/>
              </a:buClr>
              <a:buFont typeface="Arial MT"/>
              <a:buChar char="●"/>
              <a:tabLst>
                <a:tab pos="591820" algn="l"/>
              </a:tabLst>
            </a:pP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Live</a:t>
            </a:r>
            <a:r>
              <a:rPr dirty="0" sz="1600" spc="-5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video</a:t>
            </a:r>
            <a:r>
              <a:rPr dirty="0" sz="1600" spc="-4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97A7"/>
                </a:solidFill>
                <a:latin typeface="Arial"/>
                <a:cs typeface="Arial"/>
              </a:rPr>
              <a:t>calls </a:t>
            </a:r>
            <a:r>
              <a:rPr dirty="0" sz="1600" spc="75">
                <a:latin typeface="Microsoft Sans Serif"/>
                <a:cs typeface="Microsoft Sans Serif"/>
              </a:rPr>
              <a:t>not</a:t>
            </a:r>
            <a:r>
              <a:rPr dirty="0" sz="1600" spc="25">
                <a:latin typeface="Microsoft Sans Serif"/>
                <a:cs typeface="Microsoft Sans Serif"/>
              </a:rPr>
              <a:t> </a:t>
            </a:r>
            <a:r>
              <a:rPr dirty="0" sz="1600" spc="70">
                <a:latin typeface="Microsoft Sans Serif"/>
                <a:cs typeface="Microsoft Sans Serif"/>
              </a:rPr>
              <a:t>supported</a:t>
            </a:r>
            <a:r>
              <a:rPr dirty="0" sz="1600" spc="25">
                <a:latin typeface="Microsoft Sans Serif"/>
                <a:cs typeface="Microsoft Sans Serif"/>
              </a:rPr>
              <a:t> </a:t>
            </a:r>
            <a:r>
              <a:rPr dirty="0" sz="1600" spc="-355">
                <a:latin typeface="Microsoft Sans Serif"/>
                <a:cs typeface="Microsoft Sans Serif"/>
              </a:rPr>
              <a:t>→</a:t>
            </a:r>
            <a:r>
              <a:rPr dirty="0" sz="1600" spc="25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couldn’t </a:t>
            </a:r>
            <a:r>
              <a:rPr dirty="0" sz="1600" spc="10">
                <a:latin typeface="Microsoft Sans Serif"/>
                <a:cs typeface="Microsoft Sans Serif"/>
              </a:rPr>
              <a:t>assess</a:t>
            </a:r>
            <a:r>
              <a:rPr dirty="0" sz="1600" spc="65">
                <a:latin typeface="Microsoft Sans Serif"/>
                <a:cs typeface="Microsoft Sans Serif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call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experience</a:t>
            </a:r>
            <a:r>
              <a:rPr dirty="0" sz="1600" spc="-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0097A7"/>
                </a:solidFill>
                <a:latin typeface="Arial"/>
                <a:cs typeface="Arial"/>
              </a:rPr>
              <a:t>or</a:t>
            </a:r>
            <a:r>
              <a:rPr dirty="0" sz="1600" spc="-5" b="1">
                <a:solidFill>
                  <a:srgbClr val="0097A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97A7"/>
                </a:solidFill>
                <a:latin typeface="Arial"/>
                <a:cs typeface="Arial"/>
              </a:rPr>
              <a:t>collaboration quality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4" y="505247"/>
            <a:ext cx="1541780" cy="40957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45"/>
              <a:t>Appendix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26798" y="1152453"/>
            <a:ext cx="3997325" cy="3042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Figma</a:t>
            </a:r>
            <a:r>
              <a:rPr dirty="0" u="heavy" sz="1800" spc="-5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dirty="0" u="heavy" sz="18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Dev</a:t>
            </a:r>
            <a:r>
              <a:rPr dirty="0" u="heavy" sz="1800" spc="-5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dirty="0" u="heavy" sz="1800" spc="3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2"/>
              </a:rPr>
              <a:t>Mode</a:t>
            </a:r>
            <a:endParaRPr sz="1800">
              <a:latin typeface="Microsoft Sans Serif"/>
              <a:cs typeface="Microsoft Sans Serif"/>
            </a:endParaRPr>
          </a:p>
          <a:p>
            <a:pPr marL="12700" marR="1459230">
              <a:lnSpc>
                <a:spcPct val="200000"/>
              </a:lnSpc>
            </a:pPr>
            <a:r>
              <a:rPr dirty="0" u="heavy" sz="18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Figma</a:t>
            </a:r>
            <a:r>
              <a:rPr dirty="0" u="heavy" sz="1800" spc="-3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1800" spc="5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Production</a:t>
            </a:r>
            <a:r>
              <a:rPr dirty="0" u="heavy" sz="1800" spc="-2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u="heavy" sz="1800" spc="3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3"/>
              </a:rPr>
              <a:t>Mode</a:t>
            </a:r>
            <a:r>
              <a:rPr dirty="0" sz="1800" spc="35">
                <a:solidFill>
                  <a:srgbClr val="0097A7"/>
                </a:solidFill>
                <a:latin typeface="Microsoft Sans Serif"/>
                <a:cs typeface="Microsoft Sans Serif"/>
              </a:rPr>
              <a:t> </a:t>
            </a:r>
            <a:r>
              <a:rPr dirty="0" u="heavy" sz="18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Readme</a:t>
            </a:r>
            <a:r>
              <a:rPr dirty="0" u="heavy" sz="1800" spc="-4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 </a:t>
            </a:r>
            <a:r>
              <a:rPr dirty="0" u="heavy" sz="1800" spc="-2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4"/>
              </a:rPr>
              <a:t>Doc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u="heavy" sz="18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5"/>
              </a:rPr>
              <a:t>clarus</a:t>
            </a:r>
            <a:r>
              <a:rPr dirty="0" u="heavy" sz="1800" spc="15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5"/>
              </a:rPr>
              <a:t> </a:t>
            </a:r>
            <a:r>
              <a:rPr dirty="0" u="heavy" sz="1800" spc="-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5"/>
              </a:rPr>
              <a:t>Website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u="heavy" sz="18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All</a:t>
            </a:r>
            <a:r>
              <a:rPr dirty="0" u="heavy" sz="1800" spc="3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 </a:t>
            </a:r>
            <a:r>
              <a:rPr dirty="0" u="heavy" sz="18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Changes</a:t>
            </a:r>
            <a:r>
              <a:rPr dirty="0" u="heavy" sz="1800" spc="3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 </a:t>
            </a:r>
            <a:r>
              <a:rPr dirty="0" u="heavy" sz="18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Made</a:t>
            </a:r>
            <a:r>
              <a:rPr dirty="0" u="heavy" sz="1800" spc="3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 </a:t>
            </a:r>
            <a:r>
              <a:rPr dirty="0" u="heavy" sz="1800" spc="7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from</a:t>
            </a:r>
            <a:r>
              <a:rPr dirty="0" u="heavy" sz="1800" spc="3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 </a:t>
            </a:r>
            <a:r>
              <a:rPr dirty="0" u="heavy" sz="18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Low</a:t>
            </a:r>
            <a:r>
              <a:rPr dirty="0" u="heavy" sz="1800" spc="3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 </a:t>
            </a:r>
            <a:r>
              <a:rPr dirty="0" u="heavy" sz="1800" spc="12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to</a:t>
            </a:r>
            <a:r>
              <a:rPr dirty="0" u="heavy" sz="1800" spc="3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 </a:t>
            </a:r>
            <a:r>
              <a:rPr dirty="0" u="heavy" sz="18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Med</a:t>
            </a:r>
            <a:r>
              <a:rPr dirty="0" u="heavy" sz="1800" spc="3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 </a:t>
            </a:r>
            <a:r>
              <a:rPr dirty="0" u="heavy" sz="1800" spc="-2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Microsoft Sans Serif"/>
                <a:cs typeface="Microsoft Sans Serif"/>
                <a:hlinkClick r:id="rId6"/>
              </a:rPr>
              <a:t>Fi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u="heavy" sz="18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7"/>
              </a:rPr>
              <a:t>Med</a:t>
            </a:r>
            <a:r>
              <a:rPr dirty="0" u="heavy" sz="1800" spc="-2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7"/>
              </a:rPr>
              <a:t> </a:t>
            </a:r>
            <a:r>
              <a:rPr dirty="0" u="heavy" sz="18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7"/>
              </a:rPr>
              <a:t>Fi</a:t>
            </a:r>
            <a:r>
              <a:rPr dirty="0" u="heavy" sz="1800" spc="-11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7"/>
              </a:rPr>
              <a:t> </a:t>
            </a:r>
            <a:r>
              <a:rPr dirty="0" u="heavy" sz="1800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7"/>
              </a:rPr>
              <a:t>Annotations</a:t>
            </a:r>
            <a:r>
              <a:rPr dirty="0" u="heavy" sz="1800" spc="-1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7"/>
              </a:rPr>
              <a:t> </a:t>
            </a:r>
            <a:r>
              <a:rPr dirty="0" u="heavy" sz="1800" spc="-25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Arial MT"/>
                <a:cs typeface="Arial MT"/>
                <a:hlinkClick r:id="rId7"/>
              </a:rPr>
              <a:t>PDF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7A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A6 Med Fi Prototype (Final)</dc:title>
  <dcterms:created xsi:type="dcterms:W3CDTF">2025-11-03T20:41:31Z</dcterms:created>
  <dcterms:modified xsi:type="dcterms:W3CDTF">2025-11-03T20:41:31Z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2025-11-03T00:00:00Z</vt:filetime>
  </property>
  <property fmtid="{D5CDD505-2E9C-101B-9397-08002B2CF9AE}" pid="3" name="Creator">
    <vt:lpwstr>Google</vt:lpwstr>
  </property>
  <property fmtid="{D5CDD505-2E9C-101B-9397-08002B2CF9AE}" pid="4" name="LastSaved">
    <vt:filetime>2025-11-03T00:00:00Z</vt:filetime>
  </property>
  <property fmtid="{D5CDD505-2E9C-101B-9397-08002B2CF9AE}" pid="5" name="Producer">
    <vt:lpwstr>iLovePDF</vt:lpwstr>
  </property>
</Properties>
</file>