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595959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595959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1524" y="274622"/>
            <a:ext cx="8557260" cy="40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0A939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40582" y="1353029"/>
            <a:ext cx="4752340" cy="162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595959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7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png"/><Relationship Id="rId5" Type="http://schemas.openxmlformats.org/officeDocument/2006/relationships/image" Target="../media/image24.jpg"/><Relationship Id="rId6" Type="http://schemas.openxmlformats.org/officeDocument/2006/relationships/image" Target="../media/image25.png"/><Relationship Id="rId7" Type="http://schemas.openxmlformats.org/officeDocument/2006/relationships/image" Target="../media/image26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jpg"/><Relationship Id="rId6" Type="http://schemas.openxmlformats.org/officeDocument/2006/relationships/image" Target="../media/image3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image" Target="../media/image34.jpg"/><Relationship Id="rId5" Type="http://schemas.openxmlformats.org/officeDocument/2006/relationships/image" Target="../media/image35.png"/><Relationship Id="rId6" Type="http://schemas.openxmlformats.org/officeDocument/2006/relationships/image" Target="../media/image36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image" Target="../media/image39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39.jpg"/><Relationship Id="rId4" Type="http://schemas.openxmlformats.org/officeDocument/2006/relationships/image" Target="../media/image41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48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48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Relationship Id="rId3" Type="http://schemas.openxmlformats.org/officeDocument/2006/relationships/image" Target="../media/image60.png"/><Relationship Id="rId4" Type="http://schemas.openxmlformats.org/officeDocument/2006/relationships/image" Target="../media/image61.jpg"/><Relationship Id="rId5" Type="http://schemas.openxmlformats.org/officeDocument/2006/relationships/image" Target="../media/image62.png"/><Relationship Id="rId6" Type="http://schemas.openxmlformats.org/officeDocument/2006/relationships/image" Target="../media/image63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4.jpg"/><Relationship Id="rId3" Type="http://schemas.openxmlformats.org/officeDocument/2006/relationships/image" Target="../media/image65.png"/><Relationship Id="rId4" Type="http://schemas.openxmlformats.org/officeDocument/2006/relationships/image" Target="../media/image66.jpg"/><Relationship Id="rId5" Type="http://schemas.openxmlformats.org/officeDocument/2006/relationships/image" Target="../media/image67.png"/><Relationship Id="rId6" Type="http://schemas.openxmlformats.org/officeDocument/2006/relationships/image" Target="../media/image68.jpg"/><Relationship Id="rId7" Type="http://schemas.openxmlformats.org/officeDocument/2006/relationships/image" Target="../media/image69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Relationship Id="rId3" Type="http://schemas.openxmlformats.org/officeDocument/2006/relationships/image" Target="../media/image71.jpg"/><Relationship Id="rId4" Type="http://schemas.openxmlformats.org/officeDocument/2006/relationships/image" Target="../media/image72.jpg"/><Relationship Id="rId5" Type="http://schemas.openxmlformats.org/officeDocument/2006/relationships/image" Target="../media/image73.jpg"/><Relationship Id="rId6" Type="http://schemas.openxmlformats.org/officeDocument/2006/relationships/image" Target="../media/image74.jpg"/><Relationship Id="rId7" Type="http://schemas.openxmlformats.org/officeDocument/2006/relationships/image" Target="../media/image75.jpg"/><Relationship Id="rId8" Type="http://schemas.openxmlformats.org/officeDocument/2006/relationships/image" Target="../media/image76.jpg"/><Relationship Id="rId9" Type="http://schemas.openxmlformats.org/officeDocument/2006/relationships/image" Target="../media/image77.jpg"/><Relationship Id="rId10" Type="http://schemas.openxmlformats.org/officeDocument/2006/relationships/image" Target="../media/image78.jpg"/><Relationship Id="rId11" Type="http://schemas.openxmlformats.org/officeDocument/2006/relationships/image" Target="../media/image79.jpg"/><Relationship Id="rId12" Type="http://schemas.openxmlformats.org/officeDocument/2006/relationships/image" Target="../media/image80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82.png"/><Relationship Id="rId4" Type="http://schemas.openxmlformats.org/officeDocument/2006/relationships/image" Target="../media/image83.jpg"/><Relationship Id="rId5" Type="http://schemas.openxmlformats.org/officeDocument/2006/relationships/image" Target="../media/image84.jpg"/><Relationship Id="rId6" Type="http://schemas.openxmlformats.org/officeDocument/2006/relationships/image" Target="../media/image85.jpg"/><Relationship Id="rId7" Type="http://schemas.openxmlformats.org/officeDocument/2006/relationships/image" Target="../media/image86.png"/><Relationship Id="rId8" Type="http://schemas.openxmlformats.org/officeDocument/2006/relationships/image" Target="../media/image87.png"/><Relationship Id="rId9" Type="http://schemas.openxmlformats.org/officeDocument/2006/relationships/image" Target="../media/image88.png"/><Relationship Id="rId10" Type="http://schemas.openxmlformats.org/officeDocument/2006/relationships/image" Target="../media/image89.png"/><Relationship Id="rId11" Type="http://schemas.openxmlformats.org/officeDocument/2006/relationships/image" Target="../media/image90.png"/><Relationship Id="rId12" Type="http://schemas.openxmlformats.org/officeDocument/2006/relationships/image" Target="../media/image91.png"/><Relationship Id="rId13" Type="http://schemas.openxmlformats.org/officeDocument/2006/relationships/image" Target="../media/image92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g"/><Relationship Id="rId3" Type="http://schemas.openxmlformats.org/officeDocument/2006/relationships/image" Target="../media/image94.png"/><Relationship Id="rId4" Type="http://schemas.openxmlformats.org/officeDocument/2006/relationships/image" Target="../media/image95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6.jpg"/><Relationship Id="rId3" Type="http://schemas.openxmlformats.org/officeDocument/2006/relationships/image" Target="../media/image97.jpg"/><Relationship Id="rId4" Type="http://schemas.openxmlformats.org/officeDocument/2006/relationships/image" Target="../media/image98.jpg"/><Relationship Id="rId5" Type="http://schemas.openxmlformats.org/officeDocument/2006/relationships/image" Target="../media/image99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png"/><Relationship Id="rId3" Type="http://schemas.openxmlformats.org/officeDocument/2006/relationships/image" Target="../media/image101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48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g"/><Relationship Id="rId3" Type="http://schemas.openxmlformats.org/officeDocument/2006/relationships/hyperlink" Target="https://www.loom.com/share/e985ff47355c41508aff8bd664d1ff82" TargetMode="External"/><Relationship Id="rId4" Type="http://schemas.openxmlformats.org/officeDocument/2006/relationships/hyperlink" Target="https://drive.google.com/file/d/17kIDrxd8JAZjejbqpiIsdkmEx4Z64eVk/view?usp=sharing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385" y="644848"/>
            <a:ext cx="6851186" cy="385379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565932" y="4316439"/>
            <a:ext cx="319532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E8D8A5"/>
                </a:solidFill>
                <a:latin typeface="Arial MT"/>
                <a:cs typeface="Arial MT"/>
              </a:rPr>
              <a:t>Avey</a:t>
            </a:r>
            <a:r>
              <a:rPr dirty="0" sz="1600" spc="-1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 spc="-165">
                <a:solidFill>
                  <a:srgbClr val="E8D8A5"/>
                </a:solidFill>
                <a:latin typeface="Arial MT"/>
                <a:cs typeface="Arial MT"/>
              </a:rPr>
              <a:t>E,</a:t>
            </a:r>
            <a:r>
              <a:rPr dirty="0" sz="1600" spc="-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E8D8A5"/>
                </a:solidFill>
                <a:latin typeface="Arial MT"/>
                <a:cs typeface="Arial MT"/>
              </a:rPr>
              <a:t>Candace</a:t>
            </a:r>
            <a:r>
              <a:rPr dirty="0" sz="1600" spc="-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 spc="-90">
                <a:solidFill>
                  <a:srgbClr val="E8D8A5"/>
                </a:solidFill>
                <a:latin typeface="Arial MT"/>
                <a:cs typeface="Arial MT"/>
              </a:rPr>
              <a:t>C,</a:t>
            </a:r>
            <a:r>
              <a:rPr dirty="0" sz="1600" spc="-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E8D8A5"/>
                </a:solidFill>
                <a:latin typeface="Arial MT"/>
                <a:cs typeface="Arial MT"/>
              </a:rPr>
              <a:t>Siya</a:t>
            </a:r>
            <a:r>
              <a:rPr dirty="0" sz="1600" spc="-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 spc="-105">
                <a:solidFill>
                  <a:srgbClr val="E8D8A5"/>
                </a:solidFill>
                <a:latin typeface="Arial MT"/>
                <a:cs typeface="Arial MT"/>
              </a:rPr>
              <a:t>G,</a:t>
            </a:r>
            <a:r>
              <a:rPr dirty="0" sz="1600" spc="-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E8D8A5"/>
                </a:solidFill>
                <a:latin typeface="Arial MT"/>
                <a:cs typeface="Arial MT"/>
              </a:rPr>
              <a:t>Tyler</a:t>
            </a:r>
            <a:r>
              <a:rPr dirty="0" sz="1600" spc="-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600" spc="-50">
                <a:solidFill>
                  <a:srgbClr val="E8D8A5"/>
                </a:solidFill>
                <a:latin typeface="Arial MT"/>
                <a:cs typeface="Arial MT"/>
              </a:rPr>
              <a:t>A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4724" y="423694"/>
            <a:ext cx="41338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1000" spc="-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-4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480356" y="417598"/>
            <a:ext cx="12795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E8D8A5"/>
                </a:solidFill>
                <a:latin typeface="Arial MT"/>
                <a:cs typeface="Arial MT"/>
              </a:rPr>
              <a:t>November</a:t>
            </a:r>
            <a:r>
              <a:rPr dirty="0" sz="1000" spc="9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-20">
                <a:solidFill>
                  <a:srgbClr val="E8D8A5"/>
                </a:solidFill>
                <a:latin typeface="Arial MT"/>
                <a:cs typeface="Arial MT"/>
              </a:rPr>
              <a:t>21st,</a:t>
            </a:r>
            <a:r>
              <a:rPr dirty="0" sz="1000" spc="10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35">
                <a:solidFill>
                  <a:srgbClr val="E8D8A5"/>
                </a:solidFill>
                <a:latin typeface="Arial MT"/>
                <a:cs typeface="Arial MT"/>
              </a:rPr>
              <a:t>2025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90674" y="925874"/>
            <a:ext cx="8234045" cy="276161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221615">
              <a:lnSpc>
                <a:spcPct val="100000"/>
              </a:lnSpc>
              <a:spcBef>
                <a:spcPts val="960"/>
              </a:spcBef>
            </a:pPr>
            <a:r>
              <a:rPr dirty="0" sz="2000" spc="-40" b="1">
                <a:solidFill>
                  <a:srgbClr val="FFFFFF"/>
                </a:solidFill>
                <a:latin typeface="Arial"/>
                <a:cs typeface="Arial"/>
              </a:rPr>
              <a:t>A8:</a:t>
            </a:r>
            <a:r>
              <a:rPr dirty="0" sz="20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20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65" b="1">
                <a:solidFill>
                  <a:srgbClr val="FFFFFF"/>
                </a:solidFill>
                <a:latin typeface="Arial"/>
                <a:cs typeface="Arial"/>
              </a:rPr>
              <a:t>Fi</a:t>
            </a:r>
            <a:r>
              <a:rPr dirty="0" sz="20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Prototype</a:t>
            </a:r>
            <a:r>
              <a:rPr dirty="0" sz="20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100" b="1">
                <a:solidFill>
                  <a:srgbClr val="FFFFFF"/>
                </a:solidFill>
                <a:latin typeface="Arial"/>
                <a:cs typeface="Arial"/>
              </a:rPr>
              <a:t>Check-</a:t>
            </a:r>
            <a:r>
              <a:rPr dirty="0" sz="2000" spc="5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7400" spc="-10" b="1">
                <a:solidFill>
                  <a:srgbClr val="93D1BC"/>
                </a:solidFill>
                <a:latin typeface="Arial"/>
                <a:cs typeface="Arial"/>
              </a:rPr>
              <a:t>Clarus</a:t>
            </a:r>
            <a:endParaRPr sz="7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10"/>
              </a:spcBef>
            </a:pPr>
            <a:r>
              <a:rPr dirty="0" sz="2500" b="1">
                <a:solidFill>
                  <a:srgbClr val="FFFFFF"/>
                </a:solidFill>
                <a:latin typeface="Arial"/>
                <a:cs typeface="Arial"/>
              </a:rPr>
              <a:t>Seamless,</a:t>
            </a:r>
            <a:r>
              <a:rPr dirty="0" sz="2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FFFFFF"/>
                </a:solidFill>
                <a:latin typeface="Arial"/>
                <a:cs typeface="Arial"/>
              </a:rPr>
              <a:t>fiexible</a:t>
            </a:r>
            <a:r>
              <a:rPr dirty="0" sz="2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55" b="1">
                <a:solidFill>
                  <a:srgbClr val="FFFFFF"/>
                </a:solidFill>
                <a:latin typeface="Arial"/>
                <a:cs typeface="Arial"/>
              </a:rPr>
              <a:t>communication</a:t>
            </a:r>
            <a:r>
              <a:rPr dirty="0" sz="2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5" b="1">
                <a:solidFill>
                  <a:srgbClr val="FFFFFF"/>
                </a:solidFill>
                <a:latin typeface="Arial"/>
                <a:cs typeface="Arial"/>
              </a:rPr>
              <a:t>between</a:t>
            </a:r>
            <a:r>
              <a:rPr dirty="0" sz="2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Arial"/>
                <a:cs typeface="Arial"/>
              </a:rPr>
              <a:t>founders </a:t>
            </a:r>
            <a:r>
              <a:rPr dirty="0" sz="2500" spc="55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5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Arial"/>
                <a:cs typeface="Arial"/>
              </a:rPr>
              <a:t>designers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42506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BA3D02"/>
                </a:solidFill>
              </a:rPr>
              <a:t>Team</a:t>
            </a:r>
            <a:r>
              <a:rPr dirty="0" spc="-25">
                <a:solidFill>
                  <a:srgbClr val="BA3D02"/>
                </a:solidFill>
              </a:rPr>
              <a:t> </a:t>
            </a:r>
            <a:r>
              <a:rPr dirty="0" spc="80">
                <a:solidFill>
                  <a:srgbClr val="BA3D02"/>
                </a:solidFill>
              </a:rPr>
              <a:t>Members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9861" y="1238212"/>
            <a:ext cx="1915421" cy="187563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9290" y="1238222"/>
            <a:ext cx="1946371" cy="187562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9669" y="1238212"/>
            <a:ext cx="1915421" cy="187560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0024" y="1238230"/>
            <a:ext cx="1915421" cy="1875588"/>
          </a:xfrm>
          <a:prstGeom prst="rect">
            <a:avLst/>
          </a:prstGeom>
        </p:spPr>
      </p:pic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841012" y="3259664"/>
          <a:ext cx="7312025" cy="898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2439"/>
                <a:gridCol w="1946275"/>
                <a:gridCol w="2158365"/>
                <a:gridCol w="1389379"/>
              </a:tblGrid>
              <a:tr h="473075">
                <a:tc>
                  <a:txBody>
                    <a:bodyPr/>
                    <a:lstStyle/>
                    <a:p>
                      <a:pPr marL="336550">
                        <a:lnSpc>
                          <a:spcPts val="1670"/>
                        </a:lnSpc>
                      </a:pPr>
                      <a:r>
                        <a:rPr dirty="0" sz="1400" spc="-1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Siya</a:t>
                      </a:r>
                      <a:r>
                        <a:rPr dirty="0" sz="1400" spc="-85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581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100" spc="-10" i="1">
                          <a:solidFill>
                            <a:srgbClr val="1A3A4B"/>
                          </a:solidFill>
                          <a:latin typeface="Verdana"/>
                          <a:cs typeface="Verdana"/>
                        </a:rPr>
                        <a:t>she/her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9530">
                        <a:lnSpc>
                          <a:spcPts val="1670"/>
                        </a:lnSpc>
                      </a:pPr>
                      <a:r>
                        <a:rPr dirty="0" sz="140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Avey</a:t>
                      </a:r>
                      <a:r>
                        <a:rPr dirty="0" sz="1400" spc="-85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solidFill>
                            <a:srgbClr val="1A3A4B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 marR="495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100" spc="-10" i="1">
                          <a:solidFill>
                            <a:srgbClr val="1A3A4B"/>
                          </a:solidFill>
                          <a:latin typeface="Verdana"/>
                          <a:cs typeface="Verdana"/>
                        </a:rPr>
                        <a:t>she/her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670"/>
                        </a:lnSpc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Candace</a:t>
                      </a:r>
                      <a:r>
                        <a:rPr dirty="0" sz="1400" spc="229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latin typeface="Arial"/>
                          <a:cs typeface="Arial"/>
                        </a:rPr>
                        <a:t>C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 marL="285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100" spc="-10" i="1">
                          <a:latin typeface="Verdana"/>
                          <a:cs typeface="Verdana"/>
                        </a:rPr>
                        <a:t>she/her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9220">
                        <a:lnSpc>
                          <a:spcPts val="1670"/>
                        </a:lnSpc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Tyler</a:t>
                      </a:r>
                      <a:r>
                        <a:rPr dirty="0" sz="1400" spc="-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0" b="1">
                          <a:latin typeface="Arial"/>
                          <a:cs typeface="Arial"/>
                        </a:rPr>
                        <a:t>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50825">
                <a:tc>
                  <a:txBody>
                    <a:bodyPr/>
                    <a:lstStyle/>
                    <a:p>
                      <a:pPr algn="ctr" marR="520065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 spc="-6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(AI)</a:t>
                      </a:r>
                      <a:r>
                        <a:rPr dirty="0" sz="1100" spc="-3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+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Econ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‘26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75565"/>
                </a:tc>
                <a:tc>
                  <a:txBody>
                    <a:bodyPr/>
                    <a:lstStyle/>
                    <a:p>
                      <a:pPr algn="ctr" marR="48895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Symsys</a:t>
                      </a:r>
                      <a:r>
                        <a:rPr dirty="0" sz="1100" spc="1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‘27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75565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Design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‘26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75565"/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ts val="1285"/>
                        </a:lnSpc>
                        <a:spcBef>
                          <a:spcPts val="59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Symsys</a:t>
                      </a:r>
                      <a:r>
                        <a:rPr dirty="0" sz="11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‘26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75565"/>
                </a:tc>
              </a:tr>
              <a:tr h="174625">
                <a:tc>
                  <a:txBody>
                    <a:bodyPr/>
                    <a:lstStyle/>
                    <a:p>
                      <a:pPr algn="ctr" marR="520065">
                        <a:lnSpc>
                          <a:spcPts val="1255"/>
                        </a:lnSpc>
                      </a:pPr>
                      <a:r>
                        <a:rPr dirty="0" sz="1100" spc="-6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(HCI)</a:t>
                      </a:r>
                      <a:r>
                        <a:rPr dirty="0" sz="1100" spc="-3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‘27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R="48895">
                        <a:lnSpc>
                          <a:spcPts val="1255"/>
                        </a:lnSpc>
                      </a:pPr>
                      <a:r>
                        <a:rPr dirty="0" sz="1100" spc="-6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(HCI)</a:t>
                      </a:r>
                      <a:r>
                        <a:rPr dirty="0" sz="1100" spc="-3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solidFill>
                            <a:srgbClr val="1A3A4B"/>
                          </a:solidFill>
                          <a:latin typeface="Arial MT"/>
                          <a:cs typeface="Arial MT"/>
                        </a:rPr>
                        <a:t>‘27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ts val="1255"/>
                        </a:lnSpc>
                      </a:pPr>
                      <a:r>
                        <a:rPr dirty="0" sz="1100" spc="-65"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(HCI)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‘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1255"/>
                        </a:lnSpc>
                      </a:pPr>
                      <a:r>
                        <a:rPr dirty="0" sz="1100" spc="-65">
                          <a:latin typeface="Arial MT"/>
                          <a:cs typeface="Arial MT"/>
                        </a:rPr>
                        <a:t>CS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(HCI)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‘27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60">
                <a:solidFill>
                  <a:srgbClr val="BA3D02"/>
                </a:solidFill>
              </a:rPr>
              <a:t>Communication</a:t>
            </a:r>
            <a:r>
              <a:rPr dirty="0" spc="-55">
                <a:solidFill>
                  <a:srgbClr val="BA3D02"/>
                </a:solidFill>
              </a:rPr>
              <a:t> </a:t>
            </a:r>
            <a:r>
              <a:rPr dirty="0">
                <a:solidFill>
                  <a:srgbClr val="BA3D02"/>
                </a:solidFill>
              </a:rPr>
              <a:t>in</a:t>
            </a:r>
            <a:r>
              <a:rPr dirty="0" spc="-50">
                <a:solidFill>
                  <a:srgbClr val="BA3D02"/>
                </a:solidFill>
              </a:rPr>
              <a:t> </a:t>
            </a:r>
            <a:r>
              <a:rPr dirty="0" spc="90">
                <a:solidFill>
                  <a:srgbClr val="BA3D02"/>
                </a:solidFill>
              </a:rPr>
              <a:t>current</a:t>
            </a:r>
            <a:r>
              <a:rPr dirty="0" spc="-50">
                <a:solidFill>
                  <a:srgbClr val="BA3D02"/>
                </a:solidFill>
              </a:rPr>
              <a:t> </a:t>
            </a:r>
            <a:r>
              <a:rPr dirty="0">
                <a:solidFill>
                  <a:srgbClr val="BA3D02"/>
                </a:solidFill>
              </a:rPr>
              <a:t>design</a:t>
            </a:r>
            <a:r>
              <a:rPr dirty="0" spc="-55">
                <a:solidFill>
                  <a:srgbClr val="BA3D02"/>
                </a:solidFill>
              </a:rPr>
              <a:t> </a:t>
            </a:r>
            <a:r>
              <a:rPr dirty="0">
                <a:solidFill>
                  <a:srgbClr val="BA3D02"/>
                </a:solidFill>
              </a:rPr>
              <a:t>tools</a:t>
            </a:r>
            <a:r>
              <a:rPr dirty="0" spc="-50">
                <a:solidFill>
                  <a:srgbClr val="BA3D02"/>
                </a:solidFill>
              </a:rPr>
              <a:t> </a:t>
            </a:r>
            <a:r>
              <a:rPr dirty="0">
                <a:solidFill>
                  <a:srgbClr val="BA3D02"/>
                </a:solidFill>
              </a:rPr>
              <a:t>is</a:t>
            </a:r>
            <a:r>
              <a:rPr dirty="0" spc="-50">
                <a:solidFill>
                  <a:srgbClr val="BA3D02"/>
                </a:solidFill>
              </a:rPr>
              <a:t> </a:t>
            </a:r>
            <a:r>
              <a:rPr dirty="0" spc="-10">
                <a:solidFill>
                  <a:srgbClr val="BA3D02"/>
                </a:solidFill>
              </a:rPr>
              <a:t>disorganized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6485" y="1348122"/>
            <a:ext cx="4731015" cy="324506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94996" y="850979"/>
            <a:ext cx="37712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80">
                <a:solidFill>
                  <a:srgbClr val="0A9395"/>
                </a:solidFill>
                <a:latin typeface="Arial MT"/>
                <a:cs typeface="Arial MT"/>
              </a:rPr>
              <a:t>comment</a:t>
            </a:r>
            <a:r>
              <a:rPr dirty="0" sz="1800" spc="-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50">
                <a:solidFill>
                  <a:srgbClr val="0A9395"/>
                </a:solidFill>
                <a:latin typeface="Arial MT"/>
                <a:cs typeface="Arial MT"/>
              </a:rPr>
              <a:t>ﬂows</a:t>
            </a:r>
            <a:r>
              <a:rPr dirty="0" sz="1800" spc="-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in</a:t>
            </a:r>
            <a:r>
              <a:rPr dirty="0" sz="1800" spc="-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Arial MT"/>
                <a:cs typeface="Arial MT"/>
              </a:rPr>
              <a:t>current</a:t>
            </a:r>
            <a:r>
              <a:rPr dirty="0" sz="1800" spc="-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60">
                <a:solidFill>
                  <a:srgbClr val="0A9395"/>
                </a:solidFill>
                <a:latin typeface="Arial MT"/>
                <a:cs typeface="Arial MT"/>
              </a:rPr>
              <a:t>tools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-20">
                <a:solidFill>
                  <a:srgbClr val="0A9395"/>
                </a:solidFill>
                <a:latin typeface="Arial MT"/>
                <a:cs typeface="Arial MT"/>
              </a:rPr>
              <a:t>are: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03749" y="3152346"/>
            <a:ext cx="14884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BA3D02"/>
                </a:solidFill>
                <a:latin typeface="Arial MT"/>
                <a:cs typeface="Arial MT"/>
              </a:rPr>
              <a:t>overwhelming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176107" y="1411999"/>
            <a:ext cx="13722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BA3D02"/>
                </a:solidFill>
                <a:latin typeface="Arial MT"/>
                <a:cs typeface="Arial MT"/>
              </a:rPr>
              <a:t>disorganized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077609" y="4195398"/>
            <a:ext cx="16389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BA3D02"/>
                </a:solidFill>
                <a:latin typeface="Arial MT"/>
                <a:cs typeface="Arial MT"/>
              </a:rPr>
              <a:t>lacking</a:t>
            </a:r>
            <a:r>
              <a:rPr dirty="0" sz="1800" spc="140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BA3D02"/>
                </a:solidFill>
                <a:latin typeface="Arial MT"/>
                <a:cs typeface="Arial MT"/>
              </a:rPr>
              <a:t>revision </a:t>
            </a:r>
            <a:r>
              <a:rPr dirty="0" sz="1800" spc="50">
                <a:solidFill>
                  <a:srgbClr val="BA3D02"/>
                </a:solidFill>
                <a:latin typeface="Arial MT"/>
                <a:cs typeface="Arial MT"/>
              </a:rPr>
              <a:t>history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176107" y="2665086"/>
            <a:ext cx="17189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BA3D02"/>
                </a:solidFill>
                <a:latin typeface="Arial MT"/>
                <a:cs typeface="Arial MT"/>
              </a:rPr>
              <a:t>not</a:t>
            </a:r>
            <a:r>
              <a:rPr dirty="0" sz="1800" spc="-25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BA3D02"/>
                </a:solidFill>
                <a:latin typeface="Arial MT"/>
                <a:cs typeface="Arial MT"/>
              </a:rPr>
              <a:t>transferable </a:t>
            </a:r>
            <a:r>
              <a:rPr dirty="0" sz="1800" spc="120">
                <a:solidFill>
                  <a:srgbClr val="BA3D02"/>
                </a:solidFill>
                <a:latin typeface="Arial MT"/>
                <a:cs typeface="Arial MT"/>
              </a:rPr>
              <a:t>to</a:t>
            </a:r>
            <a:r>
              <a:rPr dirty="0" sz="1800" spc="-15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800" spc="130">
                <a:solidFill>
                  <a:srgbClr val="BA3D02"/>
                </a:solidFill>
                <a:latin typeface="Arial MT"/>
                <a:cs typeface="Arial MT"/>
              </a:rPr>
              <a:t>to-</a:t>
            </a:r>
            <a:r>
              <a:rPr dirty="0" sz="1800" spc="110">
                <a:solidFill>
                  <a:srgbClr val="BA3D02"/>
                </a:solidFill>
                <a:latin typeface="Arial MT"/>
                <a:cs typeface="Arial MT"/>
              </a:rPr>
              <a:t>dos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4349" y="2229890"/>
            <a:ext cx="1219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5">
                <a:solidFill>
                  <a:srgbClr val="BA3D02"/>
                </a:solidFill>
                <a:latin typeface="Arial MT"/>
                <a:cs typeface="Arial MT"/>
              </a:rPr>
              <a:t>text-</a:t>
            </a:r>
            <a:r>
              <a:rPr dirty="0" sz="1800" spc="105">
                <a:solidFill>
                  <a:srgbClr val="BA3D02"/>
                </a:solidFill>
                <a:latin typeface="Arial MT"/>
                <a:cs typeface="Arial MT"/>
              </a:rPr>
              <a:t>based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55904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BA3D02"/>
                </a:solidFill>
              </a:rPr>
              <a:t>Our</a:t>
            </a:r>
            <a:r>
              <a:rPr dirty="0" spc="55">
                <a:solidFill>
                  <a:srgbClr val="BA3D02"/>
                </a:solidFill>
              </a:rPr>
              <a:t> </a:t>
            </a:r>
            <a:r>
              <a:rPr dirty="0">
                <a:solidFill>
                  <a:srgbClr val="BA3D02"/>
                </a:solidFill>
              </a:rPr>
              <a:t>solution</a:t>
            </a:r>
            <a:r>
              <a:rPr dirty="0" spc="60">
                <a:solidFill>
                  <a:srgbClr val="BA3D02"/>
                </a:solidFill>
              </a:rPr>
              <a:t> </a:t>
            </a:r>
            <a:r>
              <a:rPr dirty="0">
                <a:solidFill>
                  <a:srgbClr val="BA3D02"/>
                </a:solidFill>
              </a:rPr>
              <a:t>synthesizes</a:t>
            </a:r>
            <a:r>
              <a:rPr dirty="0" spc="55">
                <a:solidFill>
                  <a:srgbClr val="BA3D02"/>
                </a:solidFill>
              </a:rPr>
              <a:t> </a:t>
            </a:r>
            <a:r>
              <a:rPr dirty="0" spc="70">
                <a:solidFill>
                  <a:srgbClr val="BA3D02"/>
                </a:solidFill>
              </a:rPr>
              <a:t>and</a:t>
            </a:r>
            <a:r>
              <a:rPr dirty="0" spc="60">
                <a:solidFill>
                  <a:srgbClr val="BA3D02"/>
                </a:solidFill>
              </a:rPr>
              <a:t> </a:t>
            </a:r>
            <a:r>
              <a:rPr dirty="0">
                <a:solidFill>
                  <a:srgbClr val="BA3D02"/>
                </a:solidFill>
              </a:rPr>
              <a:t>organizes</a:t>
            </a:r>
            <a:r>
              <a:rPr dirty="0" spc="55">
                <a:solidFill>
                  <a:srgbClr val="BA3D02"/>
                </a:solidFill>
              </a:rPr>
              <a:t> </a:t>
            </a:r>
            <a:r>
              <a:rPr dirty="0" spc="-10">
                <a:solidFill>
                  <a:srgbClr val="BA3D02"/>
                </a:solidFill>
              </a:rPr>
              <a:t>information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4998" y="850979"/>
            <a:ext cx="13398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0">
                <a:solidFill>
                  <a:srgbClr val="0A9395"/>
                </a:solidFill>
                <a:latin typeface="Arial MT"/>
                <a:cs typeface="Arial MT"/>
              </a:rPr>
              <a:t>our</a:t>
            </a:r>
            <a:r>
              <a:rPr dirty="0" sz="1800" spc="-2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60">
                <a:solidFill>
                  <a:srgbClr val="0A9395"/>
                </a:solidFill>
                <a:latin typeface="Arial MT"/>
                <a:cs typeface="Arial MT"/>
              </a:rPr>
              <a:t>platform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94998" y="1125298"/>
            <a:ext cx="5532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empowers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users</a:t>
            </a:r>
            <a:r>
              <a:rPr dirty="0" sz="1800" spc="7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Arial MT"/>
                <a:cs typeface="Arial MT"/>
              </a:rPr>
              <a:t>with </a:t>
            </a:r>
            <a:r>
              <a:rPr dirty="0" sz="1800" spc="65" b="1">
                <a:solidFill>
                  <a:srgbClr val="0A9395"/>
                </a:solidFill>
                <a:latin typeface="Arial"/>
                <a:cs typeface="Arial"/>
              </a:rPr>
              <a:t>multi-</a:t>
            </a:r>
            <a:r>
              <a:rPr dirty="0" sz="1800" spc="80" b="1">
                <a:solidFill>
                  <a:srgbClr val="0A9395"/>
                </a:solidFill>
                <a:latin typeface="Arial"/>
                <a:cs typeface="Arial"/>
              </a:rPr>
              <a:t>modal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Arial MT"/>
                <a:cs typeface="Arial MT"/>
              </a:rPr>
              <a:t>communication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3748" y="4198246"/>
            <a:ext cx="24301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BA3D02"/>
                </a:solidFill>
                <a:latin typeface="Arial MT"/>
                <a:cs typeface="Arial MT"/>
              </a:rPr>
              <a:t>lacking</a:t>
            </a:r>
            <a:r>
              <a:rPr dirty="0" sz="1800" spc="155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BA3D02"/>
                </a:solidFill>
                <a:latin typeface="Arial MT"/>
                <a:cs typeface="Arial MT"/>
              </a:rPr>
              <a:t>revision</a:t>
            </a:r>
            <a:r>
              <a:rPr dirty="0" sz="1800" spc="160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800" spc="50">
                <a:solidFill>
                  <a:srgbClr val="BA3D02"/>
                </a:solidFill>
                <a:latin typeface="Arial MT"/>
                <a:cs typeface="Arial MT"/>
              </a:rPr>
              <a:t>history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976942" y="2608774"/>
            <a:ext cx="4390390" cy="1264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5">
                <a:solidFill>
                  <a:srgbClr val="0A9395"/>
                </a:solidFill>
                <a:latin typeface="Arial MT"/>
                <a:cs typeface="Arial MT"/>
              </a:rPr>
              <a:t>filtered</a:t>
            </a:r>
            <a:r>
              <a:rPr dirty="0" sz="1800" spc="8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Arial MT"/>
                <a:cs typeface="Arial MT"/>
              </a:rPr>
              <a:t>by</a:t>
            </a:r>
            <a:r>
              <a:rPr dirty="0" sz="1800" spc="8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role,</a:t>
            </a:r>
            <a:r>
              <a:rPr dirty="0" sz="1800" spc="8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modality,</a:t>
            </a:r>
            <a:r>
              <a:rPr dirty="0" sz="1800" spc="8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element,</a:t>
            </a:r>
            <a:r>
              <a:rPr dirty="0" sz="1800" spc="8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-20">
                <a:solidFill>
                  <a:srgbClr val="0A9395"/>
                </a:solidFill>
                <a:latin typeface="Arial MT"/>
                <a:cs typeface="Arial MT"/>
              </a:rPr>
              <a:t>etc.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synthesized</a:t>
            </a:r>
            <a:r>
              <a:rPr dirty="0" sz="1800" spc="17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Arial MT"/>
                <a:cs typeface="Arial MT"/>
              </a:rPr>
              <a:t>with</a:t>
            </a:r>
            <a:r>
              <a:rPr dirty="0" sz="1800" spc="17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Arial MT"/>
                <a:cs typeface="Arial MT"/>
              </a:rPr>
              <a:t>AI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1800" spc="60">
                <a:solidFill>
                  <a:srgbClr val="0A9395"/>
                </a:solidFill>
                <a:latin typeface="Arial MT"/>
                <a:cs typeface="Arial MT"/>
              </a:rPr>
              <a:t>transformed</a:t>
            </a:r>
            <a:r>
              <a:rPr dirty="0" sz="1800" spc="-1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75">
                <a:solidFill>
                  <a:srgbClr val="0A9395"/>
                </a:solidFill>
                <a:latin typeface="Arial MT"/>
                <a:cs typeface="Arial MT"/>
              </a:rPr>
              <a:t>into</a:t>
            </a:r>
            <a:r>
              <a:rPr dirty="0" sz="1800" spc="-1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Arial MT"/>
                <a:cs typeface="Arial MT"/>
              </a:rPr>
              <a:t>role-</a:t>
            </a:r>
            <a:r>
              <a:rPr dirty="0" sz="1800" spc="80">
                <a:solidFill>
                  <a:srgbClr val="0A9395"/>
                </a:solidFill>
                <a:latin typeface="Arial MT"/>
                <a:cs typeface="Arial MT"/>
              </a:rPr>
              <a:t>specific</a:t>
            </a:r>
            <a:r>
              <a:rPr dirty="0" sz="1800" spc="-1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150">
                <a:solidFill>
                  <a:srgbClr val="0A9395"/>
                </a:solidFill>
                <a:latin typeface="Arial MT"/>
                <a:cs typeface="Arial MT"/>
              </a:rPr>
              <a:t>to-</a:t>
            </a:r>
            <a:r>
              <a:rPr dirty="0" sz="1800" spc="170">
                <a:solidFill>
                  <a:srgbClr val="0A9395"/>
                </a:solidFill>
                <a:latin typeface="Arial MT"/>
                <a:cs typeface="Arial MT"/>
              </a:rPr>
              <a:t>do</a:t>
            </a:r>
            <a:r>
              <a:rPr dirty="0" sz="1800" spc="-10">
                <a:solidFill>
                  <a:srgbClr val="0A9395"/>
                </a:solidFill>
                <a:latin typeface="Arial MT"/>
                <a:cs typeface="Arial MT"/>
              </a:rPr>
              <a:t> lists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76942" y="4132676"/>
            <a:ext cx="46621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digestible</a:t>
            </a:r>
            <a:r>
              <a:rPr dirty="0" sz="1800" spc="22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and</a:t>
            </a:r>
            <a:r>
              <a:rPr dirty="0" sz="1800" spc="2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accessible</a:t>
            </a:r>
            <a:r>
              <a:rPr dirty="0" sz="1800" spc="2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Arial MT"/>
                <a:cs typeface="Arial MT"/>
              </a:rPr>
              <a:t>documentation</a:t>
            </a:r>
            <a:r>
              <a:rPr dirty="0" sz="1800" spc="2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Arial MT"/>
                <a:cs typeface="Arial MT"/>
              </a:rPr>
              <a:t>of </a:t>
            </a:r>
            <a:r>
              <a:rPr dirty="0" sz="1800" spc="75">
                <a:solidFill>
                  <a:srgbClr val="0A9395"/>
                </a:solidFill>
                <a:latin typeface="Arial MT"/>
                <a:cs typeface="Arial MT"/>
              </a:rPr>
              <a:t>edits</a:t>
            </a:r>
            <a:r>
              <a:rPr dirty="0" sz="1800" spc="3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and</a:t>
            </a:r>
            <a:r>
              <a:rPr dirty="0" sz="1800" spc="4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Arial MT"/>
                <a:cs typeface="Arial MT"/>
              </a:rPr>
              <a:t>comments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94998" y="1603737"/>
            <a:ext cx="2821305" cy="2301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Status</a:t>
            </a:r>
            <a:r>
              <a:rPr dirty="0" sz="1800" spc="1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quo</a:t>
            </a:r>
            <a:endParaRPr sz="1800">
              <a:latin typeface="Arial"/>
              <a:cs typeface="Arial"/>
            </a:endParaRPr>
          </a:p>
          <a:p>
            <a:pPr marL="12700" marR="1454150" indent="18415">
              <a:lnSpc>
                <a:spcPts val="3890"/>
              </a:lnSpc>
              <a:spcBef>
                <a:spcPts val="160"/>
              </a:spcBef>
            </a:pPr>
            <a:r>
              <a:rPr dirty="0" sz="1800" spc="75">
                <a:solidFill>
                  <a:srgbClr val="BA3D02"/>
                </a:solidFill>
                <a:latin typeface="Arial MT"/>
                <a:cs typeface="Arial MT"/>
              </a:rPr>
              <a:t>text-</a:t>
            </a:r>
            <a:r>
              <a:rPr dirty="0" sz="1800" spc="105">
                <a:solidFill>
                  <a:srgbClr val="BA3D02"/>
                </a:solidFill>
                <a:latin typeface="Arial MT"/>
                <a:cs typeface="Arial MT"/>
              </a:rPr>
              <a:t>based </a:t>
            </a:r>
            <a:r>
              <a:rPr dirty="0" sz="1800" spc="-10">
                <a:solidFill>
                  <a:srgbClr val="BA3D02"/>
                </a:solidFill>
                <a:latin typeface="Arial MT"/>
                <a:cs typeface="Arial MT"/>
              </a:rPr>
              <a:t>disorganized</a:t>
            </a:r>
            <a:endParaRPr sz="1800">
              <a:latin typeface="Arial MT"/>
              <a:cs typeface="Arial MT"/>
            </a:endParaRPr>
          </a:p>
          <a:p>
            <a:pPr marL="31115">
              <a:lnSpc>
                <a:spcPct val="100000"/>
              </a:lnSpc>
              <a:spcBef>
                <a:spcPts val="1540"/>
              </a:spcBef>
            </a:pPr>
            <a:r>
              <a:rPr dirty="0" sz="1800" spc="-10">
                <a:solidFill>
                  <a:srgbClr val="BA3D02"/>
                </a:solidFill>
                <a:latin typeface="Arial MT"/>
                <a:cs typeface="Arial MT"/>
              </a:rPr>
              <a:t>overwhelming</a:t>
            </a:r>
            <a:endParaRPr sz="1800">
              <a:latin typeface="Arial MT"/>
              <a:cs typeface="Arial MT"/>
            </a:endParaRPr>
          </a:p>
          <a:p>
            <a:pPr marL="31115">
              <a:lnSpc>
                <a:spcPct val="100000"/>
              </a:lnSpc>
              <a:spcBef>
                <a:spcPts val="1955"/>
              </a:spcBef>
            </a:pPr>
            <a:r>
              <a:rPr dirty="0" sz="1800" spc="90">
                <a:solidFill>
                  <a:srgbClr val="BA3D02"/>
                </a:solidFill>
                <a:latin typeface="Arial MT"/>
                <a:cs typeface="Arial MT"/>
              </a:rPr>
              <a:t>not</a:t>
            </a:r>
            <a:r>
              <a:rPr dirty="0" sz="1800" spc="110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800" spc="10">
                <a:solidFill>
                  <a:srgbClr val="BA3D02"/>
                </a:solidFill>
                <a:latin typeface="Arial MT"/>
                <a:cs typeface="Arial MT"/>
              </a:rPr>
              <a:t>transferable</a:t>
            </a:r>
            <a:r>
              <a:rPr dirty="0" sz="1800" spc="114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800" spc="120">
                <a:solidFill>
                  <a:srgbClr val="BA3D02"/>
                </a:solidFill>
                <a:latin typeface="Arial MT"/>
                <a:cs typeface="Arial MT"/>
              </a:rPr>
              <a:t>to</a:t>
            </a:r>
            <a:r>
              <a:rPr dirty="0" sz="1800" spc="114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800" spc="130">
                <a:solidFill>
                  <a:srgbClr val="BA3D02"/>
                </a:solidFill>
                <a:latin typeface="Arial MT"/>
                <a:cs typeface="Arial MT"/>
              </a:rPr>
              <a:t>to-</a:t>
            </a:r>
            <a:r>
              <a:rPr dirty="0" sz="1800" spc="110">
                <a:solidFill>
                  <a:srgbClr val="BA3D02"/>
                </a:solidFill>
                <a:latin typeface="Arial MT"/>
                <a:cs typeface="Arial MT"/>
              </a:rPr>
              <a:t>dos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76942" y="1603756"/>
            <a:ext cx="4451985" cy="762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Clarus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multimodal:</a:t>
            </a:r>
            <a:r>
              <a:rPr dirty="0" sz="1800" spc="1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voice,</a:t>
            </a:r>
            <a:r>
              <a:rPr dirty="0" sz="1800" spc="1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video,</a:t>
            </a:r>
            <a:r>
              <a:rPr dirty="0" sz="1800" spc="1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0A9395"/>
                </a:solidFill>
                <a:latin typeface="Arial MT"/>
                <a:cs typeface="Arial MT"/>
              </a:rPr>
              <a:t>and</a:t>
            </a:r>
            <a:r>
              <a:rPr dirty="0" sz="1800" spc="1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85">
                <a:solidFill>
                  <a:srgbClr val="0A9395"/>
                </a:solidFill>
                <a:latin typeface="Arial MT"/>
                <a:cs typeface="Arial MT"/>
              </a:rPr>
              <a:t>text</a:t>
            </a:r>
            <a:r>
              <a:rPr dirty="0" sz="1800" spc="1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800" spc="75">
                <a:solidFill>
                  <a:srgbClr val="0A9395"/>
                </a:solidFill>
                <a:latin typeface="Arial MT"/>
                <a:cs typeface="Arial MT"/>
              </a:rPr>
              <a:t>support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04402" y="1317038"/>
            <a:ext cx="230632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81380" algn="l"/>
                <a:tab pos="1802130" algn="l"/>
              </a:tabLst>
            </a:pPr>
            <a:r>
              <a:rPr dirty="0" sz="1400" spc="65" b="1">
                <a:solidFill>
                  <a:srgbClr val="0A9395"/>
                </a:solidFill>
                <a:latin typeface="Arial"/>
                <a:cs typeface="Arial"/>
              </a:rPr>
              <a:t>text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video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9835" y="855248"/>
            <a:ext cx="510023" cy="51003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2612" y="877025"/>
            <a:ext cx="510023" cy="510036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97058" y="855248"/>
            <a:ext cx="510023" cy="5100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8348" y="843271"/>
            <a:ext cx="150939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>
                <a:solidFill>
                  <a:srgbClr val="BA3D02"/>
                </a:solidFill>
              </a:rPr>
              <a:t>Roadmap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69420" y="3005522"/>
            <a:ext cx="1800225" cy="5264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74040" marR="5080" indent="-561975">
              <a:lnSpc>
                <a:spcPct val="117300"/>
              </a:lnSpc>
              <a:spcBef>
                <a:spcPts val="95"/>
              </a:spcBef>
            </a:pPr>
            <a:r>
              <a:rPr dirty="0" sz="1400" spc="10" b="1">
                <a:solidFill>
                  <a:srgbClr val="0A9395"/>
                </a:solidFill>
                <a:latin typeface="Arial"/>
                <a:cs typeface="Arial"/>
              </a:rPr>
              <a:t>Heuristic</a:t>
            </a:r>
            <a:r>
              <a:rPr dirty="0" sz="1400" spc="204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Evaluation Results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2248970"/>
            <a:ext cx="9144000" cy="670560"/>
            <a:chOff x="0" y="2248970"/>
            <a:chExt cx="9144000" cy="670560"/>
          </a:xfrm>
        </p:grpSpPr>
        <p:sp>
          <p:nvSpPr>
            <p:cNvPr id="5" name="object 5" descr=""/>
            <p:cNvSpPr/>
            <p:nvPr/>
          </p:nvSpPr>
          <p:spPr>
            <a:xfrm>
              <a:off x="0" y="2565019"/>
              <a:ext cx="9144000" cy="38100"/>
            </a:xfrm>
            <a:custGeom>
              <a:avLst/>
              <a:gdLst/>
              <a:ahLst/>
              <a:cxnLst/>
              <a:rect l="l" t="t" r="r" b="b"/>
              <a:pathLst>
                <a:path w="9144000" h="38100">
                  <a:moveTo>
                    <a:pt x="0" y="38099"/>
                  </a:moveTo>
                  <a:lnTo>
                    <a:pt x="0" y="0"/>
                  </a:lnTo>
                  <a:lnTo>
                    <a:pt x="9143999" y="0"/>
                  </a:lnTo>
                  <a:lnTo>
                    <a:pt x="9143999" y="38099"/>
                  </a:lnTo>
                  <a:lnTo>
                    <a:pt x="0" y="38099"/>
                  </a:lnTo>
                  <a:close/>
                </a:path>
              </a:pathLst>
            </a:custGeom>
            <a:solidFill>
              <a:srgbClr val="93D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152672" y="2268020"/>
              <a:ext cx="632460" cy="632460"/>
            </a:xfrm>
            <a:custGeom>
              <a:avLst/>
              <a:gdLst/>
              <a:ahLst/>
              <a:cxnLst/>
              <a:rect l="l" t="t" r="r" b="b"/>
              <a:pathLst>
                <a:path w="632460" h="632460">
                  <a:moveTo>
                    <a:pt x="316049" y="632098"/>
                  </a:moveTo>
                  <a:lnTo>
                    <a:pt x="269345" y="628671"/>
                  </a:lnTo>
                  <a:lnTo>
                    <a:pt x="224769" y="618717"/>
                  </a:lnTo>
                  <a:lnTo>
                    <a:pt x="182810" y="602724"/>
                  </a:lnTo>
                  <a:lnTo>
                    <a:pt x="143957" y="581181"/>
                  </a:lnTo>
                  <a:lnTo>
                    <a:pt x="108697" y="554577"/>
                  </a:lnTo>
                  <a:lnTo>
                    <a:pt x="77521" y="523401"/>
                  </a:lnTo>
                  <a:lnTo>
                    <a:pt x="50917" y="488141"/>
                  </a:lnTo>
                  <a:lnTo>
                    <a:pt x="29374" y="449287"/>
                  </a:lnTo>
                  <a:lnTo>
                    <a:pt x="13381" y="407328"/>
                  </a:lnTo>
                  <a:lnTo>
                    <a:pt x="3426" y="362752"/>
                  </a:lnTo>
                  <a:lnTo>
                    <a:pt x="0" y="316049"/>
                  </a:lnTo>
                  <a:lnTo>
                    <a:pt x="3426" y="269345"/>
                  </a:lnTo>
                  <a:lnTo>
                    <a:pt x="13381" y="224769"/>
                  </a:lnTo>
                  <a:lnTo>
                    <a:pt x="29374" y="182810"/>
                  </a:lnTo>
                  <a:lnTo>
                    <a:pt x="50917" y="143957"/>
                  </a:lnTo>
                  <a:lnTo>
                    <a:pt x="77521" y="108697"/>
                  </a:lnTo>
                  <a:lnTo>
                    <a:pt x="108697" y="77521"/>
                  </a:lnTo>
                  <a:lnTo>
                    <a:pt x="143957" y="50917"/>
                  </a:lnTo>
                  <a:lnTo>
                    <a:pt x="182810" y="29374"/>
                  </a:lnTo>
                  <a:lnTo>
                    <a:pt x="224769" y="13381"/>
                  </a:lnTo>
                  <a:lnTo>
                    <a:pt x="269345" y="3426"/>
                  </a:lnTo>
                  <a:lnTo>
                    <a:pt x="316049" y="0"/>
                  </a:lnTo>
                  <a:lnTo>
                    <a:pt x="365789" y="3937"/>
                  </a:lnTo>
                  <a:lnTo>
                    <a:pt x="413855" y="15514"/>
                  </a:lnTo>
                  <a:lnTo>
                    <a:pt x="459400" y="34379"/>
                  </a:lnTo>
                  <a:lnTo>
                    <a:pt x="501574" y="60181"/>
                  </a:lnTo>
                  <a:lnTo>
                    <a:pt x="539528" y="92569"/>
                  </a:lnTo>
                  <a:lnTo>
                    <a:pt x="571916" y="130524"/>
                  </a:lnTo>
                  <a:lnTo>
                    <a:pt x="597719" y="172697"/>
                  </a:lnTo>
                  <a:lnTo>
                    <a:pt x="616584" y="218241"/>
                  </a:lnTo>
                  <a:lnTo>
                    <a:pt x="628161" y="266308"/>
                  </a:lnTo>
                  <a:lnTo>
                    <a:pt x="632098" y="316049"/>
                  </a:lnTo>
                  <a:lnTo>
                    <a:pt x="628671" y="362752"/>
                  </a:lnTo>
                  <a:lnTo>
                    <a:pt x="618717" y="407328"/>
                  </a:lnTo>
                  <a:lnTo>
                    <a:pt x="602724" y="449287"/>
                  </a:lnTo>
                  <a:lnTo>
                    <a:pt x="581181" y="488141"/>
                  </a:lnTo>
                  <a:lnTo>
                    <a:pt x="554577" y="523401"/>
                  </a:lnTo>
                  <a:lnTo>
                    <a:pt x="523401" y="554577"/>
                  </a:lnTo>
                  <a:lnTo>
                    <a:pt x="488141" y="581181"/>
                  </a:lnTo>
                  <a:lnTo>
                    <a:pt x="449287" y="602724"/>
                  </a:lnTo>
                  <a:lnTo>
                    <a:pt x="407328" y="618717"/>
                  </a:lnTo>
                  <a:lnTo>
                    <a:pt x="362752" y="628671"/>
                  </a:lnTo>
                  <a:lnTo>
                    <a:pt x="316049" y="6320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152672" y="2268020"/>
              <a:ext cx="632460" cy="632460"/>
            </a:xfrm>
            <a:custGeom>
              <a:avLst/>
              <a:gdLst/>
              <a:ahLst/>
              <a:cxnLst/>
              <a:rect l="l" t="t" r="r" b="b"/>
              <a:pathLst>
                <a:path w="632460" h="632460">
                  <a:moveTo>
                    <a:pt x="0" y="316049"/>
                  </a:moveTo>
                  <a:lnTo>
                    <a:pt x="3426" y="269345"/>
                  </a:lnTo>
                  <a:lnTo>
                    <a:pt x="13381" y="224769"/>
                  </a:lnTo>
                  <a:lnTo>
                    <a:pt x="29374" y="182810"/>
                  </a:lnTo>
                  <a:lnTo>
                    <a:pt x="50917" y="143956"/>
                  </a:lnTo>
                  <a:lnTo>
                    <a:pt x="77521" y="108697"/>
                  </a:lnTo>
                  <a:lnTo>
                    <a:pt x="108697" y="77521"/>
                  </a:lnTo>
                  <a:lnTo>
                    <a:pt x="143956" y="50917"/>
                  </a:lnTo>
                  <a:lnTo>
                    <a:pt x="182810" y="29374"/>
                  </a:lnTo>
                  <a:lnTo>
                    <a:pt x="224769" y="13381"/>
                  </a:lnTo>
                  <a:lnTo>
                    <a:pt x="269345" y="3426"/>
                  </a:lnTo>
                  <a:lnTo>
                    <a:pt x="316049" y="0"/>
                  </a:lnTo>
                  <a:lnTo>
                    <a:pt x="365789" y="3937"/>
                  </a:lnTo>
                  <a:lnTo>
                    <a:pt x="413855" y="15514"/>
                  </a:lnTo>
                  <a:lnTo>
                    <a:pt x="459400" y="34379"/>
                  </a:lnTo>
                  <a:lnTo>
                    <a:pt x="501574" y="60181"/>
                  </a:lnTo>
                  <a:lnTo>
                    <a:pt x="539528" y="92569"/>
                  </a:lnTo>
                  <a:lnTo>
                    <a:pt x="571916" y="130524"/>
                  </a:lnTo>
                  <a:lnTo>
                    <a:pt x="597719" y="172697"/>
                  </a:lnTo>
                  <a:lnTo>
                    <a:pt x="616584" y="218241"/>
                  </a:lnTo>
                  <a:lnTo>
                    <a:pt x="628161" y="266308"/>
                  </a:lnTo>
                  <a:lnTo>
                    <a:pt x="632098" y="316049"/>
                  </a:lnTo>
                  <a:lnTo>
                    <a:pt x="628671" y="362752"/>
                  </a:lnTo>
                  <a:lnTo>
                    <a:pt x="618717" y="407328"/>
                  </a:lnTo>
                  <a:lnTo>
                    <a:pt x="602724" y="449287"/>
                  </a:lnTo>
                  <a:lnTo>
                    <a:pt x="581181" y="488141"/>
                  </a:lnTo>
                  <a:lnTo>
                    <a:pt x="554577" y="523401"/>
                  </a:lnTo>
                  <a:lnTo>
                    <a:pt x="523401" y="554577"/>
                  </a:lnTo>
                  <a:lnTo>
                    <a:pt x="488141" y="581181"/>
                  </a:lnTo>
                  <a:lnTo>
                    <a:pt x="449287" y="602724"/>
                  </a:lnTo>
                  <a:lnTo>
                    <a:pt x="407328" y="618717"/>
                  </a:lnTo>
                  <a:lnTo>
                    <a:pt x="362752" y="628671"/>
                  </a:lnTo>
                  <a:lnTo>
                    <a:pt x="316049" y="632098"/>
                  </a:lnTo>
                  <a:lnTo>
                    <a:pt x="269345" y="628671"/>
                  </a:lnTo>
                  <a:lnTo>
                    <a:pt x="224769" y="618717"/>
                  </a:lnTo>
                  <a:lnTo>
                    <a:pt x="182810" y="602724"/>
                  </a:lnTo>
                  <a:lnTo>
                    <a:pt x="143956" y="581181"/>
                  </a:lnTo>
                  <a:lnTo>
                    <a:pt x="108697" y="554577"/>
                  </a:lnTo>
                  <a:lnTo>
                    <a:pt x="77521" y="523401"/>
                  </a:lnTo>
                  <a:lnTo>
                    <a:pt x="50917" y="488141"/>
                  </a:lnTo>
                  <a:lnTo>
                    <a:pt x="29374" y="449287"/>
                  </a:lnTo>
                  <a:lnTo>
                    <a:pt x="13381" y="407328"/>
                  </a:lnTo>
                  <a:lnTo>
                    <a:pt x="3426" y="362752"/>
                  </a:lnTo>
                  <a:lnTo>
                    <a:pt x="0" y="316049"/>
                  </a:lnTo>
                  <a:close/>
                </a:path>
              </a:pathLst>
            </a:custGeom>
            <a:ln w="38099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400546" y="2378199"/>
            <a:ext cx="1365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20" b="1">
                <a:solidFill>
                  <a:srgbClr val="0A9395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073854" y="3038164"/>
            <a:ext cx="97726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UI</a:t>
            </a:r>
            <a:r>
              <a:rPr dirty="0" sz="1400" spc="-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Revision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227018" y="2248970"/>
            <a:ext cx="670560" cy="670560"/>
            <a:chOff x="3227018" y="2248970"/>
            <a:chExt cx="670560" cy="670560"/>
          </a:xfrm>
        </p:grpSpPr>
        <p:sp>
          <p:nvSpPr>
            <p:cNvPr id="11" name="object 11" descr=""/>
            <p:cNvSpPr/>
            <p:nvPr/>
          </p:nvSpPr>
          <p:spPr>
            <a:xfrm>
              <a:off x="3246068" y="2268020"/>
              <a:ext cx="632460" cy="632460"/>
            </a:xfrm>
            <a:custGeom>
              <a:avLst/>
              <a:gdLst/>
              <a:ahLst/>
              <a:cxnLst/>
              <a:rect l="l" t="t" r="r" b="b"/>
              <a:pathLst>
                <a:path w="632460" h="632460">
                  <a:moveTo>
                    <a:pt x="316049" y="632098"/>
                  </a:moveTo>
                  <a:lnTo>
                    <a:pt x="269345" y="628671"/>
                  </a:lnTo>
                  <a:lnTo>
                    <a:pt x="224769" y="618717"/>
                  </a:lnTo>
                  <a:lnTo>
                    <a:pt x="182810" y="602724"/>
                  </a:lnTo>
                  <a:lnTo>
                    <a:pt x="143957" y="581181"/>
                  </a:lnTo>
                  <a:lnTo>
                    <a:pt x="108697" y="554577"/>
                  </a:lnTo>
                  <a:lnTo>
                    <a:pt x="77521" y="523401"/>
                  </a:lnTo>
                  <a:lnTo>
                    <a:pt x="50917" y="488141"/>
                  </a:lnTo>
                  <a:lnTo>
                    <a:pt x="29374" y="449287"/>
                  </a:lnTo>
                  <a:lnTo>
                    <a:pt x="13381" y="407328"/>
                  </a:lnTo>
                  <a:lnTo>
                    <a:pt x="3426" y="362752"/>
                  </a:lnTo>
                  <a:lnTo>
                    <a:pt x="0" y="316049"/>
                  </a:lnTo>
                  <a:lnTo>
                    <a:pt x="3426" y="269345"/>
                  </a:lnTo>
                  <a:lnTo>
                    <a:pt x="13381" y="224769"/>
                  </a:lnTo>
                  <a:lnTo>
                    <a:pt x="29374" y="182810"/>
                  </a:lnTo>
                  <a:lnTo>
                    <a:pt x="50917" y="143957"/>
                  </a:lnTo>
                  <a:lnTo>
                    <a:pt x="77521" y="108697"/>
                  </a:lnTo>
                  <a:lnTo>
                    <a:pt x="108697" y="77521"/>
                  </a:lnTo>
                  <a:lnTo>
                    <a:pt x="143957" y="50917"/>
                  </a:lnTo>
                  <a:lnTo>
                    <a:pt x="182810" y="29374"/>
                  </a:lnTo>
                  <a:lnTo>
                    <a:pt x="224769" y="13381"/>
                  </a:lnTo>
                  <a:lnTo>
                    <a:pt x="269345" y="3426"/>
                  </a:lnTo>
                  <a:lnTo>
                    <a:pt x="316049" y="0"/>
                  </a:lnTo>
                  <a:lnTo>
                    <a:pt x="365789" y="3937"/>
                  </a:lnTo>
                  <a:lnTo>
                    <a:pt x="413853" y="15514"/>
                  </a:lnTo>
                  <a:lnTo>
                    <a:pt x="459395" y="34379"/>
                  </a:lnTo>
                  <a:lnTo>
                    <a:pt x="501568" y="60181"/>
                  </a:lnTo>
                  <a:lnTo>
                    <a:pt x="539523" y="92569"/>
                  </a:lnTo>
                  <a:lnTo>
                    <a:pt x="571913" y="130524"/>
                  </a:lnTo>
                  <a:lnTo>
                    <a:pt x="597717" y="172697"/>
                  </a:lnTo>
                  <a:lnTo>
                    <a:pt x="616583" y="218241"/>
                  </a:lnTo>
                  <a:lnTo>
                    <a:pt x="628161" y="266308"/>
                  </a:lnTo>
                  <a:lnTo>
                    <a:pt x="632098" y="316049"/>
                  </a:lnTo>
                  <a:lnTo>
                    <a:pt x="628671" y="362752"/>
                  </a:lnTo>
                  <a:lnTo>
                    <a:pt x="618717" y="407328"/>
                  </a:lnTo>
                  <a:lnTo>
                    <a:pt x="602724" y="449287"/>
                  </a:lnTo>
                  <a:lnTo>
                    <a:pt x="581181" y="488141"/>
                  </a:lnTo>
                  <a:lnTo>
                    <a:pt x="554577" y="523401"/>
                  </a:lnTo>
                  <a:lnTo>
                    <a:pt x="523401" y="554577"/>
                  </a:lnTo>
                  <a:lnTo>
                    <a:pt x="488141" y="581181"/>
                  </a:lnTo>
                  <a:lnTo>
                    <a:pt x="449287" y="602724"/>
                  </a:lnTo>
                  <a:lnTo>
                    <a:pt x="407328" y="618717"/>
                  </a:lnTo>
                  <a:lnTo>
                    <a:pt x="362752" y="628671"/>
                  </a:lnTo>
                  <a:lnTo>
                    <a:pt x="316049" y="6320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246068" y="2268020"/>
              <a:ext cx="632460" cy="632460"/>
            </a:xfrm>
            <a:custGeom>
              <a:avLst/>
              <a:gdLst/>
              <a:ahLst/>
              <a:cxnLst/>
              <a:rect l="l" t="t" r="r" b="b"/>
              <a:pathLst>
                <a:path w="632460" h="632460">
                  <a:moveTo>
                    <a:pt x="0" y="316049"/>
                  </a:moveTo>
                  <a:lnTo>
                    <a:pt x="3426" y="269345"/>
                  </a:lnTo>
                  <a:lnTo>
                    <a:pt x="13381" y="224769"/>
                  </a:lnTo>
                  <a:lnTo>
                    <a:pt x="29374" y="182810"/>
                  </a:lnTo>
                  <a:lnTo>
                    <a:pt x="50917" y="143956"/>
                  </a:lnTo>
                  <a:lnTo>
                    <a:pt x="77521" y="108697"/>
                  </a:lnTo>
                  <a:lnTo>
                    <a:pt x="108697" y="77521"/>
                  </a:lnTo>
                  <a:lnTo>
                    <a:pt x="143956" y="50917"/>
                  </a:lnTo>
                  <a:lnTo>
                    <a:pt x="182810" y="29374"/>
                  </a:lnTo>
                  <a:lnTo>
                    <a:pt x="224769" y="13381"/>
                  </a:lnTo>
                  <a:lnTo>
                    <a:pt x="269345" y="3426"/>
                  </a:lnTo>
                  <a:lnTo>
                    <a:pt x="316049" y="0"/>
                  </a:lnTo>
                  <a:lnTo>
                    <a:pt x="365789" y="3937"/>
                  </a:lnTo>
                  <a:lnTo>
                    <a:pt x="413853" y="15514"/>
                  </a:lnTo>
                  <a:lnTo>
                    <a:pt x="459395" y="34379"/>
                  </a:lnTo>
                  <a:lnTo>
                    <a:pt x="501568" y="60181"/>
                  </a:lnTo>
                  <a:lnTo>
                    <a:pt x="539523" y="92569"/>
                  </a:lnTo>
                  <a:lnTo>
                    <a:pt x="571913" y="130524"/>
                  </a:lnTo>
                  <a:lnTo>
                    <a:pt x="597716" y="172697"/>
                  </a:lnTo>
                  <a:lnTo>
                    <a:pt x="616583" y="218241"/>
                  </a:lnTo>
                  <a:lnTo>
                    <a:pt x="628161" y="266308"/>
                  </a:lnTo>
                  <a:lnTo>
                    <a:pt x="632098" y="316049"/>
                  </a:lnTo>
                  <a:lnTo>
                    <a:pt x="628671" y="362752"/>
                  </a:lnTo>
                  <a:lnTo>
                    <a:pt x="618717" y="407328"/>
                  </a:lnTo>
                  <a:lnTo>
                    <a:pt x="602724" y="449287"/>
                  </a:lnTo>
                  <a:lnTo>
                    <a:pt x="581181" y="488141"/>
                  </a:lnTo>
                  <a:lnTo>
                    <a:pt x="554577" y="523401"/>
                  </a:lnTo>
                  <a:lnTo>
                    <a:pt x="523401" y="554577"/>
                  </a:lnTo>
                  <a:lnTo>
                    <a:pt x="488141" y="581181"/>
                  </a:lnTo>
                  <a:lnTo>
                    <a:pt x="449287" y="602724"/>
                  </a:lnTo>
                  <a:lnTo>
                    <a:pt x="407328" y="618717"/>
                  </a:lnTo>
                  <a:lnTo>
                    <a:pt x="362752" y="628671"/>
                  </a:lnTo>
                  <a:lnTo>
                    <a:pt x="316049" y="632098"/>
                  </a:lnTo>
                  <a:lnTo>
                    <a:pt x="269345" y="628671"/>
                  </a:lnTo>
                  <a:lnTo>
                    <a:pt x="224769" y="618717"/>
                  </a:lnTo>
                  <a:lnTo>
                    <a:pt x="182810" y="602724"/>
                  </a:lnTo>
                  <a:lnTo>
                    <a:pt x="143956" y="581181"/>
                  </a:lnTo>
                  <a:lnTo>
                    <a:pt x="108697" y="554577"/>
                  </a:lnTo>
                  <a:lnTo>
                    <a:pt x="77521" y="523401"/>
                  </a:lnTo>
                  <a:lnTo>
                    <a:pt x="50917" y="488141"/>
                  </a:lnTo>
                  <a:lnTo>
                    <a:pt x="29374" y="449287"/>
                  </a:lnTo>
                  <a:lnTo>
                    <a:pt x="13381" y="407328"/>
                  </a:lnTo>
                  <a:lnTo>
                    <a:pt x="3426" y="362752"/>
                  </a:lnTo>
                  <a:lnTo>
                    <a:pt x="0" y="316049"/>
                  </a:lnTo>
                  <a:close/>
                </a:path>
              </a:pathLst>
            </a:custGeom>
            <a:ln w="38099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461485" y="2378199"/>
            <a:ext cx="2012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0A9395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899924" y="3005522"/>
            <a:ext cx="1448435" cy="5264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65430">
              <a:lnSpc>
                <a:spcPct val="117300"/>
              </a:lnSpc>
              <a:spcBef>
                <a:spcPts val="95"/>
              </a:spcBef>
            </a:pPr>
            <a:r>
              <a:rPr dirty="0" sz="1400" spc="40" b="1">
                <a:solidFill>
                  <a:srgbClr val="0A9395"/>
                </a:solidFill>
                <a:latin typeface="Arial"/>
                <a:cs typeface="Arial"/>
              </a:rPr>
              <a:t>Prototype </a:t>
            </a:r>
            <a:r>
              <a:rPr dirty="0" sz="1400" spc="45" b="1">
                <a:solidFill>
                  <a:srgbClr val="0A9395"/>
                </a:solidFill>
                <a:latin typeface="Arial"/>
                <a:cs typeface="Arial"/>
              </a:rPr>
              <a:t>Implementation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5288464" y="2248970"/>
            <a:ext cx="670560" cy="670560"/>
            <a:chOff x="5288464" y="2248970"/>
            <a:chExt cx="670560" cy="670560"/>
          </a:xfrm>
        </p:grpSpPr>
        <p:sp>
          <p:nvSpPr>
            <p:cNvPr id="16" name="object 16" descr=""/>
            <p:cNvSpPr/>
            <p:nvPr/>
          </p:nvSpPr>
          <p:spPr>
            <a:xfrm>
              <a:off x="5307514" y="2268020"/>
              <a:ext cx="632460" cy="632460"/>
            </a:xfrm>
            <a:custGeom>
              <a:avLst/>
              <a:gdLst/>
              <a:ahLst/>
              <a:cxnLst/>
              <a:rect l="l" t="t" r="r" b="b"/>
              <a:pathLst>
                <a:path w="632460" h="632460">
                  <a:moveTo>
                    <a:pt x="316049" y="632098"/>
                  </a:moveTo>
                  <a:lnTo>
                    <a:pt x="269345" y="628671"/>
                  </a:lnTo>
                  <a:lnTo>
                    <a:pt x="224769" y="618717"/>
                  </a:lnTo>
                  <a:lnTo>
                    <a:pt x="182810" y="602724"/>
                  </a:lnTo>
                  <a:lnTo>
                    <a:pt x="143957" y="581181"/>
                  </a:lnTo>
                  <a:lnTo>
                    <a:pt x="108697" y="554577"/>
                  </a:lnTo>
                  <a:lnTo>
                    <a:pt x="77521" y="523401"/>
                  </a:lnTo>
                  <a:lnTo>
                    <a:pt x="50917" y="488141"/>
                  </a:lnTo>
                  <a:lnTo>
                    <a:pt x="29374" y="449287"/>
                  </a:lnTo>
                  <a:lnTo>
                    <a:pt x="13381" y="407328"/>
                  </a:lnTo>
                  <a:lnTo>
                    <a:pt x="3426" y="362752"/>
                  </a:lnTo>
                  <a:lnTo>
                    <a:pt x="0" y="316049"/>
                  </a:lnTo>
                  <a:lnTo>
                    <a:pt x="3426" y="269345"/>
                  </a:lnTo>
                  <a:lnTo>
                    <a:pt x="13381" y="224769"/>
                  </a:lnTo>
                  <a:lnTo>
                    <a:pt x="29374" y="182810"/>
                  </a:lnTo>
                  <a:lnTo>
                    <a:pt x="50917" y="143957"/>
                  </a:lnTo>
                  <a:lnTo>
                    <a:pt x="77521" y="108697"/>
                  </a:lnTo>
                  <a:lnTo>
                    <a:pt x="108697" y="77521"/>
                  </a:lnTo>
                  <a:lnTo>
                    <a:pt x="143957" y="50917"/>
                  </a:lnTo>
                  <a:lnTo>
                    <a:pt x="182810" y="29374"/>
                  </a:lnTo>
                  <a:lnTo>
                    <a:pt x="224769" y="13381"/>
                  </a:lnTo>
                  <a:lnTo>
                    <a:pt x="269345" y="3426"/>
                  </a:lnTo>
                  <a:lnTo>
                    <a:pt x="316049" y="0"/>
                  </a:lnTo>
                  <a:lnTo>
                    <a:pt x="365791" y="3937"/>
                  </a:lnTo>
                  <a:lnTo>
                    <a:pt x="413862" y="15514"/>
                  </a:lnTo>
                  <a:lnTo>
                    <a:pt x="459411" y="34379"/>
                  </a:lnTo>
                  <a:lnTo>
                    <a:pt x="501590" y="60181"/>
                  </a:lnTo>
                  <a:lnTo>
                    <a:pt x="539548" y="92569"/>
                  </a:lnTo>
                  <a:lnTo>
                    <a:pt x="571926" y="130524"/>
                  </a:lnTo>
                  <a:lnTo>
                    <a:pt x="597722" y="172697"/>
                  </a:lnTo>
                  <a:lnTo>
                    <a:pt x="616585" y="218241"/>
                  </a:lnTo>
                  <a:lnTo>
                    <a:pt x="628161" y="266308"/>
                  </a:lnTo>
                  <a:lnTo>
                    <a:pt x="632098" y="316049"/>
                  </a:lnTo>
                  <a:lnTo>
                    <a:pt x="628671" y="362752"/>
                  </a:lnTo>
                  <a:lnTo>
                    <a:pt x="618717" y="407328"/>
                  </a:lnTo>
                  <a:lnTo>
                    <a:pt x="602724" y="449287"/>
                  </a:lnTo>
                  <a:lnTo>
                    <a:pt x="581181" y="488141"/>
                  </a:lnTo>
                  <a:lnTo>
                    <a:pt x="554577" y="523401"/>
                  </a:lnTo>
                  <a:lnTo>
                    <a:pt x="523401" y="554577"/>
                  </a:lnTo>
                  <a:lnTo>
                    <a:pt x="488141" y="581181"/>
                  </a:lnTo>
                  <a:lnTo>
                    <a:pt x="449287" y="602724"/>
                  </a:lnTo>
                  <a:lnTo>
                    <a:pt x="407328" y="618717"/>
                  </a:lnTo>
                  <a:lnTo>
                    <a:pt x="362752" y="628671"/>
                  </a:lnTo>
                  <a:lnTo>
                    <a:pt x="316049" y="6320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307514" y="2268020"/>
              <a:ext cx="632460" cy="632460"/>
            </a:xfrm>
            <a:custGeom>
              <a:avLst/>
              <a:gdLst/>
              <a:ahLst/>
              <a:cxnLst/>
              <a:rect l="l" t="t" r="r" b="b"/>
              <a:pathLst>
                <a:path w="632460" h="632460">
                  <a:moveTo>
                    <a:pt x="0" y="316049"/>
                  </a:moveTo>
                  <a:lnTo>
                    <a:pt x="3426" y="269345"/>
                  </a:lnTo>
                  <a:lnTo>
                    <a:pt x="13381" y="224769"/>
                  </a:lnTo>
                  <a:lnTo>
                    <a:pt x="29374" y="182810"/>
                  </a:lnTo>
                  <a:lnTo>
                    <a:pt x="50917" y="143956"/>
                  </a:lnTo>
                  <a:lnTo>
                    <a:pt x="77521" y="108697"/>
                  </a:lnTo>
                  <a:lnTo>
                    <a:pt x="108697" y="77521"/>
                  </a:lnTo>
                  <a:lnTo>
                    <a:pt x="143956" y="50917"/>
                  </a:lnTo>
                  <a:lnTo>
                    <a:pt x="182810" y="29374"/>
                  </a:lnTo>
                  <a:lnTo>
                    <a:pt x="224769" y="13381"/>
                  </a:lnTo>
                  <a:lnTo>
                    <a:pt x="269345" y="3426"/>
                  </a:lnTo>
                  <a:lnTo>
                    <a:pt x="316049" y="0"/>
                  </a:lnTo>
                  <a:lnTo>
                    <a:pt x="365791" y="3937"/>
                  </a:lnTo>
                  <a:lnTo>
                    <a:pt x="413862" y="15514"/>
                  </a:lnTo>
                  <a:lnTo>
                    <a:pt x="459411" y="34379"/>
                  </a:lnTo>
                  <a:lnTo>
                    <a:pt x="501590" y="60181"/>
                  </a:lnTo>
                  <a:lnTo>
                    <a:pt x="539548" y="92569"/>
                  </a:lnTo>
                  <a:lnTo>
                    <a:pt x="571926" y="130524"/>
                  </a:lnTo>
                  <a:lnTo>
                    <a:pt x="597722" y="172697"/>
                  </a:lnTo>
                  <a:lnTo>
                    <a:pt x="616585" y="218241"/>
                  </a:lnTo>
                  <a:lnTo>
                    <a:pt x="628161" y="266308"/>
                  </a:lnTo>
                  <a:lnTo>
                    <a:pt x="632098" y="316049"/>
                  </a:lnTo>
                  <a:lnTo>
                    <a:pt x="628671" y="362752"/>
                  </a:lnTo>
                  <a:lnTo>
                    <a:pt x="618717" y="407328"/>
                  </a:lnTo>
                  <a:lnTo>
                    <a:pt x="602724" y="449287"/>
                  </a:lnTo>
                  <a:lnTo>
                    <a:pt x="581181" y="488141"/>
                  </a:lnTo>
                  <a:lnTo>
                    <a:pt x="554577" y="523401"/>
                  </a:lnTo>
                  <a:lnTo>
                    <a:pt x="523401" y="554577"/>
                  </a:lnTo>
                  <a:lnTo>
                    <a:pt x="488141" y="581181"/>
                  </a:lnTo>
                  <a:lnTo>
                    <a:pt x="449287" y="602724"/>
                  </a:lnTo>
                  <a:lnTo>
                    <a:pt x="407328" y="618717"/>
                  </a:lnTo>
                  <a:lnTo>
                    <a:pt x="362752" y="628671"/>
                  </a:lnTo>
                  <a:lnTo>
                    <a:pt x="316049" y="632098"/>
                  </a:lnTo>
                  <a:lnTo>
                    <a:pt x="269345" y="628671"/>
                  </a:lnTo>
                  <a:lnTo>
                    <a:pt x="224769" y="618717"/>
                  </a:lnTo>
                  <a:lnTo>
                    <a:pt x="182810" y="602724"/>
                  </a:lnTo>
                  <a:lnTo>
                    <a:pt x="143956" y="581181"/>
                  </a:lnTo>
                  <a:lnTo>
                    <a:pt x="108697" y="554577"/>
                  </a:lnTo>
                  <a:lnTo>
                    <a:pt x="77521" y="523401"/>
                  </a:lnTo>
                  <a:lnTo>
                    <a:pt x="50917" y="488141"/>
                  </a:lnTo>
                  <a:lnTo>
                    <a:pt x="29374" y="449287"/>
                  </a:lnTo>
                  <a:lnTo>
                    <a:pt x="13381" y="407328"/>
                  </a:lnTo>
                  <a:lnTo>
                    <a:pt x="3426" y="362752"/>
                  </a:lnTo>
                  <a:lnTo>
                    <a:pt x="0" y="316049"/>
                  </a:lnTo>
                  <a:close/>
                </a:path>
              </a:pathLst>
            </a:custGeom>
            <a:ln w="38099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5518976" y="2378199"/>
            <a:ext cx="2095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5" b="1">
                <a:solidFill>
                  <a:srgbClr val="0A9395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064774" y="3038164"/>
            <a:ext cx="124142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High-Fi</a:t>
            </a:r>
            <a:r>
              <a:rPr dirty="0" sz="1400" spc="2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0A9395"/>
                </a:solidFill>
                <a:latin typeface="Arial"/>
                <a:cs typeface="Arial"/>
              </a:rPr>
              <a:t>Demo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7349910" y="2248970"/>
            <a:ext cx="670560" cy="670560"/>
            <a:chOff x="7349910" y="2248970"/>
            <a:chExt cx="670560" cy="670560"/>
          </a:xfrm>
        </p:grpSpPr>
        <p:sp>
          <p:nvSpPr>
            <p:cNvPr id="21" name="object 21" descr=""/>
            <p:cNvSpPr/>
            <p:nvPr/>
          </p:nvSpPr>
          <p:spPr>
            <a:xfrm>
              <a:off x="7368960" y="2268020"/>
              <a:ext cx="632460" cy="632460"/>
            </a:xfrm>
            <a:custGeom>
              <a:avLst/>
              <a:gdLst/>
              <a:ahLst/>
              <a:cxnLst/>
              <a:rect l="l" t="t" r="r" b="b"/>
              <a:pathLst>
                <a:path w="632459" h="632460">
                  <a:moveTo>
                    <a:pt x="316049" y="632098"/>
                  </a:moveTo>
                  <a:lnTo>
                    <a:pt x="269345" y="628671"/>
                  </a:lnTo>
                  <a:lnTo>
                    <a:pt x="224769" y="618717"/>
                  </a:lnTo>
                  <a:lnTo>
                    <a:pt x="182810" y="602724"/>
                  </a:lnTo>
                  <a:lnTo>
                    <a:pt x="143957" y="581181"/>
                  </a:lnTo>
                  <a:lnTo>
                    <a:pt x="108697" y="554577"/>
                  </a:lnTo>
                  <a:lnTo>
                    <a:pt x="77521" y="523401"/>
                  </a:lnTo>
                  <a:lnTo>
                    <a:pt x="50917" y="488141"/>
                  </a:lnTo>
                  <a:lnTo>
                    <a:pt x="29374" y="449287"/>
                  </a:lnTo>
                  <a:lnTo>
                    <a:pt x="13381" y="407328"/>
                  </a:lnTo>
                  <a:lnTo>
                    <a:pt x="3426" y="362752"/>
                  </a:lnTo>
                  <a:lnTo>
                    <a:pt x="0" y="316049"/>
                  </a:lnTo>
                  <a:lnTo>
                    <a:pt x="3426" y="269345"/>
                  </a:lnTo>
                  <a:lnTo>
                    <a:pt x="13381" y="224769"/>
                  </a:lnTo>
                  <a:lnTo>
                    <a:pt x="29374" y="182810"/>
                  </a:lnTo>
                  <a:lnTo>
                    <a:pt x="50917" y="143957"/>
                  </a:lnTo>
                  <a:lnTo>
                    <a:pt x="77521" y="108697"/>
                  </a:lnTo>
                  <a:lnTo>
                    <a:pt x="108697" y="77521"/>
                  </a:lnTo>
                  <a:lnTo>
                    <a:pt x="143957" y="50917"/>
                  </a:lnTo>
                  <a:lnTo>
                    <a:pt x="182810" y="29374"/>
                  </a:lnTo>
                  <a:lnTo>
                    <a:pt x="224769" y="13381"/>
                  </a:lnTo>
                  <a:lnTo>
                    <a:pt x="269345" y="3426"/>
                  </a:lnTo>
                  <a:lnTo>
                    <a:pt x="316049" y="0"/>
                  </a:lnTo>
                  <a:lnTo>
                    <a:pt x="365789" y="3937"/>
                  </a:lnTo>
                  <a:lnTo>
                    <a:pt x="413853" y="15514"/>
                  </a:lnTo>
                  <a:lnTo>
                    <a:pt x="459395" y="34379"/>
                  </a:lnTo>
                  <a:lnTo>
                    <a:pt x="501568" y="60181"/>
                  </a:lnTo>
                  <a:lnTo>
                    <a:pt x="539523" y="92569"/>
                  </a:lnTo>
                  <a:lnTo>
                    <a:pt x="571913" y="130524"/>
                  </a:lnTo>
                  <a:lnTo>
                    <a:pt x="597717" y="172697"/>
                  </a:lnTo>
                  <a:lnTo>
                    <a:pt x="616583" y="218241"/>
                  </a:lnTo>
                  <a:lnTo>
                    <a:pt x="628161" y="266308"/>
                  </a:lnTo>
                  <a:lnTo>
                    <a:pt x="632098" y="316049"/>
                  </a:lnTo>
                  <a:lnTo>
                    <a:pt x="628671" y="362752"/>
                  </a:lnTo>
                  <a:lnTo>
                    <a:pt x="618717" y="407328"/>
                  </a:lnTo>
                  <a:lnTo>
                    <a:pt x="602724" y="449287"/>
                  </a:lnTo>
                  <a:lnTo>
                    <a:pt x="581181" y="488141"/>
                  </a:lnTo>
                  <a:lnTo>
                    <a:pt x="554577" y="523401"/>
                  </a:lnTo>
                  <a:lnTo>
                    <a:pt x="523401" y="554577"/>
                  </a:lnTo>
                  <a:lnTo>
                    <a:pt x="488141" y="581181"/>
                  </a:lnTo>
                  <a:lnTo>
                    <a:pt x="449287" y="602724"/>
                  </a:lnTo>
                  <a:lnTo>
                    <a:pt x="407328" y="618717"/>
                  </a:lnTo>
                  <a:lnTo>
                    <a:pt x="362752" y="628671"/>
                  </a:lnTo>
                  <a:lnTo>
                    <a:pt x="316049" y="6320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368960" y="2268020"/>
              <a:ext cx="632460" cy="632460"/>
            </a:xfrm>
            <a:custGeom>
              <a:avLst/>
              <a:gdLst/>
              <a:ahLst/>
              <a:cxnLst/>
              <a:rect l="l" t="t" r="r" b="b"/>
              <a:pathLst>
                <a:path w="632459" h="632460">
                  <a:moveTo>
                    <a:pt x="0" y="316049"/>
                  </a:moveTo>
                  <a:lnTo>
                    <a:pt x="3426" y="269345"/>
                  </a:lnTo>
                  <a:lnTo>
                    <a:pt x="13381" y="224769"/>
                  </a:lnTo>
                  <a:lnTo>
                    <a:pt x="29374" y="182810"/>
                  </a:lnTo>
                  <a:lnTo>
                    <a:pt x="50917" y="143956"/>
                  </a:lnTo>
                  <a:lnTo>
                    <a:pt x="77521" y="108697"/>
                  </a:lnTo>
                  <a:lnTo>
                    <a:pt x="108697" y="77521"/>
                  </a:lnTo>
                  <a:lnTo>
                    <a:pt x="143956" y="50917"/>
                  </a:lnTo>
                  <a:lnTo>
                    <a:pt x="182810" y="29374"/>
                  </a:lnTo>
                  <a:lnTo>
                    <a:pt x="224769" y="13381"/>
                  </a:lnTo>
                  <a:lnTo>
                    <a:pt x="269345" y="3426"/>
                  </a:lnTo>
                  <a:lnTo>
                    <a:pt x="316049" y="0"/>
                  </a:lnTo>
                  <a:lnTo>
                    <a:pt x="365789" y="3937"/>
                  </a:lnTo>
                  <a:lnTo>
                    <a:pt x="413853" y="15514"/>
                  </a:lnTo>
                  <a:lnTo>
                    <a:pt x="459395" y="34379"/>
                  </a:lnTo>
                  <a:lnTo>
                    <a:pt x="501568" y="60181"/>
                  </a:lnTo>
                  <a:lnTo>
                    <a:pt x="539523" y="92569"/>
                  </a:lnTo>
                  <a:lnTo>
                    <a:pt x="571913" y="130524"/>
                  </a:lnTo>
                  <a:lnTo>
                    <a:pt x="597716" y="172697"/>
                  </a:lnTo>
                  <a:lnTo>
                    <a:pt x="616583" y="218241"/>
                  </a:lnTo>
                  <a:lnTo>
                    <a:pt x="628161" y="266308"/>
                  </a:lnTo>
                  <a:lnTo>
                    <a:pt x="632098" y="316049"/>
                  </a:lnTo>
                  <a:lnTo>
                    <a:pt x="628671" y="362752"/>
                  </a:lnTo>
                  <a:lnTo>
                    <a:pt x="618717" y="407328"/>
                  </a:lnTo>
                  <a:lnTo>
                    <a:pt x="602724" y="449287"/>
                  </a:lnTo>
                  <a:lnTo>
                    <a:pt x="581181" y="488141"/>
                  </a:lnTo>
                  <a:lnTo>
                    <a:pt x="554577" y="523401"/>
                  </a:lnTo>
                  <a:lnTo>
                    <a:pt x="523401" y="554577"/>
                  </a:lnTo>
                  <a:lnTo>
                    <a:pt x="488141" y="581181"/>
                  </a:lnTo>
                  <a:lnTo>
                    <a:pt x="449287" y="602724"/>
                  </a:lnTo>
                  <a:lnTo>
                    <a:pt x="407328" y="618717"/>
                  </a:lnTo>
                  <a:lnTo>
                    <a:pt x="362752" y="628671"/>
                  </a:lnTo>
                  <a:lnTo>
                    <a:pt x="316049" y="632098"/>
                  </a:lnTo>
                  <a:lnTo>
                    <a:pt x="269345" y="628671"/>
                  </a:lnTo>
                  <a:lnTo>
                    <a:pt x="224769" y="618717"/>
                  </a:lnTo>
                  <a:lnTo>
                    <a:pt x="182810" y="602724"/>
                  </a:lnTo>
                  <a:lnTo>
                    <a:pt x="143956" y="581181"/>
                  </a:lnTo>
                  <a:lnTo>
                    <a:pt x="108697" y="554577"/>
                  </a:lnTo>
                  <a:lnTo>
                    <a:pt x="77521" y="523401"/>
                  </a:lnTo>
                  <a:lnTo>
                    <a:pt x="50917" y="488141"/>
                  </a:lnTo>
                  <a:lnTo>
                    <a:pt x="29374" y="449287"/>
                  </a:lnTo>
                  <a:lnTo>
                    <a:pt x="13381" y="407328"/>
                  </a:lnTo>
                  <a:lnTo>
                    <a:pt x="3426" y="362752"/>
                  </a:lnTo>
                  <a:lnTo>
                    <a:pt x="0" y="316049"/>
                  </a:lnTo>
                  <a:close/>
                </a:path>
              </a:pathLst>
            </a:custGeom>
            <a:ln w="38099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7573247" y="2378199"/>
            <a:ext cx="2235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60" b="1">
                <a:solidFill>
                  <a:srgbClr val="0A9395"/>
                </a:solidFill>
                <a:latin typeface="Arial"/>
                <a:cs typeface="Arial"/>
              </a:rPr>
              <a:t>4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318485" cy="333651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7498" y="1773746"/>
              <a:ext cx="6956501" cy="3369753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62590" y="708142"/>
            <a:ext cx="4820285" cy="340867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7400" spc="110">
                <a:solidFill>
                  <a:srgbClr val="93D1BC"/>
                </a:solidFill>
              </a:rPr>
              <a:t>Heuristic </a:t>
            </a:r>
            <a:r>
              <a:rPr dirty="0" sz="7400" spc="-10">
                <a:solidFill>
                  <a:srgbClr val="93D1BC"/>
                </a:solidFill>
              </a:rPr>
              <a:t>Evaluation Results</a:t>
            </a:r>
            <a:endParaRPr sz="7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799" y="494197"/>
            <a:ext cx="616839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BA3D02"/>
                </a:solidFill>
              </a:rPr>
              <a:t>Violation</a:t>
            </a:r>
            <a:r>
              <a:rPr dirty="0" spc="15">
                <a:solidFill>
                  <a:srgbClr val="BA3D02"/>
                </a:solidFill>
              </a:rPr>
              <a:t> </a:t>
            </a:r>
            <a:r>
              <a:rPr dirty="0" spc="85">
                <a:solidFill>
                  <a:srgbClr val="BA3D02"/>
                </a:solidFill>
              </a:rPr>
              <a:t>Quantity</a:t>
            </a:r>
            <a:r>
              <a:rPr dirty="0" spc="15">
                <a:solidFill>
                  <a:srgbClr val="BA3D02"/>
                </a:solidFill>
              </a:rPr>
              <a:t> </a:t>
            </a:r>
            <a:r>
              <a:rPr dirty="0" spc="160">
                <a:solidFill>
                  <a:srgbClr val="BA3D02"/>
                </a:solidFill>
              </a:rPr>
              <a:t>&amp;</a:t>
            </a:r>
            <a:r>
              <a:rPr dirty="0" spc="20">
                <a:solidFill>
                  <a:srgbClr val="BA3D02"/>
                </a:solidFill>
              </a:rPr>
              <a:t> </a:t>
            </a:r>
            <a:r>
              <a:rPr dirty="0" spc="50">
                <a:solidFill>
                  <a:srgbClr val="BA3D02"/>
                </a:solidFill>
              </a:rPr>
              <a:t>Severity</a:t>
            </a:r>
            <a:r>
              <a:rPr dirty="0" spc="15">
                <a:solidFill>
                  <a:srgbClr val="BA3D02"/>
                </a:solidFill>
              </a:rPr>
              <a:t> </a:t>
            </a:r>
            <a:r>
              <a:rPr dirty="0" spc="55">
                <a:solidFill>
                  <a:srgbClr val="BA3D02"/>
                </a:solidFill>
              </a:rPr>
              <a:t>Summary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323" y="1006672"/>
            <a:ext cx="6371837" cy="383201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204104" y="1834824"/>
            <a:ext cx="1595120" cy="165544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75"/>
              </a:spcBef>
            </a:pPr>
            <a:r>
              <a:rPr dirty="0" sz="4800" spc="295" b="1">
                <a:solidFill>
                  <a:srgbClr val="0A9395"/>
                </a:solidFill>
                <a:latin typeface="Arial"/>
                <a:cs typeface="Arial"/>
              </a:rPr>
              <a:t>55</a:t>
            </a:r>
            <a:endParaRPr sz="4800">
              <a:latin typeface="Arial"/>
              <a:cs typeface="Arial"/>
            </a:endParaRPr>
          </a:p>
          <a:p>
            <a:pPr algn="ctr" marL="12700" marR="5080" indent="-635">
              <a:lnSpc>
                <a:spcPct val="100800"/>
              </a:lnSpc>
              <a:spcBef>
                <a:spcPts val="345"/>
              </a:spcBef>
            </a:pPr>
            <a:r>
              <a:rPr dirty="0" sz="2500" spc="-10" b="1">
                <a:solidFill>
                  <a:srgbClr val="BA3D02"/>
                </a:solidFill>
                <a:latin typeface="Arial"/>
                <a:cs typeface="Arial"/>
              </a:rPr>
              <a:t>Total Violations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07799" y="494197"/>
            <a:ext cx="245364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75" b="1">
                <a:solidFill>
                  <a:srgbClr val="BA3D02"/>
                </a:solidFill>
                <a:latin typeface="Arial"/>
                <a:cs typeface="Arial"/>
              </a:rPr>
              <a:t>Most</a:t>
            </a:r>
            <a:r>
              <a:rPr dirty="0" sz="2500" spc="-9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BA3D02"/>
                </a:solidFill>
                <a:latin typeface="Arial"/>
                <a:cs typeface="Arial"/>
              </a:rPr>
              <a:t>Violations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083048" y="1439484"/>
            <a:ext cx="906780" cy="906780"/>
            <a:chOff x="7083048" y="1439484"/>
            <a:chExt cx="906780" cy="906780"/>
          </a:xfrm>
        </p:grpSpPr>
        <p:sp>
          <p:nvSpPr>
            <p:cNvPr id="4" name="object 4" descr=""/>
            <p:cNvSpPr/>
            <p:nvPr/>
          </p:nvSpPr>
          <p:spPr>
            <a:xfrm>
              <a:off x="7099935" y="1456372"/>
              <a:ext cx="872490" cy="872490"/>
            </a:xfrm>
            <a:custGeom>
              <a:avLst/>
              <a:gdLst/>
              <a:ahLst/>
              <a:cxnLst/>
              <a:rect l="l" t="t" r="r" b="b"/>
              <a:pathLst>
                <a:path w="872490" h="872489">
                  <a:moveTo>
                    <a:pt x="436199" y="872398"/>
                  </a:moveTo>
                  <a:lnTo>
                    <a:pt x="388671" y="869838"/>
                  </a:lnTo>
                  <a:lnTo>
                    <a:pt x="342626" y="862337"/>
                  </a:lnTo>
                  <a:lnTo>
                    <a:pt x="298329" y="850160"/>
                  </a:lnTo>
                  <a:lnTo>
                    <a:pt x="256046" y="833574"/>
                  </a:lnTo>
                  <a:lnTo>
                    <a:pt x="216044" y="812844"/>
                  </a:lnTo>
                  <a:lnTo>
                    <a:pt x="178588" y="788237"/>
                  </a:lnTo>
                  <a:lnTo>
                    <a:pt x="143945" y="760019"/>
                  </a:lnTo>
                  <a:lnTo>
                    <a:pt x="112381" y="728455"/>
                  </a:lnTo>
                  <a:lnTo>
                    <a:pt x="84163" y="693813"/>
                  </a:lnTo>
                  <a:lnTo>
                    <a:pt x="59555" y="656357"/>
                  </a:lnTo>
                  <a:lnTo>
                    <a:pt x="38825" y="616355"/>
                  </a:lnTo>
                  <a:lnTo>
                    <a:pt x="22238" y="574072"/>
                  </a:lnTo>
                  <a:lnTo>
                    <a:pt x="10061" y="529774"/>
                  </a:lnTo>
                  <a:lnTo>
                    <a:pt x="2559" y="483727"/>
                  </a:lnTo>
                  <a:lnTo>
                    <a:pt x="0" y="436199"/>
                  </a:lnTo>
                  <a:lnTo>
                    <a:pt x="2559" y="388670"/>
                  </a:lnTo>
                  <a:lnTo>
                    <a:pt x="10061" y="342623"/>
                  </a:lnTo>
                  <a:lnTo>
                    <a:pt x="22238" y="298326"/>
                  </a:lnTo>
                  <a:lnTo>
                    <a:pt x="38825" y="256043"/>
                  </a:lnTo>
                  <a:lnTo>
                    <a:pt x="59555" y="216040"/>
                  </a:lnTo>
                  <a:lnTo>
                    <a:pt x="84163" y="178585"/>
                  </a:lnTo>
                  <a:lnTo>
                    <a:pt x="112381" y="143942"/>
                  </a:lnTo>
                  <a:lnTo>
                    <a:pt x="143945" y="112379"/>
                  </a:lnTo>
                  <a:lnTo>
                    <a:pt x="178588" y="84160"/>
                  </a:lnTo>
                  <a:lnTo>
                    <a:pt x="216044" y="59553"/>
                  </a:lnTo>
                  <a:lnTo>
                    <a:pt x="256046" y="38823"/>
                  </a:lnTo>
                  <a:lnTo>
                    <a:pt x="298329" y="22237"/>
                  </a:lnTo>
                  <a:lnTo>
                    <a:pt x="342626" y="10060"/>
                  </a:lnTo>
                  <a:lnTo>
                    <a:pt x="388671" y="2559"/>
                  </a:lnTo>
                  <a:lnTo>
                    <a:pt x="436199" y="0"/>
                  </a:lnTo>
                  <a:lnTo>
                    <a:pt x="485421" y="2784"/>
                  </a:lnTo>
                  <a:lnTo>
                    <a:pt x="533633" y="11019"/>
                  </a:lnTo>
                  <a:lnTo>
                    <a:pt x="580410" y="24527"/>
                  </a:lnTo>
                  <a:lnTo>
                    <a:pt x="625325" y="43132"/>
                  </a:lnTo>
                  <a:lnTo>
                    <a:pt x="667953" y="66657"/>
                  </a:lnTo>
                  <a:lnTo>
                    <a:pt x="707870" y="94925"/>
                  </a:lnTo>
                  <a:lnTo>
                    <a:pt x="744648" y="127759"/>
                  </a:lnTo>
                  <a:lnTo>
                    <a:pt x="777481" y="164531"/>
                  </a:lnTo>
                  <a:lnTo>
                    <a:pt x="805747" y="204444"/>
                  </a:lnTo>
                  <a:lnTo>
                    <a:pt x="829270" y="247073"/>
                  </a:lnTo>
                  <a:lnTo>
                    <a:pt x="847873" y="291990"/>
                  </a:lnTo>
                  <a:lnTo>
                    <a:pt x="861380" y="338768"/>
                  </a:lnTo>
                  <a:lnTo>
                    <a:pt x="869614" y="386980"/>
                  </a:lnTo>
                  <a:lnTo>
                    <a:pt x="872398" y="436199"/>
                  </a:lnTo>
                  <a:lnTo>
                    <a:pt x="869838" y="483727"/>
                  </a:lnTo>
                  <a:lnTo>
                    <a:pt x="862337" y="529774"/>
                  </a:lnTo>
                  <a:lnTo>
                    <a:pt x="850159" y="574072"/>
                  </a:lnTo>
                  <a:lnTo>
                    <a:pt x="833573" y="616355"/>
                  </a:lnTo>
                  <a:lnTo>
                    <a:pt x="812842" y="656357"/>
                  </a:lnTo>
                  <a:lnTo>
                    <a:pt x="788235" y="693813"/>
                  </a:lnTo>
                  <a:lnTo>
                    <a:pt x="760016" y="728455"/>
                  </a:lnTo>
                  <a:lnTo>
                    <a:pt x="728452" y="760019"/>
                  </a:lnTo>
                  <a:lnTo>
                    <a:pt x="693809" y="788237"/>
                  </a:lnTo>
                  <a:lnTo>
                    <a:pt x="656354" y="812844"/>
                  </a:lnTo>
                  <a:lnTo>
                    <a:pt x="616352" y="833574"/>
                  </a:lnTo>
                  <a:lnTo>
                    <a:pt x="574069" y="850160"/>
                  </a:lnTo>
                  <a:lnTo>
                    <a:pt x="529772" y="862337"/>
                  </a:lnTo>
                  <a:lnTo>
                    <a:pt x="483726" y="869838"/>
                  </a:lnTo>
                  <a:lnTo>
                    <a:pt x="436199" y="8723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099935" y="1456372"/>
              <a:ext cx="872490" cy="872490"/>
            </a:xfrm>
            <a:custGeom>
              <a:avLst/>
              <a:gdLst/>
              <a:ahLst/>
              <a:cxnLst/>
              <a:rect l="l" t="t" r="r" b="b"/>
              <a:pathLst>
                <a:path w="872490" h="872489">
                  <a:moveTo>
                    <a:pt x="0" y="436199"/>
                  </a:moveTo>
                  <a:lnTo>
                    <a:pt x="2559" y="388670"/>
                  </a:lnTo>
                  <a:lnTo>
                    <a:pt x="10061" y="342623"/>
                  </a:lnTo>
                  <a:lnTo>
                    <a:pt x="22238" y="298326"/>
                  </a:lnTo>
                  <a:lnTo>
                    <a:pt x="38825" y="256043"/>
                  </a:lnTo>
                  <a:lnTo>
                    <a:pt x="59555" y="216040"/>
                  </a:lnTo>
                  <a:lnTo>
                    <a:pt x="84163" y="178585"/>
                  </a:lnTo>
                  <a:lnTo>
                    <a:pt x="112381" y="143942"/>
                  </a:lnTo>
                  <a:lnTo>
                    <a:pt x="143945" y="112379"/>
                  </a:lnTo>
                  <a:lnTo>
                    <a:pt x="178588" y="84160"/>
                  </a:lnTo>
                  <a:lnTo>
                    <a:pt x="216044" y="59553"/>
                  </a:lnTo>
                  <a:lnTo>
                    <a:pt x="256046" y="38823"/>
                  </a:lnTo>
                  <a:lnTo>
                    <a:pt x="298328" y="22237"/>
                  </a:lnTo>
                  <a:lnTo>
                    <a:pt x="342626" y="10060"/>
                  </a:lnTo>
                  <a:lnTo>
                    <a:pt x="388671" y="2559"/>
                  </a:lnTo>
                  <a:lnTo>
                    <a:pt x="436199" y="0"/>
                  </a:lnTo>
                  <a:lnTo>
                    <a:pt x="485421" y="2784"/>
                  </a:lnTo>
                  <a:lnTo>
                    <a:pt x="533633" y="11019"/>
                  </a:lnTo>
                  <a:lnTo>
                    <a:pt x="580410" y="24527"/>
                  </a:lnTo>
                  <a:lnTo>
                    <a:pt x="625325" y="43132"/>
                  </a:lnTo>
                  <a:lnTo>
                    <a:pt x="667953" y="66657"/>
                  </a:lnTo>
                  <a:lnTo>
                    <a:pt x="707870" y="94925"/>
                  </a:lnTo>
                  <a:lnTo>
                    <a:pt x="744648" y="127759"/>
                  </a:lnTo>
                  <a:lnTo>
                    <a:pt x="777481" y="164531"/>
                  </a:lnTo>
                  <a:lnTo>
                    <a:pt x="805747" y="204444"/>
                  </a:lnTo>
                  <a:lnTo>
                    <a:pt x="829270" y="247073"/>
                  </a:lnTo>
                  <a:lnTo>
                    <a:pt x="847873" y="291990"/>
                  </a:lnTo>
                  <a:lnTo>
                    <a:pt x="861380" y="338768"/>
                  </a:lnTo>
                  <a:lnTo>
                    <a:pt x="869614" y="386980"/>
                  </a:lnTo>
                  <a:lnTo>
                    <a:pt x="872398" y="436199"/>
                  </a:lnTo>
                  <a:lnTo>
                    <a:pt x="869838" y="483727"/>
                  </a:lnTo>
                  <a:lnTo>
                    <a:pt x="862337" y="529774"/>
                  </a:lnTo>
                  <a:lnTo>
                    <a:pt x="850159" y="574072"/>
                  </a:lnTo>
                  <a:lnTo>
                    <a:pt x="833573" y="616355"/>
                  </a:lnTo>
                  <a:lnTo>
                    <a:pt x="812842" y="656357"/>
                  </a:lnTo>
                  <a:lnTo>
                    <a:pt x="788235" y="693813"/>
                  </a:lnTo>
                  <a:lnTo>
                    <a:pt x="760016" y="728455"/>
                  </a:lnTo>
                  <a:lnTo>
                    <a:pt x="728452" y="760019"/>
                  </a:lnTo>
                  <a:lnTo>
                    <a:pt x="693809" y="788237"/>
                  </a:lnTo>
                  <a:lnTo>
                    <a:pt x="656354" y="812844"/>
                  </a:lnTo>
                  <a:lnTo>
                    <a:pt x="616352" y="833574"/>
                  </a:lnTo>
                  <a:lnTo>
                    <a:pt x="574069" y="850160"/>
                  </a:lnTo>
                  <a:lnTo>
                    <a:pt x="529772" y="862337"/>
                  </a:lnTo>
                  <a:lnTo>
                    <a:pt x="483726" y="869838"/>
                  </a:lnTo>
                  <a:lnTo>
                    <a:pt x="436199" y="872398"/>
                  </a:lnTo>
                  <a:lnTo>
                    <a:pt x="388671" y="869838"/>
                  </a:lnTo>
                  <a:lnTo>
                    <a:pt x="342626" y="862337"/>
                  </a:lnTo>
                  <a:lnTo>
                    <a:pt x="298328" y="850160"/>
                  </a:lnTo>
                  <a:lnTo>
                    <a:pt x="256046" y="833574"/>
                  </a:lnTo>
                  <a:lnTo>
                    <a:pt x="216044" y="812844"/>
                  </a:lnTo>
                  <a:lnTo>
                    <a:pt x="178588" y="788237"/>
                  </a:lnTo>
                  <a:lnTo>
                    <a:pt x="143945" y="760019"/>
                  </a:lnTo>
                  <a:lnTo>
                    <a:pt x="112381" y="728455"/>
                  </a:lnTo>
                  <a:lnTo>
                    <a:pt x="84163" y="693813"/>
                  </a:lnTo>
                  <a:lnTo>
                    <a:pt x="59555" y="656357"/>
                  </a:lnTo>
                  <a:lnTo>
                    <a:pt x="38825" y="616355"/>
                  </a:lnTo>
                  <a:lnTo>
                    <a:pt x="22238" y="574072"/>
                  </a:lnTo>
                  <a:lnTo>
                    <a:pt x="10061" y="529774"/>
                  </a:lnTo>
                  <a:lnTo>
                    <a:pt x="2559" y="483727"/>
                  </a:lnTo>
                  <a:lnTo>
                    <a:pt x="0" y="436199"/>
                  </a:lnTo>
                  <a:close/>
                </a:path>
              </a:pathLst>
            </a:custGeom>
            <a:ln w="33774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893910" y="1143110"/>
            <a:ext cx="1325880" cy="1325880"/>
            <a:chOff x="893910" y="1143110"/>
            <a:chExt cx="1325880" cy="1325880"/>
          </a:xfrm>
        </p:grpSpPr>
        <p:sp>
          <p:nvSpPr>
            <p:cNvPr id="7" name="object 7" descr=""/>
            <p:cNvSpPr/>
            <p:nvPr/>
          </p:nvSpPr>
          <p:spPr>
            <a:xfrm>
              <a:off x="910798" y="1159997"/>
              <a:ext cx="1292225" cy="1292225"/>
            </a:xfrm>
            <a:custGeom>
              <a:avLst/>
              <a:gdLst/>
              <a:ahLst/>
              <a:cxnLst/>
              <a:rect l="l" t="t" r="r" b="b"/>
              <a:pathLst>
                <a:path w="1292225" h="1292225">
                  <a:moveTo>
                    <a:pt x="645898" y="1291797"/>
                  </a:moveTo>
                  <a:lnTo>
                    <a:pt x="597694" y="1290025"/>
                  </a:lnTo>
                  <a:lnTo>
                    <a:pt x="550452" y="1284794"/>
                  </a:lnTo>
                  <a:lnTo>
                    <a:pt x="504297" y="1276227"/>
                  </a:lnTo>
                  <a:lnTo>
                    <a:pt x="459354" y="1264450"/>
                  </a:lnTo>
                  <a:lnTo>
                    <a:pt x="415748" y="1249588"/>
                  </a:lnTo>
                  <a:lnTo>
                    <a:pt x="373604" y="1231765"/>
                  </a:lnTo>
                  <a:lnTo>
                    <a:pt x="333046" y="1211107"/>
                  </a:lnTo>
                  <a:lnTo>
                    <a:pt x="294200" y="1187738"/>
                  </a:lnTo>
                  <a:lnTo>
                    <a:pt x="257190" y="1161784"/>
                  </a:lnTo>
                  <a:lnTo>
                    <a:pt x="222142" y="1133369"/>
                  </a:lnTo>
                  <a:lnTo>
                    <a:pt x="189179" y="1102617"/>
                  </a:lnTo>
                  <a:lnTo>
                    <a:pt x="158428" y="1069655"/>
                  </a:lnTo>
                  <a:lnTo>
                    <a:pt x="130012" y="1034606"/>
                  </a:lnTo>
                  <a:lnTo>
                    <a:pt x="104058" y="997597"/>
                  </a:lnTo>
                  <a:lnTo>
                    <a:pt x="80689" y="958750"/>
                  </a:lnTo>
                  <a:lnTo>
                    <a:pt x="60031" y="918193"/>
                  </a:lnTo>
                  <a:lnTo>
                    <a:pt x="42208" y="876048"/>
                  </a:lnTo>
                  <a:lnTo>
                    <a:pt x="27346" y="832442"/>
                  </a:lnTo>
                  <a:lnTo>
                    <a:pt x="15569" y="787499"/>
                  </a:lnTo>
                  <a:lnTo>
                    <a:pt x="7003" y="741344"/>
                  </a:lnTo>
                  <a:lnTo>
                    <a:pt x="1771" y="694102"/>
                  </a:lnTo>
                  <a:lnTo>
                    <a:pt x="0" y="645898"/>
                  </a:lnTo>
                  <a:lnTo>
                    <a:pt x="1771" y="597694"/>
                  </a:lnTo>
                  <a:lnTo>
                    <a:pt x="7003" y="550452"/>
                  </a:lnTo>
                  <a:lnTo>
                    <a:pt x="15569" y="504297"/>
                  </a:lnTo>
                  <a:lnTo>
                    <a:pt x="27346" y="459354"/>
                  </a:lnTo>
                  <a:lnTo>
                    <a:pt x="42208" y="415748"/>
                  </a:lnTo>
                  <a:lnTo>
                    <a:pt x="60031" y="373604"/>
                  </a:lnTo>
                  <a:lnTo>
                    <a:pt x="80689" y="333046"/>
                  </a:lnTo>
                  <a:lnTo>
                    <a:pt x="104058" y="294200"/>
                  </a:lnTo>
                  <a:lnTo>
                    <a:pt x="130012" y="257190"/>
                  </a:lnTo>
                  <a:lnTo>
                    <a:pt x="158428" y="222142"/>
                  </a:lnTo>
                  <a:lnTo>
                    <a:pt x="189179" y="189179"/>
                  </a:lnTo>
                  <a:lnTo>
                    <a:pt x="222142" y="158428"/>
                  </a:lnTo>
                  <a:lnTo>
                    <a:pt x="257190" y="130012"/>
                  </a:lnTo>
                  <a:lnTo>
                    <a:pt x="294200" y="104058"/>
                  </a:lnTo>
                  <a:lnTo>
                    <a:pt x="333046" y="80689"/>
                  </a:lnTo>
                  <a:lnTo>
                    <a:pt x="373604" y="60031"/>
                  </a:lnTo>
                  <a:lnTo>
                    <a:pt x="415748" y="42208"/>
                  </a:lnTo>
                  <a:lnTo>
                    <a:pt x="459354" y="27346"/>
                  </a:lnTo>
                  <a:lnTo>
                    <a:pt x="504297" y="15569"/>
                  </a:lnTo>
                  <a:lnTo>
                    <a:pt x="550452" y="7003"/>
                  </a:lnTo>
                  <a:lnTo>
                    <a:pt x="597694" y="1771"/>
                  </a:lnTo>
                  <a:lnTo>
                    <a:pt x="645898" y="0"/>
                  </a:lnTo>
                  <a:lnTo>
                    <a:pt x="697042" y="2026"/>
                  </a:lnTo>
                  <a:lnTo>
                    <a:pt x="747549" y="8046"/>
                  </a:lnTo>
                  <a:lnTo>
                    <a:pt x="797200" y="17969"/>
                  </a:lnTo>
                  <a:lnTo>
                    <a:pt x="845780" y="31705"/>
                  </a:lnTo>
                  <a:lnTo>
                    <a:pt x="893072" y="49166"/>
                  </a:lnTo>
                  <a:lnTo>
                    <a:pt x="938859" y="70260"/>
                  </a:lnTo>
                  <a:lnTo>
                    <a:pt x="982924" y="94898"/>
                  </a:lnTo>
                  <a:lnTo>
                    <a:pt x="1025050" y="122991"/>
                  </a:lnTo>
                  <a:lnTo>
                    <a:pt x="1065020" y="154448"/>
                  </a:lnTo>
                  <a:lnTo>
                    <a:pt x="1102617" y="189179"/>
                  </a:lnTo>
                  <a:lnTo>
                    <a:pt x="1137349" y="226777"/>
                  </a:lnTo>
                  <a:lnTo>
                    <a:pt x="1168806" y="266747"/>
                  </a:lnTo>
                  <a:lnTo>
                    <a:pt x="1196898" y="308873"/>
                  </a:lnTo>
                  <a:lnTo>
                    <a:pt x="1221537" y="352937"/>
                  </a:lnTo>
                  <a:lnTo>
                    <a:pt x="1242631" y="398724"/>
                  </a:lnTo>
                  <a:lnTo>
                    <a:pt x="1260091" y="446016"/>
                  </a:lnTo>
                  <a:lnTo>
                    <a:pt x="1273828" y="494596"/>
                  </a:lnTo>
                  <a:lnTo>
                    <a:pt x="1283751" y="544248"/>
                  </a:lnTo>
                  <a:lnTo>
                    <a:pt x="1289770" y="594754"/>
                  </a:lnTo>
                  <a:lnTo>
                    <a:pt x="1291797" y="645898"/>
                  </a:lnTo>
                  <a:lnTo>
                    <a:pt x="1290025" y="694102"/>
                  </a:lnTo>
                  <a:lnTo>
                    <a:pt x="1284794" y="741344"/>
                  </a:lnTo>
                  <a:lnTo>
                    <a:pt x="1276227" y="787499"/>
                  </a:lnTo>
                  <a:lnTo>
                    <a:pt x="1264450" y="832442"/>
                  </a:lnTo>
                  <a:lnTo>
                    <a:pt x="1249588" y="876048"/>
                  </a:lnTo>
                  <a:lnTo>
                    <a:pt x="1231765" y="918193"/>
                  </a:lnTo>
                  <a:lnTo>
                    <a:pt x="1211107" y="958750"/>
                  </a:lnTo>
                  <a:lnTo>
                    <a:pt x="1187738" y="997597"/>
                  </a:lnTo>
                  <a:lnTo>
                    <a:pt x="1161784" y="1034606"/>
                  </a:lnTo>
                  <a:lnTo>
                    <a:pt x="1133369" y="1069655"/>
                  </a:lnTo>
                  <a:lnTo>
                    <a:pt x="1102617" y="1102617"/>
                  </a:lnTo>
                  <a:lnTo>
                    <a:pt x="1069655" y="1133369"/>
                  </a:lnTo>
                  <a:lnTo>
                    <a:pt x="1034606" y="1161784"/>
                  </a:lnTo>
                  <a:lnTo>
                    <a:pt x="997597" y="1187738"/>
                  </a:lnTo>
                  <a:lnTo>
                    <a:pt x="958750" y="1211107"/>
                  </a:lnTo>
                  <a:lnTo>
                    <a:pt x="918193" y="1231765"/>
                  </a:lnTo>
                  <a:lnTo>
                    <a:pt x="876048" y="1249588"/>
                  </a:lnTo>
                  <a:lnTo>
                    <a:pt x="832442" y="1264450"/>
                  </a:lnTo>
                  <a:lnTo>
                    <a:pt x="787499" y="1276227"/>
                  </a:lnTo>
                  <a:lnTo>
                    <a:pt x="741344" y="1284794"/>
                  </a:lnTo>
                  <a:lnTo>
                    <a:pt x="694102" y="1290025"/>
                  </a:lnTo>
                  <a:lnTo>
                    <a:pt x="645898" y="1291797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10798" y="1159997"/>
              <a:ext cx="1292225" cy="1292225"/>
            </a:xfrm>
            <a:custGeom>
              <a:avLst/>
              <a:gdLst/>
              <a:ahLst/>
              <a:cxnLst/>
              <a:rect l="l" t="t" r="r" b="b"/>
              <a:pathLst>
                <a:path w="1292225" h="1292225">
                  <a:moveTo>
                    <a:pt x="0" y="645898"/>
                  </a:moveTo>
                  <a:lnTo>
                    <a:pt x="1771" y="597694"/>
                  </a:lnTo>
                  <a:lnTo>
                    <a:pt x="7003" y="550452"/>
                  </a:lnTo>
                  <a:lnTo>
                    <a:pt x="15569" y="504297"/>
                  </a:lnTo>
                  <a:lnTo>
                    <a:pt x="27346" y="459354"/>
                  </a:lnTo>
                  <a:lnTo>
                    <a:pt x="42208" y="415748"/>
                  </a:lnTo>
                  <a:lnTo>
                    <a:pt x="60031" y="373604"/>
                  </a:lnTo>
                  <a:lnTo>
                    <a:pt x="80689" y="333046"/>
                  </a:lnTo>
                  <a:lnTo>
                    <a:pt x="104058" y="294200"/>
                  </a:lnTo>
                  <a:lnTo>
                    <a:pt x="130012" y="257190"/>
                  </a:lnTo>
                  <a:lnTo>
                    <a:pt x="158428" y="222142"/>
                  </a:lnTo>
                  <a:lnTo>
                    <a:pt x="189179" y="189179"/>
                  </a:lnTo>
                  <a:lnTo>
                    <a:pt x="222142" y="158428"/>
                  </a:lnTo>
                  <a:lnTo>
                    <a:pt x="257190" y="130012"/>
                  </a:lnTo>
                  <a:lnTo>
                    <a:pt x="294200" y="104058"/>
                  </a:lnTo>
                  <a:lnTo>
                    <a:pt x="333046" y="80689"/>
                  </a:lnTo>
                  <a:lnTo>
                    <a:pt x="373604" y="60031"/>
                  </a:lnTo>
                  <a:lnTo>
                    <a:pt x="415748" y="42208"/>
                  </a:lnTo>
                  <a:lnTo>
                    <a:pt x="459354" y="27346"/>
                  </a:lnTo>
                  <a:lnTo>
                    <a:pt x="504297" y="15569"/>
                  </a:lnTo>
                  <a:lnTo>
                    <a:pt x="550452" y="7003"/>
                  </a:lnTo>
                  <a:lnTo>
                    <a:pt x="597694" y="1771"/>
                  </a:lnTo>
                  <a:lnTo>
                    <a:pt x="645898" y="0"/>
                  </a:lnTo>
                  <a:lnTo>
                    <a:pt x="697042" y="2026"/>
                  </a:lnTo>
                  <a:lnTo>
                    <a:pt x="747549" y="8046"/>
                  </a:lnTo>
                  <a:lnTo>
                    <a:pt x="797200" y="17969"/>
                  </a:lnTo>
                  <a:lnTo>
                    <a:pt x="845780" y="31705"/>
                  </a:lnTo>
                  <a:lnTo>
                    <a:pt x="893072" y="49166"/>
                  </a:lnTo>
                  <a:lnTo>
                    <a:pt x="938859" y="70260"/>
                  </a:lnTo>
                  <a:lnTo>
                    <a:pt x="982924" y="94898"/>
                  </a:lnTo>
                  <a:lnTo>
                    <a:pt x="1025050" y="122991"/>
                  </a:lnTo>
                  <a:lnTo>
                    <a:pt x="1065020" y="154448"/>
                  </a:lnTo>
                  <a:lnTo>
                    <a:pt x="1102617" y="189179"/>
                  </a:lnTo>
                  <a:lnTo>
                    <a:pt x="1137349" y="226777"/>
                  </a:lnTo>
                  <a:lnTo>
                    <a:pt x="1168806" y="266747"/>
                  </a:lnTo>
                  <a:lnTo>
                    <a:pt x="1196898" y="308873"/>
                  </a:lnTo>
                  <a:lnTo>
                    <a:pt x="1221537" y="352937"/>
                  </a:lnTo>
                  <a:lnTo>
                    <a:pt x="1242631" y="398724"/>
                  </a:lnTo>
                  <a:lnTo>
                    <a:pt x="1260091" y="446016"/>
                  </a:lnTo>
                  <a:lnTo>
                    <a:pt x="1273828" y="494596"/>
                  </a:lnTo>
                  <a:lnTo>
                    <a:pt x="1283751" y="544248"/>
                  </a:lnTo>
                  <a:lnTo>
                    <a:pt x="1289770" y="594754"/>
                  </a:lnTo>
                  <a:lnTo>
                    <a:pt x="1291797" y="645898"/>
                  </a:lnTo>
                  <a:lnTo>
                    <a:pt x="1290025" y="694102"/>
                  </a:lnTo>
                  <a:lnTo>
                    <a:pt x="1284794" y="741344"/>
                  </a:lnTo>
                  <a:lnTo>
                    <a:pt x="1276227" y="787499"/>
                  </a:lnTo>
                  <a:lnTo>
                    <a:pt x="1264450" y="832442"/>
                  </a:lnTo>
                  <a:lnTo>
                    <a:pt x="1249588" y="876048"/>
                  </a:lnTo>
                  <a:lnTo>
                    <a:pt x="1231765" y="918192"/>
                  </a:lnTo>
                  <a:lnTo>
                    <a:pt x="1211107" y="958750"/>
                  </a:lnTo>
                  <a:lnTo>
                    <a:pt x="1187738" y="997596"/>
                  </a:lnTo>
                  <a:lnTo>
                    <a:pt x="1161784" y="1034606"/>
                  </a:lnTo>
                  <a:lnTo>
                    <a:pt x="1133369" y="1069655"/>
                  </a:lnTo>
                  <a:lnTo>
                    <a:pt x="1102617" y="1102617"/>
                  </a:lnTo>
                  <a:lnTo>
                    <a:pt x="1069655" y="1133369"/>
                  </a:lnTo>
                  <a:lnTo>
                    <a:pt x="1034606" y="1161784"/>
                  </a:lnTo>
                  <a:lnTo>
                    <a:pt x="997596" y="1187738"/>
                  </a:lnTo>
                  <a:lnTo>
                    <a:pt x="958750" y="1211107"/>
                  </a:lnTo>
                  <a:lnTo>
                    <a:pt x="918192" y="1231765"/>
                  </a:lnTo>
                  <a:lnTo>
                    <a:pt x="876048" y="1249588"/>
                  </a:lnTo>
                  <a:lnTo>
                    <a:pt x="832442" y="1264450"/>
                  </a:lnTo>
                  <a:lnTo>
                    <a:pt x="787499" y="1276227"/>
                  </a:lnTo>
                  <a:lnTo>
                    <a:pt x="741344" y="1284794"/>
                  </a:lnTo>
                  <a:lnTo>
                    <a:pt x="694102" y="1290025"/>
                  </a:lnTo>
                  <a:lnTo>
                    <a:pt x="645898" y="1291797"/>
                  </a:lnTo>
                  <a:lnTo>
                    <a:pt x="597694" y="1290025"/>
                  </a:lnTo>
                  <a:lnTo>
                    <a:pt x="550452" y="1284794"/>
                  </a:lnTo>
                  <a:lnTo>
                    <a:pt x="504297" y="1276227"/>
                  </a:lnTo>
                  <a:lnTo>
                    <a:pt x="459354" y="1264450"/>
                  </a:lnTo>
                  <a:lnTo>
                    <a:pt x="415748" y="1249588"/>
                  </a:lnTo>
                  <a:lnTo>
                    <a:pt x="373604" y="1231765"/>
                  </a:lnTo>
                  <a:lnTo>
                    <a:pt x="333046" y="1211107"/>
                  </a:lnTo>
                  <a:lnTo>
                    <a:pt x="294200" y="1187738"/>
                  </a:lnTo>
                  <a:lnTo>
                    <a:pt x="257190" y="1161784"/>
                  </a:lnTo>
                  <a:lnTo>
                    <a:pt x="222142" y="1133369"/>
                  </a:lnTo>
                  <a:lnTo>
                    <a:pt x="189179" y="1102617"/>
                  </a:lnTo>
                  <a:lnTo>
                    <a:pt x="158428" y="1069655"/>
                  </a:lnTo>
                  <a:lnTo>
                    <a:pt x="130012" y="1034606"/>
                  </a:lnTo>
                  <a:lnTo>
                    <a:pt x="104058" y="997596"/>
                  </a:lnTo>
                  <a:lnTo>
                    <a:pt x="80689" y="958750"/>
                  </a:lnTo>
                  <a:lnTo>
                    <a:pt x="60031" y="918192"/>
                  </a:lnTo>
                  <a:lnTo>
                    <a:pt x="42208" y="876048"/>
                  </a:lnTo>
                  <a:lnTo>
                    <a:pt x="27346" y="832442"/>
                  </a:lnTo>
                  <a:lnTo>
                    <a:pt x="15569" y="787499"/>
                  </a:lnTo>
                  <a:lnTo>
                    <a:pt x="7003" y="741344"/>
                  </a:lnTo>
                  <a:lnTo>
                    <a:pt x="1771" y="694102"/>
                  </a:lnTo>
                  <a:lnTo>
                    <a:pt x="0" y="645898"/>
                  </a:lnTo>
                  <a:close/>
                </a:path>
              </a:pathLst>
            </a:custGeom>
            <a:ln w="33774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3831404" y="1143110"/>
            <a:ext cx="1325880" cy="1325880"/>
            <a:chOff x="3831404" y="1143110"/>
            <a:chExt cx="1325880" cy="1325880"/>
          </a:xfrm>
        </p:grpSpPr>
        <p:sp>
          <p:nvSpPr>
            <p:cNvPr id="10" name="object 10" descr=""/>
            <p:cNvSpPr/>
            <p:nvPr/>
          </p:nvSpPr>
          <p:spPr>
            <a:xfrm>
              <a:off x="3848292" y="1159997"/>
              <a:ext cx="1292225" cy="1292225"/>
            </a:xfrm>
            <a:custGeom>
              <a:avLst/>
              <a:gdLst/>
              <a:ahLst/>
              <a:cxnLst/>
              <a:rect l="l" t="t" r="r" b="b"/>
              <a:pathLst>
                <a:path w="1292225" h="1292225">
                  <a:moveTo>
                    <a:pt x="645898" y="1291797"/>
                  </a:moveTo>
                  <a:lnTo>
                    <a:pt x="597694" y="1290025"/>
                  </a:lnTo>
                  <a:lnTo>
                    <a:pt x="550451" y="1284794"/>
                  </a:lnTo>
                  <a:lnTo>
                    <a:pt x="504296" y="1276227"/>
                  </a:lnTo>
                  <a:lnTo>
                    <a:pt x="459353" y="1264450"/>
                  </a:lnTo>
                  <a:lnTo>
                    <a:pt x="415746" y="1249588"/>
                  </a:lnTo>
                  <a:lnTo>
                    <a:pt x="373602" y="1231765"/>
                  </a:lnTo>
                  <a:lnTo>
                    <a:pt x="333044" y="1211107"/>
                  </a:lnTo>
                  <a:lnTo>
                    <a:pt x="294198" y="1187738"/>
                  </a:lnTo>
                  <a:lnTo>
                    <a:pt x="257188" y="1161784"/>
                  </a:lnTo>
                  <a:lnTo>
                    <a:pt x="222139" y="1133369"/>
                  </a:lnTo>
                  <a:lnTo>
                    <a:pt x="189177" y="1102617"/>
                  </a:lnTo>
                  <a:lnTo>
                    <a:pt x="158426" y="1069655"/>
                  </a:lnTo>
                  <a:lnTo>
                    <a:pt x="130011" y="1034606"/>
                  </a:lnTo>
                  <a:lnTo>
                    <a:pt x="104057" y="997597"/>
                  </a:lnTo>
                  <a:lnTo>
                    <a:pt x="80688" y="958750"/>
                  </a:lnTo>
                  <a:lnTo>
                    <a:pt x="60030" y="918193"/>
                  </a:lnTo>
                  <a:lnTo>
                    <a:pt x="42208" y="876048"/>
                  </a:lnTo>
                  <a:lnTo>
                    <a:pt x="27346" y="832442"/>
                  </a:lnTo>
                  <a:lnTo>
                    <a:pt x="15569" y="787499"/>
                  </a:lnTo>
                  <a:lnTo>
                    <a:pt x="7003" y="741344"/>
                  </a:lnTo>
                  <a:lnTo>
                    <a:pt x="1771" y="694102"/>
                  </a:lnTo>
                  <a:lnTo>
                    <a:pt x="0" y="645898"/>
                  </a:lnTo>
                  <a:lnTo>
                    <a:pt x="1771" y="597694"/>
                  </a:lnTo>
                  <a:lnTo>
                    <a:pt x="7003" y="550452"/>
                  </a:lnTo>
                  <a:lnTo>
                    <a:pt x="15569" y="504297"/>
                  </a:lnTo>
                  <a:lnTo>
                    <a:pt x="27346" y="459354"/>
                  </a:lnTo>
                  <a:lnTo>
                    <a:pt x="42208" y="415748"/>
                  </a:lnTo>
                  <a:lnTo>
                    <a:pt x="60030" y="373604"/>
                  </a:lnTo>
                  <a:lnTo>
                    <a:pt x="80688" y="333046"/>
                  </a:lnTo>
                  <a:lnTo>
                    <a:pt x="104057" y="294200"/>
                  </a:lnTo>
                  <a:lnTo>
                    <a:pt x="130011" y="257190"/>
                  </a:lnTo>
                  <a:lnTo>
                    <a:pt x="158426" y="222142"/>
                  </a:lnTo>
                  <a:lnTo>
                    <a:pt x="189177" y="189179"/>
                  </a:lnTo>
                  <a:lnTo>
                    <a:pt x="222139" y="158428"/>
                  </a:lnTo>
                  <a:lnTo>
                    <a:pt x="257188" y="130012"/>
                  </a:lnTo>
                  <a:lnTo>
                    <a:pt x="294198" y="104058"/>
                  </a:lnTo>
                  <a:lnTo>
                    <a:pt x="333044" y="80689"/>
                  </a:lnTo>
                  <a:lnTo>
                    <a:pt x="373602" y="60031"/>
                  </a:lnTo>
                  <a:lnTo>
                    <a:pt x="415746" y="42208"/>
                  </a:lnTo>
                  <a:lnTo>
                    <a:pt x="459353" y="27346"/>
                  </a:lnTo>
                  <a:lnTo>
                    <a:pt x="504296" y="15569"/>
                  </a:lnTo>
                  <a:lnTo>
                    <a:pt x="550451" y="7003"/>
                  </a:lnTo>
                  <a:lnTo>
                    <a:pt x="597694" y="1771"/>
                  </a:lnTo>
                  <a:lnTo>
                    <a:pt x="645898" y="0"/>
                  </a:lnTo>
                  <a:lnTo>
                    <a:pt x="697042" y="2026"/>
                  </a:lnTo>
                  <a:lnTo>
                    <a:pt x="747549" y="8046"/>
                  </a:lnTo>
                  <a:lnTo>
                    <a:pt x="797201" y="17969"/>
                  </a:lnTo>
                  <a:lnTo>
                    <a:pt x="845783" y="31705"/>
                  </a:lnTo>
                  <a:lnTo>
                    <a:pt x="893076" y="49166"/>
                  </a:lnTo>
                  <a:lnTo>
                    <a:pt x="938864" y="70260"/>
                  </a:lnTo>
                  <a:lnTo>
                    <a:pt x="982930" y="94898"/>
                  </a:lnTo>
                  <a:lnTo>
                    <a:pt x="1025056" y="122991"/>
                  </a:lnTo>
                  <a:lnTo>
                    <a:pt x="1065026" y="154448"/>
                  </a:lnTo>
                  <a:lnTo>
                    <a:pt x="1102622" y="189179"/>
                  </a:lnTo>
                  <a:lnTo>
                    <a:pt x="1137353" y="226777"/>
                  </a:lnTo>
                  <a:lnTo>
                    <a:pt x="1168808" y="266747"/>
                  </a:lnTo>
                  <a:lnTo>
                    <a:pt x="1196900" y="308873"/>
                  </a:lnTo>
                  <a:lnTo>
                    <a:pt x="1221538" y="352937"/>
                  </a:lnTo>
                  <a:lnTo>
                    <a:pt x="1242631" y="398724"/>
                  </a:lnTo>
                  <a:lnTo>
                    <a:pt x="1260091" y="446016"/>
                  </a:lnTo>
                  <a:lnTo>
                    <a:pt x="1273828" y="494596"/>
                  </a:lnTo>
                  <a:lnTo>
                    <a:pt x="1283751" y="544248"/>
                  </a:lnTo>
                  <a:lnTo>
                    <a:pt x="1289770" y="594754"/>
                  </a:lnTo>
                  <a:lnTo>
                    <a:pt x="1291797" y="645898"/>
                  </a:lnTo>
                  <a:lnTo>
                    <a:pt x="1290025" y="694102"/>
                  </a:lnTo>
                  <a:lnTo>
                    <a:pt x="1284794" y="741344"/>
                  </a:lnTo>
                  <a:lnTo>
                    <a:pt x="1276227" y="787499"/>
                  </a:lnTo>
                  <a:lnTo>
                    <a:pt x="1264451" y="832442"/>
                  </a:lnTo>
                  <a:lnTo>
                    <a:pt x="1249589" y="876048"/>
                  </a:lnTo>
                  <a:lnTo>
                    <a:pt x="1231766" y="918193"/>
                  </a:lnTo>
                  <a:lnTo>
                    <a:pt x="1211108" y="958750"/>
                  </a:lnTo>
                  <a:lnTo>
                    <a:pt x="1187740" y="997597"/>
                  </a:lnTo>
                  <a:lnTo>
                    <a:pt x="1161785" y="1034606"/>
                  </a:lnTo>
                  <a:lnTo>
                    <a:pt x="1133370" y="1069655"/>
                  </a:lnTo>
                  <a:lnTo>
                    <a:pt x="1102619" y="1102617"/>
                  </a:lnTo>
                  <a:lnTo>
                    <a:pt x="1069657" y="1133369"/>
                  </a:lnTo>
                  <a:lnTo>
                    <a:pt x="1034609" y="1161784"/>
                  </a:lnTo>
                  <a:lnTo>
                    <a:pt x="997599" y="1187738"/>
                  </a:lnTo>
                  <a:lnTo>
                    <a:pt x="958752" y="1211107"/>
                  </a:lnTo>
                  <a:lnTo>
                    <a:pt x="918195" y="1231765"/>
                  </a:lnTo>
                  <a:lnTo>
                    <a:pt x="876050" y="1249588"/>
                  </a:lnTo>
                  <a:lnTo>
                    <a:pt x="832444" y="1264450"/>
                  </a:lnTo>
                  <a:lnTo>
                    <a:pt x="787501" y="1276227"/>
                  </a:lnTo>
                  <a:lnTo>
                    <a:pt x="741345" y="1284794"/>
                  </a:lnTo>
                  <a:lnTo>
                    <a:pt x="694103" y="1290025"/>
                  </a:lnTo>
                  <a:lnTo>
                    <a:pt x="645898" y="1291797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848292" y="1159997"/>
              <a:ext cx="1292225" cy="1292225"/>
            </a:xfrm>
            <a:custGeom>
              <a:avLst/>
              <a:gdLst/>
              <a:ahLst/>
              <a:cxnLst/>
              <a:rect l="l" t="t" r="r" b="b"/>
              <a:pathLst>
                <a:path w="1292225" h="1292225">
                  <a:moveTo>
                    <a:pt x="0" y="645898"/>
                  </a:moveTo>
                  <a:lnTo>
                    <a:pt x="1771" y="597694"/>
                  </a:lnTo>
                  <a:lnTo>
                    <a:pt x="7003" y="550452"/>
                  </a:lnTo>
                  <a:lnTo>
                    <a:pt x="15569" y="504297"/>
                  </a:lnTo>
                  <a:lnTo>
                    <a:pt x="27346" y="459354"/>
                  </a:lnTo>
                  <a:lnTo>
                    <a:pt x="42208" y="415748"/>
                  </a:lnTo>
                  <a:lnTo>
                    <a:pt x="60030" y="373604"/>
                  </a:lnTo>
                  <a:lnTo>
                    <a:pt x="80688" y="333046"/>
                  </a:lnTo>
                  <a:lnTo>
                    <a:pt x="104057" y="294200"/>
                  </a:lnTo>
                  <a:lnTo>
                    <a:pt x="130011" y="257190"/>
                  </a:lnTo>
                  <a:lnTo>
                    <a:pt x="158426" y="222142"/>
                  </a:lnTo>
                  <a:lnTo>
                    <a:pt x="189177" y="189179"/>
                  </a:lnTo>
                  <a:lnTo>
                    <a:pt x="222139" y="158428"/>
                  </a:lnTo>
                  <a:lnTo>
                    <a:pt x="257188" y="130012"/>
                  </a:lnTo>
                  <a:lnTo>
                    <a:pt x="294198" y="104058"/>
                  </a:lnTo>
                  <a:lnTo>
                    <a:pt x="333044" y="80689"/>
                  </a:lnTo>
                  <a:lnTo>
                    <a:pt x="373602" y="60031"/>
                  </a:lnTo>
                  <a:lnTo>
                    <a:pt x="415746" y="42208"/>
                  </a:lnTo>
                  <a:lnTo>
                    <a:pt x="459353" y="27346"/>
                  </a:lnTo>
                  <a:lnTo>
                    <a:pt x="504296" y="15569"/>
                  </a:lnTo>
                  <a:lnTo>
                    <a:pt x="550451" y="7003"/>
                  </a:lnTo>
                  <a:lnTo>
                    <a:pt x="597693" y="1771"/>
                  </a:lnTo>
                  <a:lnTo>
                    <a:pt x="645898" y="0"/>
                  </a:lnTo>
                  <a:lnTo>
                    <a:pt x="697042" y="2026"/>
                  </a:lnTo>
                  <a:lnTo>
                    <a:pt x="747549" y="8046"/>
                  </a:lnTo>
                  <a:lnTo>
                    <a:pt x="797201" y="17969"/>
                  </a:lnTo>
                  <a:lnTo>
                    <a:pt x="845783" y="31705"/>
                  </a:lnTo>
                  <a:lnTo>
                    <a:pt x="893076" y="49166"/>
                  </a:lnTo>
                  <a:lnTo>
                    <a:pt x="938864" y="70260"/>
                  </a:lnTo>
                  <a:lnTo>
                    <a:pt x="982929" y="94898"/>
                  </a:lnTo>
                  <a:lnTo>
                    <a:pt x="1025056" y="122991"/>
                  </a:lnTo>
                  <a:lnTo>
                    <a:pt x="1065026" y="154448"/>
                  </a:lnTo>
                  <a:lnTo>
                    <a:pt x="1102622" y="189179"/>
                  </a:lnTo>
                  <a:lnTo>
                    <a:pt x="1137352" y="226777"/>
                  </a:lnTo>
                  <a:lnTo>
                    <a:pt x="1168808" y="266747"/>
                  </a:lnTo>
                  <a:lnTo>
                    <a:pt x="1196900" y="308873"/>
                  </a:lnTo>
                  <a:lnTo>
                    <a:pt x="1221538" y="352937"/>
                  </a:lnTo>
                  <a:lnTo>
                    <a:pt x="1242631" y="398724"/>
                  </a:lnTo>
                  <a:lnTo>
                    <a:pt x="1260091" y="446016"/>
                  </a:lnTo>
                  <a:lnTo>
                    <a:pt x="1273828" y="494596"/>
                  </a:lnTo>
                  <a:lnTo>
                    <a:pt x="1283751" y="544248"/>
                  </a:lnTo>
                  <a:lnTo>
                    <a:pt x="1289770" y="594754"/>
                  </a:lnTo>
                  <a:lnTo>
                    <a:pt x="1291797" y="645898"/>
                  </a:lnTo>
                  <a:lnTo>
                    <a:pt x="1290025" y="694102"/>
                  </a:lnTo>
                  <a:lnTo>
                    <a:pt x="1284794" y="741344"/>
                  </a:lnTo>
                  <a:lnTo>
                    <a:pt x="1276227" y="787499"/>
                  </a:lnTo>
                  <a:lnTo>
                    <a:pt x="1264451" y="832442"/>
                  </a:lnTo>
                  <a:lnTo>
                    <a:pt x="1249589" y="876048"/>
                  </a:lnTo>
                  <a:lnTo>
                    <a:pt x="1231766" y="918192"/>
                  </a:lnTo>
                  <a:lnTo>
                    <a:pt x="1211108" y="958750"/>
                  </a:lnTo>
                  <a:lnTo>
                    <a:pt x="1187740" y="997596"/>
                  </a:lnTo>
                  <a:lnTo>
                    <a:pt x="1161785" y="1034606"/>
                  </a:lnTo>
                  <a:lnTo>
                    <a:pt x="1133370" y="1069655"/>
                  </a:lnTo>
                  <a:lnTo>
                    <a:pt x="1102619" y="1102617"/>
                  </a:lnTo>
                  <a:lnTo>
                    <a:pt x="1069657" y="1133369"/>
                  </a:lnTo>
                  <a:lnTo>
                    <a:pt x="1034608" y="1161784"/>
                  </a:lnTo>
                  <a:lnTo>
                    <a:pt x="997599" y="1187738"/>
                  </a:lnTo>
                  <a:lnTo>
                    <a:pt x="958752" y="1211107"/>
                  </a:lnTo>
                  <a:lnTo>
                    <a:pt x="918195" y="1231765"/>
                  </a:lnTo>
                  <a:lnTo>
                    <a:pt x="876050" y="1249588"/>
                  </a:lnTo>
                  <a:lnTo>
                    <a:pt x="832444" y="1264450"/>
                  </a:lnTo>
                  <a:lnTo>
                    <a:pt x="787501" y="1276227"/>
                  </a:lnTo>
                  <a:lnTo>
                    <a:pt x="741345" y="1284794"/>
                  </a:lnTo>
                  <a:lnTo>
                    <a:pt x="694103" y="1290025"/>
                  </a:lnTo>
                  <a:lnTo>
                    <a:pt x="645898" y="1291797"/>
                  </a:lnTo>
                  <a:lnTo>
                    <a:pt x="597693" y="1290025"/>
                  </a:lnTo>
                  <a:lnTo>
                    <a:pt x="550451" y="1284794"/>
                  </a:lnTo>
                  <a:lnTo>
                    <a:pt x="504296" y="1276227"/>
                  </a:lnTo>
                  <a:lnTo>
                    <a:pt x="459353" y="1264450"/>
                  </a:lnTo>
                  <a:lnTo>
                    <a:pt x="415746" y="1249588"/>
                  </a:lnTo>
                  <a:lnTo>
                    <a:pt x="373602" y="1231765"/>
                  </a:lnTo>
                  <a:lnTo>
                    <a:pt x="333044" y="1211107"/>
                  </a:lnTo>
                  <a:lnTo>
                    <a:pt x="294198" y="1187738"/>
                  </a:lnTo>
                  <a:lnTo>
                    <a:pt x="257188" y="1161784"/>
                  </a:lnTo>
                  <a:lnTo>
                    <a:pt x="222139" y="1133369"/>
                  </a:lnTo>
                  <a:lnTo>
                    <a:pt x="189177" y="1102617"/>
                  </a:lnTo>
                  <a:lnTo>
                    <a:pt x="158426" y="1069655"/>
                  </a:lnTo>
                  <a:lnTo>
                    <a:pt x="130011" y="1034606"/>
                  </a:lnTo>
                  <a:lnTo>
                    <a:pt x="104057" y="997596"/>
                  </a:lnTo>
                  <a:lnTo>
                    <a:pt x="80688" y="958750"/>
                  </a:lnTo>
                  <a:lnTo>
                    <a:pt x="60030" y="918192"/>
                  </a:lnTo>
                  <a:lnTo>
                    <a:pt x="42208" y="876048"/>
                  </a:lnTo>
                  <a:lnTo>
                    <a:pt x="27346" y="832442"/>
                  </a:lnTo>
                  <a:lnTo>
                    <a:pt x="15569" y="787499"/>
                  </a:lnTo>
                  <a:lnTo>
                    <a:pt x="7003" y="741344"/>
                  </a:lnTo>
                  <a:lnTo>
                    <a:pt x="1771" y="694102"/>
                  </a:lnTo>
                  <a:lnTo>
                    <a:pt x="0" y="645898"/>
                  </a:lnTo>
                  <a:close/>
                </a:path>
              </a:pathLst>
            </a:custGeom>
            <a:ln w="33774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20498" y="1478112"/>
            <a:ext cx="2164080" cy="3230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08585">
              <a:lnSpc>
                <a:spcPct val="100000"/>
              </a:lnSpc>
              <a:spcBef>
                <a:spcPts val="100"/>
              </a:spcBef>
            </a:pPr>
            <a:r>
              <a:rPr dirty="0" sz="3900" spc="229" b="1">
                <a:solidFill>
                  <a:srgbClr val="0A9395"/>
                </a:solidFill>
                <a:latin typeface="Arial"/>
                <a:cs typeface="Arial"/>
              </a:rPr>
              <a:t>8</a:t>
            </a:r>
            <a:endParaRPr sz="3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3900">
              <a:latin typeface="Arial"/>
              <a:cs typeface="Arial"/>
            </a:endParaRPr>
          </a:p>
          <a:p>
            <a:pPr algn="ctr" marL="108585">
              <a:lnSpc>
                <a:spcPct val="100000"/>
              </a:lnSpc>
            </a:pPr>
            <a:r>
              <a:rPr dirty="0" sz="2950" spc="105" b="1">
                <a:solidFill>
                  <a:srgbClr val="BA3D02"/>
                </a:solidFill>
                <a:latin typeface="Arial"/>
                <a:cs typeface="Arial"/>
              </a:rPr>
              <a:t>H4</a:t>
            </a:r>
            <a:endParaRPr sz="2950">
              <a:latin typeface="Arial"/>
              <a:cs typeface="Arial"/>
            </a:endParaRPr>
          </a:p>
          <a:p>
            <a:pPr algn="ctr" marL="121920" marR="5080">
              <a:lnSpc>
                <a:spcPct val="101499"/>
              </a:lnSpc>
              <a:spcBef>
                <a:spcPts val="25"/>
              </a:spcBef>
            </a:pP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Consistency</a:t>
            </a:r>
            <a:r>
              <a:rPr dirty="0" sz="2200" spc="4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spc="90" b="1">
                <a:solidFill>
                  <a:srgbClr val="0A9395"/>
                </a:solidFill>
                <a:latin typeface="Arial"/>
                <a:cs typeface="Arial"/>
              </a:rPr>
              <a:t>&amp; </a:t>
            </a:r>
            <a:r>
              <a:rPr dirty="0" sz="2200" spc="35" b="1">
                <a:solidFill>
                  <a:srgbClr val="0A9395"/>
                </a:solidFill>
                <a:latin typeface="Arial"/>
                <a:cs typeface="Arial"/>
              </a:rPr>
              <a:t>Standards</a:t>
            </a:r>
            <a:endParaRPr sz="2200">
              <a:latin typeface="Arial"/>
              <a:cs typeface="Arial"/>
            </a:endParaRPr>
          </a:p>
          <a:p>
            <a:pPr algn="just" marL="12700" marR="206375">
              <a:lnSpc>
                <a:spcPct val="101200"/>
              </a:lnSpc>
              <a:spcBef>
                <a:spcPts val="1200"/>
              </a:spcBef>
            </a:pP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Vocabulary,</a:t>
            </a:r>
            <a:r>
              <a:rPr dirty="0" sz="1600" spc="1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50">
                <a:solidFill>
                  <a:srgbClr val="595959"/>
                </a:solidFill>
                <a:latin typeface="Arial MT"/>
                <a:cs typeface="Arial MT"/>
              </a:rPr>
              <a:t>buttons, and</a:t>
            </a:r>
            <a:r>
              <a:rPr dirty="0" sz="1600" spc="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55">
                <a:solidFill>
                  <a:srgbClr val="595959"/>
                </a:solidFill>
                <a:latin typeface="Arial MT"/>
                <a:cs typeface="Arial MT"/>
              </a:rPr>
              <a:t>colors</a:t>
            </a:r>
            <a:r>
              <a:rPr dirty="0" sz="1600" spc="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were</a:t>
            </a:r>
            <a:r>
              <a:rPr dirty="0" sz="1600" spc="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60">
                <a:solidFill>
                  <a:srgbClr val="595959"/>
                </a:solidFill>
                <a:latin typeface="Arial MT"/>
                <a:cs typeface="Arial MT"/>
              </a:rPr>
              <a:t>not </a:t>
            </a:r>
            <a:r>
              <a:rPr dirty="0" sz="1600" spc="50">
                <a:solidFill>
                  <a:srgbClr val="595959"/>
                </a:solidFill>
                <a:latin typeface="Arial MT"/>
                <a:cs typeface="Arial MT"/>
              </a:rPr>
              <a:t>fully</a:t>
            </a:r>
            <a:r>
              <a:rPr dirty="0" sz="1600" spc="-10">
                <a:solidFill>
                  <a:srgbClr val="595959"/>
                </a:solidFill>
                <a:latin typeface="Arial MT"/>
                <a:cs typeface="Arial MT"/>
              </a:rPr>
              <a:t> standardized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326862" y="1478112"/>
            <a:ext cx="2335530" cy="2983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3900" spc="229" b="1">
                <a:solidFill>
                  <a:srgbClr val="0A9395"/>
                </a:solidFill>
                <a:latin typeface="Arial"/>
                <a:cs typeface="Arial"/>
              </a:rPr>
              <a:t>8</a:t>
            </a:r>
            <a:endParaRPr sz="3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3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950" spc="-25" b="1">
                <a:solidFill>
                  <a:srgbClr val="BA3D02"/>
                </a:solidFill>
                <a:latin typeface="Arial"/>
                <a:cs typeface="Arial"/>
              </a:rPr>
              <a:t>H7</a:t>
            </a:r>
            <a:endParaRPr sz="2950">
              <a:latin typeface="Arial"/>
              <a:cs typeface="Arial"/>
            </a:endParaRPr>
          </a:p>
          <a:p>
            <a:pPr algn="ctr" marL="12700" marR="5080">
              <a:lnSpc>
                <a:spcPct val="101499"/>
              </a:lnSpc>
              <a:spcBef>
                <a:spcPts val="25"/>
              </a:spcBef>
            </a:pP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Flexibility</a:t>
            </a:r>
            <a:r>
              <a:rPr dirty="0" sz="2200" spc="2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spc="80" b="1">
                <a:solidFill>
                  <a:srgbClr val="0A9395"/>
                </a:solidFill>
                <a:latin typeface="Arial"/>
                <a:cs typeface="Arial"/>
              </a:rPr>
              <a:t>&amp; </a:t>
            </a: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Efficiency</a:t>
            </a:r>
            <a:r>
              <a:rPr dirty="0" sz="2200" spc="1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2200" spc="1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spc="-25" b="1">
                <a:solidFill>
                  <a:srgbClr val="0A9395"/>
                </a:solidFill>
                <a:latin typeface="Arial"/>
                <a:cs typeface="Arial"/>
              </a:rPr>
              <a:t>Use</a:t>
            </a:r>
            <a:endParaRPr sz="2200">
              <a:latin typeface="Arial"/>
              <a:cs typeface="Arial"/>
            </a:endParaRPr>
          </a:p>
          <a:p>
            <a:pPr marL="78105" marR="60325">
              <a:lnSpc>
                <a:spcPct val="101200"/>
              </a:lnSpc>
              <a:spcBef>
                <a:spcPts val="1200"/>
              </a:spcBef>
            </a:pPr>
            <a:r>
              <a:rPr dirty="0" sz="1600" spc="65">
                <a:solidFill>
                  <a:srgbClr val="595959"/>
                </a:solidFill>
                <a:latin typeface="Arial MT"/>
                <a:cs typeface="Arial MT"/>
              </a:rPr>
              <a:t>Concentrated</a:t>
            </a:r>
            <a:r>
              <a:rPr dirty="0" sz="1600" spc="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in</a:t>
            </a:r>
            <a:r>
              <a:rPr dirty="0" sz="1600" spc="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55">
                <a:solidFill>
                  <a:srgbClr val="595959"/>
                </a:solidFill>
                <a:latin typeface="Arial MT"/>
                <a:cs typeface="Arial MT"/>
              </a:rPr>
              <a:t>the </a:t>
            </a:r>
            <a:r>
              <a:rPr dirty="0" sz="1600" spc="65">
                <a:solidFill>
                  <a:srgbClr val="595959"/>
                </a:solidFill>
                <a:latin typeface="Arial MT"/>
                <a:cs typeface="Arial MT"/>
              </a:rPr>
              <a:t>moderate</a:t>
            </a:r>
            <a:r>
              <a:rPr dirty="0" sz="1600" spc="-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50">
                <a:solidFill>
                  <a:srgbClr val="595959"/>
                </a:solidFill>
                <a:latin typeface="Arial MT"/>
                <a:cs typeface="Arial MT"/>
              </a:rPr>
              <a:t>task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Arial MT"/>
                <a:cs typeface="Arial MT"/>
              </a:rPr>
              <a:t>(calling)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235219" y="1564785"/>
            <a:ext cx="2693670" cy="2950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83820">
              <a:lnSpc>
                <a:spcPct val="100000"/>
              </a:lnSpc>
              <a:spcBef>
                <a:spcPts val="100"/>
              </a:spcBef>
            </a:pPr>
            <a:r>
              <a:rPr dirty="0" sz="3900" spc="229" b="1">
                <a:solidFill>
                  <a:srgbClr val="0A9395"/>
                </a:solidFill>
                <a:latin typeface="Arial"/>
                <a:cs typeface="Arial"/>
              </a:rPr>
              <a:t>6</a:t>
            </a:r>
            <a:endParaRPr sz="3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910"/>
              </a:spcBef>
            </a:pPr>
            <a:r>
              <a:rPr dirty="0" sz="2950" spc="-310" b="1">
                <a:solidFill>
                  <a:srgbClr val="BA3D02"/>
                </a:solidFill>
                <a:latin typeface="Arial"/>
                <a:cs typeface="Arial"/>
              </a:rPr>
              <a:t>H1</a:t>
            </a:r>
            <a:endParaRPr sz="2950">
              <a:latin typeface="Arial"/>
              <a:cs typeface="Arial"/>
            </a:endParaRPr>
          </a:p>
          <a:p>
            <a:pPr algn="ctr" marL="12700" marR="5080">
              <a:lnSpc>
                <a:spcPct val="101499"/>
              </a:lnSpc>
              <a:spcBef>
                <a:spcPts val="30"/>
              </a:spcBef>
            </a:pP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Visibility</a:t>
            </a:r>
            <a:r>
              <a:rPr dirty="0" sz="2200" spc="1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2200" spc="18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200" spc="40" b="1">
                <a:solidFill>
                  <a:srgbClr val="0A9395"/>
                </a:solidFill>
                <a:latin typeface="Arial"/>
                <a:cs typeface="Arial"/>
              </a:rPr>
              <a:t>System </a:t>
            </a:r>
            <a:r>
              <a:rPr dirty="0" sz="2200" spc="45" b="1">
                <a:solidFill>
                  <a:srgbClr val="0A9395"/>
                </a:solidFill>
                <a:latin typeface="Arial"/>
                <a:cs typeface="Arial"/>
              </a:rPr>
              <a:t>Status</a:t>
            </a:r>
            <a:endParaRPr sz="2200">
              <a:latin typeface="Arial"/>
              <a:cs typeface="Arial"/>
            </a:endParaRPr>
          </a:p>
          <a:p>
            <a:pPr marL="141605" marR="290195">
              <a:lnSpc>
                <a:spcPct val="100000"/>
              </a:lnSpc>
              <a:spcBef>
                <a:spcPts val="1190"/>
              </a:spcBef>
            </a:pPr>
            <a:r>
              <a:rPr dirty="0" sz="1800">
                <a:solidFill>
                  <a:srgbClr val="595959"/>
                </a:solidFill>
                <a:latin typeface="Arial MT"/>
                <a:cs typeface="Arial MT"/>
              </a:rPr>
              <a:t>Lacking</a:t>
            </a:r>
            <a:r>
              <a:rPr dirty="0" sz="1800" spc="9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 MT"/>
                <a:cs typeface="Arial MT"/>
              </a:rPr>
              <a:t>confirmation, </a:t>
            </a:r>
            <a:r>
              <a:rPr dirty="0" sz="1800">
                <a:solidFill>
                  <a:srgbClr val="595959"/>
                </a:solidFill>
                <a:latin typeface="Arial MT"/>
                <a:cs typeface="Arial MT"/>
              </a:rPr>
              <a:t>progress</a:t>
            </a:r>
            <a:r>
              <a:rPr dirty="0" sz="1800" spc="204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 spc="50">
                <a:solidFill>
                  <a:srgbClr val="595959"/>
                </a:solidFill>
                <a:latin typeface="Arial MT"/>
                <a:cs typeface="Arial MT"/>
              </a:rPr>
              <a:t>indicators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07799" y="494197"/>
            <a:ext cx="3707129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75" b="1">
                <a:solidFill>
                  <a:srgbClr val="BA3D02"/>
                </a:solidFill>
                <a:latin typeface="Arial"/>
                <a:cs typeface="Arial"/>
              </a:rPr>
              <a:t>Most</a:t>
            </a:r>
            <a:r>
              <a:rPr dirty="0" sz="25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BA3D02"/>
                </a:solidFill>
                <a:latin typeface="Arial"/>
                <a:cs typeface="Arial"/>
              </a:rPr>
              <a:t>Violations</a:t>
            </a:r>
            <a:r>
              <a:rPr dirty="0" sz="25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BA3D02"/>
                </a:solidFill>
                <a:latin typeface="Arial"/>
                <a:cs typeface="Arial"/>
              </a:rPr>
              <a:t>By</a:t>
            </a:r>
            <a:r>
              <a:rPr dirty="0" sz="25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25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98274" y="3700718"/>
            <a:ext cx="2571115" cy="120205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450" b="1">
                <a:solidFill>
                  <a:srgbClr val="BA3D02"/>
                </a:solidFill>
                <a:latin typeface="Arial"/>
                <a:cs typeface="Arial"/>
              </a:rPr>
              <a:t>Simple</a:t>
            </a:r>
            <a:r>
              <a:rPr dirty="0" sz="3450" spc="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3450" spc="-35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3450">
              <a:latin typeface="Arial"/>
              <a:cs typeface="Arial"/>
            </a:endParaRPr>
          </a:p>
          <a:p>
            <a:pPr marL="12700" marR="121920">
              <a:lnSpc>
                <a:spcPct val="100000"/>
              </a:lnSpc>
              <a:spcBef>
                <a:spcPts val="80"/>
              </a:spcBef>
            </a:pP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Unclear</a:t>
            </a:r>
            <a:r>
              <a:rPr dirty="0" sz="1400" spc="1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controls,</a:t>
            </a:r>
            <a:r>
              <a:rPr dirty="0" sz="1400" spc="1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inconsistent </a:t>
            </a:r>
            <a:r>
              <a:rPr dirty="0" sz="1400" spc="-110">
                <a:solidFill>
                  <a:srgbClr val="595959"/>
                </a:solidFill>
                <a:latin typeface="Arial MT"/>
                <a:cs typeface="Arial MT"/>
              </a:rPr>
              <a:t>UI,</a:t>
            </a:r>
            <a:r>
              <a:rPr dirty="0" sz="14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14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missing</a:t>
            </a:r>
            <a:r>
              <a:rPr dirty="0" sz="1400" spc="8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exit</a:t>
            </a:r>
            <a:r>
              <a:rPr dirty="0" sz="14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paths </a:t>
            </a:r>
            <a:r>
              <a:rPr dirty="0" sz="1400" spc="50">
                <a:solidFill>
                  <a:srgbClr val="595959"/>
                </a:solidFill>
                <a:latin typeface="Arial MT"/>
                <a:cs typeface="Arial MT"/>
              </a:rPr>
              <a:t>disrupted</a:t>
            </a:r>
            <a:r>
              <a:rPr dirty="0" sz="1400" spc="11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quick</a:t>
            </a:r>
            <a:r>
              <a:rPr dirty="0" sz="1400" spc="11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interactions.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20811" y="989785"/>
            <a:ext cx="2731770" cy="2599055"/>
            <a:chOff x="520811" y="989785"/>
            <a:chExt cx="2731770" cy="2599055"/>
          </a:xfrm>
        </p:grpSpPr>
        <p:sp>
          <p:nvSpPr>
            <p:cNvPr id="5" name="object 5" descr=""/>
            <p:cNvSpPr/>
            <p:nvPr/>
          </p:nvSpPr>
          <p:spPr>
            <a:xfrm>
              <a:off x="537698" y="1006673"/>
              <a:ext cx="2698115" cy="2564765"/>
            </a:xfrm>
            <a:custGeom>
              <a:avLst/>
              <a:gdLst/>
              <a:ahLst/>
              <a:cxnLst/>
              <a:rect l="l" t="t" r="r" b="b"/>
              <a:pathLst>
                <a:path w="2698115" h="2564765">
                  <a:moveTo>
                    <a:pt x="1348947" y="2564694"/>
                  </a:moveTo>
                  <a:lnTo>
                    <a:pt x="1299494" y="2563849"/>
                  </a:lnTo>
                  <a:lnTo>
                    <a:pt x="1250490" y="2561331"/>
                  </a:lnTo>
                  <a:lnTo>
                    <a:pt x="1201964" y="2557170"/>
                  </a:lnTo>
                  <a:lnTo>
                    <a:pt x="1153948" y="2551395"/>
                  </a:lnTo>
                  <a:lnTo>
                    <a:pt x="1106472" y="2544034"/>
                  </a:lnTo>
                  <a:lnTo>
                    <a:pt x="1059566" y="2535117"/>
                  </a:lnTo>
                  <a:lnTo>
                    <a:pt x="1013261" y="2524674"/>
                  </a:lnTo>
                  <a:lnTo>
                    <a:pt x="967587" y="2512731"/>
                  </a:lnTo>
                  <a:lnTo>
                    <a:pt x="922575" y="2499320"/>
                  </a:lnTo>
                  <a:lnTo>
                    <a:pt x="878255" y="2484468"/>
                  </a:lnTo>
                  <a:lnTo>
                    <a:pt x="834658" y="2468205"/>
                  </a:lnTo>
                  <a:lnTo>
                    <a:pt x="791814" y="2450559"/>
                  </a:lnTo>
                  <a:lnTo>
                    <a:pt x="749754" y="2431560"/>
                  </a:lnTo>
                  <a:lnTo>
                    <a:pt x="708508" y="2411236"/>
                  </a:lnTo>
                  <a:lnTo>
                    <a:pt x="668107" y="2389617"/>
                  </a:lnTo>
                  <a:lnTo>
                    <a:pt x="628581" y="2366731"/>
                  </a:lnTo>
                  <a:lnTo>
                    <a:pt x="589960" y="2342608"/>
                  </a:lnTo>
                  <a:lnTo>
                    <a:pt x="552276" y="2317276"/>
                  </a:lnTo>
                  <a:lnTo>
                    <a:pt x="515558" y="2290765"/>
                  </a:lnTo>
                  <a:lnTo>
                    <a:pt x="479837" y="2263103"/>
                  </a:lnTo>
                  <a:lnTo>
                    <a:pt x="445144" y="2234320"/>
                  </a:lnTo>
                  <a:lnTo>
                    <a:pt x="411508" y="2204443"/>
                  </a:lnTo>
                  <a:lnTo>
                    <a:pt x="378961" y="2173503"/>
                  </a:lnTo>
                  <a:lnTo>
                    <a:pt x="347533" y="2141529"/>
                  </a:lnTo>
                  <a:lnTo>
                    <a:pt x="317255" y="2108548"/>
                  </a:lnTo>
                  <a:lnTo>
                    <a:pt x="288156" y="2074591"/>
                  </a:lnTo>
                  <a:lnTo>
                    <a:pt x="260268" y="2039686"/>
                  </a:lnTo>
                  <a:lnTo>
                    <a:pt x="233621" y="2003862"/>
                  </a:lnTo>
                  <a:lnTo>
                    <a:pt x="208244" y="1967148"/>
                  </a:lnTo>
                  <a:lnTo>
                    <a:pt x="184170" y="1929573"/>
                  </a:lnTo>
                  <a:lnTo>
                    <a:pt x="161428" y="1891167"/>
                  </a:lnTo>
                  <a:lnTo>
                    <a:pt x="140049" y="1851957"/>
                  </a:lnTo>
                  <a:lnTo>
                    <a:pt x="120063" y="1811974"/>
                  </a:lnTo>
                  <a:lnTo>
                    <a:pt x="101501" y="1771245"/>
                  </a:lnTo>
                  <a:lnTo>
                    <a:pt x="84393" y="1729801"/>
                  </a:lnTo>
                  <a:lnTo>
                    <a:pt x="68770" y="1687669"/>
                  </a:lnTo>
                  <a:lnTo>
                    <a:pt x="54662" y="1644879"/>
                  </a:lnTo>
                  <a:lnTo>
                    <a:pt x="42099" y="1601460"/>
                  </a:lnTo>
                  <a:lnTo>
                    <a:pt x="31113" y="1557441"/>
                  </a:lnTo>
                  <a:lnTo>
                    <a:pt x="21733" y="1512851"/>
                  </a:lnTo>
                  <a:lnTo>
                    <a:pt x="13990" y="1467719"/>
                  </a:lnTo>
                  <a:lnTo>
                    <a:pt x="7915" y="1422073"/>
                  </a:lnTo>
                  <a:lnTo>
                    <a:pt x="3538" y="1375943"/>
                  </a:lnTo>
                  <a:lnTo>
                    <a:pt x="889" y="1329358"/>
                  </a:lnTo>
                  <a:lnTo>
                    <a:pt x="0" y="1282347"/>
                  </a:lnTo>
                  <a:lnTo>
                    <a:pt x="889" y="1235336"/>
                  </a:lnTo>
                  <a:lnTo>
                    <a:pt x="3538" y="1188751"/>
                  </a:lnTo>
                  <a:lnTo>
                    <a:pt x="7915" y="1142621"/>
                  </a:lnTo>
                  <a:lnTo>
                    <a:pt x="13990" y="1096976"/>
                  </a:lnTo>
                  <a:lnTo>
                    <a:pt x="21733" y="1051843"/>
                  </a:lnTo>
                  <a:lnTo>
                    <a:pt x="31113" y="1007253"/>
                  </a:lnTo>
                  <a:lnTo>
                    <a:pt x="42099" y="963234"/>
                  </a:lnTo>
                  <a:lnTo>
                    <a:pt x="54662" y="919816"/>
                  </a:lnTo>
                  <a:lnTo>
                    <a:pt x="68770" y="877026"/>
                  </a:lnTo>
                  <a:lnTo>
                    <a:pt x="84393" y="834894"/>
                  </a:lnTo>
                  <a:lnTo>
                    <a:pt x="101501" y="793450"/>
                  </a:lnTo>
                  <a:lnTo>
                    <a:pt x="120063" y="752721"/>
                  </a:lnTo>
                  <a:lnTo>
                    <a:pt x="140049" y="712738"/>
                  </a:lnTo>
                  <a:lnTo>
                    <a:pt x="161428" y="673528"/>
                  </a:lnTo>
                  <a:lnTo>
                    <a:pt x="184170" y="635122"/>
                  </a:lnTo>
                  <a:lnTo>
                    <a:pt x="208244" y="597547"/>
                  </a:lnTo>
                  <a:lnTo>
                    <a:pt x="233525" y="560971"/>
                  </a:lnTo>
                  <a:lnTo>
                    <a:pt x="260268" y="525009"/>
                  </a:lnTo>
                  <a:lnTo>
                    <a:pt x="288156" y="490104"/>
                  </a:lnTo>
                  <a:lnTo>
                    <a:pt x="317255" y="456147"/>
                  </a:lnTo>
                  <a:lnTo>
                    <a:pt x="347533" y="423166"/>
                  </a:lnTo>
                  <a:lnTo>
                    <a:pt x="378961" y="391191"/>
                  </a:lnTo>
                  <a:lnTo>
                    <a:pt x="411508" y="360251"/>
                  </a:lnTo>
                  <a:lnTo>
                    <a:pt x="445144" y="330375"/>
                  </a:lnTo>
                  <a:lnTo>
                    <a:pt x="479837" y="301591"/>
                  </a:lnTo>
                  <a:lnTo>
                    <a:pt x="515558" y="273929"/>
                  </a:lnTo>
                  <a:lnTo>
                    <a:pt x="552276" y="247418"/>
                  </a:lnTo>
                  <a:lnTo>
                    <a:pt x="589960" y="222086"/>
                  </a:lnTo>
                  <a:lnTo>
                    <a:pt x="628581" y="197963"/>
                  </a:lnTo>
                  <a:lnTo>
                    <a:pt x="668107" y="175077"/>
                  </a:lnTo>
                  <a:lnTo>
                    <a:pt x="708508" y="153458"/>
                  </a:lnTo>
                  <a:lnTo>
                    <a:pt x="749754" y="133135"/>
                  </a:lnTo>
                  <a:lnTo>
                    <a:pt x="791814" y="114135"/>
                  </a:lnTo>
                  <a:lnTo>
                    <a:pt x="834658" y="96490"/>
                  </a:lnTo>
                  <a:lnTo>
                    <a:pt x="878255" y="80226"/>
                  </a:lnTo>
                  <a:lnTo>
                    <a:pt x="922575" y="65374"/>
                  </a:lnTo>
                  <a:lnTo>
                    <a:pt x="967587" y="51963"/>
                  </a:lnTo>
                  <a:lnTo>
                    <a:pt x="1013261" y="40021"/>
                  </a:lnTo>
                  <a:lnTo>
                    <a:pt x="1059566" y="29577"/>
                  </a:lnTo>
                  <a:lnTo>
                    <a:pt x="1106472" y="20660"/>
                  </a:lnTo>
                  <a:lnTo>
                    <a:pt x="1153948" y="13299"/>
                  </a:lnTo>
                  <a:lnTo>
                    <a:pt x="1201964" y="7524"/>
                  </a:lnTo>
                  <a:lnTo>
                    <a:pt x="1250490" y="3363"/>
                  </a:lnTo>
                  <a:lnTo>
                    <a:pt x="1299494" y="845"/>
                  </a:lnTo>
                  <a:lnTo>
                    <a:pt x="1348947" y="0"/>
                  </a:lnTo>
                  <a:lnTo>
                    <a:pt x="1396042" y="845"/>
                  </a:lnTo>
                  <a:lnTo>
                    <a:pt x="1398646" y="845"/>
                  </a:lnTo>
                  <a:lnTo>
                    <a:pt x="1450701" y="3650"/>
                  </a:lnTo>
                  <a:lnTo>
                    <a:pt x="1501157" y="8185"/>
                  </a:lnTo>
                  <a:lnTo>
                    <a:pt x="1551267" y="14499"/>
                  </a:lnTo>
                  <a:lnTo>
                    <a:pt x="1600982" y="22575"/>
                  </a:lnTo>
                  <a:lnTo>
                    <a:pt x="1650252" y="32393"/>
                  </a:lnTo>
                  <a:lnTo>
                    <a:pt x="1699031" y="43934"/>
                  </a:lnTo>
                  <a:lnTo>
                    <a:pt x="1747267" y="57177"/>
                  </a:lnTo>
                  <a:lnTo>
                    <a:pt x="1794913" y="72105"/>
                  </a:lnTo>
                  <a:lnTo>
                    <a:pt x="1841919" y="88698"/>
                  </a:lnTo>
                  <a:lnTo>
                    <a:pt x="1888237" y="106936"/>
                  </a:lnTo>
                  <a:lnTo>
                    <a:pt x="1933817" y="126801"/>
                  </a:lnTo>
                  <a:lnTo>
                    <a:pt x="1978612" y="148273"/>
                  </a:lnTo>
                  <a:lnTo>
                    <a:pt x="2022571" y="171332"/>
                  </a:lnTo>
                  <a:lnTo>
                    <a:pt x="2065646" y="195961"/>
                  </a:lnTo>
                  <a:lnTo>
                    <a:pt x="2107705" y="222086"/>
                  </a:lnTo>
                  <a:lnTo>
                    <a:pt x="2148949" y="249846"/>
                  </a:lnTo>
                  <a:lnTo>
                    <a:pt x="2189079" y="279064"/>
                  </a:lnTo>
                  <a:lnTo>
                    <a:pt x="2228129" y="309774"/>
                  </a:lnTo>
                  <a:lnTo>
                    <a:pt x="2266051" y="341956"/>
                  </a:lnTo>
                  <a:lnTo>
                    <a:pt x="2302795" y="375591"/>
                  </a:lnTo>
                  <a:lnTo>
                    <a:pt x="2338177" y="410522"/>
                  </a:lnTo>
                  <a:lnTo>
                    <a:pt x="2372030" y="446571"/>
                  </a:lnTo>
                  <a:lnTo>
                    <a:pt x="2404335" y="483694"/>
                  </a:lnTo>
                  <a:lnTo>
                    <a:pt x="2435070" y="521843"/>
                  </a:lnTo>
                  <a:lnTo>
                    <a:pt x="2464114" y="560833"/>
                  </a:lnTo>
                  <a:lnTo>
                    <a:pt x="2491754" y="601033"/>
                  </a:lnTo>
                  <a:lnTo>
                    <a:pt x="2517661" y="641982"/>
                  </a:lnTo>
                  <a:lnTo>
                    <a:pt x="2541918" y="683771"/>
                  </a:lnTo>
                  <a:lnTo>
                    <a:pt x="2564505" y="726353"/>
                  </a:lnTo>
                  <a:lnTo>
                    <a:pt x="2585402" y="769684"/>
                  </a:lnTo>
                  <a:lnTo>
                    <a:pt x="2604588" y="813715"/>
                  </a:lnTo>
                  <a:lnTo>
                    <a:pt x="2622042" y="858400"/>
                  </a:lnTo>
                  <a:lnTo>
                    <a:pt x="2637746" y="903694"/>
                  </a:lnTo>
                  <a:lnTo>
                    <a:pt x="2651678" y="949548"/>
                  </a:lnTo>
                  <a:lnTo>
                    <a:pt x="2663818" y="995918"/>
                  </a:lnTo>
                  <a:lnTo>
                    <a:pt x="2674145" y="1042756"/>
                  </a:lnTo>
                  <a:lnTo>
                    <a:pt x="2682641" y="1090017"/>
                  </a:lnTo>
                  <a:lnTo>
                    <a:pt x="2689284" y="1137652"/>
                  </a:lnTo>
                  <a:lnTo>
                    <a:pt x="2694054" y="1185617"/>
                  </a:lnTo>
                  <a:lnTo>
                    <a:pt x="2696931" y="1233864"/>
                  </a:lnTo>
                  <a:lnTo>
                    <a:pt x="2697894" y="1282347"/>
                  </a:lnTo>
                  <a:lnTo>
                    <a:pt x="2697004" y="1329358"/>
                  </a:lnTo>
                  <a:lnTo>
                    <a:pt x="2694356" y="1375943"/>
                  </a:lnTo>
                  <a:lnTo>
                    <a:pt x="2689979" y="1422073"/>
                  </a:lnTo>
                  <a:lnTo>
                    <a:pt x="2683903" y="1467719"/>
                  </a:lnTo>
                  <a:lnTo>
                    <a:pt x="2676161" y="1512851"/>
                  </a:lnTo>
                  <a:lnTo>
                    <a:pt x="2666781" y="1557441"/>
                  </a:lnTo>
                  <a:lnTo>
                    <a:pt x="2655794" y="1601460"/>
                  </a:lnTo>
                  <a:lnTo>
                    <a:pt x="2643232" y="1644879"/>
                  </a:lnTo>
                  <a:lnTo>
                    <a:pt x="2629123" y="1687669"/>
                  </a:lnTo>
                  <a:lnTo>
                    <a:pt x="2613500" y="1729801"/>
                  </a:lnTo>
                  <a:lnTo>
                    <a:pt x="2596392" y="1771245"/>
                  </a:lnTo>
                  <a:lnTo>
                    <a:pt x="2577830" y="1811974"/>
                  </a:lnTo>
                  <a:lnTo>
                    <a:pt x="2557844" y="1851957"/>
                  </a:lnTo>
                  <a:lnTo>
                    <a:pt x="2536464" y="1891167"/>
                  </a:lnTo>
                  <a:lnTo>
                    <a:pt x="2513722" y="1929573"/>
                  </a:lnTo>
                  <a:lnTo>
                    <a:pt x="2489648" y="1967148"/>
                  </a:lnTo>
                  <a:lnTo>
                    <a:pt x="2464272" y="2003862"/>
                  </a:lnTo>
                  <a:lnTo>
                    <a:pt x="2437624" y="2039686"/>
                  </a:lnTo>
                  <a:lnTo>
                    <a:pt x="2409736" y="2074591"/>
                  </a:lnTo>
                  <a:lnTo>
                    <a:pt x="2380637" y="2108548"/>
                  </a:lnTo>
                  <a:lnTo>
                    <a:pt x="2350359" y="2141529"/>
                  </a:lnTo>
                  <a:lnTo>
                    <a:pt x="2318930" y="2173503"/>
                  </a:lnTo>
                  <a:lnTo>
                    <a:pt x="2286383" y="2204443"/>
                  </a:lnTo>
                  <a:lnTo>
                    <a:pt x="2252748" y="2234320"/>
                  </a:lnTo>
                  <a:lnTo>
                    <a:pt x="2218055" y="2263103"/>
                  </a:lnTo>
                  <a:lnTo>
                    <a:pt x="2182334" y="2290765"/>
                  </a:lnTo>
                  <a:lnTo>
                    <a:pt x="2145616" y="2317276"/>
                  </a:lnTo>
                  <a:lnTo>
                    <a:pt x="2107931" y="2342608"/>
                  </a:lnTo>
                  <a:lnTo>
                    <a:pt x="2069311" y="2366731"/>
                  </a:lnTo>
                  <a:lnTo>
                    <a:pt x="2029784" y="2389617"/>
                  </a:lnTo>
                  <a:lnTo>
                    <a:pt x="1989383" y="2411236"/>
                  </a:lnTo>
                  <a:lnTo>
                    <a:pt x="1948137" y="2431560"/>
                  </a:lnTo>
                  <a:lnTo>
                    <a:pt x="1906077" y="2450559"/>
                  </a:lnTo>
                  <a:lnTo>
                    <a:pt x="1863233" y="2468205"/>
                  </a:lnTo>
                  <a:lnTo>
                    <a:pt x="1819636" y="2484468"/>
                  </a:lnTo>
                  <a:lnTo>
                    <a:pt x="1775317" y="2499320"/>
                  </a:lnTo>
                  <a:lnTo>
                    <a:pt x="1730305" y="2512731"/>
                  </a:lnTo>
                  <a:lnTo>
                    <a:pt x="1684631" y="2524674"/>
                  </a:lnTo>
                  <a:lnTo>
                    <a:pt x="1638326" y="2535117"/>
                  </a:lnTo>
                  <a:lnTo>
                    <a:pt x="1591421" y="2544034"/>
                  </a:lnTo>
                  <a:lnTo>
                    <a:pt x="1543945" y="2551395"/>
                  </a:lnTo>
                  <a:lnTo>
                    <a:pt x="1495929" y="2557170"/>
                  </a:lnTo>
                  <a:lnTo>
                    <a:pt x="1447403" y="2561331"/>
                  </a:lnTo>
                  <a:lnTo>
                    <a:pt x="1398399" y="2563849"/>
                  </a:lnTo>
                  <a:lnTo>
                    <a:pt x="1348947" y="2564694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37698" y="1006672"/>
              <a:ext cx="2698115" cy="2564765"/>
            </a:xfrm>
            <a:custGeom>
              <a:avLst/>
              <a:gdLst/>
              <a:ahLst/>
              <a:cxnLst/>
              <a:rect l="l" t="t" r="r" b="b"/>
              <a:pathLst>
                <a:path w="2698115" h="2564765">
                  <a:moveTo>
                    <a:pt x="0" y="1282347"/>
                  </a:moveTo>
                  <a:lnTo>
                    <a:pt x="889" y="1235336"/>
                  </a:lnTo>
                  <a:lnTo>
                    <a:pt x="3538" y="1188751"/>
                  </a:lnTo>
                  <a:lnTo>
                    <a:pt x="7915" y="1142621"/>
                  </a:lnTo>
                  <a:lnTo>
                    <a:pt x="13990" y="1096976"/>
                  </a:lnTo>
                  <a:lnTo>
                    <a:pt x="21733" y="1051843"/>
                  </a:lnTo>
                  <a:lnTo>
                    <a:pt x="31113" y="1007253"/>
                  </a:lnTo>
                  <a:lnTo>
                    <a:pt x="42099" y="963234"/>
                  </a:lnTo>
                  <a:lnTo>
                    <a:pt x="54662" y="919816"/>
                  </a:lnTo>
                  <a:lnTo>
                    <a:pt x="68770" y="877026"/>
                  </a:lnTo>
                  <a:lnTo>
                    <a:pt x="84393" y="834894"/>
                  </a:lnTo>
                  <a:lnTo>
                    <a:pt x="101501" y="793450"/>
                  </a:lnTo>
                  <a:lnTo>
                    <a:pt x="120063" y="752721"/>
                  </a:lnTo>
                  <a:lnTo>
                    <a:pt x="140049" y="712738"/>
                  </a:lnTo>
                  <a:lnTo>
                    <a:pt x="161428" y="673528"/>
                  </a:lnTo>
                  <a:lnTo>
                    <a:pt x="184170" y="635122"/>
                  </a:lnTo>
                  <a:lnTo>
                    <a:pt x="208244" y="597547"/>
                  </a:lnTo>
                  <a:lnTo>
                    <a:pt x="233621" y="560833"/>
                  </a:lnTo>
                  <a:lnTo>
                    <a:pt x="260268" y="525009"/>
                  </a:lnTo>
                  <a:lnTo>
                    <a:pt x="288156" y="490104"/>
                  </a:lnTo>
                  <a:lnTo>
                    <a:pt x="317255" y="456147"/>
                  </a:lnTo>
                  <a:lnTo>
                    <a:pt x="347533" y="423166"/>
                  </a:lnTo>
                  <a:lnTo>
                    <a:pt x="378961" y="391191"/>
                  </a:lnTo>
                  <a:lnTo>
                    <a:pt x="411508" y="360251"/>
                  </a:lnTo>
                  <a:lnTo>
                    <a:pt x="445144" y="330375"/>
                  </a:lnTo>
                  <a:lnTo>
                    <a:pt x="479837" y="301591"/>
                  </a:lnTo>
                  <a:lnTo>
                    <a:pt x="515558" y="273929"/>
                  </a:lnTo>
                  <a:lnTo>
                    <a:pt x="552276" y="247418"/>
                  </a:lnTo>
                  <a:lnTo>
                    <a:pt x="589960" y="222086"/>
                  </a:lnTo>
                  <a:lnTo>
                    <a:pt x="628581" y="197963"/>
                  </a:lnTo>
                  <a:lnTo>
                    <a:pt x="668107" y="175077"/>
                  </a:lnTo>
                  <a:lnTo>
                    <a:pt x="708508" y="153458"/>
                  </a:lnTo>
                  <a:lnTo>
                    <a:pt x="749754" y="133135"/>
                  </a:lnTo>
                  <a:lnTo>
                    <a:pt x="791814" y="114135"/>
                  </a:lnTo>
                  <a:lnTo>
                    <a:pt x="834658" y="96490"/>
                  </a:lnTo>
                  <a:lnTo>
                    <a:pt x="878255" y="80226"/>
                  </a:lnTo>
                  <a:lnTo>
                    <a:pt x="922575" y="65374"/>
                  </a:lnTo>
                  <a:lnTo>
                    <a:pt x="967587" y="51963"/>
                  </a:lnTo>
                  <a:lnTo>
                    <a:pt x="1013261" y="40021"/>
                  </a:lnTo>
                  <a:lnTo>
                    <a:pt x="1059566" y="29577"/>
                  </a:lnTo>
                  <a:lnTo>
                    <a:pt x="1106472" y="20660"/>
                  </a:lnTo>
                  <a:lnTo>
                    <a:pt x="1153948" y="13299"/>
                  </a:lnTo>
                  <a:lnTo>
                    <a:pt x="1201964" y="7524"/>
                  </a:lnTo>
                  <a:lnTo>
                    <a:pt x="1250490" y="3363"/>
                  </a:lnTo>
                  <a:lnTo>
                    <a:pt x="1299494" y="845"/>
                  </a:lnTo>
                  <a:lnTo>
                    <a:pt x="1348947" y="0"/>
                  </a:lnTo>
                  <a:lnTo>
                    <a:pt x="1399948" y="915"/>
                  </a:lnTo>
                  <a:lnTo>
                    <a:pt x="1450701" y="3650"/>
                  </a:lnTo>
                  <a:lnTo>
                    <a:pt x="1501157" y="8185"/>
                  </a:lnTo>
                  <a:lnTo>
                    <a:pt x="1551267" y="14499"/>
                  </a:lnTo>
                  <a:lnTo>
                    <a:pt x="1600982" y="22575"/>
                  </a:lnTo>
                  <a:lnTo>
                    <a:pt x="1650252" y="32393"/>
                  </a:lnTo>
                  <a:lnTo>
                    <a:pt x="1699031" y="43934"/>
                  </a:lnTo>
                  <a:lnTo>
                    <a:pt x="1747267" y="57177"/>
                  </a:lnTo>
                  <a:lnTo>
                    <a:pt x="1794913" y="72105"/>
                  </a:lnTo>
                  <a:lnTo>
                    <a:pt x="1841919" y="88698"/>
                  </a:lnTo>
                  <a:lnTo>
                    <a:pt x="1888237" y="106936"/>
                  </a:lnTo>
                  <a:lnTo>
                    <a:pt x="1933817" y="126801"/>
                  </a:lnTo>
                  <a:lnTo>
                    <a:pt x="1978612" y="148273"/>
                  </a:lnTo>
                  <a:lnTo>
                    <a:pt x="2022571" y="171332"/>
                  </a:lnTo>
                  <a:lnTo>
                    <a:pt x="2065646" y="195961"/>
                  </a:lnTo>
                  <a:lnTo>
                    <a:pt x="2107789" y="222138"/>
                  </a:lnTo>
                  <a:lnTo>
                    <a:pt x="2148949" y="249846"/>
                  </a:lnTo>
                  <a:lnTo>
                    <a:pt x="2189079" y="279064"/>
                  </a:lnTo>
                  <a:lnTo>
                    <a:pt x="2228129" y="309774"/>
                  </a:lnTo>
                  <a:lnTo>
                    <a:pt x="2266051" y="341956"/>
                  </a:lnTo>
                  <a:lnTo>
                    <a:pt x="2302795" y="375591"/>
                  </a:lnTo>
                  <a:lnTo>
                    <a:pt x="2338177" y="410522"/>
                  </a:lnTo>
                  <a:lnTo>
                    <a:pt x="2372030" y="446571"/>
                  </a:lnTo>
                  <a:lnTo>
                    <a:pt x="2404335" y="483694"/>
                  </a:lnTo>
                  <a:lnTo>
                    <a:pt x="2435070" y="521843"/>
                  </a:lnTo>
                  <a:lnTo>
                    <a:pt x="2464217" y="560971"/>
                  </a:lnTo>
                  <a:lnTo>
                    <a:pt x="2491754" y="601033"/>
                  </a:lnTo>
                  <a:lnTo>
                    <a:pt x="2517661" y="641982"/>
                  </a:lnTo>
                  <a:lnTo>
                    <a:pt x="2541918" y="683771"/>
                  </a:lnTo>
                  <a:lnTo>
                    <a:pt x="2564505" y="726353"/>
                  </a:lnTo>
                  <a:lnTo>
                    <a:pt x="2585402" y="769684"/>
                  </a:lnTo>
                  <a:lnTo>
                    <a:pt x="2604588" y="813715"/>
                  </a:lnTo>
                  <a:lnTo>
                    <a:pt x="2622042" y="858400"/>
                  </a:lnTo>
                  <a:lnTo>
                    <a:pt x="2637746" y="903694"/>
                  </a:lnTo>
                  <a:lnTo>
                    <a:pt x="2651677" y="949548"/>
                  </a:lnTo>
                  <a:lnTo>
                    <a:pt x="2663817" y="995918"/>
                  </a:lnTo>
                  <a:lnTo>
                    <a:pt x="2674145" y="1042756"/>
                  </a:lnTo>
                  <a:lnTo>
                    <a:pt x="2682641" y="1090016"/>
                  </a:lnTo>
                  <a:lnTo>
                    <a:pt x="2689284" y="1137652"/>
                  </a:lnTo>
                  <a:lnTo>
                    <a:pt x="2694054" y="1185617"/>
                  </a:lnTo>
                  <a:lnTo>
                    <a:pt x="2696931" y="1233864"/>
                  </a:lnTo>
                  <a:lnTo>
                    <a:pt x="2697894" y="1282347"/>
                  </a:lnTo>
                  <a:lnTo>
                    <a:pt x="2697004" y="1329358"/>
                  </a:lnTo>
                  <a:lnTo>
                    <a:pt x="2694356" y="1375943"/>
                  </a:lnTo>
                  <a:lnTo>
                    <a:pt x="2689979" y="1422073"/>
                  </a:lnTo>
                  <a:lnTo>
                    <a:pt x="2683903" y="1467719"/>
                  </a:lnTo>
                  <a:lnTo>
                    <a:pt x="2676161" y="1512851"/>
                  </a:lnTo>
                  <a:lnTo>
                    <a:pt x="2666781" y="1557441"/>
                  </a:lnTo>
                  <a:lnTo>
                    <a:pt x="2655794" y="1601460"/>
                  </a:lnTo>
                  <a:lnTo>
                    <a:pt x="2643232" y="1644879"/>
                  </a:lnTo>
                  <a:lnTo>
                    <a:pt x="2629123" y="1687669"/>
                  </a:lnTo>
                  <a:lnTo>
                    <a:pt x="2613500" y="1729801"/>
                  </a:lnTo>
                  <a:lnTo>
                    <a:pt x="2596392" y="1771245"/>
                  </a:lnTo>
                  <a:lnTo>
                    <a:pt x="2577830" y="1811974"/>
                  </a:lnTo>
                  <a:lnTo>
                    <a:pt x="2557844" y="1851957"/>
                  </a:lnTo>
                  <a:lnTo>
                    <a:pt x="2536464" y="1891167"/>
                  </a:lnTo>
                  <a:lnTo>
                    <a:pt x="2513722" y="1929573"/>
                  </a:lnTo>
                  <a:lnTo>
                    <a:pt x="2489648" y="1967148"/>
                  </a:lnTo>
                  <a:lnTo>
                    <a:pt x="2464272" y="2003862"/>
                  </a:lnTo>
                  <a:lnTo>
                    <a:pt x="2437624" y="2039686"/>
                  </a:lnTo>
                  <a:lnTo>
                    <a:pt x="2409736" y="2074591"/>
                  </a:lnTo>
                  <a:lnTo>
                    <a:pt x="2380637" y="2108548"/>
                  </a:lnTo>
                  <a:lnTo>
                    <a:pt x="2350358" y="2141529"/>
                  </a:lnTo>
                  <a:lnTo>
                    <a:pt x="2318930" y="2173503"/>
                  </a:lnTo>
                  <a:lnTo>
                    <a:pt x="2286383" y="2204443"/>
                  </a:lnTo>
                  <a:lnTo>
                    <a:pt x="2252748" y="2234320"/>
                  </a:lnTo>
                  <a:lnTo>
                    <a:pt x="2218054" y="2263103"/>
                  </a:lnTo>
                  <a:lnTo>
                    <a:pt x="2182334" y="2290765"/>
                  </a:lnTo>
                  <a:lnTo>
                    <a:pt x="2145616" y="2317276"/>
                  </a:lnTo>
                  <a:lnTo>
                    <a:pt x="2107931" y="2342608"/>
                  </a:lnTo>
                  <a:lnTo>
                    <a:pt x="2069310" y="2366731"/>
                  </a:lnTo>
                  <a:lnTo>
                    <a:pt x="2029784" y="2389617"/>
                  </a:lnTo>
                  <a:lnTo>
                    <a:pt x="1989383" y="2411236"/>
                  </a:lnTo>
                  <a:lnTo>
                    <a:pt x="1948137" y="2431560"/>
                  </a:lnTo>
                  <a:lnTo>
                    <a:pt x="1906077" y="2450559"/>
                  </a:lnTo>
                  <a:lnTo>
                    <a:pt x="1863233" y="2468204"/>
                  </a:lnTo>
                  <a:lnTo>
                    <a:pt x="1819636" y="2484468"/>
                  </a:lnTo>
                  <a:lnTo>
                    <a:pt x="1775317" y="2499320"/>
                  </a:lnTo>
                  <a:lnTo>
                    <a:pt x="1730305" y="2512731"/>
                  </a:lnTo>
                  <a:lnTo>
                    <a:pt x="1684631" y="2524673"/>
                  </a:lnTo>
                  <a:lnTo>
                    <a:pt x="1638326" y="2535117"/>
                  </a:lnTo>
                  <a:lnTo>
                    <a:pt x="1591421" y="2544034"/>
                  </a:lnTo>
                  <a:lnTo>
                    <a:pt x="1543945" y="2551395"/>
                  </a:lnTo>
                  <a:lnTo>
                    <a:pt x="1495929" y="2557170"/>
                  </a:lnTo>
                  <a:lnTo>
                    <a:pt x="1447403" y="2561331"/>
                  </a:lnTo>
                  <a:lnTo>
                    <a:pt x="1398399" y="2563849"/>
                  </a:lnTo>
                  <a:lnTo>
                    <a:pt x="1348947" y="2564694"/>
                  </a:lnTo>
                  <a:lnTo>
                    <a:pt x="1299494" y="2563849"/>
                  </a:lnTo>
                  <a:lnTo>
                    <a:pt x="1250490" y="2561331"/>
                  </a:lnTo>
                  <a:lnTo>
                    <a:pt x="1201964" y="2557170"/>
                  </a:lnTo>
                  <a:lnTo>
                    <a:pt x="1153948" y="2551395"/>
                  </a:lnTo>
                  <a:lnTo>
                    <a:pt x="1106472" y="2544034"/>
                  </a:lnTo>
                  <a:lnTo>
                    <a:pt x="1059566" y="2535117"/>
                  </a:lnTo>
                  <a:lnTo>
                    <a:pt x="1013261" y="2524673"/>
                  </a:lnTo>
                  <a:lnTo>
                    <a:pt x="967587" y="2512731"/>
                  </a:lnTo>
                  <a:lnTo>
                    <a:pt x="922575" y="2499320"/>
                  </a:lnTo>
                  <a:lnTo>
                    <a:pt x="878255" y="2484468"/>
                  </a:lnTo>
                  <a:lnTo>
                    <a:pt x="834658" y="2468204"/>
                  </a:lnTo>
                  <a:lnTo>
                    <a:pt x="791814" y="2450559"/>
                  </a:lnTo>
                  <a:lnTo>
                    <a:pt x="749754" y="2431560"/>
                  </a:lnTo>
                  <a:lnTo>
                    <a:pt x="708508" y="2411236"/>
                  </a:lnTo>
                  <a:lnTo>
                    <a:pt x="668107" y="2389617"/>
                  </a:lnTo>
                  <a:lnTo>
                    <a:pt x="628581" y="2366731"/>
                  </a:lnTo>
                  <a:lnTo>
                    <a:pt x="589960" y="2342608"/>
                  </a:lnTo>
                  <a:lnTo>
                    <a:pt x="552276" y="2317276"/>
                  </a:lnTo>
                  <a:lnTo>
                    <a:pt x="515558" y="2290765"/>
                  </a:lnTo>
                  <a:lnTo>
                    <a:pt x="479837" y="2263103"/>
                  </a:lnTo>
                  <a:lnTo>
                    <a:pt x="445144" y="2234320"/>
                  </a:lnTo>
                  <a:lnTo>
                    <a:pt x="411508" y="2204443"/>
                  </a:lnTo>
                  <a:lnTo>
                    <a:pt x="378961" y="2173503"/>
                  </a:lnTo>
                  <a:lnTo>
                    <a:pt x="347533" y="2141529"/>
                  </a:lnTo>
                  <a:lnTo>
                    <a:pt x="317255" y="2108548"/>
                  </a:lnTo>
                  <a:lnTo>
                    <a:pt x="288156" y="2074591"/>
                  </a:lnTo>
                  <a:lnTo>
                    <a:pt x="260268" y="2039686"/>
                  </a:lnTo>
                  <a:lnTo>
                    <a:pt x="233621" y="2003862"/>
                  </a:lnTo>
                  <a:lnTo>
                    <a:pt x="208244" y="1967148"/>
                  </a:lnTo>
                  <a:lnTo>
                    <a:pt x="184170" y="1929573"/>
                  </a:lnTo>
                  <a:lnTo>
                    <a:pt x="161428" y="1891167"/>
                  </a:lnTo>
                  <a:lnTo>
                    <a:pt x="140049" y="1851957"/>
                  </a:lnTo>
                  <a:lnTo>
                    <a:pt x="120063" y="1811974"/>
                  </a:lnTo>
                  <a:lnTo>
                    <a:pt x="101501" y="1771245"/>
                  </a:lnTo>
                  <a:lnTo>
                    <a:pt x="84393" y="1729801"/>
                  </a:lnTo>
                  <a:lnTo>
                    <a:pt x="68770" y="1687669"/>
                  </a:lnTo>
                  <a:lnTo>
                    <a:pt x="54662" y="1644879"/>
                  </a:lnTo>
                  <a:lnTo>
                    <a:pt x="42099" y="1601460"/>
                  </a:lnTo>
                  <a:lnTo>
                    <a:pt x="31113" y="1557441"/>
                  </a:lnTo>
                  <a:lnTo>
                    <a:pt x="21733" y="1512851"/>
                  </a:lnTo>
                  <a:lnTo>
                    <a:pt x="13990" y="1467719"/>
                  </a:lnTo>
                  <a:lnTo>
                    <a:pt x="7915" y="1422073"/>
                  </a:lnTo>
                  <a:lnTo>
                    <a:pt x="3538" y="1375943"/>
                  </a:lnTo>
                  <a:lnTo>
                    <a:pt x="889" y="1329358"/>
                  </a:lnTo>
                  <a:lnTo>
                    <a:pt x="0" y="1282347"/>
                  </a:lnTo>
                  <a:close/>
                </a:path>
              </a:pathLst>
            </a:custGeom>
            <a:ln w="33774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649244" y="2032482"/>
            <a:ext cx="47498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70" b="1">
                <a:solidFill>
                  <a:srgbClr val="0A9395"/>
                </a:solidFill>
                <a:latin typeface="Arial"/>
                <a:cs typeface="Arial"/>
              </a:rPr>
              <a:t>23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975988" y="871328"/>
            <a:ext cx="2693670" cy="122047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200" spc="95" b="1">
                <a:solidFill>
                  <a:srgbClr val="BA3D02"/>
                </a:solidFill>
                <a:latin typeface="Arial"/>
                <a:cs typeface="Arial"/>
              </a:rPr>
              <a:t>Moderate</a:t>
            </a:r>
            <a:r>
              <a:rPr dirty="0" sz="2200" spc="-9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2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5"/>
              </a:spcBef>
            </a:pP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Missing</a:t>
            </a:r>
            <a:r>
              <a:rPr dirty="0" sz="1400" spc="1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visual</a:t>
            </a:r>
            <a:r>
              <a:rPr dirty="0" sz="1400" spc="1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context,</a:t>
            </a:r>
            <a:r>
              <a:rPr dirty="0" sz="1400" spc="1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unclear </a:t>
            </a:r>
            <a:r>
              <a:rPr dirty="0" sz="1400" spc="10">
                <a:solidFill>
                  <a:srgbClr val="595959"/>
                </a:solidFill>
                <a:latin typeface="Arial MT"/>
                <a:cs typeface="Arial MT"/>
              </a:rPr>
              <a:t>instructions,</a:t>
            </a:r>
            <a:r>
              <a:rPr dirty="0" sz="14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14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weak </a:t>
            </a:r>
            <a:r>
              <a:rPr dirty="0" sz="1400" spc="20">
                <a:solidFill>
                  <a:srgbClr val="595959"/>
                </a:solidFill>
                <a:latin typeface="Arial MT"/>
                <a:cs typeface="Arial MT"/>
              </a:rPr>
              <a:t>accessibility</a:t>
            </a:r>
            <a:r>
              <a:rPr dirty="0" sz="14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50">
                <a:solidFill>
                  <a:srgbClr val="595959"/>
                </a:solidFill>
                <a:latin typeface="Arial MT"/>
                <a:cs typeface="Arial MT"/>
              </a:rPr>
              <a:t>forced</a:t>
            </a:r>
            <a:r>
              <a:rPr dirty="0" sz="14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20">
                <a:solidFill>
                  <a:srgbClr val="595959"/>
                </a:solidFill>
                <a:latin typeface="Arial MT"/>
                <a:cs typeface="Arial MT"/>
              </a:rPr>
              <a:t>users</a:t>
            </a:r>
            <a:r>
              <a:rPr dirty="0" sz="14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9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4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rely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on</a:t>
            </a:r>
            <a:r>
              <a:rPr dirty="0" sz="14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recall.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005687" y="2537147"/>
            <a:ext cx="2914650" cy="10083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200" spc="50" b="1">
                <a:solidFill>
                  <a:srgbClr val="BA3D02"/>
                </a:solidFill>
                <a:latin typeface="Arial"/>
                <a:cs typeface="Arial"/>
              </a:rPr>
              <a:t>Complex</a:t>
            </a:r>
            <a:r>
              <a:rPr dirty="0" sz="2200" spc="-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2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5"/>
              </a:spcBef>
            </a:pP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Lack</a:t>
            </a:r>
            <a:r>
              <a:rPr dirty="0" sz="14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60">
                <a:solidFill>
                  <a:srgbClr val="595959"/>
                </a:solidFill>
                <a:latin typeface="Arial MT"/>
                <a:cs typeface="Arial MT"/>
              </a:rPr>
              <a:t>of</a:t>
            </a:r>
            <a:r>
              <a:rPr dirty="0" sz="14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guidance</a:t>
            </a:r>
            <a:r>
              <a:rPr dirty="0" sz="1400" spc="8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14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safeguards</a:t>
            </a:r>
            <a:r>
              <a:rPr dirty="0" sz="14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Arial MT"/>
                <a:cs typeface="Arial MT"/>
              </a:rPr>
              <a:t>in </a:t>
            </a:r>
            <a:r>
              <a:rPr dirty="0" sz="1400" spc="75">
                <a:solidFill>
                  <a:srgbClr val="595959"/>
                </a:solidFill>
                <a:latin typeface="Arial MT"/>
                <a:cs typeface="Arial MT"/>
              </a:rPr>
              <a:t>multi-step</a:t>
            </a:r>
            <a:r>
              <a:rPr dirty="0" sz="14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ﬂows</a:t>
            </a:r>
            <a:r>
              <a:rPr dirty="0" sz="1400" spc="6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led</a:t>
            </a:r>
            <a:r>
              <a:rPr dirty="0" sz="1400" spc="6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9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4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confusion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1400" spc="10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lost</a:t>
            </a:r>
            <a:r>
              <a:rPr dirty="0" sz="1400" spc="11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progress.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046904" y="790685"/>
            <a:ext cx="1642110" cy="1562735"/>
            <a:chOff x="4046904" y="790685"/>
            <a:chExt cx="1642110" cy="1562735"/>
          </a:xfrm>
        </p:grpSpPr>
        <p:sp>
          <p:nvSpPr>
            <p:cNvPr id="11" name="object 11" descr=""/>
            <p:cNvSpPr/>
            <p:nvPr/>
          </p:nvSpPr>
          <p:spPr>
            <a:xfrm>
              <a:off x="4063792" y="807573"/>
              <a:ext cx="1608455" cy="1529080"/>
            </a:xfrm>
            <a:custGeom>
              <a:avLst/>
              <a:gdLst/>
              <a:ahLst/>
              <a:cxnLst/>
              <a:rect l="l" t="t" r="r" b="b"/>
              <a:pathLst>
                <a:path w="1608454" h="1529080">
                  <a:moveTo>
                    <a:pt x="804148" y="1528796"/>
                  </a:moveTo>
                  <a:lnTo>
                    <a:pt x="755161" y="1527401"/>
                  </a:lnTo>
                  <a:lnTo>
                    <a:pt x="706950" y="1523270"/>
                  </a:lnTo>
                  <a:lnTo>
                    <a:pt x="659600" y="1516481"/>
                  </a:lnTo>
                  <a:lnTo>
                    <a:pt x="613194" y="1507116"/>
                  </a:lnTo>
                  <a:lnTo>
                    <a:pt x="567817" y="1495253"/>
                  </a:lnTo>
                  <a:lnTo>
                    <a:pt x="523552" y="1480974"/>
                  </a:lnTo>
                  <a:lnTo>
                    <a:pt x="480485" y="1464358"/>
                  </a:lnTo>
                  <a:lnTo>
                    <a:pt x="438698" y="1445484"/>
                  </a:lnTo>
                  <a:lnTo>
                    <a:pt x="398276" y="1424434"/>
                  </a:lnTo>
                  <a:lnTo>
                    <a:pt x="359304" y="1401286"/>
                  </a:lnTo>
                  <a:lnTo>
                    <a:pt x="321865" y="1376122"/>
                  </a:lnTo>
                  <a:lnTo>
                    <a:pt x="286043" y="1349020"/>
                  </a:lnTo>
                  <a:lnTo>
                    <a:pt x="251923" y="1320061"/>
                  </a:lnTo>
                  <a:lnTo>
                    <a:pt x="219588" y="1289324"/>
                  </a:lnTo>
                  <a:lnTo>
                    <a:pt x="189123" y="1256891"/>
                  </a:lnTo>
                  <a:lnTo>
                    <a:pt x="160612" y="1222840"/>
                  </a:lnTo>
                  <a:lnTo>
                    <a:pt x="134139" y="1187251"/>
                  </a:lnTo>
                  <a:lnTo>
                    <a:pt x="109788" y="1150205"/>
                  </a:lnTo>
                  <a:lnTo>
                    <a:pt x="87643" y="1111781"/>
                  </a:lnTo>
                  <a:lnTo>
                    <a:pt x="67789" y="1072060"/>
                  </a:lnTo>
                  <a:lnTo>
                    <a:pt x="50308" y="1031122"/>
                  </a:lnTo>
                  <a:lnTo>
                    <a:pt x="35287" y="989046"/>
                  </a:lnTo>
                  <a:lnTo>
                    <a:pt x="22808" y="945912"/>
                  </a:lnTo>
                  <a:lnTo>
                    <a:pt x="12955" y="901800"/>
                  </a:lnTo>
                  <a:lnTo>
                    <a:pt x="5814" y="856790"/>
                  </a:lnTo>
                  <a:lnTo>
                    <a:pt x="1467" y="810963"/>
                  </a:lnTo>
                  <a:lnTo>
                    <a:pt x="0" y="764398"/>
                  </a:lnTo>
                  <a:lnTo>
                    <a:pt x="1467" y="717833"/>
                  </a:lnTo>
                  <a:lnTo>
                    <a:pt x="5814" y="672006"/>
                  </a:lnTo>
                  <a:lnTo>
                    <a:pt x="12955" y="626996"/>
                  </a:lnTo>
                  <a:lnTo>
                    <a:pt x="22808" y="582884"/>
                  </a:lnTo>
                  <a:lnTo>
                    <a:pt x="35287" y="539750"/>
                  </a:lnTo>
                  <a:lnTo>
                    <a:pt x="50308" y="497674"/>
                  </a:lnTo>
                  <a:lnTo>
                    <a:pt x="67789" y="456736"/>
                  </a:lnTo>
                  <a:lnTo>
                    <a:pt x="87643" y="417014"/>
                  </a:lnTo>
                  <a:lnTo>
                    <a:pt x="109788" y="378591"/>
                  </a:lnTo>
                  <a:lnTo>
                    <a:pt x="134139" y="341545"/>
                  </a:lnTo>
                  <a:lnTo>
                    <a:pt x="160612" y="305956"/>
                  </a:lnTo>
                  <a:lnTo>
                    <a:pt x="189123" y="271905"/>
                  </a:lnTo>
                  <a:lnTo>
                    <a:pt x="219588" y="239472"/>
                  </a:lnTo>
                  <a:lnTo>
                    <a:pt x="251923" y="208735"/>
                  </a:lnTo>
                  <a:lnTo>
                    <a:pt x="286043" y="179776"/>
                  </a:lnTo>
                  <a:lnTo>
                    <a:pt x="321865" y="152674"/>
                  </a:lnTo>
                  <a:lnTo>
                    <a:pt x="359304" y="127510"/>
                  </a:lnTo>
                  <a:lnTo>
                    <a:pt x="398276" y="104362"/>
                  </a:lnTo>
                  <a:lnTo>
                    <a:pt x="438698" y="83312"/>
                  </a:lnTo>
                  <a:lnTo>
                    <a:pt x="480485" y="64438"/>
                  </a:lnTo>
                  <a:lnTo>
                    <a:pt x="523552" y="47822"/>
                  </a:lnTo>
                  <a:lnTo>
                    <a:pt x="567817" y="33543"/>
                  </a:lnTo>
                  <a:lnTo>
                    <a:pt x="613194" y="21680"/>
                  </a:lnTo>
                  <a:lnTo>
                    <a:pt x="659600" y="12315"/>
                  </a:lnTo>
                  <a:lnTo>
                    <a:pt x="706950" y="5526"/>
                  </a:lnTo>
                  <a:lnTo>
                    <a:pt x="755161" y="1395"/>
                  </a:lnTo>
                  <a:lnTo>
                    <a:pt x="804148" y="0"/>
                  </a:lnTo>
                  <a:lnTo>
                    <a:pt x="852275" y="1395"/>
                  </a:lnTo>
                  <a:lnTo>
                    <a:pt x="852885" y="1395"/>
                  </a:lnTo>
                  <a:lnTo>
                    <a:pt x="901797" y="5653"/>
                  </a:lnTo>
                  <a:lnTo>
                    <a:pt x="949849" y="12648"/>
                  </a:lnTo>
                  <a:lnTo>
                    <a:pt x="997222" y="22357"/>
                  </a:lnTo>
                  <a:lnTo>
                    <a:pt x="1043793" y="34732"/>
                  </a:lnTo>
                  <a:lnTo>
                    <a:pt x="1089440" y="49724"/>
                  </a:lnTo>
                  <a:lnTo>
                    <a:pt x="1134040" y="67284"/>
                  </a:lnTo>
                  <a:lnTo>
                    <a:pt x="1177469" y="87366"/>
                  </a:lnTo>
                  <a:lnTo>
                    <a:pt x="1219606" y="109919"/>
                  </a:lnTo>
                  <a:lnTo>
                    <a:pt x="1260328" y="134896"/>
                  </a:lnTo>
                  <a:lnTo>
                    <a:pt x="1299511" y="162249"/>
                  </a:lnTo>
                  <a:lnTo>
                    <a:pt x="1337033" y="191928"/>
                  </a:lnTo>
                  <a:lnTo>
                    <a:pt x="1372772" y="223887"/>
                  </a:lnTo>
                  <a:lnTo>
                    <a:pt x="1409084" y="260764"/>
                  </a:lnTo>
                  <a:lnTo>
                    <a:pt x="1442579" y="299621"/>
                  </a:lnTo>
                  <a:lnTo>
                    <a:pt x="1473191" y="340309"/>
                  </a:lnTo>
                  <a:lnTo>
                    <a:pt x="1500856" y="382680"/>
                  </a:lnTo>
                  <a:lnTo>
                    <a:pt x="1525508" y="426584"/>
                  </a:lnTo>
                  <a:lnTo>
                    <a:pt x="1547084" y="471875"/>
                  </a:lnTo>
                  <a:lnTo>
                    <a:pt x="1565518" y="518402"/>
                  </a:lnTo>
                  <a:lnTo>
                    <a:pt x="1580745" y="566018"/>
                  </a:lnTo>
                  <a:lnTo>
                    <a:pt x="1592702" y="614574"/>
                  </a:lnTo>
                  <a:lnTo>
                    <a:pt x="1601322" y="663922"/>
                  </a:lnTo>
                  <a:lnTo>
                    <a:pt x="1606542" y="713913"/>
                  </a:lnTo>
                  <a:lnTo>
                    <a:pt x="1608296" y="764398"/>
                  </a:lnTo>
                  <a:lnTo>
                    <a:pt x="1606829" y="810963"/>
                  </a:lnTo>
                  <a:lnTo>
                    <a:pt x="1602482" y="856790"/>
                  </a:lnTo>
                  <a:lnTo>
                    <a:pt x="1595341" y="901800"/>
                  </a:lnTo>
                  <a:lnTo>
                    <a:pt x="1585488" y="945912"/>
                  </a:lnTo>
                  <a:lnTo>
                    <a:pt x="1573009" y="989046"/>
                  </a:lnTo>
                  <a:lnTo>
                    <a:pt x="1557987" y="1031122"/>
                  </a:lnTo>
                  <a:lnTo>
                    <a:pt x="1540507" y="1072060"/>
                  </a:lnTo>
                  <a:lnTo>
                    <a:pt x="1520653" y="1111781"/>
                  </a:lnTo>
                  <a:lnTo>
                    <a:pt x="1498508" y="1150205"/>
                  </a:lnTo>
                  <a:lnTo>
                    <a:pt x="1474157" y="1187251"/>
                  </a:lnTo>
                  <a:lnTo>
                    <a:pt x="1447683" y="1222840"/>
                  </a:lnTo>
                  <a:lnTo>
                    <a:pt x="1419172" y="1256891"/>
                  </a:lnTo>
                  <a:lnTo>
                    <a:pt x="1388708" y="1289324"/>
                  </a:lnTo>
                  <a:lnTo>
                    <a:pt x="1356373" y="1320061"/>
                  </a:lnTo>
                  <a:lnTo>
                    <a:pt x="1322253" y="1349020"/>
                  </a:lnTo>
                  <a:lnTo>
                    <a:pt x="1286431" y="1376122"/>
                  </a:lnTo>
                  <a:lnTo>
                    <a:pt x="1248992" y="1401286"/>
                  </a:lnTo>
                  <a:lnTo>
                    <a:pt x="1210019" y="1424434"/>
                  </a:lnTo>
                  <a:lnTo>
                    <a:pt x="1169598" y="1445484"/>
                  </a:lnTo>
                  <a:lnTo>
                    <a:pt x="1127811" y="1464358"/>
                  </a:lnTo>
                  <a:lnTo>
                    <a:pt x="1084743" y="1480974"/>
                  </a:lnTo>
                  <a:lnTo>
                    <a:pt x="1040479" y="1495253"/>
                  </a:lnTo>
                  <a:lnTo>
                    <a:pt x="995102" y="1507116"/>
                  </a:lnTo>
                  <a:lnTo>
                    <a:pt x="948696" y="1516481"/>
                  </a:lnTo>
                  <a:lnTo>
                    <a:pt x="901346" y="1523270"/>
                  </a:lnTo>
                  <a:lnTo>
                    <a:pt x="853135" y="1527401"/>
                  </a:lnTo>
                  <a:lnTo>
                    <a:pt x="804148" y="1528796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063791" y="807573"/>
              <a:ext cx="1608455" cy="1529080"/>
            </a:xfrm>
            <a:custGeom>
              <a:avLst/>
              <a:gdLst/>
              <a:ahLst/>
              <a:cxnLst/>
              <a:rect l="l" t="t" r="r" b="b"/>
              <a:pathLst>
                <a:path w="1608454" h="1529080">
                  <a:moveTo>
                    <a:pt x="0" y="764398"/>
                  </a:moveTo>
                  <a:lnTo>
                    <a:pt x="1467" y="717833"/>
                  </a:lnTo>
                  <a:lnTo>
                    <a:pt x="5814" y="672006"/>
                  </a:lnTo>
                  <a:lnTo>
                    <a:pt x="12955" y="626996"/>
                  </a:lnTo>
                  <a:lnTo>
                    <a:pt x="22808" y="582884"/>
                  </a:lnTo>
                  <a:lnTo>
                    <a:pt x="35287" y="539750"/>
                  </a:lnTo>
                  <a:lnTo>
                    <a:pt x="50308" y="497674"/>
                  </a:lnTo>
                  <a:lnTo>
                    <a:pt x="67789" y="456736"/>
                  </a:lnTo>
                  <a:lnTo>
                    <a:pt x="87643" y="417014"/>
                  </a:lnTo>
                  <a:lnTo>
                    <a:pt x="109788" y="378591"/>
                  </a:lnTo>
                  <a:lnTo>
                    <a:pt x="134139" y="341545"/>
                  </a:lnTo>
                  <a:lnTo>
                    <a:pt x="160612" y="305956"/>
                  </a:lnTo>
                  <a:lnTo>
                    <a:pt x="189123" y="271905"/>
                  </a:lnTo>
                  <a:lnTo>
                    <a:pt x="219588" y="239472"/>
                  </a:lnTo>
                  <a:lnTo>
                    <a:pt x="251923" y="208735"/>
                  </a:lnTo>
                  <a:lnTo>
                    <a:pt x="286043" y="179776"/>
                  </a:lnTo>
                  <a:lnTo>
                    <a:pt x="321865" y="152674"/>
                  </a:lnTo>
                  <a:lnTo>
                    <a:pt x="359304" y="127510"/>
                  </a:lnTo>
                  <a:lnTo>
                    <a:pt x="398276" y="104362"/>
                  </a:lnTo>
                  <a:lnTo>
                    <a:pt x="438698" y="83312"/>
                  </a:lnTo>
                  <a:lnTo>
                    <a:pt x="480485" y="64438"/>
                  </a:lnTo>
                  <a:lnTo>
                    <a:pt x="523552" y="47822"/>
                  </a:lnTo>
                  <a:lnTo>
                    <a:pt x="567817" y="33543"/>
                  </a:lnTo>
                  <a:lnTo>
                    <a:pt x="613194" y="21680"/>
                  </a:lnTo>
                  <a:lnTo>
                    <a:pt x="659600" y="12315"/>
                  </a:lnTo>
                  <a:lnTo>
                    <a:pt x="706950" y="5526"/>
                  </a:lnTo>
                  <a:lnTo>
                    <a:pt x="755161" y="1395"/>
                  </a:lnTo>
                  <a:lnTo>
                    <a:pt x="804148" y="0"/>
                  </a:lnTo>
                  <a:lnTo>
                    <a:pt x="853189" y="1421"/>
                  </a:lnTo>
                  <a:lnTo>
                    <a:pt x="901797" y="5653"/>
                  </a:lnTo>
                  <a:lnTo>
                    <a:pt x="949849" y="12648"/>
                  </a:lnTo>
                  <a:lnTo>
                    <a:pt x="997222" y="22357"/>
                  </a:lnTo>
                  <a:lnTo>
                    <a:pt x="1043793" y="34732"/>
                  </a:lnTo>
                  <a:lnTo>
                    <a:pt x="1089440" y="49724"/>
                  </a:lnTo>
                  <a:lnTo>
                    <a:pt x="1134040" y="67284"/>
                  </a:lnTo>
                  <a:lnTo>
                    <a:pt x="1177469" y="87366"/>
                  </a:lnTo>
                  <a:lnTo>
                    <a:pt x="1219606" y="109919"/>
                  </a:lnTo>
                  <a:lnTo>
                    <a:pt x="1260328" y="134896"/>
                  </a:lnTo>
                  <a:lnTo>
                    <a:pt x="1299511" y="162249"/>
                  </a:lnTo>
                  <a:lnTo>
                    <a:pt x="1337033" y="191928"/>
                  </a:lnTo>
                  <a:lnTo>
                    <a:pt x="1372772" y="223887"/>
                  </a:lnTo>
                  <a:lnTo>
                    <a:pt x="1409084" y="260764"/>
                  </a:lnTo>
                  <a:lnTo>
                    <a:pt x="1442579" y="299621"/>
                  </a:lnTo>
                  <a:lnTo>
                    <a:pt x="1473191" y="340309"/>
                  </a:lnTo>
                  <a:lnTo>
                    <a:pt x="1500856" y="382680"/>
                  </a:lnTo>
                  <a:lnTo>
                    <a:pt x="1525508" y="426584"/>
                  </a:lnTo>
                  <a:lnTo>
                    <a:pt x="1547084" y="471875"/>
                  </a:lnTo>
                  <a:lnTo>
                    <a:pt x="1565518" y="518402"/>
                  </a:lnTo>
                  <a:lnTo>
                    <a:pt x="1580745" y="566018"/>
                  </a:lnTo>
                  <a:lnTo>
                    <a:pt x="1592702" y="614574"/>
                  </a:lnTo>
                  <a:lnTo>
                    <a:pt x="1601322" y="663922"/>
                  </a:lnTo>
                  <a:lnTo>
                    <a:pt x="1606542" y="713913"/>
                  </a:lnTo>
                  <a:lnTo>
                    <a:pt x="1608296" y="764398"/>
                  </a:lnTo>
                  <a:lnTo>
                    <a:pt x="1606829" y="810963"/>
                  </a:lnTo>
                  <a:lnTo>
                    <a:pt x="1602482" y="856790"/>
                  </a:lnTo>
                  <a:lnTo>
                    <a:pt x="1595341" y="901800"/>
                  </a:lnTo>
                  <a:lnTo>
                    <a:pt x="1585488" y="945912"/>
                  </a:lnTo>
                  <a:lnTo>
                    <a:pt x="1573009" y="989045"/>
                  </a:lnTo>
                  <a:lnTo>
                    <a:pt x="1557987" y="1031122"/>
                  </a:lnTo>
                  <a:lnTo>
                    <a:pt x="1540507" y="1072060"/>
                  </a:lnTo>
                  <a:lnTo>
                    <a:pt x="1520652" y="1111781"/>
                  </a:lnTo>
                  <a:lnTo>
                    <a:pt x="1498508" y="1150205"/>
                  </a:lnTo>
                  <a:lnTo>
                    <a:pt x="1474157" y="1187251"/>
                  </a:lnTo>
                  <a:lnTo>
                    <a:pt x="1447683" y="1222839"/>
                  </a:lnTo>
                  <a:lnTo>
                    <a:pt x="1419172" y="1256891"/>
                  </a:lnTo>
                  <a:lnTo>
                    <a:pt x="1388707" y="1289324"/>
                  </a:lnTo>
                  <a:lnTo>
                    <a:pt x="1356373" y="1320061"/>
                  </a:lnTo>
                  <a:lnTo>
                    <a:pt x="1322253" y="1349020"/>
                  </a:lnTo>
                  <a:lnTo>
                    <a:pt x="1286431" y="1376122"/>
                  </a:lnTo>
                  <a:lnTo>
                    <a:pt x="1248992" y="1401286"/>
                  </a:lnTo>
                  <a:lnTo>
                    <a:pt x="1210019" y="1424434"/>
                  </a:lnTo>
                  <a:lnTo>
                    <a:pt x="1169598" y="1445484"/>
                  </a:lnTo>
                  <a:lnTo>
                    <a:pt x="1127811" y="1464358"/>
                  </a:lnTo>
                  <a:lnTo>
                    <a:pt x="1084743" y="1480974"/>
                  </a:lnTo>
                  <a:lnTo>
                    <a:pt x="1040479" y="1495253"/>
                  </a:lnTo>
                  <a:lnTo>
                    <a:pt x="995102" y="1507116"/>
                  </a:lnTo>
                  <a:lnTo>
                    <a:pt x="948696" y="1516481"/>
                  </a:lnTo>
                  <a:lnTo>
                    <a:pt x="901346" y="1523270"/>
                  </a:lnTo>
                  <a:lnTo>
                    <a:pt x="853135" y="1527401"/>
                  </a:lnTo>
                  <a:lnTo>
                    <a:pt x="804148" y="1528796"/>
                  </a:lnTo>
                  <a:lnTo>
                    <a:pt x="755161" y="1527401"/>
                  </a:lnTo>
                  <a:lnTo>
                    <a:pt x="706950" y="1523270"/>
                  </a:lnTo>
                  <a:lnTo>
                    <a:pt x="659600" y="1516481"/>
                  </a:lnTo>
                  <a:lnTo>
                    <a:pt x="613194" y="1507116"/>
                  </a:lnTo>
                  <a:lnTo>
                    <a:pt x="567817" y="1495253"/>
                  </a:lnTo>
                  <a:lnTo>
                    <a:pt x="523552" y="1480974"/>
                  </a:lnTo>
                  <a:lnTo>
                    <a:pt x="480485" y="1464358"/>
                  </a:lnTo>
                  <a:lnTo>
                    <a:pt x="438698" y="1445484"/>
                  </a:lnTo>
                  <a:lnTo>
                    <a:pt x="398276" y="1424434"/>
                  </a:lnTo>
                  <a:lnTo>
                    <a:pt x="359304" y="1401286"/>
                  </a:lnTo>
                  <a:lnTo>
                    <a:pt x="321865" y="1376122"/>
                  </a:lnTo>
                  <a:lnTo>
                    <a:pt x="286043" y="1349020"/>
                  </a:lnTo>
                  <a:lnTo>
                    <a:pt x="251923" y="1320061"/>
                  </a:lnTo>
                  <a:lnTo>
                    <a:pt x="219588" y="1289324"/>
                  </a:lnTo>
                  <a:lnTo>
                    <a:pt x="189123" y="1256891"/>
                  </a:lnTo>
                  <a:lnTo>
                    <a:pt x="160612" y="1222839"/>
                  </a:lnTo>
                  <a:lnTo>
                    <a:pt x="134139" y="1187251"/>
                  </a:lnTo>
                  <a:lnTo>
                    <a:pt x="109788" y="1150205"/>
                  </a:lnTo>
                  <a:lnTo>
                    <a:pt x="87643" y="1111781"/>
                  </a:lnTo>
                  <a:lnTo>
                    <a:pt x="67789" y="1072060"/>
                  </a:lnTo>
                  <a:lnTo>
                    <a:pt x="50308" y="1031122"/>
                  </a:lnTo>
                  <a:lnTo>
                    <a:pt x="35287" y="989045"/>
                  </a:lnTo>
                  <a:lnTo>
                    <a:pt x="22808" y="945912"/>
                  </a:lnTo>
                  <a:lnTo>
                    <a:pt x="12955" y="901800"/>
                  </a:lnTo>
                  <a:lnTo>
                    <a:pt x="5814" y="856790"/>
                  </a:lnTo>
                  <a:lnTo>
                    <a:pt x="1467" y="810963"/>
                  </a:lnTo>
                  <a:lnTo>
                    <a:pt x="0" y="764398"/>
                  </a:lnTo>
                  <a:close/>
                </a:path>
              </a:pathLst>
            </a:custGeom>
            <a:ln w="33774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675977" y="1315432"/>
            <a:ext cx="38417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295" b="1">
                <a:solidFill>
                  <a:srgbClr val="0A9395"/>
                </a:solidFill>
                <a:latin typeface="Arial"/>
                <a:cs typeface="Arial"/>
              </a:rPr>
              <a:t>12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392203" y="4145529"/>
            <a:ext cx="951865" cy="906780"/>
            <a:chOff x="4392203" y="4145529"/>
            <a:chExt cx="951865" cy="906780"/>
          </a:xfrm>
        </p:grpSpPr>
        <p:sp>
          <p:nvSpPr>
            <p:cNvPr id="15" name="object 15" descr=""/>
            <p:cNvSpPr/>
            <p:nvPr/>
          </p:nvSpPr>
          <p:spPr>
            <a:xfrm>
              <a:off x="4409091" y="4162416"/>
              <a:ext cx="918210" cy="872490"/>
            </a:xfrm>
            <a:custGeom>
              <a:avLst/>
              <a:gdLst/>
              <a:ahLst/>
              <a:cxnLst/>
              <a:rect l="l" t="t" r="r" b="b"/>
              <a:pathLst>
                <a:path w="918210" h="872489">
                  <a:moveTo>
                    <a:pt x="458849" y="872398"/>
                  </a:moveTo>
                  <a:lnTo>
                    <a:pt x="408850" y="869838"/>
                  </a:lnTo>
                  <a:lnTo>
                    <a:pt x="360412" y="862337"/>
                  </a:lnTo>
                  <a:lnTo>
                    <a:pt x="313813" y="850159"/>
                  </a:lnTo>
                  <a:lnTo>
                    <a:pt x="269334" y="833573"/>
                  </a:lnTo>
                  <a:lnTo>
                    <a:pt x="227255" y="812842"/>
                  </a:lnTo>
                  <a:lnTo>
                    <a:pt x="187854" y="788235"/>
                  </a:lnTo>
                  <a:lnTo>
                    <a:pt x="151413" y="760016"/>
                  </a:lnTo>
                  <a:lnTo>
                    <a:pt x="118211" y="728452"/>
                  </a:lnTo>
                  <a:lnTo>
                    <a:pt x="88528" y="693809"/>
                  </a:lnTo>
                  <a:lnTo>
                    <a:pt x="62644" y="656354"/>
                  </a:lnTo>
                  <a:lnTo>
                    <a:pt x="40838" y="616352"/>
                  </a:lnTo>
                  <a:lnTo>
                    <a:pt x="23391" y="574069"/>
                  </a:lnTo>
                  <a:lnTo>
                    <a:pt x="10582" y="529772"/>
                  </a:lnTo>
                  <a:lnTo>
                    <a:pt x="2692" y="483726"/>
                  </a:lnTo>
                  <a:lnTo>
                    <a:pt x="0" y="436199"/>
                  </a:lnTo>
                  <a:lnTo>
                    <a:pt x="2692" y="388671"/>
                  </a:lnTo>
                  <a:lnTo>
                    <a:pt x="10582" y="342626"/>
                  </a:lnTo>
                  <a:lnTo>
                    <a:pt x="23391" y="298329"/>
                  </a:lnTo>
                  <a:lnTo>
                    <a:pt x="40838" y="256046"/>
                  </a:lnTo>
                  <a:lnTo>
                    <a:pt x="62644" y="216044"/>
                  </a:lnTo>
                  <a:lnTo>
                    <a:pt x="88528" y="178588"/>
                  </a:lnTo>
                  <a:lnTo>
                    <a:pt x="118211" y="143945"/>
                  </a:lnTo>
                  <a:lnTo>
                    <a:pt x="151413" y="112381"/>
                  </a:lnTo>
                  <a:lnTo>
                    <a:pt x="187854" y="84163"/>
                  </a:lnTo>
                  <a:lnTo>
                    <a:pt x="227255" y="59555"/>
                  </a:lnTo>
                  <a:lnTo>
                    <a:pt x="269334" y="38825"/>
                  </a:lnTo>
                  <a:lnTo>
                    <a:pt x="313813" y="22238"/>
                  </a:lnTo>
                  <a:lnTo>
                    <a:pt x="360412" y="10061"/>
                  </a:lnTo>
                  <a:lnTo>
                    <a:pt x="408850" y="2559"/>
                  </a:lnTo>
                  <a:lnTo>
                    <a:pt x="458849" y="0"/>
                  </a:lnTo>
                  <a:lnTo>
                    <a:pt x="510625" y="2783"/>
                  </a:lnTo>
                  <a:lnTo>
                    <a:pt x="561340" y="11017"/>
                  </a:lnTo>
                  <a:lnTo>
                    <a:pt x="610546" y="24524"/>
                  </a:lnTo>
                  <a:lnTo>
                    <a:pt x="657793" y="43127"/>
                  </a:lnTo>
                  <a:lnTo>
                    <a:pt x="702633" y="66650"/>
                  </a:lnTo>
                  <a:lnTo>
                    <a:pt x="744618" y="94917"/>
                  </a:lnTo>
                  <a:lnTo>
                    <a:pt x="783298" y="127749"/>
                  </a:lnTo>
                  <a:lnTo>
                    <a:pt x="817837" y="164528"/>
                  </a:lnTo>
                  <a:lnTo>
                    <a:pt x="847574" y="204444"/>
                  </a:lnTo>
                  <a:lnTo>
                    <a:pt x="872322" y="247072"/>
                  </a:lnTo>
                  <a:lnTo>
                    <a:pt x="891894" y="291988"/>
                  </a:lnTo>
                  <a:lnTo>
                    <a:pt x="906105" y="338764"/>
                  </a:lnTo>
                  <a:lnTo>
                    <a:pt x="914769" y="386976"/>
                  </a:lnTo>
                  <a:lnTo>
                    <a:pt x="917698" y="436199"/>
                  </a:lnTo>
                  <a:lnTo>
                    <a:pt x="915005" y="483726"/>
                  </a:lnTo>
                  <a:lnTo>
                    <a:pt x="907115" y="529772"/>
                  </a:lnTo>
                  <a:lnTo>
                    <a:pt x="894306" y="574069"/>
                  </a:lnTo>
                  <a:lnTo>
                    <a:pt x="876859" y="616352"/>
                  </a:lnTo>
                  <a:lnTo>
                    <a:pt x="855053" y="656354"/>
                  </a:lnTo>
                  <a:lnTo>
                    <a:pt x="829169" y="693809"/>
                  </a:lnTo>
                  <a:lnTo>
                    <a:pt x="799486" y="728452"/>
                  </a:lnTo>
                  <a:lnTo>
                    <a:pt x="766284" y="760016"/>
                  </a:lnTo>
                  <a:lnTo>
                    <a:pt x="729843" y="788235"/>
                  </a:lnTo>
                  <a:lnTo>
                    <a:pt x="690443" y="812842"/>
                  </a:lnTo>
                  <a:lnTo>
                    <a:pt x="648363" y="833573"/>
                  </a:lnTo>
                  <a:lnTo>
                    <a:pt x="603884" y="850159"/>
                  </a:lnTo>
                  <a:lnTo>
                    <a:pt x="557285" y="862337"/>
                  </a:lnTo>
                  <a:lnTo>
                    <a:pt x="508847" y="869838"/>
                  </a:lnTo>
                  <a:lnTo>
                    <a:pt x="458849" y="8723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409091" y="4162416"/>
              <a:ext cx="918210" cy="872490"/>
            </a:xfrm>
            <a:custGeom>
              <a:avLst/>
              <a:gdLst/>
              <a:ahLst/>
              <a:cxnLst/>
              <a:rect l="l" t="t" r="r" b="b"/>
              <a:pathLst>
                <a:path w="918210" h="872489">
                  <a:moveTo>
                    <a:pt x="0" y="436199"/>
                  </a:moveTo>
                  <a:lnTo>
                    <a:pt x="2692" y="388671"/>
                  </a:lnTo>
                  <a:lnTo>
                    <a:pt x="10582" y="342626"/>
                  </a:lnTo>
                  <a:lnTo>
                    <a:pt x="23391" y="298328"/>
                  </a:lnTo>
                  <a:lnTo>
                    <a:pt x="40838" y="256046"/>
                  </a:lnTo>
                  <a:lnTo>
                    <a:pt x="62644" y="216044"/>
                  </a:lnTo>
                  <a:lnTo>
                    <a:pt x="88528" y="178588"/>
                  </a:lnTo>
                  <a:lnTo>
                    <a:pt x="118211" y="143945"/>
                  </a:lnTo>
                  <a:lnTo>
                    <a:pt x="151413" y="112381"/>
                  </a:lnTo>
                  <a:lnTo>
                    <a:pt x="187854" y="84163"/>
                  </a:lnTo>
                  <a:lnTo>
                    <a:pt x="227255" y="59555"/>
                  </a:lnTo>
                  <a:lnTo>
                    <a:pt x="269334" y="38825"/>
                  </a:lnTo>
                  <a:lnTo>
                    <a:pt x="313813" y="22238"/>
                  </a:lnTo>
                  <a:lnTo>
                    <a:pt x="360412" y="10061"/>
                  </a:lnTo>
                  <a:lnTo>
                    <a:pt x="408850" y="2559"/>
                  </a:lnTo>
                  <a:lnTo>
                    <a:pt x="458849" y="0"/>
                  </a:lnTo>
                  <a:lnTo>
                    <a:pt x="510625" y="2783"/>
                  </a:lnTo>
                  <a:lnTo>
                    <a:pt x="561340" y="11017"/>
                  </a:lnTo>
                  <a:lnTo>
                    <a:pt x="610546" y="24524"/>
                  </a:lnTo>
                  <a:lnTo>
                    <a:pt x="657793" y="43127"/>
                  </a:lnTo>
                  <a:lnTo>
                    <a:pt x="702633" y="66650"/>
                  </a:lnTo>
                  <a:lnTo>
                    <a:pt x="744618" y="94917"/>
                  </a:lnTo>
                  <a:lnTo>
                    <a:pt x="783298" y="127749"/>
                  </a:lnTo>
                  <a:lnTo>
                    <a:pt x="817837" y="164528"/>
                  </a:lnTo>
                  <a:lnTo>
                    <a:pt x="847574" y="204444"/>
                  </a:lnTo>
                  <a:lnTo>
                    <a:pt x="872322" y="247072"/>
                  </a:lnTo>
                  <a:lnTo>
                    <a:pt x="891894" y="291988"/>
                  </a:lnTo>
                  <a:lnTo>
                    <a:pt x="906105" y="338764"/>
                  </a:lnTo>
                  <a:lnTo>
                    <a:pt x="914769" y="386976"/>
                  </a:lnTo>
                  <a:lnTo>
                    <a:pt x="917698" y="436199"/>
                  </a:lnTo>
                  <a:lnTo>
                    <a:pt x="915005" y="483726"/>
                  </a:lnTo>
                  <a:lnTo>
                    <a:pt x="907115" y="529772"/>
                  </a:lnTo>
                  <a:lnTo>
                    <a:pt x="894306" y="574069"/>
                  </a:lnTo>
                  <a:lnTo>
                    <a:pt x="876859" y="616352"/>
                  </a:lnTo>
                  <a:lnTo>
                    <a:pt x="855053" y="656354"/>
                  </a:lnTo>
                  <a:lnTo>
                    <a:pt x="829169" y="693809"/>
                  </a:lnTo>
                  <a:lnTo>
                    <a:pt x="799486" y="728452"/>
                  </a:lnTo>
                  <a:lnTo>
                    <a:pt x="766284" y="760016"/>
                  </a:lnTo>
                  <a:lnTo>
                    <a:pt x="729843" y="788235"/>
                  </a:lnTo>
                  <a:lnTo>
                    <a:pt x="690443" y="812842"/>
                  </a:lnTo>
                  <a:lnTo>
                    <a:pt x="648363" y="833573"/>
                  </a:lnTo>
                  <a:lnTo>
                    <a:pt x="603884" y="850159"/>
                  </a:lnTo>
                  <a:lnTo>
                    <a:pt x="557285" y="862337"/>
                  </a:lnTo>
                  <a:lnTo>
                    <a:pt x="508847" y="869838"/>
                  </a:lnTo>
                  <a:lnTo>
                    <a:pt x="458849" y="872398"/>
                  </a:lnTo>
                  <a:lnTo>
                    <a:pt x="408850" y="869838"/>
                  </a:lnTo>
                  <a:lnTo>
                    <a:pt x="360412" y="862337"/>
                  </a:lnTo>
                  <a:lnTo>
                    <a:pt x="313813" y="850159"/>
                  </a:lnTo>
                  <a:lnTo>
                    <a:pt x="269334" y="833573"/>
                  </a:lnTo>
                  <a:lnTo>
                    <a:pt x="227255" y="812842"/>
                  </a:lnTo>
                  <a:lnTo>
                    <a:pt x="187854" y="788235"/>
                  </a:lnTo>
                  <a:lnTo>
                    <a:pt x="151413" y="760016"/>
                  </a:lnTo>
                  <a:lnTo>
                    <a:pt x="118211" y="728452"/>
                  </a:lnTo>
                  <a:lnTo>
                    <a:pt x="88528" y="693809"/>
                  </a:lnTo>
                  <a:lnTo>
                    <a:pt x="62644" y="656354"/>
                  </a:lnTo>
                  <a:lnTo>
                    <a:pt x="40838" y="616352"/>
                  </a:lnTo>
                  <a:lnTo>
                    <a:pt x="23391" y="574069"/>
                  </a:lnTo>
                  <a:lnTo>
                    <a:pt x="10582" y="529772"/>
                  </a:lnTo>
                  <a:lnTo>
                    <a:pt x="2692" y="483726"/>
                  </a:lnTo>
                  <a:lnTo>
                    <a:pt x="0" y="436199"/>
                  </a:lnTo>
                  <a:close/>
                </a:path>
              </a:pathLst>
            </a:custGeom>
            <a:ln w="33774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4736746" y="4342074"/>
            <a:ext cx="2628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145" b="1">
                <a:solidFill>
                  <a:srgbClr val="0A9395"/>
                </a:solidFill>
                <a:latin typeface="Arial"/>
                <a:cs typeface="Arial"/>
              </a:rPr>
              <a:t>5</a:t>
            </a:r>
            <a:endParaRPr sz="3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975988" y="4133857"/>
            <a:ext cx="2647950" cy="918844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650" spc="-10" b="1">
                <a:solidFill>
                  <a:srgbClr val="BA3D02"/>
                </a:solidFill>
                <a:latin typeface="Arial"/>
                <a:cs typeface="Arial"/>
              </a:rPr>
              <a:t>Miscellaneous</a:t>
            </a:r>
            <a:endParaRPr sz="165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Minor</a:t>
            </a:r>
            <a:r>
              <a:rPr dirty="0" sz="1400" spc="45">
                <a:solidFill>
                  <a:srgbClr val="595959"/>
                </a:solidFill>
                <a:latin typeface="Arial MT"/>
                <a:cs typeface="Arial MT"/>
              </a:rPr>
              <a:t> aesthetic</a:t>
            </a:r>
            <a:r>
              <a:rPr dirty="0" sz="1400" spc="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inconsistencies </a:t>
            </a:r>
            <a:r>
              <a:rPr dirty="0" sz="1400" spc="70">
                <a:solidFill>
                  <a:srgbClr val="595959"/>
                </a:solidFill>
                <a:latin typeface="Arial MT"/>
                <a:cs typeface="Arial MT"/>
              </a:rPr>
              <a:t>that</a:t>
            </a:r>
            <a:r>
              <a:rPr dirty="0" sz="1400" spc="-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50">
                <a:solidFill>
                  <a:srgbClr val="595959"/>
                </a:solidFill>
                <a:latin typeface="Arial MT"/>
                <a:cs typeface="Arial MT"/>
              </a:rPr>
              <a:t>added</a:t>
            </a:r>
            <a:r>
              <a:rPr dirty="0" sz="1400" spc="-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small </a:t>
            </a:r>
            <a:r>
              <a:rPr dirty="0" sz="1400" spc="90">
                <a:solidFill>
                  <a:srgbClr val="595959"/>
                </a:solidFill>
                <a:latin typeface="Arial MT"/>
                <a:cs typeface="Arial MT"/>
              </a:rPr>
              <a:t>but</a:t>
            </a:r>
            <a:r>
              <a:rPr dirty="0" sz="1400" spc="-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noticeable friction.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4046904" y="2468107"/>
            <a:ext cx="1642110" cy="1562735"/>
            <a:chOff x="4046904" y="2468107"/>
            <a:chExt cx="1642110" cy="1562735"/>
          </a:xfrm>
        </p:grpSpPr>
        <p:sp>
          <p:nvSpPr>
            <p:cNvPr id="20" name="object 20" descr=""/>
            <p:cNvSpPr/>
            <p:nvPr/>
          </p:nvSpPr>
          <p:spPr>
            <a:xfrm>
              <a:off x="4063792" y="2484995"/>
              <a:ext cx="1608455" cy="1529080"/>
            </a:xfrm>
            <a:custGeom>
              <a:avLst/>
              <a:gdLst/>
              <a:ahLst/>
              <a:cxnLst/>
              <a:rect l="l" t="t" r="r" b="b"/>
              <a:pathLst>
                <a:path w="1608454" h="1529079">
                  <a:moveTo>
                    <a:pt x="804148" y="1528796"/>
                  </a:moveTo>
                  <a:lnTo>
                    <a:pt x="755161" y="1527401"/>
                  </a:lnTo>
                  <a:lnTo>
                    <a:pt x="706950" y="1523270"/>
                  </a:lnTo>
                  <a:lnTo>
                    <a:pt x="659600" y="1516481"/>
                  </a:lnTo>
                  <a:lnTo>
                    <a:pt x="613194" y="1507116"/>
                  </a:lnTo>
                  <a:lnTo>
                    <a:pt x="567817" y="1495254"/>
                  </a:lnTo>
                  <a:lnTo>
                    <a:pt x="523552" y="1480975"/>
                  </a:lnTo>
                  <a:lnTo>
                    <a:pt x="480485" y="1464359"/>
                  </a:lnTo>
                  <a:lnTo>
                    <a:pt x="438698" y="1445486"/>
                  </a:lnTo>
                  <a:lnTo>
                    <a:pt x="398276" y="1424436"/>
                  </a:lnTo>
                  <a:lnTo>
                    <a:pt x="359304" y="1401288"/>
                  </a:lnTo>
                  <a:lnTo>
                    <a:pt x="321865" y="1376124"/>
                  </a:lnTo>
                  <a:lnTo>
                    <a:pt x="286043" y="1349022"/>
                  </a:lnTo>
                  <a:lnTo>
                    <a:pt x="251923" y="1320063"/>
                  </a:lnTo>
                  <a:lnTo>
                    <a:pt x="219588" y="1289327"/>
                  </a:lnTo>
                  <a:lnTo>
                    <a:pt x="189123" y="1256894"/>
                  </a:lnTo>
                  <a:lnTo>
                    <a:pt x="160612" y="1222843"/>
                  </a:lnTo>
                  <a:lnTo>
                    <a:pt x="134139" y="1187254"/>
                  </a:lnTo>
                  <a:lnTo>
                    <a:pt x="109788" y="1150208"/>
                  </a:lnTo>
                  <a:lnTo>
                    <a:pt x="87643" y="1111785"/>
                  </a:lnTo>
                  <a:lnTo>
                    <a:pt x="67789" y="1072064"/>
                  </a:lnTo>
                  <a:lnTo>
                    <a:pt x="50308" y="1031125"/>
                  </a:lnTo>
                  <a:lnTo>
                    <a:pt x="35287" y="989048"/>
                  </a:lnTo>
                  <a:lnTo>
                    <a:pt x="22808" y="945914"/>
                  </a:lnTo>
                  <a:lnTo>
                    <a:pt x="12955" y="901802"/>
                  </a:lnTo>
                  <a:lnTo>
                    <a:pt x="5814" y="856792"/>
                  </a:lnTo>
                  <a:lnTo>
                    <a:pt x="1467" y="810964"/>
                  </a:lnTo>
                  <a:lnTo>
                    <a:pt x="0" y="764398"/>
                  </a:lnTo>
                  <a:lnTo>
                    <a:pt x="1467" y="717832"/>
                  </a:lnTo>
                  <a:lnTo>
                    <a:pt x="5814" y="672004"/>
                  </a:lnTo>
                  <a:lnTo>
                    <a:pt x="12955" y="626994"/>
                  </a:lnTo>
                  <a:lnTo>
                    <a:pt x="22808" y="582882"/>
                  </a:lnTo>
                  <a:lnTo>
                    <a:pt x="35287" y="539748"/>
                  </a:lnTo>
                  <a:lnTo>
                    <a:pt x="50308" y="497671"/>
                  </a:lnTo>
                  <a:lnTo>
                    <a:pt x="67789" y="456732"/>
                  </a:lnTo>
                  <a:lnTo>
                    <a:pt x="87643" y="417011"/>
                  </a:lnTo>
                  <a:lnTo>
                    <a:pt x="109788" y="378588"/>
                  </a:lnTo>
                  <a:lnTo>
                    <a:pt x="134139" y="341542"/>
                  </a:lnTo>
                  <a:lnTo>
                    <a:pt x="160612" y="305953"/>
                  </a:lnTo>
                  <a:lnTo>
                    <a:pt x="189123" y="271902"/>
                  </a:lnTo>
                  <a:lnTo>
                    <a:pt x="219588" y="239469"/>
                  </a:lnTo>
                  <a:lnTo>
                    <a:pt x="251923" y="208733"/>
                  </a:lnTo>
                  <a:lnTo>
                    <a:pt x="286043" y="179774"/>
                  </a:lnTo>
                  <a:lnTo>
                    <a:pt x="321865" y="152672"/>
                  </a:lnTo>
                  <a:lnTo>
                    <a:pt x="359304" y="127508"/>
                  </a:lnTo>
                  <a:lnTo>
                    <a:pt x="398276" y="104360"/>
                  </a:lnTo>
                  <a:lnTo>
                    <a:pt x="438698" y="83310"/>
                  </a:lnTo>
                  <a:lnTo>
                    <a:pt x="480485" y="64437"/>
                  </a:lnTo>
                  <a:lnTo>
                    <a:pt x="523552" y="47821"/>
                  </a:lnTo>
                  <a:lnTo>
                    <a:pt x="567817" y="33542"/>
                  </a:lnTo>
                  <a:lnTo>
                    <a:pt x="613194" y="21680"/>
                  </a:lnTo>
                  <a:lnTo>
                    <a:pt x="659600" y="12315"/>
                  </a:lnTo>
                  <a:lnTo>
                    <a:pt x="706950" y="5526"/>
                  </a:lnTo>
                  <a:lnTo>
                    <a:pt x="755161" y="1395"/>
                  </a:lnTo>
                  <a:lnTo>
                    <a:pt x="804148" y="0"/>
                  </a:lnTo>
                  <a:lnTo>
                    <a:pt x="852279" y="1395"/>
                  </a:lnTo>
                  <a:lnTo>
                    <a:pt x="852886" y="1395"/>
                  </a:lnTo>
                  <a:lnTo>
                    <a:pt x="900343" y="5526"/>
                  </a:lnTo>
                  <a:lnTo>
                    <a:pt x="900927" y="5526"/>
                  </a:lnTo>
                  <a:lnTo>
                    <a:pt x="949849" y="12647"/>
                  </a:lnTo>
                  <a:lnTo>
                    <a:pt x="997222" y="22356"/>
                  </a:lnTo>
                  <a:lnTo>
                    <a:pt x="1043793" y="34730"/>
                  </a:lnTo>
                  <a:lnTo>
                    <a:pt x="1089440" y="49721"/>
                  </a:lnTo>
                  <a:lnTo>
                    <a:pt x="1134040" y="67282"/>
                  </a:lnTo>
                  <a:lnTo>
                    <a:pt x="1177469" y="87364"/>
                  </a:lnTo>
                  <a:lnTo>
                    <a:pt x="1219606" y="109919"/>
                  </a:lnTo>
                  <a:lnTo>
                    <a:pt x="1260328" y="134898"/>
                  </a:lnTo>
                  <a:lnTo>
                    <a:pt x="1299511" y="162253"/>
                  </a:lnTo>
                  <a:lnTo>
                    <a:pt x="1337033" y="191936"/>
                  </a:lnTo>
                  <a:lnTo>
                    <a:pt x="1372772" y="223899"/>
                  </a:lnTo>
                  <a:lnTo>
                    <a:pt x="1409084" y="260776"/>
                  </a:lnTo>
                  <a:lnTo>
                    <a:pt x="1442579" y="299632"/>
                  </a:lnTo>
                  <a:lnTo>
                    <a:pt x="1473191" y="340320"/>
                  </a:lnTo>
                  <a:lnTo>
                    <a:pt x="1500856" y="382689"/>
                  </a:lnTo>
                  <a:lnTo>
                    <a:pt x="1525508" y="426593"/>
                  </a:lnTo>
                  <a:lnTo>
                    <a:pt x="1547084" y="471883"/>
                  </a:lnTo>
                  <a:lnTo>
                    <a:pt x="1565518" y="518409"/>
                  </a:lnTo>
                  <a:lnTo>
                    <a:pt x="1580745" y="566024"/>
                  </a:lnTo>
                  <a:lnTo>
                    <a:pt x="1592702" y="614579"/>
                  </a:lnTo>
                  <a:lnTo>
                    <a:pt x="1601322" y="663925"/>
                  </a:lnTo>
                  <a:lnTo>
                    <a:pt x="1606542" y="713915"/>
                  </a:lnTo>
                  <a:lnTo>
                    <a:pt x="1608296" y="764398"/>
                  </a:lnTo>
                  <a:lnTo>
                    <a:pt x="1606829" y="810964"/>
                  </a:lnTo>
                  <a:lnTo>
                    <a:pt x="1602482" y="856792"/>
                  </a:lnTo>
                  <a:lnTo>
                    <a:pt x="1595341" y="901802"/>
                  </a:lnTo>
                  <a:lnTo>
                    <a:pt x="1585488" y="945914"/>
                  </a:lnTo>
                  <a:lnTo>
                    <a:pt x="1573009" y="989048"/>
                  </a:lnTo>
                  <a:lnTo>
                    <a:pt x="1557987" y="1031125"/>
                  </a:lnTo>
                  <a:lnTo>
                    <a:pt x="1540507" y="1072064"/>
                  </a:lnTo>
                  <a:lnTo>
                    <a:pt x="1520653" y="1111785"/>
                  </a:lnTo>
                  <a:lnTo>
                    <a:pt x="1498508" y="1150208"/>
                  </a:lnTo>
                  <a:lnTo>
                    <a:pt x="1474157" y="1187254"/>
                  </a:lnTo>
                  <a:lnTo>
                    <a:pt x="1447683" y="1222843"/>
                  </a:lnTo>
                  <a:lnTo>
                    <a:pt x="1419172" y="1256894"/>
                  </a:lnTo>
                  <a:lnTo>
                    <a:pt x="1388708" y="1289327"/>
                  </a:lnTo>
                  <a:lnTo>
                    <a:pt x="1356373" y="1320063"/>
                  </a:lnTo>
                  <a:lnTo>
                    <a:pt x="1322253" y="1349022"/>
                  </a:lnTo>
                  <a:lnTo>
                    <a:pt x="1286431" y="1376124"/>
                  </a:lnTo>
                  <a:lnTo>
                    <a:pt x="1248992" y="1401288"/>
                  </a:lnTo>
                  <a:lnTo>
                    <a:pt x="1210019" y="1424436"/>
                  </a:lnTo>
                  <a:lnTo>
                    <a:pt x="1169598" y="1445486"/>
                  </a:lnTo>
                  <a:lnTo>
                    <a:pt x="1127811" y="1464359"/>
                  </a:lnTo>
                  <a:lnTo>
                    <a:pt x="1084743" y="1480975"/>
                  </a:lnTo>
                  <a:lnTo>
                    <a:pt x="1040479" y="1495254"/>
                  </a:lnTo>
                  <a:lnTo>
                    <a:pt x="995102" y="1507116"/>
                  </a:lnTo>
                  <a:lnTo>
                    <a:pt x="948696" y="1516481"/>
                  </a:lnTo>
                  <a:lnTo>
                    <a:pt x="901346" y="1523270"/>
                  </a:lnTo>
                  <a:lnTo>
                    <a:pt x="853135" y="1527401"/>
                  </a:lnTo>
                  <a:lnTo>
                    <a:pt x="804148" y="1528796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063791" y="2484994"/>
              <a:ext cx="1608455" cy="1529080"/>
            </a:xfrm>
            <a:custGeom>
              <a:avLst/>
              <a:gdLst/>
              <a:ahLst/>
              <a:cxnLst/>
              <a:rect l="l" t="t" r="r" b="b"/>
              <a:pathLst>
                <a:path w="1608454" h="1529079">
                  <a:moveTo>
                    <a:pt x="0" y="764398"/>
                  </a:moveTo>
                  <a:lnTo>
                    <a:pt x="1467" y="717832"/>
                  </a:lnTo>
                  <a:lnTo>
                    <a:pt x="5814" y="672004"/>
                  </a:lnTo>
                  <a:lnTo>
                    <a:pt x="12955" y="626994"/>
                  </a:lnTo>
                  <a:lnTo>
                    <a:pt x="22808" y="582882"/>
                  </a:lnTo>
                  <a:lnTo>
                    <a:pt x="35287" y="539748"/>
                  </a:lnTo>
                  <a:lnTo>
                    <a:pt x="50308" y="497671"/>
                  </a:lnTo>
                  <a:lnTo>
                    <a:pt x="67789" y="456732"/>
                  </a:lnTo>
                  <a:lnTo>
                    <a:pt x="87643" y="417011"/>
                  </a:lnTo>
                  <a:lnTo>
                    <a:pt x="109788" y="378588"/>
                  </a:lnTo>
                  <a:lnTo>
                    <a:pt x="134139" y="341542"/>
                  </a:lnTo>
                  <a:lnTo>
                    <a:pt x="160612" y="305953"/>
                  </a:lnTo>
                  <a:lnTo>
                    <a:pt x="189123" y="271902"/>
                  </a:lnTo>
                  <a:lnTo>
                    <a:pt x="219588" y="239469"/>
                  </a:lnTo>
                  <a:lnTo>
                    <a:pt x="251923" y="208732"/>
                  </a:lnTo>
                  <a:lnTo>
                    <a:pt x="286043" y="179774"/>
                  </a:lnTo>
                  <a:lnTo>
                    <a:pt x="321865" y="152672"/>
                  </a:lnTo>
                  <a:lnTo>
                    <a:pt x="359304" y="127508"/>
                  </a:lnTo>
                  <a:lnTo>
                    <a:pt x="398276" y="104360"/>
                  </a:lnTo>
                  <a:lnTo>
                    <a:pt x="438698" y="83310"/>
                  </a:lnTo>
                  <a:lnTo>
                    <a:pt x="480485" y="64437"/>
                  </a:lnTo>
                  <a:lnTo>
                    <a:pt x="523552" y="47821"/>
                  </a:lnTo>
                  <a:lnTo>
                    <a:pt x="567817" y="33542"/>
                  </a:lnTo>
                  <a:lnTo>
                    <a:pt x="613194" y="21680"/>
                  </a:lnTo>
                  <a:lnTo>
                    <a:pt x="659600" y="12315"/>
                  </a:lnTo>
                  <a:lnTo>
                    <a:pt x="706950" y="5526"/>
                  </a:lnTo>
                  <a:lnTo>
                    <a:pt x="755161" y="1395"/>
                  </a:lnTo>
                  <a:lnTo>
                    <a:pt x="804148" y="0"/>
                  </a:lnTo>
                  <a:lnTo>
                    <a:pt x="853189" y="1421"/>
                  </a:lnTo>
                  <a:lnTo>
                    <a:pt x="901797" y="5653"/>
                  </a:lnTo>
                  <a:lnTo>
                    <a:pt x="949849" y="12647"/>
                  </a:lnTo>
                  <a:lnTo>
                    <a:pt x="997222" y="22356"/>
                  </a:lnTo>
                  <a:lnTo>
                    <a:pt x="1043793" y="34730"/>
                  </a:lnTo>
                  <a:lnTo>
                    <a:pt x="1089440" y="49721"/>
                  </a:lnTo>
                  <a:lnTo>
                    <a:pt x="1134040" y="67282"/>
                  </a:lnTo>
                  <a:lnTo>
                    <a:pt x="1177469" y="87364"/>
                  </a:lnTo>
                  <a:lnTo>
                    <a:pt x="1219606" y="109919"/>
                  </a:lnTo>
                  <a:lnTo>
                    <a:pt x="1260328" y="134898"/>
                  </a:lnTo>
                  <a:lnTo>
                    <a:pt x="1299511" y="162253"/>
                  </a:lnTo>
                  <a:lnTo>
                    <a:pt x="1337033" y="191936"/>
                  </a:lnTo>
                  <a:lnTo>
                    <a:pt x="1372772" y="223899"/>
                  </a:lnTo>
                  <a:lnTo>
                    <a:pt x="1409084" y="260776"/>
                  </a:lnTo>
                  <a:lnTo>
                    <a:pt x="1442579" y="299632"/>
                  </a:lnTo>
                  <a:lnTo>
                    <a:pt x="1473191" y="340320"/>
                  </a:lnTo>
                  <a:lnTo>
                    <a:pt x="1500856" y="382689"/>
                  </a:lnTo>
                  <a:lnTo>
                    <a:pt x="1525508" y="426593"/>
                  </a:lnTo>
                  <a:lnTo>
                    <a:pt x="1547084" y="471883"/>
                  </a:lnTo>
                  <a:lnTo>
                    <a:pt x="1565518" y="518409"/>
                  </a:lnTo>
                  <a:lnTo>
                    <a:pt x="1580745" y="566024"/>
                  </a:lnTo>
                  <a:lnTo>
                    <a:pt x="1592702" y="614579"/>
                  </a:lnTo>
                  <a:lnTo>
                    <a:pt x="1601322" y="663925"/>
                  </a:lnTo>
                  <a:lnTo>
                    <a:pt x="1606542" y="713914"/>
                  </a:lnTo>
                  <a:lnTo>
                    <a:pt x="1608296" y="764398"/>
                  </a:lnTo>
                  <a:lnTo>
                    <a:pt x="1606829" y="810964"/>
                  </a:lnTo>
                  <a:lnTo>
                    <a:pt x="1602482" y="856792"/>
                  </a:lnTo>
                  <a:lnTo>
                    <a:pt x="1595341" y="901802"/>
                  </a:lnTo>
                  <a:lnTo>
                    <a:pt x="1585488" y="945914"/>
                  </a:lnTo>
                  <a:lnTo>
                    <a:pt x="1573009" y="989048"/>
                  </a:lnTo>
                  <a:lnTo>
                    <a:pt x="1557987" y="1031125"/>
                  </a:lnTo>
                  <a:lnTo>
                    <a:pt x="1540507" y="1072064"/>
                  </a:lnTo>
                  <a:lnTo>
                    <a:pt x="1520652" y="1111785"/>
                  </a:lnTo>
                  <a:lnTo>
                    <a:pt x="1498508" y="1150208"/>
                  </a:lnTo>
                  <a:lnTo>
                    <a:pt x="1474157" y="1187254"/>
                  </a:lnTo>
                  <a:lnTo>
                    <a:pt x="1447683" y="1222843"/>
                  </a:lnTo>
                  <a:lnTo>
                    <a:pt x="1419172" y="1256894"/>
                  </a:lnTo>
                  <a:lnTo>
                    <a:pt x="1388707" y="1289327"/>
                  </a:lnTo>
                  <a:lnTo>
                    <a:pt x="1356373" y="1320063"/>
                  </a:lnTo>
                  <a:lnTo>
                    <a:pt x="1322253" y="1349022"/>
                  </a:lnTo>
                  <a:lnTo>
                    <a:pt x="1286431" y="1376124"/>
                  </a:lnTo>
                  <a:lnTo>
                    <a:pt x="1248992" y="1401288"/>
                  </a:lnTo>
                  <a:lnTo>
                    <a:pt x="1210019" y="1424436"/>
                  </a:lnTo>
                  <a:lnTo>
                    <a:pt x="1169598" y="1445486"/>
                  </a:lnTo>
                  <a:lnTo>
                    <a:pt x="1127811" y="1464359"/>
                  </a:lnTo>
                  <a:lnTo>
                    <a:pt x="1084743" y="1480975"/>
                  </a:lnTo>
                  <a:lnTo>
                    <a:pt x="1040479" y="1495254"/>
                  </a:lnTo>
                  <a:lnTo>
                    <a:pt x="995102" y="1507116"/>
                  </a:lnTo>
                  <a:lnTo>
                    <a:pt x="948696" y="1516481"/>
                  </a:lnTo>
                  <a:lnTo>
                    <a:pt x="901346" y="1523270"/>
                  </a:lnTo>
                  <a:lnTo>
                    <a:pt x="853135" y="1527401"/>
                  </a:lnTo>
                  <a:lnTo>
                    <a:pt x="804148" y="1528796"/>
                  </a:lnTo>
                  <a:lnTo>
                    <a:pt x="755161" y="1527401"/>
                  </a:lnTo>
                  <a:lnTo>
                    <a:pt x="706950" y="1523270"/>
                  </a:lnTo>
                  <a:lnTo>
                    <a:pt x="659600" y="1516481"/>
                  </a:lnTo>
                  <a:lnTo>
                    <a:pt x="613194" y="1507116"/>
                  </a:lnTo>
                  <a:lnTo>
                    <a:pt x="567817" y="1495254"/>
                  </a:lnTo>
                  <a:lnTo>
                    <a:pt x="523552" y="1480975"/>
                  </a:lnTo>
                  <a:lnTo>
                    <a:pt x="480485" y="1464359"/>
                  </a:lnTo>
                  <a:lnTo>
                    <a:pt x="438698" y="1445486"/>
                  </a:lnTo>
                  <a:lnTo>
                    <a:pt x="398276" y="1424436"/>
                  </a:lnTo>
                  <a:lnTo>
                    <a:pt x="359304" y="1401288"/>
                  </a:lnTo>
                  <a:lnTo>
                    <a:pt x="321865" y="1376124"/>
                  </a:lnTo>
                  <a:lnTo>
                    <a:pt x="286043" y="1349022"/>
                  </a:lnTo>
                  <a:lnTo>
                    <a:pt x="251923" y="1320063"/>
                  </a:lnTo>
                  <a:lnTo>
                    <a:pt x="219588" y="1289327"/>
                  </a:lnTo>
                  <a:lnTo>
                    <a:pt x="189123" y="1256894"/>
                  </a:lnTo>
                  <a:lnTo>
                    <a:pt x="160612" y="1222843"/>
                  </a:lnTo>
                  <a:lnTo>
                    <a:pt x="134139" y="1187254"/>
                  </a:lnTo>
                  <a:lnTo>
                    <a:pt x="109788" y="1150208"/>
                  </a:lnTo>
                  <a:lnTo>
                    <a:pt x="87643" y="1111785"/>
                  </a:lnTo>
                  <a:lnTo>
                    <a:pt x="67789" y="1072064"/>
                  </a:lnTo>
                  <a:lnTo>
                    <a:pt x="50308" y="1031125"/>
                  </a:lnTo>
                  <a:lnTo>
                    <a:pt x="35287" y="989048"/>
                  </a:lnTo>
                  <a:lnTo>
                    <a:pt x="22808" y="945914"/>
                  </a:lnTo>
                  <a:lnTo>
                    <a:pt x="12955" y="901802"/>
                  </a:lnTo>
                  <a:lnTo>
                    <a:pt x="5814" y="856792"/>
                  </a:lnTo>
                  <a:lnTo>
                    <a:pt x="1467" y="810964"/>
                  </a:lnTo>
                  <a:lnTo>
                    <a:pt x="0" y="764398"/>
                  </a:lnTo>
                  <a:close/>
                </a:path>
              </a:pathLst>
            </a:custGeom>
            <a:ln w="33774">
              <a:solidFill>
                <a:srgbClr val="93D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675977" y="2992857"/>
            <a:ext cx="38417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295" b="1">
                <a:solidFill>
                  <a:srgbClr val="0A9395"/>
                </a:solidFill>
                <a:latin typeface="Arial"/>
                <a:cs typeface="Arial"/>
              </a:rPr>
              <a:t>12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0663" y="382049"/>
            <a:ext cx="5022647" cy="47614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799" y="494197"/>
            <a:ext cx="149415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30">
                <a:solidFill>
                  <a:srgbClr val="BA3D02"/>
                </a:solidFill>
              </a:rPr>
              <a:t>Revisions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146808" y="3963598"/>
            <a:ext cx="169354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0" b="1">
                <a:solidFill>
                  <a:srgbClr val="BA3D02"/>
                </a:solidFill>
                <a:latin typeface="Arial"/>
                <a:cs typeface="Arial"/>
              </a:rPr>
              <a:t>88%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40">
                <a:solidFill>
                  <a:srgbClr val="595959"/>
                </a:solidFill>
                <a:latin typeface="Arial MT"/>
                <a:cs typeface="Arial MT"/>
              </a:rPr>
              <a:t>Implementation </a:t>
            </a:r>
            <a:r>
              <a:rPr dirty="0" sz="1800" spc="-10">
                <a:solidFill>
                  <a:srgbClr val="595959"/>
                </a:solidFill>
                <a:latin typeface="Arial MT"/>
                <a:cs typeface="Arial MT"/>
              </a:rPr>
              <a:t>Rate</a:t>
            </a:r>
            <a:r>
              <a:rPr dirty="0" sz="1800" spc="-10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 MT"/>
                <a:cs typeface="Arial MT"/>
              </a:rPr>
              <a:t>(16/18)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2248" y="4136410"/>
            <a:ext cx="1527175" cy="76644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35" b="1">
                <a:solidFill>
                  <a:srgbClr val="BA3D02"/>
                </a:solidFill>
                <a:latin typeface="Arial"/>
                <a:cs typeface="Arial"/>
              </a:rPr>
              <a:t>62%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1200"/>
              </a:lnSpc>
            </a:pPr>
            <a:r>
              <a:rPr dirty="0" sz="1600" spc="45">
                <a:solidFill>
                  <a:srgbClr val="595959"/>
                </a:solidFill>
                <a:latin typeface="Arial MT"/>
                <a:cs typeface="Arial MT"/>
              </a:rPr>
              <a:t>Implementation </a:t>
            </a:r>
            <a:r>
              <a:rPr dirty="0" sz="1600" spc="50">
                <a:solidFill>
                  <a:srgbClr val="595959"/>
                </a:solidFill>
                <a:latin typeface="Arial MT"/>
                <a:cs typeface="Arial MT"/>
              </a:rPr>
              <a:t>rate</a:t>
            </a:r>
            <a:r>
              <a:rPr dirty="0" sz="16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Arial MT"/>
                <a:cs typeface="Arial MT"/>
              </a:rPr>
              <a:t>(12/37)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637823" y="844651"/>
            <a:ext cx="2296795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4150" spc="165" b="1">
                <a:solidFill>
                  <a:srgbClr val="0A9395"/>
                </a:solidFill>
                <a:latin typeface="Arial"/>
                <a:cs typeface="Arial"/>
              </a:rPr>
              <a:t>39</a:t>
            </a:r>
            <a:endParaRPr sz="41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50" b="1">
                <a:solidFill>
                  <a:srgbClr val="0A9395"/>
                </a:solidFill>
                <a:latin typeface="Arial"/>
                <a:cs typeface="Arial"/>
              </a:rPr>
              <a:t>Total</a:t>
            </a:r>
            <a:r>
              <a:rPr dirty="0" sz="2450" spc="-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450" spc="-10" b="1">
                <a:solidFill>
                  <a:srgbClr val="0A9395"/>
                </a:solidFill>
                <a:latin typeface="Arial"/>
                <a:cs typeface="Arial"/>
              </a:rPr>
              <a:t>Revisions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0663" y="382049"/>
            <a:ext cx="5022647" cy="47614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799" y="494197"/>
            <a:ext cx="149415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30">
                <a:solidFill>
                  <a:srgbClr val="BA3D02"/>
                </a:solidFill>
              </a:rPr>
              <a:t>Revisions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899359" y="3961769"/>
            <a:ext cx="2027555" cy="10134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90" b="1">
                <a:solidFill>
                  <a:srgbClr val="BA3D02"/>
                </a:solidFill>
                <a:latin typeface="Arial"/>
                <a:cs typeface="Arial"/>
              </a:rPr>
              <a:t>88%</a:t>
            </a:r>
            <a:endParaRPr sz="2150">
              <a:latin typeface="Arial"/>
              <a:cs typeface="Arial"/>
            </a:endParaRPr>
          </a:p>
          <a:p>
            <a:pPr marL="12700" marR="5080">
              <a:lnSpc>
                <a:spcPct val="100499"/>
              </a:lnSpc>
            </a:pPr>
            <a:r>
              <a:rPr dirty="0" sz="2150" spc="55">
                <a:solidFill>
                  <a:srgbClr val="595959"/>
                </a:solidFill>
                <a:latin typeface="Arial MT"/>
                <a:cs typeface="Arial MT"/>
              </a:rPr>
              <a:t>Implementation </a:t>
            </a:r>
            <a:r>
              <a:rPr dirty="0" sz="2150" spc="-10">
                <a:solidFill>
                  <a:srgbClr val="595959"/>
                </a:solidFill>
                <a:latin typeface="Arial MT"/>
                <a:cs typeface="Arial MT"/>
              </a:rPr>
              <a:t>Rate</a:t>
            </a:r>
            <a:r>
              <a:rPr dirty="0" sz="2150" spc="-1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150" spc="-10" b="1">
                <a:solidFill>
                  <a:srgbClr val="BA3D02"/>
                </a:solidFill>
                <a:latin typeface="Arial"/>
                <a:cs typeface="Arial"/>
              </a:rPr>
              <a:t>(16/18)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2248" y="4136410"/>
            <a:ext cx="1527175" cy="76644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35" b="1">
                <a:solidFill>
                  <a:srgbClr val="BA3D02"/>
                </a:solidFill>
                <a:latin typeface="Arial"/>
                <a:cs typeface="Arial"/>
              </a:rPr>
              <a:t>62%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1200"/>
              </a:lnSpc>
            </a:pPr>
            <a:r>
              <a:rPr dirty="0" sz="1600" spc="45">
                <a:solidFill>
                  <a:srgbClr val="595959"/>
                </a:solidFill>
                <a:latin typeface="Arial MT"/>
                <a:cs typeface="Arial MT"/>
              </a:rPr>
              <a:t>Implementation </a:t>
            </a:r>
            <a:r>
              <a:rPr dirty="0" sz="1600" spc="50">
                <a:solidFill>
                  <a:srgbClr val="595959"/>
                </a:solidFill>
                <a:latin typeface="Arial MT"/>
                <a:cs typeface="Arial MT"/>
              </a:rPr>
              <a:t>rate</a:t>
            </a:r>
            <a:r>
              <a:rPr dirty="0" sz="16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Arial MT"/>
                <a:cs typeface="Arial MT"/>
              </a:rPr>
              <a:t>(23/37)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637823" y="844651"/>
            <a:ext cx="2296795" cy="1044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4150" spc="165" b="1">
                <a:solidFill>
                  <a:srgbClr val="0A9395"/>
                </a:solidFill>
                <a:latin typeface="Arial"/>
                <a:cs typeface="Arial"/>
              </a:rPr>
              <a:t>39</a:t>
            </a:r>
            <a:endParaRPr sz="41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50" b="1">
                <a:solidFill>
                  <a:srgbClr val="0A9395"/>
                </a:solidFill>
                <a:latin typeface="Arial"/>
                <a:cs typeface="Arial"/>
              </a:rPr>
              <a:t>Total</a:t>
            </a:r>
            <a:r>
              <a:rPr dirty="0" sz="2450" spc="-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2450" spc="-10" b="1">
                <a:solidFill>
                  <a:srgbClr val="0A9395"/>
                </a:solidFill>
                <a:latin typeface="Arial"/>
                <a:cs typeface="Arial"/>
              </a:rPr>
              <a:t>Revisions</a:t>
            </a:r>
            <a:endParaRPr sz="245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712115" y="1095047"/>
            <a:ext cx="1873250" cy="3561715"/>
          </a:xfrm>
          <a:custGeom>
            <a:avLst/>
            <a:gdLst/>
            <a:ahLst/>
            <a:cxnLst/>
            <a:rect l="l" t="t" r="r" b="b"/>
            <a:pathLst>
              <a:path w="1873250" h="3561715">
                <a:moveTo>
                  <a:pt x="0" y="0"/>
                </a:moveTo>
                <a:lnTo>
                  <a:pt x="1872896" y="0"/>
                </a:lnTo>
                <a:lnTo>
                  <a:pt x="1872896" y="3561592"/>
                </a:lnTo>
                <a:lnTo>
                  <a:pt x="0" y="3561592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799" y="494197"/>
            <a:ext cx="319532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BA3D02"/>
                </a:solidFill>
              </a:rPr>
              <a:t>High</a:t>
            </a:r>
            <a:r>
              <a:rPr dirty="0" spc="-165">
                <a:solidFill>
                  <a:srgbClr val="BA3D02"/>
                </a:solidFill>
              </a:rPr>
              <a:t> </a:t>
            </a:r>
            <a:r>
              <a:rPr dirty="0">
                <a:solidFill>
                  <a:srgbClr val="BA3D02"/>
                </a:solidFill>
              </a:rPr>
              <a:t>Level</a:t>
            </a:r>
            <a:r>
              <a:rPr dirty="0" spc="-160">
                <a:solidFill>
                  <a:srgbClr val="BA3D02"/>
                </a:solidFill>
              </a:rPr>
              <a:t> </a:t>
            </a:r>
            <a:r>
              <a:rPr dirty="0" spc="55">
                <a:solidFill>
                  <a:srgbClr val="BA3D02"/>
                </a:solidFill>
              </a:rPr>
              <a:t>Summary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07799" y="1252179"/>
            <a:ext cx="199453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-10" b="1">
                <a:solidFill>
                  <a:srgbClr val="595959"/>
                </a:solidFill>
                <a:latin typeface="Arial"/>
                <a:cs typeface="Arial"/>
              </a:rPr>
              <a:t>Users </a:t>
            </a:r>
            <a:r>
              <a:rPr dirty="0" sz="3000" spc="75" b="1">
                <a:solidFill>
                  <a:srgbClr val="595959"/>
                </a:solidFill>
                <a:latin typeface="Arial"/>
                <a:cs typeface="Arial"/>
              </a:rPr>
              <a:t>frequently </a:t>
            </a:r>
            <a:r>
              <a:rPr dirty="0" sz="3000" spc="105" b="1">
                <a:solidFill>
                  <a:srgbClr val="595959"/>
                </a:solidFill>
                <a:latin typeface="Arial"/>
                <a:cs typeface="Arial"/>
              </a:rPr>
              <a:t>felt</a:t>
            </a:r>
            <a:r>
              <a:rPr dirty="0" sz="3000" spc="-1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3000" spc="65" b="1">
                <a:solidFill>
                  <a:srgbClr val="0097A7"/>
                </a:solidFill>
                <a:latin typeface="Arial"/>
                <a:cs typeface="Arial"/>
              </a:rPr>
              <a:t>stuck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90540" y="1252179"/>
            <a:ext cx="213677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75" b="1">
                <a:solidFill>
                  <a:srgbClr val="595959"/>
                </a:solidFill>
                <a:latin typeface="Arial"/>
                <a:cs typeface="Arial"/>
              </a:rPr>
              <a:t>High-</a:t>
            </a:r>
            <a:r>
              <a:rPr dirty="0" sz="3000" spc="45" b="1">
                <a:solidFill>
                  <a:srgbClr val="595959"/>
                </a:solidFill>
                <a:latin typeface="Arial"/>
                <a:cs typeface="Arial"/>
              </a:rPr>
              <a:t>risk </a:t>
            </a:r>
            <a:r>
              <a:rPr dirty="0" sz="3000" spc="60" b="1">
                <a:solidFill>
                  <a:srgbClr val="595959"/>
                </a:solidFill>
                <a:latin typeface="Arial"/>
                <a:cs typeface="Arial"/>
              </a:rPr>
              <a:t>actions</a:t>
            </a:r>
            <a:r>
              <a:rPr dirty="0" sz="3000" spc="-1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3000" spc="85" b="1">
                <a:solidFill>
                  <a:srgbClr val="595959"/>
                </a:solidFill>
                <a:latin typeface="Arial"/>
                <a:cs typeface="Arial"/>
              </a:rPr>
              <a:t>felt </a:t>
            </a:r>
            <a:r>
              <a:rPr dirty="0" sz="3000" spc="105" b="1">
                <a:solidFill>
                  <a:srgbClr val="0097A7"/>
                </a:solidFill>
                <a:latin typeface="Arial"/>
                <a:cs typeface="Arial"/>
              </a:rPr>
              <a:t>abrupt</a:t>
            </a:r>
            <a:r>
              <a:rPr dirty="0" sz="3000" spc="-114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3000" spc="-35" b="1">
                <a:solidFill>
                  <a:srgbClr val="0097A7"/>
                </a:solidFill>
                <a:latin typeface="Arial"/>
                <a:cs typeface="Arial"/>
              </a:rPr>
              <a:t>or </a:t>
            </a:r>
            <a:r>
              <a:rPr dirty="0" sz="3000" spc="-10" b="1">
                <a:solidFill>
                  <a:srgbClr val="0097A7"/>
                </a:solidFill>
                <a:latin typeface="Arial"/>
                <a:cs typeface="Arial"/>
              </a:rPr>
              <a:t>unsafe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73288" y="1252179"/>
            <a:ext cx="229743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100" b="1">
                <a:solidFill>
                  <a:srgbClr val="595959"/>
                </a:solidFill>
                <a:latin typeface="Arial"/>
                <a:cs typeface="Arial"/>
              </a:rPr>
              <a:t>Moderate </a:t>
            </a:r>
            <a:r>
              <a:rPr dirty="0" sz="3000" spc="85" b="1">
                <a:solidFill>
                  <a:srgbClr val="595959"/>
                </a:solidFill>
                <a:latin typeface="Arial"/>
                <a:cs typeface="Arial"/>
              </a:rPr>
              <a:t>task</a:t>
            </a:r>
            <a:r>
              <a:rPr dirty="0" sz="3000" spc="-114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3000" spc="55" b="1">
                <a:solidFill>
                  <a:srgbClr val="595959"/>
                </a:solidFill>
                <a:latin typeface="Arial"/>
                <a:cs typeface="Arial"/>
              </a:rPr>
              <a:t>caused </a:t>
            </a:r>
            <a:r>
              <a:rPr dirty="0" sz="3000" spc="-10" b="1">
                <a:solidFill>
                  <a:srgbClr val="0097A7"/>
                </a:solidFill>
                <a:latin typeface="Arial"/>
                <a:cs typeface="Arial"/>
              </a:rPr>
              <a:t>brain overload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62161" y="3979860"/>
            <a:ext cx="216598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missing</a:t>
            </a:r>
            <a:r>
              <a:rPr dirty="0" sz="20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70">
                <a:solidFill>
                  <a:srgbClr val="595959"/>
                </a:solidFill>
                <a:latin typeface="Arial MT"/>
                <a:cs typeface="Arial MT"/>
              </a:rPr>
              <a:t>or</a:t>
            </a:r>
            <a:r>
              <a:rPr dirty="0" sz="20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595959"/>
                </a:solidFill>
                <a:latin typeface="Arial MT"/>
                <a:cs typeface="Arial MT"/>
              </a:rPr>
              <a:t>unclear 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exit</a:t>
            </a:r>
            <a:r>
              <a:rPr dirty="0" sz="2000" spc="-1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paths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490530" y="3979860"/>
            <a:ext cx="203327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lack</a:t>
            </a:r>
            <a:r>
              <a:rPr dirty="0" sz="2000" spc="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5">
                <a:solidFill>
                  <a:srgbClr val="595959"/>
                </a:solidFill>
                <a:latin typeface="Arial MT"/>
                <a:cs typeface="Arial MT"/>
              </a:rPr>
              <a:t>of</a:t>
            </a:r>
            <a:r>
              <a:rPr dirty="0" sz="2000" spc="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feedback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2000" spc="10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60">
                <a:solidFill>
                  <a:srgbClr val="595959"/>
                </a:solidFill>
                <a:latin typeface="Arial MT"/>
                <a:cs typeface="Arial MT"/>
              </a:rPr>
              <a:t>confirmation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518903" y="3774254"/>
            <a:ext cx="1976755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missing</a:t>
            </a:r>
            <a:r>
              <a:rPr dirty="0" sz="2000" spc="1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595959"/>
                </a:solidFill>
                <a:latin typeface="Arial MT"/>
                <a:cs typeface="Arial MT"/>
              </a:rPr>
              <a:t>visual 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context, </a:t>
            </a:r>
            <a:r>
              <a:rPr dirty="0" sz="2000" spc="45">
                <a:solidFill>
                  <a:srgbClr val="595959"/>
                </a:solidFill>
                <a:latin typeface="Arial MT"/>
                <a:cs typeface="Arial MT"/>
              </a:rPr>
              <a:t>instructions,</a:t>
            </a:r>
            <a:r>
              <a:rPr dirty="0" sz="2000" spc="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595959"/>
                </a:solidFill>
                <a:latin typeface="Arial MT"/>
                <a:cs typeface="Arial MT"/>
              </a:rPr>
              <a:t>and 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accessibility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605199" y="3253780"/>
            <a:ext cx="123189" cy="457834"/>
            <a:chOff x="1605199" y="3253780"/>
            <a:chExt cx="123189" cy="457834"/>
          </a:xfrm>
        </p:grpSpPr>
        <p:sp>
          <p:nvSpPr>
            <p:cNvPr id="10" name="object 10" descr=""/>
            <p:cNvSpPr/>
            <p:nvPr/>
          </p:nvSpPr>
          <p:spPr>
            <a:xfrm>
              <a:off x="1666684" y="3397743"/>
              <a:ext cx="0" cy="313690"/>
            </a:xfrm>
            <a:custGeom>
              <a:avLst/>
              <a:gdLst/>
              <a:ahLst/>
              <a:cxnLst/>
              <a:rect l="l" t="t" r="r" b="b"/>
              <a:pathLst>
                <a:path w="0" h="313689">
                  <a:moveTo>
                    <a:pt x="0" y="313649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5199" y="3253780"/>
              <a:ext cx="122969" cy="158249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4510503" y="3253780"/>
            <a:ext cx="123189" cy="457834"/>
            <a:chOff x="4510503" y="3253780"/>
            <a:chExt cx="123189" cy="457834"/>
          </a:xfrm>
        </p:grpSpPr>
        <p:sp>
          <p:nvSpPr>
            <p:cNvPr id="13" name="object 13" descr=""/>
            <p:cNvSpPr/>
            <p:nvPr/>
          </p:nvSpPr>
          <p:spPr>
            <a:xfrm>
              <a:off x="4571990" y="3397743"/>
              <a:ext cx="0" cy="313690"/>
            </a:xfrm>
            <a:custGeom>
              <a:avLst/>
              <a:gdLst/>
              <a:ahLst/>
              <a:cxnLst/>
              <a:rect l="l" t="t" r="r" b="b"/>
              <a:pathLst>
                <a:path w="0" h="313689">
                  <a:moveTo>
                    <a:pt x="0" y="313649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0503" y="3253780"/>
              <a:ext cx="122949" cy="158249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7354097" y="3253780"/>
            <a:ext cx="123189" cy="457834"/>
            <a:chOff x="7354097" y="3253780"/>
            <a:chExt cx="123189" cy="457834"/>
          </a:xfrm>
        </p:grpSpPr>
        <p:sp>
          <p:nvSpPr>
            <p:cNvPr id="16" name="object 16" descr=""/>
            <p:cNvSpPr/>
            <p:nvPr/>
          </p:nvSpPr>
          <p:spPr>
            <a:xfrm>
              <a:off x="7415560" y="3397743"/>
              <a:ext cx="0" cy="313690"/>
            </a:xfrm>
            <a:custGeom>
              <a:avLst/>
              <a:gdLst/>
              <a:ahLst/>
              <a:cxnLst/>
              <a:rect l="l" t="t" r="r" b="b"/>
              <a:pathLst>
                <a:path w="0" h="313689">
                  <a:moveTo>
                    <a:pt x="0" y="313649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54097" y="3253780"/>
              <a:ext cx="122949" cy="1582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75358" y="1421907"/>
            <a:ext cx="5795010" cy="2280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41045" marR="5080" indent="-728980">
              <a:lnSpc>
                <a:spcPct val="100000"/>
              </a:lnSpc>
              <a:spcBef>
                <a:spcPts val="100"/>
              </a:spcBef>
            </a:pPr>
            <a:r>
              <a:rPr dirty="0" sz="7400" spc="-180">
                <a:solidFill>
                  <a:srgbClr val="93D1BC"/>
                </a:solidFill>
              </a:rPr>
              <a:t>UI</a:t>
            </a:r>
            <a:r>
              <a:rPr dirty="0" sz="7400" spc="-325">
                <a:solidFill>
                  <a:srgbClr val="93D1BC"/>
                </a:solidFill>
              </a:rPr>
              <a:t> </a:t>
            </a:r>
            <a:r>
              <a:rPr dirty="0" sz="7400" spc="425">
                <a:solidFill>
                  <a:srgbClr val="93D1BC"/>
                </a:solidFill>
              </a:rPr>
              <a:t>&amp;</a:t>
            </a:r>
            <a:r>
              <a:rPr dirty="0" sz="7400" spc="-325">
                <a:solidFill>
                  <a:srgbClr val="93D1BC"/>
                </a:solidFill>
              </a:rPr>
              <a:t> </a:t>
            </a:r>
            <a:r>
              <a:rPr dirty="0" sz="7400" spc="135">
                <a:solidFill>
                  <a:srgbClr val="93D1BC"/>
                </a:solidFill>
              </a:rPr>
              <a:t>Product </a:t>
            </a:r>
            <a:r>
              <a:rPr dirty="0" sz="7400" spc="-10">
                <a:solidFill>
                  <a:srgbClr val="93D1BC"/>
                </a:solidFill>
              </a:rPr>
              <a:t>Revisions</a:t>
            </a:r>
            <a:endParaRPr sz="7400"/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18485" cy="254449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47810"/>
            <a:ext cx="4917440" cy="749300"/>
          </a:xfrm>
          <a:prstGeom prst="rect"/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/>
              <a:t>Simple</a:t>
            </a:r>
            <a:r>
              <a:rPr dirty="0" spc="-55"/>
              <a:t> </a:t>
            </a:r>
            <a:r>
              <a:rPr dirty="0" spc="-90"/>
              <a:t>Task:</a:t>
            </a:r>
            <a:r>
              <a:rPr dirty="0" spc="-55"/>
              <a:t> </a:t>
            </a:r>
            <a:r>
              <a:rPr dirty="0"/>
              <a:t>Adding</a:t>
            </a:r>
            <a:r>
              <a:rPr dirty="0" spc="-55"/>
              <a:t> </a:t>
            </a:r>
            <a:r>
              <a:rPr dirty="0" spc="50"/>
              <a:t>Comments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600" spc="10">
                <a:solidFill>
                  <a:srgbClr val="BA3D02"/>
                </a:solidFill>
              </a:rPr>
              <a:t>User</a:t>
            </a:r>
            <a:r>
              <a:rPr dirty="0" sz="1600" spc="85">
                <a:solidFill>
                  <a:srgbClr val="BA3D02"/>
                </a:solidFill>
              </a:rPr>
              <a:t> </a:t>
            </a:r>
            <a:r>
              <a:rPr dirty="0" sz="1600" spc="10">
                <a:solidFill>
                  <a:srgbClr val="BA3D02"/>
                </a:solidFill>
              </a:rPr>
              <a:t>instruction</a:t>
            </a:r>
            <a:r>
              <a:rPr dirty="0" sz="1600" spc="90">
                <a:solidFill>
                  <a:srgbClr val="BA3D02"/>
                </a:solidFill>
              </a:rPr>
              <a:t> </a:t>
            </a:r>
            <a:r>
              <a:rPr dirty="0" sz="1600" spc="-10">
                <a:solidFill>
                  <a:srgbClr val="BA3D02"/>
                </a:solidFill>
              </a:rPr>
              <a:t>simplicity</a:t>
            </a:r>
            <a:endParaRPr sz="16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274" y="3083093"/>
            <a:ext cx="2331842" cy="177807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1794" y="3083093"/>
            <a:ext cx="2326070" cy="177807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849010" y="4344813"/>
            <a:ext cx="261747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4780">
              <a:lnSpc>
                <a:spcPct val="100000"/>
              </a:lnSpc>
              <a:spcBef>
                <a:spcPts val="100"/>
              </a:spcBef>
            </a:pPr>
            <a:r>
              <a:rPr dirty="0" sz="1600" spc="50">
                <a:latin typeface="Arial MT"/>
                <a:cs typeface="Arial MT"/>
              </a:rPr>
              <a:t>Combined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instruction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75">
                <a:latin typeface="Arial MT"/>
                <a:cs typeface="Arial MT"/>
              </a:rPr>
              <a:t>to </a:t>
            </a:r>
            <a:r>
              <a:rPr dirty="0" sz="1600">
                <a:latin typeface="Arial MT"/>
                <a:cs typeface="Arial MT"/>
              </a:rPr>
              <a:t>decrease</a:t>
            </a:r>
            <a:r>
              <a:rPr dirty="0" sz="1600" spc="110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interaction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length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22088" y="1235047"/>
            <a:ext cx="3070043" cy="295386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384724" y="1299842"/>
            <a:ext cx="3295650" cy="1515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L="23241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Before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H2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“Use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85">
                <a:latin typeface="Arial MT"/>
                <a:cs typeface="Arial MT"/>
              </a:rPr>
              <a:t>two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fingers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move”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stays </a:t>
            </a:r>
            <a:r>
              <a:rPr dirty="0" sz="1600">
                <a:latin typeface="Arial MT"/>
                <a:cs typeface="Arial MT"/>
              </a:rPr>
              <a:t>even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after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movement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and </a:t>
            </a:r>
            <a:r>
              <a:rPr dirty="0" sz="1600" spc="55">
                <a:latin typeface="Arial MT"/>
                <a:cs typeface="Arial MT"/>
              </a:rPr>
              <a:t>instructions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for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leaving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65">
                <a:latin typeface="Arial MT"/>
                <a:cs typeface="Arial MT"/>
              </a:rPr>
              <a:t>comment </a:t>
            </a:r>
            <a:r>
              <a:rPr dirty="0" sz="1600">
                <a:latin typeface="Arial MT"/>
                <a:cs typeface="Arial MT"/>
              </a:rPr>
              <a:t>only</a:t>
            </a:r>
            <a:r>
              <a:rPr dirty="0" sz="1600" spc="1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appear</a:t>
            </a:r>
            <a:r>
              <a:rPr dirty="0" sz="1600" spc="130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after</a:t>
            </a:r>
            <a:r>
              <a:rPr dirty="0" sz="1600" spc="130">
                <a:latin typeface="Arial MT"/>
                <a:cs typeface="Arial MT"/>
              </a:rPr>
              <a:t> </a:t>
            </a:r>
            <a:r>
              <a:rPr dirty="0" sz="1600" spc="45">
                <a:latin typeface="Arial MT"/>
                <a:cs typeface="Arial MT"/>
              </a:rPr>
              <a:t>tapping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727392" y="724293"/>
            <a:ext cx="86042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Revision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47810"/>
            <a:ext cx="4917440" cy="749300"/>
          </a:xfrm>
          <a:prstGeom prst="rect"/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/>
              <a:t>Simple</a:t>
            </a:r>
            <a:r>
              <a:rPr dirty="0" spc="-55"/>
              <a:t> </a:t>
            </a:r>
            <a:r>
              <a:rPr dirty="0" spc="-90"/>
              <a:t>Task:</a:t>
            </a:r>
            <a:r>
              <a:rPr dirty="0" spc="-55"/>
              <a:t> </a:t>
            </a:r>
            <a:r>
              <a:rPr dirty="0"/>
              <a:t>Adding</a:t>
            </a:r>
            <a:r>
              <a:rPr dirty="0" spc="-55"/>
              <a:t> </a:t>
            </a:r>
            <a:r>
              <a:rPr dirty="0" spc="50"/>
              <a:t>Comments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600">
                <a:solidFill>
                  <a:srgbClr val="BA3D02"/>
                </a:solidFill>
              </a:rPr>
              <a:t>Flexibility</a:t>
            </a:r>
            <a:r>
              <a:rPr dirty="0" sz="1600" spc="155">
                <a:solidFill>
                  <a:srgbClr val="BA3D02"/>
                </a:solidFill>
              </a:rPr>
              <a:t> </a:t>
            </a:r>
            <a:r>
              <a:rPr dirty="0" sz="1600" spc="-10">
                <a:solidFill>
                  <a:srgbClr val="BA3D02"/>
                </a:solidFill>
              </a:rPr>
              <a:t>Violations</a:t>
            </a:r>
            <a:endParaRPr sz="1600"/>
          </a:p>
        </p:txBody>
      </p:sp>
      <p:sp>
        <p:nvSpPr>
          <p:cNvPr id="3" name="object 3" descr=""/>
          <p:cNvSpPr txBox="1"/>
          <p:nvPr/>
        </p:nvSpPr>
        <p:spPr>
          <a:xfrm>
            <a:off x="4001098" y="1145020"/>
            <a:ext cx="236982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0235" marR="5080" indent="-59817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Replaced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“X”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90">
                <a:latin typeface="Arial MT"/>
                <a:cs typeface="Arial MT"/>
              </a:rPr>
              <a:t>button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with </a:t>
            </a:r>
            <a:r>
              <a:rPr dirty="0" sz="1600" spc="50">
                <a:latin typeface="Arial MT"/>
                <a:cs typeface="Arial MT"/>
              </a:rPr>
              <a:t>back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80">
                <a:latin typeface="Arial MT"/>
                <a:cs typeface="Arial MT"/>
              </a:rPr>
              <a:t>button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943546" y="1114969"/>
            <a:ext cx="163258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97205" marR="5080" indent="-48514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Draggable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sliding screen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456764" y="1808283"/>
            <a:ext cx="4883150" cy="3261360"/>
            <a:chOff x="1456764" y="1808283"/>
            <a:chExt cx="4883150" cy="326136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6764" y="2357470"/>
              <a:ext cx="2188420" cy="271201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6192" y="1808283"/>
              <a:ext cx="2373345" cy="317563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717469" y="4527490"/>
              <a:ext cx="2675890" cy="71120"/>
            </a:xfrm>
            <a:custGeom>
              <a:avLst/>
              <a:gdLst/>
              <a:ahLst/>
              <a:cxnLst/>
              <a:rect l="l" t="t" r="r" b="b"/>
              <a:pathLst>
                <a:path w="2675890" h="71120">
                  <a:moveTo>
                    <a:pt x="0" y="70774"/>
                  </a:moveTo>
                  <a:lnTo>
                    <a:pt x="2675744" y="0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2839" y="4486515"/>
              <a:ext cx="106299" cy="8197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601219" y="4598265"/>
              <a:ext cx="233045" cy="317500"/>
            </a:xfrm>
            <a:custGeom>
              <a:avLst/>
              <a:gdLst/>
              <a:ahLst/>
              <a:cxnLst/>
              <a:rect l="l" t="t" r="r" b="b"/>
              <a:pathLst>
                <a:path w="233044" h="317500">
                  <a:moveTo>
                    <a:pt x="0" y="0"/>
                  </a:moveTo>
                  <a:lnTo>
                    <a:pt x="232499" y="0"/>
                  </a:lnTo>
                  <a:lnTo>
                    <a:pt x="232499" y="317099"/>
                  </a:lnTo>
                  <a:lnTo>
                    <a:pt x="0" y="3170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6572936" y="1748146"/>
            <a:ext cx="2373630" cy="3296285"/>
            <a:chOff x="6572936" y="1748146"/>
            <a:chExt cx="2373630" cy="3296285"/>
          </a:xfrm>
        </p:grpSpPr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72936" y="1748146"/>
              <a:ext cx="2373345" cy="3295918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638411" y="2438560"/>
              <a:ext cx="10160" cy="2545715"/>
            </a:xfrm>
            <a:custGeom>
              <a:avLst/>
              <a:gdLst/>
              <a:ahLst/>
              <a:cxnLst/>
              <a:rect l="l" t="t" r="r" b="b"/>
              <a:pathLst>
                <a:path w="10159" h="2545715">
                  <a:moveTo>
                    <a:pt x="9849" y="2545354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76924" y="2294597"/>
              <a:ext cx="122974" cy="15843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02649" y="4715603"/>
              <a:ext cx="122949" cy="326399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293474" y="3902959"/>
            <a:ext cx="1084580" cy="910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Arial"/>
                <a:cs typeface="Arial"/>
              </a:rPr>
              <a:t>H3</a:t>
            </a:r>
            <a:r>
              <a:rPr dirty="0" sz="1600" spc="40" b="1">
                <a:latin typeface="Arial"/>
                <a:cs typeface="Arial"/>
              </a:rPr>
              <a:t> </a:t>
            </a:r>
            <a:r>
              <a:rPr dirty="0" sz="1400" spc="-10">
                <a:latin typeface="Arial MT"/>
                <a:cs typeface="Arial MT"/>
              </a:rPr>
              <a:t>Difficulty </a:t>
            </a:r>
            <a:r>
              <a:rPr dirty="0" sz="1400">
                <a:latin typeface="Arial MT"/>
                <a:cs typeface="Arial MT"/>
              </a:rPr>
              <a:t>seeing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and </a:t>
            </a:r>
            <a:r>
              <a:rPr dirty="0" sz="1400">
                <a:latin typeface="Arial MT"/>
                <a:cs typeface="Arial MT"/>
              </a:rPr>
              <a:t>using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back </a:t>
            </a:r>
            <a:r>
              <a:rPr dirty="0" sz="1400" spc="55">
                <a:latin typeface="Arial MT"/>
                <a:cs typeface="Arial MT"/>
              </a:rPr>
              <a:t>buttons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81424" y="1299842"/>
            <a:ext cx="2926715" cy="90678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537335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Before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390"/>
              </a:spcBef>
            </a:pPr>
            <a:r>
              <a:rPr dirty="0" sz="1600" spc="50" b="1">
                <a:latin typeface="Arial"/>
                <a:cs typeface="Arial"/>
              </a:rPr>
              <a:t>H8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Popup</a:t>
            </a:r>
            <a:r>
              <a:rPr dirty="0" sz="1400" spc="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takes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up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half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60">
                <a:latin typeface="Arial MT"/>
                <a:cs typeface="Arial MT"/>
              </a:rPr>
              <a:t>the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screen, </a:t>
            </a:r>
            <a:r>
              <a:rPr dirty="0" sz="1400">
                <a:latin typeface="Arial MT"/>
                <a:cs typeface="Arial MT"/>
              </a:rPr>
              <a:t>making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90">
                <a:latin typeface="Arial MT"/>
                <a:cs typeface="Arial MT"/>
              </a:rPr>
              <a:t>it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hard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95">
                <a:latin typeface="Arial MT"/>
                <a:cs typeface="Arial MT"/>
              </a:rPr>
              <a:t>to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see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design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file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982635" y="724293"/>
            <a:ext cx="969644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Revisions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/>
              <a:t>Simple</a:t>
            </a:r>
            <a:r>
              <a:rPr dirty="0" spc="-55"/>
              <a:t> </a:t>
            </a:r>
            <a:r>
              <a:rPr dirty="0" spc="-90"/>
              <a:t>Task:</a:t>
            </a:r>
            <a:r>
              <a:rPr dirty="0" spc="-55"/>
              <a:t> </a:t>
            </a:r>
            <a:r>
              <a:rPr dirty="0"/>
              <a:t>Adding</a:t>
            </a:r>
            <a:r>
              <a:rPr dirty="0" spc="-55"/>
              <a:t> </a:t>
            </a:r>
            <a:r>
              <a:rPr dirty="0" spc="50"/>
              <a:t>Comments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724293"/>
            <a:ext cx="3853815" cy="206311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Error</a:t>
            </a:r>
            <a:r>
              <a:rPr dirty="0" sz="16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6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Flexibility</a:t>
            </a:r>
            <a:r>
              <a:rPr dirty="0" sz="16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Violations</a:t>
            </a:r>
            <a:endParaRPr sz="1600">
              <a:latin typeface="Arial"/>
              <a:cs typeface="Arial"/>
            </a:endParaRPr>
          </a:p>
          <a:p>
            <a:pPr marL="12700" marR="212725">
              <a:lnSpc>
                <a:spcPct val="100000"/>
              </a:lnSpc>
              <a:spcBef>
                <a:spcPts val="1260"/>
              </a:spcBef>
            </a:pPr>
            <a:r>
              <a:rPr dirty="0" sz="1600" b="1">
                <a:latin typeface="Arial"/>
                <a:cs typeface="Arial"/>
              </a:rPr>
              <a:t>H3</a:t>
            </a:r>
            <a:r>
              <a:rPr dirty="0" sz="1600" spc="50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“X”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 spc="90">
                <a:latin typeface="Arial MT"/>
                <a:cs typeface="Arial MT"/>
              </a:rPr>
              <a:t>button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restarts</a:t>
            </a:r>
            <a:r>
              <a:rPr dirty="0" sz="1600" spc="1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users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instead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 spc="45">
                <a:latin typeface="Arial MT"/>
                <a:cs typeface="Arial MT"/>
              </a:rPr>
              <a:t>of </a:t>
            </a:r>
            <a:r>
              <a:rPr dirty="0" sz="1600" spc="-10">
                <a:latin typeface="Arial MT"/>
                <a:cs typeface="Arial MT"/>
              </a:rPr>
              <a:t>pause/play</a:t>
            </a: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720"/>
              </a:spcBef>
            </a:pPr>
            <a:r>
              <a:rPr dirty="0" sz="1600" b="1">
                <a:latin typeface="Arial"/>
                <a:cs typeface="Arial"/>
              </a:rPr>
              <a:t>H5</a:t>
            </a:r>
            <a:r>
              <a:rPr dirty="0" sz="1600" spc="65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When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clicking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back</a:t>
            </a:r>
            <a:r>
              <a:rPr dirty="0" sz="1600" spc="7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-30">
                <a:latin typeface="Arial MT"/>
                <a:cs typeface="Arial MT"/>
              </a:rPr>
              <a:t>“X”,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users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will </a:t>
            </a:r>
            <a:r>
              <a:rPr dirty="0" sz="1600">
                <a:latin typeface="Arial MT"/>
                <a:cs typeface="Arial MT"/>
              </a:rPr>
              <a:t>lose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60">
                <a:latin typeface="Arial MT"/>
                <a:cs typeface="Arial MT"/>
              </a:rPr>
              <a:t>their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progress</a:t>
            </a:r>
            <a:endParaRPr sz="1600">
              <a:latin typeface="Arial MT"/>
              <a:cs typeface="Arial MT"/>
            </a:endParaRPr>
          </a:p>
          <a:p>
            <a:pPr marL="12700" marR="287655">
              <a:lnSpc>
                <a:spcPct val="100000"/>
              </a:lnSpc>
              <a:spcBef>
                <a:spcPts val="600"/>
              </a:spcBef>
            </a:pPr>
            <a:r>
              <a:rPr dirty="0" sz="1600" spc="50" b="1">
                <a:latin typeface="Arial"/>
                <a:cs typeface="Arial"/>
              </a:rPr>
              <a:t>H6</a:t>
            </a:r>
            <a:r>
              <a:rPr dirty="0" sz="1600" spc="65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Clicking</a:t>
            </a:r>
            <a:r>
              <a:rPr dirty="0" sz="1600" spc="7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“X</a:t>
            </a:r>
            <a:r>
              <a:rPr dirty="0" sz="1600" spc="7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Redo”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restarts</a:t>
            </a:r>
            <a:r>
              <a:rPr dirty="0" sz="1600" spc="70">
                <a:latin typeface="Arial MT"/>
                <a:cs typeface="Arial MT"/>
              </a:rPr>
              <a:t> the </a:t>
            </a:r>
            <a:r>
              <a:rPr dirty="0" sz="1600" spc="-20">
                <a:latin typeface="Arial MT"/>
                <a:cs typeface="Arial MT"/>
              </a:rPr>
              <a:t>ﬂow, </a:t>
            </a:r>
            <a:r>
              <a:rPr dirty="0" sz="1600">
                <a:latin typeface="Arial MT"/>
                <a:cs typeface="Arial MT"/>
              </a:rPr>
              <a:t>users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can’t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replay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57906" y="725410"/>
            <a:ext cx="16579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20">
                <a:latin typeface="Arial MT"/>
                <a:cs typeface="Arial MT"/>
              </a:rPr>
              <a:t>Confirmation</a:t>
            </a:r>
            <a:r>
              <a:rPr dirty="0" sz="1400" spc="25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modal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584474" y="938770"/>
            <a:ext cx="2005964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675" marR="5080" indent="-5461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before</a:t>
            </a:r>
            <a:r>
              <a:rPr dirty="0" sz="1400" spc="204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ending</a:t>
            </a:r>
            <a:r>
              <a:rPr dirty="0" sz="1400" spc="210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recording </a:t>
            </a:r>
            <a:r>
              <a:rPr dirty="0" sz="1400">
                <a:latin typeface="Arial MT"/>
                <a:cs typeface="Arial MT"/>
              </a:rPr>
              <a:t>and</a:t>
            </a:r>
            <a:r>
              <a:rPr dirty="0" sz="1400" spc="1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closing</a:t>
            </a:r>
            <a:r>
              <a:rPr dirty="0" sz="1400" spc="125">
                <a:latin typeface="Arial MT"/>
                <a:cs typeface="Arial MT"/>
              </a:rPr>
              <a:t> </a:t>
            </a:r>
            <a:r>
              <a:rPr dirty="0" sz="1400" spc="50">
                <a:latin typeface="Arial MT"/>
                <a:cs typeface="Arial MT"/>
              </a:rPr>
              <a:t>comments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7944" y="2572219"/>
            <a:ext cx="1651296" cy="250891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699" y="3339643"/>
            <a:ext cx="2155295" cy="155482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910227" y="833261"/>
            <a:ext cx="200977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marR="5080" indent="-227965">
              <a:lnSpc>
                <a:spcPct val="100000"/>
              </a:lnSpc>
              <a:spcBef>
                <a:spcPts val="100"/>
              </a:spcBef>
            </a:pPr>
            <a:r>
              <a:rPr dirty="0" sz="1400" spc="50">
                <a:latin typeface="Arial MT"/>
                <a:cs typeface="Arial MT"/>
              </a:rPr>
              <a:t>Added </a:t>
            </a:r>
            <a:r>
              <a:rPr dirty="0" sz="1400">
                <a:latin typeface="Arial MT"/>
                <a:cs typeface="Arial MT"/>
              </a:rPr>
              <a:t>replay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80">
                <a:latin typeface="Arial MT"/>
                <a:cs typeface="Arial MT"/>
              </a:rPr>
              <a:t>button</a:t>
            </a:r>
            <a:r>
              <a:rPr dirty="0" sz="1400" spc="50">
                <a:latin typeface="Arial MT"/>
                <a:cs typeface="Arial MT"/>
              </a:rPr>
              <a:t> </a:t>
            </a:r>
            <a:r>
              <a:rPr dirty="0" sz="1400" spc="25">
                <a:latin typeface="Arial MT"/>
                <a:cs typeface="Arial MT"/>
              </a:rPr>
              <a:t>for </a:t>
            </a:r>
            <a:r>
              <a:rPr dirty="0" sz="1400">
                <a:latin typeface="Arial MT"/>
                <a:cs typeface="Arial MT"/>
              </a:rPr>
              <a:t>voice</a:t>
            </a:r>
            <a:r>
              <a:rPr dirty="0" sz="1400" spc="155">
                <a:latin typeface="Arial MT"/>
                <a:cs typeface="Arial MT"/>
              </a:rPr>
              <a:t> </a:t>
            </a:r>
            <a:r>
              <a:rPr dirty="0" sz="1400" spc="40">
                <a:latin typeface="Arial MT"/>
                <a:cs typeface="Arial MT"/>
              </a:rPr>
              <a:t>commenting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20190" y="1706196"/>
            <a:ext cx="1959095" cy="137549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20190" y="3339643"/>
            <a:ext cx="1959095" cy="1459947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6734286" y="1986246"/>
            <a:ext cx="2259965" cy="2375535"/>
            <a:chOff x="6734286" y="1986246"/>
            <a:chExt cx="2259965" cy="2375535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34286" y="1986246"/>
              <a:ext cx="2259895" cy="237492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600584" y="3710442"/>
              <a:ext cx="592455" cy="317500"/>
            </a:xfrm>
            <a:custGeom>
              <a:avLst/>
              <a:gdLst/>
              <a:ahLst/>
              <a:cxnLst/>
              <a:rect l="l" t="t" r="r" b="b"/>
              <a:pathLst>
                <a:path w="592454" h="317500">
                  <a:moveTo>
                    <a:pt x="0" y="0"/>
                  </a:moveTo>
                  <a:lnTo>
                    <a:pt x="591898" y="0"/>
                  </a:lnTo>
                  <a:lnTo>
                    <a:pt x="591898" y="317099"/>
                  </a:lnTo>
                  <a:lnTo>
                    <a:pt x="0" y="3170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05749"/>
            <a:ext cx="4917440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Simple</a:t>
            </a:r>
            <a:r>
              <a:rPr dirty="0" spc="-55"/>
              <a:t> </a:t>
            </a:r>
            <a:r>
              <a:rPr dirty="0" spc="-90"/>
              <a:t>Task:</a:t>
            </a:r>
            <a:r>
              <a:rPr dirty="0" spc="-55"/>
              <a:t> </a:t>
            </a:r>
            <a:r>
              <a:rPr dirty="0"/>
              <a:t>Adding</a:t>
            </a:r>
            <a:r>
              <a:rPr dirty="0" spc="-55"/>
              <a:t> </a:t>
            </a:r>
            <a:r>
              <a:rPr dirty="0" spc="50"/>
              <a:t>Comments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311699" y="2237945"/>
            <a:ext cx="1949450" cy="1701800"/>
            <a:chOff x="311699" y="2237945"/>
            <a:chExt cx="1949450" cy="17018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699" y="2237945"/>
              <a:ext cx="1949176" cy="170154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3873" y="2767669"/>
              <a:ext cx="166357" cy="270124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2433595" y="2295917"/>
            <a:ext cx="1859280" cy="1868170"/>
            <a:chOff x="2433595" y="2295917"/>
            <a:chExt cx="1859280" cy="186817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3595" y="2295917"/>
              <a:ext cx="1859146" cy="186794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7993" y="2699569"/>
              <a:ext cx="81949" cy="319424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566011" y="4300494"/>
            <a:ext cx="144145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350" marR="5080" indent="-375285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Becomes</a:t>
            </a:r>
            <a:r>
              <a:rPr dirty="0" sz="1600" spc="17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more </a:t>
            </a:r>
            <a:r>
              <a:rPr dirty="0" sz="1600" spc="50">
                <a:latin typeface="Arial MT"/>
                <a:cs typeface="Arial MT"/>
              </a:rPr>
              <a:t>vibrant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707428" y="4300503"/>
            <a:ext cx="144145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9905" marR="5080" indent="-49784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Becomes</a:t>
            </a:r>
            <a:r>
              <a:rPr dirty="0" sz="1600" spc="17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more </a:t>
            </a:r>
            <a:r>
              <a:rPr dirty="0" sz="1600" spc="40">
                <a:latin typeface="Arial MT"/>
                <a:cs typeface="Arial MT"/>
              </a:rPr>
              <a:t>faint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51188" y="1812221"/>
            <a:ext cx="3044943" cy="3100468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384724" y="724293"/>
            <a:ext cx="2875280" cy="1268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Color</a:t>
            </a:r>
            <a:r>
              <a:rPr dirty="0" sz="16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Consistency</a:t>
            </a:r>
            <a:endParaRPr sz="1600">
              <a:latin typeface="Arial"/>
              <a:cs typeface="Arial"/>
            </a:endParaRPr>
          </a:p>
          <a:p>
            <a:pPr marL="1433830">
              <a:lnSpc>
                <a:spcPct val="100000"/>
              </a:lnSpc>
              <a:spcBef>
                <a:spcPts val="1480"/>
              </a:spcBef>
            </a:pP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Before</a:t>
            </a:r>
            <a:endParaRPr sz="1600">
              <a:latin typeface="Arial"/>
              <a:cs typeface="Arial"/>
            </a:endParaRPr>
          </a:p>
          <a:p>
            <a:pPr marL="12700" marR="5715">
              <a:lnSpc>
                <a:spcPct val="100000"/>
              </a:lnSpc>
              <a:spcBef>
                <a:spcPts val="480"/>
              </a:spcBef>
            </a:pPr>
            <a:r>
              <a:rPr dirty="0" sz="1700" spc="65" b="1">
                <a:latin typeface="Arial"/>
                <a:cs typeface="Arial"/>
              </a:rPr>
              <a:t>H4</a:t>
            </a:r>
            <a:r>
              <a:rPr dirty="0" sz="1700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Saturation</a:t>
            </a:r>
            <a:r>
              <a:rPr dirty="0" sz="1600" spc="60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of</a:t>
            </a:r>
            <a:r>
              <a:rPr dirty="0" sz="1600" spc="60">
                <a:latin typeface="Arial MT"/>
                <a:cs typeface="Arial MT"/>
              </a:rPr>
              <a:t> </a:t>
            </a:r>
            <a:r>
              <a:rPr dirty="0" sz="1600" spc="65">
                <a:latin typeface="Arial MT"/>
                <a:cs typeface="Arial MT"/>
              </a:rPr>
              <a:t>start</a:t>
            </a:r>
            <a:r>
              <a:rPr dirty="0" sz="1600" spc="60">
                <a:latin typeface="Arial MT"/>
                <a:cs typeface="Arial MT"/>
              </a:rPr>
              <a:t> </a:t>
            </a:r>
            <a:r>
              <a:rPr dirty="0" sz="1600" spc="65">
                <a:latin typeface="Arial MT"/>
                <a:cs typeface="Arial MT"/>
              </a:rPr>
              <a:t>buttons </a:t>
            </a:r>
            <a:r>
              <a:rPr dirty="0" sz="1600" spc="40">
                <a:latin typeface="Arial MT"/>
                <a:cs typeface="Arial MT"/>
              </a:rPr>
              <a:t>inconsistent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656092" y="436020"/>
            <a:ext cx="2662555" cy="120078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100455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Revision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550"/>
              </a:spcBef>
            </a:pPr>
            <a:r>
              <a:rPr dirty="0" sz="1600">
                <a:latin typeface="Arial MT"/>
                <a:cs typeface="Arial MT"/>
              </a:rPr>
              <a:t>Increased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vibrancy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of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45">
                <a:latin typeface="Arial MT"/>
                <a:cs typeface="Arial MT"/>
              </a:rPr>
              <a:t>the </a:t>
            </a:r>
            <a:r>
              <a:rPr dirty="0" sz="1600">
                <a:latin typeface="Arial MT"/>
                <a:cs typeface="Arial MT"/>
              </a:rPr>
              <a:t>screen</a:t>
            </a:r>
            <a:r>
              <a:rPr dirty="0" sz="1600" spc="1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recording</a:t>
            </a:r>
            <a:r>
              <a:rPr dirty="0" sz="1600" spc="135">
                <a:latin typeface="Arial MT"/>
                <a:cs typeface="Arial MT"/>
              </a:rPr>
              <a:t> </a:t>
            </a:r>
            <a:r>
              <a:rPr dirty="0" sz="1600" spc="65">
                <a:latin typeface="Arial MT"/>
                <a:cs typeface="Arial MT"/>
              </a:rPr>
              <a:t>start</a:t>
            </a:r>
            <a:r>
              <a:rPr dirty="0" sz="1600" spc="13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135">
                <a:latin typeface="Arial MT"/>
                <a:cs typeface="Arial MT"/>
              </a:rPr>
              <a:t> </a:t>
            </a:r>
            <a:r>
              <a:rPr dirty="0" sz="1600" spc="35">
                <a:latin typeface="Arial MT"/>
                <a:cs typeface="Arial MT"/>
              </a:rPr>
              <a:t>be </a:t>
            </a:r>
            <a:r>
              <a:rPr dirty="0" sz="1600" spc="45">
                <a:latin typeface="Arial MT"/>
                <a:cs typeface="Arial MT"/>
              </a:rPr>
              <a:t>consistent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05749"/>
            <a:ext cx="4917440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Simple</a:t>
            </a:r>
            <a:r>
              <a:rPr dirty="0" spc="-55"/>
              <a:t> </a:t>
            </a:r>
            <a:r>
              <a:rPr dirty="0" spc="-90"/>
              <a:t>Task:</a:t>
            </a:r>
            <a:r>
              <a:rPr dirty="0" spc="-55"/>
              <a:t> </a:t>
            </a:r>
            <a:r>
              <a:rPr dirty="0"/>
              <a:t>Adding</a:t>
            </a:r>
            <a:r>
              <a:rPr dirty="0" spc="-55"/>
              <a:t> </a:t>
            </a:r>
            <a:r>
              <a:rPr dirty="0" spc="50"/>
              <a:t>Comments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347" y="2283170"/>
            <a:ext cx="2050485" cy="2632019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4073916" y="1951921"/>
            <a:ext cx="2747645" cy="2963545"/>
            <a:chOff x="4073916" y="1951921"/>
            <a:chExt cx="2747645" cy="296354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916" y="1951921"/>
              <a:ext cx="2747019" cy="296326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183512" y="2522620"/>
              <a:ext cx="296545" cy="2177415"/>
            </a:xfrm>
            <a:custGeom>
              <a:avLst/>
              <a:gdLst/>
              <a:ahLst/>
              <a:cxnLst/>
              <a:rect l="l" t="t" r="r" b="b"/>
              <a:pathLst>
                <a:path w="296545" h="2177415">
                  <a:moveTo>
                    <a:pt x="0" y="0"/>
                  </a:moveTo>
                  <a:lnTo>
                    <a:pt x="296099" y="0"/>
                  </a:lnTo>
                  <a:lnTo>
                    <a:pt x="296099" y="317099"/>
                  </a:lnTo>
                  <a:lnTo>
                    <a:pt x="0" y="317099"/>
                  </a:lnTo>
                  <a:lnTo>
                    <a:pt x="0" y="0"/>
                  </a:lnTo>
                  <a:close/>
                </a:path>
                <a:path w="296545" h="2177415">
                  <a:moveTo>
                    <a:pt x="0" y="628098"/>
                  </a:moveTo>
                  <a:lnTo>
                    <a:pt x="296099" y="628098"/>
                  </a:lnTo>
                  <a:lnTo>
                    <a:pt x="296099" y="945198"/>
                  </a:lnTo>
                  <a:lnTo>
                    <a:pt x="0" y="945198"/>
                  </a:lnTo>
                  <a:lnTo>
                    <a:pt x="0" y="628098"/>
                  </a:lnTo>
                  <a:close/>
                </a:path>
                <a:path w="296545" h="2177415">
                  <a:moveTo>
                    <a:pt x="0" y="1203347"/>
                  </a:moveTo>
                  <a:lnTo>
                    <a:pt x="296099" y="1203347"/>
                  </a:lnTo>
                  <a:lnTo>
                    <a:pt x="296099" y="1520446"/>
                  </a:lnTo>
                  <a:lnTo>
                    <a:pt x="0" y="1520446"/>
                  </a:lnTo>
                  <a:lnTo>
                    <a:pt x="0" y="1203347"/>
                  </a:lnTo>
                  <a:close/>
                </a:path>
                <a:path w="296545" h="2177415">
                  <a:moveTo>
                    <a:pt x="0" y="1859746"/>
                  </a:moveTo>
                  <a:lnTo>
                    <a:pt x="296099" y="1859746"/>
                  </a:lnTo>
                  <a:lnTo>
                    <a:pt x="296099" y="2176845"/>
                  </a:lnTo>
                  <a:lnTo>
                    <a:pt x="0" y="2176845"/>
                  </a:lnTo>
                  <a:lnTo>
                    <a:pt x="0" y="1859746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7026210" y="1814721"/>
            <a:ext cx="1811655" cy="3100705"/>
            <a:chOff x="7026210" y="1814721"/>
            <a:chExt cx="1811655" cy="310070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6210" y="1814721"/>
              <a:ext cx="1806048" cy="310046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532007" y="3047668"/>
              <a:ext cx="296545" cy="317500"/>
            </a:xfrm>
            <a:custGeom>
              <a:avLst/>
              <a:gdLst/>
              <a:ahLst/>
              <a:cxnLst/>
              <a:rect l="l" t="t" r="r" b="b"/>
              <a:pathLst>
                <a:path w="296545" h="317500">
                  <a:moveTo>
                    <a:pt x="0" y="0"/>
                  </a:moveTo>
                  <a:lnTo>
                    <a:pt x="296099" y="0"/>
                  </a:lnTo>
                  <a:lnTo>
                    <a:pt x="296099" y="317099"/>
                  </a:lnTo>
                  <a:lnTo>
                    <a:pt x="0" y="3170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302583" y="385670"/>
            <a:ext cx="2899410" cy="1251585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algn="ctr" marL="513715">
              <a:lnSpc>
                <a:spcPct val="100000"/>
              </a:lnSpc>
              <a:spcBef>
                <a:spcPts val="1100"/>
              </a:spcBef>
            </a:pP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Revision</a:t>
            </a:r>
            <a:endParaRPr sz="16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  <a:spcBef>
                <a:spcPts val="969"/>
              </a:spcBef>
            </a:pPr>
            <a:r>
              <a:rPr dirty="0" sz="1600" spc="55">
                <a:latin typeface="Arial MT"/>
                <a:cs typeface="Arial MT"/>
              </a:rPr>
              <a:t>Added </a:t>
            </a:r>
            <a:r>
              <a:rPr dirty="0" sz="1600">
                <a:latin typeface="Arial MT"/>
                <a:cs typeface="Arial MT"/>
              </a:rPr>
              <a:t>a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delete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90">
                <a:latin typeface="Arial MT"/>
                <a:cs typeface="Arial MT"/>
              </a:rPr>
              <a:t>button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75">
                <a:latin typeface="Arial MT"/>
                <a:cs typeface="Arial MT"/>
              </a:rPr>
              <a:t>to comment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cards</a:t>
            </a:r>
            <a:r>
              <a:rPr dirty="0" sz="1600" spc="55">
                <a:latin typeface="Arial MT"/>
                <a:cs typeface="Arial MT"/>
              </a:rPr>
              <a:t> for </a:t>
            </a:r>
            <a:r>
              <a:rPr dirty="0" sz="1600" spc="50">
                <a:latin typeface="Arial MT"/>
                <a:cs typeface="Arial MT"/>
              </a:rPr>
              <a:t>comments </a:t>
            </a:r>
            <a:r>
              <a:rPr dirty="0" sz="1600">
                <a:latin typeface="Arial MT"/>
                <a:cs typeface="Arial MT"/>
              </a:rPr>
              <a:t>user</a:t>
            </a:r>
            <a:r>
              <a:rPr dirty="0" sz="1600" spc="70">
                <a:latin typeface="Arial MT"/>
                <a:cs typeface="Arial MT"/>
              </a:rPr>
              <a:t> </a:t>
            </a:r>
            <a:r>
              <a:rPr dirty="0" sz="1600" spc="30">
                <a:latin typeface="Arial MT"/>
                <a:cs typeface="Arial MT"/>
              </a:rPr>
              <a:t>made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84724" y="724293"/>
            <a:ext cx="3039745" cy="14598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Deleting</a:t>
            </a:r>
            <a:r>
              <a:rPr dirty="0" sz="1600" spc="204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BA3D02"/>
                </a:solidFill>
                <a:latin typeface="Arial"/>
                <a:cs typeface="Arial"/>
              </a:rPr>
              <a:t>comments</a:t>
            </a:r>
            <a:endParaRPr sz="1600">
              <a:latin typeface="Arial"/>
              <a:cs typeface="Arial"/>
            </a:endParaRPr>
          </a:p>
          <a:p>
            <a:pPr algn="ctr" marL="488315">
              <a:lnSpc>
                <a:spcPct val="100000"/>
              </a:lnSpc>
              <a:spcBef>
                <a:spcPts val="1480"/>
              </a:spcBef>
            </a:pP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Before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latin typeface="Arial"/>
                <a:cs typeface="Arial"/>
              </a:rPr>
              <a:t>H3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Users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can’t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remove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or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delete </a:t>
            </a:r>
            <a:r>
              <a:rPr dirty="0" sz="1600" spc="65">
                <a:latin typeface="Arial MT"/>
                <a:cs typeface="Arial MT"/>
              </a:rPr>
              <a:t>comment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47810"/>
            <a:ext cx="3549650" cy="749300"/>
          </a:xfrm>
          <a:prstGeom prst="rect"/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pc="90"/>
              <a:t>Moderate</a:t>
            </a:r>
            <a:r>
              <a:rPr dirty="0" spc="-85"/>
              <a:t> </a:t>
            </a:r>
            <a:r>
              <a:rPr dirty="0" spc="-90"/>
              <a:t>Task:</a:t>
            </a:r>
            <a:r>
              <a:rPr dirty="0" spc="-80"/>
              <a:t> </a:t>
            </a:r>
            <a:r>
              <a:rPr dirty="0" spc="-145"/>
              <a:t>To</a:t>
            </a:r>
            <a:r>
              <a:rPr dirty="0" spc="-80"/>
              <a:t> </a:t>
            </a:r>
            <a:r>
              <a:rPr dirty="0" spc="-40"/>
              <a:t>Do’s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600">
                <a:solidFill>
                  <a:srgbClr val="BA3D02"/>
                </a:solidFill>
              </a:rPr>
              <a:t>Back</a:t>
            </a:r>
            <a:r>
              <a:rPr dirty="0" sz="1600" spc="-15">
                <a:solidFill>
                  <a:srgbClr val="BA3D02"/>
                </a:solidFill>
              </a:rPr>
              <a:t> </a:t>
            </a:r>
            <a:r>
              <a:rPr dirty="0" sz="1600" spc="65">
                <a:solidFill>
                  <a:srgbClr val="BA3D02"/>
                </a:solidFill>
              </a:rPr>
              <a:t>button</a:t>
            </a:r>
            <a:r>
              <a:rPr dirty="0" sz="1600" spc="-15">
                <a:solidFill>
                  <a:srgbClr val="BA3D02"/>
                </a:solidFill>
              </a:rPr>
              <a:t> </a:t>
            </a:r>
            <a:r>
              <a:rPr dirty="0" sz="1600" spc="-10">
                <a:solidFill>
                  <a:srgbClr val="BA3D02"/>
                </a:solidFill>
              </a:rPr>
              <a:t>confusion</a:t>
            </a:r>
            <a:endParaRPr sz="1600"/>
          </a:p>
        </p:txBody>
      </p:sp>
      <p:grpSp>
        <p:nvGrpSpPr>
          <p:cNvPr id="3" name="object 3" descr=""/>
          <p:cNvGrpSpPr/>
          <p:nvPr/>
        </p:nvGrpSpPr>
        <p:grpSpPr>
          <a:xfrm>
            <a:off x="1940646" y="1547571"/>
            <a:ext cx="5861050" cy="3596004"/>
            <a:chOff x="1940646" y="1547571"/>
            <a:chExt cx="5861050" cy="3596004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0646" y="2275195"/>
              <a:ext cx="2098268" cy="286829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80938" y="1547571"/>
              <a:ext cx="2020295" cy="346824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138320" y="2706744"/>
              <a:ext cx="3938904" cy="548005"/>
            </a:xfrm>
            <a:custGeom>
              <a:avLst/>
              <a:gdLst/>
              <a:ahLst/>
              <a:cxnLst/>
              <a:rect l="l" t="t" r="r" b="b"/>
              <a:pathLst>
                <a:path w="3938904" h="548004">
                  <a:moveTo>
                    <a:pt x="3642617" y="230599"/>
                  </a:moveTo>
                  <a:lnTo>
                    <a:pt x="3938717" y="230599"/>
                  </a:lnTo>
                  <a:lnTo>
                    <a:pt x="3938717" y="547698"/>
                  </a:lnTo>
                  <a:lnTo>
                    <a:pt x="3642617" y="547698"/>
                  </a:lnTo>
                  <a:lnTo>
                    <a:pt x="3642617" y="230599"/>
                  </a:lnTo>
                  <a:close/>
                </a:path>
                <a:path w="3938904" h="548004">
                  <a:moveTo>
                    <a:pt x="296099" y="0"/>
                  </a:moveTo>
                  <a:lnTo>
                    <a:pt x="0" y="0"/>
                  </a:lnTo>
                  <a:lnTo>
                    <a:pt x="0" y="317099"/>
                  </a:lnTo>
                  <a:lnTo>
                    <a:pt x="296099" y="317099"/>
                  </a:lnTo>
                  <a:lnTo>
                    <a:pt x="296099" y="0"/>
                  </a:lnTo>
                  <a:close/>
                </a:path>
                <a:path w="3938904" h="548004">
                  <a:moveTo>
                    <a:pt x="296099" y="158549"/>
                  </a:moveTo>
                  <a:lnTo>
                    <a:pt x="3528567" y="381399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5188" y="3047218"/>
              <a:ext cx="107474" cy="81824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384724" y="1179504"/>
            <a:ext cx="3484879" cy="100711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algn="ctr" marL="502920">
              <a:lnSpc>
                <a:spcPct val="100000"/>
              </a:lnSpc>
              <a:spcBef>
                <a:spcPts val="1100"/>
              </a:spcBef>
            </a:pP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Before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70"/>
              </a:spcBef>
            </a:pPr>
            <a:r>
              <a:rPr dirty="0" sz="1600" b="1">
                <a:latin typeface="Arial"/>
                <a:cs typeface="Arial"/>
              </a:rPr>
              <a:t>H3,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50" b="1">
                <a:latin typeface="Arial"/>
                <a:cs typeface="Arial"/>
              </a:rPr>
              <a:t>H8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Back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90">
                <a:latin typeface="Arial MT"/>
                <a:cs typeface="Arial MT"/>
              </a:rPr>
              <a:t>button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is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unclear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and/or </a:t>
            </a:r>
            <a:r>
              <a:rPr dirty="0" sz="1600" spc="75">
                <a:latin typeface="Arial MT"/>
                <a:cs typeface="Arial MT"/>
              </a:rPr>
              <a:t>not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visible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446910" y="260516"/>
            <a:ext cx="2976880" cy="1102995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algn="ctr" marL="147320">
              <a:lnSpc>
                <a:spcPct val="100000"/>
              </a:lnSpc>
              <a:spcBef>
                <a:spcPts val="509"/>
              </a:spcBef>
            </a:pP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Revision</a:t>
            </a:r>
            <a:endParaRPr sz="16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  <a:spcBef>
                <a:spcPts val="390"/>
              </a:spcBef>
            </a:pPr>
            <a:r>
              <a:rPr dirty="0" sz="1600">
                <a:latin typeface="Arial MT"/>
                <a:cs typeface="Arial MT"/>
              </a:rPr>
              <a:t>Moved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back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90">
                <a:latin typeface="Arial MT"/>
                <a:cs typeface="Arial MT"/>
              </a:rPr>
              <a:t>button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60">
                <a:latin typeface="Arial MT"/>
                <a:cs typeface="Arial MT"/>
              </a:rPr>
              <a:t>from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top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45">
                <a:latin typeface="Arial MT"/>
                <a:cs typeface="Arial MT"/>
              </a:rPr>
              <a:t>of </a:t>
            </a:r>
            <a:r>
              <a:rPr dirty="0" sz="1600">
                <a:latin typeface="Arial MT"/>
                <a:cs typeface="Arial MT"/>
              </a:rPr>
              <a:t>screen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65">
                <a:latin typeface="Arial MT"/>
                <a:cs typeface="Arial MT"/>
              </a:rPr>
              <a:t>directly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on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65">
                <a:latin typeface="Arial MT"/>
                <a:cs typeface="Arial MT"/>
              </a:rPr>
              <a:t>comment </a:t>
            </a:r>
            <a:r>
              <a:rPr dirty="0" sz="1600" spc="-10">
                <a:latin typeface="Arial MT"/>
                <a:cs typeface="Arial MT"/>
              </a:rPr>
              <a:t>modal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47810"/>
            <a:ext cx="4310380" cy="749300"/>
          </a:xfrm>
          <a:prstGeom prst="rect"/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/>
              <a:t>Complex</a:t>
            </a:r>
            <a:r>
              <a:rPr dirty="0" spc="5"/>
              <a:t> </a:t>
            </a:r>
            <a:r>
              <a:rPr dirty="0" spc="-90"/>
              <a:t>Task:</a:t>
            </a:r>
            <a:r>
              <a:rPr dirty="0" spc="5"/>
              <a:t> </a:t>
            </a:r>
            <a:r>
              <a:rPr dirty="0"/>
              <a:t>Calling</a:t>
            </a:r>
            <a:r>
              <a:rPr dirty="0" spc="5"/>
              <a:t> </a:t>
            </a:r>
            <a:r>
              <a:rPr dirty="0" spc="-20"/>
              <a:t>Team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600">
                <a:solidFill>
                  <a:srgbClr val="BA3D02"/>
                </a:solidFill>
              </a:rPr>
              <a:t>Clicking </a:t>
            </a:r>
            <a:r>
              <a:rPr dirty="0" sz="1600" spc="70">
                <a:solidFill>
                  <a:srgbClr val="BA3D02"/>
                </a:solidFill>
              </a:rPr>
              <a:t>to</a:t>
            </a:r>
            <a:r>
              <a:rPr dirty="0" sz="1600">
                <a:solidFill>
                  <a:srgbClr val="BA3D02"/>
                </a:solidFill>
              </a:rPr>
              <a:t> </a:t>
            </a:r>
            <a:r>
              <a:rPr dirty="0" sz="1600" spc="-20">
                <a:solidFill>
                  <a:srgbClr val="BA3D02"/>
                </a:solidFill>
              </a:rPr>
              <a:t>call</a:t>
            </a:r>
            <a:endParaRPr sz="1600"/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255348"/>
            <a:ext cx="255778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Arial"/>
                <a:cs typeface="Arial"/>
              </a:rPr>
              <a:t>H2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Users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can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call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someone </a:t>
            </a:r>
            <a:r>
              <a:rPr dirty="0" sz="1600" spc="60">
                <a:latin typeface="Arial MT"/>
                <a:cs typeface="Arial MT"/>
              </a:rPr>
              <a:t>by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clicking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on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the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profile </a:t>
            </a:r>
            <a:r>
              <a:rPr dirty="0" sz="1600" spc="60">
                <a:latin typeface="Arial MT"/>
                <a:cs typeface="Arial MT"/>
              </a:rPr>
              <a:t>picture</a:t>
            </a:r>
            <a:r>
              <a:rPr dirty="0" sz="1600" spc="1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1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entire</a:t>
            </a:r>
            <a:r>
              <a:rPr dirty="0" sz="1600" spc="125">
                <a:latin typeface="Arial MT"/>
                <a:cs typeface="Arial MT"/>
              </a:rPr>
              <a:t> </a:t>
            </a:r>
            <a:r>
              <a:rPr dirty="0" sz="1600" spc="30">
                <a:latin typeface="Arial MT"/>
                <a:cs typeface="Arial MT"/>
              </a:rPr>
              <a:t>card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3012069"/>
            <a:ext cx="289941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Users</a:t>
            </a:r>
            <a:r>
              <a:rPr dirty="0" sz="1600" spc="1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can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only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call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clicking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the </a:t>
            </a:r>
            <a:r>
              <a:rPr dirty="0" sz="1600">
                <a:latin typeface="Arial MT"/>
                <a:cs typeface="Arial MT"/>
              </a:rPr>
              <a:t>call</a:t>
            </a:r>
            <a:r>
              <a:rPr dirty="0" sz="1600" spc="75">
                <a:latin typeface="Arial MT"/>
                <a:cs typeface="Arial MT"/>
              </a:rPr>
              <a:t> </a:t>
            </a:r>
            <a:r>
              <a:rPr dirty="0" sz="1600" spc="80">
                <a:latin typeface="Arial MT"/>
                <a:cs typeface="Arial MT"/>
              </a:rPr>
              <a:t>button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7261" y="806760"/>
            <a:ext cx="2074570" cy="420705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1990" y="840723"/>
            <a:ext cx="1897721" cy="413914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203120" y="519408"/>
            <a:ext cx="6362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latin typeface="Arial MT"/>
                <a:cs typeface="Arial MT"/>
              </a:rPr>
              <a:t>Before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536291" y="519408"/>
            <a:ext cx="4940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45">
                <a:latin typeface="Arial MT"/>
                <a:cs typeface="Arial MT"/>
              </a:rPr>
              <a:t>After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8122108" y="1586621"/>
            <a:ext cx="444500" cy="2571750"/>
          </a:xfrm>
          <a:custGeom>
            <a:avLst/>
            <a:gdLst/>
            <a:ahLst/>
            <a:cxnLst/>
            <a:rect l="l" t="t" r="r" b="b"/>
            <a:pathLst>
              <a:path w="444500" h="2571750">
                <a:moveTo>
                  <a:pt x="0" y="0"/>
                </a:moveTo>
                <a:lnTo>
                  <a:pt x="443999" y="0"/>
                </a:lnTo>
                <a:lnTo>
                  <a:pt x="443999" y="2571294"/>
                </a:lnTo>
                <a:lnTo>
                  <a:pt x="0" y="2571294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47810"/>
            <a:ext cx="4310380" cy="749300"/>
          </a:xfrm>
          <a:prstGeom prst="rect"/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/>
              <a:t>Complex</a:t>
            </a:r>
            <a:r>
              <a:rPr dirty="0" spc="5"/>
              <a:t> </a:t>
            </a:r>
            <a:r>
              <a:rPr dirty="0" spc="-90"/>
              <a:t>Task:</a:t>
            </a:r>
            <a:r>
              <a:rPr dirty="0" spc="5"/>
              <a:t> </a:t>
            </a:r>
            <a:r>
              <a:rPr dirty="0"/>
              <a:t>Calling</a:t>
            </a:r>
            <a:r>
              <a:rPr dirty="0" spc="5"/>
              <a:t> </a:t>
            </a:r>
            <a:r>
              <a:rPr dirty="0" spc="-20"/>
              <a:t>Team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600">
                <a:solidFill>
                  <a:srgbClr val="BA3D02"/>
                </a:solidFill>
              </a:rPr>
              <a:t>Active</a:t>
            </a:r>
            <a:r>
              <a:rPr dirty="0" sz="1600" spc="170">
                <a:solidFill>
                  <a:srgbClr val="BA3D02"/>
                </a:solidFill>
              </a:rPr>
              <a:t> </a:t>
            </a:r>
            <a:r>
              <a:rPr dirty="0" sz="1600" spc="-10">
                <a:solidFill>
                  <a:srgbClr val="BA3D02"/>
                </a:solidFill>
              </a:rPr>
              <a:t>Calling</a:t>
            </a:r>
            <a:endParaRPr sz="1600"/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255348"/>
            <a:ext cx="2659380" cy="1468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399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Arial"/>
                <a:cs typeface="Arial"/>
              </a:rPr>
              <a:t>H3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When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users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are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calling, </a:t>
            </a:r>
            <a:r>
              <a:rPr dirty="0" sz="1600">
                <a:latin typeface="Arial MT"/>
                <a:cs typeface="Arial MT"/>
              </a:rPr>
              <a:t>there’s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no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way</a:t>
            </a:r>
            <a:r>
              <a:rPr dirty="0" sz="1600" spc="70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leave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835"/>
              </a:spcBef>
            </a:pP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55">
                <a:latin typeface="Arial MT"/>
                <a:cs typeface="Arial MT"/>
              </a:rPr>
              <a:t>Added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end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90">
                <a:latin typeface="Arial MT"/>
                <a:cs typeface="Arial MT"/>
              </a:rPr>
              <a:t>button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-10">
                <a:latin typeface="Arial MT"/>
                <a:cs typeface="Arial MT"/>
              </a:rPr>
              <a:t> calling screen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4216" y="1009073"/>
            <a:ext cx="1836896" cy="3620292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6373512" y="1009073"/>
            <a:ext cx="1832610" cy="3620770"/>
            <a:chOff x="6373512" y="1009073"/>
            <a:chExt cx="1832610" cy="362077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3512" y="1009073"/>
              <a:ext cx="1832438" cy="362029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061485" y="3520142"/>
              <a:ext cx="444500" cy="423545"/>
            </a:xfrm>
            <a:custGeom>
              <a:avLst/>
              <a:gdLst/>
              <a:ahLst/>
              <a:cxnLst/>
              <a:rect l="l" t="t" r="r" b="b"/>
              <a:pathLst>
                <a:path w="444500" h="423545">
                  <a:moveTo>
                    <a:pt x="0" y="0"/>
                  </a:moveTo>
                  <a:lnTo>
                    <a:pt x="443999" y="0"/>
                  </a:lnTo>
                  <a:lnTo>
                    <a:pt x="443999" y="422999"/>
                  </a:lnTo>
                  <a:lnTo>
                    <a:pt x="0" y="422999"/>
                  </a:lnTo>
                  <a:lnTo>
                    <a:pt x="0" y="0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47810"/>
            <a:ext cx="4310380" cy="749300"/>
          </a:xfrm>
          <a:prstGeom prst="rect"/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/>
              <a:t>Complex</a:t>
            </a:r>
            <a:r>
              <a:rPr dirty="0" spc="5"/>
              <a:t> </a:t>
            </a:r>
            <a:r>
              <a:rPr dirty="0" spc="-90"/>
              <a:t>Task:</a:t>
            </a:r>
            <a:r>
              <a:rPr dirty="0" spc="5"/>
              <a:t> </a:t>
            </a:r>
            <a:r>
              <a:rPr dirty="0"/>
              <a:t>Calling</a:t>
            </a:r>
            <a:r>
              <a:rPr dirty="0" spc="5"/>
              <a:t> </a:t>
            </a:r>
            <a:r>
              <a:rPr dirty="0" spc="-20"/>
              <a:t>Team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600">
                <a:solidFill>
                  <a:srgbClr val="BA3D02"/>
                </a:solidFill>
              </a:rPr>
              <a:t>Sharing</a:t>
            </a:r>
            <a:r>
              <a:rPr dirty="0" sz="1600" spc="35">
                <a:solidFill>
                  <a:srgbClr val="BA3D02"/>
                </a:solidFill>
              </a:rPr>
              <a:t> </a:t>
            </a:r>
            <a:r>
              <a:rPr dirty="0" sz="1600">
                <a:solidFill>
                  <a:srgbClr val="BA3D02"/>
                </a:solidFill>
              </a:rPr>
              <a:t>Screen</a:t>
            </a:r>
            <a:r>
              <a:rPr dirty="0" sz="1600" spc="35">
                <a:solidFill>
                  <a:srgbClr val="BA3D02"/>
                </a:solidFill>
              </a:rPr>
              <a:t> </a:t>
            </a:r>
            <a:r>
              <a:rPr dirty="0" sz="1600" spc="-10">
                <a:solidFill>
                  <a:srgbClr val="BA3D02"/>
                </a:solidFill>
              </a:rPr>
              <a:t>Warning</a:t>
            </a:r>
            <a:endParaRPr sz="1600"/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255348"/>
            <a:ext cx="2515870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Arial"/>
                <a:cs typeface="Arial"/>
              </a:rPr>
              <a:t>H5</a:t>
            </a:r>
            <a:r>
              <a:rPr dirty="0" sz="1600" spc="-5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When</a:t>
            </a:r>
            <a:r>
              <a:rPr dirty="0" sz="1600" spc="5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users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share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their </a:t>
            </a:r>
            <a:r>
              <a:rPr dirty="0" sz="1600">
                <a:latin typeface="Arial MT"/>
                <a:cs typeface="Arial MT"/>
              </a:rPr>
              <a:t>screen,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there’s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 spc="-25">
                <a:latin typeface="Arial MT"/>
                <a:cs typeface="Arial MT"/>
              </a:rPr>
              <a:t>no </a:t>
            </a:r>
            <a:r>
              <a:rPr dirty="0" sz="1600" spc="55">
                <a:latin typeface="Arial MT"/>
                <a:cs typeface="Arial MT"/>
              </a:rPr>
              <a:t>confirmation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start </a:t>
            </a:r>
            <a:r>
              <a:rPr dirty="0" sz="1600" spc="-10">
                <a:latin typeface="Arial MT"/>
                <a:cs typeface="Arial MT"/>
              </a:rPr>
              <a:t>sharing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2884967"/>
            <a:ext cx="278828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Included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 spc="60">
                <a:latin typeface="Arial MT"/>
                <a:cs typeface="Arial MT"/>
              </a:rPr>
              <a:t>countdown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before </a:t>
            </a:r>
            <a:r>
              <a:rPr dirty="0" sz="1600">
                <a:latin typeface="Arial MT"/>
                <a:cs typeface="Arial MT"/>
              </a:rPr>
              <a:t>sharing</a:t>
            </a:r>
            <a:r>
              <a:rPr dirty="0" sz="1600" spc="8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screen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5816" y="952398"/>
            <a:ext cx="1881221" cy="3809592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6209437" y="952398"/>
            <a:ext cx="1885950" cy="3810000"/>
            <a:chOff x="6209437" y="952398"/>
            <a:chExt cx="1885950" cy="3810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09437" y="952398"/>
              <a:ext cx="1885596" cy="380959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860636" y="2397070"/>
              <a:ext cx="549910" cy="626110"/>
            </a:xfrm>
            <a:custGeom>
              <a:avLst/>
              <a:gdLst/>
              <a:ahLst/>
              <a:cxnLst/>
              <a:rect l="l" t="t" r="r" b="b"/>
              <a:pathLst>
                <a:path w="549909" h="626110">
                  <a:moveTo>
                    <a:pt x="0" y="0"/>
                  </a:moveTo>
                  <a:lnTo>
                    <a:pt x="549598" y="0"/>
                  </a:lnTo>
                  <a:lnTo>
                    <a:pt x="549598" y="626098"/>
                  </a:lnTo>
                  <a:lnTo>
                    <a:pt x="0" y="626098"/>
                  </a:lnTo>
                  <a:lnTo>
                    <a:pt x="0" y="0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247810"/>
            <a:ext cx="4310380" cy="749300"/>
          </a:xfrm>
          <a:prstGeom prst="rect"/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/>
              <a:t>Complex</a:t>
            </a:r>
            <a:r>
              <a:rPr dirty="0" spc="5"/>
              <a:t> </a:t>
            </a:r>
            <a:r>
              <a:rPr dirty="0" spc="-90"/>
              <a:t>Task:</a:t>
            </a:r>
            <a:r>
              <a:rPr dirty="0" spc="5"/>
              <a:t> </a:t>
            </a:r>
            <a:r>
              <a:rPr dirty="0"/>
              <a:t>Calling</a:t>
            </a:r>
            <a:r>
              <a:rPr dirty="0" spc="5"/>
              <a:t> </a:t>
            </a:r>
            <a:r>
              <a:rPr dirty="0" spc="-20"/>
              <a:t>Team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600">
                <a:solidFill>
                  <a:srgbClr val="BA3D02"/>
                </a:solidFill>
              </a:rPr>
              <a:t>Sharing</a:t>
            </a:r>
            <a:r>
              <a:rPr dirty="0" sz="1600" spc="35">
                <a:solidFill>
                  <a:srgbClr val="BA3D02"/>
                </a:solidFill>
              </a:rPr>
              <a:t> </a:t>
            </a:r>
            <a:r>
              <a:rPr dirty="0" sz="1600">
                <a:solidFill>
                  <a:srgbClr val="BA3D02"/>
                </a:solidFill>
              </a:rPr>
              <a:t>Screen</a:t>
            </a:r>
            <a:r>
              <a:rPr dirty="0" sz="1600" spc="35">
                <a:solidFill>
                  <a:srgbClr val="BA3D02"/>
                </a:solidFill>
              </a:rPr>
              <a:t> </a:t>
            </a:r>
            <a:r>
              <a:rPr dirty="0" sz="1600" spc="-10">
                <a:solidFill>
                  <a:srgbClr val="BA3D02"/>
                </a:solidFill>
              </a:rPr>
              <a:t>Warning</a:t>
            </a:r>
            <a:endParaRPr sz="1600"/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255348"/>
            <a:ext cx="256476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latin typeface="Arial"/>
                <a:cs typeface="Arial"/>
              </a:rPr>
              <a:t>H5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>
                <a:latin typeface="Arial MT"/>
                <a:cs typeface="Arial MT"/>
              </a:rPr>
              <a:t>Back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90">
                <a:latin typeface="Arial MT"/>
                <a:cs typeface="Arial MT"/>
              </a:rPr>
              <a:t>button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“Stop </a:t>
            </a:r>
            <a:r>
              <a:rPr dirty="0" sz="1600">
                <a:latin typeface="Arial MT"/>
                <a:cs typeface="Arial MT"/>
              </a:rPr>
              <a:t>Screen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Sharing”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have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same </a:t>
            </a:r>
            <a:r>
              <a:rPr dirty="0" sz="1600" spc="45">
                <a:latin typeface="Arial MT"/>
                <a:cs typeface="Arial MT"/>
              </a:rPr>
              <a:t>functionality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724" y="2884967"/>
            <a:ext cx="2860675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MT"/>
                <a:cs typeface="Arial MT"/>
              </a:rPr>
              <a:t>Back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90">
                <a:latin typeface="Arial MT"/>
                <a:cs typeface="Arial MT"/>
              </a:rPr>
              <a:t>button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will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allow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users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45">
                <a:latin typeface="Arial MT"/>
                <a:cs typeface="Arial MT"/>
              </a:rPr>
              <a:t>to </a:t>
            </a:r>
            <a:r>
              <a:rPr dirty="0" sz="1600">
                <a:latin typeface="Arial MT"/>
                <a:cs typeface="Arial MT"/>
              </a:rPr>
              <a:t>navigate</a:t>
            </a:r>
            <a:r>
              <a:rPr dirty="0" sz="1600" spc="45">
                <a:latin typeface="Arial MT"/>
                <a:cs typeface="Arial MT"/>
              </a:rPr>
              <a:t> through </a:t>
            </a:r>
            <a:r>
              <a:rPr dirty="0" sz="1600" spc="70">
                <a:latin typeface="Arial MT"/>
                <a:cs typeface="Arial MT"/>
              </a:rPr>
              <a:t>the</a:t>
            </a:r>
            <a:r>
              <a:rPr dirty="0" sz="1600" spc="45">
                <a:latin typeface="Arial MT"/>
                <a:cs typeface="Arial MT"/>
              </a:rPr>
              <a:t> </a:t>
            </a:r>
            <a:r>
              <a:rPr dirty="0" sz="1600" spc="35">
                <a:latin typeface="Arial MT"/>
                <a:cs typeface="Arial MT"/>
              </a:rPr>
              <a:t>app </a:t>
            </a:r>
            <a:r>
              <a:rPr dirty="0" sz="1600" spc="10">
                <a:latin typeface="Arial MT"/>
                <a:cs typeface="Arial MT"/>
              </a:rPr>
              <a:t>instead</a:t>
            </a:r>
            <a:r>
              <a:rPr dirty="0" sz="1600" spc="180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of</a:t>
            </a:r>
            <a:r>
              <a:rPr dirty="0" sz="1600" spc="185">
                <a:latin typeface="Arial MT"/>
                <a:cs typeface="Arial MT"/>
              </a:rPr>
              <a:t> </a:t>
            </a:r>
            <a:r>
              <a:rPr dirty="0" sz="1600" spc="10">
                <a:latin typeface="Arial MT"/>
                <a:cs typeface="Arial MT"/>
              </a:rPr>
              <a:t>controlling</a:t>
            </a:r>
            <a:r>
              <a:rPr dirty="0" sz="1600" spc="18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screen </a:t>
            </a:r>
            <a:r>
              <a:rPr dirty="0" sz="1600">
                <a:latin typeface="Arial MT"/>
                <a:cs typeface="Arial MT"/>
              </a:rPr>
              <a:t>recording</a:t>
            </a:r>
            <a:r>
              <a:rPr dirty="0" sz="1600" spc="390">
                <a:latin typeface="Arial MT"/>
                <a:cs typeface="Arial MT"/>
              </a:rPr>
              <a:t> </a:t>
            </a:r>
            <a:r>
              <a:rPr dirty="0" sz="1600" spc="45">
                <a:latin typeface="Arial MT"/>
                <a:cs typeface="Arial MT"/>
              </a:rPr>
              <a:t>functionality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5460313" y="915473"/>
            <a:ext cx="1881505" cy="3810000"/>
            <a:chOff x="5460313" y="915473"/>
            <a:chExt cx="1881505" cy="381000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60313" y="915473"/>
              <a:ext cx="1881221" cy="380959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634388" y="1321372"/>
              <a:ext cx="169545" cy="243840"/>
            </a:xfrm>
            <a:custGeom>
              <a:avLst/>
              <a:gdLst/>
              <a:ahLst/>
              <a:cxnLst/>
              <a:rect l="l" t="t" r="r" b="b"/>
              <a:pathLst>
                <a:path w="169545" h="243840">
                  <a:moveTo>
                    <a:pt x="0" y="0"/>
                  </a:moveTo>
                  <a:lnTo>
                    <a:pt x="169199" y="0"/>
                  </a:lnTo>
                  <a:lnTo>
                    <a:pt x="169199" y="243299"/>
                  </a:lnTo>
                  <a:lnTo>
                    <a:pt x="0" y="2432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/>
              <a:t>Did</a:t>
            </a:r>
            <a:r>
              <a:rPr dirty="0" spc="-85"/>
              <a:t> </a:t>
            </a:r>
            <a:r>
              <a:rPr dirty="0" spc="60"/>
              <a:t>not</a:t>
            </a:r>
            <a:r>
              <a:rPr dirty="0" spc="-85"/>
              <a:t> </a:t>
            </a:r>
            <a:r>
              <a:rPr dirty="0" spc="70"/>
              <a:t>implement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1195184"/>
            <a:ext cx="8011159" cy="3683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70" b="1">
                <a:solidFill>
                  <a:srgbClr val="BA3D02"/>
                </a:solidFill>
                <a:latin typeface="Arial"/>
                <a:cs typeface="Arial"/>
              </a:rPr>
              <a:t>H11</a:t>
            </a:r>
            <a:r>
              <a:rPr dirty="0" sz="2000" spc="-9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Accessibility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No</a:t>
            </a:r>
            <a:r>
              <a:rPr dirty="0" sz="20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live</a:t>
            </a:r>
            <a:r>
              <a:rPr dirty="0" sz="20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transcription</a:t>
            </a:r>
            <a:r>
              <a:rPr dirty="0" sz="20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20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captions</a:t>
            </a:r>
            <a:r>
              <a:rPr dirty="0" sz="20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during</a:t>
            </a:r>
            <a:r>
              <a:rPr dirty="0" sz="20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live</a:t>
            </a:r>
            <a:r>
              <a:rPr dirty="0" sz="20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calls</a:t>
            </a:r>
            <a:endParaRPr sz="2000">
              <a:latin typeface="Arial"/>
              <a:cs typeface="Arial"/>
            </a:endParaRPr>
          </a:p>
          <a:p>
            <a:pPr marL="469265" marR="5080" indent="-382270">
              <a:lnSpc>
                <a:spcPct val="100000"/>
              </a:lnSpc>
              <a:buChar char="●"/>
              <a:tabLst>
                <a:tab pos="469265" algn="l"/>
              </a:tabLst>
            </a:pP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Adds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13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5">
                <a:solidFill>
                  <a:srgbClr val="595959"/>
                </a:solidFill>
                <a:latin typeface="Arial MT"/>
                <a:cs typeface="Arial MT"/>
              </a:rPr>
              <a:t>clutter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during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calls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60">
                <a:solidFill>
                  <a:srgbClr val="595959"/>
                </a:solidFill>
                <a:latin typeface="Arial MT"/>
                <a:cs typeface="Arial MT"/>
              </a:rPr>
              <a:t>which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many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users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5">
                <a:solidFill>
                  <a:srgbClr val="595959"/>
                </a:solidFill>
                <a:latin typeface="Arial MT"/>
                <a:cs typeface="Arial MT"/>
              </a:rPr>
              <a:t>did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0">
                <a:solidFill>
                  <a:srgbClr val="595959"/>
                </a:solidFill>
                <a:latin typeface="Arial MT"/>
                <a:cs typeface="Arial MT"/>
              </a:rPr>
              <a:t>not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like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595959"/>
                </a:solidFill>
                <a:latin typeface="Arial MT"/>
                <a:cs typeface="Arial MT"/>
              </a:rPr>
              <a:t>during </a:t>
            </a:r>
            <a:r>
              <a:rPr dirty="0" sz="2000" spc="45">
                <a:solidFill>
                  <a:srgbClr val="595959"/>
                </a:solidFill>
                <a:latin typeface="Arial MT"/>
                <a:cs typeface="Arial MT"/>
              </a:rPr>
              <a:t>interviews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in</a:t>
            </a:r>
            <a:r>
              <a:rPr dirty="0" sz="2000" spc="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25">
                <a:solidFill>
                  <a:srgbClr val="595959"/>
                </a:solidFill>
                <a:latin typeface="Arial MT"/>
                <a:cs typeface="Arial MT"/>
              </a:rPr>
              <a:t>A5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 MT"/>
              <a:buChar char="●"/>
            </a:pP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2000" spc="-30" b="1">
                <a:solidFill>
                  <a:srgbClr val="BA3D02"/>
                </a:solidFill>
                <a:latin typeface="Arial"/>
                <a:cs typeface="Arial"/>
              </a:rPr>
              <a:t>H7</a:t>
            </a:r>
            <a:r>
              <a:rPr dirty="0" sz="20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Flexibility</a:t>
            </a:r>
            <a:r>
              <a:rPr dirty="0" sz="2000" spc="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2000" spc="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Efficiency</a:t>
            </a:r>
            <a:r>
              <a:rPr dirty="0" sz="2000" spc="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of</a:t>
            </a:r>
            <a:r>
              <a:rPr dirty="0" sz="2000" spc="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BA3D02"/>
                </a:solidFill>
                <a:latin typeface="Arial"/>
                <a:cs typeface="Arial"/>
              </a:rPr>
              <a:t>Use</a:t>
            </a:r>
            <a:endParaRPr sz="2000">
              <a:latin typeface="Arial"/>
              <a:cs typeface="Arial"/>
            </a:endParaRPr>
          </a:p>
          <a:p>
            <a:pPr marL="12700" marR="206375">
              <a:lnSpc>
                <a:spcPct val="100000"/>
              </a:lnSpc>
            </a:pP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No</a:t>
            </a:r>
            <a:r>
              <a:rPr dirty="0" sz="20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55" b="1">
                <a:solidFill>
                  <a:srgbClr val="BA3D02"/>
                </a:solidFill>
                <a:latin typeface="Arial"/>
                <a:cs typeface="Arial"/>
              </a:rPr>
              <a:t>ability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80" b="1">
                <a:solidFill>
                  <a:srgbClr val="BA3D02"/>
                </a:solidFill>
                <a:latin typeface="Arial"/>
                <a:cs typeface="Arial"/>
              </a:rPr>
              <a:t>to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 call</a:t>
            </a:r>
            <a:r>
              <a:rPr dirty="0" sz="20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someone while commenting,</a:t>
            </a:r>
            <a:r>
              <a:rPr dirty="0" sz="2000" spc="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50" b="1">
                <a:solidFill>
                  <a:srgbClr val="BA3D02"/>
                </a:solidFill>
                <a:latin typeface="Arial"/>
                <a:cs typeface="Arial"/>
              </a:rPr>
              <a:t>must</a:t>
            </a:r>
            <a:r>
              <a:rPr dirty="0" sz="2000" spc="10" b="1">
                <a:solidFill>
                  <a:srgbClr val="BA3D02"/>
                </a:solidFill>
                <a:latin typeface="Arial"/>
                <a:cs typeface="Arial"/>
              </a:rPr>
              <a:t> navigate </a:t>
            </a:r>
            <a:r>
              <a:rPr dirty="0" sz="2000" spc="50" b="1">
                <a:solidFill>
                  <a:srgbClr val="BA3D02"/>
                </a:solidFill>
                <a:latin typeface="Arial"/>
                <a:cs typeface="Arial"/>
              </a:rPr>
              <a:t>to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“files”</a:t>
            </a:r>
            <a:endParaRPr sz="2000">
              <a:latin typeface="Arial"/>
              <a:cs typeface="Arial"/>
            </a:endParaRPr>
          </a:p>
          <a:p>
            <a:pPr marL="469265" marR="332105" indent="-382270">
              <a:lnSpc>
                <a:spcPct val="100000"/>
              </a:lnSpc>
              <a:buChar char="●"/>
              <a:tabLst>
                <a:tab pos="469265" algn="l"/>
              </a:tabLst>
            </a:pP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From </a:t>
            </a:r>
            <a:r>
              <a:rPr dirty="0" sz="2000" spc="45">
                <a:solidFill>
                  <a:srgbClr val="595959"/>
                </a:solidFill>
                <a:latin typeface="Arial MT"/>
                <a:cs typeface="Arial MT"/>
              </a:rPr>
              <a:t>interviews</a:t>
            </a:r>
            <a:r>
              <a:rPr dirty="0" sz="2000" spc="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in</a:t>
            </a:r>
            <a:r>
              <a:rPr dirty="0" sz="2000" spc="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40">
                <a:solidFill>
                  <a:srgbClr val="595959"/>
                </a:solidFill>
                <a:latin typeface="Arial MT"/>
                <a:cs typeface="Arial MT"/>
              </a:rPr>
              <a:t>A5,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 we</a:t>
            </a:r>
            <a:r>
              <a:rPr dirty="0" sz="2000" spc="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discovered</a:t>
            </a:r>
            <a:r>
              <a:rPr dirty="0" sz="2000" spc="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105">
                <a:solidFill>
                  <a:srgbClr val="595959"/>
                </a:solidFill>
                <a:latin typeface="Arial MT"/>
                <a:cs typeface="Arial MT"/>
              </a:rPr>
              <a:t>that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 users</a:t>
            </a:r>
            <a:r>
              <a:rPr dirty="0" sz="2000" spc="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60">
                <a:solidFill>
                  <a:srgbClr val="595959"/>
                </a:solidFill>
                <a:latin typeface="Arial MT"/>
                <a:cs typeface="Arial MT"/>
              </a:rPr>
              <a:t>prefer</a:t>
            </a:r>
            <a:r>
              <a:rPr dirty="0" sz="2000" spc="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595959"/>
                </a:solidFill>
                <a:latin typeface="Arial MT"/>
                <a:cs typeface="Arial MT"/>
              </a:rPr>
              <a:t>having </a:t>
            </a:r>
            <a:r>
              <a:rPr dirty="0" sz="2000" spc="90">
                <a:solidFill>
                  <a:srgbClr val="595959"/>
                </a:solidFill>
                <a:latin typeface="Arial MT"/>
                <a:cs typeface="Arial MT"/>
              </a:rPr>
              <a:t>the</a:t>
            </a:r>
            <a:r>
              <a:rPr dirty="0" sz="2000" spc="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call</a:t>
            </a:r>
            <a:r>
              <a:rPr dirty="0" sz="2000" spc="1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114">
                <a:solidFill>
                  <a:srgbClr val="595959"/>
                </a:solidFill>
                <a:latin typeface="Arial MT"/>
                <a:cs typeface="Arial MT"/>
              </a:rPr>
              <a:t>button</a:t>
            </a:r>
            <a:r>
              <a:rPr dirty="0" sz="2000" spc="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here</a:t>
            </a:r>
            <a:endParaRPr sz="2000">
              <a:latin typeface="Arial MT"/>
              <a:cs typeface="Arial MT"/>
            </a:endParaRPr>
          </a:p>
          <a:p>
            <a:pPr marL="469265" marR="172720" indent="-382270">
              <a:lnSpc>
                <a:spcPct val="100000"/>
              </a:lnSpc>
              <a:buChar char="●"/>
              <a:tabLst>
                <a:tab pos="469265" algn="l"/>
              </a:tabLst>
            </a:pP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Gives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users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0">
                <a:solidFill>
                  <a:srgbClr val="595959"/>
                </a:solidFill>
                <a:latin typeface="Arial MT"/>
                <a:cs typeface="Arial MT"/>
              </a:rPr>
              <a:t>the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70">
                <a:solidFill>
                  <a:srgbClr val="595959"/>
                </a:solidFill>
                <a:latin typeface="Arial MT"/>
                <a:cs typeface="Arial MT"/>
              </a:rPr>
              <a:t>ability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13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0">
                <a:solidFill>
                  <a:srgbClr val="595959"/>
                </a:solidFill>
                <a:latin typeface="Arial MT"/>
                <a:cs typeface="Arial MT"/>
              </a:rPr>
              <a:t>start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call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75">
                <a:solidFill>
                  <a:srgbClr val="595959"/>
                </a:solidFill>
                <a:latin typeface="Arial MT"/>
                <a:cs typeface="Arial MT"/>
              </a:rPr>
              <a:t>then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navigate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13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20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</a:t>
            </a:r>
            <a:r>
              <a:rPr dirty="0" sz="2000" spc="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595959"/>
                </a:solidFill>
                <a:latin typeface="Arial MT"/>
                <a:cs typeface="Arial MT"/>
              </a:rPr>
              <a:t>file.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More</a:t>
            </a:r>
            <a:r>
              <a:rPr dirty="0" sz="20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75">
                <a:solidFill>
                  <a:srgbClr val="595959"/>
                </a:solidFill>
                <a:latin typeface="Arial MT"/>
                <a:cs typeface="Arial MT"/>
              </a:rPr>
              <a:t>control</a:t>
            </a:r>
            <a:r>
              <a:rPr dirty="0" sz="20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20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45">
                <a:solidFill>
                  <a:srgbClr val="595959"/>
                </a:solidFill>
                <a:latin typeface="Arial MT"/>
                <a:cs typeface="Arial MT"/>
              </a:rPr>
              <a:t>usability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20934" y="1997292"/>
            <a:ext cx="6903084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100">
                <a:solidFill>
                  <a:srgbClr val="93D1BC"/>
                </a:solidFill>
              </a:rPr>
              <a:t>Usability</a:t>
            </a:r>
            <a:r>
              <a:rPr dirty="0" sz="7400" spc="-300">
                <a:solidFill>
                  <a:srgbClr val="93D1BC"/>
                </a:solidFill>
              </a:rPr>
              <a:t> </a:t>
            </a:r>
            <a:r>
              <a:rPr dirty="0" sz="7400" spc="-10">
                <a:solidFill>
                  <a:srgbClr val="93D1BC"/>
                </a:solidFill>
              </a:rPr>
              <a:t>Goals</a:t>
            </a:r>
            <a:endParaRPr sz="7400"/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18485" cy="364171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/>
              <a:t>Usability</a:t>
            </a:r>
            <a:r>
              <a:rPr dirty="0" spc="200"/>
              <a:t> </a:t>
            </a:r>
            <a:r>
              <a:rPr dirty="0" spc="-10"/>
              <a:t>Goals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809048" y="2108120"/>
            <a:ext cx="2400300" cy="1393825"/>
          </a:xfrm>
          <a:custGeom>
            <a:avLst/>
            <a:gdLst/>
            <a:ahLst/>
            <a:cxnLst/>
            <a:rect l="l" t="t" r="r" b="b"/>
            <a:pathLst>
              <a:path w="2400300" h="1393825">
                <a:moveTo>
                  <a:pt x="0" y="232254"/>
                </a:moveTo>
                <a:lnTo>
                  <a:pt x="4718" y="185447"/>
                </a:lnTo>
                <a:lnTo>
                  <a:pt x="18251" y="141850"/>
                </a:lnTo>
                <a:lnTo>
                  <a:pt x="39665" y="102399"/>
                </a:lnTo>
                <a:lnTo>
                  <a:pt x="68026" y="68026"/>
                </a:lnTo>
                <a:lnTo>
                  <a:pt x="102399" y="39665"/>
                </a:lnTo>
                <a:lnTo>
                  <a:pt x="141850" y="18251"/>
                </a:lnTo>
                <a:lnTo>
                  <a:pt x="185447" y="4718"/>
                </a:lnTo>
                <a:lnTo>
                  <a:pt x="232254" y="0"/>
                </a:lnTo>
                <a:lnTo>
                  <a:pt x="2168045" y="0"/>
                </a:lnTo>
                <a:lnTo>
                  <a:pt x="2213568" y="4503"/>
                </a:lnTo>
                <a:lnTo>
                  <a:pt x="2256926" y="17679"/>
                </a:lnTo>
                <a:lnTo>
                  <a:pt x="2296900" y="39021"/>
                </a:lnTo>
                <a:lnTo>
                  <a:pt x="2332270" y="68024"/>
                </a:lnTo>
                <a:lnTo>
                  <a:pt x="2361271" y="103399"/>
                </a:lnTo>
                <a:lnTo>
                  <a:pt x="2382613" y="143374"/>
                </a:lnTo>
                <a:lnTo>
                  <a:pt x="2395790" y="186732"/>
                </a:lnTo>
                <a:lnTo>
                  <a:pt x="2400295" y="232254"/>
                </a:lnTo>
                <a:lnTo>
                  <a:pt x="2400295" y="1161247"/>
                </a:lnTo>
                <a:lnTo>
                  <a:pt x="2395576" y="1208056"/>
                </a:lnTo>
                <a:lnTo>
                  <a:pt x="2382044" y="1251652"/>
                </a:lnTo>
                <a:lnTo>
                  <a:pt x="2360632" y="1291103"/>
                </a:lnTo>
                <a:lnTo>
                  <a:pt x="2332273" y="1325475"/>
                </a:lnTo>
                <a:lnTo>
                  <a:pt x="2297901" y="1353834"/>
                </a:lnTo>
                <a:lnTo>
                  <a:pt x="2258450" y="1375246"/>
                </a:lnTo>
                <a:lnTo>
                  <a:pt x="2214853" y="1388778"/>
                </a:lnTo>
                <a:lnTo>
                  <a:pt x="2168045" y="1393497"/>
                </a:lnTo>
                <a:lnTo>
                  <a:pt x="232254" y="1393497"/>
                </a:lnTo>
                <a:lnTo>
                  <a:pt x="185447" y="1388778"/>
                </a:lnTo>
                <a:lnTo>
                  <a:pt x="141850" y="1375246"/>
                </a:lnTo>
                <a:lnTo>
                  <a:pt x="102399" y="1353834"/>
                </a:lnTo>
                <a:lnTo>
                  <a:pt x="68026" y="1325475"/>
                </a:lnTo>
                <a:lnTo>
                  <a:pt x="39665" y="1291103"/>
                </a:lnTo>
                <a:lnTo>
                  <a:pt x="18251" y="1251652"/>
                </a:lnTo>
                <a:lnTo>
                  <a:pt x="4718" y="1208056"/>
                </a:lnTo>
                <a:lnTo>
                  <a:pt x="0" y="1161247"/>
                </a:lnTo>
                <a:lnTo>
                  <a:pt x="0" y="23225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82409" y="2450665"/>
            <a:ext cx="1855470" cy="697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270">
              <a:lnSpc>
                <a:spcPct val="100099"/>
              </a:lnSpc>
              <a:spcBef>
                <a:spcPts val="95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User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Satisfaction </a:t>
            </a:r>
            <a:r>
              <a:rPr dirty="0" sz="1400" spc="-10">
                <a:solidFill>
                  <a:srgbClr val="0A9395"/>
                </a:solidFill>
                <a:latin typeface="Arial MT"/>
                <a:cs typeface="Arial MT"/>
              </a:rPr>
              <a:t>Relevance</a:t>
            </a:r>
            <a:r>
              <a:rPr dirty="0" sz="1400" spc="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A9395"/>
                </a:solidFill>
                <a:latin typeface="Arial MT"/>
                <a:cs typeface="Arial MT"/>
              </a:rPr>
              <a:t>and</a:t>
            </a:r>
            <a:r>
              <a:rPr dirty="0" sz="1400" spc="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A9395"/>
                </a:solidFill>
                <a:latin typeface="Arial MT"/>
                <a:cs typeface="Arial MT"/>
              </a:rPr>
              <a:t>easy</a:t>
            </a:r>
            <a:r>
              <a:rPr dirty="0" sz="1400" spc="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40">
                <a:solidFill>
                  <a:srgbClr val="0A9395"/>
                </a:solidFill>
                <a:latin typeface="Arial MT"/>
                <a:cs typeface="Arial MT"/>
              </a:rPr>
              <a:t>of </a:t>
            </a:r>
            <a:r>
              <a:rPr dirty="0" sz="1400">
                <a:solidFill>
                  <a:srgbClr val="0A9395"/>
                </a:solidFill>
                <a:latin typeface="Arial MT"/>
                <a:cs typeface="Arial MT"/>
              </a:rPr>
              <a:t>use</a:t>
            </a:r>
            <a:r>
              <a:rPr dirty="0" sz="1400" spc="3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50">
                <a:solidFill>
                  <a:srgbClr val="0A9395"/>
                </a:solidFill>
                <a:latin typeface="Arial MT"/>
                <a:cs typeface="Arial MT"/>
              </a:rPr>
              <a:t>for</a:t>
            </a:r>
            <a:r>
              <a:rPr dirty="0" sz="1400" spc="3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A9395"/>
                </a:solidFill>
                <a:latin typeface="Arial MT"/>
                <a:cs typeface="Arial MT"/>
              </a:rPr>
              <a:t>each</a:t>
            </a:r>
            <a:r>
              <a:rPr dirty="0" sz="1400" spc="4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0A9395"/>
                </a:solidFill>
                <a:latin typeface="Arial MT"/>
                <a:cs typeface="Arial MT"/>
              </a:rPr>
              <a:t>task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371843" y="2108120"/>
            <a:ext cx="2400300" cy="1393825"/>
          </a:xfrm>
          <a:custGeom>
            <a:avLst/>
            <a:gdLst/>
            <a:ahLst/>
            <a:cxnLst/>
            <a:rect l="l" t="t" r="r" b="b"/>
            <a:pathLst>
              <a:path w="2400300" h="1393825">
                <a:moveTo>
                  <a:pt x="0" y="232254"/>
                </a:moveTo>
                <a:lnTo>
                  <a:pt x="4718" y="185447"/>
                </a:lnTo>
                <a:lnTo>
                  <a:pt x="18250" y="141850"/>
                </a:lnTo>
                <a:lnTo>
                  <a:pt x="39662" y="102399"/>
                </a:lnTo>
                <a:lnTo>
                  <a:pt x="68021" y="68026"/>
                </a:lnTo>
                <a:lnTo>
                  <a:pt x="102393" y="39665"/>
                </a:lnTo>
                <a:lnTo>
                  <a:pt x="141844" y="18251"/>
                </a:lnTo>
                <a:lnTo>
                  <a:pt x="185441" y="4718"/>
                </a:lnTo>
                <a:lnTo>
                  <a:pt x="232249" y="0"/>
                </a:lnTo>
                <a:lnTo>
                  <a:pt x="2168045" y="0"/>
                </a:lnTo>
                <a:lnTo>
                  <a:pt x="2213568" y="4503"/>
                </a:lnTo>
                <a:lnTo>
                  <a:pt x="2256926" y="17679"/>
                </a:lnTo>
                <a:lnTo>
                  <a:pt x="2296900" y="39021"/>
                </a:lnTo>
                <a:lnTo>
                  <a:pt x="2332270" y="68024"/>
                </a:lnTo>
                <a:lnTo>
                  <a:pt x="2361271" y="103399"/>
                </a:lnTo>
                <a:lnTo>
                  <a:pt x="2382613" y="143374"/>
                </a:lnTo>
                <a:lnTo>
                  <a:pt x="2395790" y="186732"/>
                </a:lnTo>
                <a:lnTo>
                  <a:pt x="2400295" y="232254"/>
                </a:lnTo>
                <a:lnTo>
                  <a:pt x="2400295" y="1161247"/>
                </a:lnTo>
                <a:lnTo>
                  <a:pt x="2395576" y="1208056"/>
                </a:lnTo>
                <a:lnTo>
                  <a:pt x="2382044" y="1251652"/>
                </a:lnTo>
                <a:lnTo>
                  <a:pt x="2360632" y="1291103"/>
                </a:lnTo>
                <a:lnTo>
                  <a:pt x="2332273" y="1325475"/>
                </a:lnTo>
                <a:lnTo>
                  <a:pt x="2297901" y="1353834"/>
                </a:lnTo>
                <a:lnTo>
                  <a:pt x="2258450" y="1375246"/>
                </a:lnTo>
                <a:lnTo>
                  <a:pt x="2214853" y="1388778"/>
                </a:lnTo>
                <a:lnTo>
                  <a:pt x="2168045" y="1393497"/>
                </a:lnTo>
                <a:lnTo>
                  <a:pt x="232249" y="1393497"/>
                </a:lnTo>
                <a:lnTo>
                  <a:pt x="185441" y="1388778"/>
                </a:lnTo>
                <a:lnTo>
                  <a:pt x="141844" y="1375246"/>
                </a:lnTo>
                <a:lnTo>
                  <a:pt x="102393" y="1353834"/>
                </a:lnTo>
                <a:lnTo>
                  <a:pt x="68021" y="1325475"/>
                </a:lnTo>
                <a:lnTo>
                  <a:pt x="39662" y="1291103"/>
                </a:lnTo>
                <a:lnTo>
                  <a:pt x="18250" y="1251652"/>
                </a:lnTo>
                <a:lnTo>
                  <a:pt x="4718" y="1208056"/>
                </a:lnTo>
                <a:lnTo>
                  <a:pt x="0" y="1161247"/>
                </a:lnTo>
                <a:lnTo>
                  <a:pt x="0" y="23225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3522615" y="2450665"/>
            <a:ext cx="2099945" cy="697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99"/>
              </a:lnSpc>
              <a:spcBef>
                <a:spcPts val="95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Navigation</a:t>
            </a:r>
            <a:r>
              <a:rPr dirty="0" sz="16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Accuracy </a:t>
            </a:r>
            <a:r>
              <a:rPr dirty="0" sz="1400">
                <a:solidFill>
                  <a:srgbClr val="0A9395"/>
                </a:solidFill>
                <a:latin typeface="Arial MT"/>
                <a:cs typeface="Arial MT"/>
              </a:rPr>
              <a:t>Misclicks</a:t>
            </a:r>
            <a:r>
              <a:rPr dirty="0" sz="1400" spc="18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0A9395"/>
                </a:solidFill>
                <a:latin typeface="Arial MT"/>
                <a:cs typeface="Arial MT"/>
              </a:rPr>
              <a:t>and</a:t>
            </a:r>
            <a:r>
              <a:rPr dirty="0" sz="1400" spc="50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55">
                <a:solidFill>
                  <a:srgbClr val="0A9395"/>
                </a:solidFill>
                <a:latin typeface="Arial MT"/>
                <a:cs typeface="Arial MT"/>
              </a:rPr>
              <a:t>uncertainty</a:t>
            </a:r>
            <a:r>
              <a:rPr dirty="0" sz="1400" spc="2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50">
                <a:solidFill>
                  <a:srgbClr val="0A9395"/>
                </a:solidFill>
                <a:latin typeface="Arial MT"/>
                <a:cs typeface="Arial MT"/>
              </a:rPr>
              <a:t>for</a:t>
            </a:r>
            <a:r>
              <a:rPr dirty="0" sz="1400" spc="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A9395"/>
                </a:solidFill>
                <a:latin typeface="Arial MT"/>
                <a:cs typeface="Arial MT"/>
              </a:rPr>
              <a:t>each</a:t>
            </a:r>
            <a:r>
              <a:rPr dirty="0" sz="1400" spc="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0A9395"/>
                </a:solidFill>
                <a:latin typeface="Arial MT"/>
                <a:cs typeface="Arial MT"/>
              </a:rPr>
              <a:t>task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5934638" y="2108120"/>
            <a:ext cx="2400300" cy="1393825"/>
          </a:xfrm>
          <a:custGeom>
            <a:avLst/>
            <a:gdLst/>
            <a:ahLst/>
            <a:cxnLst/>
            <a:rect l="l" t="t" r="r" b="b"/>
            <a:pathLst>
              <a:path w="2400300" h="1393825">
                <a:moveTo>
                  <a:pt x="0" y="232254"/>
                </a:moveTo>
                <a:lnTo>
                  <a:pt x="4718" y="185447"/>
                </a:lnTo>
                <a:lnTo>
                  <a:pt x="18250" y="141850"/>
                </a:lnTo>
                <a:lnTo>
                  <a:pt x="39662" y="102399"/>
                </a:lnTo>
                <a:lnTo>
                  <a:pt x="68021" y="68026"/>
                </a:lnTo>
                <a:lnTo>
                  <a:pt x="102393" y="39665"/>
                </a:lnTo>
                <a:lnTo>
                  <a:pt x="141844" y="18251"/>
                </a:lnTo>
                <a:lnTo>
                  <a:pt x="185441" y="4718"/>
                </a:lnTo>
                <a:lnTo>
                  <a:pt x="232249" y="0"/>
                </a:lnTo>
                <a:lnTo>
                  <a:pt x="2168045" y="0"/>
                </a:lnTo>
                <a:lnTo>
                  <a:pt x="2213568" y="4503"/>
                </a:lnTo>
                <a:lnTo>
                  <a:pt x="2256926" y="17679"/>
                </a:lnTo>
                <a:lnTo>
                  <a:pt x="2296900" y="39021"/>
                </a:lnTo>
                <a:lnTo>
                  <a:pt x="2332270" y="68024"/>
                </a:lnTo>
                <a:lnTo>
                  <a:pt x="2361271" y="103399"/>
                </a:lnTo>
                <a:lnTo>
                  <a:pt x="2382613" y="143374"/>
                </a:lnTo>
                <a:lnTo>
                  <a:pt x="2395790" y="186732"/>
                </a:lnTo>
                <a:lnTo>
                  <a:pt x="2400295" y="232254"/>
                </a:lnTo>
                <a:lnTo>
                  <a:pt x="2400295" y="1161247"/>
                </a:lnTo>
                <a:lnTo>
                  <a:pt x="2395576" y="1208056"/>
                </a:lnTo>
                <a:lnTo>
                  <a:pt x="2382044" y="1251652"/>
                </a:lnTo>
                <a:lnTo>
                  <a:pt x="2360632" y="1291103"/>
                </a:lnTo>
                <a:lnTo>
                  <a:pt x="2332273" y="1325475"/>
                </a:lnTo>
                <a:lnTo>
                  <a:pt x="2297901" y="1353834"/>
                </a:lnTo>
                <a:lnTo>
                  <a:pt x="2258450" y="1375246"/>
                </a:lnTo>
                <a:lnTo>
                  <a:pt x="2214853" y="1388778"/>
                </a:lnTo>
                <a:lnTo>
                  <a:pt x="2168045" y="1393497"/>
                </a:lnTo>
                <a:lnTo>
                  <a:pt x="232249" y="1393497"/>
                </a:lnTo>
                <a:lnTo>
                  <a:pt x="185441" y="1388778"/>
                </a:lnTo>
                <a:lnTo>
                  <a:pt x="141844" y="1375246"/>
                </a:lnTo>
                <a:lnTo>
                  <a:pt x="102393" y="1353834"/>
                </a:lnTo>
                <a:lnTo>
                  <a:pt x="68021" y="1325475"/>
                </a:lnTo>
                <a:lnTo>
                  <a:pt x="39662" y="1291103"/>
                </a:lnTo>
                <a:lnTo>
                  <a:pt x="18250" y="1251652"/>
                </a:lnTo>
                <a:lnTo>
                  <a:pt x="4718" y="1208056"/>
                </a:lnTo>
                <a:lnTo>
                  <a:pt x="0" y="1161247"/>
                </a:lnTo>
                <a:lnTo>
                  <a:pt x="0" y="23225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6362770" y="2450665"/>
            <a:ext cx="1544955" cy="697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635">
              <a:lnSpc>
                <a:spcPct val="100099"/>
              </a:lnSpc>
              <a:spcBef>
                <a:spcPts val="95"/>
              </a:spcBef>
            </a:pPr>
            <a:r>
              <a:rPr dirty="0" sz="1600" spc="-30" b="1">
                <a:solidFill>
                  <a:srgbClr val="0A9395"/>
                </a:solidFill>
                <a:latin typeface="Arial"/>
                <a:cs typeface="Arial"/>
              </a:rPr>
              <a:t>Task</a:t>
            </a:r>
            <a:r>
              <a:rPr dirty="0" sz="1600" spc="-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Efficiency </a:t>
            </a:r>
            <a:r>
              <a:rPr dirty="0" sz="1400" spc="50">
                <a:solidFill>
                  <a:srgbClr val="0A9395"/>
                </a:solidFill>
                <a:latin typeface="Arial MT"/>
                <a:cs typeface="Arial MT"/>
              </a:rPr>
              <a:t>Ability</a:t>
            </a:r>
            <a:r>
              <a:rPr dirty="0" sz="1400" spc="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A9395"/>
                </a:solidFill>
                <a:latin typeface="Arial MT"/>
                <a:cs typeface="Arial MT"/>
              </a:rPr>
              <a:t>and</a:t>
            </a:r>
            <a:r>
              <a:rPr dirty="0" sz="1400" spc="30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65">
                <a:solidFill>
                  <a:srgbClr val="0A9395"/>
                </a:solidFill>
                <a:latin typeface="Arial MT"/>
                <a:cs typeface="Arial MT"/>
              </a:rPr>
              <a:t>time</a:t>
            </a:r>
            <a:r>
              <a:rPr dirty="0" sz="1400" spc="2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70">
                <a:solidFill>
                  <a:srgbClr val="0A9395"/>
                </a:solidFill>
                <a:latin typeface="Arial MT"/>
                <a:cs typeface="Arial MT"/>
              </a:rPr>
              <a:t>to </a:t>
            </a:r>
            <a:r>
              <a:rPr dirty="0" sz="1400" spc="60">
                <a:solidFill>
                  <a:srgbClr val="0A9395"/>
                </a:solidFill>
                <a:latin typeface="Arial MT"/>
                <a:cs typeface="Arial MT"/>
              </a:rPr>
              <a:t>complete</a:t>
            </a:r>
            <a:r>
              <a:rPr dirty="0" sz="1400" spc="-15">
                <a:solidFill>
                  <a:srgbClr val="0A9395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0A9395"/>
                </a:solidFill>
                <a:latin typeface="Arial MT"/>
                <a:cs typeface="Arial MT"/>
              </a:rPr>
              <a:t>tasks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937768" y="1706663"/>
            <a:ext cx="10033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355" b="1">
                <a:solidFill>
                  <a:srgbClr val="BA3D02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435990" y="1706663"/>
            <a:ext cx="14414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063361" y="1706663"/>
            <a:ext cx="14986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35" b="1">
                <a:solidFill>
                  <a:srgbClr val="BA3D02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Progress</a:t>
            </a:r>
            <a:r>
              <a:rPr dirty="0" spc="-5"/>
              <a:t> </a:t>
            </a:r>
            <a:r>
              <a:rPr dirty="0" spc="-20"/>
              <a:t>Towards</a:t>
            </a:r>
            <a:r>
              <a:rPr dirty="0" spc="-5"/>
              <a:t> </a:t>
            </a:r>
            <a:r>
              <a:rPr dirty="0"/>
              <a:t>Usability</a:t>
            </a:r>
            <a:r>
              <a:rPr dirty="0" spc="-5"/>
              <a:t> </a:t>
            </a:r>
            <a:r>
              <a:rPr dirty="0" spc="-10"/>
              <a:t>Goals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22536" y="1460116"/>
            <a:ext cx="204279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User</a:t>
            </a:r>
            <a:r>
              <a:rPr dirty="0" sz="1900" spc="-1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0A9395"/>
                </a:solidFill>
                <a:latin typeface="Arial"/>
                <a:cs typeface="Arial"/>
              </a:rPr>
              <a:t>Satisfaction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25300" y="1371730"/>
            <a:ext cx="4973955" cy="1838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1475" marR="247650" indent="-359410">
              <a:lnSpc>
                <a:spcPct val="100000"/>
              </a:lnSpc>
              <a:spcBef>
                <a:spcPts val="100"/>
              </a:spcBef>
              <a:buChar char="●"/>
              <a:tabLst>
                <a:tab pos="371475" algn="l"/>
              </a:tabLst>
            </a:pPr>
            <a:r>
              <a:rPr dirty="0" sz="1700" spc="10">
                <a:solidFill>
                  <a:srgbClr val="595959"/>
                </a:solidFill>
                <a:latin typeface="Arial MT"/>
                <a:cs typeface="Arial MT"/>
              </a:rPr>
              <a:t>Reduced</a:t>
            </a:r>
            <a:r>
              <a:rPr dirty="0" sz="1700" spc="1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10">
                <a:solidFill>
                  <a:srgbClr val="595959"/>
                </a:solidFill>
                <a:latin typeface="Arial MT"/>
                <a:cs typeface="Arial MT"/>
              </a:rPr>
              <a:t>early</a:t>
            </a:r>
            <a:r>
              <a:rPr dirty="0" sz="17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10">
                <a:solidFill>
                  <a:srgbClr val="595959"/>
                </a:solidFill>
                <a:latin typeface="Arial MT"/>
                <a:cs typeface="Arial MT"/>
              </a:rPr>
              <a:t>confusion</a:t>
            </a:r>
            <a:r>
              <a:rPr dirty="0" sz="17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65">
                <a:solidFill>
                  <a:srgbClr val="595959"/>
                </a:solidFill>
                <a:latin typeface="Arial MT"/>
                <a:cs typeface="Arial MT"/>
              </a:rPr>
              <a:t>by</a:t>
            </a:r>
            <a:r>
              <a:rPr dirty="0" sz="17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10">
                <a:solidFill>
                  <a:srgbClr val="595959"/>
                </a:solidFill>
                <a:latin typeface="Arial MT"/>
                <a:cs typeface="Arial MT"/>
              </a:rPr>
              <a:t>simplifying</a:t>
            </a:r>
            <a:r>
              <a:rPr dirty="0" sz="17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Arial MT"/>
                <a:cs typeface="Arial MT"/>
              </a:rPr>
              <a:t>and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combining</a:t>
            </a:r>
            <a:r>
              <a:rPr dirty="0" sz="17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50" b="1">
                <a:solidFill>
                  <a:srgbClr val="0097A7"/>
                </a:solidFill>
                <a:latin typeface="Arial"/>
                <a:cs typeface="Arial"/>
              </a:rPr>
              <a:t>movement</a:t>
            </a:r>
            <a:r>
              <a:rPr dirty="0" sz="17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+</a:t>
            </a:r>
            <a:r>
              <a:rPr dirty="0" sz="17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50" b="1">
                <a:solidFill>
                  <a:srgbClr val="0097A7"/>
                </a:solidFill>
                <a:latin typeface="Arial"/>
                <a:cs typeface="Arial"/>
              </a:rPr>
              <a:t>comment 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instructions</a:t>
            </a:r>
            <a:r>
              <a:rPr dirty="0" sz="1700" spc="-10">
                <a:solidFill>
                  <a:srgbClr val="595959"/>
                </a:solidFill>
                <a:latin typeface="Arial MT"/>
                <a:cs typeface="Arial MT"/>
              </a:rPr>
              <a:t>.</a:t>
            </a:r>
            <a:endParaRPr sz="1700">
              <a:latin typeface="Arial MT"/>
              <a:cs typeface="Arial MT"/>
            </a:endParaRPr>
          </a:p>
          <a:p>
            <a:pPr marL="371475" marR="5080" indent="-359410">
              <a:lnSpc>
                <a:spcPct val="100000"/>
              </a:lnSpc>
              <a:buChar char="●"/>
              <a:tabLst>
                <a:tab pos="371475" algn="l"/>
              </a:tabLst>
            </a:pP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Improved</a:t>
            </a:r>
            <a:r>
              <a:rPr dirty="0" sz="1700" spc="10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visibility</a:t>
            </a:r>
            <a:r>
              <a:rPr dirty="0" sz="1700" spc="114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of</a:t>
            </a:r>
            <a:r>
              <a:rPr dirty="0" sz="1700" spc="1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essential</a:t>
            </a:r>
            <a:r>
              <a:rPr dirty="0" sz="1700" spc="1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controls</a:t>
            </a:r>
            <a:r>
              <a:rPr dirty="0" sz="1700" spc="1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65">
                <a:solidFill>
                  <a:srgbClr val="595959"/>
                </a:solidFill>
                <a:latin typeface="Arial MT"/>
                <a:cs typeface="Arial MT"/>
              </a:rPr>
              <a:t>(e.g., </a:t>
            </a:r>
            <a:r>
              <a:rPr dirty="0" sz="1700" spc="50">
                <a:solidFill>
                  <a:srgbClr val="595959"/>
                </a:solidFill>
                <a:latin typeface="Arial MT"/>
                <a:cs typeface="Arial MT"/>
              </a:rPr>
              <a:t>back</a:t>
            </a:r>
            <a:r>
              <a:rPr dirty="0" sz="17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arrow</a:t>
            </a:r>
            <a:r>
              <a:rPr dirty="0" sz="17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50">
                <a:solidFill>
                  <a:srgbClr val="595959"/>
                </a:solidFill>
                <a:latin typeface="Arial MT"/>
                <a:cs typeface="Arial MT"/>
              </a:rPr>
              <a:t>contrast,</a:t>
            </a:r>
            <a:r>
              <a:rPr dirty="0" sz="17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clearer</a:t>
            </a:r>
            <a:r>
              <a:rPr dirty="0" sz="17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Arial MT"/>
                <a:cs typeface="Arial MT"/>
              </a:rPr>
              <a:t>icons).</a:t>
            </a:r>
            <a:endParaRPr sz="1700">
              <a:latin typeface="Arial MT"/>
              <a:cs typeface="Arial MT"/>
            </a:endParaRPr>
          </a:p>
          <a:p>
            <a:pPr marL="371475" marR="53975" indent="-359410">
              <a:lnSpc>
                <a:spcPct val="100000"/>
              </a:lnSpc>
              <a:buChar char="●"/>
              <a:tabLst>
                <a:tab pos="371475" algn="l"/>
              </a:tabLst>
            </a:pP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Prevented</a:t>
            </a:r>
            <a:r>
              <a:rPr dirty="0" sz="1700" spc="4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users</a:t>
            </a:r>
            <a:r>
              <a:rPr dirty="0" sz="17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65">
                <a:solidFill>
                  <a:srgbClr val="595959"/>
                </a:solidFill>
                <a:latin typeface="Arial MT"/>
                <a:cs typeface="Arial MT"/>
              </a:rPr>
              <a:t>from</a:t>
            </a:r>
            <a:r>
              <a:rPr dirty="0" sz="17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feeling</a:t>
            </a:r>
            <a:r>
              <a:rPr dirty="0" sz="17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60">
                <a:solidFill>
                  <a:srgbClr val="595959"/>
                </a:solidFill>
                <a:latin typeface="Arial MT"/>
                <a:cs typeface="Arial MT"/>
              </a:rPr>
              <a:t>stuck</a:t>
            </a:r>
            <a:r>
              <a:rPr dirty="0" sz="17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65">
                <a:solidFill>
                  <a:srgbClr val="595959"/>
                </a:solidFill>
                <a:latin typeface="Arial MT"/>
                <a:cs typeface="Arial MT"/>
              </a:rPr>
              <a:t>by</a:t>
            </a:r>
            <a:r>
              <a:rPr dirty="0" sz="17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Arial MT"/>
                <a:cs typeface="Arial MT"/>
              </a:rPr>
              <a:t>a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dding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clearer</a:t>
            </a:r>
            <a:r>
              <a:rPr dirty="0" sz="1700" spc="1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exit</a:t>
            </a:r>
            <a:r>
              <a:rPr dirty="0" sz="1700" spc="1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paths</a:t>
            </a:r>
            <a:r>
              <a:rPr dirty="0" sz="1700" spc="1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during</a:t>
            </a:r>
            <a:r>
              <a:rPr dirty="0" sz="1700" spc="20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calling</a:t>
            </a:r>
            <a:r>
              <a:rPr dirty="0" sz="1700" spc="20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Arial MT"/>
                <a:cs typeface="Arial MT"/>
              </a:rPr>
              <a:t>ﬂows.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65167" y="945518"/>
            <a:ext cx="90170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Progress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822714" y="3477433"/>
            <a:ext cx="5036185" cy="15582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1885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Still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to</a:t>
            </a:r>
            <a:r>
              <a:rPr dirty="0" sz="1600" spc="-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Consider</a:t>
            </a:r>
            <a:endParaRPr sz="1600">
              <a:latin typeface="Arial"/>
              <a:cs typeface="Arial"/>
            </a:endParaRPr>
          </a:p>
          <a:p>
            <a:pPr marL="420370" marR="5080" indent="-359410">
              <a:lnSpc>
                <a:spcPts val="2039"/>
              </a:lnSpc>
              <a:spcBef>
                <a:spcPts val="30"/>
              </a:spcBef>
              <a:buClr>
                <a:srgbClr val="595959"/>
              </a:buClr>
              <a:buFont typeface="Arial MT"/>
              <a:buChar char="●"/>
              <a:tabLst>
                <a:tab pos="420370" algn="l"/>
              </a:tabLst>
            </a:pP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Explore</a:t>
            </a:r>
            <a:r>
              <a:rPr dirty="0" sz="1700" spc="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personalization</a:t>
            </a:r>
            <a:r>
              <a:rPr dirty="0" sz="17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75">
                <a:solidFill>
                  <a:srgbClr val="595959"/>
                </a:solidFill>
                <a:latin typeface="Arial MT"/>
                <a:cs typeface="Arial MT"/>
              </a:rPr>
              <a:t>of</a:t>
            </a:r>
            <a:r>
              <a:rPr dirty="0" sz="1700" spc="80">
                <a:solidFill>
                  <a:srgbClr val="595959"/>
                </a:solidFill>
                <a:latin typeface="Arial MT"/>
                <a:cs typeface="Arial MT"/>
              </a:rPr>
              <a:t> comment</a:t>
            </a:r>
            <a:r>
              <a:rPr dirty="0" sz="1700" spc="8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ﬂows</a:t>
            </a:r>
            <a:r>
              <a:rPr dirty="0" sz="17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35">
                <a:solidFill>
                  <a:srgbClr val="595959"/>
                </a:solidFill>
                <a:latin typeface="Arial MT"/>
                <a:cs typeface="Arial MT"/>
              </a:rPr>
              <a:t>or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call</a:t>
            </a:r>
            <a:r>
              <a:rPr dirty="0" sz="17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-105">
                <a:solidFill>
                  <a:srgbClr val="595959"/>
                </a:solidFill>
                <a:latin typeface="Arial MT"/>
                <a:cs typeface="Arial MT"/>
              </a:rPr>
              <a:t>UI</a:t>
            </a:r>
            <a:r>
              <a:rPr dirty="0" sz="17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11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7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70">
                <a:solidFill>
                  <a:srgbClr val="595959"/>
                </a:solidFill>
                <a:latin typeface="Arial MT"/>
                <a:cs typeface="Arial MT"/>
              </a:rPr>
              <a:t>match</a:t>
            </a:r>
            <a:r>
              <a:rPr dirty="0" sz="17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individual</a:t>
            </a:r>
            <a:r>
              <a:rPr dirty="0" sz="1700" spc="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>
                <a:solidFill>
                  <a:srgbClr val="595959"/>
                </a:solidFill>
                <a:latin typeface="Arial MT"/>
                <a:cs typeface="Arial MT"/>
              </a:rPr>
              <a:t>work</a:t>
            </a:r>
            <a:r>
              <a:rPr dirty="0" sz="17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Arial MT"/>
                <a:cs typeface="Arial MT"/>
              </a:rPr>
              <a:t>styles.</a:t>
            </a:r>
            <a:endParaRPr sz="1700">
              <a:latin typeface="Arial MT"/>
              <a:cs typeface="Arial MT"/>
            </a:endParaRPr>
          </a:p>
          <a:p>
            <a:pPr marL="420370" marR="483870">
              <a:lnSpc>
                <a:spcPts val="2039"/>
              </a:lnSpc>
            </a:pPr>
            <a:r>
              <a:rPr dirty="0" sz="1700" spc="55">
                <a:solidFill>
                  <a:srgbClr val="595959"/>
                </a:solidFill>
                <a:latin typeface="Arial MT"/>
                <a:cs typeface="Arial MT"/>
              </a:rPr>
              <a:t>Add</a:t>
            </a:r>
            <a:r>
              <a:rPr dirty="0" sz="1700" spc="9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lightweight</a:t>
            </a:r>
            <a:r>
              <a:rPr dirty="0" sz="17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success</a:t>
            </a:r>
            <a:r>
              <a:rPr dirty="0" sz="17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55" b="1">
                <a:solidFill>
                  <a:srgbClr val="0097A7"/>
                </a:solidFill>
                <a:latin typeface="Arial"/>
                <a:cs typeface="Arial"/>
              </a:rPr>
              <a:t>feedback</a:t>
            </a:r>
            <a:r>
              <a:rPr dirty="0" sz="17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65">
                <a:solidFill>
                  <a:srgbClr val="595959"/>
                </a:solidFill>
                <a:latin typeface="Arial MT"/>
                <a:cs typeface="Arial MT"/>
              </a:rPr>
              <a:t>(e.g., </a:t>
            </a:r>
            <a:r>
              <a:rPr dirty="0" sz="1700" spc="-20">
                <a:solidFill>
                  <a:srgbClr val="595959"/>
                </a:solidFill>
                <a:latin typeface="Arial MT"/>
                <a:cs typeface="Arial MT"/>
              </a:rPr>
              <a:t>“Saved”,</a:t>
            </a:r>
            <a:r>
              <a:rPr dirty="0" sz="17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55">
                <a:solidFill>
                  <a:srgbClr val="595959"/>
                </a:solidFill>
                <a:latin typeface="Arial MT"/>
                <a:cs typeface="Arial MT"/>
              </a:rPr>
              <a:t>“Comment</a:t>
            </a:r>
            <a:r>
              <a:rPr dirty="0" sz="17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65">
                <a:solidFill>
                  <a:srgbClr val="595959"/>
                </a:solidFill>
                <a:latin typeface="Arial MT"/>
                <a:cs typeface="Arial MT"/>
              </a:rPr>
              <a:t>added”)</a:t>
            </a:r>
            <a:r>
              <a:rPr dirty="0" sz="17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11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7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Arial MT"/>
                <a:cs typeface="Arial MT"/>
              </a:rPr>
              <a:t>reinforce confidence.</a:t>
            </a:r>
            <a:endParaRPr sz="1700">
              <a:latin typeface="Arial MT"/>
              <a:cs typeface="Arial MT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474" y="2034470"/>
            <a:ext cx="2964944" cy="296494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Progress</a:t>
            </a:r>
            <a:r>
              <a:rPr dirty="0" spc="-5"/>
              <a:t> </a:t>
            </a:r>
            <a:r>
              <a:rPr dirty="0" spc="-20"/>
              <a:t>Towards</a:t>
            </a:r>
            <a:r>
              <a:rPr dirty="0" spc="-5"/>
              <a:t> </a:t>
            </a:r>
            <a:r>
              <a:rPr dirty="0"/>
              <a:t>Usability</a:t>
            </a:r>
            <a:r>
              <a:rPr dirty="0" spc="-5"/>
              <a:t> </a:t>
            </a:r>
            <a:r>
              <a:rPr dirty="0" spc="-10"/>
              <a:t>Goals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99621" y="1460116"/>
            <a:ext cx="248856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b="1">
                <a:solidFill>
                  <a:srgbClr val="0A9395"/>
                </a:solidFill>
                <a:latin typeface="Arial"/>
                <a:cs typeface="Arial"/>
              </a:rPr>
              <a:t>Navigation</a:t>
            </a:r>
            <a:r>
              <a:rPr dirty="0" sz="1900" spc="9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0A9395"/>
                </a:solidFill>
                <a:latin typeface="Arial"/>
                <a:cs typeface="Arial"/>
              </a:rPr>
              <a:t>Accuracy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22714" y="931218"/>
            <a:ext cx="90170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Progress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05778" y="1353029"/>
            <a:ext cx="5010150" cy="3639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1160" marR="525145" indent="-344170">
              <a:lnSpc>
                <a:spcPct val="100000"/>
              </a:lnSpc>
              <a:spcBef>
                <a:spcPts val="100"/>
              </a:spcBef>
              <a:buChar char="●"/>
              <a:tabLst>
                <a:tab pos="391160" algn="l"/>
              </a:tabLst>
            </a:pP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Reduced</a:t>
            </a:r>
            <a:r>
              <a:rPr dirty="0" sz="1500" spc="1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user</a:t>
            </a:r>
            <a:r>
              <a:rPr dirty="0" sz="1500" spc="1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confusion</a:t>
            </a:r>
            <a:r>
              <a:rPr dirty="0" sz="1500" spc="1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60">
                <a:solidFill>
                  <a:srgbClr val="595959"/>
                </a:solidFill>
                <a:latin typeface="Arial MT"/>
                <a:cs typeface="Arial MT"/>
              </a:rPr>
              <a:t>by</a:t>
            </a:r>
            <a:r>
              <a:rPr dirty="0" sz="1500" spc="1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adding</a:t>
            </a:r>
            <a:r>
              <a:rPr dirty="0" sz="1500" spc="1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clear</a:t>
            </a:r>
            <a:r>
              <a:rPr dirty="0" sz="15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30" b="1">
                <a:solidFill>
                  <a:srgbClr val="0097A7"/>
                </a:solidFill>
                <a:latin typeface="Arial"/>
                <a:cs typeface="Arial"/>
              </a:rPr>
              <a:t>back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buttons</a:t>
            </a:r>
            <a:r>
              <a:rPr dirty="0" sz="1500" spc="-10" b="1">
                <a:solidFill>
                  <a:srgbClr val="595959"/>
                </a:solidFill>
                <a:latin typeface="Arial"/>
                <a:cs typeface="Arial"/>
              </a:rPr>
              <a:t>.</a:t>
            </a:r>
            <a:endParaRPr sz="1500">
              <a:latin typeface="Arial"/>
              <a:cs typeface="Arial"/>
            </a:endParaRPr>
          </a:p>
          <a:p>
            <a:pPr marL="391160" marR="5080" indent="-344170">
              <a:lnSpc>
                <a:spcPct val="100000"/>
              </a:lnSpc>
              <a:buChar char="●"/>
              <a:tabLst>
                <a:tab pos="391160" algn="l"/>
              </a:tabLst>
            </a:pPr>
            <a:r>
              <a:rPr dirty="0" sz="1500" spc="10">
                <a:solidFill>
                  <a:srgbClr val="595959"/>
                </a:solidFill>
                <a:latin typeface="Arial MT"/>
                <a:cs typeface="Arial MT"/>
              </a:rPr>
              <a:t>Reduced</a:t>
            </a:r>
            <a:r>
              <a:rPr dirty="0" sz="1500" spc="1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595959"/>
                </a:solidFill>
                <a:latin typeface="Arial MT"/>
                <a:cs typeface="Arial MT"/>
              </a:rPr>
              <a:t>accidental</a:t>
            </a:r>
            <a:r>
              <a:rPr dirty="0" sz="1500" spc="1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595959"/>
                </a:solidFill>
                <a:latin typeface="Arial MT"/>
                <a:cs typeface="Arial MT"/>
              </a:rPr>
              <a:t>call</a:t>
            </a:r>
            <a:r>
              <a:rPr dirty="0" sz="1500" spc="1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595959"/>
                </a:solidFill>
                <a:latin typeface="Arial MT"/>
                <a:cs typeface="Arial MT"/>
              </a:rPr>
              <a:t>triggers</a:t>
            </a:r>
            <a:r>
              <a:rPr dirty="0" sz="1500" spc="1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60">
                <a:solidFill>
                  <a:srgbClr val="595959"/>
                </a:solidFill>
                <a:latin typeface="Arial MT"/>
                <a:cs typeface="Arial MT"/>
              </a:rPr>
              <a:t>by</a:t>
            </a:r>
            <a:r>
              <a:rPr dirty="0" sz="1500" spc="1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restricting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calls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500" spc="-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15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call</a:t>
            </a:r>
            <a:r>
              <a:rPr dirty="0" sz="15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button</a:t>
            </a:r>
            <a:r>
              <a:rPr dirty="0" sz="15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097A7"/>
                </a:solidFill>
                <a:latin typeface="Arial"/>
                <a:cs typeface="Arial"/>
              </a:rPr>
              <a:t>only</a:t>
            </a:r>
            <a:r>
              <a:rPr dirty="0" sz="1500" spc="-20">
                <a:solidFill>
                  <a:srgbClr val="595959"/>
                </a:solidFill>
                <a:latin typeface="Arial MT"/>
                <a:cs typeface="Arial MT"/>
              </a:rPr>
              <a:t>.</a:t>
            </a:r>
            <a:endParaRPr sz="1500">
              <a:latin typeface="Arial MT"/>
              <a:cs typeface="Arial MT"/>
            </a:endParaRPr>
          </a:p>
          <a:p>
            <a:pPr marL="391160" marR="181610" indent="-344170">
              <a:lnSpc>
                <a:spcPct val="100000"/>
              </a:lnSpc>
              <a:buChar char="●"/>
              <a:tabLst>
                <a:tab pos="391160" algn="l"/>
              </a:tabLst>
            </a:pP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Made</a:t>
            </a:r>
            <a:r>
              <a:rPr dirty="0" sz="1500" spc="6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the </a:t>
            </a:r>
            <a:r>
              <a:rPr dirty="0" sz="1500" spc="55" b="1">
                <a:solidFill>
                  <a:srgbClr val="0097A7"/>
                </a:solidFill>
                <a:latin typeface="Arial"/>
                <a:cs typeface="Arial"/>
              </a:rPr>
              <a:t>comment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panel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draggable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+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resizable</a:t>
            </a:r>
            <a:r>
              <a:rPr dirty="0" sz="1500" spc="-10" b="1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allowing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users</a:t>
            </a:r>
            <a:r>
              <a:rPr dirty="0" sz="15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see</a:t>
            </a:r>
            <a:r>
              <a:rPr dirty="0" sz="15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the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underlying</a:t>
            </a:r>
            <a:r>
              <a:rPr dirty="0" sz="15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design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-25">
                <a:solidFill>
                  <a:srgbClr val="595959"/>
                </a:solidFill>
                <a:latin typeface="Arial MT"/>
                <a:cs typeface="Arial MT"/>
              </a:rPr>
              <a:t>and </a:t>
            </a:r>
            <a:r>
              <a:rPr dirty="0" sz="1500" spc="55">
                <a:solidFill>
                  <a:srgbClr val="595959"/>
                </a:solidFill>
                <a:latin typeface="Arial MT"/>
                <a:cs typeface="Arial MT"/>
              </a:rPr>
              <a:t>orient</a:t>
            </a:r>
            <a:r>
              <a:rPr dirty="0" sz="1500" spc="1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themselves</a:t>
            </a:r>
            <a:r>
              <a:rPr dirty="0" sz="1500" spc="1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 MT"/>
                <a:cs typeface="Arial MT"/>
              </a:rPr>
              <a:t>better.</a:t>
            </a:r>
            <a:endParaRPr sz="1500">
              <a:latin typeface="Arial MT"/>
              <a:cs typeface="Arial MT"/>
            </a:endParaRPr>
          </a:p>
          <a:p>
            <a:pPr marL="391160" marR="363855" indent="-344170">
              <a:lnSpc>
                <a:spcPct val="100000"/>
              </a:lnSpc>
              <a:buChar char="●"/>
              <a:tabLst>
                <a:tab pos="391160" algn="l"/>
              </a:tabLst>
            </a:pPr>
            <a:r>
              <a:rPr dirty="0" sz="1500" spc="20">
                <a:solidFill>
                  <a:srgbClr val="595959"/>
                </a:solidFill>
                <a:latin typeface="Arial MT"/>
                <a:cs typeface="Arial MT"/>
              </a:rPr>
              <a:t>Improved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50">
                <a:solidFill>
                  <a:srgbClr val="595959"/>
                </a:solidFill>
                <a:latin typeface="Arial MT"/>
                <a:cs typeface="Arial MT"/>
              </a:rPr>
              <a:t>color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20">
                <a:solidFill>
                  <a:srgbClr val="595959"/>
                </a:solidFill>
                <a:latin typeface="Arial MT"/>
                <a:cs typeface="Arial MT"/>
              </a:rPr>
              <a:t>consistency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55">
                <a:solidFill>
                  <a:srgbClr val="595959"/>
                </a:solidFill>
                <a:latin typeface="Arial MT"/>
                <a:cs typeface="Arial MT"/>
              </a:rPr>
              <a:t>for</a:t>
            </a:r>
            <a:r>
              <a:rPr dirty="0" sz="15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start </a:t>
            </a:r>
            <a:r>
              <a:rPr dirty="0" sz="1500" spc="-10">
                <a:solidFill>
                  <a:srgbClr val="595959"/>
                </a:solidFill>
                <a:latin typeface="Arial MT"/>
                <a:cs typeface="Arial MT"/>
              </a:rPr>
              <a:t>buttons,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helping</a:t>
            </a:r>
            <a:r>
              <a:rPr dirty="0" sz="1500" spc="10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users</a:t>
            </a:r>
            <a:r>
              <a:rPr dirty="0" sz="1500" spc="10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45">
                <a:solidFill>
                  <a:srgbClr val="595959"/>
                </a:solidFill>
                <a:latin typeface="Arial MT"/>
                <a:cs typeface="Arial MT"/>
              </a:rPr>
              <a:t>instantly</a:t>
            </a:r>
            <a:r>
              <a:rPr dirty="0" sz="1500" spc="10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recognize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action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states</a:t>
            </a:r>
            <a:r>
              <a:rPr dirty="0" sz="1500" spc="-10">
                <a:solidFill>
                  <a:srgbClr val="595959"/>
                </a:solidFill>
                <a:latin typeface="Arial MT"/>
                <a:cs typeface="Arial MT"/>
              </a:rPr>
              <a:t>.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 MT"/>
              <a:buChar char="●"/>
            </a:pPr>
            <a:endParaRPr sz="1500">
              <a:latin typeface="Arial MT"/>
              <a:cs typeface="Arial MT"/>
            </a:endParaRPr>
          </a:p>
          <a:p>
            <a:pPr marL="71755">
              <a:lnSpc>
                <a:spcPct val="100000"/>
              </a:lnSpc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Still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to</a:t>
            </a:r>
            <a:r>
              <a:rPr dirty="0" sz="1600" spc="-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Consider</a:t>
            </a:r>
            <a:endParaRPr sz="1600">
              <a:latin typeface="Arial"/>
              <a:cs typeface="Arial"/>
            </a:endParaRPr>
          </a:p>
          <a:p>
            <a:pPr marL="356235" marR="506730" indent="-344170">
              <a:lnSpc>
                <a:spcPct val="100000"/>
              </a:lnSpc>
              <a:spcBef>
                <a:spcPts val="1395"/>
              </a:spcBef>
              <a:buClr>
                <a:srgbClr val="000000"/>
              </a:buClr>
              <a:buChar char="●"/>
              <a:tabLst>
                <a:tab pos="356235" algn="l"/>
              </a:tabLst>
            </a:pPr>
            <a:r>
              <a:rPr dirty="0" sz="1500" spc="50">
                <a:solidFill>
                  <a:srgbClr val="595959"/>
                </a:solidFill>
                <a:latin typeface="Arial MT"/>
                <a:cs typeface="Arial MT"/>
              </a:rPr>
              <a:t>Add</a:t>
            </a:r>
            <a:r>
              <a:rPr dirty="0" sz="15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595959"/>
                </a:solidFill>
                <a:latin typeface="Arial MT"/>
                <a:cs typeface="Arial MT"/>
              </a:rPr>
              <a:t>lightweight</a:t>
            </a:r>
            <a:r>
              <a:rPr dirty="0" sz="15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55">
                <a:solidFill>
                  <a:srgbClr val="595959"/>
                </a:solidFill>
                <a:latin typeface="Arial MT"/>
                <a:cs typeface="Arial MT"/>
              </a:rPr>
              <a:t>micro-animations</a:t>
            </a:r>
            <a:r>
              <a:rPr dirty="0" sz="15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5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-10" b="1">
                <a:solidFill>
                  <a:srgbClr val="0097A7"/>
                </a:solidFill>
                <a:latin typeface="Arial"/>
                <a:cs typeface="Arial"/>
              </a:rPr>
              <a:t>reinforce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where</a:t>
            </a:r>
            <a:r>
              <a:rPr dirty="0" sz="15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users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are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navigating</a:t>
            </a:r>
            <a:r>
              <a:rPr dirty="0" sz="1500" spc="10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 MT"/>
                <a:cs typeface="Arial MT"/>
              </a:rPr>
              <a:t>next.</a:t>
            </a:r>
            <a:endParaRPr sz="1500">
              <a:latin typeface="Arial MT"/>
              <a:cs typeface="Arial MT"/>
            </a:endParaRPr>
          </a:p>
          <a:p>
            <a:pPr marL="356235" marR="52069" indent="-344170">
              <a:lnSpc>
                <a:spcPct val="100000"/>
              </a:lnSpc>
              <a:buClr>
                <a:srgbClr val="000000"/>
              </a:buClr>
              <a:buFont typeface="Arial MT"/>
              <a:buChar char="●"/>
              <a:tabLst>
                <a:tab pos="356235" algn="l"/>
              </a:tabLst>
            </a:pP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Track</a:t>
            </a:r>
            <a:r>
              <a:rPr dirty="0" sz="15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0097A7"/>
                </a:solidFill>
                <a:latin typeface="Arial"/>
                <a:cs typeface="Arial"/>
              </a:rPr>
              <a:t>backtrack</a:t>
            </a:r>
            <a:r>
              <a:rPr dirty="0" sz="15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frequency</a:t>
            </a:r>
            <a:r>
              <a:rPr dirty="0" sz="15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10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5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identify</a:t>
            </a:r>
            <a:r>
              <a:rPr dirty="0" sz="15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595959"/>
                </a:solidFill>
                <a:latin typeface="Arial MT"/>
                <a:cs typeface="Arial MT"/>
              </a:rPr>
              <a:t>ﬂows</a:t>
            </a:r>
            <a:r>
              <a:rPr dirty="0" sz="15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 MT"/>
                <a:cs typeface="Arial MT"/>
              </a:rPr>
              <a:t>where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navigation</a:t>
            </a:r>
            <a:r>
              <a:rPr dirty="0" sz="1500" spc="16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remains</a:t>
            </a:r>
            <a:r>
              <a:rPr dirty="0" sz="1500" spc="1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 MT"/>
                <a:cs typeface="Arial MT"/>
              </a:rPr>
              <a:t>unclear.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949" y="1873746"/>
            <a:ext cx="2964944" cy="29649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Progress</a:t>
            </a:r>
            <a:r>
              <a:rPr dirty="0" spc="-5"/>
              <a:t> </a:t>
            </a:r>
            <a:r>
              <a:rPr dirty="0" spc="-20"/>
              <a:t>Towards</a:t>
            </a:r>
            <a:r>
              <a:rPr dirty="0" spc="-5"/>
              <a:t> </a:t>
            </a:r>
            <a:r>
              <a:rPr dirty="0"/>
              <a:t>Usability</a:t>
            </a:r>
            <a:r>
              <a:rPr dirty="0" spc="-5"/>
              <a:t> </a:t>
            </a:r>
            <a:r>
              <a:rPr dirty="0" spc="-10"/>
              <a:t>Goals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48229" y="1460116"/>
            <a:ext cx="179133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50" b="1">
                <a:solidFill>
                  <a:srgbClr val="0A9395"/>
                </a:solidFill>
                <a:latin typeface="Arial"/>
                <a:cs typeface="Arial"/>
              </a:rPr>
              <a:t>Task</a:t>
            </a:r>
            <a:r>
              <a:rPr dirty="0" sz="1900" spc="-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0A9395"/>
                </a:solidFill>
                <a:latin typeface="Arial"/>
                <a:cs typeface="Arial"/>
              </a:rPr>
              <a:t>Efficiency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56235" marR="273685" indent="-34417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Char char="●"/>
              <a:tabLst>
                <a:tab pos="356235" algn="l"/>
              </a:tabLst>
            </a:pPr>
            <a:r>
              <a:rPr dirty="0"/>
              <a:t>Improved</a:t>
            </a:r>
            <a:r>
              <a:rPr dirty="0" spc="75"/>
              <a:t> </a:t>
            </a:r>
            <a:r>
              <a:rPr dirty="0" spc="65"/>
              <a:t>the</a:t>
            </a:r>
            <a:r>
              <a:rPr dirty="0" spc="75"/>
              <a:t> </a:t>
            </a:r>
            <a:r>
              <a:rPr dirty="0" spc="125"/>
              <a:t>to-</a:t>
            </a:r>
            <a:r>
              <a:rPr dirty="0" spc="140"/>
              <a:t>do</a:t>
            </a:r>
            <a:r>
              <a:rPr dirty="0" spc="80"/>
              <a:t> </a:t>
            </a:r>
            <a:r>
              <a:rPr dirty="0"/>
              <a:t>list</a:t>
            </a:r>
            <a:r>
              <a:rPr dirty="0" spc="75"/>
              <a:t> </a:t>
            </a:r>
            <a:r>
              <a:rPr dirty="0" spc="60"/>
              <a:t>by</a:t>
            </a:r>
            <a:r>
              <a:rPr dirty="0" spc="75"/>
              <a:t> </a:t>
            </a:r>
            <a:r>
              <a:rPr dirty="0" b="1">
                <a:solidFill>
                  <a:srgbClr val="0A9395"/>
                </a:solidFill>
                <a:latin typeface="Arial"/>
                <a:cs typeface="Arial"/>
              </a:rPr>
              <a:t>clarifying</a:t>
            </a:r>
            <a:r>
              <a:rPr dirty="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pc="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pc="30" b="1">
                <a:solidFill>
                  <a:srgbClr val="0A9395"/>
                </a:solidFill>
                <a:latin typeface="Arial"/>
                <a:cs typeface="Arial"/>
              </a:rPr>
              <a:t>back </a:t>
            </a:r>
            <a:r>
              <a:rPr dirty="0" spc="55" b="1">
                <a:solidFill>
                  <a:srgbClr val="0A9395"/>
                </a:solidFill>
                <a:latin typeface="Arial"/>
                <a:cs typeface="Arial"/>
              </a:rPr>
              <a:t>button</a:t>
            </a:r>
            <a:r>
              <a:rPr dirty="0" spc="9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/>
              <a:t>and</a:t>
            </a:r>
            <a:r>
              <a:rPr dirty="0" spc="90"/>
              <a:t> </a:t>
            </a:r>
            <a:r>
              <a:rPr dirty="0"/>
              <a:t>improving</a:t>
            </a:r>
            <a:r>
              <a:rPr dirty="0" spc="90"/>
              <a:t> </a:t>
            </a:r>
            <a:r>
              <a:rPr dirty="0" spc="65"/>
              <a:t>context</a:t>
            </a:r>
            <a:r>
              <a:rPr dirty="0" spc="95"/>
              <a:t> </a:t>
            </a:r>
            <a:r>
              <a:rPr dirty="0" spc="-10"/>
              <a:t>visibility.</a:t>
            </a:r>
          </a:p>
          <a:p>
            <a:pPr marL="356235" marR="5080" indent="-344170">
              <a:lnSpc>
                <a:spcPct val="100000"/>
              </a:lnSpc>
              <a:buClr>
                <a:srgbClr val="000000"/>
              </a:buClr>
              <a:buChar char="●"/>
              <a:tabLst>
                <a:tab pos="356235" algn="l"/>
              </a:tabLst>
            </a:pPr>
            <a:r>
              <a:rPr dirty="0" spc="50"/>
              <a:t>Added</a:t>
            </a:r>
            <a:r>
              <a:rPr dirty="0" spc="90"/>
              <a:t> </a:t>
            </a:r>
            <a:r>
              <a:rPr dirty="0" spc="55" b="1">
                <a:solidFill>
                  <a:srgbClr val="0A9395"/>
                </a:solidFill>
                <a:latin typeface="Arial"/>
                <a:cs typeface="Arial"/>
              </a:rPr>
              <a:t>delete</a:t>
            </a:r>
            <a:r>
              <a:rPr dirty="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A9395"/>
                </a:solidFill>
                <a:latin typeface="Arial"/>
                <a:cs typeface="Arial"/>
              </a:rPr>
              <a:t>options</a:t>
            </a:r>
            <a:r>
              <a:rPr dirty="0" spc="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A9395"/>
                </a:solidFill>
                <a:latin typeface="Arial"/>
                <a:cs typeface="Arial"/>
              </a:rPr>
              <a:t>for</a:t>
            </a:r>
            <a:r>
              <a:rPr dirty="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b="1">
                <a:solidFill>
                  <a:srgbClr val="0A9395"/>
                </a:solidFill>
                <a:latin typeface="Arial"/>
                <a:cs typeface="Arial"/>
              </a:rPr>
              <a:t>comments,</a:t>
            </a:r>
            <a:r>
              <a:rPr dirty="0" spc="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pc="-10"/>
              <a:t>preventing </a:t>
            </a:r>
            <a:r>
              <a:rPr dirty="0"/>
              <a:t>users</a:t>
            </a:r>
            <a:r>
              <a:rPr dirty="0" spc="85"/>
              <a:t> </a:t>
            </a:r>
            <a:r>
              <a:rPr dirty="0" spc="60"/>
              <a:t>from</a:t>
            </a:r>
            <a:r>
              <a:rPr dirty="0" spc="85"/>
              <a:t> </a:t>
            </a:r>
            <a:r>
              <a:rPr dirty="0" spc="95"/>
              <a:t>re-</a:t>
            </a:r>
            <a:r>
              <a:rPr dirty="0"/>
              <a:t>recording</a:t>
            </a:r>
            <a:r>
              <a:rPr dirty="0" spc="85"/>
              <a:t> </a:t>
            </a:r>
            <a:r>
              <a:rPr dirty="0" spc="50"/>
              <a:t>or</a:t>
            </a:r>
            <a:r>
              <a:rPr dirty="0" spc="85"/>
              <a:t> </a:t>
            </a:r>
            <a:r>
              <a:rPr dirty="0" spc="55"/>
              <a:t>re-</a:t>
            </a:r>
            <a:r>
              <a:rPr dirty="0" spc="65"/>
              <a:t>writing</a:t>
            </a:r>
            <a:r>
              <a:rPr dirty="0" spc="85"/>
              <a:t> </a:t>
            </a:r>
            <a:r>
              <a:rPr dirty="0"/>
              <a:t>due</a:t>
            </a:r>
            <a:r>
              <a:rPr dirty="0" spc="85"/>
              <a:t> </a:t>
            </a:r>
            <a:r>
              <a:rPr dirty="0" spc="75"/>
              <a:t>to </a:t>
            </a:r>
            <a:r>
              <a:rPr dirty="0" spc="-10"/>
              <a:t>mistakes.</a:t>
            </a:r>
          </a:p>
          <a:p>
            <a:pPr marL="356235" marR="225425" indent="-344170">
              <a:lnSpc>
                <a:spcPct val="100000"/>
              </a:lnSpc>
              <a:buClr>
                <a:srgbClr val="000000"/>
              </a:buClr>
              <a:buChar char="●"/>
              <a:tabLst>
                <a:tab pos="356235" algn="l"/>
              </a:tabLst>
            </a:pPr>
            <a:r>
              <a:rPr dirty="0"/>
              <a:t>Reduced</a:t>
            </a:r>
            <a:r>
              <a:rPr dirty="0" spc="90"/>
              <a:t> </a:t>
            </a:r>
            <a:r>
              <a:rPr dirty="0"/>
              <a:t>rework</a:t>
            </a:r>
            <a:r>
              <a:rPr dirty="0" spc="90"/>
              <a:t> </a:t>
            </a:r>
            <a:r>
              <a:rPr dirty="0" spc="60"/>
              <a:t>by</a:t>
            </a:r>
            <a:r>
              <a:rPr dirty="0" spc="90"/>
              <a:t> </a:t>
            </a:r>
            <a:r>
              <a:rPr dirty="0"/>
              <a:t>making</a:t>
            </a:r>
            <a:r>
              <a:rPr dirty="0" spc="90"/>
              <a:t> </a:t>
            </a:r>
            <a:r>
              <a:rPr dirty="0" spc="50"/>
              <a:t>critical</a:t>
            </a:r>
            <a:r>
              <a:rPr dirty="0" spc="90"/>
              <a:t> </a:t>
            </a:r>
            <a:r>
              <a:rPr dirty="0"/>
              <a:t>actions</a:t>
            </a:r>
            <a:r>
              <a:rPr dirty="0" spc="90"/>
              <a:t> </a:t>
            </a:r>
            <a:r>
              <a:rPr dirty="0" spc="-40"/>
              <a:t>(e.g., </a:t>
            </a:r>
            <a:r>
              <a:rPr dirty="0" spc="10"/>
              <a:t>closing</a:t>
            </a:r>
            <a:r>
              <a:rPr dirty="0" spc="155"/>
              <a:t> </a:t>
            </a:r>
            <a:r>
              <a:rPr dirty="0" spc="10"/>
              <a:t>recordings)</a:t>
            </a:r>
            <a:r>
              <a:rPr dirty="0" spc="155"/>
              <a:t> </a:t>
            </a:r>
            <a:r>
              <a:rPr dirty="0" spc="10" b="1">
                <a:solidFill>
                  <a:srgbClr val="0097A7"/>
                </a:solidFill>
                <a:latin typeface="Arial"/>
                <a:cs typeface="Arial"/>
              </a:rPr>
              <a:t>explicit</a:t>
            </a:r>
            <a:r>
              <a:rPr dirty="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pc="1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pc="-10" b="1">
                <a:solidFill>
                  <a:srgbClr val="0097A7"/>
                </a:solidFill>
                <a:latin typeface="Arial"/>
                <a:cs typeface="Arial"/>
              </a:rPr>
              <a:t>reversible</a:t>
            </a:r>
            <a:r>
              <a:rPr dirty="0" spc="-1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3822714" y="931218"/>
            <a:ext cx="90170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Progress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805778" y="3203703"/>
            <a:ext cx="4422140" cy="172910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64135">
              <a:lnSpc>
                <a:spcPct val="100000"/>
              </a:lnSpc>
              <a:spcBef>
                <a:spcPts val="84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Still</a:t>
            </a:r>
            <a:r>
              <a:rPr dirty="0" sz="16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to</a:t>
            </a:r>
            <a:r>
              <a:rPr dirty="0" sz="1600" spc="-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Consider</a:t>
            </a:r>
            <a:endParaRPr sz="1600">
              <a:latin typeface="Arial"/>
              <a:cs typeface="Arial"/>
            </a:endParaRPr>
          </a:p>
          <a:p>
            <a:pPr marL="356235" marR="5080" indent="-344170">
              <a:lnSpc>
                <a:spcPct val="114999"/>
              </a:lnSpc>
              <a:spcBef>
                <a:spcPts val="400"/>
              </a:spcBef>
              <a:buChar char="●"/>
              <a:tabLst>
                <a:tab pos="356235" algn="l"/>
              </a:tabLst>
            </a:pPr>
            <a:r>
              <a:rPr dirty="0" sz="1500" spc="50">
                <a:solidFill>
                  <a:srgbClr val="595959"/>
                </a:solidFill>
                <a:latin typeface="Arial MT"/>
                <a:cs typeface="Arial MT"/>
              </a:rPr>
              <a:t>Add</a:t>
            </a:r>
            <a:r>
              <a:rPr dirty="0" sz="1500" spc="1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smart</a:t>
            </a:r>
            <a:r>
              <a:rPr dirty="0" sz="1500" spc="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suggestion</a:t>
            </a:r>
            <a:r>
              <a:rPr dirty="0" sz="1500" spc="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shortcuts</a:t>
            </a:r>
            <a:r>
              <a:rPr dirty="0" sz="1500" spc="1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 MT"/>
                <a:cs typeface="Arial MT"/>
              </a:rPr>
              <a:t>during </a:t>
            </a:r>
            <a:r>
              <a:rPr dirty="0" sz="1500" spc="55">
                <a:solidFill>
                  <a:srgbClr val="595959"/>
                </a:solidFill>
                <a:latin typeface="Arial MT"/>
                <a:cs typeface="Arial MT"/>
              </a:rPr>
              <a:t>commenting</a:t>
            </a:r>
            <a:r>
              <a:rPr dirty="0" sz="15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-70">
                <a:solidFill>
                  <a:srgbClr val="595959"/>
                </a:solidFill>
                <a:latin typeface="Arial MT"/>
                <a:cs typeface="Arial MT"/>
              </a:rPr>
              <a:t>(e.g.,</a:t>
            </a:r>
            <a:r>
              <a:rPr dirty="0" sz="15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60">
                <a:solidFill>
                  <a:srgbClr val="595959"/>
                </a:solidFill>
                <a:latin typeface="Arial MT"/>
                <a:cs typeface="Arial MT"/>
              </a:rPr>
              <a:t>auto-</a:t>
            </a:r>
            <a:r>
              <a:rPr dirty="0" sz="1500" spc="105">
                <a:solidFill>
                  <a:srgbClr val="595959"/>
                </a:solidFill>
                <a:latin typeface="Arial MT"/>
                <a:cs typeface="Arial MT"/>
              </a:rPr>
              <a:t>jump</a:t>
            </a:r>
            <a:r>
              <a:rPr dirty="0" sz="15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500" spc="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last</a:t>
            </a:r>
            <a:r>
              <a:rPr dirty="0" sz="1500" spc="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60">
                <a:solidFill>
                  <a:srgbClr val="595959"/>
                </a:solidFill>
                <a:latin typeface="Arial MT"/>
                <a:cs typeface="Arial MT"/>
              </a:rPr>
              <a:t>comment </a:t>
            </a:r>
            <a:r>
              <a:rPr dirty="0" sz="1500" spc="-10">
                <a:solidFill>
                  <a:srgbClr val="595959"/>
                </a:solidFill>
                <a:latin typeface="Arial MT"/>
                <a:cs typeface="Arial MT"/>
              </a:rPr>
              <a:t>location).</a:t>
            </a:r>
            <a:endParaRPr sz="1500">
              <a:latin typeface="Arial MT"/>
              <a:cs typeface="Arial MT"/>
            </a:endParaRPr>
          </a:p>
          <a:p>
            <a:pPr marL="356235" marR="9525" indent="-344170">
              <a:lnSpc>
                <a:spcPct val="114999"/>
              </a:lnSpc>
              <a:buChar char="●"/>
              <a:tabLst>
                <a:tab pos="356235" algn="l"/>
              </a:tabLst>
            </a:pP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Explore</a:t>
            </a:r>
            <a:r>
              <a:rPr dirty="0" sz="1500" spc="6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60" b="1">
                <a:solidFill>
                  <a:srgbClr val="0097A7"/>
                </a:solidFill>
                <a:latin typeface="Arial"/>
                <a:cs typeface="Arial"/>
              </a:rPr>
              <a:t>batch</a:t>
            </a:r>
            <a:r>
              <a:rPr dirty="0" sz="15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97A7"/>
                </a:solidFill>
                <a:latin typeface="Arial"/>
                <a:cs typeface="Arial"/>
              </a:rPr>
              <a:t>actions </a:t>
            </a:r>
            <a:r>
              <a:rPr dirty="0" sz="1500" spc="-70">
                <a:solidFill>
                  <a:srgbClr val="595959"/>
                </a:solidFill>
                <a:latin typeface="Arial MT"/>
                <a:cs typeface="Arial MT"/>
              </a:rPr>
              <a:t>(e.g.,</a:t>
            </a:r>
            <a:r>
              <a:rPr dirty="0" sz="15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resolving</a:t>
            </a:r>
            <a:r>
              <a:rPr dirty="0" sz="1500" spc="6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40">
                <a:solidFill>
                  <a:srgbClr val="595959"/>
                </a:solidFill>
                <a:latin typeface="Arial MT"/>
                <a:cs typeface="Arial MT"/>
              </a:rPr>
              <a:t>multiple </a:t>
            </a:r>
            <a:r>
              <a:rPr dirty="0" sz="1500" spc="55">
                <a:solidFill>
                  <a:srgbClr val="595959"/>
                </a:solidFill>
                <a:latin typeface="Arial MT"/>
                <a:cs typeface="Arial MT"/>
              </a:rPr>
              <a:t>comments)</a:t>
            </a:r>
            <a:r>
              <a:rPr dirty="0" sz="15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10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5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streamline</a:t>
            </a:r>
            <a:r>
              <a:rPr dirty="0" sz="15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595959"/>
                </a:solidFill>
                <a:latin typeface="Arial MT"/>
                <a:cs typeface="Arial MT"/>
              </a:rPr>
              <a:t>repeated</a:t>
            </a:r>
            <a:r>
              <a:rPr dirty="0" sz="15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 MT"/>
                <a:cs typeface="Arial MT"/>
              </a:rPr>
              <a:t>workﬂows.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449" y="1962921"/>
            <a:ext cx="3174718" cy="296494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BA3D02"/>
                </a:solidFill>
              </a:rPr>
              <a:t>Design</a:t>
            </a:r>
            <a:r>
              <a:rPr dirty="0" spc="-135">
                <a:solidFill>
                  <a:srgbClr val="BA3D02"/>
                </a:solidFill>
              </a:rPr>
              <a:t> </a:t>
            </a:r>
            <a:r>
              <a:rPr dirty="0" spc="-10">
                <a:solidFill>
                  <a:srgbClr val="BA3D02"/>
                </a:solidFill>
              </a:rPr>
              <a:t>Refiection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861218"/>
            <a:ext cx="4201160" cy="130556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400">
                <a:latin typeface="Arial MT"/>
                <a:cs typeface="Arial MT"/>
              </a:rPr>
              <a:t>Redesign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 spc="45">
                <a:latin typeface="Arial MT"/>
                <a:cs typeface="Arial MT"/>
              </a:rPr>
              <a:t>focused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on</a:t>
            </a:r>
            <a:endParaRPr sz="1400">
              <a:latin typeface="Arial MT"/>
              <a:cs typeface="Arial MT"/>
            </a:endParaRPr>
          </a:p>
          <a:p>
            <a:pPr marL="469265" indent="-324485">
              <a:lnSpc>
                <a:spcPct val="100000"/>
              </a:lnSpc>
              <a:spcBef>
                <a:spcPts val="840"/>
              </a:spcBef>
              <a:buClr>
                <a:srgbClr val="000000"/>
              </a:buClr>
              <a:buFont typeface="Arial MT"/>
              <a:buChar char="-"/>
              <a:tabLst>
                <a:tab pos="469265" algn="l"/>
              </a:tabLst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restoring</a:t>
            </a:r>
            <a:r>
              <a:rPr dirty="0" sz="14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user</a:t>
            </a:r>
            <a:r>
              <a:rPr dirty="0" sz="14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control</a:t>
            </a:r>
            <a:endParaRPr sz="1400">
              <a:latin typeface="Arial"/>
              <a:cs typeface="Arial"/>
            </a:endParaRPr>
          </a:p>
          <a:p>
            <a:pPr marL="469265" indent="-324485">
              <a:lnSpc>
                <a:spcPct val="100000"/>
              </a:lnSpc>
              <a:spcBef>
                <a:spcPts val="840"/>
              </a:spcBef>
              <a:buClr>
                <a:srgbClr val="000000"/>
              </a:buClr>
              <a:buFont typeface="Arial MT"/>
              <a:buChar char="-"/>
              <a:tabLst>
                <a:tab pos="469265" algn="l"/>
              </a:tabLst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reducing</a:t>
            </a:r>
            <a:r>
              <a:rPr dirty="0" sz="1400" spc="1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friction</a:t>
            </a:r>
            <a:endParaRPr sz="1400">
              <a:latin typeface="Arial"/>
              <a:cs typeface="Arial"/>
            </a:endParaRPr>
          </a:p>
          <a:p>
            <a:pPr marL="469265" indent="-324485">
              <a:lnSpc>
                <a:spcPct val="100000"/>
              </a:lnSpc>
              <a:spcBef>
                <a:spcPts val="840"/>
              </a:spcBef>
              <a:buClr>
                <a:srgbClr val="000000"/>
              </a:buClr>
              <a:buFont typeface="Arial MT"/>
              <a:buChar char="-"/>
              <a:tabLst>
                <a:tab pos="469265" algn="l"/>
              </a:tabLst>
            </a:pP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creating</a:t>
            </a:r>
            <a:r>
              <a:rPr dirty="0" sz="1400" spc="1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clearer</a:t>
            </a:r>
            <a:r>
              <a:rPr dirty="0" sz="1400" spc="1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70" b="1">
                <a:solidFill>
                  <a:srgbClr val="0A9395"/>
                </a:solidFill>
                <a:latin typeface="Arial"/>
                <a:cs typeface="Arial"/>
              </a:rPr>
              <a:t>&amp;</a:t>
            </a:r>
            <a:r>
              <a:rPr dirty="0" sz="1400" spc="1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more</a:t>
            </a:r>
            <a:r>
              <a:rPr dirty="0" sz="1400" spc="1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intuitive</a:t>
            </a:r>
            <a:r>
              <a:rPr dirty="0" sz="1400" spc="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pathways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7514" y="60812"/>
            <a:ext cx="3779117" cy="502185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84724" y="3880093"/>
            <a:ext cx="4288155" cy="1054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500" spc="-10">
                <a:latin typeface="Arial MT"/>
                <a:cs typeface="Arial MT"/>
              </a:rPr>
              <a:t>Overall,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65">
                <a:latin typeface="Arial MT"/>
                <a:cs typeface="Arial MT"/>
              </a:rPr>
              <a:t>the</a:t>
            </a:r>
            <a:r>
              <a:rPr dirty="0" sz="1500" spc="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revised</a:t>
            </a:r>
            <a:r>
              <a:rPr dirty="0" sz="1500" spc="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design</a:t>
            </a:r>
            <a:r>
              <a:rPr dirty="0" sz="1500" spc="40">
                <a:latin typeface="Arial MT"/>
                <a:cs typeface="Arial MT"/>
              </a:rPr>
              <a:t> </a:t>
            </a:r>
            <a:r>
              <a:rPr dirty="0" sz="1500" spc="50">
                <a:latin typeface="Arial MT"/>
                <a:cs typeface="Arial MT"/>
              </a:rPr>
              <a:t>brought</a:t>
            </a:r>
            <a:r>
              <a:rPr dirty="0" sz="1500" spc="45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Clarus</a:t>
            </a:r>
            <a:r>
              <a:rPr dirty="0" sz="1500" spc="45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closer </a:t>
            </a:r>
            <a:r>
              <a:rPr dirty="0" sz="1500" spc="100">
                <a:latin typeface="Arial MT"/>
                <a:cs typeface="Arial MT"/>
              </a:rPr>
              <a:t>to</a:t>
            </a:r>
            <a:r>
              <a:rPr dirty="0" sz="1500" spc="30">
                <a:latin typeface="Arial MT"/>
                <a:cs typeface="Arial MT"/>
              </a:rPr>
              <a:t> </a:t>
            </a:r>
            <a:r>
              <a:rPr dirty="0" sz="1500" spc="65">
                <a:latin typeface="Arial MT"/>
                <a:cs typeface="Arial MT"/>
              </a:rPr>
              <a:t>its</a:t>
            </a:r>
            <a:r>
              <a:rPr dirty="0" sz="1500" spc="25">
                <a:latin typeface="Arial MT"/>
                <a:cs typeface="Arial MT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goal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of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enabling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fast,</a:t>
            </a:r>
            <a:r>
              <a:rPr dirty="0" sz="1500" spc="-2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A9395"/>
                </a:solidFill>
                <a:latin typeface="Arial"/>
                <a:cs typeface="Arial"/>
              </a:rPr>
              <a:t>expressive </a:t>
            </a:r>
            <a:r>
              <a:rPr dirty="0" sz="1500" b="1">
                <a:solidFill>
                  <a:srgbClr val="0A9395"/>
                </a:solidFill>
                <a:latin typeface="Arial"/>
                <a:cs typeface="Arial"/>
              </a:rPr>
              <a:t>collaboration</a:t>
            </a:r>
            <a:r>
              <a:rPr dirty="0" sz="1500" spc="11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500" spc="70">
                <a:latin typeface="Arial MT"/>
                <a:cs typeface="Arial MT"/>
              </a:rPr>
              <a:t>without</a:t>
            </a:r>
            <a:r>
              <a:rPr dirty="0" sz="1500" spc="190">
                <a:latin typeface="Arial MT"/>
                <a:cs typeface="Arial MT"/>
              </a:rPr>
              <a:t> </a:t>
            </a:r>
            <a:r>
              <a:rPr dirty="0" sz="1500">
                <a:latin typeface="Arial MT"/>
                <a:cs typeface="Arial MT"/>
              </a:rPr>
              <a:t>overwhelming</a:t>
            </a:r>
            <a:r>
              <a:rPr dirty="0" sz="1500" spc="185">
                <a:latin typeface="Arial MT"/>
                <a:cs typeface="Arial MT"/>
              </a:rPr>
              <a:t> </a:t>
            </a:r>
            <a:r>
              <a:rPr dirty="0" sz="1500" spc="-10">
                <a:latin typeface="Arial MT"/>
                <a:cs typeface="Arial MT"/>
              </a:rPr>
              <a:t>users.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18670" y="2533727"/>
            <a:ext cx="17926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5">
                <a:latin typeface="Arial MT"/>
                <a:cs typeface="Arial MT"/>
              </a:rPr>
              <a:t>To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one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actions</a:t>
            </a:r>
            <a:r>
              <a:rPr dirty="0" sz="1200" spc="10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felt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44914" y="2814651"/>
            <a:ext cx="1400810" cy="985519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343535" indent="-330835">
              <a:lnSpc>
                <a:spcPct val="100000"/>
              </a:lnSpc>
              <a:spcBef>
                <a:spcPts val="940"/>
              </a:spcBef>
              <a:buChar char="-"/>
              <a:tabLst>
                <a:tab pos="343535" algn="l"/>
              </a:tabLst>
            </a:pP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safer</a:t>
            </a:r>
            <a:endParaRPr sz="1400">
              <a:latin typeface="Arial"/>
              <a:cs typeface="Arial"/>
            </a:endParaRPr>
          </a:p>
          <a:p>
            <a:pPr marL="343535" indent="-330835">
              <a:lnSpc>
                <a:spcPct val="100000"/>
              </a:lnSpc>
              <a:spcBef>
                <a:spcPts val="840"/>
              </a:spcBef>
              <a:buChar char="-"/>
              <a:tabLst>
                <a:tab pos="343535" algn="l"/>
              </a:tabLst>
            </a:pP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transparent</a:t>
            </a:r>
            <a:endParaRPr sz="1400">
              <a:latin typeface="Arial"/>
              <a:cs typeface="Arial"/>
            </a:endParaRPr>
          </a:p>
          <a:p>
            <a:pPr marL="343535" indent="-316865">
              <a:lnSpc>
                <a:spcPct val="100000"/>
              </a:lnSpc>
              <a:spcBef>
                <a:spcPts val="840"/>
              </a:spcBef>
              <a:buSzPct val="85714"/>
              <a:buChar char="-"/>
              <a:tabLst>
                <a:tab pos="343535" algn="l"/>
              </a:tabLst>
            </a:pPr>
            <a:r>
              <a:rPr dirty="0" sz="1400" spc="-10" b="1">
                <a:solidFill>
                  <a:srgbClr val="0097A7"/>
                </a:solidFill>
                <a:latin typeface="Arial"/>
                <a:cs typeface="Arial"/>
              </a:rPr>
              <a:t>predictable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84724" y="2303680"/>
            <a:ext cx="22536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 spc="10">
                <a:latin typeface="Arial MT"/>
                <a:cs typeface="Arial MT"/>
              </a:rPr>
              <a:t>We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shifted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the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experience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from </a:t>
            </a:r>
            <a:r>
              <a:rPr dirty="0" sz="1200" spc="20">
                <a:latin typeface="Arial MT"/>
                <a:cs typeface="Arial MT"/>
              </a:rPr>
              <a:t>one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where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users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frequently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felt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10968" y="2836063"/>
            <a:ext cx="2138680" cy="985519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343535" indent="-330835">
              <a:lnSpc>
                <a:spcPct val="100000"/>
              </a:lnSpc>
              <a:spcBef>
                <a:spcPts val="940"/>
              </a:spcBef>
              <a:buChar char="-"/>
              <a:tabLst>
                <a:tab pos="343535" algn="l"/>
              </a:tabLst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stuck</a:t>
            </a:r>
            <a:endParaRPr sz="1400">
              <a:latin typeface="Arial"/>
              <a:cs typeface="Arial"/>
            </a:endParaRPr>
          </a:p>
          <a:p>
            <a:pPr marL="343535" indent="-330835">
              <a:lnSpc>
                <a:spcPct val="100000"/>
              </a:lnSpc>
              <a:spcBef>
                <a:spcPts val="840"/>
              </a:spcBef>
              <a:buChar char="-"/>
              <a:tabLst>
                <a:tab pos="343535" algn="l"/>
              </a:tabLst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uncertain</a:t>
            </a:r>
            <a:endParaRPr sz="1400">
              <a:latin typeface="Arial"/>
              <a:cs typeface="Arial"/>
            </a:endParaRPr>
          </a:p>
          <a:p>
            <a:pPr marL="343535" indent="-311150">
              <a:lnSpc>
                <a:spcPct val="100000"/>
              </a:lnSpc>
              <a:spcBef>
                <a:spcPts val="840"/>
              </a:spcBef>
              <a:buClr>
                <a:srgbClr val="000000"/>
              </a:buClr>
              <a:buSzPct val="85714"/>
              <a:buFont typeface="Arial MT"/>
              <a:buChar char="-"/>
              <a:tabLst>
                <a:tab pos="343535" algn="l"/>
              </a:tabLst>
            </a:pPr>
            <a:r>
              <a:rPr dirty="0" sz="1400" spc="85" b="1">
                <a:solidFill>
                  <a:srgbClr val="BA3D02"/>
                </a:solidFill>
                <a:latin typeface="Arial"/>
                <a:cs typeface="Arial"/>
              </a:rPr>
              <a:t>at</a:t>
            </a:r>
            <a:r>
              <a:rPr dirty="0" sz="1400" spc="-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risk</a:t>
            </a:r>
            <a:r>
              <a:rPr dirty="0" sz="14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BA3D02"/>
                </a:solidFill>
                <a:latin typeface="Arial"/>
                <a:cs typeface="Arial"/>
              </a:rPr>
              <a:t>of</a:t>
            </a:r>
            <a:r>
              <a:rPr dirty="0" sz="1400" spc="-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losing</a:t>
            </a:r>
            <a:r>
              <a:rPr dirty="0" sz="1400" spc="-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BA3D02"/>
                </a:solidFill>
                <a:latin typeface="Arial"/>
                <a:cs typeface="Arial"/>
              </a:rPr>
              <a:t>work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3834" y="1250172"/>
            <a:ext cx="7898130" cy="2280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628775">
              <a:lnSpc>
                <a:spcPct val="100000"/>
              </a:lnSpc>
              <a:spcBef>
                <a:spcPts val="100"/>
              </a:spcBef>
            </a:pPr>
            <a:r>
              <a:rPr dirty="0" sz="7400" spc="170">
                <a:solidFill>
                  <a:srgbClr val="93D1BC"/>
                </a:solidFill>
              </a:rPr>
              <a:t>Prototype </a:t>
            </a:r>
            <a:r>
              <a:rPr dirty="0" sz="7400" spc="185">
                <a:solidFill>
                  <a:srgbClr val="93D1BC"/>
                </a:solidFill>
              </a:rPr>
              <a:t>Implementations</a:t>
            </a:r>
            <a:endParaRPr sz="7400"/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18485" cy="364171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-80"/>
              <a:t>Tools</a:t>
            </a:r>
            <a:r>
              <a:rPr dirty="0" spc="-90"/>
              <a:t> </a:t>
            </a:r>
            <a:r>
              <a:rPr dirty="0" spc="-20"/>
              <a:t>Used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900" y="1314047"/>
            <a:ext cx="1792795" cy="15955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8570" y="1165447"/>
            <a:ext cx="2351520" cy="18766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91890" y="1119625"/>
            <a:ext cx="1968343" cy="196834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2036" y="1014322"/>
            <a:ext cx="2178945" cy="217894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3092864" y="3152765"/>
            <a:ext cx="52324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Expo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63815" y="3192513"/>
            <a:ext cx="82550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VSCode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75424" y="3106940"/>
            <a:ext cx="1352550" cy="14890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2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React</a:t>
            </a:r>
            <a:r>
              <a:rPr dirty="0" sz="1600" spc="1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Native</a:t>
            </a:r>
            <a:endParaRPr sz="1600">
              <a:latin typeface="Arial"/>
              <a:cs typeface="Arial"/>
            </a:endParaRPr>
          </a:p>
          <a:p>
            <a:pPr marL="12700" marR="182245">
              <a:lnSpc>
                <a:spcPct val="150000"/>
              </a:lnSpc>
              <a:spcBef>
                <a:spcPts val="940"/>
              </a:spcBef>
            </a:pPr>
            <a:r>
              <a:rPr dirty="0" sz="1200">
                <a:latin typeface="Arial MT"/>
                <a:cs typeface="Arial MT"/>
              </a:rPr>
              <a:t>Cross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functional </a:t>
            </a:r>
            <a:r>
              <a:rPr dirty="0" sz="1200">
                <a:latin typeface="Arial MT"/>
                <a:cs typeface="Arial MT"/>
              </a:rPr>
              <a:t>language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used</a:t>
            </a:r>
            <a:r>
              <a:rPr dirty="0" sz="1200" spc="75">
                <a:latin typeface="Arial MT"/>
                <a:cs typeface="Arial MT"/>
              </a:rPr>
              <a:t> 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code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mobile </a:t>
            </a:r>
            <a:r>
              <a:rPr dirty="0" sz="1200" spc="-20">
                <a:latin typeface="Arial MT"/>
                <a:cs typeface="Arial MT"/>
              </a:rPr>
              <a:t>apps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626157" y="3611402"/>
            <a:ext cx="120523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Tool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used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 spc="35">
                <a:latin typeface="Arial MT"/>
                <a:cs typeface="Arial MT"/>
              </a:rPr>
              <a:t>test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simulate </a:t>
            </a:r>
            <a:r>
              <a:rPr dirty="0" sz="1200">
                <a:latin typeface="Arial MT"/>
                <a:cs typeface="Arial MT"/>
              </a:rPr>
              <a:t>mobiles</a:t>
            </a:r>
            <a:r>
              <a:rPr dirty="0" sz="1200" spc="229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devices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976884" y="3749857"/>
            <a:ext cx="11779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Code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editor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 spc="-75">
                <a:latin typeface="Arial MT"/>
                <a:cs typeface="Arial MT"/>
              </a:rPr>
              <a:t>IDE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used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212331" y="3307365"/>
            <a:ext cx="1195070" cy="151384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Github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spcBef>
                <a:spcPts val="1135"/>
              </a:spcBef>
            </a:pPr>
            <a:r>
              <a:rPr dirty="0" sz="1200">
                <a:latin typeface="Arial MT"/>
                <a:cs typeface="Arial MT"/>
              </a:rPr>
              <a:t>Platform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used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to </a:t>
            </a:r>
            <a:r>
              <a:rPr dirty="0" sz="1200">
                <a:latin typeface="Arial MT"/>
                <a:cs typeface="Arial MT"/>
              </a:rPr>
              <a:t>share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code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 spc="-10">
                <a:latin typeface="Arial MT"/>
                <a:cs typeface="Arial MT"/>
              </a:rPr>
              <a:t>collaborate </a:t>
            </a:r>
            <a:r>
              <a:rPr dirty="0" sz="1200">
                <a:latin typeface="Arial MT"/>
                <a:cs typeface="Arial MT"/>
              </a:rPr>
              <a:t>through</a:t>
            </a:r>
            <a:r>
              <a:rPr dirty="0" sz="1200" spc="26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team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/>
              <a:t>AI</a:t>
            </a:r>
            <a:r>
              <a:rPr dirty="0" spc="-140"/>
              <a:t> </a:t>
            </a:r>
            <a:r>
              <a:rPr dirty="0" spc="-80"/>
              <a:t>Tools</a:t>
            </a:r>
            <a:r>
              <a:rPr dirty="0" spc="-110"/>
              <a:t> </a:t>
            </a:r>
            <a:r>
              <a:rPr dirty="0" spc="-20"/>
              <a:t>Used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987809" y="2896217"/>
            <a:ext cx="1144270" cy="110426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Builder.io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dirty="0" sz="1200" spc="-65">
                <a:latin typeface="Arial MT"/>
                <a:cs typeface="Arial MT"/>
              </a:rPr>
              <a:t>To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help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spc="35">
                <a:latin typeface="Arial MT"/>
                <a:cs typeface="Arial MT"/>
              </a:rPr>
              <a:t>convert</a:t>
            </a:r>
            <a:endParaRPr sz="1200">
              <a:latin typeface="Arial MT"/>
              <a:cs typeface="Arial MT"/>
            </a:endParaRPr>
          </a:p>
          <a:p>
            <a:pPr algn="ctr" marL="12700" marR="5080">
              <a:lnSpc>
                <a:spcPct val="150000"/>
              </a:lnSpc>
            </a:pPr>
            <a:r>
              <a:rPr dirty="0" sz="1200">
                <a:latin typeface="Arial MT"/>
                <a:cs typeface="Arial MT"/>
              </a:rPr>
              <a:t>Figma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design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to </a:t>
            </a:r>
            <a:r>
              <a:rPr dirty="0" sz="1200" spc="-25">
                <a:latin typeface="Arial MT"/>
                <a:cs typeface="Arial MT"/>
              </a:rPr>
              <a:t>HTML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code.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170563" y="2953760"/>
            <a:ext cx="1263650" cy="1129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4163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Cursor</a:t>
            </a:r>
            <a:endParaRPr sz="1600">
              <a:latin typeface="Arial"/>
              <a:cs typeface="Arial"/>
            </a:endParaRPr>
          </a:p>
          <a:p>
            <a:pPr algn="ctr" marL="12700" marR="5080">
              <a:lnSpc>
                <a:spcPct val="150000"/>
              </a:lnSpc>
              <a:spcBef>
                <a:spcPts val="265"/>
              </a:spcBef>
            </a:pPr>
            <a:r>
              <a:rPr dirty="0" sz="1200" spc="-10">
                <a:latin typeface="Arial MT"/>
                <a:cs typeface="Arial MT"/>
              </a:rPr>
              <a:t>Adding </a:t>
            </a:r>
            <a:r>
              <a:rPr dirty="0" sz="1200" spc="30">
                <a:latin typeface="Arial MT"/>
                <a:cs typeface="Arial MT"/>
              </a:rPr>
              <a:t>functionality</a:t>
            </a:r>
            <a:r>
              <a:rPr dirty="0" sz="1200" spc="2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helping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with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bugs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7319" y="913648"/>
            <a:ext cx="1904996" cy="190499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0215" y="795098"/>
            <a:ext cx="2166345" cy="216634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68786" y="4246766"/>
            <a:ext cx="8009890" cy="766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1200"/>
              </a:lnSpc>
              <a:spcBef>
                <a:spcPts val="95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Used</a:t>
            </a:r>
            <a:r>
              <a:rPr dirty="0" sz="16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for</a:t>
            </a:r>
            <a:r>
              <a:rPr dirty="0" sz="1600" spc="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fast</a:t>
            </a:r>
            <a:r>
              <a:rPr dirty="0" sz="1600" spc="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BA3D02"/>
                </a:solidFill>
                <a:latin typeface="Arial"/>
                <a:cs typeface="Arial"/>
              </a:rPr>
              <a:t>development</a:t>
            </a:r>
            <a:r>
              <a:rPr dirty="0" sz="1600" spc="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600" spc="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BA3D02"/>
                </a:solidFill>
                <a:latin typeface="Arial"/>
                <a:cs typeface="Arial"/>
              </a:rPr>
              <a:t>implementing</a:t>
            </a:r>
            <a:r>
              <a:rPr dirty="0" sz="1600" spc="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complex</a:t>
            </a:r>
            <a:r>
              <a:rPr dirty="0" sz="1600" spc="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BA3D02"/>
                </a:solidFill>
                <a:latin typeface="Arial"/>
                <a:cs typeface="Arial"/>
              </a:rPr>
              <a:t>features</a:t>
            </a:r>
            <a:r>
              <a:rPr dirty="0" sz="1600" spc="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which</a:t>
            </a:r>
            <a:r>
              <a:rPr dirty="0" sz="1600" spc="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60" b="1">
                <a:solidFill>
                  <a:srgbClr val="BA3D02"/>
                </a:solidFill>
                <a:latin typeface="Arial"/>
                <a:cs typeface="Arial"/>
              </a:rPr>
              <a:t>we</a:t>
            </a:r>
            <a:r>
              <a:rPr dirty="0" sz="1600" spc="2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might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struggle</a:t>
            </a:r>
            <a:r>
              <a:rPr dirty="0" sz="1600" spc="6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to </a:t>
            </a:r>
            <a:r>
              <a:rPr dirty="0" sz="1600" spc="60" b="1">
                <a:solidFill>
                  <a:srgbClr val="BA3D02"/>
                </a:solidFill>
                <a:latin typeface="Arial"/>
                <a:cs typeface="Arial"/>
              </a:rPr>
              <a:t>implement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ourselves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(voice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screen</a:t>
            </a:r>
            <a:r>
              <a:rPr dirty="0" sz="1600" spc="6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recording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85" b="1">
                <a:solidFill>
                  <a:srgbClr val="BA3D02"/>
                </a:solidFill>
                <a:latin typeface="Arial"/>
                <a:cs typeface="Arial"/>
              </a:rPr>
              <a:t>text</a:t>
            </a:r>
            <a:r>
              <a:rPr dirty="0" sz="1600" spc="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BA3D02"/>
                </a:solidFill>
                <a:latin typeface="Arial"/>
                <a:cs typeface="Arial"/>
              </a:rPr>
              <a:t>comments, </a:t>
            </a:r>
            <a:r>
              <a:rPr dirty="0" sz="1600" spc="10" b="1">
                <a:solidFill>
                  <a:srgbClr val="BA3D02"/>
                </a:solidFill>
                <a:latin typeface="Arial"/>
                <a:cs typeface="Arial"/>
              </a:rPr>
              <a:t>transcription,</a:t>
            </a:r>
            <a:r>
              <a:rPr dirty="0" sz="1600" spc="30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BA3D02"/>
                </a:solidFill>
                <a:latin typeface="Arial"/>
                <a:cs typeface="Arial"/>
              </a:rPr>
              <a:t>etc.)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Implemented</a:t>
            </a:r>
            <a:r>
              <a:rPr dirty="0" spc="5"/>
              <a:t> </a:t>
            </a:r>
            <a:r>
              <a:rPr dirty="0"/>
              <a:t>Features</a:t>
            </a:r>
            <a:r>
              <a:rPr dirty="0" spc="10"/>
              <a:t> </a:t>
            </a:r>
            <a:r>
              <a:rPr dirty="0" spc="590"/>
              <a:t>-</a:t>
            </a:r>
            <a:r>
              <a:rPr dirty="0" spc="10"/>
              <a:t> </a:t>
            </a:r>
            <a:r>
              <a:rPr dirty="0" spc="55"/>
              <a:t>Authentication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9192" y="1286129"/>
            <a:ext cx="1748844" cy="3786084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6281512" y="2385307"/>
            <a:ext cx="440690" cy="464184"/>
            <a:chOff x="6281512" y="2385307"/>
            <a:chExt cx="440690" cy="464184"/>
          </a:xfrm>
        </p:grpSpPr>
        <p:sp>
          <p:nvSpPr>
            <p:cNvPr id="5" name="object 5" descr=""/>
            <p:cNvSpPr/>
            <p:nvPr/>
          </p:nvSpPr>
          <p:spPr>
            <a:xfrm>
              <a:off x="6290487" y="2394282"/>
              <a:ext cx="367030" cy="387350"/>
            </a:xfrm>
            <a:custGeom>
              <a:avLst/>
              <a:gdLst/>
              <a:ahLst/>
              <a:cxnLst/>
              <a:rect l="l" t="t" r="r" b="b"/>
              <a:pathLst>
                <a:path w="367029" h="387350">
                  <a:moveTo>
                    <a:pt x="0" y="0"/>
                  </a:moveTo>
                  <a:lnTo>
                    <a:pt x="366624" y="386836"/>
                  </a:lnTo>
                </a:path>
              </a:pathLst>
            </a:custGeom>
            <a:ln w="179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6611" y="2751744"/>
              <a:ext cx="95499" cy="97474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715198" y="1286129"/>
            <a:ext cx="2936240" cy="3786504"/>
            <a:chOff x="715198" y="1286129"/>
            <a:chExt cx="2936240" cy="3786504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5198" y="1286129"/>
              <a:ext cx="1748844" cy="378608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230557" y="4133241"/>
              <a:ext cx="2330450" cy="208915"/>
            </a:xfrm>
            <a:custGeom>
              <a:avLst/>
              <a:gdLst/>
              <a:ahLst/>
              <a:cxnLst/>
              <a:rect l="l" t="t" r="r" b="b"/>
              <a:pathLst>
                <a:path w="2330450" h="208914">
                  <a:moveTo>
                    <a:pt x="0" y="0"/>
                  </a:moveTo>
                  <a:lnTo>
                    <a:pt x="718198" y="0"/>
                  </a:lnTo>
                  <a:lnTo>
                    <a:pt x="718198" y="208499"/>
                  </a:lnTo>
                  <a:lnTo>
                    <a:pt x="0" y="208499"/>
                  </a:lnTo>
                  <a:lnTo>
                    <a:pt x="0" y="0"/>
                  </a:lnTo>
                  <a:close/>
                </a:path>
                <a:path w="2330450" h="208914">
                  <a:moveTo>
                    <a:pt x="980963" y="72849"/>
                  </a:moveTo>
                  <a:lnTo>
                    <a:pt x="2330360" y="72849"/>
                  </a:lnTo>
                </a:path>
              </a:pathLst>
            </a:custGeom>
            <a:ln w="179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1942" y="4167466"/>
              <a:ext cx="99399" cy="77224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6588111" y="1286129"/>
            <a:ext cx="1934210" cy="3786504"/>
            <a:chOff x="6588111" y="1286129"/>
            <a:chExt cx="1934210" cy="3786504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73361" y="1286129"/>
              <a:ext cx="1748844" cy="3786084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588111" y="3305068"/>
              <a:ext cx="143510" cy="719455"/>
            </a:xfrm>
            <a:custGeom>
              <a:avLst/>
              <a:gdLst/>
              <a:ahLst/>
              <a:cxnLst/>
              <a:rect l="l" t="t" r="r" b="b"/>
              <a:pathLst>
                <a:path w="143509" h="719454">
                  <a:moveTo>
                    <a:pt x="10474" y="0"/>
                  </a:moveTo>
                  <a:lnTo>
                    <a:pt x="10474" y="719098"/>
                  </a:lnTo>
                </a:path>
                <a:path w="143509" h="719454">
                  <a:moveTo>
                    <a:pt x="0" y="0"/>
                  </a:moveTo>
                  <a:lnTo>
                    <a:pt x="132599" y="0"/>
                  </a:lnTo>
                </a:path>
                <a:path w="143509" h="719454">
                  <a:moveTo>
                    <a:pt x="10474" y="708648"/>
                  </a:moveTo>
                  <a:lnTo>
                    <a:pt x="143074" y="708648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661064" y="1634534"/>
            <a:ext cx="897255" cy="6711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dirty="0" sz="1400" spc="-10">
                <a:solidFill>
                  <a:srgbClr val="BA3D02"/>
                </a:solidFill>
                <a:latin typeface="Arial MT"/>
                <a:cs typeface="Arial MT"/>
              </a:rPr>
              <a:t>email </a:t>
            </a:r>
            <a:r>
              <a:rPr dirty="0" sz="1400" spc="50">
                <a:solidFill>
                  <a:srgbClr val="BA3D02"/>
                </a:solidFill>
                <a:latin typeface="Arial MT"/>
                <a:cs typeface="Arial MT"/>
              </a:rPr>
              <a:t>formatting </a:t>
            </a:r>
            <a:r>
              <a:rPr dirty="0" sz="1400" spc="-10">
                <a:solidFill>
                  <a:srgbClr val="BA3D02"/>
                </a:solidFill>
                <a:latin typeface="Arial MT"/>
                <a:cs typeface="Arial MT"/>
              </a:rPr>
              <a:t>validation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61146" y="878127"/>
            <a:ext cx="1258570" cy="3175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-55" b="1">
                <a:solidFill>
                  <a:srgbClr val="BA3D02"/>
                </a:solidFill>
                <a:latin typeface="Arial"/>
                <a:cs typeface="Arial"/>
              </a:rPr>
              <a:t>Login</a:t>
            </a:r>
            <a:r>
              <a:rPr dirty="0" sz="1900" spc="-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900" spc="-20" b="1">
                <a:solidFill>
                  <a:srgbClr val="BA3D02"/>
                </a:solidFill>
                <a:latin typeface="Arial"/>
                <a:cs typeface="Arial"/>
              </a:rPr>
              <a:t>Flow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582633" y="878127"/>
            <a:ext cx="2131695" cy="3175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b="1">
                <a:solidFill>
                  <a:srgbClr val="BA3D02"/>
                </a:solidFill>
                <a:latin typeface="Arial"/>
                <a:cs typeface="Arial"/>
              </a:rPr>
              <a:t>Account</a:t>
            </a:r>
            <a:r>
              <a:rPr dirty="0" sz="1900" spc="2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BA3D02"/>
                </a:solidFill>
                <a:latin typeface="Arial"/>
                <a:cs typeface="Arial"/>
              </a:rPr>
              <a:t>Creation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710318" y="3426268"/>
            <a:ext cx="827405" cy="4559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dirty="0" sz="1400" spc="-10">
                <a:solidFill>
                  <a:srgbClr val="BA3D02"/>
                </a:solidFill>
                <a:latin typeface="Arial MT"/>
                <a:cs typeface="Arial MT"/>
              </a:rPr>
              <a:t>password </a:t>
            </a:r>
            <a:r>
              <a:rPr dirty="0" sz="1400" spc="40">
                <a:solidFill>
                  <a:srgbClr val="BA3D02"/>
                </a:solidFill>
                <a:latin typeface="Arial MT"/>
                <a:cs typeface="Arial MT"/>
              </a:rPr>
              <a:t>matching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537204" y="3481618"/>
            <a:ext cx="1239520" cy="4559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dirty="0" sz="1400">
                <a:solidFill>
                  <a:srgbClr val="BA3D02"/>
                </a:solidFill>
                <a:latin typeface="Arial MT"/>
                <a:cs typeface="Arial MT"/>
              </a:rPr>
              <a:t>signup</a:t>
            </a:r>
            <a:r>
              <a:rPr dirty="0" sz="1400" spc="190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400" spc="30">
                <a:solidFill>
                  <a:srgbClr val="BA3D02"/>
                </a:solidFill>
                <a:latin typeface="Arial MT"/>
                <a:cs typeface="Arial MT"/>
              </a:rPr>
              <a:t>ﬂow </a:t>
            </a:r>
            <a:r>
              <a:rPr dirty="0" sz="1400">
                <a:solidFill>
                  <a:srgbClr val="BA3D02"/>
                </a:solidFill>
                <a:latin typeface="Arial MT"/>
                <a:cs typeface="Arial MT"/>
              </a:rPr>
              <a:t>design</a:t>
            </a:r>
            <a:r>
              <a:rPr dirty="0" sz="1400" spc="190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400" spc="60">
                <a:solidFill>
                  <a:srgbClr val="BA3D02"/>
                </a:solidFill>
                <a:latin typeface="Arial MT"/>
                <a:cs typeface="Arial MT"/>
              </a:rPr>
              <a:t>pattern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Implemented</a:t>
            </a:r>
            <a:r>
              <a:rPr dirty="0" spc="-20"/>
              <a:t> </a:t>
            </a:r>
            <a:r>
              <a:rPr dirty="0"/>
              <a:t>Features</a:t>
            </a:r>
            <a:r>
              <a:rPr dirty="0" spc="-20"/>
              <a:t> </a:t>
            </a:r>
            <a:r>
              <a:rPr dirty="0" spc="590"/>
              <a:t>-</a:t>
            </a:r>
            <a:r>
              <a:rPr dirty="0" spc="-15"/>
              <a:t> </a:t>
            </a:r>
            <a:r>
              <a:rPr dirty="0" spc="60"/>
              <a:t>Commenting</a:t>
            </a:r>
            <a:r>
              <a:rPr dirty="0" spc="-20"/>
              <a:t> Flow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23690" y="1033790"/>
            <a:ext cx="2487930" cy="5194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81660" marR="5080" indent="-569595">
              <a:lnSpc>
                <a:spcPct val="101200"/>
              </a:lnSpc>
              <a:spcBef>
                <a:spcPts val="95"/>
              </a:spcBef>
            </a:pPr>
            <a:r>
              <a:rPr dirty="0" sz="1600" spc="60" b="1">
                <a:solidFill>
                  <a:srgbClr val="BA3D02"/>
                </a:solidFill>
                <a:latin typeface="Arial"/>
                <a:cs typeface="Arial"/>
              </a:rPr>
              <a:t>Comments</a:t>
            </a:r>
            <a:r>
              <a:rPr dirty="0" sz="1600" spc="-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by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 Designers </a:t>
            </a:r>
            <a:r>
              <a:rPr dirty="0" sz="1600" spc="60" b="1">
                <a:solidFill>
                  <a:srgbClr val="BA3D02"/>
                </a:solidFill>
                <a:latin typeface="Arial"/>
                <a:cs typeface="Arial"/>
              </a:rPr>
              <a:t>(hard</a:t>
            </a:r>
            <a:r>
              <a:rPr dirty="0" sz="16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65" b="1">
                <a:solidFill>
                  <a:srgbClr val="BA3D02"/>
                </a:solidFill>
                <a:latin typeface="Arial"/>
                <a:cs typeface="Arial"/>
              </a:rPr>
              <a:t>coded)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602246" y="1165216"/>
            <a:ext cx="2719705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20" b="1">
                <a:solidFill>
                  <a:srgbClr val="BA3D02"/>
                </a:solidFill>
                <a:latin typeface="Arial"/>
                <a:cs typeface="Arial"/>
              </a:rPr>
              <a:t>Commenting</a:t>
            </a:r>
            <a:r>
              <a:rPr dirty="0" sz="1600" spc="2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Functionality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74649" y="1773946"/>
            <a:ext cx="2480945" cy="3134995"/>
            <a:chOff x="374649" y="1773946"/>
            <a:chExt cx="2480945" cy="313499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649" y="1773946"/>
              <a:ext cx="2066020" cy="313444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440670" y="3215318"/>
              <a:ext cx="351790" cy="445770"/>
            </a:xfrm>
            <a:custGeom>
              <a:avLst/>
              <a:gdLst/>
              <a:ahLst/>
              <a:cxnLst/>
              <a:rect l="l" t="t" r="r" b="b"/>
              <a:pathLst>
                <a:path w="351789" h="445770">
                  <a:moveTo>
                    <a:pt x="0" y="445199"/>
                  </a:moveTo>
                  <a:lnTo>
                    <a:pt x="351574" y="0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8019" y="3137943"/>
              <a:ext cx="97324" cy="106399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2936091" y="2178712"/>
            <a:ext cx="1336675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 spc="10">
                <a:latin typeface="Arial MT"/>
                <a:cs typeface="Arial MT"/>
              </a:rPr>
              <a:t>Comments</a:t>
            </a:r>
            <a:r>
              <a:rPr dirty="0" sz="1200" spc="250">
                <a:latin typeface="Arial MT"/>
                <a:cs typeface="Arial MT"/>
              </a:rPr>
              <a:t> </a:t>
            </a:r>
            <a:r>
              <a:rPr dirty="0" sz="1200" spc="15">
                <a:latin typeface="Arial MT"/>
                <a:cs typeface="Arial MT"/>
              </a:rPr>
              <a:t>by </a:t>
            </a:r>
            <a:r>
              <a:rPr dirty="0" sz="1200">
                <a:latin typeface="Arial MT"/>
                <a:cs typeface="Arial MT"/>
              </a:rPr>
              <a:t>designers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hard </a:t>
            </a:r>
            <a:r>
              <a:rPr dirty="0" sz="1200" spc="65">
                <a:latin typeface="Arial MT"/>
                <a:cs typeface="Arial MT"/>
              </a:rPr>
              <a:t>coded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into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 spc="-10">
                <a:latin typeface="Arial MT"/>
                <a:cs typeface="Arial MT"/>
              </a:rPr>
              <a:t>Supabase</a:t>
            </a:r>
            <a:r>
              <a:rPr dirty="0" sz="1200">
                <a:latin typeface="Arial MT"/>
                <a:cs typeface="Arial MT"/>
              </a:rPr>
              <a:t> database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are </a:t>
            </a:r>
            <a:r>
              <a:rPr dirty="0" sz="1200" spc="50">
                <a:latin typeface="Arial MT"/>
                <a:cs typeface="Arial MT"/>
              </a:rPr>
              <a:t>added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recent </a:t>
            </a:r>
            <a:r>
              <a:rPr dirty="0" sz="1200" spc="45">
                <a:latin typeface="Arial MT"/>
                <a:cs typeface="Arial MT"/>
              </a:rPr>
              <a:t>comments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5803763" y="1661296"/>
            <a:ext cx="1200785" cy="2302510"/>
            <a:chOff x="5803763" y="1661296"/>
            <a:chExt cx="1200785" cy="230251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3763" y="1661296"/>
              <a:ext cx="1200347" cy="195229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049087" y="3341393"/>
              <a:ext cx="211454" cy="532765"/>
            </a:xfrm>
            <a:custGeom>
              <a:avLst/>
              <a:gdLst/>
              <a:ahLst/>
              <a:cxnLst/>
              <a:rect l="l" t="t" r="r" b="b"/>
              <a:pathLst>
                <a:path w="211454" h="532764">
                  <a:moveTo>
                    <a:pt x="211324" y="0"/>
                  </a:moveTo>
                  <a:lnTo>
                    <a:pt x="0" y="532173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07663" y="3852417"/>
              <a:ext cx="80199" cy="111024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7137760" y="1656854"/>
            <a:ext cx="1200785" cy="2174240"/>
            <a:chOff x="7137760" y="1656854"/>
            <a:chExt cx="1200785" cy="2174240"/>
          </a:xfrm>
        </p:grpSpPr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7760" y="1656854"/>
              <a:ext cx="1200347" cy="194373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7809084" y="2684369"/>
              <a:ext cx="186690" cy="1051560"/>
            </a:xfrm>
            <a:custGeom>
              <a:avLst/>
              <a:gdLst/>
              <a:ahLst/>
              <a:cxnLst/>
              <a:rect l="l" t="t" r="r" b="b"/>
              <a:pathLst>
                <a:path w="186690" h="1051560">
                  <a:moveTo>
                    <a:pt x="0" y="0"/>
                  </a:moveTo>
                  <a:lnTo>
                    <a:pt x="186449" y="1051447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55008" y="3720792"/>
              <a:ext cx="81024" cy="109674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4809140" y="4011185"/>
            <a:ext cx="17818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zoom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drag</a:t>
            </a:r>
            <a:r>
              <a:rPr dirty="0" sz="1200" spc="6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on </a:t>
            </a:r>
            <a:r>
              <a:rPr dirty="0" sz="1200" spc="-10">
                <a:latin typeface="Arial MT"/>
                <a:cs typeface="Arial MT"/>
              </a:rPr>
              <a:t>mockups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392506" y="3955283"/>
            <a:ext cx="105092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 spc="-10">
                <a:latin typeface="Arial MT"/>
                <a:cs typeface="Arial MT"/>
              </a:rPr>
              <a:t>Leaves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-2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blue </a:t>
            </a:r>
            <a:r>
              <a:rPr dirty="0" sz="1200" spc="60">
                <a:latin typeface="Arial MT"/>
                <a:cs typeface="Arial MT"/>
              </a:rPr>
              <a:t>comment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icon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desired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7649059" y="2439570"/>
            <a:ext cx="277495" cy="245110"/>
          </a:xfrm>
          <a:custGeom>
            <a:avLst/>
            <a:gdLst/>
            <a:ahLst/>
            <a:cxnLst/>
            <a:rect l="l" t="t" r="r" b="b"/>
            <a:pathLst>
              <a:path w="277495" h="245110">
                <a:moveTo>
                  <a:pt x="0" y="0"/>
                </a:moveTo>
                <a:lnTo>
                  <a:pt x="277199" y="0"/>
                </a:lnTo>
                <a:lnTo>
                  <a:pt x="277199" y="244799"/>
                </a:lnTo>
                <a:lnTo>
                  <a:pt x="0" y="244799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Implemented</a:t>
            </a:r>
            <a:r>
              <a:rPr dirty="0" spc="-5"/>
              <a:t> </a:t>
            </a:r>
            <a:r>
              <a:rPr dirty="0"/>
              <a:t>Features </a:t>
            </a:r>
            <a:r>
              <a:rPr dirty="0" spc="590"/>
              <a:t>-</a:t>
            </a:r>
            <a:r>
              <a:rPr dirty="0" spc="-5"/>
              <a:t> </a:t>
            </a:r>
            <a:r>
              <a:rPr dirty="0"/>
              <a:t>Types of </a:t>
            </a:r>
            <a:r>
              <a:rPr dirty="0" spc="50"/>
              <a:t>Comments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27852" y="1287241"/>
            <a:ext cx="58928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Voice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648696" y="831650"/>
            <a:ext cx="1252220" cy="1396365"/>
            <a:chOff x="1648696" y="831650"/>
            <a:chExt cx="1252220" cy="139636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7296" y="840250"/>
              <a:ext cx="1234772" cy="13787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652996" y="835950"/>
              <a:ext cx="1243965" cy="1387475"/>
            </a:xfrm>
            <a:custGeom>
              <a:avLst/>
              <a:gdLst/>
              <a:ahLst/>
              <a:cxnLst/>
              <a:rect l="l" t="t" r="r" b="b"/>
              <a:pathLst>
                <a:path w="1243964" h="1387475">
                  <a:moveTo>
                    <a:pt x="0" y="0"/>
                  </a:moveTo>
                  <a:lnTo>
                    <a:pt x="1243372" y="0"/>
                  </a:lnTo>
                  <a:lnTo>
                    <a:pt x="1243372" y="1387367"/>
                  </a:lnTo>
                  <a:lnTo>
                    <a:pt x="0" y="1387367"/>
                  </a:lnTo>
                  <a:lnTo>
                    <a:pt x="0" y="0"/>
                  </a:lnTo>
                  <a:close/>
                </a:path>
              </a:pathLst>
            </a:custGeom>
            <a:ln w="85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974419" y="831650"/>
            <a:ext cx="1236980" cy="1396365"/>
            <a:chOff x="2974419" y="831650"/>
            <a:chExt cx="1236980" cy="139636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3019" y="840250"/>
              <a:ext cx="1219660" cy="137876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978719" y="835950"/>
              <a:ext cx="1228725" cy="1387475"/>
            </a:xfrm>
            <a:custGeom>
              <a:avLst/>
              <a:gdLst/>
              <a:ahLst/>
              <a:cxnLst/>
              <a:rect l="l" t="t" r="r" b="b"/>
              <a:pathLst>
                <a:path w="1228725" h="1387475">
                  <a:moveTo>
                    <a:pt x="0" y="0"/>
                  </a:moveTo>
                  <a:lnTo>
                    <a:pt x="1228272" y="0"/>
                  </a:lnTo>
                  <a:lnTo>
                    <a:pt x="1228272" y="1387369"/>
                  </a:lnTo>
                  <a:lnTo>
                    <a:pt x="0" y="1387369"/>
                  </a:lnTo>
                  <a:lnTo>
                    <a:pt x="0" y="0"/>
                  </a:lnTo>
                  <a:close/>
                </a:path>
              </a:pathLst>
            </a:custGeom>
            <a:ln w="85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289266" y="831650"/>
            <a:ext cx="1307465" cy="1396365"/>
            <a:chOff x="4289266" y="831650"/>
            <a:chExt cx="1307465" cy="1396365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7866" y="840250"/>
              <a:ext cx="1289687" cy="137876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293566" y="835950"/>
              <a:ext cx="1298575" cy="1387475"/>
            </a:xfrm>
            <a:custGeom>
              <a:avLst/>
              <a:gdLst/>
              <a:ahLst/>
              <a:cxnLst/>
              <a:rect l="l" t="t" r="r" b="b"/>
              <a:pathLst>
                <a:path w="1298575" h="1387475">
                  <a:moveTo>
                    <a:pt x="0" y="0"/>
                  </a:moveTo>
                  <a:lnTo>
                    <a:pt x="1298297" y="0"/>
                  </a:lnTo>
                  <a:lnTo>
                    <a:pt x="1298297" y="1387369"/>
                  </a:lnTo>
                  <a:lnTo>
                    <a:pt x="0" y="1387369"/>
                  </a:lnTo>
                  <a:lnTo>
                    <a:pt x="0" y="0"/>
                  </a:lnTo>
                  <a:close/>
                </a:path>
              </a:pathLst>
            </a:custGeom>
            <a:ln w="85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5674163" y="806223"/>
            <a:ext cx="1307465" cy="1417320"/>
            <a:chOff x="5674163" y="806223"/>
            <a:chExt cx="1307465" cy="1417320"/>
          </a:xfrm>
        </p:grpSpPr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2763" y="814823"/>
              <a:ext cx="1289692" cy="1399794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5678463" y="810523"/>
              <a:ext cx="1298575" cy="1408430"/>
            </a:xfrm>
            <a:custGeom>
              <a:avLst/>
              <a:gdLst/>
              <a:ahLst/>
              <a:cxnLst/>
              <a:rect l="l" t="t" r="r" b="b"/>
              <a:pathLst>
                <a:path w="1298575" h="1408430">
                  <a:moveTo>
                    <a:pt x="0" y="0"/>
                  </a:moveTo>
                  <a:lnTo>
                    <a:pt x="1298297" y="0"/>
                  </a:lnTo>
                  <a:lnTo>
                    <a:pt x="1298297" y="1408394"/>
                  </a:lnTo>
                  <a:lnTo>
                    <a:pt x="0" y="1408394"/>
                  </a:lnTo>
                  <a:lnTo>
                    <a:pt x="0" y="0"/>
                  </a:lnTo>
                  <a:close/>
                </a:path>
              </a:pathLst>
            </a:custGeom>
            <a:ln w="85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7259790" y="766386"/>
            <a:ext cx="161480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Voice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record</a:t>
            </a:r>
            <a:r>
              <a:rPr dirty="0" sz="1200" spc="16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 spc="45">
                <a:latin typeface="Arial MT"/>
                <a:cs typeface="Arial MT"/>
              </a:rPr>
              <a:t>comment,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pause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while </a:t>
            </a:r>
            <a:r>
              <a:rPr dirty="0" sz="1200">
                <a:latin typeface="Arial MT"/>
                <a:cs typeface="Arial MT"/>
              </a:rPr>
              <a:t>recording,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 spc="45">
                <a:latin typeface="Arial MT"/>
                <a:cs typeface="Arial MT"/>
              </a:rPr>
              <a:t>replay/redo/post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the </a:t>
            </a:r>
            <a:r>
              <a:rPr dirty="0" sz="1200" spc="50">
                <a:latin typeface="Arial MT"/>
                <a:cs typeface="Arial MT"/>
              </a:rPr>
              <a:t>comment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95831" y="4383640"/>
            <a:ext cx="453390" cy="2724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Text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3590705" y="3976304"/>
            <a:ext cx="1770380" cy="1054735"/>
            <a:chOff x="3590705" y="3976304"/>
            <a:chExt cx="1770380" cy="1054735"/>
          </a:xfrm>
        </p:grpSpPr>
        <p:pic>
          <p:nvPicPr>
            <p:cNvPr id="19" name="object 1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00217" y="3985817"/>
              <a:ext cx="1751096" cy="1035647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595467" y="3981067"/>
              <a:ext cx="1760855" cy="1045210"/>
            </a:xfrm>
            <a:custGeom>
              <a:avLst/>
              <a:gdLst/>
              <a:ahLst/>
              <a:cxnLst/>
              <a:rect l="l" t="t" r="r" b="b"/>
              <a:pathLst>
                <a:path w="1760854" h="1045210">
                  <a:moveTo>
                    <a:pt x="0" y="0"/>
                  </a:moveTo>
                  <a:lnTo>
                    <a:pt x="1760621" y="0"/>
                  </a:lnTo>
                  <a:lnTo>
                    <a:pt x="1760621" y="1045147"/>
                  </a:lnTo>
                  <a:lnTo>
                    <a:pt x="0" y="1045147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5693228" y="4155879"/>
            <a:ext cx="11283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135" marR="5080" indent="-52069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Post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or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delete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 spc="50">
                <a:latin typeface="Arial MT"/>
                <a:cs typeface="Arial MT"/>
              </a:rPr>
              <a:t>text</a:t>
            </a:r>
            <a:r>
              <a:rPr dirty="0" sz="1200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comment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1647759" y="3959479"/>
            <a:ext cx="1770380" cy="1088390"/>
            <a:chOff x="1647759" y="3959479"/>
            <a:chExt cx="1770380" cy="1088390"/>
          </a:xfrm>
        </p:grpSpPr>
        <p:pic>
          <p:nvPicPr>
            <p:cNvPr id="23" name="object 2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57284" y="3969017"/>
              <a:ext cx="1751083" cy="106924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652521" y="3964242"/>
              <a:ext cx="1760855" cy="1078865"/>
            </a:xfrm>
            <a:custGeom>
              <a:avLst/>
              <a:gdLst/>
              <a:ahLst/>
              <a:cxnLst/>
              <a:rect l="l" t="t" r="r" b="b"/>
              <a:pathLst>
                <a:path w="1760854" h="1078864">
                  <a:moveTo>
                    <a:pt x="0" y="0"/>
                  </a:moveTo>
                  <a:lnTo>
                    <a:pt x="1760621" y="0"/>
                  </a:lnTo>
                  <a:lnTo>
                    <a:pt x="1760621" y="1078797"/>
                  </a:lnTo>
                  <a:lnTo>
                    <a:pt x="0" y="1078797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52058" y="2797874"/>
            <a:ext cx="741045" cy="5194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810">
              <a:lnSpc>
                <a:spcPct val="1012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Screen Record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1647771" y="2345745"/>
            <a:ext cx="1543050" cy="1496695"/>
            <a:chOff x="1647771" y="2345745"/>
            <a:chExt cx="1543050" cy="1496695"/>
          </a:xfrm>
        </p:grpSpPr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57296" y="2355270"/>
              <a:ext cx="1523521" cy="1477496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1652534" y="2350507"/>
              <a:ext cx="1533525" cy="1487170"/>
            </a:xfrm>
            <a:custGeom>
              <a:avLst/>
              <a:gdLst/>
              <a:ahLst/>
              <a:cxnLst/>
              <a:rect l="l" t="t" r="r" b="b"/>
              <a:pathLst>
                <a:path w="1533525" h="1487170">
                  <a:moveTo>
                    <a:pt x="0" y="0"/>
                  </a:moveTo>
                  <a:lnTo>
                    <a:pt x="1533059" y="0"/>
                  </a:lnTo>
                  <a:lnTo>
                    <a:pt x="1533059" y="1487034"/>
                  </a:lnTo>
                  <a:lnTo>
                    <a:pt x="0" y="148703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9" name="object 2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25093" y="2355272"/>
            <a:ext cx="1219672" cy="148251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60490" y="2437995"/>
            <a:ext cx="927073" cy="1399797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03288" y="2437990"/>
            <a:ext cx="1219672" cy="822953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742013" y="3387048"/>
            <a:ext cx="1171197" cy="445719"/>
          </a:xfrm>
          <a:prstGeom prst="rect">
            <a:avLst/>
          </a:prstGeom>
        </p:spPr>
      </p:pic>
      <p:sp>
        <p:nvSpPr>
          <p:cNvPr id="33" name="object 33" descr=""/>
          <p:cNvSpPr txBox="1"/>
          <p:nvPr/>
        </p:nvSpPr>
        <p:spPr>
          <a:xfrm>
            <a:off x="7166719" y="2330759"/>
            <a:ext cx="1649095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Screen</a:t>
            </a:r>
            <a:r>
              <a:rPr dirty="0" sz="1200" spc="1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record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-50">
                <a:latin typeface="Arial MT"/>
                <a:cs typeface="Arial MT"/>
              </a:rPr>
              <a:t>a </a:t>
            </a:r>
            <a:r>
              <a:rPr dirty="0" sz="1200" spc="45">
                <a:latin typeface="Arial MT"/>
                <a:cs typeface="Arial MT"/>
              </a:rPr>
              <a:t>comment,</a:t>
            </a:r>
            <a:r>
              <a:rPr dirty="0" sz="1200" spc="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pause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restart</a:t>
            </a:r>
            <a:r>
              <a:rPr dirty="0" sz="1200" spc="1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while</a:t>
            </a:r>
            <a:r>
              <a:rPr dirty="0" sz="1200" spc="19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recording,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redo/post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comment.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Zoom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in</a:t>
            </a:r>
            <a:r>
              <a:rPr dirty="0" sz="1200" spc="12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and </a:t>
            </a:r>
            <a:r>
              <a:rPr dirty="0" sz="1200">
                <a:latin typeface="Arial MT"/>
                <a:cs typeface="Arial MT"/>
              </a:rPr>
              <a:t>drag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prototype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while recording.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Implemented</a:t>
            </a:r>
            <a:r>
              <a:rPr dirty="0" spc="25"/>
              <a:t> </a:t>
            </a:r>
            <a:r>
              <a:rPr dirty="0"/>
              <a:t>Features</a:t>
            </a:r>
            <a:r>
              <a:rPr dirty="0" spc="30"/>
              <a:t> </a:t>
            </a:r>
            <a:r>
              <a:rPr dirty="0" spc="590"/>
              <a:t>-</a:t>
            </a:r>
            <a:r>
              <a:rPr dirty="0" spc="25"/>
              <a:t> </a:t>
            </a:r>
            <a:r>
              <a:rPr dirty="0"/>
              <a:t>Viewing</a:t>
            </a:r>
            <a:r>
              <a:rPr dirty="0" spc="30"/>
              <a:t> </a:t>
            </a:r>
            <a:r>
              <a:rPr dirty="0" spc="50"/>
              <a:t>Comments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2028070" y="1871846"/>
            <a:ext cx="3192780" cy="1998980"/>
            <a:chOff x="2028070" y="1871846"/>
            <a:chExt cx="3192780" cy="199898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3195" y="1871846"/>
              <a:ext cx="2303095" cy="198934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037595" y="2237595"/>
              <a:ext cx="3087370" cy="1623695"/>
            </a:xfrm>
            <a:custGeom>
              <a:avLst/>
              <a:gdLst/>
              <a:ahLst/>
              <a:cxnLst/>
              <a:rect l="l" t="t" r="r" b="b"/>
              <a:pathLst>
                <a:path w="3087370" h="1623695">
                  <a:moveTo>
                    <a:pt x="0" y="0"/>
                  </a:moveTo>
                  <a:lnTo>
                    <a:pt x="2303095" y="0"/>
                  </a:lnTo>
                  <a:lnTo>
                    <a:pt x="2303095" y="1623596"/>
                  </a:lnTo>
                  <a:lnTo>
                    <a:pt x="0" y="1623596"/>
                  </a:lnTo>
                  <a:lnTo>
                    <a:pt x="0" y="0"/>
                  </a:lnTo>
                  <a:close/>
                </a:path>
                <a:path w="3087370" h="1623695">
                  <a:moveTo>
                    <a:pt x="2267245" y="818248"/>
                  </a:moveTo>
                  <a:lnTo>
                    <a:pt x="3087143" y="806923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4789" y="3003543"/>
              <a:ext cx="105924" cy="81974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7601" y="1764185"/>
            <a:ext cx="1882775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When</a:t>
            </a:r>
            <a:r>
              <a:rPr dirty="0" sz="1200" spc="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60">
                <a:latin typeface="Arial MT"/>
                <a:cs typeface="Arial MT"/>
              </a:rPr>
              <a:t>comment</a:t>
            </a:r>
            <a:r>
              <a:rPr dirty="0" sz="1200" spc="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is </a:t>
            </a:r>
            <a:r>
              <a:rPr dirty="0" sz="1200">
                <a:latin typeface="Arial MT"/>
                <a:cs typeface="Arial MT"/>
              </a:rPr>
              <a:t>posted,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users</a:t>
            </a:r>
            <a:r>
              <a:rPr dirty="0" sz="1200" spc="9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are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40">
                <a:latin typeface="Arial MT"/>
                <a:cs typeface="Arial MT"/>
              </a:rPr>
              <a:t>directly </a:t>
            </a:r>
            <a:r>
              <a:rPr dirty="0" sz="1200">
                <a:latin typeface="Arial MT"/>
                <a:cs typeface="Arial MT"/>
              </a:rPr>
              <a:t>taken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the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recent </a:t>
            </a:r>
            <a:r>
              <a:rPr dirty="0" sz="1200" spc="55">
                <a:latin typeface="Arial MT"/>
                <a:cs typeface="Arial MT"/>
              </a:rPr>
              <a:t>comments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page.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They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can </a:t>
            </a:r>
            <a:r>
              <a:rPr dirty="0" sz="1200">
                <a:latin typeface="Arial MT"/>
                <a:cs typeface="Arial MT"/>
              </a:rPr>
              <a:t>delete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their</a:t>
            </a:r>
            <a:r>
              <a:rPr dirty="0" sz="1200" spc="204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own </a:t>
            </a:r>
            <a:r>
              <a:rPr dirty="0" sz="1200" spc="55">
                <a:latin typeface="Arial MT"/>
                <a:cs typeface="Arial MT"/>
              </a:rPr>
              <a:t>comments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also</a:t>
            </a:r>
            <a:r>
              <a:rPr dirty="0" sz="1200" spc="3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click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them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go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10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an </a:t>
            </a:r>
            <a:r>
              <a:rPr dirty="0" sz="1200">
                <a:latin typeface="Arial MT"/>
                <a:cs typeface="Arial MT"/>
              </a:rPr>
              <a:t>individual</a:t>
            </a:r>
            <a:r>
              <a:rPr dirty="0" sz="1200" spc="2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comment.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5961388" y="1326722"/>
            <a:ext cx="136525" cy="160655"/>
          </a:xfrm>
          <a:custGeom>
            <a:avLst/>
            <a:gdLst/>
            <a:ahLst/>
            <a:cxnLst/>
            <a:rect l="l" t="t" r="r" b="b"/>
            <a:pathLst>
              <a:path w="136525" h="160655">
                <a:moveTo>
                  <a:pt x="0" y="0"/>
                </a:moveTo>
                <a:lnTo>
                  <a:pt x="135899" y="0"/>
                </a:lnTo>
                <a:lnTo>
                  <a:pt x="135899" y="160499"/>
                </a:lnTo>
                <a:lnTo>
                  <a:pt x="0" y="1604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5229514" y="952498"/>
            <a:ext cx="2790190" cy="4076065"/>
            <a:chOff x="5229514" y="952498"/>
            <a:chExt cx="2790190" cy="4076065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64134" y="952498"/>
              <a:ext cx="1096852" cy="177512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22386" y="2796249"/>
              <a:ext cx="1096872" cy="213141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16764" y="2770919"/>
              <a:ext cx="1527896" cy="218207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364089" y="1413422"/>
              <a:ext cx="1768475" cy="905510"/>
            </a:xfrm>
            <a:custGeom>
              <a:avLst/>
              <a:gdLst/>
              <a:ahLst/>
              <a:cxnLst/>
              <a:rect l="l" t="t" r="r" b="b"/>
              <a:pathLst>
                <a:path w="1768475" h="905510">
                  <a:moveTo>
                    <a:pt x="0" y="744723"/>
                  </a:moveTo>
                  <a:lnTo>
                    <a:pt x="1096797" y="744723"/>
                  </a:lnTo>
                  <a:lnTo>
                    <a:pt x="1096797" y="905223"/>
                  </a:lnTo>
                  <a:lnTo>
                    <a:pt x="0" y="905223"/>
                  </a:lnTo>
                  <a:lnTo>
                    <a:pt x="0" y="744723"/>
                  </a:lnTo>
                  <a:close/>
                </a:path>
                <a:path w="1768475" h="905510">
                  <a:moveTo>
                    <a:pt x="733198" y="0"/>
                  </a:moveTo>
                  <a:lnTo>
                    <a:pt x="1768071" y="223109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15985" y="1596249"/>
              <a:ext cx="110199" cy="80567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460987" y="1742476"/>
              <a:ext cx="692785" cy="530225"/>
            </a:xfrm>
            <a:custGeom>
              <a:avLst/>
              <a:gdLst/>
              <a:ahLst/>
              <a:cxnLst/>
              <a:rect l="l" t="t" r="r" b="b"/>
              <a:pathLst>
                <a:path w="692784" h="530225">
                  <a:moveTo>
                    <a:pt x="0" y="529643"/>
                  </a:moveTo>
                  <a:lnTo>
                    <a:pt x="692223" y="0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24560" y="1680419"/>
              <a:ext cx="106824" cy="96572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239039" y="4610415"/>
              <a:ext cx="1605915" cy="408305"/>
            </a:xfrm>
            <a:custGeom>
              <a:avLst/>
              <a:gdLst/>
              <a:ahLst/>
              <a:cxnLst/>
              <a:rect l="l" t="t" r="r" b="b"/>
              <a:pathLst>
                <a:path w="1605915" h="408304">
                  <a:moveTo>
                    <a:pt x="0" y="0"/>
                  </a:moveTo>
                  <a:lnTo>
                    <a:pt x="1605596" y="0"/>
                  </a:lnTo>
                  <a:lnTo>
                    <a:pt x="1605596" y="408299"/>
                  </a:lnTo>
                  <a:lnTo>
                    <a:pt x="0" y="4082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7476656" y="839649"/>
            <a:ext cx="131127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Click</a:t>
            </a:r>
            <a:r>
              <a:rPr dirty="0" sz="1200" spc="6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comment </a:t>
            </a:r>
            <a:r>
              <a:rPr dirty="0" sz="1200">
                <a:latin typeface="Arial MT"/>
                <a:cs typeface="Arial MT"/>
              </a:rPr>
              <a:t>location</a:t>
            </a:r>
            <a:r>
              <a:rPr dirty="0" sz="1200" spc="145">
                <a:latin typeface="Arial MT"/>
                <a:cs typeface="Arial MT"/>
              </a:rPr>
              <a:t> </a:t>
            </a:r>
            <a:r>
              <a:rPr dirty="0" sz="1200" spc="75">
                <a:latin typeface="Arial MT"/>
                <a:cs typeface="Arial MT"/>
              </a:rPr>
              <a:t>to</a:t>
            </a:r>
            <a:r>
              <a:rPr dirty="0" sz="1200" spc="15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view </a:t>
            </a:r>
            <a:r>
              <a:rPr dirty="0" sz="1200">
                <a:latin typeface="Arial MT"/>
                <a:cs typeface="Arial MT"/>
              </a:rPr>
              <a:t>exactly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where</a:t>
            </a:r>
            <a:r>
              <a:rPr dirty="0" sz="1200" spc="160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the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349555" y="1662607"/>
            <a:ext cx="156527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 spc="60">
                <a:latin typeface="Arial MT"/>
                <a:cs typeface="Arial MT"/>
              </a:rPr>
              <a:t>comment</a:t>
            </a:r>
            <a:r>
              <a:rPr dirty="0" sz="1200">
                <a:latin typeface="Arial MT"/>
                <a:cs typeface="Arial MT"/>
              </a:rPr>
              <a:t> was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40">
                <a:latin typeface="Arial MT"/>
                <a:cs typeface="Arial MT"/>
              </a:rPr>
              <a:t>added </a:t>
            </a:r>
            <a:r>
              <a:rPr dirty="0" sz="1200">
                <a:latin typeface="Arial MT"/>
                <a:cs typeface="Arial MT"/>
              </a:rPr>
              <a:t>(icon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becomes</a:t>
            </a:r>
            <a:r>
              <a:rPr dirty="0" sz="1200" spc="24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bigger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8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brighter)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353464" y="4137981"/>
            <a:ext cx="258572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 spc="20">
                <a:latin typeface="Arial MT"/>
                <a:cs typeface="Arial MT"/>
              </a:rPr>
              <a:t>Audio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is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transcribed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20">
                <a:latin typeface="Arial MT"/>
                <a:cs typeface="Arial MT"/>
              </a:rPr>
              <a:t>using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AppliedAI </a:t>
            </a:r>
            <a:r>
              <a:rPr dirty="0" sz="1200" spc="-70">
                <a:latin typeface="Arial MT"/>
                <a:cs typeface="Arial MT"/>
              </a:rPr>
              <a:t>API.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Scrollable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bar</a:t>
            </a:r>
            <a:r>
              <a:rPr dirty="0" sz="1200" spc="50">
                <a:latin typeface="Arial MT"/>
                <a:cs typeface="Arial MT"/>
              </a:rPr>
              <a:t> added</a:t>
            </a:r>
            <a:r>
              <a:rPr dirty="0" sz="1200" spc="55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to </a:t>
            </a:r>
            <a:r>
              <a:rPr dirty="0" sz="1200" spc="40">
                <a:latin typeface="Arial MT"/>
                <a:cs typeface="Arial MT"/>
              </a:rPr>
              <a:t>transcript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4931264" y="3988441"/>
            <a:ext cx="3407410" cy="1079500"/>
            <a:chOff x="4931264" y="3988441"/>
            <a:chExt cx="3407410" cy="1079500"/>
          </a:xfrm>
        </p:grpSpPr>
        <p:pic>
          <p:nvPicPr>
            <p:cNvPr id="22" name="object 2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31264" y="4751990"/>
              <a:ext cx="317299" cy="122649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172864" y="4417115"/>
              <a:ext cx="1750060" cy="1270"/>
            </a:xfrm>
            <a:custGeom>
              <a:avLst/>
              <a:gdLst/>
              <a:ahLst/>
              <a:cxnLst/>
              <a:rect l="l" t="t" r="r" b="b"/>
              <a:pathLst>
                <a:path w="1750059" h="1270">
                  <a:moveTo>
                    <a:pt x="1749596" y="0"/>
                  </a:moveTo>
                  <a:lnTo>
                    <a:pt x="0" y="1124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76889" y="4377241"/>
              <a:ext cx="105524" cy="81974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8019258" y="4276791"/>
              <a:ext cx="8890" cy="669925"/>
            </a:xfrm>
            <a:custGeom>
              <a:avLst/>
              <a:gdLst/>
              <a:ahLst/>
              <a:cxnLst/>
              <a:rect l="l" t="t" r="r" b="b"/>
              <a:pathLst>
                <a:path w="8890" h="669925">
                  <a:moveTo>
                    <a:pt x="0" y="669298"/>
                  </a:moveTo>
                  <a:lnTo>
                    <a:pt x="8699" y="0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86983" y="4180816"/>
              <a:ext cx="81974" cy="105899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73483" y="4772165"/>
              <a:ext cx="81924" cy="295424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7126560" y="3997966"/>
              <a:ext cx="1116330" cy="160655"/>
            </a:xfrm>
            <a:custGeom>
              <a:avLst/>
              <a:gdLst/>
              <a:ahLst/>
              <a:cxnLst/>
              <a:rect l="l" t="t" r="r" b="b"/>
              <a:pathLst>
                <a:path w="1116329" h="160654">
                  <a:moveTo>
                    <a:pt x="0" y="0"/>
                  </a:moveTo>
                  <a:lnTo>
                    <a:pt x="673798" y="0"/>
                  </a:lnTo>
                  <a:lnTo>
                    <a:pt x="673798" y="160499"/>
                  </a:lnTo>
                  <a:lnTo>
                    <a:pt x="0" y="160499"/>
                  </a:lnTo>
                  <a:lnTo>
                    <a:pt x="0" y="0"/>
                  </a:lnTo>
                  <a:close/>
                </a:path>
                <a:path w="1116329" h="160654">
                  <a:moveTo>
                    <a:pt x="694173" y="99524"/>
                  </a:moveTo>
                  <a:lnTo>
                    <a:pt x="1116172" y="49649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29508" y="4006841"/>
              <a:ext cx="108599" cy="81549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8357892" y="3640006"/>
            <a:ext cx="60579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Click</a:t>
            </a:r>
            <a:r>
              <a:rPr dirty="0" sz="1200" spc="85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to </a:t>
            </a:r>
            <a:r>
              <a:rPr dirty="0" sz="1200" spc="-20">
                <a:latin typeface="Arial MT"/>
                <a:cs typeface="Arial MT"/>
              </a:rPr>
              <a:t>play </a:t>
            </a:r>
            <a:r>
              <a:rPr dirty="0" sz="1200">
                <a:latin typeface="Arial MT"/>
                <a:cs typeface="Arial MT"/>
              </a:rPr>
              <a:t>audio</a:t>
            </a:r>
            <a:r>
              <a:rPr dirty="0" sz="1200" spc="15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or </a:t>
            </a:r>
            <a:r>
              <a:rPr dirty="0" sz="1200" spc="-10">
                <a:latin typeface="Arial MT"/>
                <a:cs typeface="Arial MT"/>
              </a:rPr>
              <a:t>video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1" name="object 31" descr=""/>
          <p:cNvSpPr/>
          <p:nvPr/>
        </p:nvSpPr>
        <p:spPr>
          <a:xfrm>
            <a:off x="5641738" y="4208266"/>
            <a:ext cx="934719" cy="160655"/>
          </a:xfrm>
          <a:custGeom>
            <a:avLst/>
            <a:gdLst/>
            <a:ahLst/>
            <a:cxnLst/>
            <a:rect l="l" t="t" r="r" b="b"/>
            <a:pathLst>
              <a:path w="934720" h="160654">
                <a:moveTo>
                  <a:pt x="0" y="0"/>
                </a:moveTo>
                <a:lnTo>
                  <a:pt x="934198" y="0"/>
                </a:lnTo>
                <a:lnTo>
                  <a:pt x="934198" y="160499"/>
                </a:lnTo>
                <a:lnTo>
                  <a:pt x="0" y="1604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Implemented</a:t>
            </a:r>
            <a:r>
              <a:rPr dirty="0" spc="-45"/>
              <a:t> </a:t>
            </a:r>
            <a:r>
              <a:rPr dirty="0"/>
              <a:t>Features</a:t>
            </a:r>
            <a:r>
              <a:rPr dirty="0" spc="-45"/>
              <a:t> </a:t>
            </a:r>
            <a:r>
              <a:rPr dirty="0" spc="590"/>
              <a:t>-</a:t>
            </a:r>
            <a:r>
              <a:rPr dirty="0" spc="-45"/>
              <a:t> </a:t>
            </a:r>
            <a:r>
              <a:rPr dirty="0"/>
              <a:t>AI</a:t>
            </a:r>
            <a:r>
              <a:rPr dirty="0" spc="-45"/>
              <a:t> </a:t>
            </a:r>
            <a:r>
              <a:rPr dirty="0" spc="-145"/>
              <a:t>To</a:t>
            </a:r>
            <a:r>
              <a:rPr dirty="0" spc="-45"/>
              <a:t> </a:t>
            </a:r>
            <a:r>
              <a:rPr dirty="0" spc="-25"/>
              <a:t>Dos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816971" y="1488072"/>
            <a:ext cx="5370830" cy="2911475"/>
            <a:chOff x="1816971" y="1488072"/>
            <a:chExt cx="5370830" cy="291147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6971" y="1582622"/>
              <a:ext cx="2755019" cy="281639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249360" y="2344095"/>
              <a:ext cx="1291590" cy="1906905"/>
            </a:xfrm>
            <a:custGeom>
              <a:avLst/>
              <a:gdLst/>
              <a:ahLst/>
              <a:cxnLst/>
              <a:rect l="l" t="t" r="r" b="b"/>
              <a:pathLst>
                <a:path w="1291589" h="1906904">
                  <a:moveTo>
                    <a:pt x="0" y="0"/>
                  </a:moveTo>
                  <a:lnTo>
                    <a:pt x="1055707" y="0"/>
                  </a:lnTo>
                  <a:lnTo>
                    <a:pt x="1055707" y="273299"/>
                  </a:lnTo>
                  <a:lnTo>
                    <a:pt x="0" y="273299"/>
                  </a:lnTo>
                  <a:lnTo>
                    <a:pt x="0" y="0"/>
                  </a:lnTo>
                  <a:close/>
                </a:path>
                <a:path w="1291589" h="1906904">
                  <a:moveTo>
                    <a:pt x="0" y="556898"/>
                  </a:moveTo>
                  <a:lnTo>
                    <a:pt x="1197007" y="556898"/>
                  </a:lnTo>
                  <a:lnTo>
                    <a:pt x="1197007" y="830198"/>
                  </a:lnTo>
                  <a:lnTo>
                    <a:pt x="0" y="830198"/>
                  </a:lnTo>
                  <a:lnTo>
                    <a:pt x="0" y="556898"/>
                  </a:lnTo>
                  <a:close/>
                </a:path>
                <a:path w="1291589" h="1906904">
                  <a:moveTo>
                    <a:pt x="0" y="1066697"/>
                  </a:moveTo>
                  <a:lnTo>
                    <a:pt x="1197007" y="1066697"/>
                  </a:lnTo>
                  <a:lnTo>
                    <a:pt x="1197007" y="1339997"/>
                  </a:lnTo>
                  <a:lnTo>
                    <a:pt x="0" y="1339997"/>
                  </a:lnTo>
                  <a:lnTo>
                    <a:pt x="0" y="1066697"/>
                  </a:lnTo>
                  <a:close/>
                </a:path>
                <a:path w="1291589" h="1906904">
                  <a:moveTo>
                    <a:pt x="0" y="1632996"/>
                  </a:moveTo>
                  <a:lnTo>
                    <a:pt x="1291507" y="1632996"/>
                  </a:lnTo>
                  <a:lnTo>
                    <a:pt x="1291507" y="1906296"/>
                  </a:lnTo>
                  <a:lnTo>
                    <a:pt x="0" y="1906296"/>
                  </a:lnTo>
                  <a:lnTo>
                    <a:pt x="0" y="1632996"/>
                  </a:lnTo>
                  <a:close/>
                </a:path>
              </a:pathLst>
            </a:custGeom>
            <a:ln w="165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513540" y="2457185"/>
              <a:ext cx="820419" cy="11430"/>
            </a:xfrm>
            <a:custGeom>
              <a:avLst/>
              <a:gdLst/>
              <a:ahLst/>
              <a:cxnLst/>
              <a:rect l="l" t="t" r="r" b="b"/>
              <a:pathLst>
                <a:path w="820420" h="11430">
                  <a:moveTo>
                    <a:pt x="0" y="11322"/>
                  </a:moveTo>
                  <a:lnTo>
                    <a:pt x="819898" y="0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23489" y="2416197"/>
              <a:ext cx="105924" cy="8197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0614" y="1488072"/>
              <a:ext cx="1746561" cy="2910944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104510" y="2065708"/>
            <a:ext cx="150368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Add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comments</a:t>
            </a:r>
            <a:r>
              <a:rPr dirty="0" sz="1200" spc="50">
                <a:latin typeface="Arial MT"/>
                <a:cs typeface="Arial MT"/>
              </a:rPr>
              <a:t> to </a:t>
            </a:r>
            <a:r>
              <a:rPr dirty="0" sz="1200" spc="70">
                <a:latin typeface="Arial MT"/>
                <a:cs typeface="Arial MT"/>
              </a:rPr>
              <a:t>todo</a:t>
            </a:r>
            <a:r>
              <a:rPr dirty="0" sz="1200" spc="-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categories </a:t>
            </a:r>
            <a:r>
              <a:rPr dirty="0" sz="1200">
                <a:latin typeface="Arial MT"/>
                <a:cs typeface="Arial MT"/>
              </a:rPr>
              <a:t>based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the </a:t>
            </a:r>
            <a:r>
              <a:rPr dirty="0" sz="1200" spc="10">
                <a:latin typeface="Arial MT"/>
                <a:cs typeface="Arial MT"/>
              </a:rPr>
              <a:t>content.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This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is</a:t>
            </a:r>
            <a:r>
              <a:rPr dirty="0" sz="1200" spc="50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done </a:t>
            </a:r>
            <a:r>
              <a:rPr dirty="0" sz="1200">
                <a:latin typeface="Arial MT"/>
                <a:cs typeface="Arial MT"/>
              </a:rPr>
              <a:t>using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the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OpenAI</a:t>
            </a:r>
            <a:r>
              <a:rPr dirty="0" sz="1200" spc="30">
                <a:latin typeface="Arial MT"/>
                <a:cs typeface="Arial MT"/>
              </a:rPr>
              <a:t> </a:t>
            </a:r>
            <a:r>
              <a:rPr dirty="0" sz="1200" spc="-65">
                <a:latin typeface="Arial MT"/>
                <a:cs typeface="Arial MT"/>
              </a:rPr>
              <a:t>API </a:t>
            </a:r>
            <a:r>
              <a:rPr dirty="0" sz="1200" spc="10">
                <a:latin typeface="Arial MT"/>
                <a:cs typeface="Arial MT"/>
              </a:rPr>
              <a:t>and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10">
                <a:latin typeface="Arial MT"/>
                <a:cs typeface="Arial MT"/>
              </a:rPr>
              <a:t>monitoring</a:t>
            </a:r>
            <a:r>
              <a:rPr dirty="0" sz="1200" spc="170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database</a:t>
            </a:r>
            <a:r>
              <a:rPr dirty="0" sz="1200" spc="254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for</a:t>
            </a:r>
            <a:r>
              <a:rPr dirty="0" sz="1200" spc="5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updates.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4232141" y="2323845"/>
            <a:ext cx="281940" cy="314325"/>
          </a:xfrm>
          <a:custGeom>
            <a:avLst/>
            <a:gdLst/>
            <a:ahLst/>
            <a:cxnLst/>
            <a:rect l="l" t="t" r="r" b="b"/>
            <a:pathLst>
              <a:path w="281939" h="314325">
                <a:moveTo>
                  <a:pt x="0" y="0"/>
                </a:moveTo>
                <a:lnTo>
                  <a:pt x="281399" y="0"/>
                </a:lnTo>
                <a:lnTo>
                  <a:pt x="281399" y="313799"/>
                </a:lnTo>
                <a:lnTo>
                  <a:pt x="0" y="3137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7510307" y="1396263"/>
            <a:ext cx="12585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9055" marR="5080" indent="-4699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All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55">
                <a:latin typeface="Arial MT"/>
                <a:cs typeface="Arial MT"/>
              </a:rPr>
              <a:t>comments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are </a:t>
            </a:r>
            <a:r>
              <a:rPr dirty="0" sz="1200" spc="50">
                <a:latin typeface="Arial MT"/>
                <a:cs typeface="Arial MT"/>
              </a:rPr>
              <a:t>added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as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action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606851" y="1944902"/>
            <a:ext cx="10655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1920" marR="5080" indent="-109855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items</a:t>
            </a:r>
            <a:r>
              <a:rPr dirty="0" sz="1200" spc="95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from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the </a:t>
            </a:r>
            <a:r>
              <a:rPr dirty="0" sz="1200">
                <a:latin typeface="Arial MT"/>
                <a:cs typeface="Arial MT"/>
              </a:rPr>
              <a:t>OpenAI</a:t>
            </a:r>
            <a:r>
              <a:rPr dirty="0" sz="1200" spc="2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API.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415133" y="2767860"/>
            <a:ext cx="144907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>
                <a:latin typeface="Arial MT"/>
                <a:cs typeface="Arial MT"/>
              </a:rPr>
              <a:t>Clicking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on</a:t>
            </a:r>
            <a:r>
              <a:rPr dirty="0" sz="1200" spc="100">
                <a:latin typeface="Arial MT"/>
                <a:cs typeface="Arial MT"/>
              </a:rPr>
              <a:t> </a:t>
            </a:r>
            <a:r>
              <a:rPr dirty="0" sz="1200" spc="-10">
                <a:latin typeface="Arial MT"/>
                <a:cs typeface="Arial MT"/>
              </a:rPr>
              <a:t>action </a:t>
            </a:r>
            <a:r>
              <a:rPr dirty="0" sz="1200">
                <a:latin typeface="Arial MT"/>
                <a:cs typeface="Arial MT"/>
              </a:rPr>
              <a:t>items</a:t>
            </a:r>
            <a:r>
              <a:rPr dirty="0" sz="1200" spc="1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opens</a:t>
            </a:r>
            <a:r>
              <a:rPr dirty="0" sz="1200" spc="180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the </a:t>
            </a:r>
            <a:r>
              <a:rPr dirty="0" sz="1200" spc="60">
                <a:latin typeface="Arial MT"/>
                <a:cs typeface="Arial MT"/>
              </a:rPr>
              <a:t>comment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and</a:t>
            </a:r>
            <a:r>
              <a:rPr dirty="0" sz="1200" spc="45">
                <a:latin typeface="Arial MT"/>
                <a:cs typeface="Arial MT"/>
              </a:rPr>
              <a:t> </a:t>
            </a:r>
            <a:r>
              <a:rPr dirty="0" sz="1200" spc="-20">
                <a:latin typeface="Arial MT"/>
                <a:cs typeface="Arial MT"/>
              </a:rPr>
              <a:t>items </a:t>
            </a:r>
            <a:r>
              <a:rPr dirty="0" sz="1200">
                <a:latin typeface="Arial MT"/>
                <a:cs typeface="Arial MT"/>
              </a:rPr>
              <a:t>can</a:t>
            </a:r>
            <a:r>
              <a:rPr dirty="0" sz="1200" spc="70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be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marked</a:t>
            </a:r>
            <a:r>
              <a:rPr dirty="0" sz="1200" spc="75">
                <a:latin typeface="Arial MT"/>
                <a:cs typeface="Arial MT"/>
              </a:rPr>
              <a:t> </a:t>
            </a:r>
            <a:r>
              <a:rPr dirty="0" sz="1200" spc="-25">
                <a:latin typeface="Arial MT"/>
                <a:cs typeface="Arial MT"/>
              </a:rPr>
              <a:t>as </a:t>
            </a:r>
            <a:r>
              <a:rPr dirty="0" sz="1200">
                <a:latin typeface="Arial MT"/>
                <a:cs typeface="Arial MT"/>
              </a:rPr>
              <a:t>done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 spc="50">
                <a:latin typeface="Arial MT"/>
                <a:cs typeface="Arial MT"/>
              </a:rPr>
              <a:t>by</a:t>
            </a:r>
            <a:r>
              <a:rPr dirty="0" sz="1200" spc="114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clicking</a:t>
            </a:r>
            <a:r>
              <a:rPr dirty="0" sz="1200" spc="120">
                <a:latin typeface="Arial MT"/>
                <a:cs typeface="Arial MT"/>
              </a:rPr>
              <a:t> </a:t>
            </a:r>
            <a:r>
              <a:rPr dirty="0" sz="1200" spc="30">
                <a:latin typeface="Arial MT"/>
                <a:cs typeface="Arial MT"/>
              </a:rPr>
              <a:t>the </a:t>
            </a:r>
            <a:r>
              <a:rPr dirty="0" sz="1200" spc="-10">
                <a:latin typeface="Arial MT"/>
                <a:cs typeface="Arial MT"/>
              </a:rPr>
              <a:t>checkbox.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Implemented</a:t>
            </a:r>
            <a:r>
              <a:rPr dirty="0" spc="-20"/>
              <a:t> </a:t>
            </a:r>
            <a:r>
              <a:rPr dirty="0"/>
              <a:t>Features</a:t>
            </a:r>
            <a:r>
              <a:rPr dirty="0" spc="-15"/>
              <a:t> </a:t>
            </a:r>
            <a:r>
              <a:rPr dirty="0" spc="590"/>
              <a:t>-</a:t>
            </a:r>
            <a:r>
              <a:rPr dirty="0" spc="-15"/>
              <a:t> </a:t>
            </a:r>
            <a:r>
              <a:rPr dirty="0" spc="50"/>
              <a:t>Video</a:t>
            </a:r>
            <a:r>
              <a:rPr dirty="0" spc="-15"/>
              <a:t> </a:t>
            </a:r>
            <a:r>
              <a:rPr dirty="0" spc="-10"/>
              <a:t>Calling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023" y="945098"/>
            <a:ext cx="1858681" cy="402386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7094" y="945098"/>
            <a:ext cx="1858681" cy="402386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59261" y="889798"/>
            <a:ext cx="1858671" cy="402386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8190" y="945098"/>
            <a:ext cx="1858671" cy="402386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1461" y="3695692"/>
            <a:ext cx="1325197" cy="132519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73974" y="681668"/>
            <a:ext cx="8681720" cy="4375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4975" marR="1096645">
              <a:lnSpc>
                <a:spcPct val="114999"/>
              </a:lnSpc>
              <a:spcBef>
                <a:spcPts val="100"/>
              </a:spcBef>
            </a:pP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Hard</a:t>
            </a:r>
            <a:r>
              <a:rPr dirty="0" sz="2000" spc="1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Coded</a:t>
            </a:r>
            <a:r>
              <a:rPr dirty="0" sz="2000" spc="114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Features</a:t>
            </a:r>
            <a:r>
              <a:rPr dirty="0" sz="2000" spc="114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A3D02"/>
                </a:solidFill>
                <a:latin typeface="Arial"/>
                <a:cs typeface="Arial"/>
              </a:rPr>
              <a:t>(Forced</a:t>
            </a:r>
            <a:r>
              <a:rPr dirty="0" sz="2000" spc="114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Choice Experience)</a:t>
            </a:r>
            <a:endParaRPr sz="2000">
              <a:latin typeface="Arial"/>
              <a:cs typeface="Arial"/>
            </a:endParaRPr>
          </a:p>
          <a:p>
            <a:pPr marL="3432175" indent="-351155">
              <a:lnSpc>
                <a:spcPct val="100000"/>
              </a:lnSpc>
              <a:spcBef>
                <a:spcPts val="375"/>
              </a:spcBef>
              <a:buClr>
                <a:srgbClr val="000000"/>
              </a:buClr>
              <a:buChar char="●"/>
              <a:tabLst>
                <a:tab pos="3432175" algn="l"/>
              </a:tabLst>
            </a:pP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Pre-</a:t>
            </a:r>
            <a:r>
              <a:rPr dirty="0" sz="1600" spc="90" b="1">
                <a:solidFill>
                  <a:srgbClr val="0097A7"/>
                </a:solidFill>
                <a:latin typeface="Arial"/>
                <a:cs typeface="Arial"/>
              </a:rPr>
              <a:t>written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0097A7"/>
                </a:solidFill>
                <a:latin typeface="Arial"/>
                <a:cs typeface="Arial"/>
              </a:rPr>
              <a:t>comments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by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designers</a:t>
            </a:r>
            <a:endParaRPr sz="1600">
              <a:latin typeface="Arial"/>
              <a:cs typeface="Arial"/>
            </a:endParaRPr>
          </a:p>
          <a:p>
            <a:pPr lvl="1" marL="3889375" marR="413384" indent="-351790">
              <a:lnSpc>
                <a:spcPct val="114999"/>
              </a:lnSpc>
              <a:buChar char="○"/>
              <a:tabLst>
                <a:tab pos="3889375" algn="l"/>
              </a:tabLst>
            </a:pPr>
            <a:r>
              <a:rPr dirty="0" sz="1600">
                <a:latin typeface="Arial MT"/>
                <a:cs typeface="Arial MT"/>
              </a:rPr>
              <a:t>Would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require</a:t>
            </a:r>
            <a:r>
              <a:rPr dirty="0" sz="1600" spc="114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live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social</a:t>
            </a:r>
            <a:r>
              <a:rPr dirty="0" sz="16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networks</a:t>
            </a:r>
            <a:r>
              <a:rPr dirty="0" sz="16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>
                <a:latin typeface="Arial MT"/>
                <a:cs typeface="Arial MT"/>
              </a:rPr>
              <a:t>(increased </a:t>
            </a:r>
            <a:r>
              <a:rPr dirty="0" sz="1600" spc="60">
                <a:latin typeface="Arial MT"/>
                <a:cs typeface="Arial MT"/>
              </a:rPr>
              <a:t>complexity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limits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40">
                <a:latin typeface="Arial MT"/>
                <a:cs typeface="Arial MT"/>
              </a:rPr>
              <a:t>testing)</a:t>
            </a:r>
            <a:endParaRPr sz="1600">
              <a:latin typeface="Arial MT"/>
              <a:cs typeface="Arial MT"/>
            </a:endParaRPr>
          </a:p>
          <a:p>
            <a:pPr marL="3432175" indent="-351155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Char char="●"/>
              <a:tabLst>
                <a:tab pos="3432175" algn="l"/>
              </a:tabLst>
            </a:pP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Users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profile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image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username</a:t>
            </a:r>
            <a:endParaRPr sz="1600">
              <a:latin typeface="Arial"/>
              <a:cs typeface="Arial"/>
            </a:endParaRPr>
          </a:p>
          <a:p>
            <a:pPr marL="3432175" indent="-351155">
              <a:lnSpc>
                <a:spcPct val="100000"/>
              </a:lnSpc>
              <a:spcBef>
                <a:spcPts val="290"/>
              </a:spcBef>
              <a:buClr>
                <a:srgbClr val="000000"/>
              </a:buClr>
              <a:buChar char="●"/>
              <a:tabLst>
                <a:tab pos="3432175" algn="l"/>
              </a:tabLst>
            </a:pP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File</a:t>
            </a:r>
            <a:r>
              <a:rPr dirty="0" sz="16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(spotify</a:t>
            </a:r>
            <a:r>
              <a:rPr dirty="0" sz="16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file)</a:t>
            </a:r>
            <a:endParaRPr sz="1600">
              <a:latin typeface="Arial"/>
              <a:cs typeface="Arial"/>
            </a:endParaRPr>
          </a:p>
          <a:p>
            <a:pPr lvl="1" marL="3889375" indent="-351155">
              <a:lnSpc>
                <a:spcPct val="100000"/>
              </a:lnSpc>
              <a:spcBef>
                <a:spcPts val="290"/>
              </a:spcBef>
              <a:buChar char="○"/>
              <a:tabLst>
                <a:tab pos="3889375" algn="l"/>
              </a:tabLst>
            </a:pPr>
            <a:r>
              <a:rPr dirty="0" sz="1600">
                <a:latin typeface="Arial MT"/>
                <a:cs typeface="Arial MT"/>
              </a:rPr>
              <a:t>Does</a:t>
            </a:r>
            <a:r>
              <a:rPr dirty="0" sz="1600" spc="55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not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support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uploading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files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or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multiple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files</a:t>
            </a:r>
            <a:endParaRPr sz="1600">
              <a:latin typeface="Arial"/>
              <a:cs typeface="Arial"/>
            </a:endParaRPr>
          </a:p>
          <a:p>
            <a:pPr marL="3889375">
              <a:lnSpc>
                <a:spcPts val="1745"/>
              </a:lnSpc>
              <a:spcBef>
                <a:spcPts val="285"/>
              </a:spcBef>
            </a:pPr>
            <a:r>
              <a:rPr dirty="0" sz="1600">
                <a:latin typeface="Arial MT"/>
                <a:cs typeface="Arial MT"/>
              </a:rPr>
              <a:t>(all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link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spotify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Figma)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ts val="2225"/>
              </a:lnSpc>
            </a:pPr>
            <a:r>
              <a:rPr dirty="0" sz="2000" spc="70" b="1">
                <a:solidFill>
                  <a:srgbClr val="BA3D02"/>
                </a:solidFill>
                <a:latin typeface="Arial"/>
                <a:cs typeface="Arial"/>
              </a:rPr>
              <a:t>Wizard-</a:t>
            </a:r>
            <a:r>
              <a:rPr dirty="0" sz="2000" spc="135" b="1">
                <a:solidFill>
                  <a:srgbClr val="BA3D02"/>
                </a:solidFill>
                <a:latin typeface="Arial"/>
                <a:cs typeface="Arial"/>
              </a:rPr>
              <a:t>of-</a:t>
            </a:r>
            <a:r>
              <a:rPr dirty="0" sz="2000" spc="200" b="1">
                <a:solidFill>
                  <a:srgbClr val="BA3D02"/>
                </a:solidFill>
                <a:latin typeface="Arial"/>
                <a:cs typeface="Arial"/>
              </a:rPr>
              <a:t>Oz</a:t>
            </a:r>
            <a:r>
              <a:rPr dirty="0" sz="2000" spc="-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Features</a:t>
            </a:r>
            <a:endParaRPr sz="200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375"/>
              </a:spcBef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Simulated</a:t>
            </a:r>
            <a:r>
              <a:rPr dirty="0" sz="1600" spc="18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calling</a:t>
            </a:r>
            <a:r>
              <a:rPr dirty="0" sz="1600" spc="18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in</a:t>
            </a:r>
            <a:r>
              <a:rPr dirty="0" sz="1600" spc="18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complex</a:t>
            </a:r>
            <a:r>
              <a:rPr dirty="0" sz="1600" spc="180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task</a:t>
            </a:r>
            <a:endParaRPr sz="1600">
              <a:latin typeface="Arial MT"/>
              <a:cs typeface="Arial MT"/>
            </a:endParaRPr>
          </a:p>
          <a:p>
            <a:pPr lvl="1" marL="926465" marR="3807460" indent="-351790">
              <a:lnSpc>
                <a:spcPct val="114999"/>
              </a:lnSpc>
              <a:buChar char="○"/>
              <a:tabLst>
                <a:tab pos="926465" algn="l"/>
              </a:tabLst>
            </a:pPr>
            <a:r>
              <a:rPr dirty="0" sz="1600">
                <a:latin typeface="Arial MT"/>
                <a:cs typeface="Arial MT"/>
              </a:rPr>
              <a:t>Avoid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connecting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mobile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data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(privacy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concerns</a:t>
            </a:r>
            <a:r>
              <a:rPr dirty="0" sz="16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complex)</a:t>
            </a:r>
            <a:endParaRPr sz="1600">
              <a:latin typeface="Arial"/>
              <a:cs typeface="Arial"/>
            </a:endParaRPr>
          </a:p>
          <a:p>
            <a:pPr lvl="1" marL="926465" marR="3438525" indent="-351790">
              <a:lnSpc>
                <a:spcPct val="114999"/>
              </a:lnSpc>
              <a:buChar char="○"/>
              <a:tabLst>
                <a:tab pos="926465" algn="l"/>
              </a:tabLst>
            </a:pPr>
            <a:r>
              <a:rPr dirty="0" sz="1600">
                <a:latin typeface="Arial MT"/>
                <a:cs typeface="Arial MT"/>
              </a:rPr>
              <a:t>Allow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50">
                <a:latin typeface="Arial MT"/>
                <a:cs typeface="Arial MT"/>
              </a:rPr>
              <a:t>testing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65">
                <a:latin typeface="Arial MT"/>
                <a:cs typeface="Arial MT"/>
              </a:rPr>
              <a:t>at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all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60">
                <a:latin typeface="Arial MT"/>
                <a:cs typeface="Arial MT"/>
              </a:rPr>
              <a:t>times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(don’t</a:t>
            </a:r>
            <a:r>
              <a:rPr dirty="0" sz="16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need</a:t>
            </a:r>
            <a:r>
              <a:rPr dirty="0" sz="16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another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person</a:t>
            </a:r>
            <a:r>
              <a:rPr dirty="0" sz="16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logged</a:t>
            </a:r>
            <a:r>
              <a:rPr dirty="0" sz="16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in</a:t>
            </a:r>
            <a:r>
              <a:rPr dirty="0" sz="16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65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1600" spc="-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30" b="1">
                <a:solidFill>
                  <a:srgbClr val="0097A7"/>
                </a:solidFill>
                <a:latin typeface="Arial"/>
                <a:cs typeface="Arial"/>
              </a:rPr>
              <a:t>app)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699" y="976048"/>
            <a:ext cx="2715369" cy="20365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4724" y="229549"/>
            <a:ext cx="3039745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Simulated</a:t>
            </a:r>
            <a:r>
              <a:rPr dirty="0" spc="285"/>
              <a:t> </a:t>
            </a:r>
            <a:r>
              <a:rPr dirty="0" spc="-10"/>
              <a:t>Features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60">
                <a:solidFill>
                  <a:srgbClr val="0097A7"/>
                </a:solidFill>
              </a:rPr>
              <a:t>Unimplemented</a:t>
            </a:r>
            <a:r>
              <a:rPr dirty="0" spc="-90">
                <a:solidFill>
                  <a:srgbClr val="0097A7"/>
                </a:solidFill>
              </a:rPr>
              <a:t> </a:t>
            </a:r>
            <a:r>
              <a:rPr dirty="0" spc="-10">
                <a:solidFill>
                  <a:srgbClr val="0097A7"/>
                </a:solidFill>
              </a:rPr>
              <a:t>Features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872539" y="924462"/>
            <a:ext cx="14668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Integration: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947781" y="1229262"/>
            <a:ext cx="3354070" cy="2128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4335" marR="5080" indent="-382270">
              <a:lnSpc>
                <a:spcPct val="114999"/>
              </a:lnSpc>
              <a:spcBef>
                <a:spcPts val="100"/>
              </a:spcBef>
              <a:buClr>
                <a:srgbClr val="000000"/>
              </a:buClr>
              <a:buChar char="●"/>
              <a:tabLst>
                <a:tab pos="394335" algn="l"/>
              </a:tabLst>
            </a:pP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Combine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105">
                <a:solidFill>
                  <a:srgbClr val="595959"/>
                </a:solidFill>
                <a:latin typeface="Arial MT"/>
                <a:cs typeface="Arial MT"/>
              </a:rPr>
              <a:t>both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repos</a:t>
            </a:r>
            <a:r>
              <a:rPr dirty="0" sz="20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60">
                <a:solidFill>
                  <a:srgbClr val="595959"/>
                </a:solidFill>
                <a:latin typeface="Arial MT"/>
                <a:cs typeface="Arial MT"/>
              </a:rPr>
              <a:t>into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one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65" b="1">
                <a:solidFill>
                  <a:srgbClr val="0097A7"/>
                </a:solidFill>
                <a:latin typeface="Arial"/>
                <a:cs typeface="Arial"/>
              </a:rPr>
              <a:t>connect</a:t>
            </a:r>
            <a:r>
              <a:rPr dirty="0" sz="20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75" b="1">
                <a:solidFill>
                  <a:srgbClr val="0097A7"/>
                </a:solidFill>
                <a:latin typeface="Arial"/>
                <a:cs typeface="Arial"/>
              </a:rPr>
              <a:t>the </a:t>
            </a:r>
            <a:r>
              <a:rPr dirty="0" sz="2000" spc="50" b="1">
                <a:solidFill>
                  <a:srgbClr val="0097A7"/>
                </a:solidFill>
                <a:latin typeface="Arial"/>
                <a:cs typeface="Arial"/>
              </a:rPr>
              <a:t>features</a:t>
            </a:r>
            <a:r>
              <a:rPr dirty="0" sz="2000" spc="-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of</a:t>
            </a:r>
            <a:r>
              <a:rPr dirty="0" sz="2000" spc="-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100" b="1">
                <a:solidFill>
                  <a:srgbClr val="0097A7"/>
                </a:solidFill>
                <a:latin typeface="Arial"/>
                <a:cs typeface="Arial"/>
              </a:rPr>
              <a:t>the</a:t>
            </a:r>
            <a:r>
              <a:rPr dirty="0" sz="2000" spc="-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two </a:t>
            </a: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repos</a:t>
            </a:r>
            <a:endParaRPr sz="2000">
              <a:latin typeface="Arial"/>
              <a:cs typeface="Arial"/>
            </a:endParaRPr>
          </a:p>
          <a:p>
            <a:pPr marL="394335" indent="-381635">
              <a:lnSpc>
                <a:spcPct val="100000"/>
              </a:lnSpc>
              <a:spcBef>
                <a:spcPts val="359"/>
              </a:spcBef>
              <a:buClr>
                <a:srgbClr val="000000"/>
              </a:buClr>
              <a:buChar char="●"/>
              <a:tabLst>
                <a:tab pos="394335" algn="l"/>
              </a:tabLst>
            </a:pP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Polish</a:t>
            </a:r>
            <a:r>
              <a:rPr dirty="0" sz="2000" spc="-6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55" b="1">
                <a:solidFill>
                  <a:srgbClr val="0097A7"/>
                </a:solidFill>
                <a:latin typeface="Arial"/>
                <a:cs typeface="Arial"/>
              </a:rPr>
              <a:t>UI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changes</a:t>
            </a:r>
            <a:r>
              <a:rPr dirty="0" sz="20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-25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endParaRPr sz="2000">
              <a:latin typeface="Arial MT"/>
              <a:cs typeface="Arial MT"/>
            </a:endParaRPr>
          </a:p>
          <a:p>
            <a:pPr marL="394335">
              <a:lnSpc>
                <a:spcPct val="100000"/>
              </a:lnSpc>
              <a:spcBef>
                <a:spcPts val="359"/>
              </a:spcBef>
            </a:pPr>
            <a:r>
              <a:rPr dirty="0" sz="2000" spc="60" b="1">
                <a:solidFill>
                  <a:srgbClr val="0097A7"/>
                </a:solidFill>
                <a:latin typeface="Arial"/>
                <a:cs typeface="Arial"/>
              </a:rPr>
              <a:t>task</a:t>
            </a:r>
            <a:r>
              <a:rPr dirty="0" sz="2000" spc="-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0097A7"/>
                </a:solidFill>
                <a:latin typeface="Arial"/>
                <a:cs typeface="Arial"/>
              </a:rPr>
              <a:t>fiows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6824" y="878743"/>
            <a:ext cx="3555365" cy="268541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2000" spc="-20" b="1">
                <a:solidFill>
                  <a:srgbClr val="BA3D02"/>
                </a:solidFill>
                <a:latin typeface="Arial"/>
                <a:cs typeface="Arial"/>
              </a:rPr>
              <a:t>Finishing</a:t>
            </a:r>
            <a:r>
              <a:rPr dirty="0" sz="2000" spc="-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5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r>
              <a:rPr dirty="0" sz="2000" spc="-8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Flows:</a:t>
            </a:r>
            <a:endParaRPr sz="2000">
              <a:latin typeface="Arial"/>
              <a:cs typeface="Arial"/>
            </a:endParaRPr>
          </a:p>
          <a:p>
            <a:pPr marL="469265" marR="5080" indent="-382270">
              <a:lnSpc>
                <a:spcPct val="114999"/>
              </a:lnSpc>
              <a:buClr>
                <a:srgbClr val="000000"/>
              </a:buClr>
              <a:buFont typeface="Arial MT"/>
              <a:buChar char="●"/>
              <a:tabLst>
                <a:tab pos="469265" algn="l"/>
              </a:tabLst>
            </a:pPr>
            <a:r>
              <a:rPr dirty="0" sz="2000" spc="-100" b="1">
                <a:solidFill>
                  <a:srgbClr val="0097A7"/>
                </a:solidFill>
                <a:latin typeface="Arial"/>
                <a:cs typeface="Arial"/>
              </a:rPr>
              <a:t>HEs</a:t>
            </a:r>
            <a:r>
              <a:rPr dirty="0" sz="20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2000" spc="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more</a:t>
            </a:r>
            <a:r>
              <a:rPr dirty="0" sz="2000" spc="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in</a:t>
            </a:r>
            <a:r>
              <a:rPr dirty="0" sz="2000" spc="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5">
                <a:solidFill>
                  <a:srgbClr val="595959"/>
                </a:solidFill>
                <a:latin typeface="Arial MT"/>
                <a:cs typeface="Arial MT"/>
              </a:rPr>
              <a:t>depth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testing</a:t>
            </a:r>
            <a:r>
              <a:rPr dirty="0" sz="20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of</a:t>
            </a:r>
            <a:r>
              <a:rPr dirty="0" sz="20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75" b="1">
                <a:solidFill>
                  <a:srgbClr val="0097A7"/>
                </a:solidFill>
                <a:latin typeface="Arial"/>
                <a:cs typeface="Arial"/>
              </a:rPr>
              <a:t>moderate</a:t>
            </a:r>
            <a:r>
              <a:rPr dirty="0" sz="20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40" b="1">
                <a:solidFill>
                  <a:srgbClr val="0097A7"/>
                </a:solidFill>
                <a:latin typeface="Arial"/>
                <a:cs typeface="Arial"/>
              </a:rPr>
              <a:t>task </a:t>
            </a:r>
            <a:r>
              <a:rPr dirty="0" sz="2000" spc="65">
                <a:solidFill>
                  <a:srgbClr val="595959"/>
                </a:solidFill>
                <a:latin typeface="Arial MT"/>
                <a:cs typeface="Arial MT"/>
              </a:rPr>
              <a:t>functionality</a:t>
            </a:r>
            <a:endParaRPr sz="2000">
              <a:latin typeface="Arial MT"/>
              <a:cs typeface="Arial MT"/>
            </a:endParaRPr>
          </a:p>
          <a:p>
            <a:pPr marL="469265" marR="779145" indent="-382270">
              <a:lnSpc>
                <a:spcPct val="114999"/>
              </a:lnSpc>
              <a:buClr>
                <a:srgbClr val="000000"/>
              </a:buClr>
              <a:buChar char="●"/>
              <a:tabLst>
                <a:tab pos="469265" algn="l"/>
              </a:tabLst>
            </a:pP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Integrate</a:t>
            </a:r>
            <a:r>
              <a:rPr dirty="0" sz="2000" spc="18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live</a:t>
            </a:r>
            <a:r>
              <a:rPr dirty="0" sz="20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0097A7"/>
                </a:solidFill>
                <a:latin typeface="Arial"/>
                <a:cs typeface="Arial"/>
              </a:rPr>
              <a:t>video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support</a:t>
            </a:r>
            <a:r>
              <a:rPr dirty="0" sz="20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for</a:t>
            </a:r>
            <a:r>
              <a:rPr dirty="0" sz="20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calling</a:t>
            </a:r>
            <a:endParaRPr sz="2000">
              <a:latin typeface="Arial"/>
              <a:cs typeface="Arial"/>
            </a:endParaRPr>
          </a:p>
          <a:p>
            <a:pPr marL="122555">
              <a:lnSpc>
                <a:spcPct val="100000"/>
              </a:lnSpc>
              <a:spcBef>
                <a:spcPts val="1985"/>
              </a:spcBef>
            </a:pPr>
            <a:r>
              <a:rPr dirty="0" sz="2000" spc="-10" b="1">
                <a:solidFill>
                  <a:srgbClr val="BA3D02"/>
                </a:solidFill>
                <a:latin typeface="Arial"/>
                <a:cs typeface="Arial"/>
              </a:rPr>
              <a:t>Extensions: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32441" y="3538635"/>
            <a:ext cx="7312659" cy="142748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94335" indent="-381635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Char char="●"/>
              <a:tabLst>
                <a:tab pos="394335" algn="l"/>
              </a:tabLst>
            </a:pP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Supporting</a:t>
            </a:r>
            <a:r>
              <a:rPr dirty="0" sz="2000" spc="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multiple</a:t>
            </a:r>
            <a:r>
              <a:rPr dirty="0" sz="20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files</a:t>
            </a:r>
            <a:r>
              <a:rPr dirty="0" sz="2000" spc="-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2000" spc="-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uploading</a:t>
            </a:r>
            <a:r>
              <a:rPr dirty="0" sz="20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files</a:t>
            </a:r>
            <a:endParaRPr sz="2000">
              <a:latin typeface="Arial"/>
              <a:cs typeface="Arial"/>
            </a:endParaRPr>
          </a:p>
          <a:p>
            <a:pPr marL="394335" indent="-381635">
              <a:lnSpc>
                <a:spcPct val="100000"/>
              </a:lnSpc>
              <a:spcBef>
                <a:spcPts val="359"/>
              </a:spcBef>
              <a:buClr>
                <a:srgbClr val="000000"/>
              </a:buClr>
              <a:buChar char="●"/>
              <a:tabLst>
                <a:tab pos="394335" algn="l"/>
              </a:tabLst>
            </a:pP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Adding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“About</a:t>
            </a:r>
            <a:r>
              <a:rPr dirty="0" sz="20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clarus”</a:t>
            </a:r>
            <a:r>
              <a:rPr dirty="0" sz="20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page</a:t>
            </a:r>
            <a:r>
              <a:rPr dirty="0" sz="20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profile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customization</a:t>
            </a:r>
            <a:endParaRPr sz="2000">
              <a:latin typeface="Arial"/>
              <a:cs typeface="Arial"/>
            </a:endParaRPr>
          </a:p>
          <a:p>
            <a:pPr marL="394335" marR="5080" indent="-382270">
              <a:lnSpc>
                <a:spcPct val="114999"/>
              </a:lnSpc>
              <a:buClr>
                <a:srgbClr val="000000"/>
              </a:buClr>
              <a:buFont typeface="Arial MT"/>
              <a:buChar char="●"/>
              <a:tabLst>
                <a:tab pos="394335" algn="l"/>
              </a:tabLst>
            </a:pP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Persisting</a:t>
            </a:r>
            <a:r>
              <a:rPr dirty="0" sz="20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60" b="1">
                <a:solidFill>
                  <a:srgbClr val="0097A7"/>
                </a:solidFill>
                <a:latin typeface="Arial"/>
                <a:cs typeface="Arial"/>
              </a:rPr>
              <a:t>comments</a:t>
            </a:r>
            <a:r>
              <a:rPr dirty="0" sz="20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2000" spc="-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link</a:t>
            </a:r>
            <a:r>
              <a:rPr dirty="0" sz="2000" spc="-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usernames</a:t>
            </a:r>
            <a:r>
              <a:rPr dirty="0" sz="20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45">
                <a:solidFill>
                  <a:srgbClr val="595959"/>
                </a:solidFill>
                <a:latin typeface="Arial MT"/>
                <a:cs typeface="Arial MT"/>
              </a:rPr>
              <a:t>instead</a:t>
            </a:r>
            <a:r>
              <a:rPr dirty="0" sz="2000" spc="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95">
                <a:solidFill>
                  <a:srgbClr val="595959"/>
                </a:solidFill>
                <a:latin typeface="Arial MT"/>
                <a:cs typeface="Arial MT"/>
              </a:rPr>
              <a:t>of</a:t>
            </a:r>
            <a:r>
              <a:rPr dirty="0" sz="20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hard </a:t>
            </a:r>
            <a:r>
              <a:rPr dirty="0" sz="2000" spc="65">
                <a:solidFill>
                  <a:srgbClr val="595959"/>
                </a:solidFill>
                <a:latin typeface="Arial MT"/>
                <a:cs typeface="Arial MT"/>
              </a:rPr>
              <a:t>coding</a:t>
            </a:r>
            <a:r>
              <a:rPr dirty="0" sz="20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2000" spc="125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dirty="0" sz="2000" spc="220">
                <a:solidFill>
                  <a:srgbClr val="FF0000"/>
                </a:solidFill>
                <a:latin typeface="Arial MT"/>
                <a:cs typeface="Arial MT"/>
              </a:rPr>
              <a:t>&gt;</a:t>
            </a:r>
            <a:r>
              <a:rPr dirty="0" sz="2000" spc="-1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000" spc="55">
                <a:solidFill>
                  <a:srgbClr val="FF0000"/>
                </a:solidFill>
                <a:latin typeface="Arial MT"/>
                <a:cs typeface="Arial MT"/>
              </a:rPr>
              <a:t>deprioritized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/>
              <a:t>Timeline</a:t>
            </a:r>
            <a:r>
              <a:rPr dirty="0" spc="-65"/>
              <a:t> </a:t>
            </a:r>
            <a:r>
              <a:rPr dirty="0" spc="55"/>
              <a:t>and</a:t>
            </a:r>
            <a:r>
              <a:rPr dirty="0" spc="-65"/>
              <a:t> </a:t>
            </a:r>
            <a:r>
              <a:rPr dirty="0" spc="-20"/>
              <a:t>Plans</a:t>
            </a:r>
            <a:r>
              <a:rPr dirty="0" spc="-65"/>
              <a:t> </a:t>
            </a:r>
            <a:r>
              <a:rPr dirty="0"/>
              <a:t>on</a:t>
            </a:r>
            <a:r>
              <a:rPr dirty="0" spc="-65"/>
              <a:t> </a:t>
            </a:r>
            <a:r>
              <a:rPr dirty="0" spc="-10"/>
              <a:t>Finishing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71999" y="985223"/>
            <a:ext cx="2774950" cy="1949450"/>
          </a:xfrm>
          <a:custGeom>
            <a:avLst/>
            <a:gdLst/>
            <a:ahLst/>
            <a:cxnLst/>
            <a:rect l="l" t="t" r="r" b="b"/>
            <a:pathLst>
              <a:path w="2774950" h="1949450">
                <a:moveTo>
                  <a:pt x="0" y="324906"/>
                </a:moveTo>
                <a:lnTo>
                  <a:pt x="3522" y="276894"/>
                </a:lnTo>
                <a:lnTo>
                  <a:pt x="13756" y="231069"/>
                </a:lnTo>
                <a:lnTo>
                  <a:pt x="30197" y="187933"/>
                </a:lnTo>
                <a:lnTo>
                  <a:pt x="52344" y="147991"/>
                </a:lnTo>
                <a:lnTo>
                  <a:pt x="79693" y="111743"/>
                </a:lnTo>
                <a:lnTo>
                  <a:pt x="111743" y="79693"/>
                </a:lnTo>
                <a:lnTo>
                  <a:pt x="147991" y="52344"/>
                </a:lnTo>
                <a:lnTo>
                  <a:pt x="187933" y="30197"/>
                </a:lnTo>
                <a:lnTo>
                  <a:pt x="231069" y="13756"/>
                </a:lnTo>
                <a:lnTo>
                  <a:pt x="276894" y="3522"/>
                </a:lnTo>
                <a:lnTo>
                  <a:pt x="324906" y="0"/>
                </a:lnTo>
                <a:lnTo>
                  <a:pt x="2449495" y="0"/>
                </a:lnTo>
                <a:lnTo>
                  <a:pt x="2500628" y="4047"/>
                </a:lnTo>
                <a:lnTo>
                  <a:pt x="2550039" y="15948"/>
                </a:lnTo>
                <a:lnTo>
                  <a:pt x="2596855" y="35342"/>
                </a:lnTo>
                <a:lnTo>
                  <a:pt x="2640205" y="61867"/>
                </a:lnTo>
                <a:lnTo>
                  <a:pt x="2679219" y="95162"/>
                </a:lnTo>
                <a:lnTo>
                  <a:pt x="2712522" y="134181"/>
                </a:lnTo>
                <a:lnTo>
                  <a:pt x="2739051" y="177537"/>
                </a:lnTo>
                <a:lnTo>
                  <a:pt x="2758446" y="224358"/>
                </a:lnTo>
                <a:lnTo>
                  <a:pt x="2770347" y="273772"/>
                </a:lnTo>
                <a:lnTo>
                  <a:pt x="2774394" y="324906"/>
                </a:lnTo>
                <a:lnTo>
                  <a:pt x="2774394" y="1624496"/>
                </a:lnTo>
                <a:lnTo>
                  <a:pt x="2770871" y="1672505"/>
                </a:lnTo>
                <a:lnTo>
                  <a:pt x="2760637" y="1718327"/>
                </a:lnTo>
                <a:lnTo>
                  <a:pt x="2744195" y="1761460"/>
                </a:lnTo>
                <a:lnTo>
                  <a:pt x="2722048" y="1801402"/>
                </a:lnTo>
                <a:lnTo>
                  <a:pt x="2694697" y="1837649"/>
                </a:lnTo>
                <a:lnTo>
                  <a:pt x="2662647" y="1869699"/>
                </a:lnTo>
                <a:lnTo>
                  <a:pt x="2626400" y="1897049"/>
                </a:lnTo>
                <a:lnTo>
                  <a:pt x="2586459" y="1919197"/>
                </a:lnTo>
                <a:lnTo>
                  <a:pt x="2543325" y="1935639"/>
                </a:lnTo>
                <a:lnTo>
                  <a:pt x="2497503" y="1945873"/>
                </a:lnTo>
                <a:lnTo>
                  <a:pt x="2449495" y="1949396"/>
                </a:lnTo>
                <a:lnTo>
                  <a:pt x="324906" y="1949396"/>
                </a:lnTo>
                <a:lnTo>
                  <a:pt x="276894" y="1945873"/>
                </a:lnTo>
                <a:lnTo>
                  <a:pt x="231069" y="1935639"/>
                </a:lnTo>
                <a:lnTo>
                  <a:pt x="187933" y="1919197"/>
                </a:lnTo>
                <a:lnTo>
                  <a:pt x="147991" y="1897049"/>
                </a:lnTo>
                <a:lnTo>
                  <a:pt x="111743" y="1869699"/>
                </a:lnTo>
                <a:lnTo>
                  <a:pt x="79693" y="1837649"/>
                </a:lnTo>
                <a:lnTo>
                  <a:pt x="52344" y="1801402"/>
                </a:lnTo>
                <a:lnTo>
                  <a:pt x="30197" y="1761460"/>
                </a:lnTo>
                <a:lnTo>
                  <a:pt x="13756" y="1718327"/>
                </a:lnTo>
                <a:lnTo>
                  <a:pt x="3522" y="1672505"/>
                </a:lnTo>
                <a:lnTo>
                  <a:pt x="0" y="1624496"/>
                </a:lnTo>
                <a:lnTo>
                  <a:pt x="0" y="324906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184793" y="985223"/>
            <a:ext cx="2644775" cy="1842770"/>
          </a:xfrm>
          <a:custGeom>
            <a:avLst/>
            <a:gdLst/>
            <a:ahLst/>
            <a:cxnLst/>
            <a:rect l="l" t="t" r="r" b="b"/>
            <a:pathLst>
              <a:path w="2644775" h="1842770">
                <a:moveTo>
                  <a:pt x="0" y="307054"/>
                </a:moveTo>
                <a:lnTo>
                  <a:pt x="3329" y="261680"/>
                </a:lnTo>
                <a:lnTo>
                  <a:pt x="13000" y="218373"/>
                </a:lnTo>
                <a:lnTo>
                  <a:pt x="28538" y="177608"/>
                </a:lnTo>
                <a:lnTo>
                  <a:pt x="49468" y="139860"/>
                </a:lnTo>
                <a:lnTo>
                  <a:pt x="75315" y="105604"/>
                </a:lnTo>
                <a:lnTo>
                  <a:pt x="105604" y="75315"/>
                </a:lnTo>
                <a:lnTo>
                  <a:pt x="139859" y="49468"/>
                </a:lnTo>
                <a:lnTo>
                  <a:pt x="177606" y="28538"/>
                </a:lnTo>
                <a:lnTo>
                  <a:pt x="218370" y="13000"/>
                </a:lnTo>
                <a:lnTo>
                  <a:pt x="261676" y="3329"/>
                </a:lnTo>
                <a:lnTo>
                  <a:pt x="307049" y="0"/>
                </a:lnTo>
                <a:lnTo>
                  <a:pt x="2337445" y="0"/>
                </a:lnTo>
                <a:lnTo>
                  <a:pt x="2385763" y="3825"/>
                </a:lnTo>
                <a:lnTo>
                  <a:pt x="2432459" y="15072"/>
                </a:lnTo>
                <a:lnTo>
                  <a:pt x="2476709" y="33401"/>
                </a:lnTo>
                <a:lnTo>
                  <a:pt x="2517687" y="58469"/>
                </a:lnTo>
                <a:lnTo>
                  <a:pt x="2554569" y="89934"/>
                </a:lnTo>
                <a:lnTo>
                  <a:pt x="2586030" y="126810"/>
                </a:lnTo>
                <a:lnTo>
                  <a:pt x="2611095" y="167784"/>
                </a:lnTo>
                <a:lnTo>
                  <a:pt x="2629422" y="212032"/>
                </a:lnTo>
                <a:lnTo>
                  <a:pt x="2640669" y="258731"/>
                </a:lnTo>
                <a:lnTo>
                  <a:pt x="2644494" y="307054"/>
                </a:lnTo>
                <a:lnTo>
                  <a:pt x="2644494" y="1535246"/>
                </a:lnTo>
                <a:lnTo>
                  <a:pt x="2641165" y="1580619"/>
                </a:lnTo>
                <a:lnTo>
                  <a:pt x="2631494" y="1623925"/>
                </a:lnTo>
                <a:lnTo>
                  <a:pt x="2615956" y="1664689"/>
                </a:lnTo>
                <a:lnTo>
                  <a:pt x="2595026" y="1702436"/>
                </a:lnTo>
                <a:lnTo>
                  <a:pt x="2569179" y="1736692"/>
                </a:lnTo>
                <a:lnTo>
                  <a:pt x="2538890" y="1766980"/>
                </a:lnTo>
                <a:lnTo>
                  <a:pt x="2504635" y="1792827"/>
                </a:lnTo>
                <a:lnTo>
                  <a:pt x="2466887" y="1813757"/>
                </a:lnTo>
                <a:lnTo>
                  <a:pt x="2426123" y="1829295"/>
                </a:lnTo>
                <a:lnTo>
                  <a:pt x="2382817" y="1838966"/>
                </a:lnTo>
                <a:lnTo>
                  <a:pt x="2337445" y="1842296"/>
                </a:lnTo>
                <a:lnTo>
                  <a:pt x="307049" y="1842296"/>
                </a:lnTo>
                <a:lnTo>
                  <a:pt x="261676" y="1838966"/>
                </a:lnTo>
                <a:lnTo>
                  <a:pt x="218370" y="1829295"/>
                </a:lnTo>
                <a:lnTo>
                  <a:pt x="177606" y="1813757"/>
                </a:lnTo>
                <a:lnTo>
                  <a:pt x="139859" y="1792827"/>
                </a:lnTo>
                <a:lnTo>
                  <a:pt x="105604" y="1766980"/>
                </a:lnTo>
                <a:lnTo>
                  <a:pt x="75315" y="1736692"/>
                </a:lnTo>
                <a:lnTo>
                  <a:pt x="49468" y="1702436"/>
                </a:lnTo>
                <a:lnTo>
                  <a:pt x="28538" y="1664689"/>
                </a:lnTo>
                <a:lnTo>
                  <a:pt x="13000" y="1623925"/>
                </a:lnTo>
                <a:lnTo>
                  <a:pt x="3329" y="1580619"/>
                </a:lnTo>
                <a:lnTo>
                  <a:pt x="0" y="1535246"/>
                </a:lnTo>
                <a:lnTo>
                  <a:pt x="0" y="30705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455771" y="1028299"/>
            <a:ext cx="2104390" cy="1744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Wednesday</a:t>
            </a:r>
            <a:r>
              <a:rPr dirty="0" sz="1600" spc="2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11/26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Finish</a:t>
            </a:r>
            <a:r>
              <a:rPr dirty="0" sz="1400" spc="-8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Integration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400">
              <a:latin typeface="Arial"/>
              <a:cs typeface="Arial"/>
            </a:endParaRPr>
          </a:p>
          <a:p>
            <a:pPr algn="ctr" marL="12700" marR="5080">
              <a:lnSpc>
                <a:spcPts val="1650"/>
              </a:lnSpc>
            </a:pP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Avey:</a:t>
            </a:r>
            <a:r>
              <a:rPr dirty="0" sz="1400" spc="10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Integrate</a:t>
            </a:r>
            <a:r>
              <a:rPr dirty="0" sz="1400" spc="10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files</a:t>
            </a:r>
            <a:r>
              <a:rPr dirty="0" sz="1400" spc="10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Arial MT"/>
                <a:cs typeface="Arial MT"/>
              </a:rPr>
              <a:t>and </a:t>
            </a:r>
            <a:r>
              <a:rPr dirty="0" sz="1400" spc="50">
                <a:solidFill>
                  <a:srgbClr val="595959"/>
                </a:solidFill>
                <a:latin typeface="Arial MT"/>
                <a:cs typeface="Arial MT"/>
              </a:rPr>
              <a:t>commenting</a:t>
            </a:r>
            <a:r>
              <a:rPr dirty="0" sz="14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+</a:t>
            </a:r>
            <a:r>
              <a:rPr dirty="0" sz="14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saving</a:t>
            </a:r>
            <a:r>
              <a:rPr dirty="0" sz="14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call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notes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570"/>
              </a:spcBef>
            </a:pP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Candace:</a:t>
            </a:r>
            <a:r>
              <a:rPr dirty="0" sz="1400" spc="4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Recent</a:t>
            </a:r>
            <a:r>
              <a:rPr dirty="0" sz="1400" spc="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page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6067687" y="985223"/>
            <a:ext cx="2644775" cy="1842770"/>
          </a:xfrm>
          <a:custGeom>
            <a:avLst/>
            <a:gdLst/>
            <a:ahLst/>
            <a:cxnLst/>
            <a:rect l="l" t="t" r="r" b="b"/>
            <a:pathLst>
              <a:path w="2644775" h="1842770">
                <a:moveTo>
                  <a:pt x="0" y="307054"/>
                </a:moveTo>
                <a:lnTo>
                  <a:pt x="3329" y="261680"/>
                </a:lnTo>
                <a:lnTo>
                  <a:pt x="13000" y="218373"/>
                </a:lnTo>
                <a:lnTo>
                  <a:pt x="28538" y="177608"/>
                </a:lnTo>
                <a:lnTo>
                  <a:pt x="49468" y="139860"/>
                </a:lnTo>
                <a:lnTo>
                  <a:pt x="75315" y="105604"/>
                </a:lnTo>
                <a:lnTo>
                  <a:pt x="105604" y="75315"/>
                </a:lnTo>
                <a:lnTo>
                  <a:pt x="139859" y="49468"/>
                </a:lnTo>
                <a:lnTo>
                  <a:pt x="177606" y="28538"/>
                </a:lnTo>
                <a:lnTo>
                  <a:pt x="218370" y="13000"/>
                </a:lnTo>
                <a:lnTo>
                  <a:pt x="261676" y="3329"/>
                </a:lnTo>
                <a:lnTo>
                  <a:pt x="307049" y="0"/>
                </a:lnTo>
                <a:lnTo>
                  <a:pt x="2337445" y="0"/>
                </a:lnTo>
                <a:lnTo>
                  <a:pt x="2385763" y="3825"/>
                </a:lnTo>
                <a:lnTo>
                  <a:pt x="2432459" y="15072"/>
                </a:lnTo>
                <a:lnTo>
                  <a:pt x="2476709" y="33401"/>
                </a:lnTo>
                <a:lnTo>
                  <a:pt x="2517687" y="58469"/>
                </a:lnTo>
                <a:lnTo>
                  <a:pt x="2554569" y="89934"/>
                </a:lnTo>
                <a:lnTo>
                  <a:pt x="2586030" y="126810"/>
                </a:lnTo>
                <a:lnTo>
                  <a:pt x="2611095" y="167784"/>
                </a:lnTo>
                <a:lnTo>
                  <a:pt x="2629422" y="212032"/>
                </a:lnTo>
                <a:lnTo>
                  <a:pt x="2640669" y="258731"/>
                </a:lnTo>
                <a:lnTo>
                  <a:pt x="2644494" y="307054"/>
                </a:lnTo>
                <a:lnTo>
                  <a:pt x="2644494" y="1535246"/>
                </a:lnTo>
                <a:lnTo>
                  <a:pt x="2641165" y="1580619"/>
                </a:lnTo>
                <a:lnTo>
                  <a:pt x="2631494" y="1623925"/>
                </a:lnTo>
                <a:lnTo>
                  <a:pt x="2615956" y="1664689"/>
                </a:lnTo>
                <a:lnTo>
                  <a:pt x="2595026" y="1702436"/>
                </a:lnTo>
                <a:lnTo>
                  <a:pt x="2569179" y="1736692"/>
                </a:lnTo>
                <a:lnTo>
                  <a:pt x="2538890" y="1766980"/>
                </a:lnTo>
                <a:lnTo>
                  <a:pt x="2504635" y="1792827"/>
                </a:lnTo>
                <a:lnTo>
                  <a:pt x="2466887" y="1813757"/>
                </a:lnTo>
                <a:lnTo>
                  <a:pt x="2426123" y="1829295"/>
                </a:lnTo>
                <a:lnTo>
                  <a:pt x="2382817" y="1838966"/>
                </a:lnTo>
                <a:lnTo>
                  <a:pt x="2337445" y="1842296"/>
                </a:lnTo>
                <a:lnTo>
                  <a:pt x="307049" y="1842296"/>
                </a:lnTo>
                <a:lnTo>
                  <a:pt x="261676" y="1838966"/>
                </a:lnTo>
                <a:lnTo>
                  <a:pt x="218370" y="1829295"/>
                </a:lnTo>
                <a:lnTo>
                  <a:pt x="177606" y="1813757"/>
                </a:lnTo>
                <a:lnTo>
                  <a:pt x="139859" y="1792827"/>
                </a:lnTo>
                <a:lnTo>
                  <a:pt x="105604" y="1766980"/>
                </a:lnTo>
                <a:lnTo>
                  <a:pt x="75315" y="1736692"/>
                </a:lnTo>
                <a:lnTo>
                  <a:pt x="49468" y="1702436"/>
                </a:lnTo>
                <a:lnTo>
                  <a:pt x="28538" y="1664689"/>
                </a:lnTo>
                <a:lnTo>
                  <a:pt x="13000" y="1623925"/>
                </a:lnTo>
                <a:lnTo>
                  <a:pt x="3329" y="1580619"/>
                </a:lnTo>
                <a:lnTo>
                  <a:pt x="0" y="1535246"/>
                </a:lnTo>
                <a:lnTo>
                  <a:pt x="0" y="307054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435611" y="1133074"/>
            <a:ext cx="1910080" cy="1535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Thursday</a:t>
            </a:r>
            <a:r>
              <a:rPr dirty="0" sz="1600" spc="3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11/27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Polishing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400">
              <a:latin typeface="Arial"/>
              <a:cs typeface="Arial"/>
            </a:endParaRPr>
          </a:p>
          <a:p>
            <a:pPr algn="ctr" marL="15875" marR="8255">
              <a:lnSpc>
                <a:spcPts val="1650"/>
              </a:lnSpc>
            </a:pP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Candace:</a:t>
            </a:r>
            <a:r>
              <a:rPr dirty="0" sz="1400" spc="-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Polish</a:t>
            </a:r>
            <a:r>
              <a:rPr dirty="0" sz="1400" spc="-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+</a:t>
            </a:r>
            <a:r>
              <a:rPr dirty="0" sz="1400" spc="-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45">
                <a:solidFill>
                  <a:srgbClr val="595959"/>
                </a:solidFill>
                <a:latin typeface="Arial MT"/>
                <a:cs typeface="Arial MT"/>
              </a:rPr>
              <a:t>start </a:t>
            </a:r>
            <a:r>
              <a:rPr dirty="0" sz="1400" spc="10">
                <a:solidFill>
                  <a:srgbClr val="595959"/>
                </a:solidFill>
                <a:latin typeface="Arial MT"/>
                <a:cs typeface="Arial MT"/>
              </a:rPr>
              <a:t>enabling</a:t>
            </a:r>
            <a:r>
              <a:rPr dirty="0" sz="1400" spc="1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Arial MT"/>
                <a:cs typeface="Arial MT"/>
              </a:rPr>
              <a:t>multiple</a:t>
            </a:r>
            <a:r>
              <a:rPr dirty="0" sz="1400" spc="1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files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570"/>
              </a:spcBef>
            </a:pP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Avey:</a:t>
            </a:r>
            <a:r>
              <a:rPr dirty="0" sz="1400" spc="-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Polish/debugging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71999" y="3105018"/>
            <a:ext cx="2774950" cy="1949450"/>
          </a:xfrm>
          <a:custGeom>
            <a:avLst/>
            <a:gdLst/>
            <a:ahLst/>
            <a:cxnLst/>
            <a:rect l="l" t="t" r="r" b="b"/>
            <a:pathLst>
              <a:path w="2774950" h="1949450">
                <a:moveTo>
                  <a:pt x="0" y="324899"/>
                </a:moveTo>
                <a:lnTo>
                  <a:pt x="3522" y="276890"/>
                </a:lnTo>
                <a:lnTo>
                  <a:pt x="13756" y="231068"/>
                </a:lnTo>
                <a:lnTo>
                  <a:pt x="30197" y="187935"/>
                </a:lnTo>
                <a:lnTo>
                  <a:pt x="52344" y="147993"/>
                </a:lnTo>
                <a:lnTo>
                  <a:pt x="79693" y="111746"/>
                </a:lnTo>
                <a:lnTo>
                  <a:pt x="111743" y="79696"/>
                </a:lnTo>
                <a:lnTo>
                  <a:pt x="147991" y="52346"/>
                </a:lnTo>
                <a:lnTo>
                  <a:pt x="187933" y="30198"/>
                </a:lnTo>
                <a:lnTo>
                  <a:pt x="231069" y="13756"/>
                </a:lnTo>
                <a:lnTo>
                  <a:pt x="276894" y="3523"/>
                </a:lnTo>
                <a:lnTo>
                  <a:pt x="324906" y="0"/>
                </a:lnTo>
                <a:lnTo>
                  <a:pt x="2449495" y="0"/>
                </a:lnTo>
                <a:lnTo>
                  <a:pt x="2500628" y="4046"/>
                </a:lnTo>
                <a:lnTo>
                  <a:pt x="2550039" y="15947"/>
                </a:lnTo>
                <a:lnTo>
                  <a:pt x="2596855" y="35342"/>
                </a:lnTo>
                <a:lnTo>
                  <a:pt x="2640205" y="61871"/>
                </a:lnTo>
                <a:lnTo>
                  <a:pt x="2679219" y="95174"/>
                </a:lnTo>
                <a:lnTo>
                  <a:pt x="2712522" y="134188"/>
                </a:lnTo>
                <a:lnTo>
                  <a:pt x="2739051" y="177539"/>
                </a:lnTo>
                <a:lnTo>
                  <a:pt x="2758446" y="224355"/>
                </a:lnTo>
                <a:lnTo>
                  <a:pt x="2770347" y="273765"/>
                </a:lnTo>
                <a:lnTo>
                  <a:pt x="2774394" y="324899"/>
                </a:lnTo>
                <a:lnTo>
                  <a:pt x="2774394" y="1624496"/>
                </a:lnTo>
                <a:lnTo>
                  <a:pt x="2770871" y="1672505"/>
                </a:lnTo>
                <a:lnTo>
                  <a:pt x="2760637" y="1718327"/>
                </a:lnTo>
                <a:lnTo>
                  <a:pt x="2744195" y="1761460"/>
                </a:lnTo>
                <a:lnTo>
                  <a:pt x="2722048" y="1801402"/>
                </a:lnTo>
                <a:lnTo>
                  <a:pt x="2694697" y="1837649"/>
                </a:lnTo>
                <a:lnTo>
                  <a:pt x="2662647" y="1869699"/>
                </a:lnTo>
                <a:lnTo>
                  <a:pt x="2626400" y="1897049"/>
                </a:lnTo>
                <a:lnTo>
                  <a:pt x="2586459" y="1919197"/>
                </a:lnTo>
                <a:lnTo>
                  <a:pt x="2543325" y="1935639"/>
                </a:lnTo>
                <a:lnTo>
                  <a:pt x="2497503" y="1945873"/>
                </a:lnTo>
                <a:lnTo>
                  <a:pt x="2449495" y="1949396"/>
                </a:lnTo>
                <a:lnTo>
                  <a:pt x="324906" y="1949396"/>
                </a:lnTo>
                <a:lnTo>
                  <a:pt x="276894" y="1945873"/>
                </a:lnTo>
                <a:lnTo>
                  <a:pt x="231069" y="1935639"/>
                </a:lnTo>
                <a:lnTo>
                  <a:pt x="187933" y="1919197"/>
                </a:lnTo>
                <a:lnTo>
                  <a:pt x="147991" y="1897049"/>
                </a:lnTo>
                <a:lnTo>
                  <a:pt x="111743" y="1869699"/>
                </a:lnTo>
                <a:lnTo>
                  <a:pt x="79693" y="1837649"/>
                </a:lnTo>
                <a:lnTo>
                  <a:pt x="52344" y="1801402"/>
                </a:lnTo>
                <a:lnTo>
                  <a:pt x="30197" y="1761460"/>
                </a:lnTo>
                <a:lnTo>
                  <a:pt x="13756" y="1718327"/>
                </a:lnTo>
                <a:lnTo>
                  <a:pt x="3522" y="1672505"/>
                </a:lnTo>
                <a:lnTo>
                  <a:pt x="0" y="1624496"/>
                </a:lnTo>
                <a:lnTo>
                  <a:pt x="0" y="3248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390027" y="977066"/>
            <a:ext cx="2339975" cy="4074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Sunday</a:t>
            </a:r>
            <a:r>
              <a:rPr dirty="0" sz="16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11/23</a:t>
            </a:r>
            <a:endParaRPr sz="1600">
              <a:latin typeface="Arial"/>
              <a:cs typeface="Arial"/>
            </a:endParaRPr>
          </a:p>
          <a:p>
            <a:pPr algn="ctr" marL="68580" marR="60960">
              <a:lnSpc>
                <a:spcPts val="1650"/>
              </a:lnSpc>
              <a:spcBef>
                <a:spcPts val="114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Finish</a:t>
            </a:r>
            <a:r>
              <a:rPr dirty="0" sz="14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0A9395"/>
                </a:solidFill>
                <a:latin typeface="Arial"/>
                <a:cs typeface="Arial"/>
              </a:rPr>
              <a:t>Independent</a:t>
            </a:r>
            <a:r>
              <a:rPr dirty="0" sz="14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40" b="1">
                <a:solidFill>
                  <a:srgbClr val="0A9395"/>
                </a:solidFill>
                <a:latin typeface="Arial"/>
                <a:cs typeface="Arial"/>
              </a:rPr>
              <a:t>Tasks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400" spc="-20" b="1">
                <a:solidFill>
                  <a:srgbClr val="0A9395"/>
                </a:solidFill>
                <a:latin typeface="Arial"/>
                <a:cs typeface="Arial"/>
              </a:rPr>
              <a:t>Begin</a:t>
            </a:r>
            <a:r>
              <a:rPr dirty="0" sz="1400" spc="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Integration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70"/>
              </a:spcBef>
            </a:pP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Tyler:</a:t>
            </a:r>
            <a:r>
              <a:rPr dirty="0" sz="1400" spc="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Complex</a:t>
            </a:r>
            <a:r>
              <a:rPr dirty="0" sz="1400" spc="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45">
                <a:solidFill>
                  <a:srgbClr val="595959"/>
                </a:solidFill>
                <a:latin typeface="Arial MT"/>
                <a:cs typeface="Arial MT"/>
              </a:rPr>
              <a:t>Task</a:t>
            </a:r>
            <a:r>
              <a:rPr dirty="0" sz="1400" spc="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Flow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400">
              <a:latin typeface="Arial MT"/>
              <a:cs typeface="Arial MT"/>
            </a:endParaRPr>
          </a:p>
          <a:p>
            <a:pPr algn="ctr" marL="12065" marR="5080">
              <a:lnSpc>
                <a:spcPts val="1650"/>
              </a:lnSpc>
            </a:pPr>
            <a:r>
              <a:rPr dirty="0" sz="1400" spc="-35">
                <a:solidFill>
                  <a:srgbClr val="595959"/>
                </a:solidFill>
                <a:latin typeface="Arial MT"/>
                <a:cs typeface="Arial MT"/>
              </a:rPr>
              <a:t>Siya:</a:t>
            </a:r>
            <a:r>
              <a:rPr dirty="0" sz="1400" spc="9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Combine</a:t>
            </a:r>
            <a:r>
              <a:rPr dirty="0" sz="1400" spc="9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Both</a:t>
            </a:r>
            <a:r>
              <a:rPr dirty="0" sz="1400" spc="9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Repos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Into</a:t>
            </a:r>
            <a:r>
              <a:rPr dirty="0" sz="1400" spc="1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One</a:t>
            </a:r>
            <a:r>
              <a:rPr dirty="0" sz="1400" spc="1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1400" spc="1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Moderate</a:t>
            </a:r>
            <a:r>
              <a:rPr dirty="0" sz="1400" spc="1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35">
                <a:solidFill>
                  <a:srgbClr val="595959"/>
                </a:solidFill>
                <a:latin typeface="Arial MT"/>
                <a:cs typeface="Arial MT"/>
              </a:rPr>
              <a:t>Task </a:t>
            </a: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Flow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455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Sunday</a:t>
            </a:r>
            <a:r>
              <a:rPr dirty="0" sz="1600" spc="1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11/31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Extensions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400">
              <a:latin typeface="Arial"/>
              <a:cs typeface="Arial"/>
            </a:endParaRPr>
          </a:p>
          <a:p>
            <a:pPr algn="ctr" marL="234315" marR="226695">
              <a:lnSpc>
                <a:spcPts val="1650"/>
              </a:lnSpc>
              <a:spcBef>
                <a:spcPts val="5"/>
              </a:spcBef>
            </a:pPr>
            <a:r>
              <a:rPr dirty="0" sz="1400" spc="-35">
                <a:solidFill>
                  <a:srgbClr val="595959"/>
                </a:solidFill>
                <a:latin typeface="Arial MT"/>
                <a:cs typeface="Arial MT"/>
              </a:rPr>
              <a:t>Siya:</a:t>
            </a:r>
            <a:r>
              <a:rPr dirty="0" sz="1400" spc="-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Finish</a:t>
            </a:r>
            <a:r>
              <a:rPr dirty="0" sz="1400" spc="-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65">
                <a:solidFill>
                  <a:srgbClr val="595959"/>
                </a:solidFill>
                <a:latin typeface="Arial MT"/>
                <a:cs typeface="Arial MT"/>
              </a:rPr>
              <a:t>support</a:t>
            </a:r>
            <a:r>
              <a:rPr dirty="0" sz="1400" spc="-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25">
                <a:solidFill>
                  <a:srgbClr val="595959"/>
                </a:solidFill>
                <a:latin typeface="Arial MT"/>
                <a:cs typeface="Arial MT"/>
              </a:rPr>
              <a:t>for </a:t>
            </a:r>
            <a:r>
              <a:rPr dirty="0" sz="1400" spc="10">
                <a:solidFill>
                  <a:srgbClr val="595959"/>
                </a:solidFill>
                <a:latin typeface="Arial MT"/>
                <a:cs typeface="Arial MT"/>
              </a:rPr>
              <a:t>enabling</a:t>
            </a:r>
            <a:r>
              <a:rPr dirty="0" sz="1400" spc="1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Arial MT"/>
                <a:cs typeface="Arial MT"/>
              </a:rPr>
              <a:t>multiple</a:t>
            </a:r>
            <a:r>
              <a:rPr dirty="0" sz="1400" spc="1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files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Arial MT"/>
              <a:cs typeface="Arial MT"/>
            </a:endParaRPr>
          </a:p>
          <a:p>
            <a:pPr algn="ctr" marL="168275" marR="161290" indent="-635">
              <a:lnSpc>
                <a:spcPts val="1650"/>
              </a:lnSpc>
              <a:spcBef>
                <a:spcPts val="5"/>
              </a:spcBef>
            </a:pP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Candace:</a:t>
            </a:r>
            <a:r>
              <a:rPr dirty="0" sz="1400" spc="12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Start</a:t>
            </a:r>
            <a:r>
              <a:rPr dirty="0" sz="1400" spc="13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making </a:t>
            </a:r>
            <a:r>
              <a:rPr dirty="0" sz="1400" spc="60">
                <a:solidFill>
                  <a:srgbClr val="595959"/>
                </a:solidFill>
                <a:latin typeface="Arial MT"/>
                <a:cs typeface="Arial MT"/>
              </a:rPr>
              <a:t>“About</a:t>
            </a: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Clarus</a:t>
            </a: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 Page” </a:t>
            </a:r>
            <a:r>
              <a:rPr dirty="0" sz="1400" spc="-25">
                <a:solidFill>
                  <a:srgbClr val="595959"/>
                </a:solidFill>
                <a:latin typeface="Arial MT"/>
                <a:cs typeface="Arial MT"/>
              </a:rPr>
              <a:t>and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profile</a:t>
            </a:r>
            <a:r>
              <a:rPr dirty="0" sz="1400" spc="2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customizations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3184793" y="3156918"/>
            <a:ext cx="2644775" cy="1842770"/>
          </a:xfrm>
          <a:custGeom>
            <a:avLst/>
            <a:gdLst/>
            <a:ahLst/>
            <a:cxnLst/>
            <a:rect l="l" t="t" r="r" b="b"/>
            <a:pathLst>
              <a:path w="2644775" h="1842770">
                <a:moveTo>
                  <a:pt x="0" y="307049"/>
                </a:moveTo>
                <a:lnTo>
                  <a:pt x="3329" y="261676"/>
                </a:lnTo>
                <a:lnTo>
                  <a:pt x="13000" y="218370"/>
                </a:lnTo>
                <a:lnTo>
                  <a:pt x="28538" y="177606"/>
                </a:lnTo>
                <a:lnTo>
                  <a:pt x="49468" y="139859"/>
                </a:lnTo>
                <a:lnTo>
                  <a:pt x="75315" y="105604"/>
                </a:lnTo>
                <a:lnTo>
                  <a:pt x="105604" y="75315"/>
                </a:lnTo>
                <a:lnTo>
                  <a:pt x="139859" y="49468"/>
                </a:lnTo>
                <a:lnTo>
                  <a:pt x="177606" y="28538"/>
                </a:lnTo>
                <a:lnTo>
                  <a:pt x="218370" y="13000"/>
                </a:lnTo>
                <a:lnTo>
                  <a:pt x="261676" y="3329"/>
                </a:lnTo>
                <a:lnTo>
                  <a:pt x="307049" y="0"/>
                </a:lnTo>
                <a:lnTo>
                  <a:pt x="2337445" y="0"/>
                </a:lnTo>
                <a:lnTo>
                  <a:pt x="2385763" y="3824"/>
                </a:lnTo>
                <a:lnTo>
                  <a:pt x="2432459" y="15071"/>
                </a:lnTo>
                <a:lnTo>
                  <a:pt x="2476709" y="33398"/>
                </a:lnTo>
                <a:lnTo>
                  <a:pt x="2517687" y="58463"/>
                </a:lnTo>
                <a:lnTo>
                  <a:pt x="2554569" y="89924"/>
                </a:lnTo>
                <a:lnTo>
                  <a:pt x="2586030" y="126807"/>
                </a:lnTo>
                <a:lnTo>
                  <a:pt x="2611095" y="167785"/>
                </a:lnTo>
                <a:lnTo>
                  <a:pt x="2629422" y="212034"/>
                </a:lnTo>
                <a:lnTo>
                  <a:pt x="2640669" y="258730"/>
                </a:lnTo>
                <a:lnTo>
                  <a:pt x="2644494" y="307049"/>
                </a:lnTo>
                <a:lnTo>
                  <a:pt x="2644494" y="1535246"/>
                </a:lnTo>
                <a:lnTo>
                  <a:pt x="2641165" y="1580619"/>
                </a:lnTo>
                <a:lnTo>
                  <a:pt x="2631494" y="1623925"/>
                </a:lnTo>
                <a:lnTo>
                  <a:pt x="2615956" y="1664689"/>
                </a:lnTo>
                <a:lnTo>
                  <a:pt x="2595026" y="1702436"/>
                </a:lnTo>
                <a:lnTo>
                  <a:pt x="2569179" y="1736692"/>
                </a:lnTo>
                <a:lnTo>
                  <a:pt x="2538890" y="1766980"/>
                </a:lnTo>
                <a:lnTo>
                  <a:pt x="2504635" y="1792827"/>
                </a:lnTo>
                <a:lnTo>
                  <a:pt x="2466887" y="1813757"/>
                </a:lnTo>
                <a:lnTo>
                  <a:pt x="2426123" y="1829295"/>
                </a:lnTo>
                <a:lnTo>
                  <a:pt x="2382817" y="1838966"/>
                </a:lnTo>
                <a:lnTo>
                  <a:pt x="2337445" y="1842296"/>
                </a:lnTo>
                <a:lnTo>
                  <a:pt x="307049" y="1842296"/>
                </a:lnTo>
                <a:lnTo>
                  <a:pt x="261676" y="1838966"/>
                </a:lnTo>
                <a:lnTo>
                  <a:pt x="218370" y="1829295"/>
                </a:lnTo>
                <a:lnTo>
                  <a:pt x="177606" y="1813757"/>
                </a:lnTo>
                <a:lnTo>
                  <a:pt x="139859" y="1792827"/>
                </a:lnTo>
                <a:lnTo>
                  <a:pt x="105604" y="1766980"/>
                </a:lnTo>
                <a:lnTo>
                  <a:pt x="75315" y="1736692"/>
                </a:lnTo>
                <a:lnTo>
                  <a:pt x="49468" y="1702436"/>
                </a:lnTo>
                <a:lnTo>
                  <a:pt x="28538" y="1664689"/>
                </a:lnTo>
                <a:lnTo>
                  <a:pt x="13000" y="1623925"/>
                </a:lnTo>
                <a:lnTo>
                  <a:pt x="3329" y="1580619"/>
                </a:lnTo>
                <a:lnTo>
                  <a:pt x="0" y="1535246"/>
                </a:lnTo>
                <a:lnTo>
                  <a:pt x="0" y="30704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3408860" y="3199995"/>
            <a:ext cx="2198370" cy="1744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Wednesday</a:t>
            </a:r>
            <a:r>
              <a:rPr dirty="0" sz="1600" spc="25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12/3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Extensions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400">
              <a:latin typeface="Arial"/>
              <a:cs typeface="Arial"/>
            </a:endParaRPr>
          </a:p>
          <a:p>
            <a:pPr algn="ctr" marL="175895" marR="168275">
              <a:lnSpc>
                <a:spcPts val="1650"/>
              </a:lnSpc>
            </a:pPr>
            <a:r>
              <a:rPr dirty="0" sz="1400" spc="-35">
                <a:solidFill>
                  <a:srgbClr val="595959"/>
                </a:solidFill>
                <a:latin typeface="Arial MT"/>
                <a:cs typeface="Arial MT"/>
              </a:rPr>
              <a:t>Siya:</a:t>
            </a:r>
            <a:r>
              <a:rPr dirty="0" sz="1400" spc="-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Polish</a:t>
            </a:r>
            <a:r>
              <a:rPr dirty="0" sz="1400" spc="-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1400" spc="-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40">
                <a:solidFill>
                  <a:srgbClr val="595959"/>
                </a:solidFill>
                <a:latin typeface="Arial MT"/>
                <a:cs typeface="Arial MT"/>
              </a:rPr>
              <a:t>record demo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Arial MT"/>
              <a:cs typeface="Arial MT"/>
            </a:endParaRPr>
          </a:p>
          <a:p>
            <a:pPr algn="ctr" marL="12700" marR="5080" indent="-635">
              <a:lnSpc>
                <a:spcPts val="1650"/>
              </a:lnSpc>
            </a:pP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Avey:</a:t>
            </a:r>
            <a:r>
              <a:rPr dirty="0" sz="14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60">
                <a:solidFill>
                  <a:srgbClr val="595959"/>
                </a:solidFill>
                <a:latin typeface="Arial MT"/>
                <a:cs typeface="Arial MT"/>
              </a:rPr>
              <a:t>“About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Clarus</a:t>
            </a:r>
            <a:r>
              <a:rPr dirty="0" sz="1400" spc="-1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Arial MT"/>
                <a:cs typeface="Arial MT"/>
              </a:rPr>
              <a:t>Page”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and</a:t>
            </a:r>
            <a:r>
              <a:rPr dirty="0" sz="1400" spc="1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595959"/>
                </a:solidFill>
                <a:latin typeface="Arial MT"/>
                <a:cs typeface="Arial MT"/>
              </a:rPr>
              <a:t>profile</a:t>
            </a:r>
            <a:r>
              <a:rPr dirty="0" sz="1400" spc="1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Arial MT"/>
                <a:cs typeface="Arial MT"/>
              </a:rPr>
              <a:t>customizations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6132637" y="3156918"/>
            <a:ext cx="2580005" cy="691515"/>
          </a:xfrm>
          <a:custGeom>
            <a:avLst/>
            <a:gdLst/>
            <a:ahLst/>
            <a:cxnLst/>
            <a:rect l="l" t="t" r="r" b="b"/>
            <a:pathLst>
              <a:path w="2580004" h="691514">
                <a:moveTo>
                  <a:pt x="0" y="115199"/>
                </a:moveTo>
                <a:lnTo>
                  <a:pt x="9052" y="70358"/>
                </a:lnTo>
                <a:lnTo>
                  <a:pt x="33740" y="33740"/>
                </a:lnTo>
                <a:lnTo>
                  <a:pt x="70358" y="9052"/>
                </a:lnTo>
                <a:lnTo>
                  <a:pt x="115199" y="0"/>
                </a:lnTo>
                <a:lnTo>
                  <a:pt x="2464495" y="0"/>
                </a:lnTo>
                <a:lnTo>
                  <a:pt x="2508576" y="8765"/>
                </a:lnTo>
                <a:lnTo>
                  <a:pt x="2545944" y="33749"/>
                </a:lnTo>
                <a:lnTo>
                  <a:pt x="2570919" y="71118"/>
                </a:lnTo>
                <a:lnTo>
                  <a:pt x="2579694" y="115199"/>
                </a:lnTo>
                <a:lnTo>
                  <a:pt x="2579694" y="575998"/>
                </a:lnTo>
                <a:lnTo>
                  <a:pt x="2570642" y="620840"/>
                </a:lnTo>
                <a:lnTo>
                  <a:pt x="2545954" y="657458"/>
                </a:lnTo>
                <a:lnTo>
                  <a:pt x="2509336" y="682145"/>
                </a:lnTo>
                <a:lnTo>
                  <a:pt x="2464495" y="691198"/>
                </a:lnTo>
                <a:lnTo>
                  <a:pt x="115199" y="691198"/>
                </a:lnTo>
                <a:lnTo>
                  <a:pt x="70358" y="682145"/>
                </a:lnTo>
                <a:lnTo>
                  <a:pt x="33740" y="657458"/>
                </a:lnTo>
                <a:lnTo>
                  <a:pt x="9052" y="620840"/>
                </a:lnTo>
                <a:lnTo>
                  <a:pt x="0" y="575998"/>
                </a:lnTo>
                <a:lnTo>
                  <a:pt x="0" y="1151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6663975" y="3148314"/>
            <a:ext cx="1518285" cy="487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Thursday</a:t>
            </a:r>
            <a:r>
              <a:rPr dirty="0" sz="1600" spc="3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12/3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-25" b="1">
                <a:solidFill>
                  <a:srgbClr val="0A9395"/>
                </a:solidFill>
                <a:latin typeface="Arial"/>
                <a:cs typeface="Arial"/>
              </a:rPr>
              <a:t>Polish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 and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Debug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6132637" y="4025891"/>
            <a:ext cx="2580005" cy="919480"/>
          </a:xfrm>
          <a:custGeom>
            <a:avLst/>
            <a:gdLst/>
            <a:ahLst/>
            <a:cxnLst/>
            <a:rect l="l" t="t" r="r" b="b"/>
            <a:pathLst>
              <a:path w="2580004" h="919479">
                <a:moveTo>
                  <a:pt x="0" y="153199"/>
                </a:moveTo>
                <a:lnTo>
                  <a:pt x="7811" y="104780"/>
                </a:lnTo>
                <a:lnTo>
                  <a:pt x="29561" y="62726"/>
                </a:lnTo>
                <a:lnTo>
                  <a:pt x="62726" y="29561"/>
                </a:lnTo>
                <a:lnTo>
                  <a:pt x="104780" y="7811"/>
                </a:lnTo>
                <a:lnTo>
                  <a:pt x="153199" y="0"/>
                </a:lnTo>
                <a:lnTo>
                  <a:pt x="2426495" y="0"/>
                </a:lnTo>
                <a:lnTo>
                  <a:pt x="2485119" y="11665"/>
                </a:lnTo>
                <a:lnTo>
                  <a:pt x="2534819" y="44874"/>
                </a:lnTo>
                <a:lnTo>
                  <a:pt x="2568029" y="94574"/>
                </a:lnTo>
                <a:lnTo>
                  <a:pt x="2579694" y="153199"/>
                </a:lnTo>
                <a:lnTo>
                  <a:pt x="2579694" y="765998"/>
                </a:lnTo>
                <a:lnTo>
                  <a:pt x="2571883" y="814417"/>
                </a:lnTo>
                <a:lnTo>
                  <a:pt x="2550133" y="856471"/>
                </a:lnTo>
                <a:lnTo>
                  <a:pt x="2516968" y="889636"/>
                </a:lnTo>
                <a:lnTo>
                  <a:pt x="2474914" y="911386"/>
                </a:lnTo>
                <a:lnTo>
                  <a:pt x="2426495" y="919198"/>
                </a:lnTo>
                <a:lnTo>
                  <a:pt x="153199" y="919198"/>
                </a:lnTo>
                <a:lnTo>
                  <a:pt x="104780" y="911386"/>
                </a:lnTo>
                <a:lnTo>
                  <a:pt x="62726" y="889636"/>
                </a:lnTo>
                <a:lnTo>
                  <a:pt x="29561" y="856471"/>
                </a:lnTo>
                <a:lnTo>
                  <a:pt x="7811" y="814417"/>
                </a:lnTo>
                <a:lnTo>
                  <a:pt x="0" y="765998"/>
                </a:lnTo>
                <a:lnTo>
                  <a:pt x="0" y="153199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6264510" y="4131292"/>
            <a:ext cx="2317750" cy="697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After</a:t>
            </a:r>
            <a:r>
              <a:rPr dirty="0" sz="1600" spc="16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BA3D02"/>
                </a:solidFill>
                <a:latin typeface="Arial"/>
                <a:cs typeface="Arial"/>
              </a:rPr>
              <a:t>Expo</a:t>
            </a:r>
            <a:endParaRPr sz="1600">
              <a:latin typeface="Arial"/>
              <a:cs typeface="Arial"/>
            </a:endParaRPr>
          </a:p>
          <a:p>
            <a:pPr algn="ctr" marL="12065" marR="5080">
              <a:lnSpc>
                <a:spcPts val="1650"/>
              </a:lnSpc>
              <a:spcBef>
                <a:spcPts val="114"/>
              </a:spcBef>
            </a:pPr>
            <a:r>
              <a:rPr dirty="0" sz="1400" spc="-40" b="1">
                <a:solidFill>
                  <a:srgbClr val="0A9395"/>
                </a:solidFill>
                <a:latin typeface="Arial"/>
                <a:cs typeface="Arial"/>
              </a:rPr>
              <a:t>CS</a:t>
            </a:r>
            <a:r>
              <a:rPr dirty="0" sz="1400" spc="2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0A9395"/>
                </a:solidFill>
                <a:latin typeface="Arial"/>
                <a:cs typeface="Arial"/>
              </a:rPr>
              <a:t>147L</a:t>
            </a:r>
            <a:r>
              <a:rPr dirty="0" sz="14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Requirements</a:t>
            </a:r>
            <a:r>
              <a:rPr dirty="0" sz="14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A9395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Persisting</a:t>
            </a:r>
            <a:r>
              <a:rPr dirty="0" sz="1400" spc="-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Comments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Issues</a:t>
            </a:r>
            <a:r>
              <a:rPr dirty="0" spc="-114"/>
              <a:t> </a:t>
            </a:r>
            <a:r>
              <a:rPr dirty="0" spc="55"/>
              <a:t>and</a:t>
            </a:r>
            <a:r>
              <a:rPr dirty="0" spc="-114"/>
              <a:t> </a:t>
            </a:r>
            <a:r>
              <a:rPr dirty="0" spc="-10"/>
              <a:t>Questions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13074" y="843143"/>
            <a:ext cx="7958455" cy="3951604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Integration</a:t>
            </a:r>
            <a:endParaRPr sz="160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90"/>
              </a:spcBef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Two</a:t>
            </a:r>
            <a:r>
              <a:rPr dirty="0" sz="1600" spc="8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repos</a:t>
            </a:r>
            <a:r>
              <a:rPr dirty="0" sz="1600" spc="9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need</a:t>
            </a:r>
            <a:r>
              <a:rPr dirty="0" sz="1600" spc="90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90">
                <a:latin typeface="Arial MT"/>
                <a:cs typeface="Arial MT"/>
              </a:rPr>
              <a:t> </a:t>
            </a:r>
            <a:r>
              <a:rPr dirty="0" sz="1600" spc="60">
                <a:latin typeface="Arial MT"/>
                <a:cs typeface="Arial MT"/>
              </a:rPr>
              <a:t>be</a:t>
            </a:r>
            <a:r>
              <a:rPr dirty="0" sz="1600" spc="75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merged</a:t>
            </a:r>
            <a:r>
              <a:rPr dirty="0" sz="16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into</a:t>
            </a:r>
            <a:r>
              <a:rPr dirty="0" sz="16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one</a:t>
            </a:r>
            <a:r>
              <a:rPr dirty="0" sz="1600">
                <a:latin typeface="Arial MT"/>
                <a:cs typeface="Arial MT"/>
              </a:rPr>
              <a:t>,</a:t>
            </a:r>
            <a:r>
              <a:rPr dirty="0" sz="1600" spc="9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which</a:t>
            </a:r>
            <a:r>
              <a:rPr dirty="0" sz="1600" spc="9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may</a:t>
            </a:r>
            <a:r>
              <a:rPr dirty="0" sz="1600" spc="9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cause</a:t>
            </a:r>
            <a:r>
              <a:rPr dirty="0" sz="1600" spc="80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GitHub</a:t>
            </a:r>
            <a:r>
              <a:rPr dirty="0" sz="16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confiicts</a:t>
            </a:r>
            <a:endParaRPr sz="160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85"/>
              </a:spcBef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Still</a:t>
            </a:r>
            <a:r>
              <a:rPr dirty="0" sz="1600" spc="9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need</a:t>
            </a:r>
            <a:r>
              <a:rPr dirty="0" sz="1600" spc="95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95">
                <a:latin typeface="Arial MT"/>
                <a:cs typeface="Arial MT"/>
              </a:rPr>
              <a:t> </a:t>
            </a:r>
            <a:r>
              <a:rPr dirty="0" sz="1600" spc="55">
                <a:latin typeface="Arial MT"/>
                <a:cs typeface="Arial MT"/>
              </a:rPr>
              <a:t>implement</a:t>
            </a:r>
            <a:r>
              <a:rPr dirty="0" sz="1600" spc="10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some</a:t>
            </a:r>
            <a:r>
              <a:rPr dirty="0" sz="1600" spc="80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core</a:t>
            </a:r>
            <a:r>
              <a:rPr dirty="0" sz="16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features</a:t>
            </a:r>
            <a:r>
              <a:rPr dirty="0" sz="16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for</a:t>
            </a:r>
            <a:r>
              <a:rPr dirty="0" sz="16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completed</a:t>
            </a:r>
            <a:r>
              <a:rPr dirty="0" sz="16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task</a:t>
            </a:r>
            <a:r>
              <a:rPr dirty="0" sz="16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fiows</a:t>
            </a:r>
            <a:r>
              <a:rPr dirty="0" sz="16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>
                <a:latin typeface="Arial MT"/>
                <a:cs typeface="Arial MT"/>
              </a:rPr>
              <a:t>(adds</a:t>
            </a:r>
            <a:endParaRPr sz="1600">
              <a:latin typeface="Arial MT"/>
              <a:cs typeface="Arial MT"/>
            </a:endParaRPr>
          </a:p>
          <a:p>
            <a:pPr marL="469265">
              <a:lnSpc>
                <a:spcPct val="100000"/>
              </a:lnSpc>
              <a:spcBef>
                <a:spcPts val="290"/>
              </a:spcBef>
            </a:pP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technical</a:t>
            </a:r>
            <a:r>
              <a:rPr dirty="0" sz="16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complexity</a:t>
            </a:r>
            <a:r>
              <a:rPr dirty="0" sz="16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114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roadblocks</a:t>
            </a:r>
            <a:r>
              <a:rPr dirty="0" sz="1600" spc="1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>
                <a:latin typeface="Arial MT"/>
                <a:cs typeface="Arial MT"/>
              </a:rPr>
              <a:t>may</a:t>
            </a:r>
            <a:r>
              <a:rPr dirty="0" sz="1600" spc="18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emerge)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55"/>
              </a:spcBef>
            </a:pP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Extensions</a:t>
            </a:r>
            <a:endParaRPr sz="1600">
              <a:latin typeface="Arial"/>
              <a:cs typeface="Arial"/>
            </a:endParaRPr>
          </a:p>
          <a:p>
            <a:pPr marL="469265" marR="494665" indent="-351790">
              <a:lnSpc>
                <a:spcPct val="114999"/>
              </a:lnSpc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Adding</a:t>
            </a:r>
            <a:r>
              <a:rPr dirty="0" sz="1600" spc="95">
                <a:latin typeface="Arial MT"/>
                <a:cs typeface="Arial MT"/>
              </a:rPr>
              <a:t> 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multiple-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file</a:t>
            </a:r>
            <a:r>
              <a:rPr dirty="0" sz="16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support</a:t>
            </a:r>
            <a:r>
              <a:rPr dirty="0" sz="16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uploads</a:t>
            </a:r>
            <a:r>
              <a:rPr dirty="0" sz="16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requires</a:t>
            </a:r>
            <a:r>
              <a:rPr dirty="0" sz="16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extra</a:t>
            </a:r>
            <a:r>
              <a:rPr dirty="0" sz="16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work</a:t>
            </a:r>
            <a:r>
              <a:rPr dirty="0" sz="1600" spc="-10">
                <a:latin typeface="Arial MT"/>
                <a:cs typeface="Arial MT"/>
              </a:rPr>
              <a:t>,</a:t>
            </a:r>
            <a:r>
              <a:rPr dirty="0" sz="1600" spc="17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including </a:t>
            </a:r>
            <a:r>
              <a:rPr dirty="0" sz="1600" spc="50">
                <a:latin typeface="Arial MT"/>
                <a:cs typeface="Arial MT"/>
              </a:rPr>
              <a:t>converting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70">
                <a:latin typeface="Arial MT"/>
                <a:cs typeface="Arial MT"/>
              </a:rPr>
              <a:t>the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Figma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file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65">
                <a:latin typeface="Arial MT"/>
                <a:cs typeface="Arial MT"/>
              </a:rPr>
              <a:t>into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variable</a:t>
            </a:r>
            <a:endParaRPr sz="1600">
              <a:latin typeface="Arial MT"/>
              <a:cs typeface="Arial MT"/>
            </a:endParaRPr>
          </a:p>
          <a:p>
            <a:pPr marL="469265" marR="5080" indent="-351790">
              <a:lnSpc>
                <a:spcPct val="114999"/>
              </a:lnSpc>
              <a:buClr>
                <a:srgbClr val="000000"/>
              </a:buClr>
              <a:buFont typeface="Arial MT"/>
              <a:buChar char="●"/>
              <a:tabLst>
                <a:tab pos="469265" algn="l"/>
              </a:tabLst>
            </a:pP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Persisting</a:t>
            </a:r>
            <a:r>
              <a:rPr dirty="0" sz="16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0097A7"/>
                </a:solidFill>
                <a:latin typeface="Arial"/>
                <a:cs typeface="Arial"/>
              </a:rPr>
              <a:t>comments</a:t>
            </a:r>
            <a:r>
              <a:rPr dirty="0" sz="16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65" b="1">
                <a:solidFill>
                  <a:srgbClr val="0097A7"/>
                </a:solidFill>
                <a:latin typeface="Arial"/>
                <a:cs typeface="Arial"/>
              </a:rPr>
              <a:t>after</a:t>
            </a:r>
            <a:r>
              <a:rPr dirty="0" sz="16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logout</a:t>
            </a:r>
            <a:r>
              <a:rPr dirty="0" sz="16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0">
                <a:latin typeface="Arial MT"/>
                <a:cs typeface="Arial MT"/>
              </a:rPr>
              <a:t>adds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60">
                <a:latin typeface="Arial MT"/>
                <a:cs typeface="Arial MT"/>
              </a:rPr>
              <a:t>complexity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and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isn’t</a:t>
            </a:r>
            <a:r>
              <a:rPr dirty="0" sz="16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essential</a:t>
            </a:r>
            <a:r>
              <a:rPr dirty="0" sz="1600" spc="-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for</a:t>
            </a:r>
            <a:r>
              <a:rPr dirty="0" sz="16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30" b="1">
                <a:solidFill>
                  <a:srgbClr val="0097A7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user</a:t>
            </a:r>
            <a:r>
              <a:rPr dirty="0" sz="1600" spc="-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experience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5"/>
              </a:spcBef>
              <a:buFont typeface="Arial MT"/>
              <a:buChar char="●"/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Testing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600" spc="-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Validation</a:t>
            </a:r>
            <a:endParaRPr sz="160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85"/>
              </a:spcBef>
              <a:buChar char="●"/>
              <a:tabLst>
                <a:tab pos="469265" algn="l"/>
              </a:tabLst>
            </a:pPr>
            <a:r>
              <a:rPr dirty="0" sz="1600">
                <a:latin typeface="Arial MT"/>
                <a:cs typeface="Arial MT"/>
              </a:rPr>
              <a:t>Need</a:t>
            </a:r>
            <a:r>
              <a:rPr dirty="0" sz="1600" spc="60">
                <a:latin typeface="Arial MT"/>
                <a:cs typeface="Arial MT"/>
              </a:rPr>
              <a:t> </a:t>
            </a:r>
            <a:r>
              <a:rPr dirty="0" sz="1600" spc="100">
                <a:latin typeface="Arial MT"/>
                <a:cs typeface="Arial MT"/>
              </a:rPr>
              <a:t>to</a:t>
            </a:r>
            <a:r>
              <a:rPr dirty="0" sz="1600" spc="60">
                <a:latin typeface="Arial MT"/>
                <a:cs typeface="Arial MT"/>
              </a:rPr>
              <a:t> </a:t>
            </a:r>
            <a:r>
              <a:rPr dirty="0" sz="1600" spc="70" b="1">
                <a:solidFill>
                  <a:srgbClr val="0097A7"/>
                </a:solidFill>
                <a:latin typeface="Arial"/>
                <a:cs typeface="Arial"/>
              </a:rPr>
              <a:t>test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improve on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backup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fiows</a:t>
            </a:r>
            <a:r>
              <a:rPr dirty="0" sz="16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5">
                <a:latin typeface="Arial MT"/>
                <a:cs typeface="Arial MT"/>
              </a:rPr>
              <a:t>for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API/database</a:t>
            </a:r>
            <a:r>
              <a:rPr dirty="0" sz="1600" spc="6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failures</a:t>
            </a:r>
            <a:endParaRPr sz="1600">
              <a:latin typeface="Arial MT"/>
              <a:cs typeface="Arial MT"/>
            </a:endParaRPr>
          </a:p>
          <a:p>
            <a:pPr marL="469265" indent="-351155">
              <a:lnSpc>
                <a:spcPct val="100000"/>
              </a:lnSpc>
              <a:spcBef>
                <a:spcPts val="290"/>
              </a:spcBef>
              <a:buChar char="●"/>
              <a:tabLst>
                <a:tab pos="469265" algn="l"/>
              </a:tabLst>
            </a:pPr>
            <a:r>
              <a:rPr dirty="0" sz="1600" spc="-10">
                <a:latin typeface="Arial MT"/>
                <a:cs typeface="Arial MT"/>
              </a:rPr>
              <a:t>Finalize</a:t>
            </a:r>
            <a:r>
              <a:rPr dirty="0" sz="1600">
                <a:latin typeface="Arial MT"/>
                <a:cs typeface="Arial MT"/>
              </a:rPr>
              <a:t> and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polish</a:t>
            </a:r>
            <a:r>
              <a:rPr dirty="0" sz="16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visual</a:t>
            </a:r>
            <a:r>
              <a:rPr dirty="0" sz="1600" spc="-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design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6258" y="0"/>
            <a:ext cx="867673" cy="86767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Issues</a:t>
            </a:r>
            <a:r>
              <a:rPr dirty="0" spc="-114"/>
              <a:t> </a:t>
            </a:r>
            <a:r>
              <a:rPr dirty="0" spc="55"/>
              <a:t>and</a:t>
            </a:r>
            <a:r>
              <a:rPr dirty="0" spc="-114"/>
              <a:t> </a:t>
            </a:r>
            <a:r>
              <a:rPr dirty="0" spc="-10"/>
              <a:t>Questions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749066" y="3082315"/>
            <a:ext cx="4069079" cy="86677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Testing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600" spc="-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Validation</a:t>
            </a:r>
            <a:endParaRPr sz="1600">
              <a:latin typeface="Arial"/>
              <a:cs typeface="Arial"/>
            </a:endParaRPr>
          </a:p>
          <a:p>
            <a:pPr marL="469265" marR="5080" indent="-351790">
              <a:lnSpc>
                <a:spcPct val="114999"/>
              </a:lnSpc>
              <a:buClr>
                <a:srgbClr val="000000"/>
              </a:buClr>
              <a:buChar char="●"/>
              <a:tabLst>
                <a:tab pos="469265" algn="l"/>
              </a:tabLst>
            </a:pP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Need</a:t>
            </a:r>
            <a:r>
              <a:rPr dirty="0" sz="1600" spc="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10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600" spc="3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70" b="1">
                <a:solidFill>
                  <a:srgbClr val="0097A7"/>
                </a:solidFill>
                <a:latin typeface="Arial"/>
                <a:cs typeface="Arial"/>
              </a:rPr>
              <a:t>test</a:t>
            </a:r>
            <a:r>
              <a:rPr dirty="0" sz="16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improve</a:t>
            </a:r>
            <a:r>
              <a:rPr dirty="0" sz="16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on</a:t>
            </a:r>
            <a:r>
              <a:rPr dirty="0" sz="16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backup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fiows</a:t>
            </a:r>
            <a:r>
              <a:rPr dirty="0" sz="16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595959"/>
                </a:solidFill>
                <a:latin typeface="Arial MT"/>
                <a:cs typeface="Arial MT"/>
              </a:rPr>
              <a:t>for</a:t>
            </a:r>
            <a:r>
              <a:rPr dirty="0" sz="1600" spc="4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API/database</a:t>
            </a:r>
            <a:r>
              <a:rPr dirty="0" sz="1600" spc="4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Arial MT"/>
                <a:cs typeface="Arial MT"/>
              </a:rPr>
              <a:t>failures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7884" y="844823"/>
            <a:ext cx="1996758" cy="199677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9314" y="844823"/>
            <a:ext cx="1996770" cy="199677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25375" y="2899911"/>
            <a:ext cx="4239895" cy="198882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Integration</a:t>
            </a:r>
            <a:endParaRPr sz="1600">
              <a:latin typeface="Arial"/>
              <a:cs typeface="Arial"/>
            </a:endParaRPr>
          </a:p>
          <a:p>
            <a:pPr marL="469265" marR="5080" indent="-351790">
              <a:lnSpc>
                <a:spcPct val="114999"/>
              </a:lnSpc>
              <a:buClr>
                <a:srgbClr val="000000"/>
              </a:buClr>
              <a:buChar char="●"/>
              <a:tabLst>
                <a:tab pos="469265" algn="l"/>
              </a:tabLst>
            </a:pP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Two</a:t>
            </a:r>
            <a:r>
              <a:rPr dirty="0" sz="16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repos</a:t>
            </a:r>
            <a:r>
              <a:rPr dirty="0" sz="16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need</a:t>
            </a:r>
            <a:r>
              <a:rPr dirty="0" sz="16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10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600" spc="7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60">
                <a:solidFill>
                  <a:srgbClr val="595959"/>
                </a:solidFill>
                <a:latin typeface="Arial MT"/>
                <a:cs typeface="Arial MT"/>
              </a:rPr>
              <a:t>be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merged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into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0097A7"/>
                </a:solidFill>
                <a:latin typeface="Arial"/>
                <a:cs typeface="Arial"/>
              </a:rPr>
              <a:t>one</a:t>
            </a:r>
            <a:r>
              <a:rPr dirty="0" sz="1600" spc="-20">
                <a:latin typeface="Arial MT"/>
                <a:cs typeface="Arial MT"/>
              </a:rPr>
              <a:t>,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which</a:t>
            </a:r>
            <a:r>
              <a:rPr dirty="0" sz="1600" spc="16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may</a:t>
            </a:r>
            <a:r>
              <a:rPr dirty="0" sz="1600" spc="1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cause</a:t>
            </a:r>
            <a:r>
              <a:rPr dirty="0" sz="1600" spc="16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GitHub</a:t>
            </a:r>
            <a:r>
              <a:rPr dirty="0" sz="16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confiicts</a:t>
            </a:r>
            <a:endParaRPr sz="1600">
              <a:latin typeface="Arial"/>
              <a:cs typeface="Arial"/>
            </a:endParaRPr>
          </a:p>
          <a:p>
            <a:pPr marL="469265" marR="17780" indent="-351790">
              <a:lnSpc>
                <a:spcPct val="114999"/>
              </a:lnSpc>
              <a:buClr>
                <a:srgbClr val="000000"/>
              </a:buClr>
              <a:buChar char="●"/>
              <a:tabLst>
                <a:tab pos="469265" algn="l"/>
              </a:tabLst>
            </a:pP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Still</a:t>
            </a:r>
            <a:r>
              <a:rPr dirty="0" sz="16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need</a:t>
            </a:r>
            <a:r>
              <a:rPr dirty="0" sz="16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100">
                <a:solidFill>
                  <a:srgbClr val="595959"/>
                </a:solidFill>
                <a:latin typeface="Arial MT"/>
                <a:cs typeface="Arial MT"/>
              </a:rPr>
              <a:t>to</a:t>
            </a:r>
            <a:r>
              <a:rPr dirty="0" sz="1600" spc="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55">
                <a:solidFill>
                  <a:srgbClr val="595959"/>
                </a:solidFill>
                <a:latin typeface="Arial MT"/>
                <a:cs typeface="Arial MT"/>
              </a:rPr>
              <a:t>implement</a:t>
            </a:r>
            <a:r>
              <a:rPr dirty="0" sz="1600" spc="7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some</a:t>
            </a:r>
            <a:r>
              <a:rPr dirty="0" sz="1600" spc="5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Arial MT"/>
                <a:cs typeface="Arial MT"/>
              </a:rPr>
              <a:t>additional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features</a:t>
            </a:r>
            <a:r>
              <a:rPr dirty="0" sz="16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for</a:t>
            </a:r>
            <a:r>
              <a:rPr dirty="0" sz="16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0097A7"/>
                </a:solidFill>
                <a:latin typeface="Arial"/>
                <a:cs typeface="Arial"/>
              </a:rPr>
              <a:t>completed</a:t>
            </a:r>
            <a:r>
              <a:rPr dirty="0" sz="16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task</a:t>
            </a:r>
            <a:r>
              <a:rPr dirty="0" sz="1600" spc="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0097A7"/>
                </a:solidFill>
                <a:latin typeface="Arial"/>
                <a:cs typeface="Arial"/>
              </a:rPr>
              <a:t>fiows </a:t>
            </a:r>
            <a:r>
              <a:rPr dirty="0" sz="1600" spc="10">
                <a:solidFill>
                  <a:srgbClr val="595959"/>
                </a:solidFill>
                <a:latin typeface="Arial MT"/>
                <a:cs typeface="Arial MT"/>
              </a:rPr>
              <a:t>(adds</a:t>
            </a:r>
            <a:r>
              <a:rPr dirty="0" sz="1600" spc="265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technical</a:t>
            </a:r>
            <a:r>
              <a:rPr dirty="0" sz="1600" spc="1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complexity</a:t>
            </a:r>
            <a:r>
              <a:rPr dirty="0" sz="1600" spc="1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97A7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roadblocks</a:t>
            </a:r>
            <a:r>
              <a:rPr dirty="0" sz="1600" spc="1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595959"/>
                </a:solidFill>
                <a:latin typeface="Arial MT"/>
                <a:cs typeface="Arial MT"/>
              </a:rPr>
              <a:t>may</a:t>
            </a:r>
            <a:r>
              <a:rPr dirty="0" sz="1600" spc="15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Arial MT"/>
                <a:cs typeface="Arial MT"/>
              </a:rPr>
              <a:t>emerge)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30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850" spc="-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70108" y="2060367"/>
            <a:ext cx="600456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>
                <a:solidFill>
                  <a:srgbClr val="93D1BC"/>
                </a:solidFill>
              </a:rPr>
              <a:t>High</a:t>
            </a:r>
            <a:r>
              <a:rPr dirty="0" sz="7400" spc="-465">
                <a:solidFill>
                  <a:srgbClr val="93D1BC"/>
                </a:solidFill>
              </a:rPr>
              <a:t> </a:t>
            </a:r>
            <a:r>
              <a:rPr dirty="0" sz="7400" spc="-240">
                <a:solidFill>
                  <a:srgbClr val="93D1BC"/>
                </a:solidFill>
              </a:rPr>
              <a:t>Fi</a:t>
            </a:r>
            <a:r>
              <a:rPr dirty="0" sz="7400" spc="-320">
                <a:solidFill>
                  <a:srgbClr val="93D1BC"/>
                </a:solidFill>
              </a:rPr>
              <a:t> </a:t>
            </a:r>
            <a:r>
              <a:rPr dirty="0" sz="7400" spc="80">
                <a:solidFill>
                  <a:srgbClr val="93D1BC"/>
                </a:solidFill>
              </a:rPr>
              <a:t>Demo</a:t>
            </a:r>
            <a:endParaRPr sz="7400"/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318485" cy="364171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05749"/>
            <a:ext cx="1862455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Simple</a:t>
            </a:r>
            <a:r>
              <a:rPr dirty="0" spc="-30"/>
              <a:t> </a:t>
            </a:r>
            <a:r>
              <a:rPr dirty="0" spc="-20"/>
              <a:t>Task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8295" y="986673"/>
            <a:ext cx="2100795" cy="400554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445609" y="2158081"/>
            <a:ext cx="264604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heavy" sz="24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3"/>
              </a:rPr>
              <a:t>Luma</a:t>
            </a:r>
            <a:r>
              <a:rPr dirty="0" u="heavy" sz="2400" spc="-1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dirty="0" u="heavy" sz="24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3"/>
              </a:rPr>
              <a:t>Video</a:t>
            </a:r>
            <a:r>
              <a:rPr dirty="0" sz="2400" spc="-90">
                <a:solidFill>
                  <a:srgbClr val="0097A7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595959"/>
                </a:solidFill>
                <a:latin typeface="Arial MT"/>
                <a:cs typeface="Arial MT"/>
              </a:rPr>
              <a:t>(Better quality)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u="heavy" sz="24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4"/>
              </a:rPr>
              <a:t>Drive</a:t>
            </a:r>
            <a:r>
              <a:rPr dirty="0" u="heavy" sz="2400" spc="-8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4"/>
              </a:rPr>
              <a:t> </a:t>
            </a:r>
            <a:r>
              <a:rPr dirty="0" u="heavy" sz="24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4"/>
              </a:rPr>
              <a:t>Video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7A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A8 High Fi Prototype (Check-in)</dc:title>
  <dcterms:created xsi:type="dcterms:W3CDTF">2025-12-03T08:34:46Z</dcterms:created>
  <dcterms:modified xsi:type="dcterms:W3CDTF">2025-12-03T08:34:46Z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2025-12-03T00:00:00Z</vt:filetime>
  </property>
  <property fmtid="{D5CDD505-2E9C-101B-9397-08002B2CF9AE}" pid="3" name="Creator">
    <vt:lpwstr>Google</vt:lpwstr>
  </property>
  <property fmtid="{D5CDD505-2E9C-101B-9397-08002B2CF9AE}" pid="4" name="LastSaved">
    <vt:filetime>2025-12-03T00:00:00Z</vt:filetime>
  </property>
  <property fmtid="{D5CDD505-2E9C-101B-9397-08002B2CF9AE}" pid="5" name="Producer">
    <vt:lpwstr>iLovePDF</vt:lpwstr>
  </property>
</Properties>
</file>