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62"/>
  </p:notes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8" r:id="rId50"/>
    <p:sldId id="279" r:id="rId51"/>
    <p:sldId id="280" r:id="rId52"/>
    <p:sldId id="281" r:id="rId53"/>
    <p:sldId id="282" r:id="rId54"/>
    <p:sldId id="283" r:id="rId55"/>
    <p:sldId id="284" r:id="rId56"/>
    <p:sldId id="285" r:id="rId57"/>
    <p:sldId id="286" r:id="rId58"/>
    <p:sldId id="287" r:id="rId59"/>
    <p:sldId id="288" r:id="rId60"/>
    <p:sldId id="289" r:id="rId6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odec Pro" charset="1" panose="00000500000000000000"/>
      <p:regular r:id="rId10"/>
    </p:embeddedFont>
    <p:embeddedFont>
      <p:font typeface="Codec Pro Bold" charset="1" panose="00000600000000000000"/>
      <p:regular r:id="rId11"/>
    </p:embeddedFont>
    <p:embeddedFont>
      <p:font typeface="Codec Pro Thin" charset="1" panose="00000200000000000000"/>
      <p:regular r:id="rId12"/>
    </p:embeddedFont>
    <p:embeddedFont>
      <p:font typeface="Codec Pro Light" charset="1" panose="00000300000000000000"/>
      <p:regular r:id="rId13"/>
    </p:embeddedFont>
    <p:embeddedFont>
      <p:font typeface="Codec Pro Ultra-Bold" charset="1" panose="00000700000000000000"/>
      <p:regular r:id="rId14"/>
    </p:embeddedFont>
    <p:embeddedFont>
      <p:font typeface="Codec Pro Heavy" charset="1" panose="00000A00000000000000"/>
      <p:regular r:id="rId15"/>
    </p:embeddedFont>
    <p:embeddedFont>
      <p:font typeface="Open Sauce" charset="1" panose="00000500000000000000"/>
      <p:regular r:id="rId16"/>
    </p:embeddedFont>
    <p:embeddedFont>
      <p:font typeface="Open Sauce Bold" charset="1" panose="00000800000000000000"/>
      <p:regular r:id="rId17"/>
    </p:embeddedFont>
    <p:embeddedFont>
      <p:font typeface="Open Sauce Italics" charset="1" panose="00000500000000000000"/>
      <p:regular r:id="rId18"/>
    </p:embeddedFont>
    <p:embeddedFont>
      <p:font typeface="Open Sauce Bold Italics" charset="1" panose="00000800000000000000"/>
      <p:regular r:id="rId19"/>
    </p:embeddedFont>
    <p:embeddedFont>
      <p:font typeface="Open Sauce Light" charset="1" panose="00000400000000000000"/>
      <p:regular r:id="rId20"/>
    </p:embeddedFont>
    <p:embeddedFont>
      <p:font typeface="Open Sauce Light Italics" charset="1" panose="00000400000000000000"/>
      <p:regular r:id="rId21"/>
    </p:embeddedFont>
    <p:embeddedFont>
      <p:font typeface="Open Sauce Medium" charset="1" panose="00000600000000000000"/>
      <p:regular r:id="rId22"/>
    </p:embeddedFont>
    <p:embeddedFont>
      <p:font typeface="Open Sauce Medium Italics" charset="1" panose="00000600000000000000"/>
      <p:regular r:id="rId23"/>
    </p:embeddedFont>
    <p:embeddedFont>
      <p:font typeface="Open Sauce Semi-Bold" charset="1" panose="00000700000000000000"/>
      <p:regular r:id="rId24"/>
    </p:embeddedFont>
    <p:embeddedFont>
      <p:font typeface="Open Sauce Semi-Bold Italics" charset="1" panose="00000700000000000000"/>
      <p:regular r:id="rId25"/>
    </p:embeddedFont>
    <p:embeddedFont>
      <p:font typeface="Open Sauce Heavy" charset="1" panose="00000A00000000000000"/>
      <p:regular r:id="rId26"/>
    </p:embeddedFont>
    <p:embeddedFont>
      <p:font typeface="Open Sauce Heavy Italics" charset="1" panose="00000A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slides/slide1.xml" Type="http://schemas.openxmlformats.org/officeDocument/2006/relationships/slide"/><Relationship Id="rId29" Target="slides/slide2.xml" Type="http://schemas.openxmlformats.org/officeDocument/2006/relationships/slide"/><Relationship Id="rId3" Target="viewProps.xml" Type="http://schemas.openxmlformats.org/officeDocument/2006/relationships/viewProps"/><Relationship Id="rId30" Target="slides/slide3.xml" Type="http://schemas.openxmlformats.org/officeDocument/2006/relationships/slide"/><Relationship Id="rId31" Target="slides/slide4.xml" Type="http://schemas.openxmlformats.org/officeDocument/2006/relationships/slide"/><Relationship Id="rId32" Target="slides/slide5.xml" Type="http://schemas.openxmlformats.org/officeDocument/2006/relationships/slide"/><Relationship Id="rId33" Target="slides/slide6.xml" Type="http://schemas.openxmlformats.org/officeDocument/2006/relationships/slide"/><Relationship Id="rId34" Target="slides/slide7.xml" Type="http://schemas.openxmlformats.org/officeDocument/2006/relationships/slide"/><Relationship Id="rId35" Target="slides/slide8.xml" Type="http://schemas.openxmlformats.org/officeDocument/2006/relationships/slide"/><Relationship Id="rId36" Target="slides/slide9.xml" Type="http://schemas.openxmlformats.org/officeDocument/2006/relationships/slide"/><Relationship Id="rId37" Target="slides/slide10.xml" Type="http://schemas.openxmlformats.org/officeDocument/2006/relationships/slide"/><Relationship Id="rId38" Target="slides/slide11.xml" Type="http://schemas.openxmlformats.org/officeDocument/2006/relationships/slide"/><Relationship Id="rId39" Target="slides/slide12.xml" Type="http://schemas.openxmlformats.org/officeDocument/2006/relationships/slide"/><Relationship Id="rId4" Target="theme/theme1.xml" Type="http://schemas.openxmlformats.org/officeDocument/2006/relationships/theme"/><Relationship Id="rId40" Target="slides/slide13.xml" Type="http://schemas.openxmlformats.org/officeDocument/2006/relationships/slide"/><Relationship Id="rId41" Target="slides/slide14.xml" Type="http://schemas.openxmlformats.org/officeDocument/2006/relationships/slide"/><Relationship Id="rId42" Target="slides/slide15.xml" Type="http://schemas.openxmlformats.org/officeDocument/2006/relationships/slide"/><Relationship Id="rId43" Target="slides/slide16.xml" Type="http://schemas.openxmlformats.org/officeDocument/2006/relationships/slide"/><Relationship Id="rId44" Target="slides/slide17.xml" Type="http://schemas.openxmlformats.org/officeDocument/2006/relationships/slide"/><Relationship Id="rId45" Target="slides/slide18.xml" Type="http://schemas.openxmlformats.org/officeDocument/2006/relationships/slide"/><Relationship Id="rId46" Target="slides/slide19.xml" Type="http://schemas.openxmlformats.org/officeDocument/2006/relationships/slide"/><Relationship Id="rId47" Target="slides/slide20.xml" Type="http://schemas.openxmlformats.org/officeDocument/2006/relationships/slide"/><Relationship Id="rId48" Target="slides/slide21.xml" Type="http://schemas.openxmlformats.org/officeDocument/2006/relationships/slide"/><Relationship Id="rId49" Target="slides/slide22.xml" Type="http://schemas.openxmlformats.org/officeDocument/2006/relationships/slide"/><Relationship Id="rId5" Target="tableStyles.xml" Type="http://schemas.openxmlformats.org/officeDocument/2006/relationships/tableStyles"/><Relationship Id="rId50" Target="slides/slide23.xml" Type="http://schemas.openxmlformats.org/officeDocument/2006/relationships/slide"/><Relationship Id="rId51" Target="slides/slide24.xml" Type="http://schemas.openxmlformats.org/officeDocument/2006/relationships/slide"/><Relationship Id="rId52" Target="slides/slide25.xml" Type="http://schemas.openxmlformats.org/officeDocument/2006/relationships/slide"/><Relationship Id="rId53" Target="slides/slide26.xml" Type="http://schemas.openxmlformats.org/officeDocument/2006/relationships/slide"/><Relationship Id="rId54" Target="slides/slide27.xml" Type="http://schemas.openxmlformats.org/officeDocument/2006/relationships/slide"/><Relationship Id="rId55" Target="slides/slide28.xml" Type="http://schemas.openxmlformats.org/officeDocument/2006/relationships/slide"/><Relationship Id="rId56" Target="slides/slide29.xml" Type="http://schemas.openxmlformats.org/officeDocument/2006/relationships/slide"/><Relationship Id="rId57" Target="slides/slide30.xml" Type="http://schemas.openxmlformats.org/officeDocument/2006/relationships/slide"/><Relationship Id="rId58" Target="slides/slide31.xml" Type="http://schemas.openxmlformats.org/officeDocument/2006/relationships/slide"/><Relationship Id="rId59" Target="slides/slide32.xml" Type="http://schemas.openxmlformats.org/officeDocument/2006/relationships/slide"/><Relationship Id="rId6" Target="fonts/font6.fntdata" Type="http://schemas.openxmlformats.org/officeDocument/2006/relationships/font"/><Relationship Id="rId60" Target="slides/slide33.xml" Type="http://schemas.openxmlformats.org/officeDocument/2006/relationships/slide"/><Relationship Id="rId61" Target="slides/slide34.xml" Type="http://schemas.openxmlformats.org/officeDocument/2006/relationships/slide"/><Relationship Id="rId62" Target="notesMasters/notesMaster1.xml" Type="http://schemas.openxmlformats.org/officeDocument/2006/relationships/notesMaster"/><Relationship Id="rId63" Target="theme/theme2.xml" Type="http://schemas.openxmlformats.org/officeDocument/2006/relationships/theme"/><Relationship Id="rId64" Target="notesSlides/notesSlide1.xml" Type="http://schemas.openxmlformats.org/officeDocument/2006/relationships/notesSlide"/><Relationship Id="rId65" Target="notesSlides/notesSlide2.xml" Type="http://schemas.openxmlformats.org/officeDocument/2006/relationships/notesSlide"/><Relationship Id="rId66" Target="notesSlides/notesSlide3.xml" Type="http://schemas.openxmlformats.org/officeDocument/2006/relationships/notesSlide"/><Relationship Id="rId67" Target="notesSlides/notesSlide4.xml" Type="http://schemas.openxmlformats.org/officeDocument/2006/relationships/notesSlide"/><Relationship Id="rId68" Target="notesSlides/notesSlide5.xml" Type="http://schemas.openxmlformats.org/officeDocument/2006/relationships/notesSlide"/><Relationship Id="rId69" Target="notesSlides/notesSlide6.xml" Type="http://schemas.openxmlformats.org/officeDocument/2006/relationships/notesSlide"/><Relationship Id="rId7" Target="fonts/font7.fntdata" Type="http://schemas.openxmlformats.org/officeDocument/2006/relationships/font"/><Relationship Id="rId70" Target="notesSlides/notesSlide7.xml" Type="http://schemas.openxmlformats.org/officeDocument/2006/relationships/notesSlide"/><Relationship Id="rId71" Target="notesSlides/notesSlide8.xml" Type="http://schemas.openxmlformats.org/officeDocument/2006/relationships/notesSlide"/><Relationship Id="rId72" Target="notesSlides/notesSlide9.xml" Type="http://schemas.openxmlformats.org/officeDocument/2006/relationships/notesSlide"/><Relationship Id="rId73" Target="notesSlides/notesSlide10.xml" Type="http://schemas.openxmlformats.org/officeDocument/2006/relationships/notesSlide"/><Relationship Id="rId74" Target="notesSlides/notesSlide11.xml" Type="http://schemas.openxmlformats.org/officeDocument/2006/relationships/notesSlide"/><Relationship Id="rId75" Target="notesSlides/notesSlide12.xml" Type="http://schemas.openxmlformats.org/officeDocument/2006/relationships/notesSlide"/><Relationship Id="rId76" Target="notesSlides/notesSlide13.xml" Type="http://schemas.openxmlformats.org/officeDocument/2006/relationships/notesSlide"/><Relationship Id="rId77" Target="notesSlides/notesSlide14.xml" Type="http://schemas.openxmlformats.org/officeDocument/2006/relationships/notesSlide"/><Relationship Id="rId78" Target="notesSlides/notesSlide15.xml" Type="http://schemas.openxmlformats.org/officeDocument/2006/relationships/notesSlide"/><Relationship Id="rId79" Target="notesSlides/notesSlide16.xml" Type="http://schemas.openxmlformats.org/officeDocument/2006/relationships/notesSlide"/><Relationship Id="rId8" Target="fonts/font8.fntdata" Type="http://schemas.openxmlformats.org/officeDocument/2006/relationships/font"/><Relationship Id="rId80" Target="notesSlides/notesSlide17.xml" Type="http://schemas.openxmlformats.org/officeDocument/2006/relationships/notesSlide"/><Relationship Id="rId81" Target="notesSlides/notesSlide18.xml" Type="http://schemas.openxmlformats.org/officeDocument/2006/relationships/notesSlide"/><Relationship Id="rId82" Target="notesSlides/notesSlide19.xml" Type="http://schemas.openxmlformats.org/officeDocument/2006/relationships/notesSlide"/><Relationship Id="rId83" Target="notesSlides/notesSlide20.xml" Type="http://schemas.openxmlformats.org/officeDocument/2006/relationships/notesSlide"/><Relationship Id="rId84" Target="notesSlides/notesSlide21.xml" Type="http://schemas.openxmlformats.org/officeDocument/2006/relationships/notesSlide"/><Relationship Id="rId85" Target="notesSlides/notesSlide22.xml" Type="http://schemas.openxmlformats.org/officeDocument/2006/relationships/notesSlide"/><Relationship Id="rId86" Target="notesSlides/notesSlide23.xml" Type="http://schemas.openxmlformats.org/officeDocument/2006/relationships/notesSlide"/><Relationship Id="rId87" Target="notesSlides/notesSlide24.xml" Type="http://schemas.openxmlformats.org/officeDocument/2006/relationships/notesSlide"/><Relationship Id="rId88" Target="notesSlides/notesSlide25.xml" Type="http://schemas.openxmlformats.org/officeDocument/2006/relationships/notesSlide"/><Relationship Id="rId89" Target="notesSlides/notesSlide26.xml" Type="http://schemas.openxmlformats.org/officeDocument/2006/relationships/notesSlide"/><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topic in accessible healthcare that we would like to focus on this quarter is helping young people better understand and navigate the healthcare insurance system. And therefore, our overall goal this quarter is to help young people find assurance in insurance.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Introductions:</a:t>
            </a:r>
          </a:p>
          <a:p>
            <a:r>
              <a:rPr lang="en-US"/>
              <a:t>- all studying some variation of computer science, but we all have various interests and strengths that make us an effective team</a:t>
            </a:r>
          </a:p>
          <a:p>
            <a:r>
              <a:rPr lang="en-US"/>
              <a:t>- Susan: dev</a:t>
            </a:r>
          </a:p>
          <a:p>
            <a:r>
              <a:rPr lang="en-US"/>
              <a:t>- Delali: digital design</a:t>
            </a:r>
          </a:p>
          <a:p>
            <a:r>
              <a:rPr lang="en-US"/>
              <a:t>- Angela: corporate back end experience + design work</a:t>
            </a:r>
          </a:p>
          <a:p>
            <a:r>
              <a:rPr lang="en-US"/>
              <a:t>- Abbie: dabbled in a bit of everything, but focus on needfinding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Although the 4 of us come from different backgrounds, we have a shared experience that may resonate with many of you. </a:t>
            </a:r>
          </a:p>
          <a:p>
            <a:r>
              <a:rPr lang="en-US"/>
              <a:t/>
            </a:r>
          </a:p>
          <a:p>
            <a:r>
              <a:rPr lang="en-US"/>
              <a:t>Raise your hand if you have a regular primary care doctor here in the Bay.</a:t>
            </a:r>
          </a:p>
          <a:p>
            <a:r>
              <a:rPr lang="en-US"/>
              <a:t/>
            </a:r>
          </a:p>
          <a:p>
            <a:r>
              <a:rPr lang="en-US"/>
              <a:t>(play the recording)</a:t>
            </a:r>
          </a:p>
          <a:p>
            <a:r>
              <a:rPr lang="en-US"/>
              <a:t/>
            </a:r>
          </a:p>
          <a:p>
            <a:r>
              <a:rPr lang="en-US"/>
              <a:t>We all have health insurance tied to our parents' occupations, but none of us know much about our insurance plans and we have all had an extremely hard time understanding insurance jargon and finding in-network providers. </a:t>
            </a:r>
          </a:p>
          <a:p>
            <a:r>
              <a:rPr lang="en-US"/>
              <a:t/>
            </a:r>
          </a:p>
          <a:p>
            <a:r>
              <a:rPr lang="en-US"/>
              <a:t>That got us thinking about how this is a shared experience amongst many college students who are moving to a new place for the first time. So then we began thinking about the values young people hold in terms of navigating their healthcare experience including:</a:t>
            </a:r>
          </a:p>
          <a:p>
            <a:r>
              <a:rPr lang="en-US"/>
              <a:t>1. Understanding the benefits and limitations of their health insurance plans (albeit that many do not possess this knowledge)</a:t>
            </a:r>
          </a:p>
          <a:p>
            <a:r>
              <a:rPr lang="en-US"/>
              <a:t>2. Young people want to find affordable, in-network care</a:t>
            </a:r>
          </a:p>
          <a:p>
            <a:r>
              <a:rPr lang="en-US"/>
              <a:t>3. Young people seem to be on the move, and thus it's important to be able to find care in new cities</a:t>
            </a:r>
          </a:p>
          <a:p>
            <a:r>
              <a:rPr lang="en-US"/>
              <a:t>4. and lastly, many of us are soon reaching the age where we can no longer be on our parents' health insurance, and therefore young people need to learn how to navigate this transition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Quickly reviewing the needfindig criteria we used to find interviewees, we looked for a young demographic ranging from college students to early career professionals who ideally are not originally from the Bay as to explore the problem of moving to a new city.</a:t>
            </a:r>
          </a:p>
          <a:p>
            <a:r>
              <a:rPr lang="en-US"/>
              <a:t/>
            </a:r>
          </a:p>
          <a:p>
            <a:r>
              <a:rPr lang="en-US"/>
              <a:t>We chose young people as our demographic bc 1. we understand them best as young people ourselves, 2. young people are the ones facing transitions in their health insurance as they become adults and find jobs, and 3. a lot of newly independent young people are finding care on their own for perhaps the first time ever!</a:t>
            </a:r>
          </a:p>
          <a:p>
            <a:r>
              <a:rPr lang="en-US"/>
              <a:t/>
            </a:r>
          </a:p>
          <a:p>
            <a:r>
              <a:rPr lang="en-US"/>
              <a:t>We had a total of 6 interviews this week, 4 of which we'll highlight in the presentation and 2 of which live in the appendix. Of the 4 highlighted today, 2 were in-person and 2 were conducted virtually. In-person meetings were held in the interviewee's location of preference which usually ended up being a place of comfort. </a:t>
            </a:r>
          </a:p>
          <a:p>
            <a:r>
              <a:rPr lang="en-US"/>
              <a:t/>
            </a:r>
          </a:p>
          <a:p>
            <a:r>
              <a:rPr lang="en-US"/>
              <a:t>For team interviewing norms, we had 2 members present for each interview, one which conducted the interview and the other which took notes and recorded the interview. Interviewees were usually receptive to our cold emails as many of them actually wanted a space to share their thoughts on their healthcare experiences, but we also incentivized them by sending thank you tokens of appreciation like buying them a coffee.</a:t>
            </a:r>
          </a:p>
          <a:p>
            <a:r>
              <a:rPr lang="en-US"/>
              <a:t/>
            </a:r>
          </a:p>
          <a:p>
            <a:r>
              <a:rPr lang="en-US"/>
              <a:t>And lastly, all virtual interviews were done on zoom, audio recordings were done on iphone voice memos, and pictures were taken via iPhone.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line with what we've already discussed, here are some of the main topics we explored in our interviews. We wanted to understand how people new to the Bay navigated their healthcare needs, whether or not they had health insurance, their understanding of their own healthcare plan, and the resources patients use to meet their personal healthcare needs.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we dive in, I want to highlight how we selected our extreme user. Our extreme user is extreme in the vertical of frequency of care. Anastazja is our extreme user, and she seeks medical care as a college student 2-3 times per month and has been prescribed more than 10 types of antibiotics and has had countless tests run. </a:t>
            </a:r>
          </a:p>
          <a:p>
            <a:r>
              <a:rPr lang="en-US"/>
              <a:t/>
            </a:r>
          </a:p>
          <a:p>
            <a:r>
              <a:rPr lang="en-US"/>
              <a:t>We consider this to be a very insightful extreme case because:</a:t>
            </a:r>
          </a:p>
          <a:p>
            <a:r>
              <a:rPr lang="en-US"/>
              <a:t>1. high frequency means she has a lot of experience in finding out of state healthcare (she's from Indiana) </a:t>
            </a:r>
          </a:p>
          <a:p>
            <a:r>
              <a:rPr lang="en-US"/>
              <a:t>2. and along those same lines, she has had a wide diversity in the type of care she's received for her different needs</a:t>
            </a:r>
          </a:p>
          <a:p>
            <a:r>
              <a:rPr lang="en-US"/>
              <a:t>3. and because she's had so many visits, she also has many medical bills to pay and we want to understand the financial stressors in healthcare decisions.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present the 4 main</a:t>
            </a:r>
          </a:p>
          <a:p>
            <a:r>
              <a:rPr lang="en-US"/>
              <a:t>- Alia (zoom)</a:t>
            </a:r>
          </a:p>
          <a:p>
            <a:r>
              <a:rPr lang="en-US"/>
              <a:t>- Bob (zoom)</a:t>
            </a:r>
          </a:p>
          <a:p>
            <a:r>
              <a:rPr lang="en-US"/>
              <a:t>- connie (in-person)</a:t>
            </a:r>
          </a:p>
          <a:p>
            <a:r>
              <a:rPr lang="en-US"/>
              <a:t>- Anastazja (in-person)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Dr. Svec- virtual</a:t>
            </a:r>
          </a:p>
          <a:p>
            <a:r>
              <a:rPr lang="en-US"/>
              <a:t>Lyubo- in-person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Anastazja</a:t>
            </a:r>
          </a:p>
          <a:p>
            <a:r>
              <a:rPr lang="en-US"/>
              <a:t>- college student</a:t>
            </a:r>
          </a:p>
          <a:p>
            <a:r>
              <a:rPr lang="en-US"/>
              <a:t>- junior studying earth systems</a:t>
            </a:r>
          </a:p>
          <a:p>
            <a:r>
              <a:rPr lang="en-US"/>
              <a:t>- extreme user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there was so much information extracted from Anastazja's story, so instead of reading every single note, I'm going to sum up our findings</a:t>
            </a:r>
          </a:p>
          <a:p>
            <a:r>
              <a:rPr lang="en-US"/>
              <a:t>- Anastazja has many recurring medical issues including UTIs and a lung infection. She is under her father's health insurance which only works in the state of Indiana, so she frequents Vaden for care. However, Vaden treats her as if she's a patient with a one-off medical issue rather than a recurrent one. Therefore, her symptoms keep recurring and she continuously has to advocate for herself to re-receive care. Because she can't find in-network providers, she goes to Stanford Hospital to get treated for things as simple as the flu, resulting in hospital bills totaling over $10,000. She is frustrated that her providers in South Bend, IN cannot communicate with her providers at Stanford, and she has had to continuously re-do procedures that she's already done. She has also experienced mishandling in her patient care, and thus has a deep mistrust in the healthcare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summarize each component of the empathy map: </a:t>
            </a:r>
          </a:p>
          <a:p>
            <a:r>
              <a:rPr lang="en-US"/>
              <a:t>1. Finding healthcare in a new city is hard, especially in college where there is so much transition</a:t>
            </a:r>
          </a:p>
          <a:p>
            <a:r>
              <a:rPr lang="en-US"/>
              <a:t>2. Healthcare in college is meant to treat one-off infections; it's not sustainable long-term care</a:t>
            </a:r>
          </a:p>
          <a:p>
            <a:r>
              <a:rPr lang="en-US"/>
              <a:t/>
            </a:r>
          </a:p>
          <a:p>
            <a:r>
              <a:rPr lang="en-US"/>
              <a:t>She has taken over the counter medication, such as cranberry pills, as a way to mitigate symptoms, and she only receives primary care back in Indiana.</a:t>
            </a:r>
          </a:p>
          <a:p>
            <a:r>
              <a:rPr lang="en-US"/>
              <a:t/>
            </a:r>
          </a:p>
          <a:p>
            <a:r>
              <a:rPr lang="en-US"/>
              <a:t>Taking what anastazja has said and done, we believe anastazja thinks that she shouldn't have to continue advocating for her own care and she believes that better communication between medical providers and stakeholders would prevent this constant cycle of advocating for herself.</a:t>
            </a:r>
          </a:p>
          <a:p>
            <a:r>
              <a:rPr lang="en-US"/>
              <a:t/>
            </a:r>
          </a:p>
          <a:p>
            <a:r>
              <a:rPr lang="en-US"/>
              <a:t>She feels severe anxiety about whether or not she is physically health, but she is also exhausted from having to communicate with insurance and care providers in both Indiana and Stanford.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picture of her hospital bill from being treated for the flu</a:t>
            </a:r>
          </a:p>
          <a:p>
            <a:r>
              <a:rPr lang="en-US"/>
              <a:t/>
            </a:r>
          </a:p>
          <a:p>
            <a:r>
              <a:rPr lang="en-US"/>
              <a:t>a small example of her "medicine cabinet" of cranberry pills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lack of easy access to quality care leads to anxieties around physical health that makes patients want to seek further care</a:t>
            </a:r>
          </a:p>
          <a:p>
            <a:r>
              <a:rPr lang="en-US"/>
              <a:t/>
            </a:r>
          </a:p>
          <a:p>
            <a:r>
              <a:rPr lang="en-US"/>
              <a:t>- students need a tool that will help them easily find doctors that fit their personal needs and can obtain home medical records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Anastazja pays out of pocket for her care at Stanford, and we believe that people would rather spend more money on qualilty care than filter through a massive list of physicians given by insurance</a:t>
            </a:r>
          </a:p>
          <a:p>
            <a:r>
              <a:rPr lang="en-US"/>
              <a:t/>
            </a:r>
          </a:p>
          <a:p>
            <a:r>
              <a:rPr lang="en-US"/>
              <a:t>- students need a better way to filter through in-network physicians based on their personal wants for their care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Alia: founder living in the Bay, graduated from Georgetown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and this is just a quick example of how our team went about doing the empathy maps; we came together and did massive sticky note brainstorming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Alia is a founder in the Bay who has struggled to receive care for her back pains. Her back pains emerged at Georgetown and she paid out of pocket for physical therapy, which ultimately rendered useless. She and her family are on Medicare, but we were surprised to learn that Medicare can drop a user off the plan without any given notice, as in the case of Alia. She continues to fly back home to South Carolina to receive care because her Medicare is only valid in her home state. As stated in her quote, the amount she has spent on travel alone could cover the cost of her back surgery.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Pulling out the key aspects of each quadrant, Alia believed that she could take of her pain on her own and when she realized she couldn't, she was surprised to learn that she had been kicked off Medicare without any warning. She goes home to South Carolina to get all care, and in trying to renew Medicare, she has to use phone call which forces her to talk to 3-4 agents before getting help. </a:t>
            </a:r>
          </a:p>
          <a:p>
            <a:r>
              <a:rPr lang="en-US"/>
              <a:t/>
            </a:r>
          </a:p>
          <a:p>
            <a:r>
              <a:rPr lang="en-US"/>
              <a:t>- Alia thinks that the lack of communication is much to blame for the long wait time to receive surgery</a:t>
            </a:r>
          </a:p>
          <a:p>
            <a:r>
              <a:rPr lang="en-US"/>
              <a:t/>
            </a:r>
          </a:p>
          <a:p>
            <a:r>
              <a:rPr lang="en-US"/>
              <a:t>- Frustrated by the travel she has to do just bc of the inflexibility of insurance plans across state lines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returning home for care is common for out-of-state young people</a:t>
            </a:r>
          </a:p>
          <a:p>
            <a:r>
              <a:rPr lang="en-US"/>
              <a:t/>
            </a:r>
          </a:p>
          <a:p>
            <a:r>
              <a:rPr lang="en-US"/>
              <a:t>- need a better referral process to streamline the timeline of getting care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Connie: young adult founder living in East Palo Alto with 6 other housemates; runs a startup providing consulting-like services to other pre-seed startups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 her early career, she was on Medical but didn't even bother going to the doctor anymore after she tried 6 times to find an effective doctor. Plus there were no available doctors</a:t>
            </a:r>
          </a:p>
          <a:p>
            <a:r>
              <a:rPr lang="en-US"/>
              <a:t/>
            </a:r>
          </a:p>
          <a:p>
            <a:r>
              <a:rPr lang="en-US"/>
              <a:t>- calling the San Mateo mediCal was a headache and had to continuously call</a:t>
            </a:r>
          </a:p>
          <a:p>
            <a:r>
              <a:rPr lang="en-US"/>
              <a:t/>
            </a:r>
          </a:p>
          <a:p>
            <a:r>
              <a:rPr lang="en-US"/>
              <a:t>- still doesn't really know much about her insurance, even tho now she's on Kaiser</a:t>
            </a:r>
          </a:p>
          <a:p>
            <a:r>
              <a:rPr lang="en-US"/>
              <a:t/>
            </a:r>
          </a:p>
          <a:p>
            <a:r>
              <a:rPr lang="en-US"/>
              <a:t>- low trust in most health plans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highlights of the empathy map:</a:t>
            </a:r>
          </a:p>
          <a:p>
            <a:r>
              <a:rPr lang="en-US"/>
              <a:t/>
            </a:r>
          </a:p>
          <a:p>
            <a:r>
              <a:rPr lang="en-US"/>
              <a:t>- switching insurance plans and also managing Medical is a massive headache- too convoluted</a:t>
            </a:r>
          </a:p>
          <a:p>
            <a:r>
              <a:rPr lang="en-US"/>
              <a:t/>
            </a:r>
          </a:p>
          <a:p>
            <a:r>
              <a:rPr lang="en-US"/>
              <a:t>- would rather not see a doctor than go through the hassle of finding a good one</a:t>
            </a:r>
          </a:p>
          <a:p>
            <a:r>
              <a:rPr lang="en-US"/>
              <a:t/>
            </a:r>
          </a:p>
          <a:p>
            <a:r>
              <a:rPr lang="en-US"/>
              <a:t>- wants to be educated on different health insurance plans and better organization within the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biggest problems: outdated information, long wait times, internal strikes</a:t>
            </a:r>
          </a:p>
          <a:p>
            <a:r>
              <a:rPr lang="en-US"/>
              <a:t/>
            </a:r>
          </a:p>
          <a:p>
            <a:r>
              <a:rPr lang="en-US"/>
              <a:t>- need: tailored in-network solutions w more streamlined process for understanding and switching plans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consultant (wanted to remain anonymous)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consultant who travels a lot</a:t>
            </a:r>
          </a:p>
          <a:p>
            <a:r>
              <a:rPr lang="en-US"/>
              <a:t>- goes home for yearly check ups</a:t>
            </a:r>
          </a:p>
          <a:p>
            <a:r>
              <a:rPr lang="en-US"/>
              <a:t>- can't get prescriptions in non-home state</a:t>
            </a:r>
          </a:p>
          <a:p>
            <a:r>
              <a:rPr lang="en-US"/>
              <a:t>- doesn't know much about insurance; his information about insurance comes from his family and his employer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healthcare is rooted in home towns --&gt; not conducive to travel-heavy work life</a:t>
            </a:r>
          </a:p>
          <a:p>
            <a:r>
              <a:rPr lang="en-US"/>
              <a:t/>
            </a:r>
          </a:p>
          <a:p>
            <a:r>
              <a:rPr lang="en-US"/>
              <a:t>- need: translating healthcare services to a new city AND general education about different insurance options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media/image7.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9.jpe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18.png" Type="http://schemas.openxmlformats.org/officeDocument/2006/relationships/image"/><Relationship Id="rId12" Target="../media/image19.svg" Type="http://schemas.openxmlformats.org/officeDocument/2006/relationships/image"/><Relationship Id="rId2" Target="../notesSlides/notesSlide3.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12" Target="../media/image32.png" Type="http://schemas.openxmlformats.org/officeDocument/2006/relationships/image"/><Relationship Id="rId13" Target="../media/image33.svg" Type="http://schemas.openxmlformats.org/officeDocument/2006/relationships/image"/><Relationship Id="rId2" Target="../notesSlides/notesSlide6.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25.jpe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svg" Type="http://schemas.openxmlformats.org/officeDocument/2006/relationships/image"/><Relationship Id="rId2" Target="../notesSlides/notesSlide7.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34.png" Type="http://schemas.openxmlformats.org/officeDocument/2006/relationships/image"/><Relationship Id="rId6" Target="../media/image35.png" Type="http://schemas.openxmlformats.org/officeDocument/2006/relationships/image"/><Relationship Id="rId7" Target="../media/image25.jpe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3.png" Type="http://schemas.openxmlformats.org/officeDocument/2006/relationships/image"/><Relationship Id="rId4" Target="../media/image4.svg" Type="http://schemas.openxmlformats.org/officeDocument/2006/relationships/image"/><Relationship Id="rId5" Target="../media/image40.pn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1.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2.png" Type="http://schemas.openxmlformats.org/officeDocument/2006/relationships/image"/><Relationship Id="rId4" Target="../media/image25.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5.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5.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42.jpeg" Type="http://schemas.openxmlformats.org/officeDocument/2006/relationships/image"/><Relationship Id="rId4" Target="../media/image43.jpe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11" Target="../media/image25.jpeg" Type="http://schemas.openxmlformats.org/officeDocument/2006/relationships/image"/><Relationship Id="rId2" Target="../notesSlides/notesSlide13.xml" Type="http://schemas.openxmlformats.org/officeDocument/2006/relationships/notesSlid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 Id="rId9" Target="../media/image3.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11" Target="../media/image25.jpeg" Type="http://schemas.openxmlformats.org/officeDocument/2006/relationships/image"/><Relationship Id="rId2" Target="../notesSlides/notesSlide14.xml" Type="http://schemas.openxmlformats.org/officeDocument/2006/relationships/notesSlid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 Id="rId9" Target="../media/image3.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34.png" Type="http://schemas.openxmlformats.org/officeDocument/2006/relationships/image"/><Relationship Id="rId4" Target="../media/image22.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0.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34.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34.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11" Target="../media/image34.png" Type="http://schemas.openxmlformats.org/officeDocument/2006/relationships/image"/><Relationship Id="rId2" Target="../notesSlides/notesSlide19.xml" Type="http://schemas.openxmlformats.org/officeDocument/2006/relationships/notesSlid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 Id="rId9" Target="../media/image3.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2.png" Type="http://schemas.openxmlformats.org/officeDocument/2006/relationships/image"/><Relationship Id="rId4" Target="../media/image35.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35.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35.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11" Target="../media/image35.png" Type="http://schemas.openxmlformats.org/officeDocument/2006/relationships/image"/><Relationship Id="rId2" Target="../notesSlides/notesSlide23.xml" Type="http://schemas.openxmlformats.org/officeDocument/2006/relationships/notesSlid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 Id="rId9" Target="../media/image3.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2.pn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51.png" Type="http://schemas.openxmlformats.org/officeDocument/2006/relationships/image"/><Relationship Id="rId7" Target="../media/image52.png" Type="http://schemas.openxmlformats.org/officeDocument/2006/relationships/image"/><Relationship Id="rId8" Target="../media/image53.sv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36.png" Type="http://schemas.openxmlformats.org/officeDocument/2006/relationships/image"/><Relationship Id="rId4" Target="../media/image37.sv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11" Target="../media/image36.png" Type="http://schemas.openxmlformats.org/officeDocument/2006/relationships/image"/><Relationship Id="rId12" Target="../media/image37.svg" Type="http://schemas.openxmlformats.org/officeDocument/2006/relationships/image"/><Relationship Id="rId2" Target="../notesSlides/notesSlide26.xml" Type="http://schemas.openxmlformats.org/officeDocument/2006/relationships/notesSlid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svg" Type="http://schemas.openxmlformats.org/officeDocument/2006/relationships/image"/><Relationship Id="rId7" Target="../media/image48.png" Type="http://schemas.openxmlformats.org/officeDocument/2006/relationships/image"/><Relationship Id="rId8" Target="../media/image49.svg" Type="http://schemas.openxmlformats.org/officeDocument/2006/relationships/image"/><Relationship Id="rId9" Target="../media/image3.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0.png" Type="http://schemas.openxmlformats.org/officeDocument/2006/relationships/image"/><Relationship Id="rId11" Target="../media/image61.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 Id="rId6" Target="../media/image56.png" Type="http://schemas.openxmlformats.org/officeDocument/2006/relationships/image"/><Relationship Id="rId7" Target="../media/image57.svg" Type="http://schemas.openxmlformats.org/officeDocument/2006/relationships/image"/><Relationship Id="rId8" Target="../media/image58.png" Type="http://schemas.openxmlformats.org/officeDocument/2006/relationships/image"/><Relationship Id="rId9" Target="../media/image59.sv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62.jpe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40.png" Type="http://schemas.openxmlformats.org/officeDocument/2006/relationships/image"/><Relationship Id="rId5" Target="../media/image41.jpe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8229600"/>
            <a:chOff x="0" y="0"/>
            <a:chExt cx="4274726" cy="2167467"/>
          </a:xfrm>
        </p:grpSpPr>
        <p:sp>
          <p:nvSpPr>
            <p:cNvPr name="Freeform 3" id="3"/>
            <p:cNvSpPr/>
            <p:nvPr/>
          </p:nvSpPr>
          <p:spPr>
            <a:xfrm flipH="false" flipV="false" rot="0">
              <a:off x="0" y="0"/>
              <a:ext cx="4274726" cy="2167467"/>
            </a:xfrm>
            <a:custGeom>
              <a:avLst/>
              <a:gdLst/>
              <a:ahLst/>
              <a:cxnLst/>
              <a:rect r="r" b="b" t="t" l="l"/>
              <a:pathLst>
                <a:path h="2167467" w="4274726">
                  <a:moveTo>
                    <a:pt x="9063" y="0"/>
                  </a:moveTo>
                  <a:lnTo>
                    <a:pt x="4265663" y="0"/>
                  </a:lnTo>
                  <a:cubicBezTo>
                    <a:pt x="4268067" y="0"/>
                    <a:pt x="4270372" y="955"/>
                    <a:pt x="4272071" y="2654"/>
                  </a:cubicBezTo>
                  <a:cubicBezTo>
                    <a:pt x="4273771" y="4354"/>
                    <a:pt x="4274726" y="6659"/>
                    <a:pt x="4274726" y="9063"/>
                  </a:cubicBezTo>
                  <a:lnTo>
                    <a:pt x="4274726" y="2158404"/>
                  </a:lnTo>
                  <a:cubicBezTo>
                    <a:pt x="4274726" y="2160807"/>
                    <a:pt x="4273771" y="2163113"/>
                    <a:pt x="4272071" y="2164812"/>
                  </a:cubicBezTo>
                  <a:cubicBezTo>
                    <a:pt x="4270372" y="2166512"/>
                    <a:pt x="4268067" y="2167467"/>
                    <a:pt x="4265663" y="2167467"/>
                  </a:cubicBezTo>
                  <a:lnTo>
                    <a:pt x="9063" y="2167467"/>
                  </a:lnTo>
                  <a:cubicBezTo>
                    <a:pt x="6659" y="2167467"/>
                    <a:pt x="4354" y="2166512"/>
                    <a:pt x="2654" y="2164812"/>
                  </a:cubicBezTo>
                  <a:cubicBezTo>
                    <a:pt x="955" y="2163113"/>
                    <a:pt x="0" y="2160807"/>
                    <a:pt x="0" y="2158404"/>
                  </a:cubicBezTo>
                  <a:lnTo>
                    <a:pt x="0" y="9063"/>
                  </a:lnTo>
                  <a:cubicBezTo>
                    <a:pt x="0" y="6659"/>
                    <a:pt x="955" y="4354"/>
                    <a:pt x="2654" y="2654"/>
                  </a:cubicBezTo>
                  <a:cubicBezTo>
                    <a:pt x="4354" y="955"/>
                    <a:pt x="6659" y="0"/>
                    <a:pt x="9063" y="0"/>
                  </a:cubicBezTo>
                  <a:close/>
                </a:path>
              </a:pathLst>
            </a:custGeom>
            <a:solidFill>
              <a:srgbClr val="000000">
                <a:alpha val="0"/>
              </a:srgbClr>
            </a:solidFill>
            <a:ln w="28575" cap="sq">
              <a:solidFill>
                <a:srgbClr val="084C6E"/>
              </a:solidFill>
              <a:prstDash val="solid"/>
              <a:miter/>
            </a:ln>
          </p:spPr>
        </p:sp>
        <p:sp>
          <p:nvSpPr>
            <p:cNvPr name="TextBox 4" id="4"/>
            <p:cNvSpPr txBox="true"/>
            <p:nvPr/>
          </p:nvSpPr>
          <p:spPr>
            <a:xfrm>
              <a:off x="0" y="-28575"/>
              <a:ext cx="4274726" cy="2196042"/>
            </a:xfrm>
            <a:prstGeom prst="rect">
              <a:avLst/>
            </a:prstGeom>
          </p:spPr>
          <p:txBody>
            <a:bodyPr anchor="ctr" rtlCol="false" tIns="50800" lIns="50800" bIns="50800" rIns="50800"/>
            <a:lstStyle/>
            <a:p>
              <a:pPr algn="ctr">
                <a:lnSpc>
                  <a:spcPts val="2590"/>
                </a:lnSpc>
              </a:pPr>
            </a:p>
          </p:txBody>
        </p:sp>
      </p:grpSp>
      <p:sp>
        <p:nvSpPr>
          <p:cNvPr name="Freeform 5" id="5"/>
          <p:cNvSpPr/>
          <p:nvPr/>
        </p:nvSpPr>
        <p:spPr>
          <a:xfrm flipH="false" flipV="false" rot="0">
            <a:off x="2059408" y="1225269"/>
            <a:ext cx="614087" cy="594839"/>
          </a:xfrm>
          <a:custGeom>
            <a:avLst/>
            <a:gdLst/>
            <a:ahLst/>
            <a:cxnLst/>
            <a:rect r="r" b="b" t="t" l="l"/>
            <a:pathLst>
              <a:path h="594839" w="614087">
                <a:moveTo>
                  <a:pt x="0" y="0"/>
                </a:moveTo>
                <a:lnTo>
                  <a:pt x="614087" y="0"/>
                </a:lnTo>
                <a:lnTo>
                  <a:pt x="614087" y="594838"/>
                </a:lnTo>
                <a:lnTo>
                  <a:pt x="0" y="5948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4753329" y="1379968"/>
            <a:ext cx="1240428" cy="294111"/>
            <a:chOff x="0" y="0"/>
            <a:chExt cx="1653904" cy="392148"/>
          </a:xfrm>
        </p:grpSpPr>
        <p:grpSp>
          <p:nvGrpSpPr>
            <p:cNvPr name="Group 7" id="7"/>
            <p:cNvGrpSpPr/>
            <p:nvPr/>
          </p:nvGrpSpPr>
          <p:grpSpPr>
            <a:xfrm rot="0">
              <a:off x="1261756" y="0"/>
              <a:ext cx="392148" cy="392148"/>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9" id="9"/>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0" id="10"/>
            <p:cNvGrpSpPr/>
            <p:nvPr/>
          </p:nvGrpSpPr>
          <p:grpSpPr>
            <a:xfrm rot="0">
              <a:off x="633448" y="0"/>
              <a:ext cx="392148" cy="39214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2" id="1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3" id="13"/>
            <p:cNvGrpSpPr/>
            <p:nvPr/>
          </p:nvGrpSpPr>
          <p:grpSpPr>
            <a:xfrm rot="0">
              <a:off x="0" y="0"/>
              <a:ext cx="392148" cy="39214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a:ln w="9525" cap="sq">
                <a:solidFill>
                  <a:srgbClr val="000000"/>
                </a:solidFill>
                <a:prstDash val="solid"/>
                <a:miter/>
              </a:ln>
            </p:spPr>
          </p:sp>
          <p:sp>
            <p:nvSpPr>
              <p:cNvPr name="TextBox 15" id="15"/>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AutoShape 16" id="16"/>
          <p:cNvSpPr/>
          <p:nvPr/>
        </p:nvSpPr>
        <p:spPr>
          <a:xfrm>
            <a:off x="1247028" y="1965559"/>
            <a:ext cx="15822467" cy="0"/>
          </a:xfrm>
          <a:prstGeom prst="line">
            <a:avLst/>
          </a:prstGeom>
          <a:ln cap="flat" w="28575">
            <a:solidFill>
              <a:srgbClr val="084C6E"/>
            </a:solidFill>
            <a:prstDash val="solid"/>
            <a:headEnd type="none" len="sm" w="sm"/>
            <a:tailEnd type="none" len="sm" w="sm"/>
          </a:ln>
        </p:spPr>
      </p:sp>
      <p:sp>
        <p:nvSpPr>
          <p:cNvPr name="Freeform 17" id="17"/>
          <p:cNvSpPr/>
          <p:nvPr/>
        </p:nvSpPr>
        <p:spPr>
          <a:xfrm flipH="false" flipV="false" rot="0">
            <a:off x="16349806" y="1225269"/>
            <a:ext cx="603509" cy="603509"/>
          </a:xfrm>
          <a:custGeom>
            <a:avLst/>
            <a:gdLst/>
            <a:ahLst/>
            <a:cxnLst/>
            <a:rect r="r" b="b" t="t" l="l"/>
            <a:pathLst>
              <a:path h="603509" w="603509">
                <a:moveTo>
                  <a:pt x="0" y="0"/>
                </a:moveTo>
                <a:lnTo>
                  <a:pt x="603510" y="0"/>
                </a:lnTo>
                <a:lnTo>
                  <a:pt x="603510" y="603509"/>
                </a:lnTo>
                <a:lnTo>
                  <a:pt x="0" y="6035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true" flipV="false" rot="0">
            <a:off x="1255632" y="1225269"/>
            <a:ext cx="603509" cy="603509"/>
          </a:xfrm>
          <a:custGeom>
            <a:avLst/>
            <a:gdLst/>
            <a:ahLst/>
            <a:cxnLst/>
            <a:rect r="r" b="b" t="t" l="l"/>
            <a:pathLst>
              <a:path h="603509" w="603509">
                <a:moveTo>
                  <a:pt x="603509" y="0"/>
                </a:moveTo>
                <a:lnTo>
                  <a:pt x="0" y="0"/>
                </a:lnTo>
                <a:lnTo>
                  <a:pt x="0" y="603509"/>
                </a:lnTo>
                <a:lnTo>
                  <a:pt x="603509" y="603509"/>
                </a:lnTo>
                <a:lnTo>
                  <a:pt x="603509"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0">
            <a:off x="1184313" y="6286500"/>
            <a:ext cx="3681284" cy="2971800"/>
          </a:xfrm>
          <a:custGeom>
            <a:avLst/>
            <a:gdLst/>
            <a:ahLst/>
            <a:cxnLst/>
            <a:rect r="r" b="b" t="t" l="l"/>
            <a:pathLst>
              <a:path h="2971800" w="3681284">
                <a:moveTo>
                  <a:pt x="0" y="0"/>
                </a:moveTo>
                <a:lnTo>
                  <a:pt x="3681284" y="0"/>
                </a:lnTo>
                <a:lnTo>
                  <a:pt x="3681284" y="2971800"/>
                </a:lnTo>
                <a:lnTo>
                  <a:pt x="0" y="2971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0" id="20"/>
          <p:cNvSpPr/>
          <p:nvPr/>
        </p:nvSpPr>
        <p:spPr>
          <a:xfrm flipH="false" flipV="false" rot="0">
            <a:off x="13909935" y="6286500"/>
            <a:ext cx="3349365" cy="2971800"/>
          </a:xfrm>
          <a:custGeom>
            <a:avLst/>
            <a:gdLst/>
            <a:ahLst/>
            <a:cxnLst/>
            <a:rect r="r" b="b" t="t" l="l"/>
            <a:pathLst>
              <a:path h="2971800" w="3349365">
                <a:moveTo>
                  <a:pt x="0" y="0"/>
                </a:moveTo>
                <a:lnTo>
                  <a:pt x="3349365" y="0"/>
                </a:lnTo>
                <a:lnTo>
                  <a:pt x="3349365" y="2971800"/>
                </a:lnTo>
                <a:lnTo>
                  <a:pt x="0" y="2971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1" id="21"/>
          <p:cNvSpPr txBox="true"/>
          <p:nvPr/>
        </p:nvSpPr>
        <p:spPr>
          <a:xfrm rot="0">
            <a:off x="3024955" y="3876675"/>
            <a:ext cx="12238089" cy="2409825"/>
          </a:xfrm>
          <a:prstGeom prst="rect">
            <a:avLst/>
          </a:prstGeom>
        </p:spPr>
        <p:txBody>
          <a:bodyPr anchor="t" rtlCol="false" tIns="0" lIns="0" bIns="0" rIns="0">
            <a:spAutoFit/>
          </a:bodyPr>
          <a:lstStyle/>
          <a:p>
            <a:pPr algn="ctr">
              <a:lnSpc>
                <a:spcPts val="9000"/>
              </a:lnSpc>
            </a:pPr>
            <a:r>
              <a:rPr lang="en-US" sz="7500">
                <a:solidFill>
                  <a:srgbClr val="084C6E"/>
                </a:solidFill>
                <a:latin typeface="Codec Pro Bold"/>
              </a:rPr>
              <a:t>FINDING ASSURANCE IN INSURANCE</a:t>
            </a:r>
          </a:p>
        </p:txBody>
      </p:sp>
      <p:sp>
        <p:nvSpPr>
          <p:cNvPr name="TextBox 22" id="22"/>
          <p:cNvSpPr txBox="true"/>
          <p:nvPr/>
        </p:nvSpPr>
        <p:spPr>
          <a:xfrm rot="0">
            <a:off x="2873520" y="1333711"/>
            <a:ext cx="1295152" cy="402535"/>
          </a:xfrm>
          <a:prstGeom prst="rect">
            <a:avLst/>
          </a:prstGeom>
        </p:spPr>
        <p:txBody>
          <a:bodyPr anchor="t" rtlCol="false" tIns="0" lIns="0" bIns="0" rIns="0">
            <a:spAutoFit/>
          </a:bodyPr>
          <a:lstStyle/>
          <a:p>
            <a:pPr>
              <a:lnSpc>
                <a:spcPts val="2987"/>
              </a:lnSpc>
            </a:pPr>
            <a:r>
              <a:rPr lang="en-US" sz="2489" spc="-49">
                <a:solidFill>
                  <a:srgbClr val="084C6E"/>
                </a:solidFill>
                <a:latin typeface="Codec Pro Bold"/>
              </a:rPr>
              <a:t>CS 147</a:t>
            </a:r>
          </a:p>
        </p:txBody>
      </p:sp>
      <p:sp>
        <p:nvSpPr>
          <p:cNvPr name="TextBox 23" id="23"/>
          <p:cNvSpPr txBox="true"/>
          <p:nvPr/>
        </p:nvSpPr>
        <p:spPr>
          <a:xfrm rot="0">
            <a:off x="5122473" y="7074316"/>
            <a:ext cx="8043054" cy="467786"/>
          </a:xfrm>
          <a:prstGeom prst="rect">
            <a:avLst/>
          </a:prstGeom>
        </p:spPr>
        <p:txBody>
          <a:bodyPr anchor="t" rtlCol="false" tIns="0" lIns="0" bIns="0" rIns="0">
            <a:spAutoFit/>
          </a:bodyPr>
          <a:lstStyle/>
          <a:p>
            <a:pPr algn="ctr">
              <a:lnSpc>
                <a:spcPts val="3593"/>
              </a:lnSpc>
            </a:pPr>
            <a:r>
              <a:rPr lang="en-US" sz="2566" spc="-51">
                <a:solidFill>
                  <a:srgbClr val="084C6E"/>
                </a:solidFill>
                <a:latin typeface="Codec Pro Bold"/>
              </a:rPr>
              <a:t>Angela Mao, Delali Bruce, Abbie Maemoto, Susan Lee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5150678" y="1938227"/>
            <a:ext cx="7625318" cy="7625287"/>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16666" r="0" b="-16666"/>
              </a:stretch>
            </a:blipFill>
          </p:spPr>
        </p:sp>
      </p:grpSp>
      <p:grpSp>
        <p:nvGrpSpPr>
          <p:cNvPr name="Group 6" id="6"/>
          <p:cNvGrpSpPr/>
          <p:nvPr/>
        </p:nvGrpSpPr>
        <p:grpSpPr>
          <a:xfrm rot="0">
            <a:off x="6404559" y="1345966"/>
            <a:ext cx="5415453" cy="1407585"/>
            <a:chOff x="0" y="0"/>
            <a:chExt cx="1426292" cy="370722"/>
          </a:xfrm>
        </p:grpSpPr>
        <p:sp>
          <p:nvSpPr>
            <p:cNvPr name="Freeform 7" id="7"/>
            <p:cNvSpPr/>
            <p:nvPr/>
          </p:nvSpPr>
          <p:spPr>
            <a:xfrm flipH="false" flipV="false" rot="0">
              <a:off x="0" y="0"/>
              <a:ext cx="1426292" cy="370722"/>
            </a:xfrm>
            <a:custGeom>
              <a:avLst/>
              <a:gdLst/>
              <a:ahLst/>
              <a:cxnLst/>
              <a:rect r="r" b="b" t="t" l="l"/>
              <a:pathLst>
                <a:path h="370722" w="1426292">
                  <a:moveTo>
                    <a:pt x="37170" y="0"/>
                  </a:moveTo>
                  <a:lnTo>
                    <a:pt x="1389123" y="0"/>
                  </a:lnTo>
                  <a:cubicBezTo>
                    <a:pt x="1398980" y="0"/>
                    <a:pt x="1408435" y="3916"/>
                    <a:pt x="1415405" y="10887"/>
                  </a:cubicBezTo>
                  <a:cubicBezTo>
                    <a:pt x="1422376" y="17857"/>
                    <a:pt x="1426292" y="27312"/>
                    <a:pt x="1426292" y="37170"/>
                  </a:cubicBezTo>
                  <a:lnTo>
                    <a:pt x="1426292" y="333552"/>
                  </a:lnTo>
                  <a:cubicBezTo>
                    <a:pt x="1426292" y="354080"/>
                    <a:pt x="1409651" y="370722"/>
                    <a:pt x="1389123" y="370722"/>
                  </a:cubicBezTo>
                  <a:lnTo>
                    <a:pt x="37170" y="370722"/>
                  </a:lnTo>
                  <a:cubicBezTo>
                    <a:pt x="27312" y="370722"/>
                    <a:pt x="17857" y="366806"/>
                    <a:pt x="10887" y="359835"/>
                  </a:cubicBezTo>
                  <a:cubicBezTo>
                    <a:pt x="3916" y="352865"/>
                    <a:pt x="0" y="343410"/>
                    <a:pt x="0" y="333552"/>
                  </a:cubicBezTo>
                  <a:lnTo>
                    <a:pt x="0" y="37170"/>
                  </a:lnTo>
                  <a:cubicBezTo>
                    <a:pt x="0" y="16641"/>
                    <a:pt x="16641" y="0"/>
                    <a:pt x="3717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8" id="8"/>
            <p:cNvSpPr txBox="true"/>
            <p:nvPr/>
          </p:nvSpPr>
          <p:spPr>
            <a:xfrm>
              <a:off x="0" y="-28575"/>
              <a:ext cx="1426292" cy="399297"/>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9" id="9"/>
          <p:cNvSpPr/>
          <p:nvPr/>
        </p:nvSpPr>
        <p:spPr>
          <a:xfrm flipH="false" flipV="false" rot="0">
            <a:off x="3415410" y="2357364"/>
            <a:ext cx="3091678" cy="1708152"/>
          </a:xfrm>
          <a:custGeom>
            <a:avLst/>
            <a:gdLst/>
            <a:ahLst/>
            <a:cxnLst/>
            <a:rect r="r" b="b" t="t" l="l"/>
            <a:pathLst>
              <a:path h="1708152" w="3091678">
                <a:moveTo>
                  <a:pt x="0" y="0"/>
                </a:moveTo>
                <a:lnTo>
                  <a:pt x="3091678" y="0"/>
                </a:lnTo>
                <a:lnTo>
                  <a:pt x="3091678" y="1708152"/>
                </a:lnTo>
                <a:lnTo>
                  <a:pt x="0" y="170815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3271296" y="3705685"/>
            <a:ext cx="2966380" cy="624412"/>
          </a:xfrm>
          <a:prstGeom prst="rect">
            <a:avLst/>
          </a:prstGeom>
        </p:spPr>
        <p:txBody>
          <a:bodyPr anchor="t" rtlCol="false" tIns="0" lIns="0" bIns="0" rIns="0">
            <a:spAutoFit/>
          </a:bodyPr>
          <a:lstStyle/>
          <a:p>
            <a:pPr algn="ctr">
              <a:lnSpc>
                <a:spcPts val="5253"/>
              </a:lnSpc>
            </a:pPr>
            <a:r>
              <a:rPr lang="en-US" sz="3502" spc="-87">
                <a:solidFill>
                  <a:srgbClr val="084C6E"/>
                </a:solidFill>
                <a:latin typeface="Open Sauce Bold"/>
              </a:rPr>
              <a:t>abbie</a:t>
            </a:r>
          </a:p>
        </p:txBody>
      </p:sp>
      <p:sp>
        <p:nvSpPr>
          <p:cNvPr name="TextBox 11" id="11"/>
          <p:cNvSpPr txBox="true"/>
          <p:nvPr/>
        </p:nvSpPr>
        <p:spPr>
          <a:xfrm rot="0">
            <a:off x="6687751" y="1544934"/>
            <a:ext cx="4912498" cy="923925"/>
          </a:xfrm>
          <a:prstGeom prst="rect">
            <a:avLst/>
          </a:prstGeom>
        </p:spPr>
        <p:txBody>
          <a:bodyPr anchor="t" rtlCol="false" tIns="0" lIns="0" bIns="0" rIns="0">
            <a:spAutoFit/>
          </a:bodyPr>
          <a:lstStyle/>
          <a:p>
            <a:pPr algn="ctr" marL="0" indent="0" lvl="0">
              <a:lnSpc>
                <a:spcPts val="6661"/>
              </a:lnSpc>
              <a:spcBef>
                <a:spcPct val="0"/>
              </a:spcBef>
            </a:pPr>
            <a:r>
              <a:rPr lang="en-US" sz="5551">
                <a:solidFill>
                  <a:srgbClr val="084C6E"/>
                </a:solidFill>
                <a:latin typeface="Codec Pro Bold"/>
              </a:rPr>
              <a:t>OUR TEAM</a:t>
            </a:r>
          </a:p>
        </p:txBody>
      </p:sp>
      <p:sp>
        <p:nvSpPr>
          <p:cNvPr name="TextBox 12" id="12"/>
          <p:cNvSpPr txBox="true"/>
          <p:nvPr/>
        </p:nvSpPr>
        <p:spPr>
          <a:xfrm rot="0">
            <a:off x="13252430" y="6390721"/>
            <a:ext cx="2966380" cy="624412"/>
          </a:xfrm>
          <a:prstGeom prst="rect">
            <a:avLst/>
          </a:prstGeom>
        </p:spPr>
        <p:txBody>
          <a:bodyPr anchor="t" rtlCol="false" tIns="0" lIns="0" bIns="0" rIns="0">
            <a:spAutoFit/>
          </a:bodyPr>
          <a:lstStyle/>
          <a:p>
            <a:pPr algn="ctr">
              <a:lnSpc>
                <a:spcPts val="5253"/>
              </a:lnSpc>
            </a:pPr>
            <a:r>
              <a:rPr lang="en-US" sz="3502" spc="-87">
                <a:solidFill>
                  <a:srgbClr val="084C6E"/>
                </a:solidFill>
                <a:latin typeface="Open Sauce Bold"/>
              </a:rPr>
              <a:t>angela</a:t>
            </a:r>
          </a:p>
        </p:txBody>
      </p:sp>
      <p:sp>
        <p:nvSpPr>
          <p:cNvPr name="TextBox 13" id="13"/>
          <p:cNvSpPr txBox="true"/>
          <p:nvPr/>
        </p:nvSpPr>
        <p:spPr>
          <a:xfrm rot="0">
            <a:off x="1692788" y="3688983"/>
            <a:ext cx="2966380" cy="624412"/>
          </a:xfrm>
          <a:prstGeom prst="rect">
            <a:avLst/>
          </a:prstGeom>
        </p:spPr>
        <p:txBody>
          <a:bodyPr anchor="t" rtlCol="false" tIns="0" lIns="0" bIns="0" rIns="0">
            <a:spAutoFit/>
          </a:bodyPr>
          <a:lstStyle/>
          <a:p>
            <a:pPr algn="ctr">
              <a:lnSpc>
                <a:spcPts val="5253"/>
              </a:lnSpc>
            </a:pPr>
            <a:r>
              <a:rPr lang="en-US" sz="3502" spc="-87">
                <a:solidFill>
                  <a:srgbClr val="084C6E"/>
                </a:solidFill>
                <a:latin typeface="Open Sauce Bold"/>
              </a:rPr>
              <a:t>delali</a:t>
            </a:r>
          </a:p>
        </p:txBody>
      </p:sp>
      <p:sp>
        <p:nvSpPr>
          <p:cNvPr name="TextBox 14" id="14"/>
          <p:cNvSpPr txBox="true"/>
          <p:nvPr/>
        </p:nvSpPr>
        <p:spPr>
          <a:xfrm rot="0">
            <a:off x="1692788" y="4235433"/>
            <a:ext cx="2966380" cy="456289"/>
          </a:xfrm>
          <a:prstGeom prst="rect">
            <a:avLst/>
          </a:prstGeom>
        </p:spPr>
        <p:txBody>
          <a:bodyPr anchor="t" rtlCol="false" tIns="0" lIns="0" bIns="0" rIns="0">
            <a:spAutoFit/>
          </a:bodyPr>
          <a:lstStyle/>
          <a:p>
            <a:pPr algn="ctr">
              <a:lnSpc>
                <a:spcPts val="3900"/>
              </a:lnSpc>
            </a:pPr>
            <a:r>
              <a:rPr lang="en-US" sz="2600" spc="-65">
                <a:solidFill>
                  <a:srgbClr val="084C6E"/>
                </a:solidFill>
                <a:latin typeface="Open Sauce"/>
              </a:rPr>
              <a:t>cs &amp; design ‘26 </a:t>
            </a:r>
          </a:p>
        </p:txBody>
      </p:sp>
      <p:sp>
        <p:nvSpPr>
          <p:cNvPr name="TextBox 15" id="15"/>
          <p:cNvSpPr txBox="true"/>
          <p:nvPr/>
        </p:nvSpPr>
        <p:spPr>
          <a:xfrm rot="0">
            <a:off x="2589480" y="6897734"/>
            <a:ext cx="2966380" cy="624412"/>
          </a:xfrm>
          <a:prstGeom prst="rect">
            <a:avLst/>
          </a:prstGeom>
        </p:spPr>
        <p:txBody>
          <a:bodyPr anchor="t" rtlCol="false" tIns="0" lIns="0" bIns="0" rIns="0">
            <a:spAutoFit/>
          </a:bodyPr>
          <a:lstStyle/>
          <a:p>
            <a:pPr algn="ctr">
              <a:lnSpc>
                <a:spcPts val="5253"/>
              </a:lnSpc>
            </a:pPr>
            <a:r>
              <a:rPr lang="en-US" sz="3502" spc="-87">
                <a:solidFill>
                  <a:srgbClr val="084C6E"/>
                </a:solidFill>
                <a:latin typeface="Open Sauce Bold"/>
              </a:rPr>
              <a:t>susan</a:t>
            </a:r>
          </a:p>
        </p:txBody>
      </p:sp>
      <p:sp>
        <p:nvSpPr>
          <p:cNvPr name="Freeform 16" id="16"/>
          <p:cNvSpPr/>
          <p:nvPr/>
        </p:nvSpPr>
        <p:spPr>
          <a:xfrm flipH="true" flipV="false" rot="-10407888">
            <a:off x="4188406" y="8241148"/>
            <a:ext cx="3091678" cy="1708152"/>
          </a:xfrm>
          <a:custGeom>
            <a:avLst/>
            <a:gdLst/>
            <a:ahLst/>
            <a:cxnLst/>
            <a:rect r="r" b="b" t="t" l="l"/>
            <a:pathLst>
              <a:path h="1708152" w="3091678">
                <a:moveTo>
                  <a:pt x="3091678" y="0"/>
                </a:moveTo>
                <a:lnTo>
                  <a:pt x="0" y="0"/>
                </a:lnTo>
                <a:lnTo>
                  <a:pt x="0" y="1708152"/>
                </a:lnTo>
                <a:lnTo>
                  <a:pt x="3091678" y="1708152"/>
                </a:lnTo>
                <a:lnTo>
                  <a:pt x="3091678"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7" id="17"/>
          <p:cNvSpPr/>
          <p:nvPr/>
        </p:nvSpPr>
        <p:spPr>
          <a:xfrm flipH="false" flipV="false" rot="-10407888">
            <a:off x="10263387" y="7755759"/>
            <a:ext cx="3475819" cy="1920390"/>
          </a:xfrm>
          <a:custGeom>
            <a:avLst/>
            <a:gdLst/>
            <a:ahLst/>
            <a:cxnLst/>
            <a:rect r="r" b="b" t="t" l="l"/>
            <a:pathLst>
              <a:path h="1920390" w="3475819">
                <a:moveTo>
                  <a:pt x="0" y="0"/>
                </a:moveTo>
                <a:lnTo>
                  <a:pt x="3475819" y="0"/>
                </a:lnTo>
                <a:lnTo>
                  <a:pt x="3475819" y="1920390"/>
                </a:lnTo>
                <a:lnTo>
                  <a:pt x="0" y="192039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true" flipV="false" rot="0">
            <a:off x="11820011" y="2340662"/>
            <a:ext cx="3091678" cy="1708152"/>
          </a:xfrm>
          <a:custGeom>
            <a:avLst/>
            <a:gdLst/>
            <a:ahLst/>
            <a:cxnLst/>
            <a:rect r="r" b="b" t="t" l="l"/>
            <a:pathLst>
              <a:path h="1708152" w="3091678">
                <a:moveTo>
                  <a:pt x="3091678" y="0"/>
                </a:moveTo>
                <a:lnTo>
                  <a:pt x="0" y="0"/>
                </a:lnTo>
                <a:lnTo>
                  <a:pt x="0" y="1708152"/>
                </a:lnTo>
                <a:lnTo>
                  <a:pt x="3091678" y="1708152"/>
                </a:lnTo>
                <a:lnTo>
                  <a:pt x="3091678"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19" id="19"/>
          <p:cNvSpPr txBox="true"/>
          <p:nvPr/>
        </p:nvSpPr>
        <p:spPr>
          <a:xfrm rot="0">
            <a:off x="2589480" y="7461582"/>
            <a:ext cx="2966380" cy="456289"/>
          </a:xfrm>
          <a:prstGeom prst="rect">
            <a:avLst/>
          </a:prstGeom>
        </p:spPr>
        <p:txBody>
          <a:bodyPr anchor="t" rtlCol="false" tIns="0" lIns="0" bIns="0" rIns="0">
            <a:spAutoFit/>
          </a:bodyPr>
          <a:lstStyle/>
          <a:p>
            <a:pPr algn="ctr">
              <a:lnSpc>
                <a:spcPts val="3900"/>
              </a:lnSpc>
            </a:pPr>
            <a:r>
              <a:rPr lang="en-US" sz="2600" spc="-65">
                <a:solidFill>
                  <a:srgbClr val="084C6E"/>
                </a:solidFill>
                <a:latin typeface="Open Sauce"/>
              </a:rPr>
              <a:t>cs ‘25 </a:t>
            </a:r>
          </a:p>
        </p:txBody>
      </p:sp>
      <p:sp>
        <p:nvSpPr>
          <p:cNvPr name="TextBox 20" id="20"/>
          <p:cNvSpPr txBox="true"/>
          <p:nvPr/>
        </p:nvSpPr>
        <p:spPr>
          <a:xfrm rot="0">
            <a:off x="12985145" y="6948458"/>
            <a:ext cx="3538681" cy="456289"/>
          </a:xfrm>
          <a:prstGeom prst="rect">
            <a:avLst/>
          </a:prstGeom>
        </p:spPr>
        <p:txBody>
          <a:bodyPr anchor="t" rtlCol="false" tIns="0" lIns="0" bIns="0" rIns="0">
            <a:spAutoFit/>
          </a:bodyPr>
          <a:lstStyle/>
          <a:p>
            <a:pPr algn="ctr">
              <a:lnSpc>
                <a:spcPts val="3900"/>
              </a:lnSpc>
            </a:pPr>
            <a:r>
              <a:rPr lang="en-US" sz="2600" spc="-65">
                <a:solidFill>
                  <a:srgbClr val="084C6E"/>
                </a:solidFill>
                <a:latin typeface="Open Sauce"/>
              </a:rPr>
              <a:t>cs ‘25 </a:t>
            </a:r>
          </a:p>
        </p:txBody>
      </p:sp>
      <p:sp>
        <p:nvSpPr>
          <p:cNvPr name="TextBox 21" id="21"/>
          <p:cNvSpPr txBox="true"/>
          <p:nvPr/>
        </p:nvSpPr>
        <p:spPr>
          <a:xfrm rot="0">
            <a:off x="13271296" y="4256245"/>
            <a:ext cx="2966380" cy="456289"/>
          </a:xfrm>
          <a:prstGeom prst="rect">
            <a:avLst/>
          </a:prstGeom>
        </p:spPr>
        <p:txBody>
          <a:bodyPr anchor="t" rtlCol="false" tIns="0" lIns="0" bIns="0" rIns="0">
            <a:spAutoFit/>
          </a:bodyPr>
          <a:lstStyle/>
          <a:p>
            <a:pPr algn="ctr">
              <a:lnSpc>
                <a:spcPts val="3900"/>
              </a:lnSpc>
            </a:pPr>
            <a:r>
              <a:rPr lang="en-US" sz="2600" spc="-65">
                <a:solidFill>
                  <a:srgbClr val="084C6E"/>
                </a:solidFill>
                <a:latin typeface="Open Sauce"/>
              </a:rPr>
              <a:t>cs ‘25</a:t>
            </a:r>
          </a:p>
        </p:txBody>
      </p:sp>
      <p:sp>
        <p:nvSpPr>
          <p:cNvPr name="TextBox 22" id="22"/>
          <p:cNvSpPr txBox="true"/>
          <p:nvPr/>
        </p:nvSpPr>
        <p:spPr>
          <a:xfrm rot="0">
            <a:off x="1402141" y="4715897"/>
            <a:ext cx="3547674" cy="427603"/>
          </a:xfrm>
          <a:prstGeom prst="rect">
            <a:avLst/>
          </a:prstGeom>
        </p:spPr>
        <p:txBody>
          <a:bodyPr anchor="t" rtlCol="false" tIns="0" lIns="0" bIns="0" rIns="0">
            <a:spAutoFit/>
          </a:bodyPr>
          <a:lstStyle/>
          <a:p>
            <a:pPr algn="ctr">
              <a:lnSpc>
                <a:spcPts val="3640"/>
              </a:lnSpc>
              <a:spcBef>
                <a:spcPct val="0"/>
              </a:spcBef>
            </a:pPr>
            <a:r>
              <a:rPr lang="en-US" sz="2600">
                <a:solidFill>
                  <a:srgbClr val="084C6E"/>
                </a:solidFill>
                <a:latin typeface="Open Sauce Bold"/>
              </a:rPr>
              <a:t>kombucha enthusiast</a:t>
            </a:r>
          </a:p>
        </p:txBody>
      </p:sp>
      <p:sp>
        <p:nvSpPr>
          <p:cNvPr name="TextBox 23" id="23"/>
          <p:cNvSpPr txBox="true"/>
          <p:nvPr/>
        </p:nvSpPr>
        <p:spPr>
          <a:xfrm rot="0">
            <a:off x="2859721" y="7895406"/>
            <a:ext cx="2425899" cy="427603"/>
          </a:xfrm>
          <a:prstGeom prst="rect">
            <a:avLst/>
          </a:prstGeom>
        </p:spPr>
        <p:txBody>
          <a:bodyPr anchor="t" rtlCol="false" tIns="0" lIns="0" bIns="0" rIns="0">
            <a:spAutoFit/>
          </a:bodyPr>
          <a:lstStyle/>
          <a:p>
            <a:pPr algn="ctr">
              <a:lnSpc>
                <a:spcPts val="3640"/>
              </a:lnSpc>
              <a:spcBef>
                <a:spcPct val="0"/>
              </a:spcBef>
            </a:pPr>
            <a:r>
              <a:rPr lang="en-US" sz="2600">
                <a:solidFill>
                  <a:srgbClr val="084C6E"/>
                </a:solidFill>
                <a:latin typeface="Open Sauce Bold"/>
              </a:rPr>
              <a:t>film enthusiast</a:t>
            </a:r>
          </a:p>
        </p:txBody>
      </p:sp>
      <p:sp>
        <p:nvSpPr>
          <p:cNvPr name="TextBox 24" id="24"/>
          <p:cNvSpPr txBox="true"/>
          <p:nvPr/>
        </p:nvSpPr>
        <p:spPr>
          <a:xfrm rot="0">
            <a:off x="13409172" y="4715897"/>
            <a:ext cx="3005034" cy="427603"/>
          </a:xfrm>
          <a:prstGeom prst="rect">
            <a:avLst/>
          </a:prstGeom>
        </p:spPr>
        <p:txBody>
          <a:bodyPr anchor="t" rtlCol="false" tIns="0" lIns="0" bIns="0" rIns="0">
            <a:spAutoFit/>
          </a:bodyPr>
          <a:lstStyle/>
          <a:p>
            <a:pPr algn="ctr">
              <a:lnSpc>
                <a:spcPts val="3640"/>
              </a:lnSpc>
              <a:spcBef>
                <a:spcPct val="0"/>
              </a:spcBef>
            </a:pPr>
            <a:r>
              <a:rPr lang="en-US" sz="2600">
                <a:solidFill>
                  <a:srgbClr val="084C6E"/>
                </a:solidFill>
                <a:latin typeface="Open Sauce Bold"/>
              </a:rPr>
              <a:t>celsuis enthusiast</a:t>
            </a:r>
          </a:p>
        </p:txBody>
      </p:sp>
      <p:sp>
        <p:nvSpPr>
          <p:cNvPr name="TextBox 25" id="25"/>
          <p:cNvSpPr txBox="true"/>
          <p:nvPr/>
        </p:nvSpPr>
        <p:spPr>
          <a:xfrm rot="0">
            <a:off x="13057032" y="7345409"/>
            <a:ext cx="3357174" cy="883147"/>
          </a:xfrm>
          <a:prstGeom prst="rect">
            <a:avLst/>
          </a:prstGeom>
        </p:spPr>
        <p:txBody>
          <a:bodyPr anchor="t" rtlCol="false" tIns="0" lIns="0" bIns="0" rIns="0">
            <a:spAutoFit/>
          </a:bodyPr>
          <a:lstStyle/>
          <a:p>
            <a:pPr algn="ctr">
              <a:lnSpc>
                <a:spcPts val="3640"/>
              </a:lnSpc>
              <a:spcBef>
                <a:spcPct val="0"/>
              </a:spcBef>
            </a:pPr>
            <a:r>
              <a:rPr lang="en-US" sz="2600">
                <a:solidFill>
                  <a:srgbClr val="084C6E"/>
                </a:solidFill>
                <a:latin typeface="Open Sauce Bold"/>
              </a:rPr>
              <a:t>strawberry acai </a:t>
            </a:r>
          </a:p>
          <a:p>
            <a:pPr algn="ctr">
              <a:lnSpc>
                <a:spcPts val="3640"/>
              </a:lnSpc>
              <a:spcBef>
                <a:spcPct val="0"/>
              </a:spcBef>
            </a:pPr>
            <a:r>
              <a:rPr lang="en-US" sz="2600">
                <a:solidFill>
                  <a:srgbClr val="084C6E"/>
                </a:solidFill>
                <a:latin typeface="Open Sauce Bold"/>
              </a:rPr>
              <a:t>refresher enthusiast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393616" y="1641948"/>
            <a:ext cx="15500769" cy="7970175"/>
            <a:chOff x="0" y="0"/>
            <a:chExt cx="3617731" cy="1860163"/>
          </a:xfrm>
        </p:grpSpPr>
        <p:sp>
          <p:nvSpPr>
            <p:cNvPr name="Freeform 3" id="3"/>
            <p:cNvSpPr/>
            <p:nvPr/>
          </p:nvSpPr>
          <p:spPr>
            <a:xfrm flipH="false" flipV="false" rot="0">
              <a:off x="0" y="0"/>
              <a:ext cx="3617731" cy="1860163"/>
            </a:xfrm>
            <a:custGeom>
              <a:avLst/>
              <a:gdLst/>
              <a:ahLst/>
              <a:cxnLst/>
              <a:rect r="r" b="b" t="t" l="l"/>
              <a:pathLst>
                <a:path h="1860163" w="3617731">
                  <a:moveTo>
                    <a:pt x="5494" y="0"/>
                  </a:moveTo>
                  <a:lnTo>
                    <a:pt x="3612237" y="0"/>
                  </a:lnTo>
                  <a:cubicBezTo>
                    <a:pt x="3615272" y="0"/>
                    <a:pt x="3617731" y="2460"/>
                    <a:pt x="3617731" y="5494"/>
                  </a:cubicBezTo>
                  <a:lnTo>
                    <a:pt x="3617731" y="1854669"/>
                  </a:lnTo>
                  <a:cubicBezTo>
                    <a:pt x="3617731" y="1857703"/>
                    <a:pt x="3615272" y="1860163"/>
                    <a:pt x="3612237" y="1860163"/>
                  </a:cubicBezTo>
                  <a:lnTo>
                    <a:pt x="5494" y="1860163"/>
                  </a:lnTo>
                  <a:cubicBezTo>
                    <a:pt x="2460" y="1860163"/>
                    <a:pt x="0" y="1857703"/>
                    <a:pt x="0" y="1854669"/>
                  </a:cubicBezTo>
                  <a:lnTo>
                    <a:pt x="0" y="5494"/>
                  </a:lnTo>
                  <a:cubicBezTo>
                    <a:pt x="0" y="2460"/>
                    <a:pt x="2460" y="0"/>
                    <a:pt x="5494" y="0"/>
                  </a:cubicBezTo>
                  <a:close/>
                </a:path>
              </a:pathLst>
            </a:custGeom>
            <a:solidFill>
              <a:srgbClr val="084C6E"/>
            </a:solidFill>
            <a:ln w="19050" cap="sq">
              <a:solidFill>
                <a:srgbClr val="084C6E"/>
              </a:solidFill>
              <a:prstDash val="solid"/>
              <a:miter/>
            </a:ln>
          </p:spPr>
        </p:sp>
        <p:sp>
          <p:nvSpPr>
            <p:cNvPr name="TextBox 4" id="4"/>
            <p:cNvSpPr txBox="true"/>
            <p:nvPr/>
          </p:nvSpPr>
          <p:spPr>
            <a:xfrm>
              <a:off x="0" y="-28575"/>
              <a:ext cx="3617731" cy="1888738"/>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14985217" y="1895023"/>
            <a:ext cx="1399788" cy="331896"/>
            <a:chOff x="0" y="0"/>
            <a:chExt cx="1866384" cy="442527"/>
          </a:xfrm>
        </p:grpSpPr>
        <p:grpSp>
          <p:nvGrpSpPr>
            <p:cNvPr name="Group 6" id="6"/>
            <p:cNvGrpSpPr/>
            <p:nvPr/>
          </p:nvGrpSpPr>
          <p:grpSpPr>
            <a:xfrm rot="0">
              <a:off x="1423856" y="0"/>
              <a:ext cx="442527" cy="44252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714828" y="0"/>
              <a:ext cx="442527" cy="44252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442527" cy="44252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17" id="17"/>
          <p:cNvSpPr/>
          <p:nvPr/>
        </p:nvSpPr>
        <p:spPr>
          <a:xfrm>
            <a:off x="1669343" y="2517849"/>
            <a:ext cx="14835905" cy="0"/>
          </a:xfrm>
          <a:prstGeom prst="line">
            <a:avLst/>
          </a:prstGeom>
          <a:ln cap="flat" w="19050">
            <a:solidFill>
              <a:srgbClr val="FFFFFF"/>
            </a:solidFill>
            <a:prstDash val="solid"/>
            <a:headEnd type="none" len="sm" w="sm"/>
            <a:tailEnd type="none" len="sm" w="sm"/>
          </a:ln>
        </p:spPr>
      </p:sp>
      <p:grpSp>
        <p:nvGrpSpPr>
          <p:cNvPr name="Group 18" id="18"/>
          <p:cNvGrpSpPr/>
          <p:nvPr/>
        </p:nvGrpSpPr>
        <p:grpSpPr>
          <a:xfrm rot="0">
            <a:off x="6891835" y="2878471"/>
            <a:ext cx="4390920" cy="736508"/>
            <a:chOff x="0" y="0"/>
            <a:chExt cx="912064" cy="152984"/>
          </a:xfrm>
        </p:grpSpPr>
        <p:sp>
          <p:nvSpPr>
            <p:cNvPr name="Freeform 19" id="19"/>
            <p:cNvSpPr/>
            <p:nvPr/>
          </p:nvSpPr>
          <p:spPr>
            <a:xfrm flipH="false" flipV="false" rot="0">
              <a:off x="0" y="0"/>
              <a:ext cx="912064" cy="152984"/>
            </a:xfrm>
            <a:custGeom>
              <a:avLst/>
              <a:gdLst/>
              <a:ahLst/>
              <a:cxnLst/>
              <a:rect r="r" b="b" t="t" l="l"/>
              <a:pathLst>
                <a:path h="152984" w="912064">
                  <a:moveTo>
                    <a:pt x="72290" y="0"/>
                  </a:moveTo>
                  <a:lnTo>
                    <a:pt x="839774" y="0"/>
                  </a:lnTo>
                  <a:cubicBezTo>
                    <a:pt x="858947" y="0"/>
                    <a:pt x="877334" y="7616"/>
                    <a:pt x="890891" y="21173"/>
                  </a:cubicBezTo>
                  <a:cubicBezTo>
                    <a:pt x="904448" y="34730"/>
                    <a:pt x="912064" y="53117"/>
                    <a:pt x="912064" y="72290"/>
                  </a:cubicBezTo>
                  <a:lnTo>
                    <a:pt x="912064" y="80695"/>
                  </a:lnTo>
                  <a:cubicBezTo>
                    <a:pt x="912064" y="120619"/>
                    <a:pt x="879699" y="152984"/>
                    <a:pt x="839774" y="152984"/>
                  </a:cubicBezTo>
                  <a:lnTo>
                    <a:pt x="72290" y="152984"/>
                  </a:lnTo>
                  <a:cubicBezTo>
                    <a:pt x="32365" y="152984"/>
                    <a:pt x="0" y="120619"/>
                    <a:pt x="0" y="80695"/>
                  </a:cubicBezTo>
                  <a:lnTo>
                    <a:pt x="0" y="72290"/>
                  </a:lnTo>
                  <a:cubicBezTo>
                    <a:pt x="0" y="32365"/>
                    <a:pt x="32365" y="0"/>
                    <a:pt x="72290" y="0"/>
                  </a:cubicBezTo>
                  <a:close/>
                </a:path>
              </a:pathLst>
            </a:custGeom>
            <a:solidFill>
              <a:srgbClr val="FCFCFC"/>
            </a:solidFill>
            <a:ln w="47625" cap="rnd">
              <a:solidFill>
                <a:srgbClr val="084C6E"/>
              </a:solidFill>
              <a:prstDash val="solid"/>
              <a:round/>
            </a:ln>
          </p:spPr>
        </p:sp>
        <p:sp>
          <p:nvSpPr>
            <p:cNvPr name="TextBox 20" id="20"/>
            <p:cNvSpPr txBox="true"/>
            <p:nvPr/>
          </p:nvSpPr>
          <p:spPr>
            <a:xfrm>
              <a:off x="0" y="-28575"/>
              <a:ext cx="912064" cy="181559"/>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21" id="21"/>
          <p:cNvGrpSpPr/>
          <p:nvPr/>
        </p:nvGrpSpPr>
        <p:grpSpPr>
          <a:xfrm rot="0">
            <a:off x="3353991" y="4970058"/>
            <a:ext cx="11466609" cy="736508"/>
            <a:chOff x="0" y="0"/>
            <a:chExt cx="2381797" cy="152984"/>
          </a:xfrm>
        </p:grpSpPr>
        <p:sp>
          <p:nvSpPr>
            <p:cNvPr name="Freeform 22" id="22"/>
            <p:cNvSpPr/>
            <p:nvPr/>
          </p:nvSpPr>
          <p:spPr>
            <a:xfrm flipH="false" flipV="false" rot="0">
              <a:off x="0" y="0"/>
              <a:ext cx="2381797" cy="152984"/>
            </a:xfrm>
            <a:custGeom>
              <a:avLst/>
              <a:gdLst/>
              <a:ahLst/>
              <a:cxnLst/>
              <a:rect r="r" b="b" t="t" l="l"/>
              <a:pathLst>
                <a:path h="152984" w="2381797">
                  <a:moveTo>
                    <a:pt x="27682" y="0"/>
                  </a:moveTo>
                  <a:lnTo>
                    <a:pt x="2354115" y="0"/>
                  </a:lnTo>
                  <a:cubicBezTo>
                    <a:pt x="2369403" y="0"/>
                    <a:pt x="2381797" y="12394"/>
                    <a:pt x="2381797" y="27682"/>
                  </a:cubicBezTo>
                  <a:lnTo>
                    <a:pt x="2381797" y="125302"/>
                  </a:lnTo>
                  <a:cubicBezTo>
                    <a:pt x="2381797" y="140591"/>
                    <a:pt x="2369403" y="152984"/>
                    <a:pt x="2354115" y="152984"/>
                  </a:cubicBezTo>
                  <a:lnTo>
                    <a:pt x="27682" y="152984"/>
                  </a:lnTo>
                  <a:cubicBezTo>
                    <a:pt x="12394" y="152984"/>
                    <a:pt x="0" y="140591"/>
                    <a:pt x="0" y="125302"/>
                  </a:cubicBezTo>
                  <a:lnTo>
                    <a:pt x="0" y="27682"/>
                  </a:lnTo>
                  <a:cubicBezTo>
                    <a:pt x="0" y="12394"/>
                    <a:pt x="12394" y="0"/>
                    <a:pt x="27682" y="0"/>
                  </a:cubicBezTo>
                  <a:close/>
                </a:path>
              </a:pathLst>
            </a:custGeom>
            <a:solidFill>
              <a:srgbClr val="FCFCFC"/>
            </a:solidFill>
            <a:ln w="47625" cap="rnd">
              <a:solidFill>
                <a:srgbClr val="084C6E"/>
              </a:solidFill>
              <a:prstDash val="solid"/>
              <a:round/>
            </a:ln>
          </p:spPr>
        </p:sp>
        <p:sp>
          <p:nvSpPr>
            <p:cNvPr name="TextBox 23" id="23"/>
            <p:cNvSpPr txBox="true"/>
            <p:nvPr/>
          </p:nvSpPr>
          <p:spPr>
            <a:xfrm>
              <a:off x="0" y="-28575"/>
              <a:ext cx="2381797" cy="18155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24" id="24"/>
          <p:cNvSpPr/>
          <p:nvPr/>
        </p:nvSpPr>
        <p:spPr>
          <a:xfrm flipH="false" flipV="false" rot="-775881">
            <a:off x="5213193" y="2651926"/>
            <a:ext cx="1238803" cy="1145893"/>
          </a:xfrm>
          <a:custGeom>
            <a:avLst/>
            <a:gdLst/>
            <a:ahLst/>
            <a:cxnLst/>
            <a:rect r="r" b="b" t="t" l="l"/>
            <a:pathLst>
              <a:path h="1145893" w="1238803">
                <a:moveTo>
                  <a:pt x="0" y="0"/>
                </a:moveTo>
                <a:lnTo>
                  <a:pt x="1238803" y="0"/>
                </a:lnTo>
                <a:lnTo>
                  <a:pt x="1238803" y="1145893"/>
                </a:lnTo>
                <a:lnTo>
                  <a:pt x="0" y="11458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5" id="25"/>
          <p:cNvSpPr/>
          <p:nvPr/>
        </p:nvSpPr>
        <p:spPr>
          <a:xfrm flipH="false" flipV="false" rot="551070">
            <a:off x="11707090" y="2624995"/>
            <a:ext cx="942747" cy="1259562"/>
          </a:xfrm>
          <a:custGeom>
            <a:avLst/>
            <a:gdLst/>
            <a:ahLst/>
            <a:cxnLst/>
            <a:rect r="r" b="b" t="t" l="l"/>
            <a:pathLst>
              <a:path h="1259562" w="942747">
                <a:moveTo>
                  <a:pt x="0" y="0"/>
                </a:moveTo>
                <a:lnTo>
                  <a:pt x="942748" y="0"/>
                </a:lnTo>
                <a:lnTo>
                  <a:pt x="942748" y="1259562"/>
                </a:lnTo>
                <a:lnTo>
                  <a:pt x="0" y="125956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6" id="26"/>
          <p:cNvSpPr/>
          <p:nvPr/>
        </p:nvSpPr>
        <p:spPr>
          <a:xfrm flipH="false" flipV="false" rot="0">
            <a:off x="1669343" y="6106391"/>
            <a:ext cx="2492780" cy="2035015"/>
          </a:xfrm>
          <a:custGeom>
            <a:avLst/>
            <a:gdLst/>
            <a:ahLst/>
            <a:cxnLst/>
            <a:rect r="r" b="b" t="t" l="l"/>
            <a:pathLst>
              <a:path h="2035015" w="2492780">
                <a:moveTo>
                  <a:pt x="0" y="0"/>
                </a:moveTo>
                <a:lnTo>
                  <a:pt x="2492780" y="0"/>
                </a:lnTo>
                <a:lnTo>
                  <a:pt x="2492780" y="2035015"/>
                </a:lnTo>
                <a:lnTo>
                  <a:pt x="0" y="203501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7" id="27"/>
          <p:cNvSpPr/>
          <p:nvPr/>
        </p:nvSpPr>
        <p:spPr>
          <a:xfrm flipH="false" flipV="false" rot="0">
            <a:off x="13379105" y="6055988"/>
            <a:ext cx="2884040" cy="2382938"/>
          </a:xfrm>
          <a:custGeom>
            <a:avLst/>
            <a:gdLst/>
            <a:ahLst/>
            <a:cxnLst/>
            <a:rect r="r" b="b" t="t" l="l"/>
            <a:pathLst>
              <a:path h="2382938" w="2884040">
                <a:moveTo>
                  <a:pt x="0" y="0"/>
                </a:moveTo>
                <a:lnTo>
                  <a:pt x="2884040" y="0"/>
                </a:lnTo>
                <a:lnTo>
                  <a:pt x="2884040" y="2382938"/>
                </a:lnTo>
                <a:lnTo>
                  <a:pt x="0" y="238293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8" id="28"/>
          <p:cNvSpPr txBox="true"/>
          <p:nvPr/>
        </p:nvSpPr>
        <p:spPr>
          <a:xfrm rot="0">
            <a:off x="1611151" y="1741919"/>
            <a:ext cx="12106122" cy="735948"/>
          </a:xfrm>
          <a:prstGeom prst="rect">
            <a:avLst/>
          </a:prstGeom>
        </p:spPr>
        <p:txBody>
          <a:bodyPr anchor="t" rtlCol="false" tIns="0" lIns="0" bIns="0" rIns="0">
            <a:spAutoFit/>
          </a:bodyPr>
          <a:lstStyle/>
          <a:p>
            <a:pPr marL="0" indent="0" lvl="0">
              <a:lnSpc>
                <a:spcPts val="5289"/>
              </a:lnSpc>
              <a:spcBef>
                <a:spcPct val="0"/>
              </a:spcBef>
            </a:pPr>
            <a:r>
              <a:rPr lang="en-US" sz="4407">
                <a:solidFill>
                  <a:srgbClr val="FFFFFF"/>
                </a:solidFill>
                <a:latin typeface="Codec Pro Bold"/>
              </a:rPr>
              <a:t>PROBLEM DOMAIN</a:t>
            </a:r>
          </a:p>
        </p:txBody>
      </p:sp>
      <p:sp>
        <p:nvSpPr>
          <p:cNvPr name="TextBox 29" id="29"/>
          <p:cNvSpPr txBox="true"/>
          <p:nvPr/>
        </p:nvSpPr>
        <p:spPr>
          <a:xfrm rot="0">
            <a:off x="4612811" y="5915891"/>
            <a:ext cx="8968960" cy="2472633"/>
          </a:xfrm>
          <a:prstGeom prst="rect">
            <a:avLst/>
          </a:prstGeom>
        </p:spPr>
        <p:txBody>
          <a:bodyPr anchor="t" rtlCol="false" tIns="0" lIns="0" bIns="0" rIns="0">
            <a:spAutoFit/>
          </a:bodyPr>
          <a:lstStyle/>
          <a:p>
            <a:pPr algn="ctr">
              <a:lnSpc>
                <a:spcPts val="5037"/>
              </a:lnSpc>
            </a:pPr>
            <a:r>
              <a:rPr lang="en-US" sz="2518">
                <a:solidFill>
                  <a:srgbClr val="FCFCFC"/>
                </a:solidFill>
                <a:latin typeface="Open Sauce Bold"/>
              </a:rPr>
              <a:t>Understanding insurance plan benefits</a:t>
            </a:r>
          </a:p>
          <a:p>
            <a:pPr algn="ctr">
              <a:lnSpc>
                <a:spcPts val="5037"/>
              </a:lnSpc>
            </a:pPr>
            <a:r>
              <a:rPr lang="en-US" sz="2518">
                <a:solidFill>
                  <a:srgbClr val="FCFCFC"/>
                </a:solidFill>
                <a:latin typeface="Open Sauce Bold"/>
              </a:rPr>
              <a:t>Finding affordable, in-network care</a:t>
            </a:r>
          </a:p>
          <a:p>
            <a:pPr algn="ctr">
              <a:lnSpc>
                <a:spcPts val="5037"/>
              </a:lnSpc>
            </a:pPr>
            <a:r>
              <a:rPr lang="en-US" sz="2518">
                <a:solidFill>
                  <a:srgbClr val="FCFCFC"/>
                </a:solidFill>
                <a:latin typeface="Open Sauce Bold"/>
              </a:rPr>
              <a:t>Finding care upon moving to a new city</a:t>
            </a:r>
          </a:p>
          <a:p>
            <a:pPr algn="ctr">
              <a:lnSpc>
                <a:spcPts val="5037"/>
              </a:lnSpc>
            </a:pPr>
            <a:r>
              <a:rPr lang="en-US" sz="2518">
                <a:solidFill>
                  <a:srgbClr val="FCFCFC"/>
                </a:solidFill>
                <a:latin typeface="Open Sauce Bold"/>
              </a:rPr>
              <a:t>Moving from parent insurance to an independent </a:t>
            </a:r>
          </a:p>
        </p:txBody>
      </p:sp>
      <p:sp>
        <p:nvSpPr>
          <p:cNvPr name="TextBox 30" id="30"/>
          <p:cNvSpPr txBox="true"/>
          <p:nvPr/>
        </p:nvSpPr>
        <p:spPr>
          <a:xfrm rot="0">
            <a:off x="2035586" y="3911156"/>
            <a:ext cx="14227558" cy="569116"/>
          </a:xfrm>
          <a:prstGeom prst="rect">
            <a:avLst/>
          </a:prstGeom>
        </p:spPr>
        <p:txBody>
          <a:bodyPr anchor="t" rtlCol="false" tIns="0" lIns="0" bIns="0" rIns="0">
            <a:spAutoFit/>
          </a:bodyPr>
          <a:lstStyle/>
          <a:p>
            <a:pPr algn="ctr">
              <a:lnSpc>
                <a:spcPts val="5037"/>
              </a:lnSpc>
            </a:pPr>
            <a:r>
              <a:rPr lang="en-US" sz="2518">
                <a:solidFill>
                  <a:srgbClr val="FFFFFF"/>
                </a:solidFill>
                <a:latin typeface="Open Sauce Bold"/>
              </a:rPr>
              <a:t>Our own experiences as students arriving at Stanford and seeking medical attention</a:t>
            </a:r>
          </a:p>
        </p:txBody>
      </p:sp>
      <p:sp>
        <p:nvSpPr>
          <p:cNvPr name="TextBox 31" id="31"/>
          <p:cNvSpPr txBox="true"/>
          <p:nvPr/>
        </p:nvSpPr>
        <p:spPr>
          <a:xfrm rot="0">
            <a:off x="1978882" y="2919449"/>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Our inspiration</a:t>
            </a:r>
          </a:p>
        </p:txBody>
      </p:sp>
      <p:sp>
        <p:nvSpPr>
          <p:cNvPr name="TextBox 32" id="32"/>
          <p:cNvSpPr txBox="true"/>
          <p:nvPr/>
        </p:nvSpPr>
        <p:spPr>
          <a:xfrm rot="0">
            <a:off x="1978882" y="5055670"/>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How do young people navigate their healthcare experience?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5517487" y="635234"/>
            <a:ext cx="7253026" cy="868845"/>
            <a:chOff x="0" y="0"/>
            <a:chExt cx="1910262" cy="228832"/>
          </a:xfrm>
        </p:grpSpPr>
        <p:sp>
          <p:nvSpPr>
            <p:cNvPr name="Freeform 5" id="5"/>
            <p:cNvSpPr/>
            <p:nvPr/>
          </p:nvSpPr>
          <p:spPr>
            <a:xfrm flipH="false" flipV="false" rot="0">
              <a:off x="0" y="0"/>
              <a:ext cx="1910262" cy="228832"/>
            </a:xfrm>
            <a:custGeom>
              <a:avLst/>
              <a:gdLst/>
              <a:ahLst/>
              <a:cxnLst/>
              <a:rect r="r" b="b" t="t" l="l"/>
              <a:pathLst>
                <a:path h="228832" w="1910262">
                  <a:moveTo>
                    <a:pt x="27753" y="0"/>
                  </a:moveTo>
                  <a:lnTo>
                    <a:pt x="1882510" y="0"/>
                  </a:lnTo>
                  <a:cubicBezTo>
                    <a:pt x="1889870" y="0"/>
                    <a:pt x="1896929" y="2924"/>
                    <a:pt x="1902134" y="8129"/>
                  </a:cubicBezTo>
                  <a:cubicBezTo>
                    <a:pt x="1907338" y="13333"/>
                    <a:pt x="1910262" y="20392"/>
                    <a:pt x="1910262" y="27753"/>
                  </a:cubicBezTo>
                  <a:lnTo>
                    <a:pt x="1910262" y="201079"/>
                  </a:lnTo>
                  <a:cubicBezTo>
                    <a:pt x="1910262" y="216406"/>
                    <a:pt x="1897837" y="228832"/>
                    <a:pt x="1882510" y="228832"/>
                  </a:cubicBezTo>
                  <a:lnTo>
                    <a:pt x="27753" y="228832"/>
                  </a:lnTo>
                  <a:cubicBezTo>
                    <a:pt x="20392" y="228832"/>
                    <a:pt x="13333" y="225908"/>
                    <a:pt x="8129" y="220703"/>
                  </a:cubicBezTo>
                  <a:cubicBezTo>
                    <a:pt x="2924" y="215498"/>
                    <a:pt x="0" y="208439"/>
                    <a:pt x="0" y="201079"/>
                  </a:cubicBezTo>
                  <a:lnTo>
                    <a:pt x="0" y="27753"/>
                  </a:lnTo>
                  <a:cubicBezTo>
                    <a:pt x="0" y="20392"/>
                    <a:pt x="2924" y="13333"/>
                    <a:pt x="8129" y="8129"/>
                  </a:cubicBezTo>
                  <a:cubicBezTo>
                    <a:pt x="13333" y="2924"/>
                    <a:pt x="20392" y="0"/>
                    <a:pt x="27753"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6" id="6"/>
            <p:cNvSpPr txBox="true"/>
            <p:nvPr/>
          </p:nvSpPr>
          <p:spPr>
            <a:xfrm>
              <a:off x="0" y="-28575"/>
              <a:ext cx="1910262" cy="257407"/>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813809" y="2107144"/>
            <a:ext cx="1949730" cy="823062"/>
            <a:chOff x="0" y="0"/>
            <a:chExt cx="513509" cy="216773"/>
          </a:xfrm>
        </p:grpSpPr>
        <p:sp>
          <p:nvSpPr>
            <p:cNvPr name="Freeform 8" id="8"/>
            <p:cNvSpPr/>
            <p:nvPr/>
          </p:nvSpPr>
          <p:spPr>
            <a:xfrm flipH="false" flipV="false" rot="0">
              <a:off x="0" y="0"/>
              <a:ext cx="513509" cy="216773"/>
            </a:xfrm>
            <a:custGeom>
              <a:avLst/>
              <a:gdLst/>
              <a:ahLst/>
              <a:cxnLst/>
              <a:rect r="r" b="b" t="t" l="l"/>
              <a:pathLst>
                <a:path h="216773" w="513509">
                  <a:moveTo>
                    <a:pt x="103240" y="0"/>
                  </a:moveTo>
                  <a:lnTo>
                    <a:pt x="410269" y="0"/>
                  </a:lnTo>
                  <a:cubicBezTo>
                    <a:pt x="437650" y="0"/>
                    <a:pt x="463910" y="10877"/>
                    <a:pt x="483271" y="30238"/>
                  </a:cubicBezTo>
                  <a:cubicBezTo>
                    <a:pt x="502632" y="49600"/>
                    <a:pt x="513509" y="75859"/>
                    <a:pt x="513509" y="103240"/>
                  </a:cubicBezTo>
                  <a:lnTo>
                    <a:pt x="513509" y="113534"/>
                  </a:lnTo>
                  <a:cubicBezTo>
                    <a:pt x="513509" y="140915"/>
                    <a:pt x="502632" y="167174"/>
                    <a:pt x="483271" y="186535"/>
                  </a:cubicBezTo>
                  <a:cubicBezTo>
                    <a:pt x="463910" y="205896"/>
                    <a:pt x="437650" y="216773"/>
                    <a:pt x="410269" y="216773"/>
                  </a:cubicBezTo>
                  <a:lnTo>
                    <a:pt x="103240" y="216773"/>
                  </a:lnTo>
                  <a:cubicBezTo>
                    <a:pt x="75859" y="216773"/>
                    <a:pt x="49600" y="205896"/>
                    <a:pt x="30238" y="186535"/>
                  </a:cubicBezTo>
                  <a:cubicBezTo>
                    <a:pt x="10877" y="167174"/>
                    <a:pt x="0" y="140915"/>
                    <a:pt x="0" y="113534"/>
                  </a:cubicBezTo>
                  <a:lnTo>
                    <a:pt x="0" y="103240"/>
                  </a:lnTo>
                  <a:cubicBezTo>
                    <a:pt x="0" y="75859"/>
                    <a:pt x="10877" y="49600"/>
                    <a:pt x="30238" y="30238"/>
                  </a:cubicBezTo>
                  <a:cubicBezTo>
                    <a:pt x="49600" y="10877"/>
                    <a:pt x="75859" y="0"/>
                    <a:pt x="10324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9" id="9"/>
            <p:cNvSpPr txBox="true"/>
            <p:nvPr/>
          </p:nvSpPr>
          <p:spPr>
            <a:xfrm>
              <a:off x="0" y="-28575"/>
              <a:ext cx="513509" cy="245348"/>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0" id="10"/>
          <p:cNvGrpSpPr/>
          <p:nvPr/>
        </p:nvGrpSpPr>
        <p:grpSpPr>
          <a:xfrm rot="0">
            <a:off x="813809" y="3733818"/>
            <a:ext cx="1949730" cy="823062"/>
            <a:chOff x="0" y="0"/>
            <a:chExt cx="513509" cy="216773"/>
          </a:xfrm>
        </p:grpSpPr>
        <p:sp>
          <p:nvSpPr>
            <p:cNvPr name="Freeform 11" id="11"/>
            <p:cNvSpPr/>
            <p:nvPr/>
          </p:nvSpPr>
          <p:spPr>
            <a:xfrm flipH="false" flipV="false" rot="0">
              <a:off x="0" y="0"/>
              <a:ext cx="513509" cy="216773"/>
            </a:xfrm>
            <a:custGeom>
              <a:avLst/>
              <a:gdLst/>
              <a:ahLst/>
              <a:cxnLst/>
              <a:rect r="r" b="b" t="t" l="l"/>
              <a:pathLst>
                <a:path h="216773" w="513509">
                  <a:moveTo>
                    <a:pt x="103240" y="0"/>
                  </a:moveTo>
                  <a:lnTo>
                    <a:pt x="410269" y="0"/>
                  </a:lnTo>
                  <a:cubicBezTo>
                    <a:pt x="437650" y="0"/>
                    <a:pt x="463910" y="10877"/>
                    <a:pt x="483271" y="30238"/>
                  </a:cubicBezTo>
                  <a:cubicBezTo>
                    <a:pt x="502632" y="49600"/>
                    <a:pt x="513509" y="75859"/>
                    <a:pt x="513509" y="103240"/>
                  </a:cubicBezTo>
                  <a:lnTo>
                    <a:pt x="513509" y="113534"/>
                  </a:lnTo>
                  <a:cubicBezTo>
                    <a:pt x="513509" y="140915"/>
                    <a:pt x="502632" y="167174"/>
                    <a:pt x="483271" y="186535"/>
                  </a:cubicBezTo>
                  <a:cubicBezTo>
                    <a:pt x="463910" y="205896"/>
                    <a:pt x="437650" y="216773"/>
                    <a:pt x="410269" y="216773"/>
                  </a:cubicBezTo>
                  <a:lnTo>
                    <a:pt x="103240" y="216773"/>
                  </a:lnTo>
                  <a:cubicBezTo>
                    <a:pt x="75859" y="216773"/>
                    <a:pt x="49600" y="205896"/>
                    <a:pt x="30238" y="186535"/>
                  </a:cubicBezTo>
                  <a:cubicBezTo>
                    <a:pt x="10877" y="167174"/>
                    <a:pt x="0" y="140915"/>
                    <a:pt x="0" y="113534"/>
                  </a:cubicBezTo>
                  <a:lnTo>
                    <a:pt x="0" y="103240"/>
                  </a:lnTo>
                  <a:cubicBezTo>
                    <a:pt x="0" y="75859"/>
                    <a:pt x="10877" y="49600"/>
                    <a:pt x="30238" y="30238"/>
                  </a:cubicBezTo>
                  <a:cubicBezTo>
                    <a:pt x="49600" y="10877"/>
                    <a:pt x="75859" y="0"/>
                    <a:pt x="10324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12" id="12"/>
            <p:cNvSpPr txBox="true"/>
            <p:nvPr/>
          </p:nvSpPr>
          <p:spPr>
            <a:xfrm>
              <a:off x="0" y="-28575"/>
              <a:ext cx="513509" cy="245348"/>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3" id="13"/>
          <p:cNvGrpSpPr/>
          <p:nvPr/>
        </p:nvGrpSpPr>
        <p:grpSpPr>
          <a:xfrm rot="0">
            <a:off x="722570" y="5356182"/>
            <a:ext cx="2189357" cy="831682"/>
            <a:chOff x="0" y="0"/>
            <a:chExt cx="576621" cy="219044"/>
          </a:xfrm>
        </p:grpSpPr>
        <p:sp>
          <p:nvSpPr>
            <p:cNvPr name="Freeform 14" id="14"/>
            <p:cNvSpPr/>
            <p:nvPr/>
          </p:nvSpPr>
          <p:spPr>
            <a:xfrm flipH="false" flipV="false" rot="0">
              <a:off x="0" y="0"/>
              <a:ext cx="576621" cy="219044"/>
            </a:xfrm>
            <a:custGeom>
              <a:avLst/>
              <a:gdLst/>
              <a:ahLst/>
              <a:cxnLst/>
              <a:rect r="r" b="b" t="t" l="l"/>
              <a:pathLst>
                <a:path h="219044" w="576621">
                  <a:moveTo>
                    <a:pt x="91940" y="0"/>
                  </a:moveTo>
                  <a:lnTo>
                    <a:pt x="484681" y="0"/>
                  </a:lnTo>
                  <a:cubicBezTo>
                    <a:pt x="509065" y="0"/>
                    <a:pt x="532450" y="9687"/>
                    <a:pt x="549692" y="26929"/>
                  </a:cubicBezTo>
                  <a:cubicBezTo>
                    <a:pt x="566934" y="44171"/>
                    <a:pt x="576621" y="67556"/>
                    <a:pt x="576621" y="91940"/>
                  </a:cubicBezTo>
                  <a:lnTo>
                    <a:pt x="576621" y="127104"/>
                  </a:lnTo>
                  <a:cubicBezTo>
                    <a:pt x="576621" y="151488"/>
                    <a:pt x="566934" y="174873"/>
                    <a:pt x="549692" y="192115"/>
                  </a:cubicBezTo>
                  <a:cubicBezTo>
                    <a:pt x="532450" y="209357"/>
                    <a:pt x="509065" y="219044"/>
                    <a:pt x="484681" y="219044"/>
                  </a:cubicBezTo>
                  <a:lnTo>
                    <a:pt x="91940" y="219044"/>
                  </a:lnTo>
                  <a:cubicBezTo>
                    <a:pt x="67556" y="219044"/>
                    <a:pt x="44171" y="209357"/>
                    <a:pt x="26929" y="192115"/>
                  </a:cubicBezTo>
                  <a:cubicBezTo>
                    <a:pt x="9687" y="174873"/>
                    <a:pt x="0" y="151488"/>
                    <a:pt x="0" y="127104"/>
                  </a:cubicBezTo>
                  <a:lnTo>
                    <a:pt x="0" y="91940"/>
                  </a:lnTo>
                  <a:cubicBezTo>
                    <a:pt x="0" y="67556"/>
                    <a:pt x="9687" y="44171"/>
                    <a:pt x="26929" y="26929"/>
                  </a:cubicBezTo>
                  <a:cubicBezTo>
                    <a:pt x="44171" y="9687"/>
                    <a:pt x="67556" y="0"/>
                    <a:pt x="9194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15" id="15"/>
            <p:cNvSpPr txBox="true"/>
            <p:nvPr/>
          </p:nvSpPr>
          <p:spPr>
            <a:xfrm>
              <a:off x="0" y="-28575"/>
              <a:ext cx="576621" cy="247619"/>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6" id="16"/>
          <p:cNvGrpSpPr/>
          <p:nvPr/>
        </p:nvGrpSpPr>
        <p:grpSpPr>
          <a:xfrm rot="0">
            <a:off x="693995" y="7172517"/>
            <a:ext cx="2189357" cy="831682"/>
            <a:chOff x="0" y="0"/>
            <a:chExt cx="576621" cy="219044"/>
          </a:xfrm>
        </p:grpSpPr>
        <p:sp>
          <p:nvSpPr>
            <p:cNvPr name="Freeform 17" id="17"/>
            <p:cNvSpPr/>
            <p:nvPr/>
          </p:nvSpPr>
          <p:spPr>
            <a:xfrm flipH="false" flipV="false" rot="0">
              <a:off x="0" y="0"/>
              <a:ext cx="576621" cy="219044"/>
            </a:xfrm>
            <a:custGeom>
              <a:avLst/>
              <a:gdLst/>
              <a:ahLst/>
              <a:cxnLst/>
              <a:rect r="r" b="b" t="t" l="l"/>
              <a:pathLst>
                <a:path h="219044" w="576621">
                  <a:moveTo>
                    <a:pt x="91940" y="0"/>
                  </a:moveTo>
                  <a:lnTo>
                    <a:pt x="484681" y="0"/>
                  </a:lnTo>
                  <a:cubicBezTo>
                    <a:pt x="509065" y="0"/>
                    <a:pt x="532450" y="9687"/>
                    <a:pt x="549692" y="26929"/>
                  </a:cubicBezTo>
                  <a:cubicBezTo>
                    <a:pt x="566934" y="44171"/>
                    <a:pt x="576621" y="67556"/>
                    <a:pt x="576621" y="91940"/>
                  </a:cubicBezTo>
                  <a:lnTo>
                    <a:pt x="576621" y="127104"/>
                  </a:lnTo>
                  <a:cubicBezTo>
                    <a:pt x="576621" y="151488"/>
                    <a:pt x="566934" y="174873"/>
                    <a:pt x="549692" y="192115"/>
                  </a:cubicBezTo>
                  <a:cubicBezTo>
                    <a:pt x="532450" y="209357"/>
                    <a:pt x="509065" y="219044"/>
                    <a:pt x="484681" y="219044"/>
                  </a:cubicBezTo>
                  <a:lnTo>
                    <a:pt x="91940" y="219044"/>
                  </a:lnTo>
                  <a:cubicBezTo>
                    <a:pt x="67556" y="219044"/>
                    <a:pt x="44171" y="209357"/>
                    <a:pt x="26929" y="192115"/>
                  </a:cubicBezTo>
                  <a:cubicBezTo>
                    <a:pt x="9687" y="174873"/>
                    <a:pt x="0" y="151488"/>
                    <a:pt x="0" y="127104"/>
                  </a:cubicBezTo>
                  <a:lnTo>
                    <a:pt x="0" y="91940"/>
                  </a:lnTo>
                  <a:cubicBezTo>
                    <a:pt x="0" y="67556"/>
                    <a:pt x="9687" y="44171"/>
                    <a:pt x="26929" y="26929"/>
                  </a:cubicBezTo>
                  <a:cubicBezTo>
                    <a:pt x="44171" y="9687"/>
                    <a:pt x="67556" y="0"/>
                    <a:pt x="9194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18" id="18"/>
            <p:cNvSpPr txBox="true"/>
            <p:nvPr/>
          </p:nvSpPr>
          <p:spPr>
            <a:xfrm>
              <a:off x="0" y="-28575"/>
              <a:ext cx="576621" cy="247619"/>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19" id="19"/>
          <p:cNvGrpSpPr/>
          <p:nvPr/>
        </p:nvGrpSpPr>
        <p:grpSpPr>
          <a:xfrm rot="0">
            <a:off x="722570" y="8945486"/>
            <a:ext cx="2189357" cy="831682"/>
            <a:chOff x="0" y="0"/>
            <a:chExt cx="576621" cy="219044"/>
          </a:xfrm>
        </p:grpSpPr>
        <p:sp>
          <p:nvSpPr>
            <p:cNvPr name="Freeform 20" id="20"/>
            <p:cNvSpPr/>
            <p:nvPr/>
          </p:nvSpPr>
          <p:spPr>
            <a:xfrm flipH="false" flipV="false" rot="0">
              <a:off x="0" y="0"/>
              <a:ext cx="576621" cy="219044"/>
            </a:xfrm>
            <a:custGeom>
              <a:avLst/>
              <a:gdLst/>
              <a:ahLst/>
              <a:cxnLst/>
              <a:rect r="r" b="b" t="t" l="l"/>
              <a:pathLst>
                <a:path h="219044" w="576621">
                  <a:moveTo>
                    <a:pt x="91940" y="0"/>
                  </a:moveTo>
                  <a:lnTo>
                    <a:pt x="484681" y="0"/>
                  </a:lnTo>
                  <a:cubicBezTo>
                    <a:pt x="509065" y="0"/>
                    <a:pt x="532450" y="9687"/>
                    <a:pt x="549692" y="26929"/>
                  </a:cubicBezTo>
                  <a:cubicBezTo>
                    <a:pt x="566934" y="44171"/>
                    <a:pt x="576621" y="67556"/>
                    <a:pt x="576621" y="91940"/>
                  </a:cubicBezTo>
                  <a:lnTo>
                    <a:pt x="576621" y="127104"/>
                  </a:lnTo>
                  <a:cubicBezTo>
                    <a:pt x="576621" y="151488"/>
                    <a:pt x="566934" y="174873"/>
                    <a:pt x="549692" y="192115"/>
                  </a:cubicBezTo>
                  <a:cubicBezTo>
                    <a:pt x="532450" y="209357"/>
                    <a:pt x="509065" y="219044"/>
                    <a:pt x="484681" y="219044"/>
                  </a:cubicBezTo>
                  <a:lnTo>
                    <a:pt x="91940" y="219044"/>
                  </a:lnTo>
                  <a:cubicBezTo>
                    <a:pt x="67556" y="219044"/>
                    <a:pt x="44171" y="209357"/>
                    <a:pt x="26929" y="192115"/>
                  </a:cubicBezTo>
                  <a:cubicBezTo>
                    <a:pt x="9687" y="174873"/>
                    <a:pt x="0" y="151488"/>
                    <a:pt x="0" y="127104"/>
                  </a:cubicBezTo>
                  <a:lnTo>
                    <a:pt x="0" y="91940"/>
                  </a:lnTo>
                  <a:cubicBezTo>
                    <a:pt x="0" y="67556"/>
                    <a:pt x="9687" y="44171"/>
                    <a:pt x="26929" y="26929"/>
                  </a:cubicBezTo>
                  <a:cubicBezTo>
                    <a:pt x="44171" y="9687"/>
                    <a:pt x="67556" y="0"/>
                    <a:pt x="91940"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21" id="21"/>
            <p:cNvSpPr txBox="true"/>
            <p:nvPr/>
          </p:nvSpPr>
          <p:spPr>
            <a:xfrm>
              <a:off x="0" y="-28575"/>
              <a:ext cx="576621" cy="24761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AutoShape 22" id="22"/>
          <p:cNvSpPr/>
          <p:nvPr/>
        </p:nvSpPr>
        <p:spPr>
          <a:xfrm flipV="true">
            <a:off x="3146706" y="3347945"/>
            <a:ext cx="10990401" cy="0"/>
          </a:xfrm>
          <a:prstGeom prst="line">
            <a:avLst/>
          </a:prstGeom>
          <a:ln cap="flat" w="19050">
            <a:solidFill>
              <a:srgbClr val="084C6E"/>
            </a:solidFill>
            <a:prstDash val="solid"/>
            <a:headEnd type="none" len="sm" w="sm"/>
            <a:tailEnd type="none" len="sm" w="sm"/>
          </a:ln>
        </p:spPr>
      </p:sp>
      <p:sp>
        <p:nvSpPr>
          <p:cNvPr name="AutoShape 23" id="23"/>
          <p:cNvSpPr/>
          <p:nvPr/>
        </p:nvSpPr>
        <p:spPr>
          <a:xfrm>
            <a:off x="3146706" y="4969491"/>
            <a:ext cx="10990401" cy="0"/>
          </a:xfrm>
          <a:prstGeom prst="line">
            <a:avLst/>
          </a:prstGeom>
          <a:ln cap="flat" w="19050">
            <a:solidFill>
              <a:srgbClr val="084C6E"/>
            </a:solidFill>
            <a:prstDash val="solid"/>
            <a:headEnd type="none" len="sm" w="sm"/>
            <a:tailEnd type="none" len="sm" w="sm"/>
          </a:ln>
        </p:spPr>
      </p:sp>
      <p:sp>
        <p:nvSpPr>
          <p:cNvPr name="AutoShape 24" id="24"/>
          <p:cNvSpPr/>
          <p:nvPr/>
        </p:nvSpPr>
        <p:spPr>
          <a:xfrm>
            <a:off x="3146706" y="6549267"/>
            <a:ext cx="10990401" cy="0"/>
          </a:xfrm>
          <a:prstGeom prst="line">
            <a:avLst/>
          </a:prstGeom>
          <a:ln cap="flat" w="19050">
            <a:solidFill>
              <a:srgbClr val="084C6E"/>
            </a:solidFill>
            <a:prstDash val="solid"/>
            <a:headEnd type="none" len="sm" w="sm"/>
            <a:tailEnd type="none" len="sm" w="sm"/>
          </a:ln>
        </p:spPr>
      </p:sp>
      <p:sp>
        <p:nvSpPr>
          <p:cNvPr name="AutoShape 25" id="25"/>
          <p:cNvSpPr/>
          <p:nvPr/>
        </p:nvSpPr>
        <p:spPr>
          <a:xfrm>
            <a:off x="3146706" y="8688311"/>
            <a:ext cx="10990401" cy="0"/>
          </a:xfrm>
          <a:prstGeom prst="line">
            <a:avLst/>
          </a:prstGeom>
          <a:ln cap="flat" w="19050">
            <a:solidFill>
              <a:srgbClr val="084C6E"/>
            </a:solidFill>
            <a:prstDash val="solid"/>
            <a:headEnd type="none" len="sm" w="sm"/>
            <a:tailEnd type="none" len="sm" w="sm"/>
          </a:ln>
        </p:spPr>
      </p:sp>
      <p:sp>
        <p:nvSpPr>
          <p:cNvPr name="Freeform 26" id="26"/>
          <p:cNvSpPr/>
          <p:nvPr/>
        </p:nvSpPr>
        <p:spPr>
          <a:xfrm flipH="false" flipV="false" rot="0">
            <a:off x="14735478" y="1795339"/>
            <a:ext cx="1457879" cy="1344893"/>
          </a:xfrm>
          <a:custGeom>
            <a:avLst/>
            <a:gdLst/>
            <a:ahLst/>
            <a:cxnLst/>
            <a:rect r="r" b="b" t="t" l="l"/>
            <a:pathLst>
              <a:path h="1344893" w="1457879">
                <a:moveTo>
                  <a:pt x="0" y="0"/>
                </a:moveTo>
                <a:lnTo>
                  <a:pt x="1457879" y="0"/>
                </a:lnTo>
                <a:lnTo>
                  <a:pt x="1457879" y="1344894"/>
                </a:lnTo>
                <a:lnTo>
                  <a:pt x="0" y="13448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TextBox 27" id="27"/>
          <p:cNvSpPr txBox="true"/>
          <p:nvPr/>
        </p:nvSpPr>
        <p:spPr>
          <a:xfrm rot="0">
            <a:off x="5517487" y="708120"/>
            <a:ext cx="7253026" cy="729284"/>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084C6E"/>
                </a:solidFill>
                <a:latin typeface="Codec Pro Bold"/>
              </a:rPr>
              <a:t>NEEDFINDING CRITERIA</a:t>
            </a:r>
          </a:p>
        </p:txBody>
      </p:sp>
      <p:sp>
        <p:nvSpPr>
          <p:cNvPr name="TextBox 28" id="28"/>
          <p:cNvSpPr txBox="true"/>
          <p:nvPr/>
        </p:nvSpPr>
        <p:spPr>
          <a:xfrm rot="0">
            <a:off x="-667575" y="2224131"/>
            <a:ext cx="4912498" cy="59552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084C6E"/>
                </a:solidFill>
                <a:latin typeface="Codec Pro Bold"/>
              </a:rPr>
              <a:t>WHO</a:t>
            </a:r>
          </a:p>
        </p:txBody>
      </p:sp>
      <p:sp>
        <p:nvSpPr>
          <p:cNvPr name="TextBox 29" id="29"/>
          <p:cNvSpPr txBox="true"/>
          <p:nvPr/>
        </p:nvSpPr>
        <p:spPr>
          <a:xfrm rot="0">
            <a:off x="3003167" y="1818359"/>
            <a:ext cx="11133941" cy="1210133"/>
          </a:xfrm>
          <a:prstGeom prst="rect">
            <a:avLst/>
          </a:prstGeom>
        </p:spPr>
        <p:txBody>
          <a:bodyPr anchor="t" rtlCol="false" tIns="0" lIns="0" bIns="0" rIns="0">
            <a:spAutoFit/>
          </a:bodyPr>
          <a:lstStyle/>
          <a:p>
            <a:pPr marL="543764" indent="-271882" lvl="1">
              <a:lnSpc>
                <a:spcPts val="5037"/>
              </a:lnSpc>
              <a:buFont typeface="Arial"/>
              <a:buChar char="•"/>
            </a:pPr>
            <a:r>
              <a:rPr lang="en-US" sz="2518">
                <a:solidFill>
                  <a:srgbClr val="084C6E"/>
                </a:solidFill>
                <a:latin typeface="Open Sauce Bold"/>
              </a:rPr>
              <a:t>Young demographic (20-30 y.o.)</a:t>
            </a:r>
          </a:p>
          <a:p>
            <a:pPr marL="543764" indent="-271882" lvl="1">
              <a:lnSpc>
                <a:spcPts val="5037"/>
              </a:lnSpc>
              <a:buFont typeface="Arial"/>
              <a:buChar char="•"/>
            </a:pPr>
            <a:r>
              <a:rPr lang="en-US" sz="2518">
                <a:solidFill>
                  <a:srgbClr val="084C6E"/>
                </a:solidFill>
                <a:latin typeface="Open Sauce Bold"/>
              </a:rPr>
              <a:t>Moved to a new city within the last 5 years </a:t>
            </a:r>
          </a:p>
        </p:txBody>
      </p:sp>
      <p:sp>
        <p:nvSpPr>
          <p:cNvPr name="TextBox 30" id="30"/>
          <p:cNvSpPr txBox="true"/>
          <p:nvPr/>
        </p:nvSpPr>
        <p:spPr>
          <a:xfrm rot="0">
            <a:off x="-667575" y="3850805"/>
            <a:ext cx="4912498" cy="59552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084C6E"/>
                </a:solidFill>
                <a:latin typeface="Codec Pro Bold"/>
              </a:rPr>
              <a:t>WHY</a:t>
            </a:r>
          </a:p>
        </p:txBody>
      </p:sp>
      <p:sp>
        <p:nvSpPr>
          <p:cNvPr name="TextBox 31" id="31"/>
          <p:cNvSpPr txBox="true"/>
          <p:nvPr/>
        </p:nvSpPr>
        <p:spPr>
          <a:xfrm rot="0">
            <a:off x="3003167" y="3445033"/>
            <a:ext cx="14227558" cy="1210133"/>
          </a:xfrm>
          <a:prstGeom prst="rect">
            <a:avLst/>
          </a:prstGeom>
        </p:spPr>
        <p:txBody>
          <a:bodyPr anchor="t" rtlCol="false" tIns="0" lIns="0" bIns="0" rIns="0">
            <a:spAutoFit/>
          </a:bodyPr>
          <a:lstStyle/>
          <a:p>
            <a:pPr marL="543764" indent="-271882" lvl="1">
              <a:lnSpc>
                <a:spcPts val="5037"/>
              </a:lnSpc>
              <a:buFont typeface="Arial"/>
              <a:buChar char="•"/>
            </a:pPr>
            <a:r>
              <a:rPr lang="en-US" sz="2518">
                <a:solidFill>
                  <a:srgbClr val="084C6E"/>
                </a:solidFill>
                <a:latin typeface="Open Sauce Bold"/>
              </a:rPr>
              <a:t>Young people face challenges with insurance transitions</a:t>
            </a:r>
          </a:p>
          <a:p>
            <a:pPr marL="543764" indent="-271882" lvl="1">
              <a:lnSpc>
                <a:spcPts val="5037"/>
              </a:lnSpc>
              <a:buFont typeface="Arial"/>
              <a:buChar char="•"/>
            </a:pPr>
            <a:r>
              <a:rPr lang="en-US" sz="2518">
                <a:solidFill>
                  <a:srgbClr val="084C6E"/>
                </a:solidFill>
                <a:latin typeface="Open Sauce Bold"/>
              </a:rPr>
              <a:t>Seek medical help on their own, perhaps for the first time </a:t>
            </a:r>
          </a:p>
        </p:txBody>
      </p:sp>
      <p:sp>
        <p:nvSpPr>
          <p:cNvPr name="TextBox 32" id="32"/>
          <p:cNvSpPr txBox="true"/>
          <p:nvPr/>
        </p:nvSpPr>
        <p:spPr>
          <a:xfrm rot="0">
            <a:off x="-639000" y="5445688"/>
            <a:ext cx="4912498" cy="59552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084C6E"/>
                </a:solidFill>
                <a:latin typeface="Codec Pro Bold"/>
              </a:rPr>
              <a:t>WHERE</a:t>
            </a:r>
          </a:p>
        </p:txBody>
      </p:sp>
      <p:sp>
        <p:nvSpPr>
          <p:cNvPr name="TextBox 33" id="33"/>
          <p:cNvSpPr txBox="true"/>
          <p:nvPr/>
        </p:nvSpPr>
        <p:spPr>
          <a:xfrm rot="0">
            <a:off x="3031742" y="5071707"/>
            <a:ext cx="14227558" cy="1210133"/>
          </a:xfrm>
          <a:prstGeom prst="rect">
            <a:avLst/>
          </a:prstGeom>
        </p:spPr>
        <p:txBody>
          <a:bodyPr anchor="t" rtlCol="false" tIns="0" lIns="0" bIns="0" rIns="0">
            <a:spAutoFit/>
          </a:bodyPr>
          <a:lstStyle/>
          <a:p>
            <a:pPr marL="543764" indent="-271882" lvl="1">
              <a:lnSpc>
                <a:spcPts val="5037"/>
              </a:lnSpc>
              <a:buFont typeface="Arial"/>
              <a:buChar char="•"/>
            </a:pPr>
            <a:r>
              <a:rPr lang="en-US" sz="2518">
                <a:solidFill>
                  <a:srgbClr val="084C6E"/>
                </a:solidFill>
                <a:latin typeface="Open Sauce Bold"/>
              </a:rPr>
              <a:t>Both in-person &amp; virtually (6 total)</a:t>
            </a:r>
          </a:p>
          <a:p>
            <a:pPr marL="543764" indent="-271882" lvl="1">
              <a:lnSpc>
                <a:spcPts val="5037"/>
              </a:lnSpc>
              <a:buFont typeface="Arial"/>
              <a:buChar char="•"/>
            </a:pPr>
            <a:r>
              <a:rPr lang="en-US" sz="2518">
                <a:solidFill>
                  <a:srgbClr val="084C6E"/>
                </a:solidFill>
                <a:latin typeface="Open Sauce Bold"/>
              </a:rPr>
              <a:t> Interviewee’s location of preference (places of comfort) </a:t>
            </a:r>
          </a:p>
        </p:txBody>
      </p:sp>
      <p:sp>
        <p:nvSpPr>
          <p:cNvPr name="TextBox 34" id="34"/>
          <p:cNvSpPr txBox="true"/>
          <p:nvPr/>
        </p:nvSpPr>
        <p:spPr>
          <a:xfrm rot="0">
            <a:off x="-696150" y="7305867"/>
            <a:ext cx="4912498" cy="59552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084C6E"/>
                </a:solidFill>
                <a:latin typeface="Codec Pro Bold"/>
              </a:rPr>
              <a:t>NORMS</a:t>
            </a:r>
          </a:p>
        </p:txBody>
      </p:sp>
      <p:sp>
        <p:nvSpPr>
          <p:cNvPr name="TextBox 35" id="35"/>
          <p:cNvSpPr txBox="true"/>
          <p:nvPr/>
        </p:nvSpPr>
        <p:spPr>
          <a:xfrm rot="0">
            <a:off x="3003167" y="6583242"/>
            <a:ext cx="14227558" cy="1847894"/>
          </a:xfrm>
          <a:prstGeom prst="rect">
            <a:avLst/>
          </a:prstGeom>
        </p:spPr>
        <p:txBody>
          <a:bodyPr anchor="t" rtlCol="false" tIns="0" lIns="0" bIns="0" rIns="0">
            <a:spAutoFit/>
          </a:bodyPr>
          <a:lstStyle/>
          <a:p>
            <a:pPr marL="543764" indent="-271882" lvl="1">
              <a:lnSpc>
                <a:spcPts val="5037"/>
              </a:lnSpc>
              <a:buFont typeface="Arial"/>
              <a:buChar char="•"/>
            </a:pPr>
            <a:r>
              <a:rPr lang="en-US" sz="2518">
                <a:solidFill>
                  <a:srgbClr val="084C6E"/>
                </a:solidFill>
                <a:latin typeface="Open Sauce Bold"/>
              </a:rPr>
              <a:t>At least 2 team members present</a:t>
            </a:r>
          </a:p>
          <a:p>
            <a:pPr marL="543764" indent="-271882" lvl="1">
              <a:lnSpc>
                <a:spcPts val="5037"/>
              </a:lnSpc>
              <a:buFont typeface="Arial"/>
              <a:buChar char="•"/>
            </a:pPr>
            <a:r>
              <a:rPr lang="en-US" sz="2518">
                <a:solidFill>
                  <a:srgbClr val="084C6E"/>
                </a:solidFill>
                <a:latin typeface="Open Sauce Bold"/>
              </a:rPr>
              <a:t>1 person interviewing, 1 person note-taking &amp; filming </a:t>
            </a:r>
          </a:p>
          <a:p>
            <a:pPr marL="543764" indent="-271882" lvl="1">
              <a:lnSpc>
                <a:spcPts val="5037"/>
              </a:lnSpc>
              <a:buFont typeface="Arial"/>
              <a:buChar char="•"/>
            </a:pPr>
            <a:r>
              <a:rPr lang="en-US" sz="2518">
                <a:solidFill>
                  <a:srgbClr val="084C6E"/>
                </a:solidFill>
                <a:latin typeface="Open Sauce Bold"/>
              </a:rPr>
              <a:t>Incentivized with “Thank You” tokens of appreciation (i.e. coffee)</a:t>
            </a:r>
          </a:p>
        </p:txBody>
      </p:sp>
      <p:sp>
        <p:nvSpPr>
          <p:cNvPr name="TextBox 36" id="36"/>
          <p:cNvSpPr txBox="true"/>
          <p:nvPr/>
        </p:nvSpPr>
        <p:spPr>
          <a:xfrm rot="0">
            <a:off x="-667575" y="9078836"/>
            <a:ext cx="4912498" cy="595520"/>
          </a:xfrm>
          <a:prstGeom prst="rect">
            <a:avLst/>
          </a:prstGeom>
        </p:spPr>
        <p:txBody>
          <a:bodyPr anchor="t" rtlCol="false" tIns="0" lIns="0" bIns="0" rIns="0">
            <a:spAutoFit/>
          </a:bodyPr>
          <a:lstStyle/>
          <a:p>
            <a:pPr algn="ctr" marL="0" indent="0" lvl="0">
              <a:lnSpc>
                <a:spcPts val="4320"/>
              </a:lnSpc>
              <a:spcBef>
                <a:spcPct val="0"/>
              </a:spcBef>
            </a:pPr>
            <a:r>
              <a:rPr lang="en-US" sz="3600">
                <a:solidFill>
                  <a:srgbClr val="084C6E"/>
                </a:solidFill>
                <a:latin typeface="Codec Pro Bold"/>
              </a:rPr>
              <a:t>HOW</a:t>
            </a:r>
          </a:p>
        </p:txBody>
      </p:sp>
      <p:sp>
        <p:nvSpPr>
          <p:cNvPr name="TextBox 37" id="37"/>
          <p:cNvSpPr txBox="true"/>
          <p:nvPr/>
        </p:nvSpPr>
        <p:spPr>
          <a:xfrm rot="0">
            <a:off x="3031742" y="8754986"/>
            <a:ext cx="14227558" cy="1210133"/>
          </a:xfrm>
          <a:prstGeom prst="rect">
            <a:avLst/>
          </a:prstGeom>
        </p:spPr>
        <p:txBody>
          <a:bodyPr anchor="t" rtlCol="false" tIns="0" lIns="0" bIns="0" rIns="0">
            <a:spAutoFit/>
          </a:bodyPr>
          <a:lstStyle/>
          <a:p>
            <a:pPr marL="543764" indent="-271882" lvl="1">
              <a:lnSpc>
                <a:spcPts val="5037"/>
              </a:lnSpc>
              <a:buFont typeface="Arial"/>
              <a:buChar char="•"/>
            </a:pPr>
            <a:r>
              <a:rPr lang="en-US" sz="2518">
                <a:solidFill>
                  <a:srgbClr val="084C6E"/>
                </a:solidFill>
                <a:latin typeface="Open Sauce Bold"/>
              </a:rPr>
              <a:t>Zoom for virtual interviews; iPhone camera for filming</a:t>
            </a:r>
          </a:p>
          <a:p>
            <a:pPr marL="543764" indent="-271882" lvl="1">
              <a:lnSpc>
                <a:spcPts val="5037"/>
              </a:lnSpc>
              <a:buFont typeface="Arial"/>
              <a:buChar char="•"/>
            </a:pPr>
            <a:r>
              <a:rPr lang="en-US" sz="2518">
                <a:solidFill>
                  <a:srgbClr val="084C6E"/>
                </a:solidFill>
                <a:latin typeface="Open Sauce Bold"/>
              </a:rPr>
              <a:t>iPhone voice memos for audio-only </a:t>
            </a:r>
          </a:p>
        </p:txBody>
      </p:sp>
      <p:sp>
        <p:nvSpPr>
          <p:cNvPr name="Freeform 38" id="38"/>
          <p:cNvSpPr/>
          <p:nvPr/>
        </p:nvSpPr>
        <p:spPr>
          <a:xfrm flipH="false" flipV="false" rot="0">
            <a:off x="14735478" y="3472903"/>
            <a:ext cx="1457879" cy="1344893"/>
          </a:xfrm>
          <a:custGeom>
            <a:avLst/>
            <a:gdLst/>
            <a:ahLst/>
            <a:cxnLst/>
            <a:rect r="r" b="b" t="t" l="l"/>
            <a:pathLst>
              <a:path h="1344893" w="1457879">
                <a:moveTo>
                  <a:pt x="0" y="0"/>
                </a:moveTo>
                <a:lnTo>
                  <a:pt x="1457879" y="0"/>
                </a:lnTo>
                <a:lnTo>
                  <a:pt x="1457879" y="1344893"/>
                </a:lnTo>
                <a:lnTo>
                  <a:pt x="0" y="13448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39" id="39"/>
          <p:cNvSpPr/>
          <p:nvPr/>
        </p:nvSpPr>
        <p:spPr>
          <a:xfrm flipH="false" flipV="false" rot="0">
            <a:off x="14735478" y="5099576"/>
            <a:ext cx="1457879" cy="1344893"/>
          </a:xfrm>
          <a:custGeom>
            <a:avLst/>
            <a:gdLst/>
            <a:ahLst/>
            <a:cxnLst/>
            <a:rect r="r" b="b" t="t" l="l"/>
            <a:pathLst>
              <a:path h="1344893" w="1457879">
                <a:moveTo>
                  <a:pt x="0" y="0"/>
                </a:moveTo>
                <a:lnTo>
                  <a:pt x="1457879" y="0"/>
                </a:lnTo>
                <a:lnTo>
                  <a:pt x="1457879" y="1344894"/>
                </a:lnTo>
                <a:lnTo>
                  <a:pt x="0" y="13448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0" id="40"/>
          <p:cNvSpPr/>
          <p:nvPr/>
        </p:nvSpPr>
        <p:spPr>
          <a:xfrm flipH="false" flipV="false" rot="0">
            <a:off x="14735478" y="6929992"/>
            <a:ext cx="1457879" cy="1344893"/>
          </a:xfrm>
          <a:custGeom>
            <a:avLst/>
            <a:gdLst/>
            <a:ahLst/>
            <a:cxnLst/>
            <a:rect r="r" b="b" t="t" l="l"/>
            <a:pathLst>
              <a:path h="1344893" w="1457879">
                <a:moveTo>
                  <a:pt x="0" y="0"/>
                </a:moveTo>
                <a:lnTo>
                  <a:pt x="1457879" y="0"/>
                </a:lnTo>
                <a:lnTo>
                  <a:pt x="1457879" y="1344893"/>
                </a:lnTo>
                <a:lnTo>
                  <a:pt x="0" y="13448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1" id="41"/>
          <p:cNvSpPr/>
          <p:nvPr/>
        </p:nvSpPr>
        <p:spPr>
          <a:xfrm flipH="false" flipV="false" rot="0">
            <a:off x="14735478" y="8585853"/>
            <a:ext cx="1457879" cy="1344893"/>
          </a:xfrm>
          <a:custGeom>
            <a:avLst/>
            <a:gdLst/>
            <a:ahLst/>
            <a:cxnLst/>
            <a:rect r="r" b="b" t="t" l="l"/>
            <a:pathLst>
              <a:path h="1344893" w="1457879">
                <a:moveTo>
                  <a:pt x="0" y="0"/>
                </a:moveTo>
                <a:lnTo>
                  <a:pt x="1457879" y="0"/>
                </a:lnTo>
                <a:lnTo>
                  <a:pt x="1457879" y="1344894"/>
                </a:lnTo>
                <a:lnTo>
                  <a:pt x="0" y="13448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970902" y="1345966"/>
            <a:ext cx="14346195" cy="7966342"/>
            <a:chOff x="0" y="0"/>
            <a:chExt cx="3521412" cy="1955416"/>
          </a:xfrm>
        </p:grpSpPr>
        <p:sp>
          <p:nvSpPr>
            <p:cNvPr name="Freeform 3" id="3"/>
            <p:cNvSpPr/>
            <p:nvPr/>
          </p:nvSpPr>
          <p:spPr>
            <a:xfrm flipH="false" flipV="false" rot="0">
              <a:off x="0" y="0"/>
              <a:ext cx="3521412" cy="1955416"/>
            </a:xfrm>
            <a:custGeom>
              <a:avLst/>
              <a:gdLst/>
              <a:ahLst/>
              <a:cxnLst/>
              <a:rect r="r" b="b" t="t" l="l"/>
              <a:pathLst>
                <a:path h="1955416" w="3521412">
                  <a:moveTo>
                    <a:pt x="11333" y="0"/>
                  </a:moveTo>
                  <a:lnTo>
                    <a:pt x="3510080" y="0"/>
                  </a:lnTo>
                  <a:cubicBezTo>
                    <a:pt x="3516338" y="0"/>
                    <a:pt x="3521412" y="5074"/>
                    <a:pt x="3521412" y="11333"/>
                  </a:cubicBezTo>
                  <a:lnTo>
                    <a:pt x="3521412" y="1944083"/>
                  </a:lnTo>
                  <a:cubicBezTo>
                    <a:pt x="3521412" y="1950342"/>
                    <a:pt x="3516338" y="1955416"/>
                    <a:pt x="3510080" y="1955416"/>
                  </a:cubicBezTo>
                  <a:lnTo>
                    <a:pt x="11333" y="1955416"/>
                  </a:lnTo>
                  <a:cubicBezTo>
                    <a:pt x="5074" y="1955416"/>
                    <a:pt x="0" y="1950342"/>
                    <a:pt x="0" y="1944083"/>
                  </a:cubicBezTo>
                  <a:lnTo>
                    <a:pt x="0" y="11333"/>
                  </a:lnTo>
                  <a:cubicBezTo>
                    <a:pt x="0" y="5074"/>
                    <a:pt x="5074" y="0"/>
                    <a:pt x="1133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3521412" cy="1983991"/>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14302696" y="1849034"/>
            <a:ext cx="1330960" cy="315576"/>
            <a:chOff x="0" y="0"/>
            <a:chExt cx="1774614" cy="420768"/>
          </a:xfrm>
        </p:grpSpPr>
        <p:grpSp>
          <p:nvGrpSpPr>
            <p:cNvPr name="Group 6" id="6"/>
            <p:cNvGrpSpPr/>
            <p:nvPr/>
          </p:nvGrpSpPr>
          <p:grpSpPr>
            <a:xfrm rot="0">
              <a:off x="1353845" y="0"/>
              <a:ext cx="420768" cy="42076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679680" y="0"/>
              <a:ext cx="420768" cy="42076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420768" cy="420768"/>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3332928" y="9216397"/>
            <a:ext cx="7673751" cy="614463"/>
          </a:xfrm>
          <a:custGeom>
            <a:avLst/>
            <a:gdLst/>
            <a:ahLst/>
            <a:cxnLst/>
            <a:rect r="r" b="b" t="t" l="l"/>
            <a:pathLst>
              <a:path h="614463" w="7673751">
                <a:moveTo>
                  <a:pt x="0" y="0"/>
                </a:moveTo>
                <a:lnTo>
                  <a:pt x="7673751" y="0"/>
                </a:lnTo>
                <a:lnTo>
                  <a:pt x="7673751" y="614463"/>
                </a:lnTo>
                <a:lnTo>
                  <a:pt x="0" y="614463"/>
                </a:lnTo>
                <a:lnTo>
                  <a:pt x="0" y="0"/>
                </a:lnTo>
                <a:close/>
              </a:path>
            </a:pathLst>
          </a:custGeom>
          <a:blipFill>
            <a:blip r:embed="rId5"/>
            <a:stretch>
              <a:fillRect l="0" t="-146648" r="0" b="0"/>
            </a:stretch>
          </a:blipFill>
        </p:spPr>
      </p:sp>
      <p:sp>
        <p:nvSpPr>
          <p:cNvPr name="TextBox 18" id="18"/>
          <p:cNvSpPr txBox="true"/>
          <p:nvPr/>
        </p:nvSpPr>
        <p:spPr>
          <a:xfrm rot="0">
            <a:off x="2633885" y="3277831"/>
            <a:ext cx="12726190" cy="4122974"/>
          </a:xfrm>
          <a:prstGeom prst="rect">
            <a:avLst/>
          </a:prstGeom>
        </p:spPr>
        <p:txBody>
          <a:bodyPr anchor="t" rtlCol="false" tIns="0" lIns="0" bIns="0" rIns="0">
            <a:spAutoFit/>
          </a:bodyPr>
          <a:lstStyle/>
          <a:p>
            <a:pPr marL="606671" indent="-303335" lvl="1">
              <a:lnSpc>
                <a:spcPts val="4776"/>
              </a:lnSpc>
              <a:buFont typeface="Arial"/>
              <a:buChar char="•"/>
            </a:pPr>
            <a:r>
              <a:rPr lang="en-US" sz="2809">
                <a:solidFill>
                  <a:srgbClr val="084C6E"/>
                </a:solidFill>
                <a:latin typeface="Open Sauce"/>
              </a:rPr>
              <a:t>Tell us about a time you sought care in a </a:t>
            </a:r>
            <a:r>
              <a:rPr lang="en-US" sz="2809">
                <a:solidFill>
                  <a:srgbClr val="084C6E"/>
                </a:solidFill>
                <a:latin typeface="Open Sauce Bold"/>
              </a:rPr>
              <a:t>new city</a:t>
            </a:r>
            <a:r>
              <a:rPr lang="en-US" sz="2809">
                <a:solidFill>
                  <a:srgbClr val="084C6E"/>
                </a:solidFill>
                <a:latin typeface="Open Sauce"/>
              </a:rPr>
              <a:t>- how did you go about finding it?</a:t>
            </a:r>
          </a:p>
          <a:p>
            <a:pPr marL="606671" indent="-303335" lvl="1">
              <a:lnSpc>
                <a:spcPts val="4776"/>
              </a:lnSpc>
              <a:buFont typeface="Arial"/>
              <a:buChar char="•"/>
            </a:pPr>
            <a:r>
              <a:rPr lang="en-US" sz="2809">
                <a:solidFill>
                  <a:srgbClr val="084C6E"/>
                </a:solidFill>
                <a:latin typeface="Open Sauce"/>
              </a:rPr>
              <a:t>Do you have health insurance? </a:t>
            </a:r>
          </a:p>
          <a:p>
            <a:pPr marL="1213342" indent="-404447" lvl="2">
              <a:lnSpc>
                <a:spcPts val="4776"/>
              </a:lnSpc>
              <a:buFont typeface="Arial"/>
              <a:buChar char="⚬"/>
            </a:pPr>
            <a:r>
              <a:rPr lang="en-US" sz="2809">
                <a:solidFill>
                  <a:srgbClr val="084C6E"/>
                </a:solidFill>
                <a:latin typeface="Open Sauce"/>
              </a:rPr>
              <a:t>If so, tell us about your</a:t>
            </a:r>
            <a:r>
              <a:rPr lang="en-US" sz="2809">
                <a:solidFill>
                  <a:srgbClr val="084C6E"/>
                </a:solidFill>
                <a:latin typeface="Open Sauce Bold"/>
              </a:rPr>
              <a:t> current plan and its benefits. </a:t>
            </a:r>
            <a:r>
              <a:rPr lang="en-US" sz="2809">
                <a:solidFill>
                  <a:srgbClr val="084C6E"/>
                </a:solidFill>
                <a:latin typeface="Open Sauce"/>
              </a:rPr>
              <a:t>Tell us how you </a:t>
            </a:r>
            <a:r>
              <a:rPr lang="en-US" sz="2809">
                <a:solidFill>
                  <a:srgbClr val="084C6E"/>
                </a:solidFill>
                <a:latin typeface="Open Sauce Bold"/>
              </a:rPr>
              <a:t>find care within your network</a:t>
            </a:r>
            <a:r>
              <a:rPr lang="en-US" sz="2809">
                <a:solidFill>
                  <a:srgbClr val="084C6E"/>
                </a:solidFill>
                <a:latin typeface="Open Sauce"/>
              </a:rPr>
              <a:t> plan. </a:t>
            </a:r>
          </a:p>
          <a:p>
            <a:pPr marL="1213342" indent="-404447" lvl="2">
              <a:lnSpc>
                <a:spcPts val="4776"/>
              </a:lnSpc>
              <a:buFont typeface="Arial"/>
              <a:buChar char="⚬"/>
            </a:pPr>
            <a:r>
              <a:rPr lang="en-US" sz="2809">
                <a:solidFill>
                  <a:srgbClr val="084C6E"/>
                </a:solidFill>
                <a:latin typeface="Open Sauce"/>
              </a:rPr>
              <a:t>If not, tell us about the motivations behind opting out of </a:t>
            </a:r>
          </a:p>
          <a:p>
            <a:pPr marL="606671" indent="-303335" lvl="1">
              <a:lnSpc>
                <a:spcPts val="4776"/>
              </a:lnSpc>
              <a:buFont typeface="Arial"/>
              <a:buChar char="•"/>
            </a:pPr>
            <a:r>
              <a:rPr lang="en-US" sz="2809">
                <a:solidFill>
                  <a:srgbClr val="084C6E"/>
                </a:solidFill>
                <a:latin typeface="Open Sauce"/>
              </a:rPr>
              <a:t>What resources do you use to find the best care for</a:t>
            </a:r>
            <a:r>
              <a:rPr lang="en-US" sz="2809">
                <a:solidFill>
                  <a:srgbClr val="084C6E"/>
                </a:solidFill>
                <a:latin typeface="Open Sauce Italics"/>
              </a:rPr>
              <a:t> </a:t>
            </a:r>
            <a:r>
              <a:rPr lang="en-US" sz="2809">
                <a:solidFill>
                  <a:srgbClr val="084C6E"/>
                </a:solidFill>
                <a:latin typeface="Open Sauce Bold Italics"/>
              </a:rPr>
              <a:t>your</a:t>
            </a:r>
            <a:r>
              <a:rPr lang="en-US" sz="2809">
                <a:solidFill>
                  <a:srgbClr val="084C6E"/>
                </a:solidFill>
                <a:latin typeface="Open Sauce Bold"/>
              </a:rPr>
              <a:t> needs</a:t>
            </a:r>
            <a:r>
              <a:rPr lang="en-US" sz="2809">
                <a:solidFill>
                  <a:srgbClr val="084C6E"/>
                </a:solidFill>
                <a:latin typeface="Open Sauce"/>
              </a:rPr>
              <a:t>? </a:t>
            </a:r>
          </a:p>
        </p:txBody>
      </p:sp>
      <p:sp>
        <p:nvSpPr>
          <p:cNvPr name="Freeform 19" id="19"/>
          <p:cNvSpPr/>
          <p:nvPr/>
        </p:nvSpPr>
        <p:spPr>
          <a:xfrm flipH="false" flipV="false" rot="0">
            <a:off x="1970902" y="7865075"/>
            <a:ext cx="7849098" cy="1409284"/>
          </a:xfrm>
          <a:custGeom>
            <a:avLst/>
            <a:gdLst/>
            <a:ahLst/>
            <a:cxnLst/>
            <a:rect r="r" b="b" t="t" l="l"/>
            <a:pathLst>
              <a:path h="1409284" w="7849098">
                <a:moveTo>
                  <a:pt x="0" y="0"/>
                </a:moveTo>
                <a:lnTo>
                  <a:pt x="7849099" y="0"/>
                </a:lnTo>
                <a:lnTo>
                  <a:pt x="7849099" y="1409284"/>
                </a:lnTo>
                <a:lnTo>
                  <a:pt x="0" y="140928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0" id="20"/>
          <p:cNvSpPr txBox="true"/>
          <p:nvPr/>
        </p:nvSpPr>
        <p:spPr>
          <a:xfrm rot="0">
            <a:off x="5389363" y="2078885"/>
            <a:ext cx="7509273" cy="868025"/>
          </a:xfrm>
          <a:prstGeom prst="rect">
            <a:avLst/>
          </a:prstGeom>
        </p:spPr>
        <p:txBody>
          <a:bodyPr anchor="t" rtlCol="false" tIns="0" lIns="0" bIns="0" rIns="0">
            <a:spAutoFit/>
          </a:bodyPr>
          <a:lstStyle/>
          <a:p>
            <a:pPr algn="ctr" marL="0" indent="0" lvl="0">
              <a:lnSpc>
                <a:spcPts val="6204"/>
              </a:lnSpc>
              <a:spcBef>
                <a:spcPct val="0"/>
              </a:spcBef>
            </a:pPr>
            <a:r>
              <a:rPr lang="en-US" sz="5170">
                <a:solidFill>
                  <a:srgbClr val="084C6E"/>
                </a:solidFill>
                <a:latin typeface="Codec Pro Bold"/>
              </a:rPr>
              <a:t>QUESTIONS EXPLORED</a:t>
            </a:r>
          </a:p>
        </p:txBody>
      </p:sp>
      <p:sp>
        <p:nvSpPr>
          <p:cNvPr name="Freeform 21" id="21"/>
          <p:cNvSpPr/>
          <p:nvPr/>
        </p:nvSpPr>
        <p:spPr>
          <a:xfrm flipH="false" flipV="false" rot="0">
            <a:off x="9511947" y="7870933"/>
            <a:ext cx="6773380" cy="1409284"/>
          </a:xfrm>
          <a:custGeom>
            <a:avLst/>
            <a:gdLst/>
            <a:ahLst/>
            <a:cxnLst/>
            <a:rect r="r" b="b" t="t" l="l"/>
            <a:pathLst>
              <a:path h="1409284" w="6773380">
                <a:moveTo>
                  <a:pt x="0" y="0"/>
                </a:moveTo>
                <a:lnTo>
                  <a:pt x="6773380" y="0"/>
                </a:lnTo>
                <a:lnTo>
                  <a:pt x="6773380" y="1409284"/>
                </a:lnTo>
                <a:lnTo>
                  <a:pt x="0" y="1409284"/>
                </a:lnTo>
                <a:lnTo>
                  <a:pt x="0" y="0"/>
                </a:lnTo>
                <a:close/>
              </a:path>
            </a:pathLst>
          </a:custGeom>
          <a:blipFill>
            <a:blip r:embed="rId6">
              <a:extLst>
                <a:ext uri="{96DAC541-7B7A-43D3-8B79-37D633B846F1}">
                  <asvg:svgBlip xmlns:asvg="http://schemas.microsoft.com/office/drawing/2016/SVG/main" r:embed="rId7"/>
                </a:ext>
              </a:extLst>
            </a:blip>
            <a:stretch>
              <a:fillRect l="0" t="0" r="-15881"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lin ang="2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5517487" y="635234"/>
            <a:ext cx="7253026" cy="868845"/>
            <a:chOff x="0" y="0"/>
            <a:chExt cx="1910262" cy="228832"/>
          </a:xfrm>
        </p:grpSpPr>
        <p:sp>
          <p:nvSpPr>
            <p:cNvPr name="Freeform 5" id="5"/>
            <p:cNvSpPr/>
            <p:nvPr/>
          </p:nvSpPr>
          <p:spPr>
            <a:xfrm flipH="false" flipV="false" rot="0">
              <a:off x="0" y="0"/>
              <a:ext cx="1910262" cy="228832"/>
            </a:xfrm>
            <a:custGeom>
              <a:avLst/>
              <a:gdLst/>
              <a:ahLst/>
              <a:cxnLst/>
              <a:rect r="r" b="b" t="t" l="l"/>
              <a:pathLst>
                <a:path h="228832" w="1910262">
                  <a:moveTo>
                    <a:pt x="27753" y="0"/>
                  </a:moveTo>
                  <a:lnTo>
                    <a:pt x="1882510" y="0"/>
                  </a:lnTo>
                  <a:cubicBezTo>
                    <a:pt x="1889870" y="0"/>
                    <a:pt x="1896929" y="2924"/>
                    <a:pt x="1902134" y="8129"/>
                  </a:cubicBezTo>
                  <a:cubicBezTo>
                    <a:pt x="1907338" y="13333"/>
                    <a:pt x="1910262" y="20392"/>
                    <a:pt x="1910262" y="27753"/>
                  </a:cubicBezTo>
                  <a:lnTo>
                    <a:pt x="1910262" y="201079"/>
                  </a:lnTo>
                  <a:cubicBezTo>
                    <a:pt x="1910262" y="216406"/>
                    <a:pt x="1897837" y="228832"/>
                    <a:pt x="1882510" y="228832"/>
                  </a:cubicBezTo>
                  <a:lnTo>
                    <a:pt x="27753" y="228832"/>
                  </a:lnTo>
                  <a:cubicBezTo>
                    <a:pt x="20392" y="228832"/>
                    <a:pt x="13333" y="225908"/>
                    <a:pt x="8129" y="220703"/>
                  </a:cubicBezTo>
                  <a:cubicBezTo>
                    <a:pt x="2924" y="215498"/>
                    <a:pt x="0" y="208439"/>
                    <a:pt x="0" y="201079"/>
                  </a:cubicBezTo>
                  <a:lnTo>
                    <a:pt x="0" y="27753"/>
                  </a:lnTo>
                  <a:cubicBezTo>
                    <a:pt x="0" y="20392"/>
                    <a:pt x="2924" y="13333"/>
                    <a:pt x="8129" y="8129"/>
                  </a:cubicBezTo>
                  <a:cubicBezTo>
                    <a:pt x="13333" y="2924"/>
                    <a:pt x="20392" y="0"/>
                    <a:pt x="27753"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6" id="6"/>
            <p:cNvSpPr txBox="true"/>
            <p:nvPr/>
          </p:nvSpPr>
          <p:spPr>
            <a:xfrm>
              <a:off x="0" y="-28575"/>
              <a:ext cx="1910262" cy="257407"/>
            </a:xfrm>
            <a:prstGeom prst="rect">
              <a:avLst/>
            </a:prstGeom>
          </p:spPr>
          <p:txBody>
            <a:bodyPr anchor="ctr" rtlCol="false" tIns="50800" lIns="50800" bIns="50800" rIns="50800"/>
            <a:lstStyle/>
            <a:p>
              <a:pPr algn="ctr" marL="0" indent="0" lvl="0">
                <a:lnSpc>
                  <a:spcPts val="2590"/>
                </a:lnSpc>
                <a:spcBef>
                  <a:spcPct val="0"/>
                </a:spcBef>
              </a:pPr>
            </a:p>
          </p:txBody>
        </p:sp>
      </p:grpSp>
      <p:grpSp>
        <p:nvGrpSpPr>
          <p:cNvPr name="Group 7" id="7"/>
          <p:cNvGrpSpPr/>
          <p:nvPr/>
        </p:nvGrpSpPr>
        <p:grpSpPr>
          <a:xfrm rot="0">
            <a:off x="578668" y="1923624"/>
            <a:ext cx="5375604" cy="7711450"/>
            <a:chOff x="0" y="0"/>
            <a:chExt cx="1259692" cy="1807062"/>
          </a:xfrm>
        </p:grpSpPr>
        <p:sp>
          <p:nvSpPr>
            <p:cNvPr name="Freeform 8" id="8"/>
            <p:cNvSpPr/>
            <p:nvPr/>
          </p:nvSpPr>
          <p:spPr>
            <a:xfrm flipH="false" flipV="false" rot="0">
              <a:off x="0" y="0"/>
              <a:ext cx="1259692" cy="1807062"/>
            </a:xfrm>
            <a:custGeom>
              <a:avLst/>
              <a:gdLst/>
              <a:ahLst/>
              <a:cxnLst/>
              <a:rect r="r" b="b" t="t" l="l"/>
              <a:pathLst>
                <a:path h="1807062" w="1259692">
                  <a:moveTo>
                    <a:pt x="47526" y="0"/>
                  </a:moveTo>
                  <a:lnTo>
                    <a:pt x="1212165" y="0"/>
                  </a:lnTo>
                  <a:cubicBezTo>
                    <a:pt x="1238413" y="0"/>
                    <a:pt x="1259692" y="21278"/>
                    <a:pt x="1259692" y="47526"/>
                  </a:cubicBezTo>
                  <a:lnTo>
                    <a:pt x="1259692" y="1759536"/>
                  </a:lnTo>
                  <a:cubicBezTo>
                    <a:pt x="1259692" y="1772140"/>
                    <a:pt x="1254684" y="1784229"/>
                    <a:pt x="1245772" y="1793142"/>
                  </a:cubicBezTo>
                  <a:cubicBezTo>
                    <a:pt x="1236859" y="1802055"/>
                    <a:pt x="1224770" y="1807062"/>
                    <a:pt x="1212165" y="1807062"/>
                  </a:cubicBezTo>
                  <a:lnTo>
                    <a:pt x="47526" y="1807062"/>
                  </a:lnTo>
                  <a:cubicBezTo>
                    <a:pt x="34922" y="1807062"/>
                    <a:pt x="22833" y="1802055"/>
                    <a:pt x="13920" y="1793142"/>
                  </a:cubicBezTo>
                  <a:cubicBezTo>
                    <a:pt x="5007" y="1784229"/>
                    <a:pt x="0" y="1772140"/>
                    <a:pt x="0" y="1759536"/>
                  </a:cubicBezTo>
                  <a:lnTo>
                    <a:pt x="0" y="47526"/>
                  </a:lnTo>
                  <a:cubicBezTo>
                    <a:pt x="0" y="34922"/>
                    <a:pt x="5007" y="22833"/>
                    <a:pt x="13920" y="13920"/>
                  </a:cubicBezTo>
                  <a:cubicBezTo>
                    <a:pt x="22833" y="5007"/>
                    <a:pt x="34922" y="0"/>
                    <a:pt x="47526" y="0"/>
                  </a:cubicBezTo>
                  <a:close/>
                </a:path>
              </a:pathLst>
            </a:custGeom>
            <a:solidFill>
              <a:srgbClr val="084C6E"/>
            </a:solidFill>
            <a:ln w="95250" cap="rnd">
              <a:solidFill>
                <a:srgbClr val="ABADB0"/>
              </a:solidFill>
              <a:prstDash val="solid"/>
              <a:round/>
            </a:ln>
          </p:spPr>
        </p:sp>
        <p:sp>
          <p:nvSpPr>
            <p:cNvPr name="TextBox 9" id="9"/>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10" id="10"/>
          <p:cNvGrpSpPr/>
          <p:nvPr/>
        </p:nvGrpSpPr>
        <p:grpSpPr>
          <a:xfrm rot="0">
            <a:off x="4233257" y="2187938"/>
            <a:ext cx="1394146" cy="330558"/>
            <a:chOff x="0" y="0"/>
            <a:chExt cx="1858861" cy="440744"/>
          </a:xfrm>
        </p:grpSpPr>
        <p:grpSp>
          <p:nvGrpSpPr>
            <p:cNvPr name="Group 11" id="11"/>
            <p:cNvGrpSpPr/>
            <p:nvPr/>
          </p:nvGrpSpPr>
          <p:grpSpPr>
            <a:xfrm rot="0">
              <a:off x="1418118" y="0"/>
              <a:ext cx="440744" cy="440744"/>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CFC"/>
              </a:solidFill>
            </p:spPr>
          </p:sp>
          <p:sp>
            <p:nvSpPr>
              <p:cNvPr name="TextBox 13" id="13"/>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4" id="14"/>
            <p:cNvGrpSpPr/>
            <p:nvPr/>
          </p:nvGrpSpPr>
          <p:grpSpPr>
            <a:xfrm rot="0">
              <a:off x="711946" y="0"/>
              <a:ext cx="440744" cy="44074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CFC"/>
              </a:solidFill>
            </p:spPr>
          </p:sp>
          <p:sp>
            <p:nvSpPr>
              <p:cNvPr name="TextBox 16" id="1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7" id="17"/>
            <p:cNvGrpSpPr/>
            <p:nvPr/>
          </p:nvGrpSpPr>
          <p:grpSpPr>
            <a:xfrm rot="0">
              <a:off x="0" y="0"/>
              <a:ext cx="440744" cy="440744"/>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CFC"/>
              </a:solidFill>
            </p:spPr>
          </p:sp>
          <p:sp>
            <p:nvSpPr>
              <p:cNvPr name="TextBox 19" id="19"/>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20" id="20"/>
          <p:cNvGrpSpPr>
            <a:grpSpLocks noChangeAspect="true"/>
          </p:cNvGrpSpPr>
          <p:nvPr/>
        </p:nvGrpSpPr>
        <p:grpSpPr>
          <a:xfrm rot="0">
            <a:off x="1369283" y="2834712"/>
            <a:ext cx="3794374" cy="3794374"/>
            <a:chOff x="0" y="0"/>
            <a:chExt cx="6350000" cy="6350000"/>
          </a:xfrm>
        </p:grpSpPr>
        <p:sp>
          <p:nvSpPr>
            <p:cNvPr name="Freeform 21" id="21"/>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5"/>
              <a:stretch>
                <a:fillRect l="0" t="-16666" r="0" b="-16666"/>
              </a:stretch>
            </a:blipFill>
          </p:spPr>
        </p:sp>
        <p:sp>
          <p:nvSpPr>
            <p:cNvPr name="Freeform 22" id="22"/>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Freeform 23" id="23"/>
          <p:cNvSpPr/>
          <p:nvPr/>
        </p:nvSpPr>
        <p:spPr>
          <a:xfrm flipH="false" flipV="false" rot="0">
            <a:off x="15995605" y="7105954"/>
            <a:ext cx="1896840" cy="2529120"/>
          </a:xfrm>
          <a:custGeom>
            <a:avLst/>
            <a:gdLst/>
            <a:ahLst/>
            <a:cxnLst/>
            <a:rect r="r" b="b" t="t" l="l"/>
            <a:pathLst>
              <a:path h="2529120" w="1896840">
                <a:moveTo>
                  <a:pt x="0" y="0"/>
                </a:moveTo>
                <a:lnTo>
                  <a:pt x="1896840" y="0"/>
                </a:lnTo>
                <a:lnTo>
                  <a:pt x="1896840" y="2529120"/>
                </a:lnTo>
                <a:lnTo>
                  <a:pt x="0" y="25291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6442626" y="2283487"/>
            <a:ext cx="11133941" cy="6974813"/>
          </a:xfrm>
          <a:prstGeom prst="rect">
            <a:avLst/>
          </a:prstGeom>
        </p:spPr>
        <p:txBody>
          <a:bodyPr anchor="t" rtlCol="false" tIns="0" lIns="0" bIns="0" rIns="0">
            <a:spAutoFit/>
          </a:bodyPr>
          <a:lstStyle/>
          <a:p>
            <a:pPr>
              <a:lnSpc>
                <a:spcPts val="5599"/>
              </a:lnSpc>
            </a:pPr>
            <a:r>
              <a:rPr lang="en-US" sz="2799">
                <a:solidFill>
                  <a:srgbClr val="084C6E"/>
                </a:solidFill>
                <a:latin typeface="Open Sauce Bold"/>
              </a:rPr>
              <a:t>Extreme User in Frequency of Care</a:t>
            </a:r>
          </a:p>
          <a:p>
            <a:pPr marL="604519" indent="-302260" lvl="1">
              <a:lnSpc>
                <a:spcPts val="5599"/>
              </a:lnSpc>
              <a:buFont typeface="Arial"/>
              <a:buChar char="•"/>
            </a:pPr>
            <a:r>
              <a:rPr lang="en-US" sz="2799">
                <a:solidFill>
                  <a:srgbClr val="084C6E"/>
                </a:solidFill>
                <a:latin typeface="Open Sauce"/>
              </a:rPr>
              <a:t>Seeks medical care often (2-3x/month)</a:t>
            </a:r>
          </a:p>
          <a:p>
            <a:pPr marL="604519" indent="-302260" lvl="1">
              <a:lnSpc>
                <a:spcPts val="5599"/>
              </a:lnSpc>
              <a:buFont typeface="Arial"/>
              <a:buChar char="•"/>
            </a:pPr>
            <a:r>
              <a:rPr lang="en-US" sz="2799">
                <a:solidFill>
                  <a:srgbClr val="084C6E"/>
                </a:solidFill>
                <a:latin typeface="Open Sauce"/>
              </a:rPr>
              <a:t>10+ treatment methods prescribed </a:t>
            </a:r>
          </a:p>
          <a:p>
            <a:pPr>
              <a:lnSpc>
                <a:spcPts val="5599"/>
              </a:lnSpc>
            </a:pPr>
          </a:p>
          <a:p>
            <a:pPr>
              <a:lnSpc>
                <a:spcPts val="5599"/>
              </a:lnSpc>
            </a:pPr>
            <a:r>
              <a:rPr lang="en-US" sz="2799">
                <a:solidFill>
                  <a:srgbClr val="084C6E"/>
                </a:solidFill>
                <a:latin typeface="Open Sauce Bold"/>
              </a:rPr>
              <a:t>Why High Frequency is Extreme:</a:t>
            </a:r>
          </a:p>
          <a:p>
            <a:pPr marL="604519" indent="-302260" lvl="1">
              <a:lnSpc>
                <a:spcPts val="5599"/>
              </a:lnSpc>
              <a:buFont typeface="Arial"/>
              <a:buChar char="•"/>
            </a:pPr>
            <a:r>
              <a:rPr lang="en-US" sz="2799">
                <a:solidFill>
                  <a:srgbClr val="084C6E"/>
                </a:solidFill>
                <a:latin typeface="Open Sauce"/>
              </a:rPr>
              <a:t>Plethora of experience in finding out-of-state healthcare</a:t>
            </a:r>
          </a:p>
          <a:p>
            <a:pPr marL="1209039" indent="-403013" lvl="2">
              <a:lnSpc>
                <a:spcPts val="5599"/>
              </a:lnSpc>
              <a:buFont typeface="Arial"/>
              <a:buChar char="⚬"/>
            </a:pPr>
            <a:r>
              <a:rPr lang="en-US" sz="2799">
                <a:solidFill>
                  <a:srgbClr val="084C6E"/>
                </a:solidFill>
                <a:latin typeface="Open Sauce"/>
              </a:rPr>
              <a:t>Diversity in type and quality of care</a:t>
            </a:r>
          </a:p>
          <a:p>
            <a:pPr marL="604519" indent="-302260" lvl="1">
              <a:lnSpc>
                <a:spcPts val="5599"/>
              </a:lnSpc>
              <a:buFont typeface="Arial"/>
              <a:buChar char="•"/>
            </a:pPr>
            <a:r>
              <a:rPr lang="en-US" sz="2799">
                <a:solidFill>
                  <a:srgbClr val="084C6E"/>
                </a:solidFill>
                <a:latin typeface="Open Sauce"/>
              </a:rPr>
              <a:t>More visits = more co-pays</a:t>
            </a:r>
          </a:p>
          <a:p>
            <a:pPr marL="1209039" indent="-403013" lvl="2">
              <a:lnSpc>
                <a:spcPts val="5599"/>
              </a:lnSpc>
              <a:buFont typeface="Arial"/>
              <a:buChar char="⚬"/>
            </a:pPr>
            <a:r>
              <a:rPr lang="en-US" sz="2799">
                <a:solidFill>
                  <a:srgbClr val="084C6E"/>
                </a:solidFill>
                <a:latin typeface="Open Sauce"/>
              </a:rPr>
              <a:t>Want to explore how financials play a role in </a:t>
            </a:r>
          </a:p>
          <a:p>
            <a:pPr>
              <a:lnSpc>
                <a:spcPts val="5599"/>
              </a:lnSpc>
            </a:pPr>
            <a:r>
              <a:rPr lang="en-US" sz="2799">
                <a:solidFill>
                  <a:srgbClr val="084C6E"/>
                </a:solidFill>
                <a:latin typeface="Open Sauce"/>
              </a:rPr>
              <a:t>         </a:t>
            </a:r>
            <a:r>
              <a:rPr lang="en-US" sz="2799">
                <a:solidFill>
                  <a:srgbClr val="084C6E"/>
                </a:solidFill>
                <a:latin typeface="Open Sauce"/>
              </a:rPr>
              <a:t>influencing healthcare decisions </a:t>
            </a:r>
          </a:p>
        </p:txBody>
      </p:sp>
      <p:sp>
        <p:nvSpPr>
          <p:cNvPr name="AutoShape 25" id="25"/>
          <p:cNvSpPr/>
          <p:nvPr/>
        </p:nvSpPr>
        <p:spPr>
          <a:xfrm flipV="true">
            <a:off x="6442626" y="4808098"/>
            <a:ext cx="10990401" cy="0"/>
          </a:xfrm>
          <a:prstGeom prst="line">
            <a:avLst/>
          </a:prstGeom>
          <a:ln cap="flat" w="19050">
            <a:solidFill>
              <a:srgbClr val="084C6E"/>
            </a:solidFill>
            <a:prstDash val="solid"/>
            <a:headEnd type="none" len="sm" w="sm"/>
            <a:tailEnd type="none" len="sm" w="sm"/>
          </a:ln>
        </p:spPr>
      </p:sp>
      <p:sp>
        <p:nvSpPr>
          <p:cNvPr name="Freeform 26" id="26"/>
          <p:cNvSpPr/>
          <p:nvPr/>
        </p:nvSpPr>
        <p:spPr>
          <a:xfrm flipH="false" flipV="false" rot="518665">
            <a:off x="15962956" y="2016461"/>
            <a:ext cx="1429087" cy="2563385"/>
          </a:xfrm>
          <a:custGeom>
            <a:avLst/>
            <a:gdLst/>
            <a:ahLst/>
            <a:cxnLst/>
            <a:rect r="r" b="b" t="t" l="l"/>
            <a:pathLst>
              <a:path h="2563385" w="1429087">
                <a:moveTo>
                  <a:pt x="0" y="0"/>
                </a:moveTo>
                <a:lnTo>
                  <a:pt x="1429087" y="0"/>
                </a:lnTo>
                <a:lnTo>
                  <a:pt x="1429087" y="2563385"/>
                </a:lnTo>
                <a:lnTo>
                  <a:pt x="0" y="256338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7" id="27"/>
          <p:cNvSpPr/>
          <p:nvPr/>
        </p:nvSpPr>
        <p:spPr>
          <a:xfrm flipH="false" flipV="false" rot="-808138">
            <a:off x="13880961" y="1784956"/>
            <a:ext cx="2009925" cy="1136522"/>
          </a:xfrm>
          <a:custGeom>
            <a:avLst/>
            <a:gdLst/>
            <a:ahLst/>
            <a:cxnLst/>
            <a:rect r="r" b="b" t="t" l="l"/>
            <a:pathLst>
              <a:path h="1136522" w="2009925">
                <a:moveTo>
                  <a:pt x="0" y="0"/>
                </a:moveTo>
                <a:lnTo>
                  <a:pt x="2009926" y="0"/>
                </a:lnTo>
                <a:lnTo>
                  <a:pt x="2009926" y="1136521"/>
                </a:lnTo>
                <a:lnTo>
                  <a:pt x="0" y="11365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8" id="28"/>
          <p:cNvSpPr/>
          <p:nvPr/>
        </p:nvSpPr>
        <p:spPr>
          <a:xfrm flipH="false" flipV="false" rot="0">
            <a:off x="16170116" y="7170222"/>
            <a:ext cx="1722329" cy="2296439"/>
          </a:xfrm>
          <a:custGeom>
            <a:avLst/>
            <a:gdLst/>
            <a:ahLst/>
            <a:cxnLst/>
            <a:rect r="r" b="b" t="t" l="l"/>
            <a:pathLst>
              <a:path h="2296439" w="1722329">
                <a:moveTo>
                  <a:pt x="0" y="0"/>
                </a:moveTo>
                <a:lnTo>
                  <a:pt x="1722329" y="0"/>
                </a:lnTo>
                <a:lnTo>
                  <a:pt x="1722329" y="2296439"/>
                </a:lnTo>
                <a:lnTo>
                  <a:pt x="0" y="229643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9" id="29"/>
          <p:cNvSpPr txBox="true"/>
          <p:nvPr/>
        </p:nvSpPr>
        <p:spPr>
          <a:xfrm rot="0">
            <a:off x="5517487" y="708120"/>
            <a:ext cx="7253026" cy="729284"/>
          </a:xfrm>
          <a:prstGeom prst="rect">
            <a:avLst/>
          </a:prstGeom>
        </p:spPr>
        <p:txBody>
          <a:bodyPr anchor="t" rtlCol="false" tIns="0" lIns="0" bIns="0" rIns="0">
            <a:spAutoFit/>
          </a:bodyPr>
          <a:lstStyle/>
          <a:p>
            <a:pPr algn="ctr" marL="0" indent="0" lvl="0">
              <a:lnSpc>
                <a:spcPts val="5280"/>
              </a:lnSpc>
              <a:spcBef>
                <a:spcPct val="0"/>
              </a:spcBef>
            </a:pPr>
            <a:r>
              <a:rPr lang="en-US" sz="4400">
                <a:solidFill>
                  <a:srgbClr val="084C6E"/>
                </a:solidFill>
                <a:latin typeface="Codec Pro Bold"/>
              </a:rPr>
              <a:t>!! EXTREME USER !!</a:t>
            </a:r>
          </a:p>
        </p:txBody>
      </p:sp>
      <p:sp>
        <p:nvSpPr>
          <p:cNvPr name="TextBox 30" id="30"/>
          <p:cNvSpPr txBox="true"/>
          <p:nvPr/>
        </p:nvSpPr>
        <p:spPr>
          <a:xfrm rot="0">
            <a:off x="1395924" y="6752771"/>
            <a:ext cx="3767732" cy="720604"/>
          </a:xfrm>
          <a:prstGeom prst="rect">
            <a:avLst/>
          </a:prstGeom>
        </p:spPr>
        <p:txBody>
          <a:bodyPr anchor="t" rtlCol="false" tIns="0" lIns="0" bIns="0" rIns="0">
            <a:spAutoFit/>
          </a:bodyPr>
          <a:lstStyle/>
          <a:p>
            <a:pPr algn="ctr">
              <a:lnSpc>
                <a:spcPts val="6173"/>
              </a:lnSpc>
            </a:pPr>
            <a:r>
              <a:rPr lang="en-US" sz="4115" spc="-102">
                <a:solidFill>
                  <a:srgbClr val="FCFCFC"/>
                </a:solidFill>
                <a:latin typeface="Open Sauce Bold"/>
              </a:rPr>
              <a:t>Anastazja K.</a:t>
            </a:r>
          </a:p>
        </p:txBody>
      </p:sp>
      <p:sp>
        <p:nvSpPr>
          <p:cNvPr name="TextBox 31" id="31"/>
          <p:cNvSpPr txBox="true"/>
          <p:nvPr/>
        </p:nvSpPr>
        <p:spPr>
          <a:xfrm rot="0">
            <a:off x="1143883" y="7480322"/>
            <a:ext cx="4271251" cy="1674111"/>
          </a:xfrm>
          <a:prstGeom prst="rect">
            <a:avLst/>
          </a:prstGeom>
        </p:spPr>
        <p:txBody>
          <a:bodyPr anchor="t" rtlCol="false" tIns="0" lIns="0" bIns="0" rIns="0">
            <a:spAutoFit/>
          </a:bodyPr>
          <a:lstStyle/>
          <a:p>
            <a:pPr algn="ctr">
              <a:lnSpc>
                <a:spcPts val="4681"/>
              </a:lnSpc>
            </a:pPr>
            <a:r>
              <a:rPr lang="en-US" sz="3120" spc="-78">
                <a:solidFill>
                  <a:srgbClr val="FCFCFC"/>
                </a:solidFill>
                <a:latin typeface="Open Sauce Italics"/>
              </a:rPr>
              <a:t>Junior at Stanford</a:t>
            </a:r>
          </a:p>
          <a:p>
            <a:pPr algn="ctr">
              <a:lnSpc>
                <a:spcPts val="4681"/>
              </a:lnSpc>
            </a:pPr>
            <a:r>
              <a:rPr lang="en-US" sz="3120" spc="-78">
                <a:solidFill>
                  <a:srgbClr val="FCFCFC"/>
                </a:solidFill>
                <a:latin typeface="Open Sauce Italics"/>
              </a:rPr>
              <a:t>Earth Systems </a:t>
            </a:r>
          </a:p>
          <a:p>
            <a:pPr algn="ctr">
              <a:lnSpc>
                <a:spcPts val="4681"/>
              </a:lnSpc>
            </a:pPr>
            <a:r>
              <a:rPr lang="en-US" sz="3120" spc="-78">
                <a:solidFill>
                  <a:srgbClr val="FCFCFC"/>
                </a:solidFill>
                <a:latin typeface="Open Sauce Italics"/>
              </a:rPr>
              <a:t>Stanford, CA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4972209" y="2650229"/>
            <a:ext cx="3856773" cy="5532646"/>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lin ang="2700000"/>
            </a:gradFill>
            <a:ln w="47625"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7594226" y="2839863"/>
            <a:ext cx="1000242" cy="237162"/>
            <a:chOff x="0" y="0"/>
            <a:chExt cx="1333656" cy="316215"/>
          </a:xfrm>
        </p:grpSpPr>
        <p:grpSp>
          <p:nvGrpSpPr>
            <p:cNvPr name="Group 6" id="6"/>
            <p:cNvGrpSpPr/>
            <p:nvPr/>
          </p:nvGrpSpPr>
          <p:grpSpPr>
            <a:xfrm rot="0">
              <a:off x="1017441" y="0"/>
              <a:ext cx="316215" cy="316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510792" y="0"/>
              <a:ext cx="316215" cy="316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316215" cy="316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7" id="17"/>
          <p:cNvGrpSpPr>
            <a:grpSpLocks noChangeAspect="true"/>
          </p:cNvGrpSpPr>
          <p:nvPr/>
        </p:nvGrpSpPr>
        <p:grpSpPr>
          <a:xfrm rot="0">
            <a:off x="5539443" y="3303896"/>
            <a:ext cx="2722306" cy="2722306"/>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20" id="20"/>
          <p:cNvGrpSpPr/>
          <p:nvPr/>
        </p:nvGrpSpPr>
        <p:grpSpPr>
          <a:xfrm rot="0">
            <a:off x="486229" y="2650229"/>
            <a:ext cx="3856773" cy="5532646"/>
            <a:chOff x="0" y="0"/>
            <a:chExt cx="1259692" cy="1807062"/>
          </a:xfrm>
        </p:grpSpPr>
        <p:sp>
          <p:nvSpPr>
            <p:cNvPr name="Freeform 21" id="21"/>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47625" cap="rnd">
              <a:solidFill>
                <a:srgbClr val="084C6E"/>
              </a:solidFill>
              <a:prstDash val="solid"/>
              <a:round/>
            </a:ln>
          </p:spPr>
        </p:sp>
        <p:sp>
          <p:nvSpPr>
            <p:cNvPr name="TextBox 22" id="22"/>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23" id="23"/>
          <p:cNvGrpSpPr>
            <a:grpSpLocks noChangeAspect="true"/>
          </p:cNvGrpSpPr>
          <p:nvPr/>
        </p:nvGrpSpPr>
        <p:grpSpPr>
          <a:xfrm rot="0">
            <a:off x="1053463" y="3303896"/>
            <a:ext cx="2722306" cy="2722306"/>
            <a:chOff x="0" y="0"/>
            <a:chExt cx="6350000" cy="6350000"/>
          </a:xfrm>
        </p:grpSpPr>
        <p:sp>
          <p:nvSpPr>
            <p:cNvPr name="Freeform 24" id="24"/>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5"/>
              <a:stretch>
                <a:fillRect l="0" t="0" r="0" b="0"/>
              </a:stretch>
            </a:blipFill>
          </p:spPr>
        </p:sp>
        <p:sp>
          <p:nvSpPr>
            <p:cNvPr name="Freeform 25" id="25"/>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26" id="26"/>
          <p:cNvGrpSpPr/>
          <p:nvPr/>
        </p:nvGrpSpPr>
        <p:grpSpPr>
          <a:xfrm rot="0">
            <a:off x="3075802" y="2807419"/>
            <a:ext cx="1000242" cy="237162"/>
            <a:chOff x="0" y="0"/>
            <a:chExt cx="1333656" cy="316215"/>
          </a:xfrm>
        </p:grpSpPr>
        <p:grpSp>
          <p:nvGrpSpPr>
            <p:cNvPr name="Group 27" id="27"/>
            <p:cNvGrpSpPr/>
            <p:nvPr/>
          </p:nvGrpSpPr>
          <p:grpSpPr>
            <a:xfrm rot="0">
              <a:off x="1017441" y="0"/>
              <a:ext cx="316215" cy="316215"/>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29" id="29"/>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0" id="30"/>
            <p:cNvGrpSpPr/>
            <p:nvPr/>
          </p:nvGrpSpPr>
          <p:grpSpPr>
            <a:xfrm rot="0">
              <a:off x="510792" y="0"/>
              <a:ext cx="316215" cy="316215"/>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2" id="3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3" id="33"/>
            <p:cNvGrpSpPr/>
            <p:nvPr/>
          </p:nvGrpSpPr>
          <p:grpSpPr>
            <a:xfrm rot="0">
              <a:off x="0" y="0"/>
              <a:ext cx="316215" cy="316215"/>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5" id="35"/>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36" id="36"/>
          <p:cNvGrpSpPr/>
          <p:nvPr/>
        </p:nvGrpSpPr>
        <p:grpSpPr>
          <a:xfrm rot="0">
            <a:off x="9458604" y="2650229"/>
            <a:ext cx="3856773" cy="5532646"/>
            <a:chOff x="0" y="0"/>
            <a:chExt cx="1259692" cy="1807062"/>
          </a:xfrm>
        </p:grpSpPr>
        <p:sp>
          <p:nvSpPr>
            <p:cNvPr name="Freeform 37" id="37"/>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47625" cap="rnd">
              <a:solidFill>
                <a:srgbClr val="084C6E"/>
              </a:solidFill>
              <a:prstDash val="solid"/>
              <a:round/>
            </a:ln>
          </p:spPr>
        </p:sp>
        <p:sp>
          <p:nvSpPr>
            <p:cNvPr name="TextBox 38" id="38"/>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39" id="39"/>
          <p:cNvGrpSpPr/>
          <p:nvPr/>
        </p:nvGrpSpPr>
        <p:grpSpPr>
          <a:xfrm rot="0">
            <a:off x="12080620" y="2839863"/>
            <a:ext cx="1000242" cy="237162"/>
            <a:chOff x="0" y="0"/>
            <a:chExt cx="1333656" cy="316215"/>
          </a:xfrm>
        </p:grpSpPr>
        <p:grpSp>
          <p:nvGrpSpPr>
            <p:cNvPr name="Group 40" id="40"/>
            <p:cNvGrpSpPr/>
            <p:nvPr/>
          </p:nvGrpSpPr>
          <p:grpSpPr>
            <a:xfrm rot="0">
              <a:off x="1017441" y="0"/>
              <a:ext cx="316215" cy="316215"/>
              <a:chOff x="0" y="0"/>
              <a:chExt cx="812800" cy="812800"/>
            </a:xfrm>
          </p:grpSpPr>
          <p:sp>
            <p:nvSpPr>
              <p:cNvPr name="Freeform 41" id="4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42" id="4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43" id="43"/>
            <p:cNvGrpSpPr/>
            <p:nvPr/>
          </p:nvGrpSpPr>
          <p:grpSpPr>
            <a:xfrm rot="0">
              <a:off x="510792" y="0"/>
              <a:ext cx="316215" cy="316215"/>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45" id="45"/>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46" id="46"/>
            <p:cNvGrpSpPr/>
            <p:nvPr/>
          </p:nvGrpSpPr>
          <p:grpSpPr>
            <a:xfrm rot="0">
              <a:off x="0" y="0"/>
              <a:ext cx="316215" cy="316215"/>
              <a:chOff x="0" y="0"/>
              <a:chExt cx="812800" cy="812800"/>
            </a:xfrm>
          </p:grpSpPr>
          <p:sp>
            <p:nvSpPr>
              <p:cNvPr name="Freeform 47" id="4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48" id="4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49" id="49"/>
          <p:cNvGrpSpPr>
            <a:grpSpLocks noChangeAspect="true"/>
          </p:cNvGrpSpPr>
          <p:nvPr/>
        </p:nvGrpSpPr>
        <p:grpSpPr>
          <a:xfrm rot="0">
            <a:off x="10025837" y="3303896"/>
            <a:ext cx="2722306" cy="2722306"/>
            <a:chOff x="0" y="0"/>
            <a:chExt cx="6350000" cy="6350000"/>
          </a:xfrm>
        </p:grpSpPr>
        <p:sp>
          <p:nvSpPr>
            <p:cNvPr name="Freeform 50" id="50"/>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6"/>
              <a:stretch>
                <a:fillRect l="-28431" t="0" r="-28431" b="0"/>
              </a:stretch>
            </a:blipFill>
          </p:spPr>
        </p:sp>
        <p:sp>
          <p:nvSpPr>
            <p:cNvPr name="Freeform 51" id="51"/>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52" id="52"/>
          <p:cNvGrpSpPr/>
          <p:nvPr/>
        </p:nvGrpSpPr>
        <p:grpSpPr>
          <a:xfrm rot="0">
            <a:off x="13944998" y="2650229"/>
            <a:ext cx="3856773" cy="5532646"/>
            <a:chOff x="0" y="0"/>
            <a:chExt cx="1259692" cy="1807062"/>
          </a:xfrm>
        </p:grpSpPr>
        <p:sp>
          <p:nvSpPr>
            <p:cNvPr name="Freeform 53" id="53"/>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47625" cap="rnd">
              <a:solidFill>
                <a:srgbClr val="084C6E"/>
              </a:solidFill>
              <a:prstDash val="solid"/>
              <a:round/>
            </a:ln>
          </p:spPr>
        </p:sp>
        <p:sp>
          <p:nvSpPr>
            <p:cNvPr name="TextBox 54" id="5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5" id="55"/>
          <p:cNvGrpSpPr/>
          <p:nvPr/>
        </p:nvGrpSpPr>
        <p:grpSpPr>
          <a:xfrm rot="0">
            <a:off x="16567015" y="2839863"/>
            <a:ext cx="1000242" cy="237162"/>
            <a:chOff x="0" y="0"/>
            <a:chExt cx="1333656" cy="316215"/>
          </a:xfrm>
        </p:grpSpPr>
        <p:grpSp>
          <p:nvGrpSpPr>
            <p:cNvPr name="Group 56" id="56"/>
            <p:cNvGrpSpPr/>
            <p:nvPr/>
          </p:nvGrpSpPr>
          <p:grpSpPr>
            <a:xfrm rot="0">
              <a:off x="1017441" y="0"/>
              <a:ext cx="316215" cy="316215"/>
              <a:chOff x="0" y="0"/>
              <a:chExt cx="812800" cy="812800"/>
            </a:xfrm>
          </p:grpSpPr>
          <p:sp>
            <p:nvSpPr>
              <p:cNvPr name="Freeform 57" id="5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58" id="5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59" id="59"/>
            <p:cNvGrpSpPr/>
            <p:nvPr/>
          </p:nvGrpSpPr>
          <p:grpSpPr>
            <a:xfrm rot="0">
              <a:off x="510792" y="0"/>
              <a:ext cx="316215" cy="316215"/>
              <a:chOff x="0" y="0"/>
              <a:chExt cx="812800" cy="812800"/>
            </a:xfrm>
          </p:grpSpPr>
          <p:sp>
            <p:nvSpPr>
              <p:cNvPr name="Freeform 60" id="6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61" id="6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62" id="62"/>
            <p:cNvGrpSpPr/>
            <p:nvPr/>
          </p:nvGrpSpPr>
          <p:grpSpPr>
            <a:xfrm rot="0">
              <a:off x="0" y="0"/>
              <a:ext cx="316215" cy="316215"/>
              <a:chOff x="0" y="0"/>
              <a:chExt cx="812800" cy="812800"/>
            </a:xfrm>
          </p:grpSpPr>
          <p:sp>
            <p:nvSpPr>
              <p:cNvPr name="Freeform 63" id="6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64" id="6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65" id="65"/>
          <p:cNvGrpSpPr>
            <a:grpSpLocks noChangeAspect="true"/>
          </p:cNvGrpSpPr>
          <p:nvPr/>
        </p:nvGrpSpPr>
        <p:grpSpPr>
          <a:xfrm rot="0">
            <a:off x="14512231" y="3303896"/>
            <a:ext cx="2722306" cy="2722306"/>
            <a:chOff x="0" y="0"/>
            <a:chExt cx="6350000" cy="6350000"/>
          </a:xfrm>
        </p:grpSpPr>
        <p:sp>
          <p:nvSpPr>
            <p:cNvPr name="Freeform 66" id="6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7"/>
              <a:stretch>
                <a:fillRect l="0" t="-16666" r="0" b="-16666"/>
              </a:stretch>
            </a:blipFill>
          </p:spPr>
        </p:sp>
        <p:sp>
          <p:nvSpPr>
            <p:cNvPr name="Freeform 67" id="6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Freeform 68" id="68"/>
          <p:cNvSpPr/>
          <p:nvPr/>
        </p:nvSpPr>
        <p:spPr>
          <a:xfrm flipH="false" flipV="false" rot="0">
            <a:off x="5787513" y="3559457"/>
            <a:ext cx="2210841" cy="2210841"/>
          </a:xfrm>
          <a:custGeom>
            <a:avLst/>
            <a:gdLst/>
            <a:ahLst/>
            <a:cxnLst/>
            <a:rect r="r" b="b" t="t" l="l"/>
            <a:pathLst>
              <a:path h="2210841" w="2210841">
                <a:moveTo>
                  <a:pt x="0" y="0"/>
                </a:moveTo>
                <a:lnTo>
                  <a:pt x="2210841" y="0"/>
                </a:lnTo>
                <a:lnTo>
                  <a:pt x="2210841" y="2210840"/>
                </a:lnTo>
                <a:lnTo>
                  <a:pt x="0" y="22108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69" id="69"/>
          <p:cNvGrpSpPr/>
          <p:nvPr/>
        </p:nvGrpSpPr>
        <p:grpSpPr>
          <a:xfrm rot="0">
            <a:off x="2161527" y="676484"/>
            <a:ext cx="14118723" cy="868845"/>
            <a:chOff x="0" y="0"/>
            <a:chExt cx="3718511" cy="228832"/>
          </a:xfrm>
        </p:grpSpPr>
        <p:sp>
          <p:nvSpPr>
            <p:cNvPr name="Freeform 70" id="70"/>
            <p:cNvSpPr/>
            <p:nvPr/>
          </p:nvSpPr>
          <p:spPr>
            <a:xfrm flipH="false" flipV="false" rot="0">
              <a:off x="0" y="0"/>
              <a:ext cx="3718511" cy="228832"/>
            </a:xfrm>
            <a:custGeom>
              <a:avLst/>
              <a:gdLst/>
              <a:ahLst/>
              <a:cxnLst/>
              <a:rect r="r" b="b" t="t" l="l"/>
              <a:pathLst>
                <a:path h="228832" w="3718511">
                  <a:moveTo>
                    <a:pt x="14257" y="0"/>
                  </a:moveTo>
                  <a:lnTo>
                    <a:pt x="3704255" y="0"/>
                  </a:lnTo>
                  <a:cubicBezTo>
                    <a:pt x="3708036" y="0"/>
                    <a:pt x="3711662" y="1502"/>
                    <a:pt x="3714336" y="4176"/>
                  </a:cubicBezTo>
                  <a:cubicBezTo>
                    <a:pt x="3717009" y="6849"/>
                    <a:pt x="3718511" y="10476"/>
                    <a:pt x="3718511" y="14257"/>
                  </a:cubicBezTo>
                  <a:lnTo>
                    <a:pt x="3718511" y="214575"/>
                  </a:lnTo>
                  <a:cubicBezTo>
                    <a:pt x="3718511" y="222449"/>
                    <a:pt x="3712128" y="228832"/>
                    <a:pt x="3704255" y="228832"/>
                  </a:cubicBezTo>
                  <a:lnTo>
                    <a:pt x="14257" y="228832"/>
                  </a:lnTo>
                  <a:cubicBezTo>
                    <a:pt x="6383" y="228832"/>
                    <a:pt x="0" y="222449"/>
                    <a:pt x="0" y="214575"/>
                  </a:cubicBezTo>
                  <a:lnTo>
                    <a:pt x="0" y="14257"/>
                  </a:lnTo>
                  <a:cubicBezTo>
                    <a:pt x="0" y="6383"/>
                    <a:pt x="6383" y="0"/>
                    <a:pt x="14257"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71" id="71"/>
            <p:cNvSpPr txBox="true"/>
            <p:nvPr/>
          </p:nvSpPr>
          <p:spPr>
            <a:xfrm>
              <a:off x="0" y="-28575"/>
              <a:ext cx="3718511" cy="257407"/>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72" id="72"/>
          <p:cNvSpPr/>
          <p:nvPr/>
        </p:nvSpPr>
        <p:spPr>
          <a:xfrm flipH="false" flipV="false" rot="0">
            <a:off x="15306153" y="822215"/>
            <a:ext cx="626764" cy="626764"/>
          </a:xfrm>
          <a:custGeom>
            <a:avLst/>
            <a:gdLst/>
            <a:ahLst/>
            <a:cxnLst/>
            <a:rect r="r" b="b" t="t" l="l"/>
            <a:pathLst>
              <a:path h="626764" w="626764">
                <a:moveTo>
                  <a:pt x="0" y="0"/>
                </a:moveTo>
                <a:lnTo>
                  <a:pt x="626764" y="0"/>
                </a:lnTo>
                <a:lnTo>
                  <a:pt x="626764" y="626764"/>
                </a:lnTo>
                <a:lnTo>
                  <a:pt x="0" y="62676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3" id="73"/>
          <p:cNvSpPr txBox="true"/>
          <p:nvPr/>
        </p:nvSpPr>
        <p:spPr>
          <a:xfrm rot="0">
            <a:off x="5558557" y="6101697"/>
            <a:ext cx="2703192" cy="537671"/>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“Bob”</a:t>
            </a:r>
          </a:p>
        </p:txBody>
      </p:sp>
      <p:sp>
        <p:nvSpPr>
          <p:cNvPr name="TextBox 74" id="74"/>
          <p:cNvSpPr txBox="true"/>
          <p:nvPr/>
        </p:nvSpPr>
        <p:spPr>
          <a:xfrm rot="0">
            <a:off x="5377930" y="6641284"/>
            <a:ext cx="3064446" cy="1220414"/>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Management Consultant</a:t>
            </a:r>
          </a:p>
          <a:p>
            <a:pPr algn="ctr">
              <a:lnSpc>
                <a:spcPts val="3358"/>
              </a:lnSpc>
            </a:pPr>
            <a:r>
              <a:rPr lang="en-US" sz="2239" spc="-55">
                <a:solidFill>
                  <a:srgbClr val="000000"/>
                </a:solidFill>
                <a:latin typeface="Open Sauce Italics"/>
              </a:rPr>
              <a:t>Boston, MA</a:t>
            </a:r>
          </a:p>
        </p:txBody>
      </p:sp>
      <p:sp>
        <p:nvSpPr>
          <p:cNvPr name="TextBox 75" id="75"/>
          <p:cNvSpPr txBox="true"/>
          <p:nvPr/>
        </p:nvSpPr>
        <p:spPr>
          <a:xfrm rot="0">
            <a:off x="1072577" y="6101697"/>
            <a:ext cx="2703192" cy="530248"/>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Alia</a:t>
            </a:r>
          </a:p>
        </p:txBody>
      </p:sp>
      <p:sp>
        <p:nvSpPr>
          <p:cNvPr name="TextBox 76" id="76"/>
          <p:cNvSpPr txBox="true"/>
          <p:nvPr/>
        </p:nvSpPr>
        <p:spPr>
          <a:xfrm rot="0">
            <a:off x="891950" y="6641284"/>
            <a:ext cx="3064446" cy="1196751"/>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Biotech start-up founder </a:t>
            </a:r>
          </a:p>
          <a:p>
            <a:pPr algn="ctr">
              <a:lnSpc>
                <a:spcPts val="3358"/>
              </a:lnSpc>
            </a:pPr>
            <a:r>
              <a:rPr lang="en-US" sz="2239" spc="-55">
                <a:solidFill>
                  <a:srgbClr val="000000"/>
                </a:solidFill>
                <a:latin typeface="Open Sauce Italics"/>
              </a:rPr>
              <a:t>San Francisco, CA</a:t>
            </a:r>
          </a:p>
        </p:txBody>
      </p:sp>
      <p:sp>
        <p:nvSpPr>
          <p:cNvPr name="TextBox 77" id="77"/>
          <p:cNvSpPr txBox="true"/>
          <p:nvPr/>
        </p:nvSpPr>
        <p:spPr>
          <a:xfrm rot="0">
            <a:off x="10025837" y="6101697"/>
            <a:ext cx="2703192" cy="530248"/>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Connie Liu</a:t>
            </a:r>
          </a:p>
        </p:txBody>
      </p:sp>
      <p:sp>
        <p:nvSpPr>
          <p:cNvPr name="TextBox 78" id="78"/>
          <p:cNvSpPr txBox="true"/>
          <p:nvPr/>
        </p:nvSpPr>
        <p:spPr>
          <a:xfrm rot="0">
            <a:off x="9864324" y="6845435"/>
            <a:ext cx="3064446" cy="788448"/>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Entrepreneur</a:t>
            </a:r>
          </a:p>
          <a:p>
            <a:pPr algn="ctr">
              <a:lnSpc>
                <a:spcPts val="3358"/>
              </a:lnSpc>
            </a:pPr>
            <a:r>
              <a:rPr lang="en-US" sz="2239" spc="-55">
                <a:solidFill>
                  <a:srgbClr val="000000"/>
                </a:solidFill>
                <a:latin typeface="Open Sauce Italics"/>
              </a:rPr>
              <a:t>Palo Alto, CA</a:t>
            </a:r>
          </a:p>
        </p:txBody>
      </p:sp>
      <p:sp>
        <p:nvSpPr>
          <p:cNvPr name="TextBox 79" id="79"/>
          <p:cNvSpPr txBox="true"/>
          <p:nvPr/>
        </p:nvSpPr>
        <p:spPr>
          <a:xfrm rot="0">
            <a:off x="14531346" y="6101697"/>
            <a:ext cx="2703192" cy="530248"/>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Anastazja K.</a:t>
            </a:r>
          </a:p>
        </p:txBody>
      </p:sp>
      <p:sp>
        <p:nvSpPr>
          <p:cNvPr name="TextBox 80" id="80"/>
          <p:cNvSpPr txBox="true"/>
          <p:nvPr/>
        </p:nvSpPr>
        <p:spPr>
          <a:xfrm rot="0">
            <a:off x="14350516" y="6641284"/>
            <a:ext cx="3064446" cy="1196751"/>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Junior at Stanford</a:t>
            </a:r>
          </a:p>
          <a:p>
            <a:pPr algn="ctr">
              <a:lnSpc>
                <a:spcPts val="3358"/>
              </a:lnSpc>
            </a:pPr>
            <a:r>
              <a:rPr lang="en-US" sz="2239" spc="-55">
                <a:solidFill>
                  <a:srgbClr val="000000"/>
                </a:solidFill>
                <a:latin typeface="Open Sauce Italics"/>
              </a:rPr>
              <a:t>Earth Systems </a:t>
            </a:r>
          </a:p>
          <a:p>
            <a:pPr algn="ctr">
              <a:lnSpc>
                <a:spcPts val="3358"/>
              </a:lnSpc>
            </a:pPr>
            <a:r>
              <a:rPr lang="en-US" sz="2239" spc="-55">
                <a:solidFill>
                  <a:srgbClr val="000000"/>
                </a:solidFill>
                <a:latin typeface="Open Sauce Italics"/>
              </a:rPr>
              <a:t>Stanford, CA</a:t>
            </a:r>
          </a:p>
        </p:txBody>
      </p:sp>
      <p:sp>
        <p:nvSpPr>
          <p:cNvPr name="TextBox 81" id="81"/>
          <p:cNvSpPr txBox="true"/>
          <p:nvPr/>
        </p:nvSpPr>
        <p:spPr>
          <a:xfrm rot="0">
            <a:off x="5312469" y="755540"/>
            <a:ext cx="7663062" cy="712718"/>
          </a:xfrm>
          <a:prstGeom prst="rect">
            <a:avLst/>
          </a:prstGeom>
        </p:spPr>
        <p:txBody>
          <a:bodyPr anchor="t" rtlCol="false" tIns="0" lIns="0" bIns="0" rIns="0">
            <a:spAutoFit/>
          </a:bodyPr>
          <a:lstStyle/>
          <a:p>
            <a:pPr algn="ctr" marL="0" indent="0" lvl="0">
              <a:lnSpc>
                <a:spcPts val="5141"/>
              </a:lnSpc>
              <a:spcBef>
                <a:spcPct val="0"/>
              </a:spcBef>
            </a:pPr>
            <a:r>
              <a:rPr lang="en-US" sz="4284">
                <a:solidFill>
                  <a:srgbClr val="084C6E"/>
                </a:solidFill>
                <a:latin typeface="Codec Pro Bold"/>
              </a:rPr>
              <a:t>FEATURED INTERVIEWEES</a:t>
            </a:r>
          </a:p>
        </p:txBody>
      </p:sp>
      <p:sp>
        <p:nvSpPr>
          <p:cNvPr name="AutoShape 82" id="82"/>
          <p:cNvSpPr/>
          <p:nvPr/>
        </p:nvSpPr>
        <p:spPr>
          <a:xfrm>
            <a:off x="14853310" y="692294"/>
            <a:ext cx="0" cy="837225"/>
          </a:xfrm>
          <a:prstGeom prst="line">
            <a:avLst/>
          </a:prstGeom>
          <a:ln cap="flat" w="38100">
            <a:solidFill>
              <a:srgbClr val="084C6E"/>
            </a:solidFill>
            <a:prstDash val="solid"/>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4972209" y="2650229"/>
            <a:ext cx="3856773" cy="5532646"/>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lin ang="2700000"/>
            </a:gradFill>
            <a:ln w="47625"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7594226" y="2839863"/>
            <a:ext cx="1000242" cy="237162"/>
            <a:chOff x="0" y="0"/>
            <a:chExt cx="1333656" cy="316215"/>
          </a:xfrm>
        </p:grpSpPr>
        <p:grpSp>
          <p:nvGrpSpPr>
            <p:cNvPr name="Group 6" id="6"/>
            <p:cNvGrpSpPr/>
            <p:nvPr/>
          </p:nvGrpSpPr>
          <p:grpSpPr>
            <a:xfrm rot="0">
              <a:off x="1017441" y="0"/>
              <a:ext cx="316215" cy="316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510792" y="0"/>
              <a:ext cx="316215" cy="316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316215" cy="316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7" id="17"/>
          <p:cNvGrpSpPr>
            <a:grpSpLocks noChangeAspect="true"/>
          </p:cNvGrpSpPr>
          <p:nvPr/>
        </p:nvGrpSpPr>
        <p:grpSpPr>
          <a:xfrm rot="0">
            <a:off x="5539443" y="3303896"/>
            <a:ext cx="2722306" cy="2722306"/>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5"/>
              <a:stretch>
                <a:fillRect l="0" t="0" r="0" b="0"/>
              </a:stretch>
            </a:blipFill>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20" id="20"/>
          <p:cNvGrpSpPr/>
          <p:nvPr/>
        </p:nvGrpSpPr>
        <p:grpSpPr>
          <a:xfrm rot="0">
            <a:off x="9458604" y="2650229"/>
            <a:ext cx="3856773" cy="5532646"/>
            <a:chOff x="0" y="0"/>
            <a:chExt cx="1259692" cy="1807062"/>
          </a:xfrm>
        </p:grpSpPr>
        <p:sp>
          <p:nvSpPr>
            <p:cNvPr name="Freeform 21" id="21"/>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47625" cap="rnd">
              <a:solidFill>
                <a:srgbClr val="084C6E"/>
              </a:solidFill>
              <a:prstDash val="solid"/>
              <a:round/>
            </a:ln>
          </p:spPr>
        </p:sp>
        <p:sp>
          <p:nvSpPr>
            <p:cNvPr name="TextBox 22" id="22"/>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23" id="23"/>
          <p:cNvGrpSpPr/>
          <p:nvPr/>
        </p:nvGrpSpPr>
        <p:grpSpPr>
          <a:xfrm rot="0">
            <a:off x="12080620" y="2839863"/>
            <a:ext cx="1000242" cy="237162"/>
            <a:chOff x="0" y="0"/>
            <a:chExt cx="1333656" cy="316215"/>
          </a:xfrm>
        </p:grpSpPr>
        <p:grpSp>
          <p:nvGrpSpPr>
            <p:cNvPr name="Group 24" id="24"/>
            <p:cNvGrpSpPr/>
            <p:nvPr/>
          </p:nvGrpSpPr>
          <p:grpSpPr>
            <a:xfrm rot="0">
              <a:off x="1017441" y="0"/>
              <a:ext cx="316215" cy="316215"/>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26" id="2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27" id="27"/>
            <p:cNvGrpSpPr/>
            <p:nvPr/>
          </p:nvGrpSpPr>
          <p:grpSpPr>
            <a:xfrm rot="0">
              <a:off x="510792" y="0"/>
              <a:ext cx="316215" cy="316215"/>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29" id="29"/>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0" id="30"/>
            <p:cNvGrpSpPr/>
            <p:nvPr/>
          </p:nvGrpSpPr>
          <p:grpSpPr>
            <a:xfrm rot="0">
              <a:off x="0" y="0"/>
              <a:ext cx="316215" cy="316215"/>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2" id="3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33" id="33"/>
          <p:cNvGrpSpPr/>
          <p:nvPr/>
        </p:nvGrpSpPr>
        <p:grpSpPr>
          <a:xfrm rot="0">
            <a:off x="2161527" y="676484"/>
            <a:ext cx="14118723" cy="868845"/>
            <a:chOff x="0" y="0"/>
            <a:chExt cx="3718511" cy="228832"/>
          </a:xfrm>
        </p:grpSpPr>
        <p:sp>
          <p:nvSpPr>
            <p:cNvPr name="Freeform 34" id="34"/>
            <p:cNvSpPr/>
            <p:nvPr/>
          </p:nvSpPr>
          <p:spPr>
            <a:xfrm flipH="false" flipV="false" rot="0">
              <a:off x="0" y="0"/>
              <a:ext cx="3718511" cy="228832"/>
            </a:xfrm>
            <a:custGeom>
              <a:avLst/>
              <a:gdLst/>
              <a:ahLst/>
              <a:cxnLst/>
              <a:rect r="r" b="b" t="t" l="l"/>
              <a:pathLst>
                <a:path h="228832" w="3718511">
                  <a:moveTo>
                    <a:pt x="14257" y="0"/>
                  </a:moveTo>
                  <a:lnTo>
                    <a:pt x="3704255" y="0"/>
                  </a:lnTo>
                  <a:cubicBezTo>
                    <a:pt x="3708036" y="0"/>
                    <a:pt x="3711662" y="1502"/>
                    <a:pt x="3714336" y="4176"/>
                  </a:cubicBezTo>
                  <a:cubicBezTo>
                    <a:pt x="3717009" y="6849"/>
                    <a:pt x="3718511" y="10476"/>
                    <a:pt x="3718511" y="14257"/>
                  </a:cubicBezTo>
                  <a:lnTo>
                    <a:pt x="3718511" y="214575"/>
                  </a:lnTo>
                  <a:cubicBezTo>
                    <a:pt x="3718511" y="222449"/>
                    <a:pt x="3712128" y="228832"/>
                    <a:pt x="3704255" y="228832"/>
                  </a:cubicBezTo>
                  <a:lnTo>
                    <a:pt x="14257" y="228832"/>
                  </a:lnTo>
                  <a:cubicBezTo>
                    <a:pt x="6383" y="228832"/>
                    <a:pt x="0" y="222449"/>
                    <a:pt x="0" y="214575"/>
                  </a:cubicBezTo>
                  <a:lnTo>
                    <a:pt x="0" y="14257"/>
                  </a:lnTo>
                  <a:cubicBezTo>
                    <a:pt x="0" y="6383"/>
                    <a:pt x="6383" y="0"/>
                    <a:pt x="14257"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35" id="35"/>
            <p:cNvSpPr txBox="true"/>
            <p:nvPr/>
          </p:nvSpPr>
          <p:spPr>
            <a:xfrm>
              <a:off x="0" y="-28575"/>
              <a:ext cx="3718511" cy="257407"/>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36" id="36"/>
          <p:cNvSpPr/>
          <p:nvPr/>
        </p:nvSpPr>
        <p:spPr>
          <a:xfrm flipH="false" flipV="false" rot="0">
            <a:off x="15306153" y="822215"/>
            <a:ext cx="626764" cy="626764"/>
          </a:xfrm>
          <a:custGeom>
            <a:avLst/>
            <a:gdLst/>
            <a:ahLst/>
            <a:cxnLst/>
            <a:rect r="r" b="b" t="t" l="l"/>
            <a:pathLst>
              <a:path h="626764" w="626764">
                <a:moveTo>
                  <a:pt x="0" y="0"/>
                </a:moveTo>
                <a:lnTo>
                  <a:pt x="626764" y="0"/>
                </a:lnTo>
                <a:lnTo>
                  <a:pt x="626764" y="626764"/>
                </a:lnTo>
                <a:lnTo>
                  <a:pt x="0" y="6267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37" id="37"/>
          <p:cNvSpPr txBox="true"/>
          <p:nvPr/>
        </p:nvSpPr>
        <p:spPr>
          <a:xfrm rot="0">
            <a:off x="5558557" y="6101697"/>
            <a:ext cx="2703192" cy="537671"/>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Dr. David Svec</a:t>
            </a:r>
          </a:p>
        </p:txBody>
      </p:sp>
      <p:sp>
        <p:nvSpPr>
          <p:cNvPr name="TextBox 38" id="38"/>
          <p:cNvSpPr txBox="true"/>
          <p:nvPr/>
        </p:nvSpPr>
        <p:spPr>
          <a:xfrm rot="0">
            <a:off x="5377930" y="6641284"/>
            <a:ext cx="3064446" cy="1196751"/>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Internal Medicine at Stanford Medicine</a:t>
            </a:r>
          </a:p>
          <a:p>
            <a:pPr algn="ctr">
              <a:lnSpc>
                <a:spcPts val="3358"/>
              </a:lnSpc>
            </a:pPr>
            <a:r>
              <a:rPr lang="en-US" sz="2239" spc="-55">
                <a:solidFill>
                  <a:srgbClr val="000000"/>
                </a:solidFill>
                <a:latin typeface="Open Sauce Italics"/>
              </a:rPr>
              <a:t>Palo Alto, CA</a:t>
            </a:r>
          </a:p>
        </p:txBody>
      </p:sp>
      <p:sp>
        <p:nvSpPr>
          <p:cNvPr name="TextBox 39" id="39"/>
          <p:cNvSpPr txBox="true"/>
          <p:nvPr/>
        </p:nvSpPr>
        <p:spPr>
          <a:xfrm rot="0">
            <a:off x="10025837" y="6101697"/>
            <a:ext cx="2703192" cy="530248"/>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Lyubo</a:t>
            </a:r>
          </a:p>
        </p:txBody>
      </p:sp>
      <p:sp>
        <p:nvSpPr>
          <p:cNvPr name="TextBox 40" id="40"/>
          <p:cNvSpPr txBox="true"/>
          <p:nvPr/>
        </p:nvSpPr>
        <p:spPr>
          <a:xfrm rot="0">
            <a:off x="9854767" y="6845435"/>
            <a:ext cx="3064446" cy="788448"/>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UX Designer</a:t>
            </a:r>
          </a:p>
          <a:p>
            <a:pPr algn="ctr">
              <a:lnSpc>
                <a:spcPts val="3358"/>
              </a:lnSpc>
            </a:pPr>
            <a:r>
              <a:rPr lang="en-US" sz="2239" spc="-55">
                <a:solidFill>
                  <a:srgbClr val="000000"/>
                </a:solidFill>
                <a:latin typeface="Open Sauce Italics"/>
              </a:rPr>
              <a:t>Palo Alto, CA</a:t>
            </a:r>
          </a:p>
        </p:txBody>
      </p:sp>
      <p:sp>
        <p:nvSpPr>
          <p:cNvPr name="TextBox 41" id="41"/>
          <p:cNvSpPr txBox="true"/>
          <p:nvPr/>
        </p:nvSpPr>
        <p:spPr>
          <a:xfrm rot="0">
            <a:off x="5312469" y="755540"/>
            <a:ext cx="7663062" cy="712718"/>
          </a:xfrm>
          <a:prstGeom prst="rect">
            <a:avLst/>
          </a:prstGeom>
        </p:spPr>
        <p:txBody>
          <a:bodyPr anchor="t" rtlCol="false" tIns="0" lIns="0" bIns="0" rIns="0">
            <a:spAutoFit/>
          </a:bodyPr>
          <a:lstStyle/>
          <a:p>
            <a:pPr algn="ctr" marL="0" indent="0" lvl="0">
              <a:lnSpc>
                <a:spcPts val="5141"/>
              </a:lnSpc>
              <a:spcBef>
                <a:spcPct val="0"/>
              </a:spcBef>
            </a:pPr>
            <a:r>
              <a:rPr lang="en-US" sz="4284">
                <a:solidFill>
                  <a:srgbClr val="084C6E"/>
                </a:solidFill>
                <a:latin typeface="Codec Pro Bold"/>
              </a:rPr>
              <a:t>ADDITIONAL INTERVIEWEES</a:t>
            </a:r>
          </a:p>
        </p:txBody>
      </p:sp>
      <p:sp>
        <p:nvSpPr>
          <p:cNvPr name="AutoShape 42" id="42"/>
          <p:cNvSpPr/>
          <p:nvPr/>
        </p:nvSpPr>
        <p:spPr>
          <a:xfrm>
            <a:off x="14853310" y="692294"/>
            <a:ext cx="0" cy="837225"/>
          </a:xfrm>
          <a:prstGeom prst="line">
            <a:avLst/>
          </a:prstGeom>
          <a:ln cap="flat" w="38100">
            <a:solidFill>
              <a:srgbClr val="084C6E"/>
            </a:solidFill>
            <a:prstDash val="solid"/>
            <a:headEnd type="none" len="sm" w="sm"/>
            <a:tailEnd type="none" len="sm" w="sm"/>
          </a:ln>
        </p:spPr>
      </p:sp>
      <p:grpSp>
        <p:nvGrpSpPr>
          <p:cNvPr name="Group 43" id="43"/>
          <p:cNvGrpSpPr/>
          <p:nvPr/>
        </p:nvGrpSpPr>
        <p:grpSpPr>
          <a:xfrm rot="0">
            <a:off x="7264080" y="8823878"/>
            <a:ext cx="3913619" cy="814984"/>
            <a:chOff x="0" y="0"/>
            <a:chExt cx="1030747" cy="214646"/>
          </a:xfrm>
        </p:grpSpPr>
        <p:sp>
          <p:nvSpPr>
            <p:cNvPr name="Freeform 44" id="44"/>
            <p:cNvSpPr/>
            <p:nvPr/>
          </p:nvSpPr>
          <p:spPr>
            <a:xfrm flipH="false" flipV="false" rot="0">
              <a:off x="0" y="0"/>
              <a:ext cx="1030747" cy="214646"/>
            </a:xfrm>
            <a:custGeom>
              <a:avLst/>
              <a:gdLst/>
              <a:ahLst/>
              <a:cxnLst/>
              <a:rect r="r" b="b" t="t" l="l"/>
              <a:pathLst>
                <a:path h="214646" w="1030747">
                  <a:moveTo>
                    <a:pt x="51433" y="0"/>
                  </a:moveTo>
                  <a:lnTo>
                    <a:pt x="979314" y="0"/>
                  </a:lnTo>
                  <a:cubicBezTo>
                    <a:pt x="992955" y="0"/>
                    <a:pt x="1006037" y="5419"/>
                    <a:pt x="1015683" y="15064"/>
                  </a:cubicBezTo>
                  <a:cubicBezTo>
                    <a:pt x="1025328" y="24710"/>
                    <a:pt x="1030747" y="37792"/>
                    <a:pt x="1030747" y="51433"/>
                  </a:cubicBezTo>
                  <a:lnTo>
                    <a:pt x="1030747" y="163213"/>
                  </a:lnTo>
                  <a:cubicBezTo>
                    <a:pt x="1030747" y="176854"/>
                    <a:pt x="1025328" y="189936"/>
                    <a:pt x="1015683" y="199581"/>
                  </a:cubicBezTo>
                  <a:cubicBezTo>
                    <a:pt x="1006037" y="209227"/>
                    <a:pt x="992955" y="214646"/>
                    <a:pt x="979314" y="214646"/>
                  </a:cubicBezTo>
                  <a:lnTo>
                    <a:pt x="51433" y="214646"/>
                  </a:lnTo>
                  <a:cubicBezTo>
                    <a:pt x="37792" y="214646"/>
                    <a:pt x="24710" y="209227"/>
                    <a:pt x="15064" y="199581"/>
                  </a:cubicBezTo>
                  <a:cubicBezTo>
                    <a:pt x="5419" y="189936"/>
                    <a:pt x="0" y="176854"/>
                    <a:pt x="0" y="163213"/>
                  </a:cubicBezTo>
                  <a:lnTo>
                    <a:pt x="0" y="51433"/>
                  </a:lnTo>
                  <a:cubicBezTo>
                    <a:pt x="0" y="37792"/>
                    <a:pt x="5419" y="24710"/>
                    <a:pt x="15064" y="15064"/>
                  </a:cubicBezTo>
                  <a:cubicBezTo>
                    <a:pt x="24710" y="5419"/>
                    <a:pt x="37792" y="0"/>
                    <a:pt x="51433"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5" id="45"/>
            <p:cNvSpPr txBox="true"/>
            <p:nvPr/>
          </p:nvSpPr>
          <p:spPr>
            <a:xfrm>
              <a:off x="0" y="-28575"/>
              <a:ext cx="1030747" cy="243221"/>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46" id="46"/>
          <p:cNvSpPr txBox="true"/>
          <p:nvPr/>
        </p:nvSpPr>
        <p:spPr>
          <a:xfrm rot="0">
            <a:off x="5594376" y="9011550"/>
            <a:ext cx="7253026" cy="461755"/>
          </a:xfrm>
          <a:prstGeom prst="rect">
            <a:avLst/>
          </a:prstGeom>
        </p:spPr>
        <p:txBody>
          <a:bodyPr anchor="t" rtlCol="false" tIns="0" lIns="0" bIns="0" rIns="0">
            <a:spAutoFit/>
          </a:bodyPr>
          <a:lstStyle/>
          <a:p>
            <a:pPr algn="ctr" marL="0" indent="0" lvl="0">
              <a:lnSpc>
                <a:spcPts val="3359"/>
              </a:lnSpc>
              <a:spcBef>
                <a:spcPct val="0"/>
              </a:spcBef>
            </a:pPr>
            <a:r>
              <a:rPr lang="en-US" sz="2799">
                <a:solidFill>
                  <a:srgbClr val="084C6E"/>
                </a:solidFill>
                <a:latin typeface="Codec Pro Bold"/>
              </a:rPr>
              <a:t> ** SEE APPENDIX **</a:t>
            </a:r>
          </a:p>
        </p:txBody>
      </p:sp>
      <p:grpSp>
        <p:nvGrpSpPr>
          <p:cNvPr name="Group 47" id="47"/>
          <p:cNvGrpSpPr>
            <a:grpSpLocks noChangeAspect="true"/>
          </p:cNvGrpSpPr>
          <p:nvPr/>
        </p:nvGrpSpPr>
        <p:grpSpPr>
          <a:xfrm rot="0">
            <a:off x="10006723" y="3303896"/>
            <a:ext cx="2722306" cy="2722306"/>
            <a:chOff x="0" y="0"/>
            <a:chExt cx="6350000" cy="6350000"/>
          </a:xfrm>
        </p:grpSpPr>
        <p:sp>
          <p:nvSpPr>
            <p:cNvPr name="Freeform 48" id="4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8"/>
              <a:stretch>
                <a:fillRect l="0" t="-16666" r="0" b="-16666"/>
              </a:stretch>
            </a:blipFill>
          </p:spPr>
        </p:sp>
        <p:sp>
          <p:nvSpPr>
            <p:cNvPr name="Freeform 49" id="4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1486709" y="1235318"/>
            <a:ext cx="5448739" cy="7816365"/>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46889" y="0"/>
                  </a:moveTo>
                  <a:lnTo>
                    <a:pt x="1212803" y="0"/>
                  </a:lnTo>
                  <a:cubicBezTo>
                    <a:pt x="1238699" y="0"/>
                    <a:pt x="1259692" y="20993"/>
                    <a:pt x="1259692" y="46889"/>
                  </a:cubicBezTo>
                  <a:lnTo>
                    <a:pt x="1259692" y="1760174"/>
                  </a:lnTo>
                  <a:cubicBezTo>
                    <a:pt x="1259692" y="1786069"/>
                    <a:pt x="1238699" y="1807062"/>
                    <a:pt x="1212803" y="1807062"/>
                  </a:cubicBezTo>
                  <a:lnTo>
                    <a:pt x="46889" y="1807062"/>
                  </a:lnTo>
                  <a:cubicBezTo>
                    <a:pt x="20993" y="1807062"/>
                    <a:pt x="0" y="1786069"/>
                    <a:pt x="0" y="1760174"/>
                  </a:cubicBezTo>
                  <a:lnTo>
                    <a:pt x="0" y="46889"/>
                  </a:lnTo>
                  <a:cubicBezTo>
                    <a:pt x="0" y="20993"/>
                    <a:pt x="20993" y="0"/>
                    <a:pt x="46889"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47625"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5145184" y="1457392"/>
            <a:ext cx="1413113" cy="335055"/>
            <a:chOff x="0" y="0"/>
            <a:chExt cx="1884151" cy="446740"/>
          </a:xfrm>
        </p:grpSpPr>
        <p:grpSp>
          <p:nvGrpSpPr>
            <p:cNvPr name="Group 6" id="6"/>
            <p:cNvGrpSpPr/>
            <p:nvPr/>
          </p:nvGrpSpPr>
          <p:grpSpPr>
            <a:xfrm rot="0">
              <a:off x="1437411" y="0"/>
              <a:ext cx="446740" cy="44674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721633" y="0"/>
              <a:ext cx="446740" cy="446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446740" cy="446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TextBox 15" id="15"/>
          <p:cNvSpPr txBox="true"/>
          <p:nvPr/>
        </p:nvSpPr>
        <p:spPr>
          <a:xfrm rot="0">
            <a:off x="2315084" y="6161873"/>
            <a:ext cx="3818992" cy="675561"/>
          </a:xfrm>
          <a:prstGeom prst="rect">
            <a:avLst/>
          </a:prstGeom>
        </p:spPr>
        <p:txBody>
          <a:bodyPr anchor="t" rtlCol="false" tIns="0" lIns="0" bIns="0" rIns="0">
            <a:spAutoFit/>
          </a:bodyPr>
          <a:lstStyle/>
          <a:p>
            <a:pPr algn="ctr">
              <a:lnSpc>
                <a:spcPts val="5620"/>
              </a:lnSpc>
            </a:pPr>
            <a:r>
              <a:rPr lang="en-US" sz="3746" spc="-93">
                <a:solidFill>
                  <a:srgbClr val="084C6E"/>
                </a:solidFill>
                <a:latin typeface="Open Sauce Bold"/>
              </a:rPr>
              <a:t>Anastazja</a:t>
            </a:r>
          </a:p>
        </p:txBody>
      </p:sp>
      <p:sp>
        <p:nvSpPr>
          <p:cNvPr name="TextBox 16" id="16"/>
          <p:cNvSpPr txBox="true"/>
          <p:nvPr/>
        </p:nvSpPr>
        <p:spPr>
          <a:xfrm rot="0">
            <a:off x="2059899" y="6904109"/>
            <a:ext cx="4329362" cy="998900"/>
          </a:xfrm>
          <a:prstGeom prst="rect">
            <a:avLst/>
          </a:prstGeom>
        </p:spPr>
        <p:txBody>
          <a:bodyPr anchor="t" rtlCol="false" tIns="0" lIns="0" bIns="0" rIns="0">
            <a:spAutoFit/>
          </a:bodyPr>
          <a:lstStyle/>
          <a:p>
            <a:pPr algn="ctr">
              <a:lnSpc>
                <a:spcPts val="4108"/>
              </a:lnSpc>
            </a:pPr>
            <a:r>
              <a:rPr lang="en-US" sz="2738" spc="-68">
                <a:solidFill>
                  <a:srgbClr val="000000"/>
                </a:solidFill>
                <a:latin typeface="Open Sauce Italics"/>
              </a:rPr>
              <a:t>Junior at Stanford</a:t>
            </a:r>
          </a:p>
          <a:p>
            <a:pPr algn="ctr">
              <a:lnSpc>
                <a:spcPts val="4108"/>
              </a:lnSpc>
            </a:pPr>
            <a:r>
              <a:rPr lang="en-US" sz="2738" spc="-68">
                <a:solidFill>
                  <a:srgbClr val="000000"/>
                </a:solidFill>
                <a:latin typeface="Open Sauce Italics"/>
              </a:rPr>
              <a:t>South Bend, IN</a:t>
            </a:r>
          </a:p>
        </p:txBody>
      </p:sp>
      <p:grpSp>
        <p:nvGrpSpPr>
          <p:cNvPr name="Group 17" id="17"/>
          <p:cNvGrpSpPr/>
          <p:nvPr/>
        </p:nvGrpSpPr>
        <p:grpSpPr>
          <a:xfrm rot="0">
            <a:off x="7340995" y="3179479"/>
            <a:ext cx="9918305" cy="3657955"/>
            <a:chOff x="0" y="0"/>
            <a:chExt cx="2161983" cy="797358"/>
          </a:xfrm>
        </p:grpSpPr>
        <p:sp>
          <p:nvSpPr>
            <p:cNvPr name="Freeform 18" id="18"/>
            <p:cNvSpPr/>
            <p:nvPr/>
          </p:nvSpPr>
          <p:spPr>
            <a:xfrm flipH="false" flipV="false" rot="0">
              <a:off x="0" y="0"/>
              <a:ext cx="2161983" cy="797358"/>
            </a:xfrm>
            <a:custGeom>
              <a:avLst/>
              <a:gdLst/>
              <a:ahLst/>
              <a:cxnLst/>
              <a:rect r="r" b="b" t="t" l="l"/>
              <a:pathLst>
                <a:path h="797358" w="2161983">
                  <a:moveTo>
                    <a:pt x="32003" y="0"/>
                  </a:moveTo>
                  <a:lnTo>
                    <a:pt x="2129980" y="0"/>
                  </a:lnTo>
                  <a:cubicBezTo>
                    <a:pt x="2138468" y="0"/>
                    <a:pt x="2146608" y="3372"/>
                    <a:pt x="2152610" y="9374"/>
                  </a:cubicBezTo>
                  <a:cubicBezTo>
                    <a:pt x="2158611" y="15375"/>
                    <a:pt x="2161983" y="23516"/>
                    <a:pt x="2161983" y="32003"/>
                  </a:cubicBezTo>
                  <a:lnTo>
                    <a:pt x="2161983" y="765354"/>
                  </a:lnTo>
                  <a:cubicBezTo>
                    <a:pt x="2161983" y="773842"/>
                    <a:pt x="2158611" y="781982"/>
                    <a:pt x="2152610" y="787984"/>
                  </a:cubicBezTo>
                  <a:cubicBezTo>
                    <a:pt x="2146608" y="793986"/>
                    <a:pt x="2138468" y="797358"/>
                    <a:pt x="2129980" y="797358"/>
                  </a:cubicBezTo>
                  <a:lnTo>
                    <a:pt x="32003" y="797358"/>
                  </a:lnTo>
                  <a:cubicBezTo>
                    <a:pt x="23516" y="797358"/>
                    <a:pt x="15375" y="793986"/>
                    <a:pt x="9374" y="787984"/>
                  </a:cubicBezTo>
                  <a:cubicBezTo>
                    <a:pt x="3372" y="781982"/>
                    <a:pt x="0" y="773842"/>
                    <a:pt x="0" y="765354"/>
                  </a:cubicBezTo>
                  <a:lnTo>
                    <a:pt x="0" y="32003"/>
                  </a:lnTo>
                  <a:cubicBezTo>
                    <a:pt x="0" y="23516"/>
                    <a:pt x="3372" y="15375"/>
                    <a:pt x="9374" y="9374"/>
                  </a:cubicBezTo>
                  <a:cubicBezTo>
                    <a:pt x="15375" y="3372"/>
                    <a:pt x="23516" y="0"/>
                    <a:pt x="32003" y="0"/>
                  </a:cubicBezTo>
                  <a:close/>
                </a:path>
              </a:pathLst>
            </a:custGeom>
            <a:solidFill>
              <a:srgbClr val="084C6E"/>
            </a:solidFill>
            <a:ln w="19050" cap="rnd">
              <a:solidFill>
                <a:srgbClr val="084C6E"/>
              </a:solidFill>
              <a:prstDash val="solid"/>
              <a:round/>
            </a:ln>
          </p:spPr>
        </p:sp>
        <p:sp>
          <p:nvSpPr>
            <p:cNvPr name="TextBox 19" id="19"/>
            <p:cNvSpPr txBox="true"/>
            <p:nvPr/>
          </p:nvSpPr>
          <p:spPr>
            <a:xfrm>
              <a:off x="0" y="-28575"/>
              <a:ext cx="2161983" cy="825933"/>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20" id="20"/>
          <p:cNvSpPr txBox="true"/>
          <p:nvPr/>
        </p:nvSpPr>
        <p:spPr>
          <a:xfrm rot="0">
            <a:off x="8440859" y="3538584"/>
            <a:ext cx="7718576" cy="3560855"/>
          </a:xfrm>
          <a:prstGeom prst="rect">
            <a:avLst/>
          </a:prstGeom>
        </p:spPr>
        <p:txBody>
          <a:bodyPr anchor="t" rtlCol="false" tIns="0" lIns="0" bIns="0" rIns="0">
            <a:spAutoFit/>
          </a:bodyPr>
          <a:lstStyle/>
          <a:p>
            <a:pPr algn="ctr">
              <a:lnSpc>
                <a:spcPts val="4792"/>
              </a:lnSpc>
              <a:spcBef>
                <a:spcPct val="0"/>
              </a:spcBef>
            </a:pPr>
            <a:r>
              <a:rPr lang="en-US" sz="3630">
                <a:solidFill>
                  <a:srgbClr val="FFFFFF"/>
                </a:solidFill>
                <a:latin typeface="Open Sauce"/>
              </a:rPr>
              <a:t>“There is so much</a:t>
            </a:r>
            <a:r>
              <a:rPr lang="en-US" sz="3630">
                <a:solidFill>
                  <a:srgbClr val="FFFFFF"/>
                </a:solidFill>
                <a:latin typeface="Open Sauce Bold"/>
              </a:rPr>
              <a:t> bureaucratic infrastructure </a:t>
            </a:r>
            <a:r>
              <a:rPr lang="en-US" sz="3630">
                <a:solidFill>
                  <a:srgbClr val="FFFFFF"/>
                </a:solidFill>
                <a:latin typeface="Open Sauce"/>
              </a:rPr>
              <a:t>that is really </a:t>
            </a:r>
            <a:r>
              <a:rPr lang="en-US" sz="3630">
                <a:solidFill>
                  <a:srgbClr val="FFFFFF"/>
                </a:solidFill>
                <a:latin typeface="Open Sauce Bold"/>
              </a:rPr>
              <a:t>intimidating</a:t>
            </a:r>
            <a:r>
              <a:rPr lang="en-US" sz="3630">
                <a:solidFill>
                  <a:srgbClr val="FFFFFF"/>
                </a:solidFill>
                <a:latin typeface="Open Sauce"/>
              </a:rPr>
              <a:t> when all you need to know is where to go to get help that is </a:t>
            </a:r>
            <a:r>
              <a:rPr lang="en-US" sz="3630">
                <a:solidFill>
                  <a:srgbClr val="FFFFFF"/>
                </a:solidFill>
                <a:latin typeface="Open Sauce Bold"/>
              </a:rPr>
              <a:t>affordable</a:t>
            </a:r>
            <a:r>
              <a:rPr lang="en-US" sz="3630">
                <a:solidFill>
                  <a:srgbClr val="FFFFFF"/>
                </a:solidFill>
                <a:latin typeface="Open Sauce"/>
              </a:rPr>
              <a:t>”</a:t>
            </a:r>
          </a:p>
          <a:p>
            <a:pPr algn="ctr">
              <a:lnSpc>
                <a:spcPts val="4792"/>
              </a:lnSpc>
              <a:spcBef>
                <a:spcPct val="0"/>
              </a:spcBef>
            </a:pPr>
          </a:p>
        </p:txBody>
      </p:sp>
      <p:sp>
        <p:nvSpPr>
          <p:cNvPr name="Freeform 21" id="21"/>
          <p:cNvSpPr/>
          <p:nvPr/>
        </p:nvSpPr>
        <p:spPr>
          <a:xfrm flipH="false" flipV="false" rot="0">
            <a:off x="8890115" y="6514647"/>
            <a:ext cx="6820065" cy="439860"/>
          </a:xfrm>
          <a:custGeom>
            <a:avLst/>
            <a:gdLst/>
            <a:ahLst/>
            <a:cxnLst/>
            <a:rect r="r" b="b" t="t" l="l"/>
            <a:pathLst>
              <a:path h="439860" w="6820065">
                <a:moveTo>
                  <a:pt x="0" y="0"/>
                </a:moveTo>
                <a:lnTo>
                  <a:pt x="6820065" y="0"/>
                </a:lnTo>
                <a:lnTo>
                  <a:pt x="6820065" y="439859"/>
                </a:lnTo>
                <a:lnTo>
                  <a:pt x="0" y="439859"/>
                </a:lnTo>
                <a:lnTo>
                  <a:pt x="0" y="0"/>
                </a:lnTo>
                <a:close/>
              </a:path>
            </a:pathLst>
          </a:custGeom>
          <a:blipFill>
            <a:blip r:embed="rId3"/>
            <a:stretch>
              <a:fillRect l="0" t="-182071" r="0" b="-24154"/>
            </a:stretch>
          </a:blipFill>
        </p:spPr>
      </p:sp>
      <p:grpSp>
        <p:nvGrpSpPr>
          <p:cNvPr name="Group 22" id="22"/>
          <p:cNvGrpSpPr>
            <a:grpSpLocks noChangeAspect="true"/>
          </p:cNvGrpSpPr>
          <p:nvPr/>
        </p:nvGrpSpPr>
        <p:grpSpPr>
          <a:xfrm rot="0">
            <a:off x="2302446" y="2316033"/>
            <a:ext cx="3817265" cy="3817265"/>
            <a:chOff x="0" y="0"/>
            <a:chExt cx="6350000" cy="6350000"/>
          </a:xfrm>
        </p:grpSpPr>
        <p:sp>
          <p:nvSpPr>
            <p:cNvPr name="Freeform 23" id="2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0" t="-16666" r="0" b="-16666"/>
              </a:stretch>
            </a:blipFill>
          </p:spPr>
        </p:sp>
        <p:sp>
          <p:nvSpPr>
            <p:cNvPr name="Freeform 24" id="2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TextBox 25" id="25"/>
          <p:cNvSpPr txBox="true"/>
          <p:nvPr/>
        </p:nvSpPr>
        <p:spPr>
          <a:xfrm rot="0">
            <a:off x="2046397" y="8350684"/>
            <a:ext cx="4329362" cy="485378"/>
          </a:xfrm>
          <a:prstGeom prst="rect">
            <a:avLst/>
          </a:prstGeom>
        </p:spPr>
        <p:txBody>
          <a:bodyPr anchor="t" rtlCol="false" tIns="0" lIns="0" bIns="0" rIns="0">
            <a:spAutoFit/>
          </a:bodyPr>
          <a:lstStyle/>
          <a:p>
            <a:pPr algn="ctr">
              <a:lnSpc>
                <a:spcPts val="4108"/>
              </a:lnSpc>
            </a:pPr>
            <a:r>
              <a:rPr lang="en-US" sz="2738" spc="-68">
                <a:solidFill>
                  <a:srgbClr val="000000"/>
                </a:solidFill>
                <a:latin typeface="Open Sauce Italics"/>
              </a:rPr>
              <a:t>** Extreme User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295642"/>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86786" y="82832"/>
            <a:ext cx="1847143" cy="1524000"/>
            <a:chOff x="0" y="0"/>
            <a:chExt cx="2462857" cy="2032000"/>
          </a:xfrm>
        </p:grpSpPr>
        <p:sp>
          <p:nvSpPr>
            <p:cNvPr name="Freeform 5" id="5"/>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6" id="6"/>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 id="7"/>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“I’m not an expert on how my own health insurance works”</a:t>
              </a:r>
            </a:p>
          </p:txBody>
        </p:sp>
      </p:grpSp>
      <p:sp>
        <p:nvSpPr>
          <p:cNvPr name="TextBox 8" id="8"/>
          <p:cNvSpPr txBox="true"/>
          <p:nvPr/>
        </p:nvSpPr>
        <p:spPr>
          <a:xfrm rot="0">
            <a:off x="5748573" y="924542"/>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239106" y="924542"/>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0" id="10"/>
          <p:cNvSpPr txBox="true"/>
          <p:nvPr/>
        </p:nvSpPr>
        <p:spPr>
          <a:xfrm rot="0">
            <a:off x="5615223" y="9649780"/>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1" id="11"/>
          <p:cNvSpPr txBox="true"/>
          <p:nvPr/>
        </p:nvSpPr>
        <p:spPr>
          <a:xfrm rot="0">
            <a:off x="7374667" y="9649780"/>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2" id="12"/>
          <p:cNvGrpSpPr>
            <a:grpSpLocks noChangeAspect="true"/>
          </p:cNvGrpSpPr>
          <p:nvPr/>
        </p:nvGrpSpPr>
        <p:grpSpPr>
          <a:xfrm rot="0">
            <a:off x="7858875" y="3830836"/>
            <a:ext cx="2663429" cy="2663429"/>
            <a:chOff x="0" y="0"/>
            <a:chExt cx="6350000" cy="6350000"/>
          </a:xfrm>
        </p:grpSpPr>
        <p:sp>
          <p:nvSpPr>
            <p:cNvPr name="Freeform 13" id="1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0" t="-16666" r="0" b="-16666"/>
              </a:stretch>
            </a:blipFill>
          </p:spPr>
        </p:sp>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5" id="15"/>
          <p:cNvGrpSpPr/>
          <p:nvPr/>
        </p:nvGrpSpPr>
        <p:grpSpPr>
          <a:xfrm rot="0">
            <a:off x="1933929" y="280566"/>
            <a:ext cx="2074297" cy="1524955"/>
            <a:chOff x="0" y="0"/>
            <a:chExt cx="2765729" cy="2033273"/>
          </a:xfrm>
        </p:grpSpPr>
        <p:sp>
          <p:nvSpPr>
            <p:cNvPr name="Freeform 16" id="16"/>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FFB3E2"/>
            </a:solidFill>
          </p:spPr>
        </p:sp>
        <p:sp>
          <p:nvSpPr>
            <p:cNvPr name="Freeform 17" id="17"/>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18" id="18"/>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“Getting things transferred to the West Coast has been incredibly difficult”</a:t>
              </a:r>
            </a:p>
          </p:txBody>
        </p:sp>
      </p:grpSp>
      <p:grpSp>
        <p:nvGrpSpPr>
          <p:cNvPr name="Group 19" id="19"/>
          <p:cNvGrpSpPr/>
          <p:nvPr/>
        </p:nvGrpSpPr>
        <p:grpSpPr>
          <a:xfrm rot="0">
            <a:off x="4024511" y="82832"/>
            <a:ext cx="2074297" cy="1524955"/>
            <a:chOff x="0" y="0"/>
            <a:chExt cx="2765729" cy="2033273"/>
          </a:xfrm>
        </p:grpSpPr>
        <p:sp>
          <p:nvSpPr>
            <p:cNvPr name="Freeform 20" id="20"/>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C1FF72"/>
            </a:solidFill>
          </p:spPr>
        </p:sp>
        <p:sp>
          <p:nvSpPr>
            <p:cNvPr name="Freeform 21" id="21"/>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22" id="22"/>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“My healthcare journey here has been so difficult because of all of the transitions”</a:t>
              </a:r>
            </a:p>
          </p:txBody>
        </p:sp>
      </p:grpSp>
      <p:grpSp>
        <p:nvGrpSpPr>
          <p:cNvPr name="Group 23" id="23"/>
          <p:cNvGrpSpPr/>
          <p:nvPr/>
        </p:nvGrpSpPr>
        <p:grpSpPr>
          <a:xfrm rot="0">
            <a:off x="452291" y="1543104"/>
            <a:ext cx="1847143" cy="1564604"/>
            <a:chOff x="0" y="0"/>
            <a:chExt cx="2462857" cy="2086139"/>
          </a:xfrm>
        </p:grpSpPr>
        <p:sp>
          <p:nvSpPr>
            <p:cNvPr name="Freeform 24" id="24"/>
            <p:cNvSpPr/>
            <p:nvPr/>
          </p:nvSpPr>
          <p:spPr>
            <a:xfrm flipH="false" flipV="false" rot="0">
              <a:off x="0" y="0"/>
              <a:ext cx="2462857" cy="1984539"/>
            </a:xfrm>
            <a:custGeom>
              <a:avLst/>
              <a:gdLst/>
              <a:ahLst/>
              <a:cxnLst/>
              <a:rect r="r" b="b" t="t" l="l"/>
              <a:pathLst>
                <a:path h="1984539" w="2462857">
                  <a:moveTo>
                    <a:pt x="0" y="0"/>
                  </a:moveTo>
                  <a:lnTo>
                    <a:pt x="2462857" y="0"/>
                  </a:lnTo>
                  <a:lnTo>
                    <a:pt x="2462857" y="1984539"/>
                  </a:lnTo>
                  <a:lnTo>
                    <a:pt x="0" y="1984539"/>
                  </a:lnTo>
                  <a:close/>
                </a:path>
              </a:pathLst>
            </a:custGeom>
            <a:solidFill>
              <a:srgbClr val="85D6FF"/>
            </a:solidFill>
          </p:spPr>
        </p:sp>
        <p:sp>
          <p:nvSpPr>
            <p:cNvPr name="Freeform 25" id="25"/>
            <p:cNvSpPr/>
            <p:nvPr/>
          </p:nvSpPr>
          <p:spPr>
            <a:xfrm flipH="false" flipV="false" rot="0">
              <a:off x="0" y="0"/>
              <a:ext cx="2462857" cy="2086139"/>
            </a:xfrm>
            <a:custGeom>
              <a:avLst/>
              <a:gdLst/>
              <a:ahLst/>
              <a:cxnLst/>
              <a:rect r="r" b="b" t="t" l="l"/>
              <a:pathLst>
                <a:path h="2086139" w="2462857">
                  <a:moveTo>
                    <a:pt x="0" y="1984539"/>
                  </a:moveTo>
                  <a:lnTo>
                    <a:pt x="2462857" y="1984539"/>
                  </a:lnTo>
                  <a:lnTo>
                    <a:pt x="2335857" y="2086139"/>
                  </a:lnTo>
                  <a:cubicBezTo>
                    <a:pt x="2335857" y="2086139"/>
                    <a:pt x="1345257" y="2009939"/>
                    <a:pt x="1243657" y="2009939"/>
                  </a:cubicBezTo>
                  <a:lnTo>
                    <a:pt x="1219200" y="2009939"/>
                  </a:lnTo>
                  <a:cubicBezTo>
                    <a:pt x="1117600" y="2009939"/>
                    <a:pt x="127000" y="2086139"/>
                    <a:pt x="127000" y="2086139"/>
                  </a:cubicBezTo>
                  <a:lnTo>
                    <a:pt x="0" y="1984539"/>
                  </a:lnTo>
                  <a:lnTo>
                    <a:pt x="0" y="0"/>
                  </a:lnTo>
                  <a:lnTo>
                    <a:pt x="2462857" y="0"/>
                  </a:lnTo>
                  <a:lnTo>
                    <a:pt x="2462857" y="1984539"/>
                  </a:lnTo>
                  <a:lnTo>
                    <a:pt x="12700" y="1984539"/>
                  </a:lnTo>
                  <a:lnTo>
                    <a:pt x="12700" y="1971839"/>
                  </a:lnTo>
                  <a:lnTo>
                    <a:pt x="2450157" y="1971839"/>
                  </a:lnTo>
                  <a:lnTo>
                    <a:pt x="2450157" y="12700"/>
                  </a:lnTo>
                  <a:lnTo>
                    <a:pt x="12700" y="12700"/>
                  </a:lnTo>
                  <a:lnTo>
                    <a:pt x="12700" y="1984539"/>
                  </a:lnTo>
                </a:path>
              </a:pathLst>
            </a:custGeom>
            <a:solidFill>
              <a:srgbClr val="394C60">
                <a:alpha val="9804"/>
              </a:srgbClr>
            </a:solidFill>
          </p:spPr>
        </p:sp>
        <p:sp>
          <p:nvSpPr>
            <p:cNvPr name="TextBox 26" id="26"/>
            <p:cNvSpPr txBox="true"/>
            <p:nvPr/>
          </p:nvSpPr>
          <p:spPr>
            <a:xfrm>
              <a:off x="0" y="-47625"/>
              <a:ext cx="2462857" cy="2032164"/>
            </a:xfrm>
            <a:prstGeom prst="rect">
              <a:avLst/>
            </a:prstGeom>
          </p:spPr>
          <p:txBody>
            <a:bodyPr anchor="t" rtlCol="false" tIns="203200" lIns="203200" bIns="203200" rIns="203200"/>
            <a:lstStyle/>
            <a:p>
              <a:pPr>
                <a:lnSpc>
                  <a:spcPts val="1960"/>
                </a:lnSpc>
              </a:pPr>
              <a:r>
                <a:rPr lang="en-US" sz="1400">
                  <a:solidFill>
                    <a:srgbClr val="000000"/>
                  </a:solidFill>
                  <a:latin typeface="Arimo"/>
                </a:rPr>
                <a:t>“I had to call and beg and cry to be seen“</a:t>
              </a:r>
            </a:p>
          </p:txBody>
        </p:sp>
      </p:grpSp>
      <p:grpSp>
        <p:nvGrpSpPr>
          <p:cNvPr name="Group 27" id="27"/>
          <p:cNvGrpSpPr/>
          <p:nvPr/>
        </p:nvGrpSpPr>
        <p:grpSpPr>
          <a:xfrm rot="0">
            <a:off x="2480409" y="1607787"/>
            <a:ext cx="2581250" cy="1524000"/>
            <a:chOff x="0" y="0"/>
            <a:chExt cx="3441666" cy="2032000"/>
          </a:xfrm>
        </p:grpSpPr>
        <p:sp>
          <p:nvSpPr>
            <p:cNvPr name="Freeform 28" id="28"/>
            <p:cNvSpPr/>
            <p:nvPr/>
          </p:nvSpPr>
          <p:spPr>
            <a:xfrm flipH="false" flipV="false" rot="0">
              <a:off x="0" y="0"/>
              <a:ext cx="3441666" cy="1930400"/>
            </a:xfrm>
            <a:custGeom>
              <a:avLst/>
              <a:gdLst/>
              <a:ahLst/>
              <a:cxnLst/>
              <a:rect r="r" b="b" t="t" l="l"/>
              <a:pathLst>
                <a:path h="1930400" w="3441666">
                  <a:moveTo>
                    <a:pt x="0" y="0"/>
                  </a:moveTo>
                  <a:lnTo>
                    <a:pt x="3441666" y="0"/>
                  </a:lnTo>
                  <a:lnTo>
                    <a:pt x="3441666" y="1930400"/>
                  </a:lnTo>
                  <a:lnTo>
                    <a:pt x="0" y="1930400"/>
                  </a:lnTo>
                  <a:close/>
                </a:path>
              </a:pathLst>
            </a:custGeom>
            <a:solidFill>
              <a:srgbClr val="FDF9B4"/>
            </a:solidFill>
          </p:spPr>
        </p:sp>
        <p:sp>
          <p:nvSpPr>
            <p:cNvPr name="Freeform 29" id="29"/>
            <p:cNvSpPr/>
            <p:nvPr/>
          </p:nvSpPr>
          <p:spPr>
            <a:xfrm flipH="false" flipV="false" rot="0">
              <a:off x="0" y="0"/>
              <a:ext cx="3441666" cy="2032000"/>
            </a:xfrm>
            <a:custGeom>
              <a:avLst/>
              <a:gdLst/>
              <a:ahLst/>
              <a:cxnLst/>
              <a:rect r="r" b="b" t="t" l="l"/>
              <a:pathLst>
                <a:path h="2032000" w="3441666">
                  <a:moveTo>
                    <a:pt x="0" y="1930400"/>
                  </a:moveTo>
                  <a:lnTo>
                    <a:pt x="3441666" y="1930400"/>
                  </a:lnTo>
                  <a:lnTo>
                    <a:pt x="3314666" y="2032000"/>
                  </a:lnTo>
                  <a:cubicBezTo>
                    <a:pt x="3314666" y="2032000"/>
                    <a:pt x="2324066" y="1955800"/>
                    <a:pt x="2222466" y="1955800"/>
                  </a:cubicBezTo>
                  <a:lnTo>
                    <a:pt x="1219200" y="1955800"/>
                  </a:lnTo>
                  <a:cubicBezTo>
                    <a:pt x="1117600" y="1955800"/>
                    <a:pt x="127000" y="2032000"/>
                    <a:pt x="127000" y="2032000"/>
                  </a:cubicBezTo>
                  <a:lnTo>
                    <a:pt x="0" y="1930400"/>
                  </a:lnTo>
                  <a:lnTo>
                    <a:pt x="0" y="0"/>
                  </a:lnTo>
                  <a:lnTo>
                    <a:pt x="3441666" y="0"/>
                  </a:lnTo>
                  <a:lnTo>
                    <a:pt x="3441666" y="1930400"/>
                  </a:lnTo>
                  <a:lnTo>
                    <a:pt x="12700" y="1930400"/>
                  </a:lnTo>
                  <a:lnTo>
                    <a:pt x="12700" y="1917700"/>
                  </a:lnTo>
                  <a:lnTo>
                    <a:pt x="3428966" y="1917700"/>
                  </a:lnTo>
                  <a:lnTo>
                    <a:pt x="3428966" y="12700"/>
                  </a:lnTo>
                  <a:lnTo>
                    <a:pt x="12700" y="12700"/>
                  </a:lnTo>
                  <a:lnTo>
                    <a:pt x="12700" y="1930400"/>
                  </a:lnTo>
                </a:path>
              </a:pathLst>
            </a:custGeom>
            <a:solidFill>
              <a:srgbClr val="394C60">
                <a:alpha val="9804"/>
              </a:srgbClr>
            </a:solidFill>
          </p:spPr>
        </p:sp>
        <p:sp>
          <p:nvSpPr>
            <p:cNvPr name="TextBox 30" id="30"/>
            <p:cNvSpPr txBox="true"/>
            <p:nvPr/>
          </p:nvSpPr>
          <p:spPr>
            <a:xfrm>
              <a:off x="0" y="-47625"/>
              <a:ext cx="3441666"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call and email and talk to so many different doctors to establish a relationship” </a:t>
              </a:r>
            </a:p>
          </p:txBody>
        </p:sp>
      </p:grpSp>
      <p:grpSp>
        <p:nvGrpSpPr>
          <p:cNvPr name="Group 31" id="31"/>
          <p:cNvGrpSpPr/>
          <p:nvPr/>
        </p:nvGrpSpPr>
        <p:grpSpPr>
          <a:xfrm rot="0">
            <a:off x="105129" y="2545734"/>
            <a:ext cx="1828800" cy="1619257"/>
            <a:chOff x="0" y="0"/>
            <a:chExt cx="2438400" cy="2159010"/>
          </a:xfrm>
        </p:grpSpPr>
        <p:sp>
          <p:nvSpPr>
            <p:cNvPr name="Freeform 32" id="32"/>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FFB3E2"/>
            </a:solidFill>
          </p:spPr>
        </p:sp>
        <p:sp>
          <p:nvSpPr>
            <p:cNvPr name="Freeform 33" id="33"/>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34" id="34"/>
            <p:cNvSpPr txBox="true"/>
            <p:nvPr/>
          </p:nvSpPr>
          <p:spPr>
            <a:xfrm>
              <a:off x="0" y="-47625"/>
              <a:ext cx="2438400"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 feel like I’m always the middle man between medical institutions”</a:t>
              </a:r>
            </a:p>
          </p:txBody>
        </p:sp>
      </p:grpSp>
      <p:grpSp>
        <p:nvGrpSpPr>
          <p:cNvPr name="Group 35" id="35"/>
          <p:cNvGrpSpPr/>
          <p:nvPr/>
        </p:nvGrpSpPr>
        <p:grpSpPr>
          <a:xfrm rot="0">
            <a:off x="4691651" y="1606832"/>
            <a:ext cx="1847143" cy="1524000"/>
            <a:chOff x="0" y="0"/>
            <a:chExt cx="2462857" cy="2032000"/>
          </a:xfrm>
        </p:grpSpPr>
        <p:sp>
          <p:nvSpPr>
            <p:cNvPr name="Freeform 36" id="3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C1FF72"/>
            </a:solidFill>
          </p:spPr>
        </p:sp>
        <p:sp>
          <p:nvSpPr>
            <p:cNvPr name="Freeform 37" id="3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38" id="3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“None of my doctors noted me down for a follow-up”</a:t>
              </a:r>
            </a:p>
          </p:txBody>
        </p:sp>
      </p:grpSp>
      <p:grpSp>
        <p:nvGrpSpPr>
          <p:cNvPr name="Group 39" id="39"/>
          <p:cNvGrpSpPr/>
          <p:nvPr/>
        </p:nvGrpSpPr>
        <p:grpSpPr>
          <a:xfrm rot="0">
            <a:off x="6117857" y="280566"/>
            <a:ext cx="1847143" cy="1859453"/>
            <a:chOff x="0" y="0"/>
            <a:chExt cx="2462857" cy="2479271"/>
          </a:xfrm>
        </p:grpSpPr>
        <p:sp>
          <p:nvSpPr>
            <p:cNvPr name="Freeform 40" id="4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FDF9B4"/>
            </a:solidFill>
          </p:spPr>
        </p:sp>
        <p:sp>
          <p:nvSpPr>
            <p:cNvPr name="Freeform 41" id="4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42" id="4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“The system is designed for someone with a one-off infection, not a recurring infection”</a:t>
              </a:r>
            </a:p>
          </p:txBody>
        </p:sp>
      </p:grpSp>
      <p:grpSp>
        <p:nvGrpSpPr>
          <p:cNvPr name="Group 43" id="43"/>
          <p:cNvGrpSpPr/>
          <p:nvPr/>
        </p:nvGrpSpPr>
        <p:grpSpPr>
          <a:xfrm rot="0">
            <a:off x="5545867" y="2623265"/>
            <a:ext cx="1828800" cy="1524000"/>
            <a:chOff x="0" y="0"/>
            <a:chExt cx="2438400" cy="2032000"/>
          </a:xfrm>
        </p:grpSpPr>
        <p:sp>
          <p:nvSpPr>
            <p:cNvPr name="Freeform 44" id="44"/>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DF9B4"/>
            </a:solidFill>
          </p:spPr>
        </p:sp>
        <p:sp>
          <p:nvSpPr>
            <p:cNvPr name="Freeform 45" id="45"/>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46" id="46"/>
            <p:cNvSpPr txBox="true"/>
            <p:nvPr/>
          </p:nvSpPr>
          <p:spPr>
            <a:xfrm>
              <a:off x="0" y="-47625"/>
              <a:ext cx="2438400"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had a lung infection and recurring UTIs”</a:t>
              </a:r>
            </a:p>
            <a:p>
              <a:pPr>
                <a:lnSpc>
                  <a:spcPts val="1960"/>
                </a:lnSpc>
              </a:pPr>
            </a:p>
          </p:txBody>
        </p:sp>
      </p:grpSp>
      <p:grpSp>
        <p:nvGrpSpPr>
          <p:cNvPr name="Group 47" id="47"/>
          <p:cNvGrpSpPr/>
          <p:nvPr/>
        </p:nvGrpSpPr>
        <p:grpSpPr>
          <a:xfrm rot="0">
            <a:off x="5791201" y="3600450"/>
            <a:ext cx="1828800" cy="1524000"/>
            <a:chOff x="0" y="0"/>
            <a:chExt cx="2438400" cy="2032000"/>
          </a:xfrm>
        </p:grpSpPr>
        <p:sp>
          <p:nvSpPr>
            <p:cNvPr name="Freeform 48" id="4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85D6FF"/>
            </a:solidFill>
          </p:spPr>
        </p:sp>
        <p:sp>
          <p:nvSpPr>
            <p:cNvPr name="Freeform 49" id="4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50" id="5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“I’ve had to advocate for myself again and again”</a:t>
              </a:r>
            </a:p>
          </p:txBody>
        </p:sp>
      </p:grpSp>
      <p:grpSp>
        <p:nvGrpSpPr>
          <p:cNvPr name="Group 51" id="51"/>
          <p:cNvGrpSpPr/>
          <p:nvPr/>
        </p:nvGrpSpPr>
        <p:grpSpPr>
          <a:xfrm rot="0">
            <a:off x="1375863" y="3385265"/>
            <a:ext cx="1871342" cy="1559452"/>
            <a:chOff x="0" y="0"/>
            <a:chExt cx="2495123" cy="2079269"/>
          </a:xfrm>
        </p:grpSpPr>
        <p:sp>
          <p:nvSpPr>
            <p:cNvPr name="Freeform 52" id="52"/>
            <p:cNvSpPr/>
            <p:nvPr/>
          </p:nvSpPr>
          <p:spPr>
            <a:xfrm flipH="false" flipV="false" rot="0">
              <a:off x="0" y="0"/>
              <a:ext cx="2495123" cy="1977669"/>
            </a:xfrm>
            <a:custGeom>
              <a:avLst/>
              <a:gdLst/>
              <a:ahLst/>
              <a:cxnLst/>
              <a:rect r="r" b="b" t="t" l="l"/>
              <a:pathLst>
                <a:path h="1977669" w="2495123">
                  <a:moveTo>
                    <a:pt x="0" y="0"/>
                  </a:moveTo>
                  <a:lnTo>
                    <a:pt x="2495123" y="0"/>
                  </a:lnTo>
                  <a:lnTo>
                    <a:pt x="2495123" y="1977669"/>
                  </a:lnTo>
                  <a:lnTo>
                    <a:pt x="0" y="1977669"/>
                  </a:lnTo>
                  <a:close/>
                </a:path>
              </a:pathLst>
            </a:custGeom>
            <a:solidFill>
              <a:srgbClr val="C1FF72"/>
            </a:solidFill>
          </p:spPr>
        </p:sp>
        <p:sp>
          <p:nvSpPr>
            <p:cNvPr name="Freeform 53" id="53"/>
            <p:cNvSpPr/>
            <p:nvPr/>
          </p:nvSpPr>
          <p:spPr>
            <a:xfrm flipH="false" flipV="false" rot="0">
              <a:off x="0" y="0"/>
              <a:ext cx="2495123" cy="2079269"/>
            </a:xfrm>
            <a:custGeom>
              <a:avLst/>
              <a:gdLst/>
              <a:ahLst/>
              <a:cxnLst/>
              <a:rect r="r" b="b" t="t" l="l"/>
              <a:pathLst>
                <a:path h="2079269" w="2495123">
                  <a:moveTo>
                    <a:pt x="0" y="1977669"/>
                  </a:moveTo>
                  <a:lnTo>
                    <a:pt x="2495123" y="1977669"/>
                  </a:lnTo>
                  <a:lnTo>
                    <a:pt x="2368123" y="2079269"/>
                  </a:lnTo>
                  <a:cubicBezTo>
                    <a:pt x="2368123" y="2079269"/>
                    <a:pt x="1377523" y="2003069"/>
                    <a:pt x="1275923" y="2003069"/>
                  </a:cubicBezTo>
                  <a:lnTo>
                    <a:pt x="1219200" y="2003069"/>
                  </a:lnTo>
                  <a:cubicBezTo>
                    <a:pt x="1117600" y="2003069"/>
                    <a:pt x="127000" y="2079269"/>
                    <a:pt x="127000" y="2079269"/>
                  </a:cubicBezTo>
                  <a:lnTo>
                    <a:pt x="0" y="1977669"/>
                  </a:lnTo>
                  <a:lnTo>
                    <a:pt x="0" y="0"/>
                  </a:lnTo>
                  <a:lnTo>
                    <a:pt x="2495123" y="0"/>
                  </a:lnTo>
                  <a:lnTo>
                    <a:pt x="2495123" y="1977669"/>
                  </a:lnTo>
                  <a:lnTo>
                    <a:pt x="12700" y="1977669"/>
                  </a:lnTo>
                  <a:lnTo>
                    <a:pt x="12700" y="1964969"/>
                  </a:lnTo>
                  <a:lnTo>
                    <a:pt x="2482423" y="1964969"/>
                  </a:lnTo>
                  <a:lnTo>
                    <a:pt x="2482423" y="12700"/>
                  </a:lnTo>
                  <a:lnTo>
                    <a:pt x="12700" y="12700"/>
                  </a:lnTo>
                  <a:lnTo>
                    <a:pt x="12700" y="1977669"/>
                  </a:lnTo>
                </a:path>
              </a:pathLst>
            </a:custGeom>
            <a:solidFill>
              <a:srgbClr val="394C60">
                <a:alpha val="9804"/>
              </a:srgbClr>
            </a:solidFill>
          </p:spPr>
        </p:sp>
        <p:sp>
          <p:nvSpPr>
            <p:cNvPr name="TextBox 54" id="54"/>
            <p:cNvSpPr txBox="true"/>
            <p:nvPr/>
          </p:nvSpPr>
          <p:spPr>
            <a:xfrm>
              <a:off x="0" y="-47625"/>
              <a:ext cx="2495123" cy="2025294"/>
            </a:xfrm>
            <a:prstGeom prst="rect">
              <a:avLst/>
            </a:prstGeom>
          </p:spPr>
          <p:txBody>
            <a:bodyPr anchor="t" rtlCol="false" tIns="203200" lIns="203200" bIns="203200" rIns="203200"/>
            <a:lstStyle/>
            <a:p>
              <a:pPr>
                <a:lnSpc>
                  <a:spcPts val="1960"/>
                </a:lnSpc>
              </a:pPr>
              <a:r>
                <a:rPr lang="en-US" sz="1400">
                  <a:solidFill>
                    <a:srgbClr val="000000"/>
                  </a:solidFill>
                  <a:latin typeface="Arimo"/>
                </a:rPr>
                <a:t>“I’ve been mishandled by Stanford Hospital”</a:t>
              </a:r>
            </a:p>
          </p:txBody>
        </p:sp>
      </p:grpSp>
      <p:grpSp>
        <p:nvGrpSpPr>
          <p:cNvPr name="Group 55" id="55"/>
          <p:cNvGrpSpPr/>
          <p:nvPr/>
        </p:nvGrpSpPr>
        <p:grpSpPr>
          <a:xfrm rot="0">
            <a:off x="7081719" y="1705545"/>
            <a:ext cx="1871342" cy="1859453"/>
            <a:chOff x="0" y="0"/>
            <a:chExt cx="2495123" cy="2479271"/>
          </a:xfrm>
        </p:grpSpPr>
        <p:sp>
          <p:nvSpPr>
            <p:cNvPr name="Freeform 56" id="56"/>
            <p:cNvSpPr/>
            <p:nvPr/>
          </p:nvSpPr>
          <p:spPr>
            <a:xfrm flipH="false" flipV="false" rot="0">
              <a:off x="0" y="0"/>
              <a:ext cx="2495123" cy="2377671"/>
            </a:xfrm>
            <a:custGeom>
              <a:avLst/>
              <a:gdLst/>
              <a:ahLst/>
              <a:cxnLst/>
              <a:rect r="r" b="b" t="t" l="l"/>
              <a:pathLst>
                <a:path h="2377671" w="2495123">
                  <a:moveTo>
                    <a:pt x="0" y="0"/>
                  </a:moveTo>
                  <a:lnTo>
                    <a:pt x="2495123" y="0"/>
                  </a:lnTo>
                  <a:lnTo>
                    <a:pt x="2495123" y="2377671"/>
                  </a:lnTo>
                  <a:lnTo>
                    <a:pt x="0" y="2377671"/>
                  </a:lnTo>
                  <a:close/>
                </a:path>
              </a:pathLst>
            </a:custGeom>
            <a:solidFill>
              <a:srgbClr val="FFB3E2"/>
            </a:solidFill>
          </p:spPr>
        </p:sp>
        <p:sp>
          <p:nvSpPr>
            <p:cNvPr name="Freeform 57" id="57"/>
            <p:cNvSpPr/>
            <p:nvPr/>
          </p:nvSpPr>
          <p:spPr>
            <a:xfrm flipH="false" flipV="false" rot="0">
              <a:off x="0" y="0"/>
              <a:ext cx="2495123" cy="2479271"/>
            </a:xfrm>
            <a:custGeom>
              <a:avLst/>
              <a:gdLst/>
              <a:ahLst/>
              <a:cxnLst/>
              <a:rect r="r" b="b" t="t" l="l"/>
              <a:pathLst>
                <a:path h="2479271" w="2495123">
                  <a:moveTo>
                    <a:pt x="0" y="2377671"/>
                  </a:moveTo>
                  <a:lnTo>
                    <a:pt x="2495123" y="2377671"/>
                  </a:lnTo>
                  <a:lnTo>
                    <a:pt x="2368123" y="2479271"/>
                  </a:lnTo>
                  <a:cubicBezTo>
                    <a:pt x="2368123" y="2479271"/>
                    <a:pt x="1377523" y="2403071"/>
                    <a:pt x="1275923" y="2403071"/>
                  </a:cubicBezTo>
                  <a:lnTo>
                    <a:pt x="1219200" y="2403071"/>
                  </a:lnTo>
                  <a:cubicBezTo>
                    <a:pt x="1117600" y="2403071"/>
                    <a:pt x="127000" y="2479271"/>
                    <a:pt x="127000" y="2479271"/>
                  </a:cubicBezTo>
                  <a:lnTo>
                    <a:pt x="0" y="2377671"/>
                  </a:lnTo>
                  <a:lnTo>
                    <a:pt x="0" y="0"/>
                  </a:lnTo>
                  <a:lnTo>
                    <a:pt x="2495123" y="0"/>
                  </a:lnTo>
                  <a:lnTo>
                    <a:pt x="2495123" y="2377671"/>
                  </a:lnTo>
                  <a:lnTo>
                    <a:pt x="12700" y="2377671"/>
                  </a:lnTo>
                  <a:lnTo>
                    <a:pt x="12700" y="2364971"/>
                  </a:lnTo>
                  <a:lnTo>
                    <a:pt x="2482423" y="2364971"/>
                  </a:lnTo>
                  <a:lnTo>
                    <a:pt x="2482423" y="12700"/>
                  </a:lnTo>
                  <a:lnTo>
                    <a:pt x="12700" y="12700"/>
                  </a:lnTo>
                  <a:lnTo>
                    <a:pt x="12700" y="2377671"/>
                  </a:lnTo>
                </a:path>
              </a:pathLst>
            </a:custGeom>
            <a:solidFill>
              <a:srgbClr val="394C60">
                <a:alpha val="9804"/>
              </a:srgbClr>
            </a:solidFill>
          </p:spPr>
        </p:sp>
        <p:sp>
          <p:nvSpPr>
            <p:cNvPr name="TextBox 58" id="58"/>
            <p:cNvSpPr txBox="true"/>
            <p:nvPr/>
          </p:nvSpPr>
          <p:spPr>
            <a:xfrm>
              <a:off x="0" y="-47625"/>
              <a:ext cx="2495123"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“it’s nearly impossible for my doctor in South Bend, Indiana to communicate with Stanford”</a:t>
              </a:r>
            </a:p>
          </p:txBody>
        </p:sp>
      </p:grpSp>
      <p:grpSp>
        <p:nvGrpSpPr>
          <p:cNvPr name="Group 59" id="59"/>
          <p:cNvGrpSpPr/>
          <p:nvPr/>
        </p:nvGrpSpPr>
        <p:grpSpPr>
          <a:xfrm rot="0">
            <a:off x="2971077" y="2755369"/>
            <a:ext cx="1871342" cy="1524000"/>
            <a:chOff x="0" y="0"/>
            <a:chExt cx="2495123" cy="2032000"/>
          </a:xfrm>
        </p:grpSpPr>
        <p:sp>
          <p:nvSpPr>
            <p:cNvPr name="Freeform 60" id="60"/>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85D6FF"/>
            </a:solidFill>
          </p:spPr>
        </p:sp>
        <p:sp>
          <p:nvSpPr>
            <p:cNvPr name="Freeform 61" id="61"/>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62" id="62"/>
            <p:cNvSpPr txBox="true"/>
            <p:nvPr/>
          </p:nvSpPr>
          <p:spPr>
            <a:xfrm>
              <a:off x="0" y="-47625"/>
              <a:ext cx="2495123"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needed further assistance”</a:t>
              </a:r>
            </a:p>
          </p:txBody>
        </p:sp>
      </p:grpSp>
      <p:grpSp>
        <p:nvGrpSpPr>
          <p:cNvPr name="Group 63" id="63"/>
          <p:cNvGrpSpPr/>
          <p:nvPr/>
        </p:nvGrpSpPr>
        <p:grpSpPr>
          <a:xfrm rot="0">
            <a:off x="3209951" y="3469741"/>
            <a:ext cx="2581250" cy="1619257"/>
            <a:chOff x="0" y="0"/>
            <a:chExt cx="3441666" cy="2159010"/>
          </a:xfrm>
        </p:grpSpPr>
        <p:sp>
          <p:nvSpPr>
            <p:cNvPr name="Freeform 64" id="64"/>
            <p:cNvSpPr/>
            <p:nvPr/>
          </p:nvSpPr>
          <p:spPr>
            <a:xfrm flipH="false" flipV="false" rot="0">
              <a:off x="0" y="0"/>
              <a:ext cx="3441666" cy="2057410"/>
            </a:xfrm>
            <a:custGeom>
              <a:avLst/>
              <a:gdLst/>
              <a:ahLst/>
              <a:cxnLst/>
              <a:rect r="r" b="b" t="t" l="l"/>
              <a:pathLst>
                <a:path h="2057410" w="3441666">
                  <a:moveTo>
                    <a:pt x="0" y="0"/>
                  </a:moveTo>
                  <a:lnTo>
                    <a:pt x="3441666" y="0"/>
                  </a:lnTo>
                  <a:lnTo>
                    <a:pt x="3441666" y="2057410"/>
                  </a:lnTo>
                  <a:lnTo>
                    <a:pt x="0" y="2057410"/>
                  </a:lnTo>
                  <a:close/>
                </a:path>
              </a:pathLst>
            </a:custGeom>
            <a:solidFill>
              <a:srgbClr val="FDF9B4"/>
            </a:solidFill>
          </p:spPr>
        </p:sp>
        <p:sp>
          <p:nvSpPr>
            <p:cNvPr name="Freeform 65" id="65"/>
            <p:cNvSpPr/>
            <p:nvPr/>
          </p:nvSpPr>
          <p:spPr>
            <a:xfrm flipH="false" flipV="false" rot="0">
              <a:off x="0" y="0"/>
              <a:ext cx="3441666" cy="2159010"/>
            </a:xfrm>
            <a:custGeom>
              <a:avLst/>
              <a:gdLst/>
              <a:ahLst/>
              <a:cxnLst/>
              <a:rect r="r" b="b" t="t" l="l"/>
              <a:pathLst>
                <a:path h="2159010" w="3441666">
                  <a:moveTo>
                    <a:pt x="0" y="2057410"/>
                  </a:moveTo>
                  <a:lnTo>
                    <a:pt x="3441666" y="2057410"/>
                  </a:lnTo>
                  <a:lnTo>
                    <a:pt x="3314666" y="2159010"/>
                  </a:lnTo>
                  <a:cubicBezTo>
                    <a:pt x="3314666" y="2159010"/>
                    <a:pt x="2324066" y="2082810"/>
                    <a:pt x="2222466" y="2082810"/>
                  </a:cubicBezTo>
                  <a:lnTo>
                    <a:pt x="1219200" y="2082810"/>
                  </a:lnTo>
                  <a:cubicBezTo>
                    <a:pt x="1117600" y="2082810"/>
                    <a:pt x="127000" y="2159010"/>
                    <a:pt x="127000" y="2159010"/>
                  </a:cubicBezTo>
                  <a:lnTo>
                    <a:pt x="0" y="2057410"/>
                  </a:lnTo>
                  <a:lnTo>
                    <a:pt x="0" y="0"/>
                  </a:lnTo>
                  <a:lnTo>
                    <a:pt x="3441666" y="0"/>
                  </a:lnTo>
                  <a:lnTo>
                    <a:pt x="3441666" y="2057410"/>
                  </a:lnTo>
                  <a:lnTo>
                    <a:pt x="12700" y="2057410"/>
                  </a:lnTo>
                  <a:lnTo>
                    <a:pt x="12700" y="2044710"/>
                  </a:lnTo>
                  <a:lnTo>
                    <a:pt x="3428966" y="2044710"/>
                  </a:lnTo>
                  <a:lnTo>
                    <a:pt x="3428966" y="12700"/>
                  </a:lnTo>
                  <a:lnTo>
                    <a:pt x="12700" y="12700"/>
                  </a:lnTo>
                  <a:lnTo>
                    <a:pt x="12700" y="2057410"/>
                  </a:lnTo>
                </a:path>
              </a:pathLst>
            </a:custGeom>
            <a:solidFill>
              <a:srgbClr val="394C60">
                <a:alpha val="9804"/>
              </a:srgbClr>
            </a:solidFill>
          </p:spPr>
        </p:sp>
        <p:sp>
          <p:nvSpPr>
            <p:cNvPr name="TextBox 66" id="66"/>
            <p:cNvSpPr txBox="true"/>
            <p:nvPr/>
          </p:nvSpPr>
          <p:spPr>
            <a:xfrm>
              <a:off x="0" y="-47625"/>
              <a:ext cx="3441666"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“My health insurance is tied to my father’s job which means its limited to the state of Indiana”</a:t>
              </a:r>
            </a:p>
            <a:p>
              <a:pPr>
                <a:lnSpc>
                  <a:spcPts val="1960"/>
                </a:lnSpc>
              </a:pPr>
            </a:p>
          </p:txBody>
        </p:sp>
      </p:grpSp>
      <p:grpSp>
        <p:nvGrpSpPr>
          <p:cNvPr name="Group 67" id="67"/>
          <p:cNvGrpSpPr/>
          <p:nvPr/>
        </p:nvGrpSpPr>
        <p:grpSpPr>
          <a:xfrm rot="0">
            <a:off x="-23700" y="5314692"/>
            <a:ext cx="1828800" cy="1622713"/>
            <a:chOff x="0" y="0"/>
            <a:chExt cx="2438400" cy="2163617"/>
          </a:xfrm>
        </p:grpSpPr>
        <p:sp>
          <p:nvSpPr>
            <p:cNvPr name="Freeform 68" id="68"/>
            <p:cNvSpPr/>
            <p:nvPr/>
          </p:nvSpPr>
          <p:spPr>
            <a:xfrm flipH="false" flipV="false" rot="0">
              <a:off x="0" y="0"/>
              <a:ext cx="2438400" cy="2062017"/>
            </a:xfrm>
            <a:custGeom>
              <a:avLst/>
              <a:gdLst/>
              <a:ahLst/>
              <a:cxnLst/>
              <a:rect r="r" b="b" t="t" l="l"/>
              <a:pathLst>
                <a:path h="2062017" w="2438400">
                  <a:moveTo>
                    <a:pt x="0" y="0"/>
                  </a:moveTo>
                  <a:lnTo>
                    <a:pt x="2438400" y="0"/>
                  </a:lnTo>
                  <a:lnTo>
                    <a:pt x="2438400" y="2062017"/>
                  </a:lnTo>
                  <a:lnTo>
                    <a:pt x="0" y="2062017"/>
                  </a:lnTo>
                  <a:close/>
                </a:path>
              </a:pathLst>
            </a:custGeom>
            <a:solidFill>
              <a:srgbClr val="FDF9B4"/>
            </a:solidFill>
          </p:spPr>
        </p:sp>
        <p:sp>
          <p:nvSpPr>
            <p:cNvPr name="Freeform 69" id="69"/>
            <p:cNvSpPr/>
            <p:nvPr/>
          </p:nvSpPr>
          <p:spPr>
            <a:xfrm flipH="false" flipV="false" rot="0">
              <a:off x="0" y="0"/>
              <a:ext cx="2438400" cy="2163617"/>
            </a:xfrm>
            <a:custGeom>
              <a:avLst/>
              <a:gdLst/>
              <a:ahLst/>
              <a:cxnLst/>
              <a:rect r="r" b="b" t="t" l="l"/>
              <a:pathLst>
                <a:path h="2163617" w="2438400">
                  <a:moveTo>
                    <a:pt x="0" y="2062017"/>
                  </a:moveTo>
                  <a:lnTo>
                    <a:pt x="2438400" y="2062017"/>
                  </a:lnTo>
                  <a:lnTo>
                    <a:pt x="2311400" y="2163617"/>
                  </a:lnTo>
                  <a:cubicBezTo>
                    <a:pt x="2311400" y="2163617"/>
                    <a:pt x="1320800" y="2087417"/>
                    <a:pt x="1219200" y="2087417"/>
                  </a:cubicBezTo>
                  <a:lnTo>
                    <a:pt x="1219200" y="2087417"/>
                  </a:lnTo>
                  <a:cubicBezTo>
                    <a:pt x="1117600" y="2087417"/>
                    <a:pt x="127000" y="2163617"/>
                    <a:pt x="127000" y="2163617"/>
                  </a:cubicBezTo>
                  <a:lnTo>
                    <a:pt x="0" y="2062017"/>
                  </a:lnTo>
                  <a:lnTo>
                    <a:pt x="0" y="0"/>
                  </a:lnTo>
                  <a:lnTo>
                    <a:pt x="2438400" y="0"/>
                  </a:lnTo>
                  <a:lnTo>
                    <a:pt x="2438400" y="2062017"/>
                  </a:lnTo>
                  <a:lnTo>
                    <a:pt x="12700" y="2062017"/>
                  </a:lnTo>
                  <a:lnTo>
                    <a:pt x="12700" y="2049317"/>
                  </a:lnTo>
                  <a:lnTo>
                    <a:pt x="2425700" y="2049317"/>
                  </a:lnTo>
                  <a:lnTo>
                    <a:pt x="2425700" y="12700"/>
                  </a:lnTo>
                  <a:lnTo>
                    <a:pt x="12700" y="12700"/>
                  </a:lnTo>
                  <a:lnTo>
                    <a:pt x="12700" y="2062017"/>
                  </a:lnTo>
                </a:path>
              </a:pathLst>
            </a:custGeom>
            <a:solidFill>
              <a:srgbClr val="394C60">
                <a:alpha val="9804"/>
              </a:srgbClr>
            </a:solidFill>
          </p:spPr>
        </p:sp>
        <p:sp>
          <p:nvSpPr>
            <p:cNvPr name="TextBox 70" id="70"/>
            <p:cNvSpPr txBox="true"/>
            <p:nvPr/>
          </p:nvSpPr>
          <p:spPr>
            <a:xfrm>
              <a:off x="0" y="-47625"/>
              <a:ext cx="2438400" cy="2109642"/>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Constantly advocating for herself to the Student Health Services</a:t>
              </a:r>
            </a:p>
          </p:txBody>
        </p:sp>
      </p:grpSp>
      <p:grpSp>
        <p:nvGrpSpPr>
          <p:cNvPr name="Group 71" id="71"/>
          <p:cNvGrpSpPr/>
          <p:nvPr/>
        </p:nvGrpSpPr>
        <p:grpSpPr>
          <a:xfrm rot="0">
            <a:off x="1696738" y="5581172"/>
            <a:ext cx="2074297" cy="1524955"/>
            <a:chOff x="0" y="0"/>
            <a:chExt cx="2765729" cy="2033273"/>
          </a:xfrm>
        </p:grpSpPr>
        <p:sp>
          <p:nvSpPr>
            <p:cNvPr name="Freeform 72" id="72"/>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FFB3E2"/>
            </a:solidFill>
          </p:spPr>
        </p:sp>
        <p:sp>
          <p:nvSpPr>
            <p:cNvPr name="Freeform 73" id="73"/>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74" id="74"/>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Has to call providers in both Indiana and Stanford constantly to get medical records</a:t>
              </a:r>
            </a:p>
          </p:txBody>
        </p:sp>
      </p:grpSp>
      <p:grpSp>
        <p:nvGrpSpPr>
          <p:cNvPr name="Group 75" id="75"/>
          <p:cNvGrpSpPr/>
          <p:nvPr/>
        </p:nvGrpSpPr>
        <p:grpSpPr>
          <a:xfrm rot="0">
            <a:off x="3660548" y="5364049"/>
            <a:ext cx="1834548" cy="1524000"/>
            <a:chOff x="0" y="0"/>
            <a:chExt cx="2446064" cy="2032000"/>
          </a:xfrm>
        </p:grpSpPr>
        <p:sp>
          <p:nvSpPr>
            <p:cNvPr name="Freeform 76" id="76"/>
            <p:cNvSpPr/>
            <p:nvPr/>
          </p:nvSpPr>
          <p:spPr>
            <a:xfrm flipH="false" flipV="false" rot="0">
              <a:off x="0" y="0"/>
              <a:ext cx="2446064" cy="1930400"/>
            </a:xfrm>
            <a:custGeom>
              <a:avLst/>
              <a:gdLst/>
              <a:ahLst/>
              <a:cxnLst/>
              <a:rect r="r" b="b" t="t" l="l"/>
              <a:pathLst>
                <a:path h="1930400" w="2446064">
                  <a:moveTo>
                    <a:pt x="0" y="0"/>
                  </a:moveTo>
                  <a:lnTo>
                    <a:pt x="2446064" y="0"/>
                  </a:lnTo>
                  <a:lnTo>
                    <a:pt x="2446064" y="1930400"/>
                  </a:lnTo>
                  <a:lnTo>
                    <a:pt x="0" y="1930400"/>
                  </a:lnTo>
                  <a:close/>
                </a:path>
              </a:pathLst>
            </a:custGeom>
            <a:solidFill>
              <a:srgbClr val="C1FF72"/>
            </a:solidFill>
          </p:spPr>
        </p:sp>
        <p:sp>
          <p:nvSpPr>
            <p:cNvPr name="Freeform 77" id="77"/>
            <p:cNvSpPr/>
            <p:nvPr/>
          </p:nvSpPr>
          <p:spPr>
            <a:xfrm flipH="false" flipV="false" rot="0">
              <a:off x="0" y="0"/>
              <a:ext cx="2446064" cy="2032000"/>
            </a:xfrm>
            <a:custGeom>
              <a:avLst/>
              <a:gdLst/>
              <a:ahLst/>
              <a:cxnLst/>
              <a:rect r="r" b="b" t="t" l="l"/>
              <a:pathLst>
                <a:path h="2032000" w="2446064">
                  <a:moveTo>
                    <a:pt x="0" y="1930400"/>
                  </a:moveTo>
                  <a:lnTo>
                    <a:pt x="2446064" y="1930400"/>
                  </a:lnTo>
                  <a:lnTo>
                    <a:pt x="2319064" y="2032000"/>
                  </a:lnTo>
                  <a:cubicBezTo>
                    <a:pt x="2319064" y="2032000"/>
                    <a:pt x="1328464" y="1955800"/>
                    <a:pt x="1226864" y="1955800"/>
                  </a:cubicBezTo>
                  <a:lnTo>
                    <a:pt x="1219200" y="1955800"/>
                  </a:lnTo>
                  <a:cubicBezTo>
                    <a:pt x="1117600" y="1955800"/>
                    <a:pt x="127000" y="2032000"/>
                    <a:pt x="127000" y="2032000"/>
                  </a:cubicBezTo>
                  <a:lnTo>
                    <a:pt x="0" y="1930400"/>
                  </a:lnTo>
                  <a:lnTo>
                    <a:pt x="0" y="0"/>
                  </a:lnTo>
                  <a:lnTo>
                    <a:pt x="2446064" y="0"/>
                  </a:lnTo>
                  <a:lnTo>
                    <a:pt x="2446064" y="1930400"/>
                  </a:lnTo>
                  <a:lnTo>
                    <a:pt x="12700" y="1930400"/>
                  </a:lnTo>
                  <a:lnTo>
                    <a:pt x="12700" y="1917700"/>
                  </a:lnTo>
                  <a:lnTo>
                    <a:pt x="2433364" y="1917700"/>
                  </a:lnTo>
                  <a:lnTo>
                    <a:pt x="2433364" y="12700"/>
                  </a:lnTo>
                  <a:lnTo>
                    <a:pt x="12700" y="12700"/>
                  </a:lnTo>
                  <a:lnTo>
                    <a:pt x="12700" y="1930400"/>
                  </a:lnTo>
                </a:path>
              </a:pathLst>
            </a:custGeom>
            <a:solidFill>
              <a:srgbClr val="394C60">
                <a:alpha val="9804"/>
              </a:srgbClr>
            </a:solidFill>
          </p:spPr>
        </p:sp>
        <p:sp>
          <p:nvSpPr>
            <p:cNvPr name="TextBox 78" id="78"/>
            <p:cNvSpPr txBox="true"/>
            <p:nvPr/>
          </p:nvSpPr>
          <p:spPr>
            <a:xfrm>
              <a:off x="0" y="-47625"/>
              <a:ext cx="2446064"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Paid $10-15k in medical bills over 2 years</a:t>
              </a:r>
            </a:p>
          </p:txBody>
        </p:sp>
      </p:grpSp>
      <p:grpSp>
        <p:nvGrpSpPr>
          <p:cNvPr name="Group 79" id="79"/>
          <p:cNvGrpSpPr/>
          <p:nvPr/>
        </p:nvGrpSpPr>
        <p:grpSpPr>
          <a:xfrm rot="0">
            <a:off x="233216" y="6830891"/>
            <a:ext cx="1847143" cy="1619257"/>
            <a:chOff x="0" y="0"/>
            <a:chExt cx="2462857" cy="2159010"/>
          </a:xfrm>
        </p:grpSpPr>
        <p:sp>
          <p:nvSpPr>
            <p:cNvPr name="Freeform 80" id="8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85D6FF"/>
            </a:solidFill>
          </p:spPr>
        </p:sp>
        <p:sp>
          <p:nvSpPr>
            <p:cNvPr name="Freeform 81" id="8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82" id="82"/>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Used to live in South Bend, Indiana but now is at Stanford </a:t>
              </a:r>
            </a:p>
            <a:p>
              <a:pPr>
                <a:lnSpc>
                  <a:spcPts val="1960"/>
                </a:lnSpc>
              </a:pPr>
            </a:p>
          </p:txBody>
        </p:sp>
      </p:grpSp>
      <p:grpSp>
        <p:nvGrpSpPr>
          <p:cNvPr name="Group 83" id="83"/>
          <p:cNvGrpSpPr/>
          <p:nvPr/>
        </p:nvGrpSpPr>
        <p:grpSpPr>
          <a:xfrm rot="0">
            <a:off x="2080359" y="6986504"/>
            <a:ext cx="2581250" cy="1524000"/>
            <a:chOff x="0" y="0"/>
            <a:chExt cx="3441666" cy="2032000"/>
          </a:xfrm>
        </p:grpSpPr>
        <p:sp>
          <p:nvSpPr>
            <p:cNvPr name="Freeform 84" id="84"/>
            <p:cNvSpPr/>
            <p:nvPr/>
          </p:nvSpPr>
          <p:spPr>
            <a:xfrm flipH="false" flipV="false" rot="0">
              <a:off x="0" y="0"/>
              <a:ext cx="3441666" cy="1930400"/>
            </a:xfrm>
            <a:custGeom>
              <a:avLst/>
              <a:gdLst/>
              <a:ahLst/>
              <a:cxnLst/>
              <a:rect r="r" b="b" t="t" l="l"/>
              <a:pathLst>
                <a:path h="1930400" w="3441666">
                  <a:moveTo>
                    <a:pt x="0" y="0"/>
                  </a:moveTo>
                  <a:lnTo>
                    <a:pt x="3441666" y="0"/>
                  </a:lnTo>
                  <a:lnTo>
                    <a:pt x="3441666" y="1930400"/>
                  </a:lnTo>
                  <a:lnTo>
                    <a:pt x="0" y="1930400"/>
                  </a:lnTo>
                  <a:close/>
                </a:path>
              </a:pathLst>
            </a:custGeom>
            <a:solidFill>
              <a:srgbClr val="FDF9B4"/>
            </a:solidFill>
          </p:spPr>
        </p:sp>
        <p:sp>
          <p:nvSpPr>
            <p:cNvPr name="Freeform 85" id="85"/>
            <p:cNvSpPr/>
            <p:nvPr/>
          </p:nvSpPr>
          <p:spPr>
            <a:xfrm flipH="false" flipV="false" rot="0">
              <a:off x="0" y="0"/>
              <a:ext cx="3441666" cy="2032000"/>
            </a:xfrm>
            <a:custGeom>
              <a:avLst/>
              <a:gdLst/>
              <a:ahLst/>
              <a:cxnLst/>
              <a:rect r="r" b="b" t="t" l="l"/>
              <a:pathLst>
                <a:path h="2032000" w="3441666">
                  <a:moveTo>
                    <a:pt x="0" y="1930400"/>
                  </a:moveTo>
                  <a:lnTo>
                    <a:pt x="3441666" y="1930400"/>
                  </a:lnTo>
                  <a:lnTo>
                    <a:pt x="3314666" y="2032000"/>
                  </a:lnTo>
                  <a:cubicBezTo>
                    <a:pt x="3314666" y="2032000"/>
                    <a:pt x="2324066" y="1955800"/>
                    <a:pt x="2222466" y="1955800"/>
                  </a:cubicBezTo>
                  <a:lnTo>
                    <a:pt x="1219200" y="1955800"/>
                  </a:lnTo>
                  <a:cubicBezTo>
                    <a:pt x="1117600" y="1955800"/>
                    <a:pt x="127000" y="2032000"/>
                    <a:pt x="127000" y="2032000"/>
                  </a:cubicBezTo>
                  <a:lnTo>
                    <a:pt x="0" y="1930400"/>
                  </a:lnTo>
                  <a:lnTo>
                    <a:pt x="0" y="0"/>
                  </a:lnTo>
                  <a:lnTo>
                    <a:pt x="3441666" y="0"/>
                  </a:lnTo>
                  <a:lnTo>
                    <a:pt x="3441666" y="1930400"/>
                  </a:lnTo>
                  <a:lnTo>
                    <a:pt x="12700" y="1930400"/>
                  </a:lnTo>
                  <a:lnTo>
                    <a:pt x="12700" y="1917700"/>
                  </a:lnTo>
                  <a:lnTo>
                    <a:pt x="3428966" y="1917700"/>
                  </a:lnTo>
                  <a:lnTo>
                    <a:pt x="3428966" y="12700"/>
                  </a:lnTo>
                  <a:lnTo>
                    <a:pt x="12700" y="12700"/>
                  </a:lnTo>
                  <a:lnTo>
                    <a:pt x="12700" y="1930400"/>
                  </a:lnTo>
                </a:path>
              </a:pathLst>
            </a:custGeom>
            <a:solidFill>
              <a:srgbClr val="394C60">
                <a:alpha val="9804"/>
              </a:srgbClr>
            </a:solidFill>
          </p:spPr>
        </p:sp>
        <p:sp>
          <p:nvSpPr>
            <p:cNvPr name="TextBox 86" id="86"/>
            <p:cNvSpPr txBox="true"/>
            <p:nvPr/>
          </p:nvSpPr>
          <p:spPr>
            <a:xfrm>
              <a:off x="0" y="-47625"/>
              <a:ext cx="3441666"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9 rounds of antibiotics, chest X-ray, kidney ultrasound, CT scan, and other minor procedures and scans</a:t>
              </a:r>
            </a:p>
          </p:txBody>
        </p:sp>
      </p:grpSp>
      <p:grpSp>
        <p:nvGrpSpPr>
          <p:cNvPr name="Group 87" id="87"/>
          <p:cNvGrpSpPr/>
          <p:nvPr/>
        </p:nvGrpSpPr>
        <p:grpSpPr>
          <a:xfrm rot="0">
            <a:off x="0" y="8051572"/>
            <a:ext cx="1828800" cy="1524000"/>
            <a:chOff x="0" y="0"/>
            <a:chExt cx="2438400" cy="2032000"/>
          </a:xfrm>
        </p:grpSpPr>
        <p:sp>
          <p:nvSpPr>
            <p:cNvPr name="Freeform 88" id="8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FB3E2"/>
            </a:solidFill>
          </p:spPr>
        </p:sp>
        <p:sp>
          <p:nvSpPr>
            <p:cNvPr name="Freeform 89" id="8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90" id="9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Laughs uncomfortably when talking about her infections</a:t>
              </a:r>
            </a:p>
          </p:txBody>
        </p:sp>
      </p:grpSp>
      <p:grpSp>
        <p:nvGrpSpPr>
          <p:cNvPr name="Group 91" id="91"/>
          <p:cNvGrpSpPr/>
          <p:nvPr/>
        </p:nvGrpSpPr>
        <p:grpSpPr>
          <a:xfrm rot="0">
            <a:off x="4622296" y="6710794"/>
            <a:ext cx="1847143" cy="1859453"/>
            <a:chOff x="0" y="0"/>
            <a:chExt cx="2462857" cy="2479271"/>
          </a:xfrm>
        </p:grpSpPr>
        <p:sp>
          <p:nvSpPr>
            <p:cNvPr name="Freeform 92" id="92"/>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85D6FF"/>
            </a:solidFill>
          </p:spPr>
        </p:sp>
        <p:sp>
          <p:nvSpPr>
            <p:cNvPr name="Freeform 93" id="93"/>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94" id="94"/>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Takes cranberry pills as a way to offset UTI symptoms until she can get care</a:t>
              </a:r>
            </a:p>
            <a:p>
              <a:pPr>
                <a:lnSpc>
                  <a:spcPts val="1960"/>
                </a:lnSpc>
              </a:pPr>
            </a:p>
          </p:txBody>
        </p:sp>
      </p:grpSp>
      <p:grpSp>
        <p:nvGrpSpPr>
          <p:cNvPr name="Group 95" id="95"/>
          <p:cNvGrpSpPr/>
          <p:nvPr/>
        </p:nvGrpSpPr>
        <p:grpSpPr>
          <a:xfrm rot="0">
            <a:off x="5485607" y="5461549"/>
            <a:ext cx="1847143" cy="1524955"/>
            <a:chOff x="0" y="0"/>
            <a:chExt cx="2462857" cy="2033273"/>
          </a:xfrm>
        </p:grpSpPr>
        <p:sp>
          <p:nvSpPr>
            <p:cNvPr name="Freeform 96" id="96"/>
            <p:cNvSpPr/>
            <p:nvPr/>
          </p:nvSpPr>
          <p:spPr>
            <a:xfrm flipH="false" flipV="false" rot="0">
              <a:off x="0" y="0"/>
              <a:ext cx="2462857" cy="1931673"/>
            </a:xfrm>
            <a:custGeom>
              <a:avLst/>
              <a:gdLst/>
              <a:ahLst/>
              <a:cxnLst/>
              <a:rect r="r" b="b" t="t" l="l"/>
              <a:pathLst>
                <a:path h="1931673" w="2462857">
                  <a:moveTo>
                    <a:pt x="0" y="0"/>
                  </a:moveTo>
                  <a:lnTo>
                    <a:pt x="2462857" y="0"/>
                  </a:lnTo>
                  <a:lnTo>
                    <a:pt x="2462857" y="1931673"/>
                  </a:lnTo>
                  <a:lnTo>
                    <a:pt x="0" y="1931673"/>
                  </a:lnTo>
                  <a:close/>
                </a:path>
              </a:pathLst>
            </a:custGeom>
            <a:solidFill>
              <a:srgbClr val="FDF9B4"/>
            </a:solidFill>
          </p:spPr>
        </p:sp>
        <p:sp>
          <p:nvSpPr>
            <p:cNvPr name="Freeform 97" id="97"/>
            <p:cNvSpPr/>
            <p:nvPr/>
          </p:nvSpPr>
          <p:spPr>
            <a:xfrm flipH="false" flipV="false" rot="0">
              <a:off x="0" y="0"/>
              <a:ext cx="2462857" cy="2033273"/>
            </a:xfrm>
            <a:custGeom>
              <a:avLst/>
              <a:gdLst/>
              <a:ahLst/>
              <a:cxnLst/>
              <a:rect r="r" b="b" t="t" l="l"/>
              <a:pathLst>
                <a:path h="2033273" w="2462857">
                  <a:moveTo>
                    <a:pt x="0" y="1931673"/>
                  </a:moveTo>
                  <a:lnTo>
                    <a:pt x="2462857" y="1931673"/>
                  </a:lnTo>
                  <a:lnTo>
                    <a:pt x="2335857" y="2033273"/>
                  </a:lnTo>
                  <a:cubicBezTo>
                    <a:pt x="2335857" y="2033273"/>
                    <a:pt x="1345257" y="1957073"/>
                    <a:pt x="1243657" y="1957073"/>
                  </a:cubicBezTo>
                  <a:lnTo>
                    <a:pt x="1219200" y="1957073"/>
                  </a:lnTo>
                  <a:cubicBezTo>
                    <a:pt x="1117600" y="1957073"/>
                    <a:pt x="127000" y="2033273"/>
                    <a:pt x="127000" y="2033273"/>
                  </a:cubicBezTo>
                  <a:lnTo>
                    <a:pt x="0" y="1931673"/>
                  </a:lnTo>
                  <a:lnTo>
                    <a:pt x="0" y="0"/>
                  </a:lnTo>
                  <a:lnTo>
                    <a:pt x="2462857" y="0"/>
                  </a:lnTo>
                  <a:lnTo>
                    <a:pt x="2462857" y="1931673"/>
                  </a:lnTo>
                  <a:lnTo>
                    <a:pt x="12700" y="1931673"/>
                  </a:lnTo>
                  <a:lnTo>
                    <a:pt x="12700" y="1918973"/>
                  </a:lnTo>
                  <a:lnTo>
                    <a:pt x="2450157" y="1918973"/>
                  </a:lnTo>
                  <a:lnTo>
                    <a:pt x="2450157" y="12700"/>
                  </a:lnTo>
                  <a:lnTo>
                    <a:pt x="12700" y="12700"/>
                  </a:lnTo>
                  <a:lnTo>
                    <a:pt x="12700" y="1931673"/>
                  </a:lnTo>
                </a:path>
              </a:pathLst>
            </a:custGeom>
            <a:solidFill>
              <a:srgbClr val="394C60">
                <a:alpha val="9804"/>
              </a:srgbClr>
            </a:solidFill>
          </p:spPr>
        </p:sp>
        <p:sp>
          <p:nvSpPr>
            <p:cNvPr name="TextBox 98" id="98"/>
            <p:cNvSpPr txBox="true"/>
            <p:nvPr/>
          </p:nvSpPr>
          <p:spPr>
            <a:xfrm>
              <a:off x="0" y="-47625"/>
              <a:ext cx="2462857"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Forced to find an out-of-network primary urologist in the Bay</a:t>
              </a:r>
            </a:p>
          </p:txBody>
        </p:sp>
      </p:grpSp>
      <p:grpSp>
        <p:nvGrpSpPr>
          <p:cNvPr name="Group 99" id="99"/>
          <p:cNvGrpSpPr/>
          <p:nvPr/>
        </p:nvGrpSpPr>
        <p:grpSpPr>
          <a:xfrm rot="0">
            <a:off x="3369417" y="8175397"/>
            <a:ext cx="2245805" cy="1619257"/>
            <a:chOff x="0" y="0"/>
            <a:chExt cx="2994407" cy="2159010"/>
          </a:xfrm>
        </p:grpSpPr>
        <p:sp>
          <p:nvSpPr>
            <p:cNvPr name="Freeform 100" id="100"/>
            <p:cNvSpPr/>
            <p:nvPr/>
          </p:nvSpPr>
          <p:spPr>
            <a:xfrm flipH="false" flipV="false" rot="0">
              <a:off x="0" y="0"/>
              <a:ext cx="2994407" cy="2057410"/>
            </a:xfrm>
            <a:custGeom>
              <a:avLst/>
              <a:gdLst/>
              <a:ahLst/>
              <a:cxnLst/>
              <a:rect r="r" b="b" t="t" l="l"/>
              <a:pathLst>
                <a:path h="2057410" w="2994407">
                  <a:moveTo>
                    <a:pt x="0" y="0"/>
                  </a:moveTo>
                  <a:lnTo>
                    <a:pt x="2994407" y="0"/>
                  </a:lnTo>
                  <a:lnTo>
                    <a:pt x="2994407" y="2057410"/>
                  </a:lnTo>
                  <a:lnTo>
                    <a:pt x="0" y="2057410"/>
                  </a:lnTo>
                  <a:close/>
                </a:path>
              </a:pathLst>
            </a:custGeom>
            <a:solidFill>
              <a:srgbClr val="FFB3E2"/>
            </a:solidFill>
          </p:spPr>
        </p:sp>
        <p:sp>
          <p:nvSpPr>
            <p:cNvPr name="Freeform 101" id="101"/>
            <p:cNvSpPr/>
            <p:nvPr/>
          </p:nvSpPr>
          <p:spPr>
            <a:xfrm flipH="false" flipV="false" rot="0">
              <a:off x="0" y="0"/>
              <a:ext cx="2994407" cy="2159010"/>
            </a:xfrm>
            <a:custGeom>
              <a:avLst/>
              <a:gdLst/>
              <a:ahLst/>
              <a:cxnLst/>
              <a:rect r="r" b="b" t="t" l="l"/>
              <a:pathLst>
                <a:path h="2159010" w="2994407">
                  <a:moveTo>
                    <a:pt x="0" y="2057410"/>
                  </a:moveTo>
                  <a:lnTo>
                    <a:pt x="2994407" y="2057410"/>
                  </a:lnTo>
                  <a:lnTo>
                    <a:pt x="2867407" y="2159010"/>
                  </a:lnTo>
                  <a:cubicBezTo>
                    <a:pt x="2867407" y="2159010"/>
                    <a:pt x="1876807" y="2082810"/>
                    <a:pt x="1775207" y="2082810"/>
                  </a:cubicBezTo>
                  <a:lnTo>
                    <a:pt x="1219200" y="2082810"/>
                  </a:lnTo>
                  <a:cubicBezTo>
                    <a:pt x="1117600" y="2082810"/>
                    <a:pt x="127000" y="2159010"/>
                    <a:pt x="127000" y="2159010"/>
                  </a:cubicBezTo>
                  <a:lnTo>
                    <a:pt x="0" y="2057410"/>
                  </a:lnTo>
                  <a:lnTo>
                    <a:pt x="0" y="0"/>
                  </a:lnTo>
                  <a:lnTo>
                    <a:pt x="2994407" y="0"/>
                  </a:lnTo>
                  <a:lnTo>
                    <a:pt x="2994407" y="2057410"/>
                  </a:lnTo>
                  <a:lnTo>
                    <a:pt x="12700" y="2057410"/>
                  </a:lnTo>
                  <a:lnTo>
                    <a:pt x="12700" y="2044710"/>
                  </a:lnTo>
                  <a:lnTo>
                    <a:pt x="2981707" y="2044710"/>
                  </a:lnTo>
                  <a:lnTo>
                    <a:pt x="2981707" y="12700"/>
                  </a:lnTo>
                  <a:lnTo>
                    <a:pt x="12700" y="12700"/>
                  </a:lnTo>
                  <a:lnTo>
                    <a:pt x="12700" y="2057410"/>
                  </a:lnTo>
                </a:path>
              </a:pathLst>
            </a:custGeom>
            <a:solidFill>
              <a:srgbClr val="394C60">
                <a:alpha val="9804"/>
              </a:srgbClr>
            </a:solidFill>
          </p:spPr>
        </p:sp>
        <p:sp>
          <p:nvSpPr>
            <p:cNvPr name="TextBox 102" id="102"/>
            <p:cNvSpPr txBox="true"/>
            <p:nvPr/>
          </p:nvSpPr>
          <p:spPr>
            <a:xfrm>
              <a:off x="0" y="-47625"/>
              <a:ext cx="299440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Teared up when talking about her frustrations with being forced to go to Stanford Hospital</a:t>
              </a:r>
            </a:p>
            <a:p>
              <a:pPr>
                <a:lnSpc>
                  <a:spcPts val="1960"/>
                </a:lnSpc>
              </a:pPr>
            </a:p>
          </p:txBody>
        </p:sp>
      </p:grpSp>
      <p:grpSp>
        <p:nvGrpSpPr>
          <p:cNvPr name="Group 103" id="103"/>
          <p:cNvGrpSpPr/>
          <p:nvPr/>
        </p:nvGrpSpPr>
        <p:grpSpPr>
          <a:xfrm rot="0">
            <a:off x="1696738" y="8175397"/>
            <a:ext cx="1828800" cy="1619257"/>
            <a:chOff x="0" y="0"/>
            <a:chExt cx="2438400" cy="2159010"/>
          </a:xfrm>
        </p:grpSpPr>
        <p:sp>
          <p:nvSpPr>
            <p:cNvPr name="Freeform 104" id="104"/>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C1FF72"/>
            </a:solidFill>
          </p:spPr>
        </p:sp>
        <p:sp>
          <p:nvSpPr>
            <p:cNvPr name="Freeform 105" id="105"/>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106" id="106"/>
            <p:cNvSpPr txBox="true"/>
            <p:nvPr/>
          </p:nvSpPr>
          <p:spPr>
            <a:xfrm>
              <a:off x="0" y="-47625"/>
              <a:ext cx="2438400"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Goes to Stanford hospital very frequently (at least once per quarter)</a:t>
              </a:r>
            </a:p>
            <a:p>
              <a:pPr>
                <a:lnSpc>
                  <a:spcPts val="1960"/>
                </a:lnSpc>
              </a:pPr>
            </a:p>
          </p:txBody>
        </p:sp>
      </p:grpSp>
      <p:grpSp>
        <p:nvGrpSpPr>
          <p:cNvPr name="Group 107" id="107"/>
          <p:cNvGrpSpPr/>
          <p:nvPr/>
        </p:nvGrpSpPr>
        <p:grpSpPr>
          <a:xfrm rot="0">
            <a:off x="62586" y="9525000"/>
            <a:ext cx="1871342" cy="1524000"/>
            <a:chOff x="0" y="0"/>
            <a:chExt cx="2495123" cy="2032000"/>
          </a:xfrm>
        </p:grpSpPr>
        <p:sp>
          <p:nvSpPr>
            <p:cNvPr name="Freeform 108" id="108"/>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C1FF72"/>
            </a:solidFill>
          </p:spPr>
        </p:sp>
        <p:sp>
          <p:nvSpPr>
            <p:cNvPr name="Freeform 109" id="109"/>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110" id="110"/>
            <p:cNvSpPr txBox="true"/>
            <p:nvPr/>
          </p:nvSpPr>
          <p:spPr>
            <a:xfrm>
              <a:off x="0" y="-47625"/>
              <a:ext cx="2495123"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Rides horses as a form of well-being</a:t>
              </a:r>
            </a:p>
          </p:txBody>
        </p:sp>
      </p:grpSp>
      <p:grpSp>
        <p:nvGrpSpPr>
          <p:cNvPr name="Group 111" id="111"/>
          <p:cNvGrpSpPr/>
          <p:nvPr/>
        </p:nvGrpSpPr>
        <p:grpSpPr>
          <a:xfrm rot="0">
            <a:off x="6627941" y="6343650"/>
            <a:ext cx="1871342" cy="1859453"/>
            <a:chOff x="0" y="0"/>
            <a:chExt cx="2495123" cy="2479271"/>
          </a:xfrm>
        </p:grpSpPr>
        <p:sp>
          <p:nvSpPr>
            <p:cNvPr name="Freeform 112" id="112"/>
            <p:cNvSpPr/>
            <p:nvPr/>
          </p:nvSpPr>
          <p:spPr>
            <a:xfrm flipH="false" flipV="false" rot="0">
              <a:off x="0" y="0"/>
              <a:ext cx="2495123" cy="2377671"/>
            </a:xfrm>
            <a:custGeom>
              <a:avLst/>
              <a:gdLst/>
              <a:ahLst/>
              <a:cxnLst/>
              <a:rect r="r" b="b" t="t" l="l"/>
              <a:pathLst>
                <a:path h="2377671" w="2495123">
                  <a:moveTo>
                    <a:pt x="0" y="0"/>
                  </a:moveTo>
                  <a:lnTo>
                    <a:pt x="2495123" y="0"/>
                  </a:lnTo>
                  <a:lnTo>
                    <a:pt x="2495123" y="2377671"/>
                  </a:lnTo>
                  <a:lnTo>
                    <a:pt x="0" y="2377671"/>
                  </a:lnTo>
                  <a:close/>
                </a:path>
              </a:pathLst>
            </a:custGeom>
            <a:solidFill>
              <a:srgbClr val="FFB3E2"/>
            </a:solidFill>
          </p:spPr>
        </p:sp>
        <p:sp>
          <p:nvSpPr>
            <p:cNvPr name="Freeform 113" id="113"/>
            <p:cNvSpPr/>
            <p:nvPr/>
          </p:nvSpPr>
          <p:spPr>
            <a:xfrm flipH="false" flipV="false" rot="0">
              <a:off x="0" y="0"/>
              <a:ext cx="2495123" cy="2479271"/>
            </a:xfrm>
            <a:custGeom>
              <a:avLst/>
              <a:gdLst/>
              <a:ahLst/>
              <a:cxnLst/>
              <a:rect r="r" b="b" t="t" l="l"/>
              <a:pathLst>
                <a:path h="2479271" w="2495123">
                  <a:moveTo>
                    <a:pt x="0" y="2377671"/>
                  </a:moveTo>
                  <a:lnTo>
                    <a:pt x="2495123" y="2377671"/>
                  </a:lnTo>
                  <a:lnTo>
                    <a:pt x="2368123" y="2479271"/>
                  </a:lnTo>
                  <a:cubicBezTo>
                    <a:pt x="2368123" y="2479271"/>
                    <a:pt x="1377523" y="2403071"/>
                    <a:pt x="1275923" y="2403071"/>
                  </a:cubicBezTo>
                  <a:lnTo>
                    <a:pt x="1219200" y="2403071"/>
                  </a:lnTo>
                  <a:cubicBezTo>
                    <a:pt x="1117600" y="2403071"/>
                    <a:pt x="127000" y="2479271"/>
                    <a:pt x="127000" y="2479271"/>
                  </a:cubicBezTo>
                  <a:lnTo>
                    <a:pt x="0" y="2377671"/>
                  </a:lnTo>
                  <a:lnTo>
                    <a:pt x="0" y="0"/>
                  </a:lnTo>
                  <a:lnTo>
                    <a:pt x="2495123" y="0"/>
                  </a:lnTo>
                  <a:lnTo>
                    <a:pt x="2495123" y="2377671"/>
                  </a:lnTo>
                  <a:lnTo>
                    <a:pt x="12700" y="2377671"/>
                  </a:lnTo>
                  <a:lnTo>
                    <a:pt x="12700" y="2364971"/>
                  </a:lnTo>
                  <a:lnTo>
                    <a:pt x="2482423" y="2364971"/>
                  </a:lnTo>
                  <a:lnTo>
                    <a:pt x="2482423" y="12700"/>
                  </a:lnTo>
                  <a:lnTo>
                    <a:pt x="12700" y="12700"/>
                  </a:lnTo>
                  <a:lnTo>
                    <a:pt x="12700" y="2377671"/>
                  </a:lnTo>
                </a:path>
              </a:pathLst>
            </a:custGeom>
            <a:solidFill>
              <a:srgbClr val="394C60">
                <a:alpha val="9804"/>
              </a:srgbClr>
            </a:solidFill>
          </p:spPr>
        </p:sp>
        <p:sp>
          <p:nvSpPr>
            <p:cNvPr name="TextBox 114" id="114"/>
            <p:cNvSpPr txBox="true"/>
            <p:nvPr/>
          </p:nvSpPr>
          <p:spPr>
            <a:xfrm>
              <a:off x="0" y="-47625"/>
              <a:ext cx="2495123"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Gestures very adamantly as she describes her prolonged journey of treating a recurrent problem</a:t>
              </a:r>
            </a:p>
          </p:txBody>
        </p:sp>
      </p:grpSp>
      <p:grpSp>
        <p:nvGrpSpPr>
          <p:cNvPr name="Group 115" id="115"/>
          <p:cNvGrpSpPr/>
          <p:nvPr/>
        </p:nvGrpSpPr>
        <p:grpSpPr>
          <a:xfrm rot="0">
            <a:off x="5367764" y="8853404"/>
            <a:ext cx="1871342" cy="1524000"/>
            <a:chOff x="0" y="0"/>
            <a:chExt cx="2495123" cy="2032000"/>
          </a:xfrm>
        </p:grpSpPr>
        <p:sp>
          <p:nvSpPr>
            <p:cNvPr name="Freeform 116" id="116"/>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C1FF72"/>
            </a:solidFill>
          </p:spPr>
        </p:sp>
        <p:sp>
          <p:nvSpPr>
            <p:cNvPr name="Freeform 117" id="117"/>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118" id="118"/>
            <p:cNvSpPr txBox="true"/>
            <p:nvPr/>
          </p:nvSpPr>
          <p:spPr>
            <a:xfrm>
              <a:off x="0" y="-47625"/>
              <a:ext cx="2495123"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Has to fly home to Indiana to receive primary care</a:t>
              </a:r>
            </a:p>
          </p:txBody>
        </p:sp>
      </p:grpSp>
      <p:grpSp>
        <p:nvGrpSpPr>
          <p:cNvPr name="Group 119" id="119"/>
          <p:cNvGrpSpPr/>
          <p:nvPr/>
        </p:nvGrpSpPr>
        <p:grpSpPr>
          <a:xfrm rot="0">
            <a:off x="2172803" y="9357274"/>
            <a:ext cx="1851708" cy="1859453"/>
            <a:chOff x="0" y="0"/>
            <a:chExt cx="2468944" cy="2479271"/>
          </a:xfrm>
        </p:grpSpPr>
        <p:sp>
          <p:nvSpPr>
            <p:cNvPr name="Freeform 120" id="120"/>
            <p:cNvSpPr/>
            <p:nvPr/>
          </p:nvSpPr>
          <p:spPr>
            <a:xfrm flipH="false" flipV="false" rot="0">
              <a:off x="0" y="0"/>
              <a:ext cx="2468944" cy="2377671"/>
            </a:xfrm>
            <a:custGeom>
              <a:avLst/>
              <a:gdLst/>
              <a:ahLst/>
              <a:cxnLst/>
              <a:rect r="r" b="b" t="t" l="l"/>
              <a:pathLst>
                <a:path h="2377671" w="2468944">
                  <a:moveTo>
                    <a:pt x="0" y="0"/>
                  </a:moveTo>
                  <a:lnTo>
                    <a:pt x="2468944" y="0"/>
                  </a:lnTo>
                  <a:lnTo>
                    <a:pt x="2468944" y="2377671"/>
                  </a:lnTo>
                  <a:lnTo>
                    <a:pt x="0" y="2377671"/>
                  </a:lnTo>
                  <a:close/>
                </a:path>
              </a:pathLst>
            </a:custGeom>
            <a:solidFill>
              <a:srgbClr val="FDF9B4"/>
            </a:solidFill>
          </p:spPr>
        </p:sp>
        <p:sp>
          <p:nvSpPr>
            <p:cNvPr name="Freeform 121" id="121"/>
            <p:cNvSpPr/>
            <p:nvPr/>
          </p:nvSpPr>
          <p:spPr>
            <a:xfrm flipH="false" flipV="false" rot="0">
              <a:off x="0" y="0"/>
              <a:ext cx="2468944" cy="2479271"/>
            </a:xfrm>
            <a:custGeom>
              <a:avLst/>
              <a:gdLst/>
              <a:ahLst/>
              <a:cxnLst/>
              <a:rect r="r" b="b" t="t" l="l"/>
              <a:pathLst>
                <a:path h="2479271" w="2468944">
                  <a:moveTo>
                    <a:pt x="0" y="2377671"/>
                  </a:moveTo>
                  <a:lnTo>
                    <a:pt x="2468944" y="2377671"/>
                  </a:lnTo>
                  <a:lnTo>
                    <a:pt x="2341944" y="2479271"/>
                  </a:lnTo>
                  <a:cubicBezTo>
                    <a:pt x="2341944" y="2479271"/>
                    <a:pt x="1351344" y="2403071"/>
                    <a:pt x="1249744" y="2403071"/>
                  </a:cubicBezTo>
                  <a:lnTo>
                    <a:pt x="1219200" y="2403071"/>
                  </a:lnTo>
                  <a:cubicBezTo>
                    <a:pt x="1117600" y="2403071"/>
                    <a:pt x="127000" y="2479271"/>
                    <a:pt x="127000" y="2479271"/>
                  </a:cubicBezTo>
                  <a:lnTo>
                    <a:pt x="0" y="2377671"/>
                  </a:lnTo>
                  <a:lnTo>
                    <a:pt x="0" y="0"/>
                  </a:lnTo>
                  <a:lnTo>
                    <a:pt x="2468944" y="0"/>
                  </a:lnTo>
                  <a:lnTo>
                    <a:pt x="2468944" y="2377671"/>
                  </a:lnTo>
                  <a:lnTo>
                    <a:pt x="12700" y="2377671"/>
                  </a:lnTo>
                  <a:lnTo>
                    <a:pt x="12700" y="2364971"/>
                  </a:lnTo>
                  <a:lnTo>
                    <a:pt x="2456244" y="2364971"/>
                  </a:lnTo>
                  <a:lnTo>
                    <a:pt x="2456244" y="12700"/>
                  </a:lnTo>
                  <a:lnTo>
                    <a:pt x="12700" y="12700"/>
                  </a:lnTo>
                  <a:lnTo>
                    <a:pt x="12700" y="2377671"/>
                  </a:lnTo>
                </a:path>
              </a:pathLst>
            </a:custGeom>
            <a:solidFill>
              <a:srgbClr val="394C60">
                <a:alpha val="9804"/>
              </a:srgbClr>
            </a:solidFill>
          </p:spPr>
        </p:sp>
        <p:sp>
          <p:nvSpPr>
            <p:cNvPr name="TextBox 122" id="122"/>
            <p:cNvSpPr txBox="true"/>
            <p:nvPr/>
          </p:nvSpPr>
          <p:spPr>
            <a:xfrm>
              <a:off x="0" y="-47625"/>
              <a:ext cx="2468944"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Cares deeply about the environment and natural Earth systems</a:t>
              </a:r>
            </a:p>
            <a:p>
              <a:pPr>
                <a:lnSpc>
                  <a:spcPts val="1960"/>
                </a:lnSpc>
              </a:pPr>
            </a:p>
            <a:p>
              <a:pPr>
                <a:lnSpc>
                  <a:spcPts val="1960"/>
                </a:lnSpc>
              </a:pPr>
            </a:p>
          </p:txBody>
        </p:sp>
      </p:grpSp>
      <p:grpSp>
        <p:nvGrpSpPr>
          <p:cNvPr name="Group 123" id="123"/>
          <p:cNvGrpSpPr/>
          <p:nvPr/>
        </p:nvGrpSpPr>
        <p:grpSpPr>
          <a:xfrm rot="0">
            <a:off x="7041429" y="8051572"/>
            <a:ext cx="1828800" cy="1580708"/>
            <a:chOff x="0" y="0"/>
            <a:chExt cx="2438400" cy="2107611"/>
          </a:xfrm>
        </p:grpSpPr>
        <p:sp>
          <p:nvSpPr>
            <p:cNvPr name="Freeform 124" id="124"/>
            <p:cNvSpPr/>
            <p:nvPr/>
          </p:nvSpPr>
          <p:spPr>
            <a:xfrm flipH="false" flipV="false" rot="0">
              <a:off x="0" y="0"/>
              <a:ext cx="2438400" cy="2006011"/>
            </a:xfrm>
            <a:custGeom>
              <a:avLst/>
              <a:gdLst/>
              <a:ahLst/>
              <a:cxnLst/>
              <a:rect r="r" b="b" t="t" l="l"/>
              <a:pathLst>
                <a:path h="2006011" w="2438400">
                  <a:moveTo>
                    <a:pt x="0" y="0"/>
                  </a:moveTo>
                  <a:lnTo>
                    <a:pt x="2438400" y="0"/>
                  </a:lnTo>
                  <a:lnTo>
                    <a:pt x="2438400" y="2006011"/>
                  </a:lnTo>
                  <a:lnTo>
                    <a:pt x="0" y="2006011"/>
                  </a:lnTo>
                  <a:close/>
                </a:path>
              </a:pathLst>
            </a:custGeom>
            <a:solidFill>
              <a:srgbClr val="FDF9B4"/>
            </a:solidFill>
          </p:spPr>
        </p:sp>
        <p:sp>
          <p:nvSpPr>
            <p:cNvPr name="Freeform 125" id="125"/>
            <p:cNvSpPr/>
            <p:nvPr/>
          </p:nvSpPr>
          <p:spPr>
            <a:xfrm flipH="false" flipV="false" rot="0">
              <a:off x="0" y="0"/>
              <a:ext cx="2438400" cy="2107611"/>
            </a:xfrm>
            <a:custGeom>
              <a:avLst/>
              <a:gdLst/>
              <a:ahLst/>
              <a:cxnLst/>
              <a:rect r="r" b="b" t="t" l="l"/>
              <a:pathLst>
                <a:path h="2107611" w="2438400">
                  <a:moveTo>
                    <a:pt x="0" y="2006011"/>
                  </a:moveTo>
                  <a:lnTo>
                    <a:pt x="2438400" y="2006011"/>
                  </a:lnTo>
                  <a:lnTo>
                    <a:pt x="2311400" y="2107611"/>
                  </a:lnTo>
                  <a:cubicBezTo>
                    <a:pt x="2311400" y="2107611"/>
                    <a:pt x="1320800" y="2031411"/>
                    <a:pt x="1219200" y="2031411"/>
                  </a:cubicBezTo>
                  <a:lnTo>
                    <a:pt x="1219200" y="2031411"/>
                  </a:lnTo>
                  <a:cubicBezTo>
                    <a:pt x="1117600" y="2031411"/>
                    <a:pt x="127000" y="2107611"/>
                    <a:pt x="127000" y="2107611"/>
                  </a:cubicBezTo>
                  <a:lnTo>
                    <a:pt x="0" y="2006011"/>
                  </a:lnTo>
                  <a:lnTo>
                    <a:pt x="0" y="0"/>
                  </a:lnTo>
                  <a:lnTo>
                    <a:pt x="2438400" y="0"/>
                  </a:lnTo>
                  <a:lnTo>
                    <a:pt x="2438400" y="2006011"/>
                  </a:lnTo>
                  <a:lnTo>
                    <a:pt x="12700" y="2006011"/>
                  </a:lnTo>
                  <a:lnTo>
                    <a:pt x="12700" y="1993311"/>
                  </a:lnTo>
                  <a:lnTo>
                    <a:pt x="2425700" y="1993311"/>
                  </a:lnTo>
                  <a:lnTo>
                    <a:pt x="2425700" y="12700"/>
                  </a:lnTo>
                  <a:lnTo>
                    <a:pt x="12700" y="12700"/>
                  </a:lnTo>
                  <a:lnTo>
                    <a:pt x="12700" y="2006011"/>
                  </a:lnTo>
                </a:path>
              </a:pathLst>
            </a:custGeom>
            <a:solidFill>
              <a:srgbClr val="394C60">
                <a:alpha val="9804"/>
              </a:srgbClr>
            </a:solidFill>
          </p:spPr>
        </p:sp>
        <p:sp>
          <p:nvSpPr>
            <p:cNvPr name="TextBox 126" id="126"/>
            <p:cNvSpPr txBox="true"/>
            <p:nvPr/>
          </p:nvSpPr>
          <p:spPr>
            <a:xfrm>
              <a:off x="0" y="-47625"/>
              <a:ext cx="2438400" cy="205363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Visits Vaden Health Center frequently (at least 1-2 times per month)</a:t>
              </a:r>
            </a:p>
          </p:txBody>
        </p:sp>
      </p:grpSp>
      <p:grpSp>
        <p:nvGrpSpPr>
          <p:cNvPr name="Group 127" id="127"/>
          <p:cNvGrpSpPr/>
          <p:nvPr/>
        </p:nvGrpSpPr>
        <p:grpSpPr>
          <a:xfrm rot="0">
            <a:off x="10893385" y="51966"/>
            <a:ext cx="1847143" cy="1859453"/>
            <a:chOff x="0" y="0"/>
            <a:chExt cx="2462857" cy="2479271"/>
          </a:xfrm>
        </p:grpSpPr>
        <p:sp>
          <p:nvSpPr>
            <p:cNvPr name="Freeform 128" id="128"/>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FDF9B4"/>
            </a:solidFill>
          </p:spPr>
        </p:sp>
        <p:sp>
          <p:nvSpPr>
            <p:cNvPr name="Freeform 129" id="129"/>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130" id="130"/>
            <p:cNvSpPr txBox="true"/>
            <p:nvPr/>
          </p:nvSpPr>
          <p:spPr>
            <a:xfrm>
              <a:off x="0" y="-47625"/>
              <a:ext cx="2462857" cy="242529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lack of communication between medical stakeholders is systemic</a:t>
              </a:r>
            </a:p>
            <a:p>
              <a:pPr>
                <a:lnSpc>
                  <a:spcPts val="1960"/>
                </a:lnSpc>
              </a:pPr>
            </a:p>
          </p:txBody>
        </p:sp>
      </p:grpSp>
      <p:grpSp>
        <p:nvGrpSpPr>
          <p:cNvPr name="Group 131" id="131"/>
          <p:cNvGrpSpPr/>
          <p:nvPr/>
        </p:nvGrpSpPr>
        <p:grpSpPr>
          <a:xfrm rot="0">
            <a:off x="12633294" y="82832"/>
            <a:ext cx="1847143" cy="1554866"/>
            <a:chOff x="0" y="0"/>
            <a:chExt cx="2462857" cy="2073155"/>
          </a:xfrm>
        </p:grpSpPr>
        <p:sp>
          <p:nvSpPr>
            <p:cNvPr name="Freeform 132" id="132"/>
            <p:cNvSpPr/>
            <p:nvPr/>
          </p:nvSpPr>
          <p:spPr>
            <a:xfrm flipH="false" flipV="false" rot="0">
              <a:off x="0" y="0"/>
              <a:ext cx="2462857" cy="1971555"/>
            </a:xfrm>
            <a:custGeom>
              <a:avLst/>
              <a:gdLst/>
              <a:ahLst/>
              <a:cxnLst/>
              <a:rect r="r" b="b" t="t" l="l"/>
              <a:pathLst>
                <a:path h="1971555" w="2462857">
                  <a:moveTo>
                    <a:pt x="0" y="0"/>
                  </a:moveTo>
                  <a:lnTo>
                    <a:pt x="2462857" y="0"/>
                  </a:lnTo>
                  <a:lnTo>
                    <a:pt x="2462857" y="1971555"/>
                  </a:lnTo>
                  <a:lnTo>
                    <a:pt x="0" y="1971555"/>
                  </a:lnTo>
                  <a:close/>
                </a:path>
              </a:pathLst>
            </a:custGeom>
            <a:solidFill>
              <a:srgbClr val="FFB3E2"/>
            </a:solidFill>
          </p:spPr>
        </p:sp>
        <p:sp>
          <p:nvSpPr>
            <p:cNvPr name="Freeform 133" id="133"/>
            <p:cNvSpPr/>
            <p:nvPr/>
          </p:nvSpPr>
          <p:spPr>
            <a:xfrm flipH="false" flipV="false" rot="0">
              <a:off x="0" y="0"/>
              <a:ext cx="2462857" cy="2073155"/>
            </a:xfrm>
            <a:custGeom>
              <a:avLst/>
              <a:gdLst/>
              <a:ahLst/>
              <a:cxnLst/>
              <a:rect r="r" b="b" t="t" l="l"/>
              <a:pathLst>
                <a:path h="2073155" w="2462857">
                  <a:moveTo>
                    <a:pt x="0" y="1971555"/>
                  </a:moveTo>
                  <a:lnTo>
                    <a:pt x="2462857" y="1971555"/>
                  </a:lnTo>
                  <a:lnTo>
                    <a:pt x="2335857" y="2073155"/>
                  </a:lnTo>
                  <a:cubicBezTo>
                    <a:pt x="2335857" y="2073155"/>
                    <a:pt x="1345257" y="1996955"/>
                    <a:pt x="1243657" y="1996955"/>
                  </a:cubicBezTo>
                  <a:lnTo>
                    <a:pt x="1219200" y="1996955"/>
                  </a:lnTo>
                  <a:cubicBezTo>
                    <a:pt x="1117600" y="1996955"/>
                    <a:pt x="127000" y="2073155"/>
                    <a:pt x="127000" y="2073155"/>
                  </a:cubicBezTo>
                  <a:lnTo>
                    <a:pt x="0" y="1971555"/>
                  </a:lnTo>
                  <a:lnTo>
                    <a:pt x="0" y="0"/>
                  </a:lnTo>
                  <a:lnTo>
                    <a:pt x="2462857" y="0"/>
                  </a:lnTo>
                  <a:lnTo>
                    <a:pt x="2462857" y="1971555"/>
                  </a:lnTo>
                  <a:lnTo>
                    <a:pt x="12700" y="1971555"/>
                  </a:lnTo>
                  <a:lnTo>
                    <a:pt x="12700" y="1958855"/>
                  </a:lnTo>
                  <a:lnTo>
                    <a:pt x="2450157" y="1958855"/>
                  </a:lnTo>
                  <a:lnTo>
                    <a:pt x="2450157" y="12700"/>
                  </a:lnTo>
                  <a:lnTo>
                    <a:pt x="12700" y="12700"/>
                  </a:lnTo>
                  <a:lnTo>
                    <a:pt x="12700" y="1971555"/>
                  </a:lnTo>
                </a:path>
              </a:pathLst>
            </a:custGeom>
            <a:solidFill>
              <a:srgbClr val="394C60">
                <a:alpha val="9804"/>
              </a:srgbClr>
            </a:solidFill>
          </p:spPr>
        </p:sp>
        <p:sp>
          <p:nvSpPr>
            <p:cNvPr name="TextBox 134" id="134"/>
            <p:cNvSpPr txBox="true"/>
            <p:nvPr/>
          </p:nvSpPr>
          <p:spPr>
            <a:xfrm>
              <a:off x="0" y="-47625"/>
              <a:ext cx="2462857" cy="2019180"/>
            </a:xfrm>
            <a:prstGeom prst="rect">
              <a:avLst/>
            </a:prstGeom>
          </p:spPr>
          <p:txBody>
            <a:bodyPr anchor="t" rtlCol="false" tIns="203200" lIns="203200" bIns="203200" rIns="203200"/>
            <a:lstStyle/>
            <a:p>
              <a:pPr>
                <a:lnSpc>
                  <a:spcPts val="1960"/>
                </a:lnSpc>
              </a:pPr>
              <a:r>
                <a:rPr lang="en-US" sz="1400">
                  <a:solidFill>
                    <a:srgbClr val="000000"/>
                  </a:solidFill>
                  <a:latin typeface="Arimo"/>
                </a:rPr>
                <a:t>Physical health is a big part of mental health and well-being</a:t>
              </a:r>
            </a:p>
          </p:txBody>
        </p:sp>
      </p:grpSp>
      <p:grpSp>
        <p:nvGrpSpPr>
          <p:cNvPr name="Group 135" id="135"/>
          <p:cNvGrpSpPr/>
          <p:nvPr/>
        </p:nvGrpSpPr>
        <p:grpSpPr>
          <a:xfrm rot="0">
            <a:off x="14437928" y="-6781"/>
            <a:ext cx="1847143" cy="2099649"/>
            <a:chOff x="0" y="0"/>
            <a:chExt cx="2462857" cy="2799532"/>
          </a:xfrm>
        </p:grpSpPr>
        <p:sp>
          <p:nvSpPr>
            <p:cNvPr name="Freeform 136" id="136"/>
            <p:cNvSpPr/>
            <p:nvPr/>
          </p:nvSpPr>
          <p:spPr>
            <a:xfrm flipH="false" flipV="false" rot="0">
              <a:off x="0" y="0"/>
              <a:ext cx="2462857" cy="2697931"/>
            </a:xfrm>
            <a:custGeom>
              <a:avLst/>
              <a:gdLst/>
              <a:ahLst/>
              <a:cxnLst/>
              <a:rect r="r" b="b" t="t" l="l"/>
              <a:pathLst>
                <a:path h="2697931" w="2462857">
                  <a:moveTo>
                    <a:pt x="0" y="0"/>
                  </a:moveTo>
                  <a:lnTo>
                    <a:pt x="2462857" y="0"/>
                  </a:lnTo>
                  <a:lnTo>
                    <a:pt x="2462857" y="2697931"/>
                  </a:lnTo>
                  <a:lnTo>
                    <a:pt x="0" y="2697931"/>
                  </a:lnTo>
                  <a:close/>
                </a:path>
              </a:pathLst>
            </a:custGeom>
            <a:solidFill>
              <a:srgbClr val="FDF9B4"/>
            </a:solidFill>
          </p:spPr>
        </p:sp>
        <p:sp>
          <p:nvSpPr>
            <p:cNvPr name="Freeform 137" id="137"/>
            <p:cNvSpPr/>
            <p:nvPr/>
          </p:nvSpPr>
          <p:spPr>
            <a:xfrm flipH="false" flipV="false" rot="0">
              <a:off x="0" y="0"/>
              <a:ext cx="2462857" cy="2799531"/>
            </a:xfrm>
            <a:custGeom>
              <a:avLst/>
              <a:gdLst/>
              <a:ahLst/>
              <a:cxnLst/>
              <a:rect r="r" b="b" t="t" l="l"/>
              <a:pathLst>
                <a:path h="2799531" w="2462857">
                  <a:moveTo>
                    <a:pt x="0" y="2697931"/>
                  </a:moveTo>
                  <a:lnTo>
                    <a:pt x="2462857" y="2697931"/>
                  </a:lnTo>
                  <a:lnTo>
                    <a:pt x="2335857" y="2799531"/>
                  </a:lnTo>
                  <a:cubicBezTo>
                    <a:pt x="2335857" y="2799531"/>
                    <a:pt x="1345257" y="2723331"/>
                    <a:pt x="1243657" y="2723331"/>
                  </a:cubicBezTo>
                  <a:lnTo>
                    <a:pt x="1219200" y="2723331"/>
                  </a:lnTo>
                  <a:cubicBezTo>
                    <a:pt x="1117600" y="2723331"/>
                    <a:pt x="127000" y="2799531"/>
                    <a:pt x="127000" y="2799531"/>
                  </a:cubicBezTo>
                  <a:lnTo>
                    <a:pt x="0" y="2697931"/>
                  </a:lnTo>
                  <a:lnTo>
                    <a:pt x="0" y="0"/>
                  </a:lnTo>
                  <a:lnTo>
                    <a:pt x="2462857" y="0"/>
                  </a:lnTo>
                  <a:lnTo>
                    <a:pt x="2462857" y="2697931"/>
                  </a:lnTo>
                  <a:lnTo>
                    <a:pt x="12700" y="2697931"/>
                  </a:lnTo>
                  <a:lnTo>
                    <a:pt x="12700" y="2685231"/>
                  </a:lnTo>
                  <a:lnTo>
                    <a:pt x="2450157" y="2685231"/>
                  </a:lnTo>
                  <a:lnTo>
                    <a:pt x="2450157" y="12700"/>
                  </a:lnTo>
                  <a:lnTo>
                    <a:pt x="12700" y="12700"/>
                  </a:lnTo>
                  <a:lnTo>
                    <a:pt x="12700" y="2697931"/>
                  </a:lnTo>
                </a:path>
              </a:pathLst>
            </a:custGeom>
            <a:solidFill>
              <a:srgbClr val="394C60">
                <a:alpha val="9804"/>
              </a:srgbClr>
            </a:solidFill>
          </p:spPr>
        </p:sp>
        <p:sp>
          <p:nvSpPr>
            <p:cNvPr name="TextBox 138" id="138"/>
            <p:cNvSpPr txBox="true"/>
            <p:nvPr/>
          </p:nvSpPr>
          <p:spPr>
            <a:xfrm>
              <a:off x="0" y="-47625"/>
              <a:ext cx="2462857" cy="2745557"/>
            </a:xfrm>
            <a:prstGeom prst="rect">
              <a:avLst/>
            </a:prstGeom>
          </p:spPr>
          <p:txBody>
            <a:bodyPr anchor="t" rtlCol="false" tIns="203200" lIns="203200" bIns="203200" rIns="203200"/>
            <a:lstStyle/>
            <a:p>
              <a:pPr>
                <a:lnSpc>
                  <a:spcPts val="1960"/>
                </a:lnSpc>
              </a:pPr>
              <a:r>
                <a:rPr lang="en-US" sz="1400">
                  <a:solidFill>
                    <a:srgbClr val="000000"/>
                  </a:solidFill>
                  <a:latin typeface="Arimo"/>
                </a:rPr>
                <a:t>Many doctors prescribe “quick-fixes” rather than thinking about the bigger picture of a patient’s health</a:t>
              </a:r>
            </a:p>
            <a:p>
              <a:pPr>
                <a:lnSpc>
                  <a:spcPts val="1960"/>
                </a:lnSpc>
              </a:pPr>
            </a:p>
          </p:txBody>
        </p:sp>
      </p:grpSp>
      <p:grpSp>
        <p:nvGrpSpPr>
          <p:cNvPr name="Group 139" id="139"/>
          <p:cNvGrpSpPr/>
          <p:nvPr/>
        </p:nvGrpSpPr>
        <p:grpSpPr>
          <a:xfrm rot="0">
            <a:off x="9371564" y="1511019"/>
            <a:ext cx="1847143" cy="1628775"/>
            <a:chOff x="0" y="0"/>
            <a:chExt cx="2462857" cy="2171700"/>
          </a:xfrm>
        </p:grpSpPr>
        <p:sp>
          <p:nvSpPr>
            <p:cNvPr name="Freeform 140" id="140"/>
            <p:cNvSpPr/>
            <p:nvPr/>
          </p:nvSpPr>
          <p:spPr>
            <a:xfrm flipH="false" flipV="false" rot="0">
              <a:off x="0" y="0"/>
              <a:ext cx="2462857" cy="2070100"/>
            </a:xfrm>
            <a:custGeom>
              <a:avLst/>
              <a:gdLst/>
              <a:ahLst/>
              <a:cxnLst/>
              <a:rect r="r" b="b" t="t" l="l"/>
              <a:pathLst>
                <a:path h="2070100" w="2462857">
                  <a:moveTo>
                    <a:pt x="0" y="0"/>
                  </a:moveTo>
                  <a:lnTo>
                    <a:pt x="2462857" y="0"/>
                  </a:lnTo>
                  <a:lnTo>
                    <a:pt x="2462857" y="2070100"/>
                  </a:lnTo>
                  <a:lnTo>
                    <a:pt x="0" y="2070100"/>
                  </a:lnTo>
                  <a:close/>
                </a:path>
              </a:pathLst>
            </a:custGeom>
            <a:solidFill>
              <a:srgbClr val="C1FF72"/>
            </a:solidFill>
          </p:spPr>
        </p:sp>
        <p:sp>
          <p:nvSpPr>
            <p:cNvPr name="Freeform 141" id="141"/>
            <p:cNvSpPr/>
            <p:nvPr/>
          </p:nvSpPr>
          <p:spPr>
            <a:xfrm flipH="false" flipV="false" rot="0">
              <a:off x="0" y="0"/>
              <a:ext cx="2462857" cy="2171700"/>
            </a:xfrm>
            <a:custGeom>
              <a:avLst/>
              <a:gdLst/>
              <a:ahLst/>
              <a:cxnLst/>
              <a:rect r="r" b="b" t="t" l="l"/>
              <a:pathLst>
                <a:path h="2171700" w="2462857">
                  <a:moveTo>
                    <a:pt x="0" y="2070100"/>
                  </a:moveTo>
                  <a:lnTo>
                    <a:pt x="2462857" y="2070100"/>
                  </a:lnTo>
                  <a:lnTo>
                    <a:pt x="2335857" y="2171700"/>
                  </a:lnTo>
                  <a:cubicBezTo>
                    <a:pt x="2335857" y="2171700"/>
                    <a:pt x="1345257" y="2095500"/>
                    <a:pt x="1243657" y="2095500"/>
                  </a:cubicBezTo>
                  <a:lnTo>
                    <a:pt x="1219200" y="2095500"/>
                  </a:lnTo>
                  <a:cubicBezTo>
                    <a:pt x="1117600" y="2095500"/>
                    <a:pt x="127000" y="2171700"/>
                    <a:pt x="127000" y="2171700"/>
                  </a:cubicBezTo>
                  <a:lnTo>
                    <a:pt x="0" y="2070100"/>
                  </a:lnTo>
                  <a:lnTo>
                    <a:pt x="0" y="0"/>
                  </a:lnTo>
                  <a:lnTo>
                    <a:pt x="2462857" y="0"/>
                  </a:lnTo>
                  <a:lnTo>
                    <a:pt x="2462857" y="2070100"/>
                  </a:lnTo>
                  <a:lnTo>
                    <a:pt x="12700" y="2070100"/>
                  </a:lnTo>
                  <a:lnTo>
                    <a:pt x="12700" y="2057400"/>
                  </a:lnTo>
                  <a:lnTo>
                    <a:pt x="2450157" y="2057400"/>
                  </a:lnTo>
                  <a:lnTo>
                    <a:pt x="2450157" y="12700"/>
                  </a:lnTo>
                  <a:lnTo>
                    <a:pt x="12700" y="12700"/>
                  </a:lnTo>
                  <a:lnTo>
                    <a:pt x="12700" y="2070100"/>
                  </a:lnTo>
                </a:path>
              </a:pathLst>
            </a:custGeom>
            <a:solidFill>
              <a:srgbClr val="394C60">
                <a:alpha val="9804"/>
              </a:srgbClr>
            </a:solidFill>
          </p:spPr>
        </p:sp>
        <p:sp>
          <p:nvSpPr>
            <p:cNvPr name="TextBox 142" id="142"/>
            <p:cNvSpPr txBox="true"/>
            <p:nvPr/>
          </p:nvSpPr>
          <p:spPr>
            <a:xfrm>
              <a:off x="0" y="-47625"/>
              <a:ext cx="2462857" cy="2117725"/>
            </a:xfrm>
            <a:prstGeom prst="rect">
              <a:avLst/>
            </a:prstGeom>
          </p:spPr>
          <p:txBody>
            <a:bodyPr anchor="t" rtlCol="false" tIns="203200" lIns="203200" bIns="203200" rIns="203200"/>
            <a:lstStyle/>
            <a:p>
              <a:pPr>
                <a:lnSpc>
                  <a:spcPts val="1960"/>
                </a:lnSpc>
              </a:pPr>
              <a:r>
                <a:rPr lang="en-US" sz="1400">
                  <a:solidFill>
                    <a:srgbClr val="000000"/>
                  </a:solidFill>
                  <a:latin typeface="Arimo"/>
                </a:rPr>
                <a:t>It’s easier to pay more money than navigate the complexities of health insurance.</a:t>
              </a:r>
            </a:p>
          </p:txBody>
        </p:sp>
      </p:grpSp>
      <p:grpSp>
        <p:nvGrpSpPr>
          <p:cNvPr name="Group 143" id="143"/>
          <p:cNvGrpSpPr/>
          <p:nvPr/>
        </p:nvGrpSpPr>
        <p:grpSpPr>
          <a:xfrm rot="0">
            <a:off x="13398996" y="1615794"/>
            <a:ext cx="1828800" cy="1524000"/>
            <a:chOff x="0" y="0"/>
            <a:chExt cx="2438400" cy="2032000"/>
          </a:xfrm>
        </p:grpSpPr>
        <p:sp>
          <p:nvSpPr>
            <p:cNvPr name="Freeform 144" id="144"/>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C1FF72"/>
            </a:solidFill>
          </p:spPr>
        </p:sp>
        <p:sp>
          <p:nvSpPr>
            <p:cNvPr name="Freeform 145" id="145"/>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46" id="146"/>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Quality of care is subpar at the university-level</a:t>
              </a:r>
            </a:p>
          </p:txBody>
        </p:sp>
      </p:grpSp>
      <p:grpSp>
        <p:nvGrpSpPr>
          <p:cNvPr name="Group 147" id="147"/>
          <p:cNvGrpSpPr/>
          <p:nvPr/>
        </p:nvGrpSpPr>
        <p:grpSpPr>
          <a:xfrm rot="0">
            <a:off x="11385280" y="1563407"/>
            <a:ext cx="1847143" cy="1524000"/>
            <a:chOff x="0" y="0"/>
            <a:chExt cx="2462857" cy="2032000"/>
          </a:xfrm>
        </p:grpSpPr>
        <p:sp>
          <p:nvSpPr>
            <p:cNvPr name="Freeform 148" id="14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85D6FF"/>
            </a:solidFill>
          </p:spPr>
        </p:sp>
        <p:sp>
          <p:nvSpPr>
            <p:cNvPr name="Freeform 149" id="14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50" id="150"/>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Getting primary care is essential, regardless of the cost</a:t>
              </a:r>
            </a:p>
          </p:txBody>
        </p:sp>
      </p:grpSp>
      <p:grpSp>
        <p:nvGrpSpPr>
          <p:cNvPr name="Group 151" id="151"/>
          <p:cNvGrpSpPr/>
          <p:nvPr/>
        </p:nvGrpSpPr>
        <p:grpSpPr>
          <a:xfrm rot="0">
            <a:off x="10476464" y="2901109"/>
            <a:ext cx="1847143" cy="2099649"/>
            <a:chOff x="0" y="0"/>
            <a:chExt cx="2462857" cy="2799532"/>
          </a:xfrm>
        </p:grpSpPr>
        <p:sp>
          <p:nvSpPr>
            <p:cNvPr name="Freeform 152" id="152"/>
            <p:cNvSpPr/>
            <p:nvPr/>
          </p:nvSpPr>
          <p:spPr>
            <a:xfrm flipH="false" flipV="false" rot="0">
              <a:off x="0" y="0"/>
              <a:ext cx="2462857" cy="2697931"/>
            </a:xfrm>
            <a:custGeom>
              <a:avLst/>
              <a:gdLst/>
              <a:ahLst/>
              <a:cxnLst/>
              <a:rect r="r" b="b" t="t" l="l"/>
              <a:pathLst>
                <a:path h="2697931" w="2462857">
                  <a:moveTo>
                    <a:pt x="0" y="0"/>
                  </a:moveTo>
                  <a:lnTo>
                    <a:pt x="2462857" y="0"/>
                  </a:lnTo>
                  <a:lnTo>
                    <a:pt x="2462857" y="2697931"/>
                  </a:lnTo>
                  <a:lnTo>
                    <a:pt x="0" y="2697931"/>
                  </a:lnTo>
                  <a:close/>
                </a:path>
              </a:pathLst>
            </a:custGeom>
            <a:solidFill>
              <a:srgbClr val="FDF9B4"/>
            </a:solidFill>
          </p:spPr>
        </p:sp>
        <p:sp>
          <p:nvSpPr>
            <p:cNvPr name="Freeform 153" id="153"/>
            <p:cNvSpPr/>
            <p:nvPr/>
          </p:nvSpPr>
          <p:spPr>
            <a:xfrm flipH="false" flipV="false" rot="0">
              <a:off x="0" y="0"/>
              <a:ext cx="2462857" cy="2799531"/>
            </a:xfrm>
            <a:custGeom>
              <a:avLst/>
              <a:gdLst/>
              <a:ahLst/>
              <a:cxnLst/>
              <a:rect r="r" b="b" t="t" l="l"/>
              <a:pathLst>
                <a:path h="2799531" w="2462857">
                  <a:moveTo>
                    <a:pt x="0" y="2697931"/>
                  </a:moveTo>
                  <a:lnTo>
                    <a:pt x="2462857" y="2697931"/>
                  </a:lnTo>
                  <a:lnTo>
                    <a:pt x="2335857" y="2799531"/>
                  </a:lnTo>
                  <a:cubicBezTo>
                    <a:pt x="2335857" y="2799531"/>
                    <a:pt x="1345257" y="2723331"/>
                    <a:pt x="1243657" y="2723331"/>
                  </a:cubicBezTo>
                  <a:lnTo>
                    <a:pt x="1219200" y="2723331"/>
                  </a:lnTo>
                  <a:cubicBezTo>
                    <a:pt x="1117600" y="2723331"/>
                    <a:pt x="127000" y="2799531"/>
                    <a:pt x="127000" y="2799531"/>
                  </a:cubicBezTo>
                  <a:lnTo>
                    <a:pt x="0" y="2697931"/>
                  </a:lnTo>
                  <a:lnTo>
                    <a:pt x="0" y="0"/>
                  </a:lnTo>
                  <a:lnTo>
                    <a:pt x="2462857" y="0"/>
                  </a:lnTo>
                  <a:lnTo>
                    <a:pt x="2462857" y="2697931"/>
                  </a:lnTo>
                  <a:lnTo>
                    <a:pt x="12700" y="2697931"/>
                  </a:lnTo>
                  <a:lnTo>
                    <a:pt x="12700" y="2685231"/>
                  </a:lnTo>
                  <a:lnTo>
                    <a:pt x="2450157" y="2685231"/>
                  </a:lnTo>
                  <a:lnTo>
                    <a:pt x="2450157" y="12700"/>
                  </a:lnTo>
                  <a:lnTo>
                    <a:pt x="12700" y="12700"/>
                  </a:lnTo>
                  <a:lnTo>
                    <a:pt x="12700" y="2697931"/>
                  </a:lnTo>
                </a:path>
              </a:pathLst>
            </a:custGeom>
            <a:solidFill>
              <a:srgbClr val="394C60">
                <a:alpha val="9804"/>
              </a:srgbClr>
            </a:solidFill>
          </p:spPr>
        </p:sp>
        <p:sp>
          <p:nvSpPr>
            <p:cNvPr name="TextBox 154" id="154"/>
            <p:cNvSpPr txBox="true"/>
            <p:nvPr/>
          </p:nvSpPr>
          <p:spPr>
            <a:xfrm>
              <a:off x="0" y="-47625"/>
              <a:ext cx="2462857" cy="2745557"/>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When quality of care is unsatisfactory, there is greater compulsion to frequent the clinic more often</a:t>
              </a:r>
            </a:p>
          </p:txBody>
        </p:sp>
      </p:grpSp>
      <p:grpSp>
        <p:nvGrpSpPr>
          <p:cNvPr name="Group 155" id="155"/>
          <p:cNvGrpSpPr/>
          <p:nvPr/>
        </p:nvGrpSpPr>
        <p:grpSpPr>
          <a:xfrm rot="0">
            <a:off x="15761196" y="1610285"/>
            <a:ext cx="2526804" cy="1561595"/>
            <a:chOff x="0" y="0"/>
            <a:chExt cx="3369072" cy="2082126"/>
          </a:xfrm>
        </p:grpSpPr>
        <p:sp>
          <p:nvSpPr>
            <p:cNvPr name="Freeform 156" id="156"/>
            <p:cNvSpPr/>
            <p:nvPr/>
          </p:nvSpPr>
          <p:spPr>
            <a:xfrm flipH="false" flipV="false" rot="0">
              <a:off x="0" y="0"/>
              <a:ext cx="3369072" cy="1980526"/>
            </a:xfrm>
            <a:custGeom>
              <a:avLst/>
              <a:gdLst/>
              <a:ahLst/>
              <a:cxnLst/>
              <a:rect r="r" b="b" t="t" l="l"/>
              <a:pathLst>
                <a:path h="1980526" w="3369072">
                  <a:moveTo>
                    <a:pt x="0" y="0"/>
                  </a:moveTo>
                  <a:lnTo>
                    <a:pt x="3369072" y="0"/>
                  </a:lnTo>
                  <a:lnTo>
                    <a:pt x="3369072" y="1980526"/>
                  </a:lnTo>
                  <a:lnTo>
                    <a:pt x="0" y="1980526"/>
                  </a:lnTo>
                  <a:close/>
                </a:path>
              </a:pathLst>
            </a:custGeom>
            <a:solidFill>
              <a:srgbClr val="FFB3E2"/>
            </a:solidFill>
          </p:spPr>
        </p:sp>
        <p:sp>
          <p:nvSpPr>
            <p:cNvPr name="Freeform 157" id="157"/>
            <p:cNvSpPr/>
            <p:nvPr/>
          </p:nvSpPr>
          <p:spPr>
            <a:xfrm flipH="false" flipV="false" rot="0">
              <a:off x="0" y="0"/>
              <a:ext cx="3369072" cy="2082126"/>
            </a:xfrm>
            <a:custGeom>
              <a:avLst/>
              <a:gdLst/>
              <a:ahLst/>
              <a:cxnLst/>
              <a:rect r="r" b="b" t="t" l="l"/>
              <a:pathLst>
                <a:path h="2082126" w="3369072">
                  <a:moveTo>
                    <a:pt x="0" y="1980526"/>
                  </a:moveTo>
                  <a:lnTo>
                    <a:pt x="3369072" y="1980526"/>
                  </a:lnTo>
                  <a:lnTo>
                    <a:pt x="3242072" y="2082126"/>
                  </a:lnTo>
                  <a:cubicBezTo>
                    <a:pt x="3242072" y="2082126"/>
                    <a:pt x="2251472" y="2005926"/>
                    <a:pt x="2149872" y="2005926"/>
                  </a:cubicBezTo>
                  <a:lnTo>
                    <a:pt x="1219200" y="2005926"/>
                  </a:lnTo>
                  <a:cubicBezTo>
                    <a:pt x="1117600" y="2005926"/>
                    <a:pt x="127000" y="2082126"/>
                    <a:pt x="127000" y="2082126"/>
                  </a:cubicBezTo>
                  <a:lnTo>
                    <a:pt x="0" y="1980526"/>
                  </a:lnTo>
                  <a:lnTo>
                    <a:pt x="0" y="0"/>
                  </a:lnTo>
                  <a:lnTo>
                    <a:pt x="3369072" y="0"/>
                  </a:lnTo>
                  <a:lnTo>
                    <a:pt x="3369072" y="1980526"/>
                  </a:lnTo>
                  <a:lnTo>
                    <a:pt x="12700" y="1980526"/>
                  </a:lnTo>
                  <a:lnTo>
                    <a:pt x="12700" y="1967826"/>
                  </a:lnTo>
                  <a:lnTo>
                    <a:pt x="3356372" y="1967826"/>
                  </a:lnTo>
                  <a:lnTo>
                    <a:pt x="3356372" y="12700"/>
                  </a:lnTo>
                  <a:lnTo>
                    <a:pt x="12700" y="12700"/>
                  </a:lnTo>
                  <a:lnTo>
                    <a:pt x="12700" y="1980526"/>
                  </a:lnTo>
                </a:path>
              </a:pathLst>
            </a:custGeom>
            <a:solidFill>
              <a:srgbClr val="394C60">
                <a:alpha val="9804"/>
              </a:srgbClr>
            </a:solidFill>
          </p:spPr>
        </p:sp>
        <p:sp>
          <p:nvSpPr>
            <p:cNvPr name="TextBox 158" id="158"/>
            <p:cNvSpPr txBox="true"/>
            <p:nvPr/>
          </p:nvSpPr>
          <p:spPr>
            <a:xfrm>
              <a:off x="0" y="-47625"/>
              <a:ext cx="3369072" cy="2028151"/>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Quick access to medication is the best reliever for health-related anxieties</a:t>
              </a:r>
            </a:p>
            <a:p>
              <a:pPr algn="ctr">
                <a:lnSpc>
                  <a:spcPts val="1960"/>
                </a:lnSpc>
              </a:pPr>
            </a:p>
          </p:txBody>
        </p:sp>
      </p:grpSp>
      <p:grpSp>
        <p:nvGrpSpPr>
          <p:cNvPr name="Group 159" id="159"/>
          <p:cNvGrpSpPr/>
          <p:nvPr/>
        </p:nvGrpSpPr>
        <p:grpSpPr>
          <a:xfrm rot="0">
            <a:off x="16546599" y="2635271"/>
            <a:ext cx="1847143" cy="1859453"/>
            <a:chOff x="0" y="0"/>
            <a:chExt cx="2462857" cy="2479271"/>
          </a:xfrm>
        </p:grpSpPr>
        <p:sp>
          <p:nvSpPr>
            <p:cNvPr name="Freeform 160" id="16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C1FF72"/>
            </a:solidFill>
          </p:spPr>
        </p:sp>
        <p:sp>
          <p:nvSpPr>
            <p:cNvPr name="Freeform 161" id="16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162" id="16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Finding the right care provider is a long and difficult process that requires lots of trial and error.</a:t>
              </a:r>
            </a:p>
          </p:txBody>
        </p:sp>
      </p:grpSp>
      <p:grpSp>
        <p:nvGrpSpPr>
          <p:cNvPr name="Group 163" id="163"/>
          <p:cNvGrpSpPr/>
          <p:nvPr/>
        </p:nvGrpSpPr>
        <p:grpSpPr>
          <a:xfrm rot="0">
            <a:off x="16285071" y="86288"/>
            <a:ext cx="1847143" cy="1619257"/>
            <a:chOff x="0" y="0"/>
            <a:chExt cx="2462857" cy="2159010"/>
          </a:xfrm>
        </p:grpSpPr>
        <p:sp>
          <p:nvSpPr>
            <p:cNvPr name="Freeform 164" id="16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85D6FF"/>
            </a:solidFill>
          </p:spPr>
        </p:sp>
        <p:sp>
          <p:nvSpPr>
            <p:cNvPr name="Freeform 165" id="16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66" id="166"/>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Universities are inequitable when it comes to providing care to athletes vs students</a:t>
              </a:r>
            </a:p>
          </p:txBody>
        </p:sp>
      </p:grpSp>
      <p:grpSp>
        <p:nvGrpSpPr>
          <p:cNvPr name="Group 167" id="167"/>
          <p:cNvGrpSpPr/>
          <p:nvPr/>
        </p:nvGrpSpPr>
        <p:grpSpPr>
          <a:xfrm rot="0">
            <a:off x="13232423" y="2755369"/>
            <a:ext cx="3307551" cy="1524000"/>
            <a:chOff x="0" y="0"/>
            <a:chExt cx="4410068" cy="2032000"/>
          </a:xfrm>
        </p:grpSpPr>
        <p:sp>
          <p:nvSpPr>
            <p:cNvPr name="Freeform 168" id="168"/>
            <p:cNvSpPr/>
            <p:nvPr/>
          </p:nvSpPr>
          <p:spPr>
            <a:xfrm flipH="false" flipV="false" rot="0">
              <a:off x="0" y="0"/>
              <a:ext cx="4410068" cy="1930400"/>
            </a:xfrm>
            <a:custGeom>
              <a:avLst/>
              <a:gdLst/>
              <a:ahLst/>
              <a:cxnLst/>
              <a:rect r="r" b="b" t="t" l="l"/>
              <a:pathLst>
                <a:path h="1930400" w="4410068">
                  <a:moveTo>
                    <a:pt x="0" y="0"/>
                  </a:moveTo>
                  <a:lnTo>
                    <a:pt x="4410068" y="0"/>
                  </a:lnTo>
                  <a:lnTo>
                    <a:pt x="4410068" y="1930400"/>
                  </a:lnTo>
                  <a:lnTo>
                    <a:pt x="0" y="1930400"/>
                  </a:lnTo>
                  <a:close/>
                </a:path>
              </a:pathLst>
            </a:custGeom>
            <a:solidFill>
              <a:srgbClr val="FDF9B4"/>
            </a:solidFill>
          </p:spPr>
        </p:sp>
        <p:sp>
          <p:nvSpPr>
            <p:cNvPr name="Freeform 169" id="169"/>
            <p:cNvSpPr/>
            <p:nvPr/>
          </p:nvSpPr>
          <p:spPr>
            <a:xfrm flipH="false" flipV="false" rot="0">
              <a:off x="0" y="0"/>
              <a:ext cx="4410068" cy="2032000"/>
            </a:xfrm>
            <a:custGeom>
              <a:avLst/>
              <a:gdLst/>
              <a:ahLst/>
              <a:cxnLst/>
              <a:rect r="r" b="b" t="t" l="l"/>
              <a:pathLst>
                <a:path h="2032000" w="4410068">
                  <a:moveTo>
                    <a:pt x="0" y="1930400"/>
                  </a:moveTo>
                  <a:lnTo>
                    <a:pt x="4410068" y="1930400"/>
                  </a:lnTo>
                  <a:lnTo>
                    <a:pt x="4283068" y="2032000"/>
                  </a:lnTo>
                  <a:cubicBezTo>
                    <a:pt x="4283068" y="2032000"/>
                    <a:pt x="3292468" y="1955800"/>
                    <a:pt x="3190868" y="1955800"/>
                  </a:cubicBezTo>
                  <a:lnTo>
                    <a:pt x="1219200" y="1955800"/>
                  </a:lnTo>
                  <a:cubicBezTo>
                    <a:pt x="1117600" y="1955800"/>
                    <a:pt x="127000" y="2032000"/>
                    <a:pt x="127000" y="2032000"/>
                  </a:cubicBezTo>
                  <a:lnTo>
                    <a:pt x="0" y="1930400"/>
                  </a:lnTo>
                  <a:lnTo>
                    <a:pt x="0" y="0"/>
                  </a:lnTo>
                  <a:lnTo>
                    <a:pt x="4410068" y="0"/>
                  </a:lnTo>
                  <a:lnTo>
                    <a:pt x="4410068" y="1930400"/>
                  </a:lnTo>
                  <a:lnTo>
                    <a:pt x="12700" y="1930400"/>
                  </a:lnTo>
                  <a:lnTo>
                    <a:pt x="12700" y="1917700"/>
                  </a:lnTo>
                  <a:lnTo>
                    <a:pt x="4397368" y="1917700"/>
                  </a:lnTo>
                  <a:lnTo>
                    <a:pt x="4397368" y="12700"/>
                  </a:lnTo>
                  <a:lnTo>
                    <a:pt x="12700" y="12700"/>
                  </a:lnTo>
                  <a:lnTo>
                    <a:pt x="12700" y="1930400"/>
                  </a:lnTo>
                </a:path>
              </a:pathLst>
            </a:custGeom>
            <a:solidFill>
              <a:srgbClr val="394C60">
                <a:alpha val="9804"/>
              </a:srgbClr>
            </a:solidFill>
          </p:spPr>
        </p:sp>
        <p:sp>
          <p:nvSpPr>
            <p:cNvPr name="TextBox 170" id="170"/>
            <p:cNvSpPr txBox="true"/>
            <p:nvPr/>
          </p:nvSpPr>
          <p:spPr>
            <a:xfrm>
              <a:off x="0" y="-47625"/>
              <a:ext cx="4410068"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The logistical nightmare of transferring insurance disincentivizes her to switch out of her Indiana-based insurance</a:t>
              </a:r>
            </a:p>
          </p:txBody>
        </p:sp>
      </p:grpSp>
      <p:grpSp>
        <p:nvGrpSpPr>
          <p:cNvPr name="Group 171" id="171"/>
          <p:cNvGrpSpPr/>
          <p:nvPr/>
        </p:nvGrpSpPr>
        <p:grpSpPr>
          <a:xfrm rot="0">
            <a:off x="12323607" y="3732724"/>
            <a:ext cx="2156830" cy="1581968"/>
            <a:chOff x="0" y="0"/>
            <a:chExt cx="2875773" cy="2109290"/>
          </a:xfrm>
        </p:grpSpPr>
        <p:sp>
          <p:nvSpPr>
            <p:cNvPr name="Freeform 172" id="172"/>
            <p:cNvSpPr/>
            <p:nvPr/>
          </p:nvSpPr>
          <p:spPr>
            <a:xfrm flipH="false" flipV="false" rot="0">
              <a:off x="0" y="0"/>
              <a:ext cx="2875773" cy="2007690"/>
            </a:xfrm>
            <a:custGeom>
              <a:avLst/>
              <a:gdLst/>
              <a:ahLst/>
              <a:cxnLst/>
              <a:rect r="r" b="b" t="t" l="l"/>
              <a:pathLst>
                <a:path h="2007690" w="2875773">
                  <a:moveTo>
                    <a:pt x="0" y="0"/>
                  </a:moveTo>
                  <a:lnTo>
                    <a:pt x="2875773" y="0"/>
                  </a:lnTo>
                  <a:lnTo>
                    <a:pt x="2875773" y="2007690"/>
                  </a:lnTo>
                  <a:lnTo>
                    <a:pt x="0" y="2007690"/>
                  </a:lnTo>
                  <a:close/>
                </a:path>
              </a:pathLst>
            </a:custGeom>
            <a:solidFill>
              <a:srgbClr val="FFB3E2"/>
            </a:solidFill>
          </p:spPr>
        </p:sp>
        <p:sp>
          <p:nvSpPr>
            <p:cNvPr name="Freeform 173" id="173"/>
            <p:cNvSpPr/>
            <p:nvPr/>
          </p:nvSpPr>
          <p:spPr>
            <a:xfrm flipH="false" flipV="false" rot="0">
              <a:off x="0" y="0"/>
              <a:ext cx="2875773" cy="2109290"/>
            </a:xfrm>
            <a:custGeom>
              <a:avLst/>
              <a:gdLst/>
              <a:ahLst/>
              <a:cxnLst/>
              <a:rect r="r" b="b" t="t" l="l"/>
              <a:pathLst>
                <a:path h="2109290" w="2875773">
                  <a:moveTo>
                    <a:pt x="0" y="2007690"/>
                  </a:moveTo>
                  <a:lnTo>
                    <a:pt x="2875773" y="2007690"/>
                  </a:lnTo>
                  <a:lnTo>
                    <a:pt x="2748773" y="2109290"/>
                  </a:lnTo>
                  <a:cubicBezTo>
                    <a:pt x="2748773" y="2109290"/>
                    <a:pt x="1758173" y="2033090"/>
                    <a:pt x="1656573" y="2033090"/>
                  </a:cubicBezTo>
                  <a:lnTo>
                    <a:pt x="1219200" y="2033090"/>
                  </a:lnTo>
                  <a:cubicBezTo>
                    <a:pt x="1117600" y="2033090"/>
                    <a:pt x="127000" y="2109290"/>
                    <a:pt x="127000" y="2109290"/>
                  </a:cubicBezTo>
                  <a:lnTo>
                    <a:pt x="0" y="2007690"/>
                  </a:lnTo>
                  <a:lnTo>
                    <a:pt x="0" y="0"/>
                  </a:lnTo>
                  <a:lnTo>
                    <a:pt x="2875773" y="0"/>
                  </a:lnTo>
                  <a:lnTo>
                    <a:pt x="2875773" y="2007690"/>
                  </a:lnTo>
                  <a:lnTo>
                    <a:pt x="12700" y="2007690"/>
                  </a:lnTo>
                  <a:lnTo>
                    <a:pt x="12700" y="1994990"/>
                  </a:lnTo>
                  <a:lnTo>
                    <a:pt x="2863073" y="1994990"/>
                  </a:lnTo>
                  <a:lnTo>
                    <a:pt x="2863073" y="12700"/>
                  </a:lnTo>
                  <a:lnTo>
                    <a:pt x="12700" y="12700"/>
                  </a:lnTo>
                  <a:lnTo>
                    <a:pt x="12700" y="2007690"/>
                  </a:lnTo>
                </a:path>
              </a:pathLst>
            </a:custGeom>
            <a:solidFill>
              <a:srgbClr val="394C60">
                <a:alpha val="9804"/>
              </a:srgbClr>
            </a:solidFill>
          </p:spPr>
        </p:sp>
        <p:sp>
          <p:nvSpPr>
            <p:cNvPr name="TextBox 174" id="174"/>
            <p:cNvSpPr txBox="true"/>
            <p:nvPr/>
          </p:nvSpPr>
          <p:spPr>
            <a:xfrm>
              <a:off x="0" y="-47625"/>
              <a:ext cx="2875773" cy="205531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Greater frequency of care is a significant source of stress</a:t>
              </a:r>
            </a:p>
          </p:txBody>
        </p:sp>
      </p:grpSp>
      <p:grpSp>
        <p:nvGrpSpPr>
          <p:cNvPr name="Group 175" id="175"/>
          <p:cNvGrpSpPr/>
          <p:nvPr/>
        </p:nvGrpSpPr>
        <p:grpSpPr>
          <a:xfrm rot="0">
            <a:off x="14692831" y="3732724"/>
            <a:ext cx="1847143" cy="1554299"/>
            <a:chOff x="0" y="0"/>
            <a:chExt cx="2462857" cy="2072399"/>
          </a:xfrm>
        </p:grpSpPr>
        <p:sp>
          <p:nvSpPr>
            <p:cNvPr name="Freeform 176" id="176"/>
            <p:cNvSpPr/>
            <p:nvPr/>
          </p:nvSpPr>
          <p:spPr>
            <a:xfrm flipH="false" flipV="false" rot="0">
              <a:off x="0" y="0"/>
              <a:ext cx="2462857" cy="1970799"/>
            </a:xfrm>
            <a:custGeom>
              <a:avLst/>
              <a:gdLst/>
              <a:ahLst/>
              <a:cxnLst/>
              <a:rect r="r" b="b" t="t" l="l"/>
              <a:pathLst>
                <a:path h="1970799" w="2462857">
                  <a:moveTo>
                    <a:pt x="0" y="0"/>
                  </a:moveTo>
                  <a:lnTo>
                    <a:pt x="2462857" y="0"/>
                  </a:lnTo>
                  <a:lnTo>
                    <a:pt x="2462857" y="1970799"/>
                  </a:lnTo>
                  <a:lnTo>
                    <a:pt x="0" y="1970799"/>
                  </a:lnTo>
                  <a:close/>
                </a:path>
              </a:pathLst>
            </a:custGeom>
            <a:solidFill>
              <a:srgbClr val="85D6FF"/>
            </a:solidFill>
          </p:spPr>
        </p:sp>
        <p:sp>
          <p:nvSpPr>
            <p:cNvPr name="Freeform 177" id="177"/>
            <p:cNvSpPr/>
            <p:nvPr/>
          </p:nvSpPr>
          <p:spPr>
            <a:xfrm flipH="false" flipV="false" rot="0">
              <a:off x="0" y="0"/>
              <a:ext cx="2462857" cy="2072399"/>
            </a:xfrm>
            <a:custGeom>
              <a:avLst/>
              <a:gdLst/>
              <a:ahLst/>
              <a:cxnLst/>
              <a:rect r="r" b="b" t="t" l="l"/>
              <a:pathLst>
                <a:path h="2072399" w="2462857">
                  <a:moveTo>
                    <a:pt x="0" y="1970799"/>
                  </a:moveTo>
                  <a:lnTo>
                    <a:pt x="2462857" y="1970799"/>
                  </a:lnTo>
                  <a:lnTo>
                    <a:pt x="2335857" y="2072399"/>
                  </a:lnTo>
                  <a:cubicBezTo>
                    <a:pt x="2335857" y="2072399"/>
                    <a:pt x="1345257" y="1996199"/>
                    <a:pt x="1243657" y="1996199"/>
                  </a:cubicBezTo>
                  <a:lnTo>
                    <a:pt x="1219200" y="1996199"/>
                  </a:lnTo>
                  <a:cubicBezTo>
                    <a:pt x="1117600" y="1996199"/>
                    <a:pt x="127000" y="2072399"/>
                    <a:pt x="127000" y="2072399"/>
                  </a:cubicBezTo>
                  <a:lnTo>
                    <a:pt x="0" y="1970799"/>
                  </a:lnTo>
                  <a:lnTo>
                    <a:pt x="0" y="0"/>
                  </a:lnTo>
                  <a:lnTo>
                    <a:pt x="2462857" y="0"/>
                  </a:lnTo>
                  <a:lnTo>
                    <a:pt x="2462857" y="1970799"/>
                  </a:lnTo>
                  <a:lnTo>
                    <a:pt x="12700" y="1970799"/>
                  </a:lnTo>
                  <a:lnTo>
                    <a:pt x="12700" y="1958099"/>
                  </a:lnTo>
                  <a:lnTo>
                    <a:pt x="2450157" y="1958099"/>
                  </a:lnTo>
                  <a:lnTo>
                    <a:pt x="2450157" y="12700"/>
                  </a:lnTo>
                  <a:lnTo>
                    <a:pt x="12700" y="12700"/>
                  </a:lnTo>
                  <a:lnTo>
                    <a:pt x="12700" y="1970799"/>
                  </a:lnTo>
                </a:path>
              </a:pathLst>
            </a:custGeom>
            <a:solidFill>
              <a:srgbClr val="394C60">
                <a:alpha val="9804"/>
              </a:srgbClr>
            </a:solidFill>
          </p:spPr>
        </p:sp>
        <p:sp>
          <p:nvSpPr>
            <p:cNvPr name="TextBox 178" id="178"/>
            <p:cNvSpPr txBox="true"/>
            <p:nvPr/>
          </p:nvSpPr>
          <p:spPr>
            <a:xfrm>
              <a:off x="0" y="-47625"/>
              <a:ext cx="2462857" cy="2018424"/>
            </a:xfrm>
            <a:prstGeom prst="rect">
              <a:avLst/>
            </a:prstGeom>
          </p:spPr>
          <p:txBody>
            <a:bodyPr anchor="t" rtlCol="false" tIns="203200" lIns="203200" bIns="203200" rIns="203200"/>
            <a:lstStyle/>
            <a:p>
              <a:pPr>
                <a:lnSpc>
                  <a:spcPts val="1960"/>
                </a:lnSpc>
              </a:pPr>
              <a:r>
                <a:rPr lang="en-US" sz="1400">
                  <a:solidFill>
                    <a:srgbClr val="000000"/>
                  </a:solidFill>
                  <a:latin typeface="Arimo"/>
                </a:rPr>
                <a:t>Having access to own records should be a given, not a fight </a:t>
              </a:r>
            </a:p>
          </p:txBody>
        </p:sp>
      </p:grpSp>
      <p:grpSp>
        <p:nvGrpSpPr>
          <p:cNvPr name="Group 179" id="179"/>
          <p:cNvGrpSpPr/>
          <p:nvPr/>
        </p:nvGrpSpPr>
        <p:grpSpPr>
          <a:xfrm rot="0">
            <a:off x="10601357" y="5314692"/>
            <a:ext cx="1847143" cy="1524000"/>
            <a:chOff x="0" y="0"/>
            <a:chExt cx="2462857" cy="2032000"/>
          </a:xfrm>
        </p:grpSpPr>
        <p:sp>
          <p:nvSpPr>
            <p:cNvPr name="Freeform 180" id="18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181" id="18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82" id="182"/>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Deep mistrust in hospital systems and medical professionals</a:t>
              </a:r>
            </a:p>
          </p:txBody>
        </p:sp>
      </p:grpSp>
      <p:grpSp>
        <p:nvGrpSpPr>
          <p:cNvPr name="Group 183" id="183"/>
          <p:cNvGrpSpPr/>
          <p:nvPr/>
        </p:nvGrpSpPr>
        <p:grpSpPr>
          <a:xfrm rot="0">
            <a:off x="12527552" y="5366205"/>
            <a:ext cx="1847143" cy="1619257"/>
            <a:chOff x="0" y="0"/>
            <a:chExt cx="2462857" cy="2159010"/>
          </a:xfrm>
        </p:grpSpPr>
        <p:sp>
          <p:nvSpPr>
            <p:cNvPr name="Freeform 184" id="18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FB3E2"/>
            </a:solidFill>
          </p:spPr>
        </p:sp>
        <p:sp>
          <p:nvSpPr>
            <p:cNvPr name="Freeform 185" id="18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86" id="18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Tired of having to advocate for herself when quality, recurrent care should be a given</a:t>
              </a:r>
            </a:p>
          </p:txBody>
        </p:sp>
      </p:grpSp>
      <p:grpSp>
        <p:nvGrpSpPr>
          <p:cNvPr name="Group 187" id="187"/>
          <p:cNvGrpSpPr/>
          <p:nvPr/>
        </p:nvGrpSpPr>
        <p:grpSpPr>
          <a:xfrm rot="0">
            <a:off x="14374695" y="5464918"/>
            <a:ext cx="1847143" cy="1524000"/>
            <a:chOff x="0" y="0"/>
            <a:chExt cx="2462857" cy="2032000"/>
          </a:xfrm>
        </p:grpSpPr>
        <p:sp>
          <p:nvSpPr>
            <p:cNvPr name="Freeform 188" id="18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189" id="18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90" id="190"/>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Grateful for easy online interfaces for access to care</a:t>
              </a:r>
            </a:p>
            <a:p>
              <a:pPr>
                <a:lnSpc>
                  <a:spcPts val="1960"/>
                </a:lnSpc>
              </a:pPr>
            </a:p>
          </p:txBody>
        </p:sp>
      </p:grpSp>
      <p:grpSp>
        <p:nvGrpSpPr>
          <p:cNvPr name="Group 191" id="191"/>
          <p:cNvGrpSpPr/>
          <p:nvPr/>
        </p:nvGrpSpPr>
        <p:grpSpPr>
          <a:xfrm rot="0">
            <a:off x="9287844" y="6485183"/>
            <a:ext cx="1828800" cy="1576388"/>
            <a:chOff x="0" y="0"/>
            <a:chExt cx="2438400" cy="2101850"/>
          </a:xfrm>
        </p:grpSpPr>
        <p:sp>
          <p:nvSpPr>
            <p:cNvPr name="Freeform 192" id="192"/>
            <p:cNvSpPr/>
            <p:nvPr/>
          </p:nvSpPr>
          <p:spPr>
            <a:xfrm flipH="false" flipV="false" rot="0">
              <a:off x="0" y="0"/>
              <a:ext cx="2438400" cy="2000250"/>
            </a:xfrm>
            <a:custGeom>
              <a:avLst/>
              <a:gdLst/>
              <a:ahLst/>
              <a:cxnLst/>
              <a:rect r="r" b="b" t="t" l="l"/>
              <a:pathLst>
                <a:path h="2000250" w="2438400">
                  <a:moveTo>
                    <a:pt x="0" y="0"/>
                  </a:moveTo>
                  <a:lnTo>
                    <a:pt x="2438400" y="0"/>
                  </a:lnTo>
                  <a:lnTo>
                    <a:pt x="2438400" y="2000250"/>
                  </a:lnTo>
                  <a:lnTo>
                    <a:pt x="0" y="2000250"/>
                  </a:lnTo>
                  <a:close/>
                </a:path>
              </a:pathLst>
            </a:custGeom>
            <a:solidFill>
              <a:srgbClr val="C1FF72"/>
            </a:solidFill>
          </p:spPr>
        </p:sp>
        <p:sp>
          <p:nvSpPr>
            <p:cNvPr name="Freeform 193" id="193"/>
            <p:cNvSpPr/>
            <p:nvPr/>
          </p:nvSpPr>
          <p:spPr>
            <a:xfrm flipH="false" flipV="false" rot="0">
              <a:off x="0" y="0"/>
              <a:ext cx="2438400" cy="2101850"/>
            </a:xfrm>
            <a:custGeom>
              <a:avLst/>
              <a:gdLst/>
              <a:ahLst/>
              <a:cxnLst/>
              <a:rect r="r" b="b" t="t" l="l"/>
              <a:pathLst>
                <a:path h="2101850" w="2438400">
                  <a:moveTo>
                    <a:pt x="0" y="2000250"/>
                  </a:moveTo>
                  <a:lnTo>
                    <a:pt x="2438400" y="2000250"/>
                  </a:lnTo>
                  <a:lnTo>
                    <a:pt x="2311400" y="2101850"/>
                  </a:lnTo>
                  <a:cubicBezTo>
                    <a:pt x="2311400" y="2101850"/>
                    <a:pt x="1320800" y="2025650"/>
                    <a:pt x="1219200" y="2025650"/>
                  </a:cubicBezTo>
                  <a:lnTo>
                    <a:pt x="1219200" y="2025650"/>
                  </a:lnTo>
                  <a:cubicBezTo>
                    <a:pt x="1117600" y="2025650"/>
                    <a:pt x="127000" y="2101850"/>
                    <a:pt x="127000" y="2101850"/>
                  </a:cubicBezTo>
                  <a:lnTo>
                    <a:pt x="0" y="2000250"/>
                  </a:lnTo>
                  <a:lnTo>
                    <a:pt x="0" y="0"/>
                  </a:lnTo>
                  <a:lnTo>
                    <a:pt x="2438400" y="0"/>
                  </a:lnTo>
                  <a:lnTo>
                    <a:pt x="2438400" y="2000250"/>
                  </a:lnTo>
                  <a:lnTo>
                    <a:pt x="12700" y="2000250"/>
                  </a:lnTo>
                  <a:lnTo>
                    <a:pt x="12700" y="1987550"/>
                  </a:lnTo>
                  <a:lnTo>
                    <a:pt x="2425700" y="1987550"/>
                  </a:lnTo>
                  <a:lnTo>
                    <a:pt x="2425700" y="12700"/>
                  </a:lnTo>
                  <a:lnTo>
                    <a:pt x="12700" y="12700"/>
                  </a:lnTo>
                  <a:lnTo>
                    <a:pt x="12700" y="2000250"/>
                  </a:lnTo>
                </a:path>
              </a:pathLst>
            </a:custGeom>
            <a:solidFill>
              <a:srgbClr val="394C60">
                <a:alpha val="9804"/>
              </a:srgbClr>
            </a:solidFill>
          </p:spPr>
        </p:sp>
        <p:sp>
          <p:nvSpPr>
            <p:cNvPr name="TextBox 194" id="194"/>
            <p:cNvSpPr txBox="true"/>
            <p:nvPr/>
          </p:nvSpPr>
          <p:spPr>
            <a:xfrm>
              <a:off x="0" y="-47625"/>
              <a:ext cx="2438400" cy="204787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Anxiety about recurring health problems</a:t>
              </a:r>
            </a:p>
          </p:txBody>
        </p:sp>
      </p:grpSp>
      <p:grpSp>
        <p:nvGrpSpPr>
          <p:cNvPr name="Group 195" id="195"/>
          <p:cNvGrpSpPr/>
          <p:nvPr/>
        </p:nvGrpSpPr>
        <p:grpSpPr>
          <a:xfrm rot="0">
            <a:off x="13293254" y="6899167"/>
            <a:ext cx="1828800" cy="1524000"/>
            <a:chOff x="0" y="0"/>
            <a:chExt cx="2438400" cy="2032000"/>
          </a:xfrm>
        </p:grpSpPr>
        <p:sp>
          <p:nvSpPr>
            <p:cNvPr name="Freeform 196" id="196"/>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C1FF72"/>
            </a:solidFill>
          </p:spPr>
        </p:sp>
        <p:sp>
          <p:nvSpPr>
            <p:cNvPr name="Freeform 197" id="197"/>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98" id="198"/>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Frustrated with long call wait times across different medical providers</a:t>
              </a:r>
            </a:p>
          </p:txBody>
        </p:sp>
      </p:grpSp>
      <p:grpSp>
        <p:nvGrpSpPr>
          <p:cNvPr name="Group 199" id="199"/>
          <p:cNvGrpSpPr/>
          <p:nvPr/>
        </p:nvGrpSpPr>
        <p:grpSpPr>
          <a:xfrm rot="0">
            <a:off x="11278569" y="6846780"/>
            <a:ext cx="1837618" cy="1576387"/>
            <a:chOff x="0" y="0"/>
            <a:chExt cx="2450157" cy="2101850"/>
          </a:xfrm>
        </p:grpSpPr>
        <p:sp>
          <p:nvSpPr>
            <p:cNvPr name="Freeform 200" id="200"/>
            <p:cNvSpPr/>
            <p:nvPr/>
          </p:nvSpPr>
          <p:spPr>
            <a:xfrm flipH="false" flipV="false" rot="0">
              <a:off x="0" y="0"/>
              <a:ext cx="2450157" cy="2000250"/>
            </a:xfrm>
            <a:custGeom>
              <a:avLst/>
              <a:gdLst/>
              <a:ahLst/>
              <a:cxnLst/>
              <a:rect r="r" b="b" t="t" l="l"/>
              <a:pathLst>
                <a:path h="2000250" w="2450157">
                  <a:moveTo>
                    <a:pt x="0" y="0"/>
                  </a:moveTo>
                  <a:lnTo>
                    <a:pt x="2450157" y="0"/>
                  </a:lnTo>
                  <a:lnTo>
                    <a:pt x="2450157" y="2000250"/>
                  </a:lnTo>
                  <a:lnTo>
                    <a:pt x="0" y="2000250"/>
                  </a:lnTo>
                  <a:close/>
                </a:path>
              </a:pathLst>
            </a:custGeom>
            <a:solidFill>
              <a:srgbClr val="85D6FF"/>
            </a:solidFill>
          </p:spPr>
        </p:sp>
        <p:sp>
          <p:nvSpPr>
            <p:cNvPr name="Freeform 201" id="201"/>
            <p:cNvSpPr/>
            <p:nvPr/>
          </p:nvSpPr>
          <p:spPr>
            <a:xfrm flipH="false" flipV="false" rot="0">
              <a:off x="0" y="0"/>
              <a:ext cx="2450157" cy="2101850"/>
            </a:xfrm>
            <a:custGeom>
              <a:avLst/>
              <a:gdLst/>
              <a:ahLst/>
              <a:cxnLst/>
              <a:rect r="r" b="b" t="t" l="l"/>
              <a:pathLst>
                <a:path h="2101850" w="2450157">
                  <a:moveTo>
                    <a:pt x="0" y="2000250"/>
                  </a:moveTo>
                  <a:lnTo>
                    <a:pt x="2450157" y="2000250"/>
                  </a:lnTo>
                  <a:lnTo>
                    <a:pt x="2323157" y="2101850"/>
                  </a:lnTo>
                  <a:cubicBezTo>
                    <a:pt x="2323157" y="2101850"/>
                    <a:pt x="1332557" y="2025650"/>
                    <a:pt x="1230957" y="2025650"/>
                  </a:cubicBezTo>
                  <a:lnTo>
                    <a:pt x="1219200" y="2025650"/>
                  </a:lnTo>
                  <a:cubicBezTo>
                    <a:pt x="1117600" y="2025650"/>
                    <a:pt x="127000" y="2101850"/>
                    <a:pt x="127000" y="2101850"/>
                  </a:cubicBezTo>
                  <a:lnTo>
                    <a:pt x="0" y="2000250"/>
                  </a:lnTo>
                  <a:lnTo>
                    <a:pt x="0" y="0"/>
                  </a:lnTo>
                  <a:lnTo>
                    <a:pt x="2450157" y="0"/>
                  </a:lnTo>
                  <a:lnTo>
                    <a:pt x="2450157" y="2000250"/>
                  </a:lnTo>
                  <a:lnTo>
                    <a:pt x="12700" y="2000250"/>
                  </a:lnTo>
                  <a:lnTo>
                    <a:pt x="12700" y="1987550"/>
                  </a:lnTo>
                  <a:lnTo>
                    <a:pt x="2437457" y="1987550"/>
                  </a:lnTo>
                  <a:lnTo>
                    <a:pt x="2437457" y="12700"/>
                  </a:lnTo>
                  <a:lnTo>
                    <a:pt x="12700" y="12700"/>
                  </a:lnTo>
                  <a:lnTo>
                    <a:pt x="12700" y="2000250"/>
                  </a:lnTo>
                </a:path>
              </a:pathLst>
            </a:custGeom>
            <a:solidFill>
              <a:srgbClr val="394C60">
                <a:alpha val="9804"/>
              </a:srgbClr>
            </a:solidFill>
          </p:spPr>
        </p:sp>
        <p:sp>
          <p:nvSpPr>
            <p:cNvPr name="TextBox 202" id="202"/>
            <p:cNvSpPr txBox="true"/>
            <p:nvPr/>
          </p:nvSpPr>
          <p:spPr>
            <a:xfrm>
              <a:off x="0" y="-47625"/>
              <a:ext cx="2450157" cy="204787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Pride in taking initiative of her own healthcare </a:t>
              </a:r>
            </a:p>
            <a:p>
              <a:pPr>
                <a:lnSpc>
                  <a:spcPts val="1960"/>
                </a:lnSpc>
              </a:pPr>
            </a:p>
          </p:txBody>
        </p:sp>
      </p:grpSp>
      <p:grpSp>
        <p:nvGrpSpPr>
          <p:cNvPr name="Group 203" id="203"/>
          <p:cNvGrpSpPr/>
          <p:nvPr/>
        </p:nvGrpSpPr>
        <p:grpSpPr>
          <a:xfrm rot="0">
            <a:off x="9598732" y="7829292"/>
            <a:ext cx="1847143" cy="1619257"/>
            <a:chOff x="0" y="0"/>
            <a:chExt cx="2462857" cy="2159010"/>
          </a:xfrm>
        </p:grpSpPr>
        <p:sp>
          <p:nvSpPr>
            <p:cNvPr name="Freeform 204" id="20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205" id="20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206" id="20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Indifferent about the cost of care, as long as she can receive quality care</a:t>
              </a:r>
            </a:p>
            <a:p>
              <a:pPr algn="ctr">
                <a:lnSpc>
                  <a:spcPts val="1960"/>
                </a:lnSpc>
              </a:pPr>
            </a:p>
          </p:txBody>
        </p:sp>
      </p:grpSp>
      <p:grpSp>
        <p:nvGrpSpPr>
          <p:cNvPr name="Group 207" id="207"/>
          <p:cNvGrpSpPr/>
          <p:nvPr/>
        </p:nvGrpSpPr>
        <p:grpSpPr>
          <a:xfrm rot="0">
            <a:off x="15217304" y="6830891"/>
            <a:ext cx="1828800" cy="1561595"/>
            <a:chOff x="0" y="0"/>
            <a:chExt cx="2438400" cy="2082126"/>
          </a:xfrm>
        </p:grpSpPr>
        <p:sp>
          <p:nvSpPr>
            <p:cNvPr name="Freeform 208" id="208"/>
            <p:cNvSpPr/>
            <p:nvPr/>
          </p:nvSpPr>
          <p:spPr>
            <a:xfrm flipH="false" flipV="false" rot="0">
              <a:off x="0" y="0"/>
              <a:ext cx="2438400" cy="1980526"/>
            </a:xfrm>
            <a:custGeom>
              <a:avLst/>
              <a:gdLst/>
              <a:ahLst/>
              <a:cxnLst/>
              <a:rect r="r" b="b" t="t" l="l"/>
              <a:pathLst>
                <a:path h="1980526" w="2438400">
                  <a:moveTo>
                    <a:pt x="0" y="0"/>
                  </a:moveTo>
                  <a:lnTo>
                    <a:pt x="2438400" y="0"/>
                  </a:lnTo>
                  <a:lnTo>
                    <a:pt x="2438400" y="1980526"/>
                  </a:lnTo>
                  <a:lnTo>
                    <a:pt x="0" y="1980526"/>
                  </a:lnTo>
                  <a:close/>
                </a:path>
              </a:pathLst>
            </a:custGeom>
            <a:solidFill>
              <a:srgbClr val="FFB3E2"/>
            </a:solidFill>
          </p:spPr>
        </p:sp>
        <p:sp>
          <p:nvSpPr>
            <p:cNvPr name="Freeform 209" id="209"/>
            <p:cNvSpPr/>
            <p:nvPr/>
          </p:nvSpPr>
          <p:spPr>
            <a:xfrm flipH="false" flipV="false" rot="0">
              <a:off x="0" y="0"/>
              <a:ext cx="2438400" cy="2082126"/>
            </a:xfrm>
            <a:custGeom>
              <a:avLst/>
              <a:gdLst/>
              <a:ahLst/>
              <a:cxnLst/>
              <a:rect r="r" b="b" t="t" l="l"/>
              <a:pathLst>
                <a:path h="2082126" w="2438400">
                  <a:moveTo>
                    <a:pt x="0" y="1980526"/>
                  </a:moveTo>
                  <a:lnTo>
                    <a:pt x="2438400" y="1980526"/>
                  </a:lnTo>
                  <a:lnTo>
                    <a:pt x="2311400" y="2082126"/>
                  </a:lnTo>
                  <a:cubicBezTo>
                    <a:pt x="2311400" y="2082126"/>
                    <a:pt x="1320800" y="2005926"/>
                    <a:pt x="1219200" y="2005926"/>
                  </a:cubicBezTo>
                  <a:lnTo>
                    <a:pt x="1219200" y="2005926"/>
                  </a:lnTo>
                  <a:cubicBezTo>
                    <a:pt x="1117600" y="2005926"/>
                    <a:pt x="127000" y="2082126"/>
                    <a:pt x="127000" y="2082126"/>
                  </a:cubicBezTo>
                  <a:lnTo>
                    <a:pt x="0" y="1980526"/>
                  </a:lnTo>
                  <a:lnTo>
                    <a:pt x="0" y="0"/>
                  </a:lnTo>
                  <a:lnTo>
                    <a:pt x="2438400" y="0"/>
                  </a:lnTo>
                  <a:lnTo>
                    <a:pt x="2438400" y="1980526"/>
                  </a:lnTo>
                  <a:lnTo>
                    <a:pt x="12700" y="1980526"/>
                  </a:lnTo>
                  <a:lnTo>
                    <a:pt x="12700" y="1967826"/>
                  </a:lnTo>
                  <a:lnTo>
                    <a:pt x="2425700" y="1967826"/>
                  </a:lnTo>
                  <a:lnTo>
                    <a:pt x="2425700" y="12700"/>
                  </a:lnTo>
                  <a:lnTo>
                    <a:pt x="12700" y="12700"/>
                  </a:lnTo>
                  <a:lnTo>
                    <a:pt x="12700" y="1980526"/>
                  </a:lnTo>
                </a:path>
              </a:pathLst>
            </a:custGeom>
            <a:solidFill>
              <a:srgbClr val="394C60">
                <a:alpha val="9804"/>
              </a:srgbClr>
            </a:solidFill>
          </p:spPr>
        </p:sp>
        <p:sp>
          <p:nvSpPr>
            <p:cNvPr name="TextBox 210" id="210"/>
            <p:cNvSpPr txBox="true"/>
            <p:nvPr/>
          </p:nvSpPr>
          <p:spPr>
            <a:xfrm>
              <a:off x="0" y="-47625"/>
              <a:ext cx="2438400" cy="2028151"/>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Angry about the inaccessibility of her own records</a:t>
              </a:r>
            </a:p>
            <a:p>
              <a:pPr algn="ctr">
                <a:lnSpc>
                  <a:spcPts val="1960"/>
                </a:lnSpc>
              </a:pPr>
            </a:p>
          </p:txBody>
        </p:sp>
      </p:grpSp>
      <p:grpSp>
        <p:nvGrpSpPr>
          <p:cNvPr name="Group 211" id="211"/>
          <p:cNvGrpSpPr/>
          <p:nvPr/>
        </p:nvGrpSpPr>
        <p:grpSpPr>
          <a:xfrm rot="0">
            <a:off x="16285071" y="5464918"/>
            <a:ext cx="2002929" cy="1524000"/>
            <a:chOff x="0" y="0"/>
            <a:chExt cx="2670572" cy="2032000"/>
          </a:xfrm>
        </p:grpSpPr>
        <p:sp>
          <p:nvSpPr>
            <p:cNvPr name="Freeform 212" id="212"/>
            <p:cNvSpPr/>
            <p:nvPr/>
          </p:nvSpPr>
          <p:spPr>
            <a:xfrm flipH="false" flipV="false" rot="0">
              <a:off x="0" y="0"/>
              <a:ext cx="2670572" cy="1930400"/>
            </a:xfrm>
            <a:custGeom>
              <a:avLst/>
              <a:gdLst/>
              <a:ahLst/>
              <a:cxnLst/>
              <a:rect r="r" b="b" t="t" l="l"/>
              <a:pathLst>
                <a:path h="1930400" w="2670572">
                  <a:moveTo>
                    <a:pt x="0" y="0"/>
                  </a:moveTo>
                  <a:lnTo>
                    <a:pt x="2670572" y="0"/>
                  </a:lnTo>
                  <a:lnTo>
                    <a:pt x="2670572" y="1930400"/>
                  </a:lnTo>
                  <a:lnTo>
                    <a:pt x="0" y="1930400"/>
                  </a:lnTo>
                  <a:close/>
                </a:path>
              </a:pathLst>
            </a:custGeom>
            <a:solidFill>
              <a:srgbClr val="85D6FF"/>
            </a:solidFill>
          </p:spPr>
        </p:sp>
        <p:sp>
          <p:nvSpPr>
            <p:cNvPr name="Freeform 213" id="213"/>
            <p:cNvSpPr/>
            <p:nvPr/>
          </p:nvSpPr>
          <p:spPr>
            <a:xfrm flipH="false" flipV="false" rot="0">
              <a:off x="0" y="0"/>
              <a:ext cx="2670572" cy="2032000"/>
            </a:xfrm>
            <a:custGeom>
              <a:avLst/>
              <a:gdLst/>
              <a:ahLst/>
              <a:cxnLst/>
              <a:rect r="r" b="b" t="t" l="l"/>
              <a:pathLst>
                <a:path h="2032000" w="2670572">
                  <a:moveTo>
                    <a:pt x="0" y="1930400"/>
                  </a:moveTo>
                  <a:lnTo>
                    <a:pt x="2670572" y="1930400"/>
                  </a:lnTo>
                  <a:lnTo>
                    <a:pt x="2543572" y="2032000"/>
                  </a:lnTo>
                  <a:cubicBezTo>
                    <a:pt x="2543572" y="2032000"/>
                    <a:pt x="1552972" y="1955800"/>
                    <a:pt x="1451372" y="1955800"/>
                  </a:cubicBezTo>
                  <a:lnTo>
                    <a:pt x="1219200" y="1955800"/>
                  </a:lnTo>
                  <a:cubicBezTo>
                    <a:pt x="1117600" y="1955800"/>
                    <a:pt x="127000" y="2032000"/>
                    <a:pt x="127000" y="2032000"/>
                  </a:cubicBezTo>
                  <a:lnTo>
                    <a:pt x="0" y="1930400"/>
                  </a:lnTo>
                  <a:lnTo>
                    <a:pt x="0" y="0"/>
                  </a:lnTo>
                  <a:lnTo>
                    <a:pt x="2670572" y="0"/>
                  </a:lnTo>
                  <a:lnTo>
                    <a:pt x="2670572" y="1930400"/>
                  </a:lnTo>
                  <a:lnTo>
                    <a:pt x="12700" y="1930400"/>
                  </a:lnTo>
                  <a:lnTo>
                    <a:pt x="12700" y="1917700"/>
                  </a:lnTo>
                  <a:lnTo>
                    <a:pt x="2657872" y="1917700"/>
                  </a:lnTo>
                  <a:lnTo>
                    <a:pt x="2657872" y="12700"/>
                  </a:lnTo>
                  <a:lnTo>
                    <a:pt x="12700" y="12700"/>
                  </a:lnTo>
                  <a:lnTo>
                    <a:pt x="12700" y="1930400"/>
                  </a:lnTo>
                </a:path>
              </a:pathLst>
            </a:custGeom>
            <a:solidFill>
              <a:srgbClr val="394C60">
                <a:alpha val="9804"/>
              </a:srgbClr>
            </a:solidFill>
          </p:spPr>
        </p:sp>
        <p:sp>
          <p:nvSpPr>
            <p:cNvPr name="TextBox 214" id="214"/>
            <p:cNvSpPr txBox="true"/>
            <p:nvPr/>
          </p:nvSpPr>
          <p:spPr>
            <a:xfrm>
              <a:off x="0" y="-47625"/>
              <a:ext cx="2670572"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Relief from hearing a medical professional’s opinion</a:t>
              </a:r>
            </a:p>
          </p:txBody>
        </p:sp>
      </p:grpSp>
      <p:grpSp>
        <p:nvGrpSpPr>
          <p:cNvPr name="Group 215" id="215"/>
          <p:cNvGrpSpPr/>
          <p:nvPr/>
        </p:nvGrpSpPr>
        <p:grpSpPr>
          <a:xfrm rot="0">
            <a:off x="11591443" y="8316273"/>
            <a:ext cx="2083703" cy="1619257"/>
            <a:chOff x="0" y="0"/>
            <a:chExt cx="2778271" cy="2159010"/>
          </a:xfrm>
        </p:grpSpPr>
        <p:sp>
          <p:nvSpPr>
            <p:cNvPr name="Freeform 216" id="216"/>
            <p:cNvSpPr/>
            <p:nvPr/>
          </p:nvSpPr>
          <p:spPr>
            <a:xfrm flipH="false" flipV="false" rot="0">
              <a:off x="0" y="0"/>
              <a:ext cx="2778271" cy="2057410"/>
            </a:xfrm>
            <a:custGeom>
              <a:avLst/>
              <a:gdLst/>
              <a:ahLst/>
              <a:cxnLst/>
              <a:rect r="r" b="b" t="t" l="l"/>
              <a:pathLst>
                <a:path h="2057410" w="2778271">
                  <a:moveTo>
                    <a:pt x="0" y="0"/>
                  </a:moveTo>
                  <a:lnTo>
                    <a:pt x="2778271" y="0"/>
                  </a:lnTo>
                  <a:lnTo>
                    <a:pt x="2778271" y="2057410"/>
                  </a:lnTo>
                  <a:lnTo>
                    <a:pt x="0" y="2057410"/>
                  </a:lnTo>
                  <a:close/>
                </a:path>
              </a:pathLst>
            </a:custGeom>
            <a:solidFill>
              <a:srgbClr val="FFB3E2"/>
            </a:solidFill>
          </p:spPr>
        </p:sp>
        <p:sp>
          <p:nvSpPr>
            <p:cNvPr name="Freeform 217" id="217"/>
            <p:cNvSpPr/>
            <p:nvPr/>
          </p:nvSpPr>
          <p:spPr>
            <a:xfrm flipH="false" flipV="false" rot="0">
              <a:off x="0" y="0"/>
              <a:ext cx="2778271" cy="2159010"/>
            </a:xfrm>
            <a:custGeom>
              <a:avLst/>
              <a:gdLst/>
              <a:ahLst/>
              <a:cxnLst/>
              <a:rect r="r" b="b" t="t" l="l"/>
              <a:pathLst>
                <a:path h="2159010" w="2778271">
                  <a:moveTo>
                    <a:pt x="0" y="2057410"/>
                  </a:moveTo>
                  <a:lnTo>
                    <a:pt x="2778271" y="2057410"/>
                  </a:lnTo>
                  <a:lnTo>
                    <a:pt x="2651271" y="2159010"/>
                  </a:lnTo>
                  <a:cubicBezTo>
                    <a:pt x="2651271" y="2159010"/>
                    <a:pt x="1660671" y="2082810"/>
                    <a:pt x="1559071" y="2082810"/>
                  </a:cubicBezTo>
                  <a:lnTo>
                    <a:pt x="1219200" y="2082810"/>
                  </a:lnTo>
                  <a:cubicBezTo>
                    <a:pt x="1117600" y="2082810"/>
                    <a:pt x="127000" y="2159010"/>
                    <a:pt x="127000" y="2159010"/>
                  </a:cubicBezTo>
                  <a:lnTo>
                    <a:pt x="0" y="2057410"/>
                  </a:lnTo>
                  <a:lnTo>
                    <a:pt x="0" y="0"/>
                  </a:lnTo>
                  <a:lnTo>
                    <a:pt x="2778271" y="0"/>
                  </a:lnTo>
                  <a:lnTo>
                    <a:pt x="2778271" y="2057410"/>
                  </a:lnTo>
                  <a:lnTo>
                    <a:pt x="12700" y="2057410"/>
                  </a:lnTo>
                  <a:lnTo>
                    <a:pt x="12700" y="2044710"/>
                  </a:lnTo>
                  <a:lnTo>
                    <a:pt x="2765571" y="2044710"/>
                  </a:lnTo>
                  <a:lnTo>
                    <a:pt x="2765571" y="12700"/>
                  </a:lnTo>
                  <a:lnTo>
                    <a:pt x="12700" y="12700"/>
                  </a:lnTo>
                  <a:lnTo>
                    <a:pt x="12700" y="2057410"/>
                  </a:lnTo>
                </a:path>
              </a:pathLst>
            </a:custGeom>
            <a:solidFill>
              <a:srgbClr val="394C60">
                <a:alpha val="9804"/>
              </a:srgbClr>
            </a:solidFill>
          </p:spPr>
        </p:sp>
        <p:sp>
          <p:nvSpPr>
            <p:cNvPr name="TextBox 218" id="218"/>
            <p:cNvSpPr txBox="true"/>
            <p:nvPr/>
          </p:nvSpPr>
          <p:spPr>
            <a:xfrm>
              <a:off x="0" y="-47625"/>
              <a:ext cx="277827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Extremely nervous about when new or recurring symptoms will surface</a:t>
              </a:r>
            </a:p>
            <a:p>
              <a:pPr algn="ctr">
                <a:lnSpc>
                  <a:spcPts val="1960"/>
                </a:lnSpc>
              </a:pPr>
            </a:p>
          </p:txBody>
        </p:sp>
      </p:grpSp>
      <p:grpSp>
        <p:nvGrpSpPr>
          <p:cNvPr name="Group 219" id="219"/>
          <p:cNvGrpSpPr/>
          <p:nvPr/>
        </p:nvGrpSpPr>
        <p:grpSpPr>
          <a:xfrm rot="0">
            <a:off x="13774022" y="8499367"/>
            <a:ext cx="1837618" cy="1619257"/>
            <a:chOff x="0" y="0"/>
            <a:chExt cx="2450157" cy="2159010"/>
          </a:xfrm>
        </p:grpSpPr>
        <p:sp>
          <p:nvSpPr>
            <p:cNvPr name="Freeform 220" id="220"/>
            <p:cNvSpPr/>
            <p:nvPr/>
          </p:nvSpPr>
          <p:spPr>
            <a:xfrm flipH="false" flipV="false" rot="0">
              <a:off x="0" y="0"/>
              <a:ext cx="2450157" cy="2057410"/>
            </a:xfrm>
            <a:custGeom>
              <a:avLst/>
              <a:gdLst/>
              <a:ahLst/>
              <a:cxnLst/>
              <a:rect r="r" b="b" t="t" l="l"/>
              <a:pathLst>
                <a:path h="2057410" w="2450157">
                  <a:moveTo>
                    <a:pt x="0" y="0"/>
                  </a:moveTo>
                  <a:lnTo>
                    <a:pt x="2450157" y="0"/>
                  </a:lnTo>
                  <a:lnTo>
                    <a:pt x="2450157" y="2057410"/>
                  </a:lnTo>
                  <a:lnTo>
                    <a:pt x="0" y="2057410"/>
                  </a:lnTo>
                  <a:close/>
                </a:path>
              </a:pathLst>
            </a:custGeom>
            <a:solidFill>
              <a:srgbClr val="FDF9B4"/>
            </a:solidFill>
          </p:spPr>
        </p:sp>
        <p:sp>
          <p:nvSpPr>
            <p:cNvPr name="Freeform 221" id="221"/>
            <p:cNvSpPr/>
            <p:nvPr/>
          </p:nvSpPr>
          <p:spPr>
            <a:xfrm flipH="false" flipV="false" rot="0">
              <a:off x="0" y="0"/>
              <a:ext cx="2450157" cy="2159010"/>
            </a:xfrm>
            <a:custGeom>
              <a:avLst/>
              <a:gdLst/>
              <a:ahLst/>
              <a:cxnLst/>
              <a:rect r="r" b="b" t="t" l="l"/>
              <a:pathLst>
                <a:path h="2159010" w="2450157">
                  <a:moveTo>
                    <a:pt x="0" y="2057410"/>
                  </a:moveTo>
                  <a:lnTo>
                    <a:pt x="2450157" y="2057410"/>
                  </a:lnTo>
                  <a:lnTo>
                    <a:pt x="2323157" y="2159010"/>
                  </a:lnTo>
                  <a:cubicBezTo>
                    <a:pt x="2323157" y="2159010"/>
                    <a:pt x="1332557" y="2082810"/>
                    <a:pt x="1230957" y="2082810"/>
                  </a:cubicBezTo>
                  <a:lnTo>
                    <a:pt x="1219200" y="2082810"/>
                  </a:lnTo>
                  <a:cubicBezTo>
                    <a:pt x="1117600" y="2082810"/>
                    <a:pt x="127000" y="2159010"/>
                    <a:pt x="127000" y="2159010"/>
                  </a:cubicBezTo>
                  <a:lnTo>
                    <a:pt x="0" y="2057410"/>
                  </a:lnTo>
                  <a:lnTo>
                    <a:pt x="0" y="0"/>
                  </a:lnTo>
                  <a:lnTo>
                    <a:pt x="2450157" y="0"/>
                  </a:lnTo>
                  <a:lnTo>
                    <a:pt x="2450157" y="2057410"/>
                  </a:lnTo>
                  <a:lnTo>
                    <a:pt x="12700" y="2057410"/>
                  </a:lnTo>
                  <a:lnTo>
                    <a:pt x="12700" y="2044710"/>
                  </a:lnTo>
                  <a:lnTo>
                    <a:pt x="2437457" y="2044710"/>
                  </a:lnTo>
                  <a:lnTo>
                    <a:pt x="2437457" y="12700"/>
                  </a:lnTo>
                  <a:lnTo>
                    <a:pt x="12700" y="12700"/>
                  </a:lnTo>
                  <a:lnTo>
                    <a:pt x="12700" y="2057410"/>
                  </a:lnTo>
                </a:path>
              </a:pathLst>
            </a:custGeom>
            <a:solidFill>
              <a:srgbClr val="394C60">
                <a:alpha val="9804"/>
              </a:srgbClr>
            </a:solidFill>
          </p:spPr>
        </p:sp>
        <p:sp>
          <p:nvSpPr>
            <p:cNvPr name="TextBox 222" id="222"/>
            <p:cNvSpPr txBox="true"/>
            <p:nvPr/>
          </p:nvSpPr>
          <p:spPr>
            <a:xfrm>
              <a:off x="0" y="-47625"/>
              <a:ext cx="24501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Sensitive about the stigma behind seeking frequent healthcare </a:t>
              </a:r>
            </a:p>
            <a:p>
              <a:pPr>
                <a:lnSpc>
                  <a:spcPts val="1960"/>
                </a:lnSpc>
              </a:pPr>
            </a:p>
          </p:txBody>
        </p:sp>
      </p:grpSp>
      <p:grpSp>
        <p:nvGrpSpPr>
          <p:cNvPr name="Group 223" id="223"/>
          <p:cNvGrpSpPr/>
          <p:nvPr/>
        </p:nvGrpSpPr>
        <p:grpSpPr>
          <a:xfrm rot="0">
            <a:off x="15598304" y="8051572"/>
            <a:ext cx="1837618" cy="1524000"/>
            <a:chOff x="0" y="0"/>
            <a:chExt cx="2450157" cy="2032000"/>
          </a:xfrm>
        </p:grpSpPr>
        <p:sp>
          <p:nvSpPr>
            <p:cNvPr name="Freeform 224" id="224"/>
            <p:cNvSpPr/>
            <p:nvPr/>
          </p:nvSpPr>
          <p:spPr>
            <a:xfrm flipH="false" flipV="false" rot="0">
              <a:off x="0" y="0"/>
              <a:ext cx="2450157" cy="1930400"/>
            </a:xfrm>
            <a:custGeom>
              <a:avLst/>
              <a:gdLst/>
              <a:ahLst/>
              <a:cxnLst/>
              <a:rect r="r" b="b" t="t" l="l"/>
              <a:pathLst>
                <a:path h="1930400" w="2450157">
                  <a:moveTo>
                    <a:pt x="0" y="0"/>
                  </a:moveTo>
                  <a:lnTo>
                    <a:pt x="2450157" y="0"/>
                  </a:lnTo>
                  <a:lnTo>
                    <a:pt x="2450157" y="1930400"/>
                  </a:lnTo>
                  <a:lnTo>
                    <a:pt x="0" y="1930400"/>
                  </a:lnTo>
                  <a:close/>
                </a:path>
              </a:pathLst>
            </a:custGeom>
            <a:solidFill>
              <a:srgbClr val="85D6FF"/>
            </a:solidFill>
          </p:spPr>
        </p:sp>
        <p:sp>
          <p:nvSpPr>
            <p:cNvPr name="Freeform 225" id="225"/>
            <p:cNvSpPr/>
            <p:nvPr/>
          </p:nvSpPr>
          <p:spPr>
            <a:xfrm flipH="false" flipV="false" rot="0">
              <a:off x="0" y="0"/>
              <a:ext cx="2450157" cy="2032000"/>
            </a:xfrm>
            <a:custGeom>
              <a:avLst/>
              <a:gdLst/>
              <a:ahLst/>
              <a:cxnLst/>
              <a:rect r="r" b="b" t="t" l="l"/>
              <a:pathLst>
                <a:path h="2032000" w="2450157">
                  <a:moveTo>
                    <a:pt x="0" y="1930400"/>
                  </a:moveTo>
                  <a:lnTo>
                    <a:pt x="2450157" y="1930400"/>
                  </a:lnTo>
                  <a:lnTo>
                    <a:pt x="2323157" y="2032000"/>
                  </a:lnTo>
                  <a:cubicBezTo>
                    <a:pt x="2323157" y="2032000"/>
                    <a:pt x="1332557" y="1955800"/>
                    <a:pt x="1230957" y="1955800"/>
                  </a:cubicBezTo>
                  <a:lnTo>
                    <a:pt x="1219200" y="1955800"/>
                  </a:lnTo>
                  <a:cubicBezTo>
                    <a:pt x="1117600" y="1955800"/>
                    <a:pt x="127000" y="2032000"/>
                    <a:pt x="127000" y="2032000"/>
                  </a:cubicBezTo>
                  <a:lnTo>
                    <a:pt x="0" y="1930400"/>
                  </a:lnTo>
                  <a:lnTo>
                    <a:pt x="0" y="0"/>
                  </a:lnTo>
                  <a:lnTo>
                    <a:pt x="2450157" y="0"/>
                  </a:lnTo>
                  <a:lnTo>
                    <a:pt x="2450157" y="1930400"/>
                  </a:lnTo>
                  <a:lnTo>
                    <a:pt x="12700" y="1930400"/>
                  </a:lnTo>
                  <a:lnTo>
                    <a:pt x="12700" y="1917700"/>
                  </a:lnTo>
                  <a:lnTo>
                    <a:pt x="2437457" y="1917700"/>
                  </a:lnTo>
                  <a:lnTo>
                    <a:pt x="2437457" y="12700"/>
                  </a:lnTo>
                  <a:lnTo>
                    <a:pt x="12700" y="12700"/>
                  </a:lnTo>
                  <a:lnTo>
                    <a:pt x="12700" y="1930400"/>
                  </a:lnTo>
                </a:path>
              </a:pathLst>
            </a:custGeom>
            <a:solidFill>
              <a:srgbClr val="394C60">
                <a:alpha val="9804"/>
              </a:srgbClr>
            </a:solidFill>
          </p:spPr>
        </p:sp>
        <p:sp>
          <p:nvSpPr>
            <p:cNvPr name="TextBox 226" id="226"/>
            <p:cNvSpPr txBox="true"/>
            <p:nvPr/>
          </p:nvSpPr>
          <p:spPr>
            <a:xfrm>
              <a:off x="0" y="-47625"/>
              <a:ext cx="24501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Comfort in having regular check-ups with a physician </a:t>
              </a:r>
            </a:p>
            <a:p>
              <a:pPr>
                <a:lnSpc>
                  <a:spcPts val="1960"/>
                </a:lnSpc>
              </a:pPr>
            </a:p>
          </p:txBody>
        </p:sp>
      </p:grpSp>
      <p:grpSp>
        <p:nvGrpSpPr>
          <p:cNvPr name="Group 227" id="227"/>
          <p:cNvGrpSpPr/>
          <p:nvPr/>
        </p:nvGrpSpPr>
        <p:grpSpPr>
          <a:xfrm rot="0">
            <a:off x="16021215" y="9125901"/>
            <a:ext cx="2110999" cy="1524000"/>
            <a:chOff x="0" y="0"/>
            <a:chExt cx="2814665" cy="2032000"/>
          </a:xfrm>
        </p:grpSpPr>
        <p:sp>
          <p:nvSpPr>
            <p:cNvPr name="Freeform 228" id="228"/>
            <p:cNvSpPr/>
            <p:nvPr/>
          </p:nvSpPr>
          <p:spPr>
            <a:xfrm flipH="false" flipV="false" rot="0">
              <a:off x="0" y="0"/>
              <a:ext cx="2814665" cy="1930400"/>
            </a:xfrm>
            <a:custGeom>
              <a:avLst/>
              <a:gdLst/>
              <a:ahLst/>
              <a:cxnLst/>
              <a:rect r="r" b="b" t="t" l="l"/>
              <a:pathLst>
                <a:path h="1930400" w="2814665">
                  <a:moveTo>
                    <a:pt x="0" y="0"/>
                  </a:moveTo>
                  <a:lnTo>
                    <a:pt x="2814665" y="0"/>
                  </a:lnTo>
                  <a:lnTo>
                    <a:pt x="2814665" y="1930400"/>
                  </a:lnTo>
                  <a:lnTo>
                    <a:pt x="0" y="1930400"/>
                  </a:lnTo>
                  <a:close/>
                </a:path>
              </a:pathLst>
            </a:custGeom>
            <a:solidFill>
              <a:srgbClr val="C1FF72"/>
            </a:solidFill>
          </p:spPr>
        </p:sp>
        <p:sp>
          <p:nvSpPr>
            <p:cNvPr name="Freeform 229" id="229"/>
            <p:cNvSpPr/>
            <p:nvPr/>
          </p:nvSpPr>
          <p:spPr>
            <a:xfrm flipH="false" flipV="false" rot="0">
              <a:off x="0" y="0"/>
              <a:ext cx="2814665" cy="2032000"/>
            </a:xfrm>
            <a:custGeom>
              <a:avLst/>
              <a:gdLst/>
              <a:ahLst/>
              <a:cxnLst/>
              <a:rect r="r" b="b" t="t" l="l"/>
              <a:pathLst>
                <a:path h="2032000" w="2814665">
                  <a:moveTo>
                    <a:pt x="0" y="1930400"/>
                  </a:moveTo>
                  <a:lnTo>
                    <a:pt x="2814665" y="1930400"/>
                  </a:lnTo>
                  <a:lnTo>
                    <a:pt x="2687665" y="2032000"/>
                  </a:lnTo>
                  <a:cubicBezTo>
                    <a:pt x="2687665" y="2032000"/>
                    <a:pt x="1697065" y="1955800"/>
                    <a:pt x="1595465" y="1955800"/>
                  </a:cubicBezTo>
                  <a:lnTo>
                    <a:pt x="1219200" y="1955800"/>
                  </a:lnTo>
                  <a:cubicBezTo>
                    <a:pt x="1117600" y="1955800"/>
                    <a:pt x="127000" y="2032000"/>
                    <a:pt x="127000" y="2032000"/>
                  </a:cubicBezTo>
                  <a:lnTo>
                    <a:pt x="0" y="1930400"/>
                  </a:lnTo>
                  <a:lnTo>
                    <a:pt x="0" y="0"/>
                  </a:lnTo>
                  <a:lnTo>
                    <a:pt x="2814665" y="0"/>
                  </a:lnTo>
                  <a:lnTo>
                    <a:pt x="2814665" y="1930400"/>
                  </a:lnTo>
                  <a:lnTo>
                    <a:pt x="12700" y="1930400"/>
                  </a:lnTo>
                  <a:lnTo>
                    <a:pt x="12700" y="1917700"/>
                  </a:lnTo>
                  <a:lnTo>
                    <a:pt x="2801965" y="1917700"/>
                  </a:lnTo>
                  <a:lnTo>
                    <a:pt x="2801965" y="12700"/>
                  </a:lnTo>
                  <a:lnTo>
                    <a:pt x="12700" y="12700"/>
                  </a:lnTo>
                  <a:lnTo>
                    <a:pt x="12700" y="1930400"/>
                  </a:lnTo>
                </a:path>
              </a:pathLst>
            </a:custGeom>
            <a:solidFill>
              <a:srgbClr val="394C60">
                <a:alpha val="9804"/>
              </a:srgbClr>
            </a:solidFill>
          </p:spPr>
        </p:sp>
        <p:sp>
          <p:nvSpPr>
            <p:cNvPr name="TextBox 230" id="230"/>
            <p:cNvSpPr txBox="true"/>
            <p:nvPr/>
          </p:nvSpPr>
          <p:spPr>
            <a:xfrm>
              <a:off x="0" y="-47625"/>
              <a:ext cx="2814665"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Need to seek external validation that she is healthy in order to live happily</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295642"/>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86786" y="82832"/>
            <a:ext cx="1847143" cy="1524000"/>
            <a:chOff x="0" y="0"/>
            <a:chExt cx="2462857" cy="2032000"/>
          </a:xfrm>
        </p:grpSpPr>
        <p:sp>
          <p:nvSpPr>
            <p:cNvPr name="Freeform 5" id="5"/>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6" id="6"/>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 id="7"/>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“I’m not an expert on how my own health insurance works”</a:t>
              </a:r>
            </a:p>
          </p:txBody>
        </p:sp>
      </p:grpSp>
      <p:sp>
        <p:nvSpPr>
          <p:cNvPr name="TextBox 8" id="8"/>
          <p:cNvSpPr txBox="true"/>
          <p:nvPr/>
        </p:nvSpPr>
        <p:spPr>
          <a:xfrm rot="0">
            <a:off x="5748573" y="924542"/>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239106" y="924542"/>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0" id="10"/>
          <p:cNvSpPr txBox="true"/>
          <p:nvPr/>
        </p:nvSpPr>
        <p:spPr>
          <a:xfrm rot="0">
            <a:off x="5615223" y="9649780"/>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1" id="11"/>
          <p:cNvSpPr txBox="true"/>
          <p:nvPr/>
        </p:nvSpPr>
        <p:spPr>
          <a:xfrm rot="0">
            <a:off x="7374667" y="9649780"/>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2" id="12"/>
          <p:cNvGrpSpPr>
            <a:grpSpLocks noChangeAspect="true"/>
          </p:cNvGrpSpPr>
          <p:nvPr/>
        </p:nvGrpSpPr>
        <p:grpSpPr>
          <a:xfrm rot="0">
            <a:off x="7858875" y="3830836"/>
            <a:ext cx="2663429" cy="2663429"/>
            <a:chOff x="0" y="0"/>
            <a:chExt cx="6350000" cy="6350000"/>
          </a:xfrm>
        </p:grpSpPr>
        <p:sp>
          <p:nvSpPr>
            <p:cNvPr name="Freeform 13" id="1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0" t="-16666" r="0" b="-16666"/>
              </a:stretch>
            </a:blipFill>
          </p:spPr>
        </p:sp>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5" id="15"/>
          <p:cNvGrpSpPr/>
          <p:nvPr/>
        </p:nvGrpSpPr>
        <p:grpSpPr>
          <a:xfrm rot="0">
            <a:off x="1933929" y="280566"/>
            <a:ext cx="2074297" cy="1524955"/>
            <a:chOff x="0" y="0"/>
            <a:chExt cx="2765729" cy="2033273"/>
          </a:xfrm>
        </p:grpSpPr>
        <p:sp>
          <p:nvSpPr>
            <p:cNvPr name="Freeform 16" id="16"/>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DBD9D5"/>
            </a:solidFill>
          </p:spPr>
        </p:sp>
        <p:sp>
          <p:nvSpPr>
            <p:cNvPr name="Freeform 17" id="17"/>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18" id="18"/>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“Getting things transferred to the West Coast has been incredibly difficult”</a:t>
              </a:r>
            </a:p>
          </p:txBody>
        </p:sp>
      </p:grpSp>
      <p:grpSp>
        <p:nvGrpSpPr>
          <p:cNvPr name="Group 19" id="19"/>
          <p:cNvGrpSpPr/>
          <p:nvPr/>
        </p:nvGrpSpPr>
        <p:grpSpPr>
          <a:xfrm rot="0">
            <a:off x="4024511" y="82832"/>
            <a:ext cx="2074297" cy="1524955"/>
            <a:chOff x="0" y="0"/>
            <a:chExt cx="2765729" cy="2033273"/>
          </a:xfrm>
        </p:grpSpPr>
        <p:sp>
          <p:nvSpPr>
            <p:cNvPr name="Freeform 20" id="20"/>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DBD9D5"/>
            </a:solidFill>
          </p:spPr>
        </p:sp>
        <p:sp>
          <p:nvSpPr>
            <p:cNvPr name="Freeform 21" id="21"/>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22" id="22"/>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“My healthcare journey here has been so difficult because of all of the transitions”</a:t>
              </a:r>
            </a:p>
          </p:txBody>
        </p:sp>
      </p:grpSp>
      <p:grpSp>
        <p:nvGrpSpPr>
          <p:cNvPr name="Group 23" id="23"/>
          <p:cNvGrpSpPr/>
          <p:nvPr/>
        </p:nvGrpSpPr>
        <p:grpSpPr>
          <a:xfrm rot="0">
            <a:off x="452291" y="1543104"/>
            <a:ext cx="1847143" cy="1564604"/>
            <a:chOff x="0" y="0"/>
            <a:chExt cx="2462857" cy="2086139"/>
          </a:xfrm>
        </p:grpSpPr>
        <p:sp>
          <p:nvSpPr>
            <p:cNvPr name="Freeform 24" id="24"/>
            <p:cNvSpPr/>
            <p:nvPr/>
          </p:nvSpPr>
          <p:spPr>
            <a:xfrm flipH="false" flipV="false" rot="0">
              <a:off x="0" y="0"/>
              <a:ext cx="2462857" cy="1984539"/>
            </a:xfrm>
            <a:custGeom>
              <a:avLst/>
              <a:gdLst/>
              <a:ahLst/>
              <a:cxnLst/>
              <a:rect r="r" b="b" t="t" l="l"/>
              <a:pathLst>
                <a:path h="1984539" w="2462857">
                  <a:moveTo>
                    <a:pt x="0" y="0"/>
                  </a:moveTo>
                  <a:lnTo>
                    <a:pt x="2462857" y="0"/>
                  </a:lnTo>
                  <a:lnTo>
                    <a:pt x="2462857" y="1984539"/>
                  </a:lnTo>
                  <a:lnTo>
                    <a:pt x="0" y="1984539"/>
                  </a:lnTo>
                  <a:close/>
                </a:path>
              </a:pathLst>
            </a:custGeom>
            <a:solidFill>
              <a:srgbClr val="DBD9D5"/>
            </a:solidFill>
          </p:spPr>
        </p:sp>
        <p:sp>
          <p:nvSpPr>
            <p:cNvPr name="Freeform 25" id="25"/>
            <p:cNvSpPr/>
            <p:nvPr/>
          </p:nvSpPr>
          <p:spPr>
            <a:xfrm flipH="false" flipV="false" rot="0">
              <a:off x="0" y="0"/>
              <a:ext cx="2462857" cy="2086139"/>
            </a:xfrm>
            <a:custGeom>
              <a:avLst/>
              <a:gdLst/>
              <a:ahLst/>
              <a:cxnLst/>
              <a:rect r="r" b="b" t="t" l="l"/>
              <a:pathLst>
                <a:path h="2086139" w="2462857">
                  <a:moveTo>
                    <a:pt x="0" y="1984539"/>
                  </a:moveTo>
                  <a:lnTo>
                    <a:pt x="2462857" y="1984539"/>
                  </a:lnTo>
                  <a:lnTo>
                    <a:pt x="2335857" y="2086139"/>
                  </a:lnTo>
                  <a:cubicBezTo>
                    <a:pt x="2335857" y="2086139"/>
                    <a:pt x="1345257" y="2009939"/>
                    <a:pt x="1243657" y="2009939"/>
                  </a:cubicBezTo>
                  <a:lnTo>
                    <a:pt x="1219200" y="2009939"/>
                  </a:lnTo>
                  <a:cubicBezTo>
                    <a:pt x="1117600" y="2009939"/>
                    <a:pt x="127000" y="2086139"/>
                    <a:pt x="127000" y="2086139"/>
                  </a:cubicBezTo>
                  <a:lnTo>
                    <a:pt x="0" y="1984539"/>
                  </a:lnTo>
                  <a:lnTo>
                    <a:pt x="0" y="0"/>
                  </a:lnTo>
                  <a:lnTo>
                    <a:pt x="2462857" y="0"/>
                  </a:lnTo>
                  <a:lnTo>
                    <a:pt x="2462857" y="1984539"/>
                  </a:lnTo>
                  <a:lnTo>
                    <a:pt x="12700" y="1984539"/>
                  </a:lnTo>
                  <a:lnTo>
                    <a:pt x="12700" y="1971839"/>
                  </a:lnTo>
                  <a:lnTo>
                    <a:pt x="2450157" y="1971839"/>
                  </a:lnTo>
                  <a:lnTo>
                    <a:pt x="2450157" y="12700"/>
                  </a:lnTo>
                  <a:lnTo>
                    <a:pt x="12700" y="12700"/>
                  </a:lnTo>
                  <a:lnTo>
                    <a:pt x="12700" y="1984539"/>
                  </a:lnTo>
                </a:path>
              </a:pathLst>
            </a:custGeom>
            <a:solidFill>
              <a:srgbClr val="394C60">
                <a:alpha val="9804"/>
              </a:srgbClr>
            </a:solidFill>
          </p:spPr>
        </p:sp>
        <p:sp>
          <p:nvSpPr>
            <p:cNvPr name="TextBox 26" id="26"/>
            <p:cNvSpPr txBox="true"/>
            <p:nvPr/>
          </p:nvSpPr>
          <p:spPr>
            <a:xfrm>
              <a:off x="0" y="-47625"/>
              <a:ext cx="2462857" cy="2032164"/>
            </a:xfrm>
            <a:prstGeom prst="rect">
              <a:avLst/>
            </a:prstGeom>
          </p:spPr>
          <p:txBody>
            <a:bodyPr anchor="t" rtlCol="false" tIns="203200" lIns="203200" bIns="203200" rIns="203200"/>
            <a:lstStyle/>
            <a:p>
              <a:pPr>
                <a:lnSpc>
                  <a:spcPts val="1960"/>
                </a:lnSpc>
              </a:pPr>
              <a:r>
                <a:rPr lang="en-US" sz="1400">
                  <a:solidFill>
                    <a:srgbClr val="000000"/>
                  </a:solidFill>
                  <a:latin typeface="Arimo"/>
                </a:rPr>
                <a:t>“I had to call and beg and cry to be seen“</a:t>
              </a:r>
            </a:p>
          </p:txBody>
        </p:sp>
      </p:grpSp>
      <p:grpSp>
        <p:nvGrpSpPr>
          <p:cNvPr name="Group 27" id="27"/>
          <p:cNvGrpSpPr/>
          <p:nvPr/>
        </p:nvGrpSpPr>
        <p:grpSpPr>
          <a:xfrm rot="0">
            <a:off x="2480409" y="1607787"/>
            <a:ext cx="2581250" cy="1524000"/>
            <a:chOff x="0" y="0"/>
            <a:chExt cx="3441666" cy="2032000"/>
          </a:xfrm>
        </p:grpSpPr>
        <p:sp>
          <p:nvSpPr>
            <p:cNvPr name="Freeform 28" id="28"/>
            <p:cNvSpPr/>
            <p:nvPr/>
          </p:nvSpPr>
          <p:spPr>
            <a:xfrm flipH="false" flipV="false" rot="0">
              <a:off x="0" y="0"/>
              <a:ext cx="3441666" cy="1930400"/>
            </a:xfrm>
            <a:custGeom>
              <a:avLst/>
              <a:gdLst/>
              <a:ahLst/>
              <a:cxnLst/>
              <a:rect r="r" b="b" t="t" l="l"/>
              <a:pathLst>
                <a:path h="1930400" w="3441666">
                  <a:moveTo>
                    <a:pt x="0" y="0"/>
                  </a:moveTo>
                  <a:lnTo>
                    <a:pt x="3441666" y="0"/>
                  </a:lnTo>
                  <a:lnTo>
                    <a:pt x="3441666" y="1930400"/>
                  </a:lnTo>
                  <a:lnTo>
                    <a:pt x="0" y="1930400"/>
                  </a:lnTo>
                  <a:close/>
                </a:path>
              </a:pathLst>
            </a:custGeom>
            <a:solidFill>
              <a:srgbClr val="DBD9D5"/>
            </a:solidFill>
          </p:spPr>
        </p:sp>
        <p:sp>
          <p:nvSpPr>
            <p:cNvPr name="Freeform 29" id="29"/>
            <p:cNvSpPr/>
            <p:nvPr/>
          </p:nvSpPr>
          <p:spPr>
            <a:xfrm flipH="false" flipV="false" rot="0">
              <a:off x="0" y="0"/>
              <a:ext cx="3441666" cy="2032000"/>
            </a:xfrm>
            <a:custGeom>
              <a:avLst/>
              <a:gdLst/>
              <a:ahLst/>
              <a:cxnLst/>
              <a:rect r="r" b="b" t="t" l="l"/>
              <a:pathLst>
                <a:path h="2032000" w="3441666">
                  <a:moveTo>
                    <a:pt x="0" y="1930400"/>
                  </a:moveTo>
                  <a:lnTo>
                    <a:pt x="3441666" y="1930400"/>
                  </a:lnTo>
                  <a:lnTo>
                    <a:pt x="3314666" y="2032000"/>
                  </a:lnTo>
                  <a:cubicBezTo>
                    <a:pt x="3314666" y="2032000"/>
                    <a:pt x="2324066" y="1955800"/>
                    <a:pt x="2222466" y="1955800"/>
                  </a:cubicBezTo>
                  <a:lnTo>
                    <a:pt x="1219200" y="1955800"/>
                  </a:lnTo>
                  <a:cubicBezTo>
                    <a:pt x="1117600" y="1955800"/>
                    <a:pt x="127000" y="2032000"/>
                    <a:pt x="127000" y="2032000"/>
                  </a:cubicBezTo>
                  <a:lnTo>
                    <a:pt x="0" y="1930400"/>
                  </a:lnTo>
                  <a:lnTo>
                    <a:pt x="0" y="0"/>
                  </a:lnTo>
                  <a:lnTo>
                    <a:pt x="3441666" y="0"/>
                  </a:lnTo>
                  <a:lnTo>
                    <a:pt x="3441666" y="1930400"/>
                  </a:lnTo>
                  <a:lnTo>
                    <a:pt x="12700" y="1930400"/>
                  </a:lnTo>
                  <a:lnTo>
                    <a:pt x="12700" y="1917700"/>
                  </a:lnTo>
                  <a:lnTo>
                    <a:pt x="3428966" y="1917700"/>
                  </a:lnTo>
                  <a:lnTo>
                    <a:pt x="3428966" y="12700"/>
                  </a:lnTo>
                  <a:lnTo>
                    <a:pt x="12700" y="12700"/>
                  </a:lnTo>
                  <a:lnTo>
                    <a:pt x="12700" y="1930400"/>
                  </a:lnTo>
                </a:path>
              </a:pathLst>
            </a:custGeom>
            <a:solidFill>
              <a:srgbClr val="394C60">
                <a:alpha val="9804"/>
              </a:srgbClr>
            </a:solidFill>
          </p:spPr>
        </p:sp>
        <p:sp>
          <p:nvSpPr>
            <p:cNvPr name="TextBox 30" id="30"/>
            <p:cNvSpPr txBox="true"/>
            <p:nvPr/>
          </p:nvSpPr>
          <p:spPr>
            <a:xfrm>
              <a:off x="0" y="-47625"/>
              <a:ext cx="3441666"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call and email and talk to so many different doctors to establish a relationship” </a:t>
              </a:r>
            </a:p>
          </p:txBody>
        </p:sp>
      </p:grpSp>
      <p:grpSp>
        <p:nvGrpSpPr>
          <p:cNvPr name="Group 31" id="31"/>
          <p:cNvGrpSpPr/>
          <p:nvPr/>
        </p:nvGrpSpPr>
        <p:grpSpPr>
          <a:xfrm rot="0">
            <a:off x="105129" y="2545734"/>
            <a:ext cx="1828800" cy="1619257"/>
            <a:chOff x="0" y="0"/>
            <a:chExt cx="2438400" cy="2159010"/>
          </a:xfrm>
        </p:grpSpPr>
        <p:sp>
          <p:nvSpPr>
            <p:cNvPr name="Freeform 32" id="32"/>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DBD9D5"/>
            </a:solidFill>
          </p:spPr>
        </p:sp>
        <p:sp>
          <p:nvSpPr>
            <p:cNvPr name="Freeform 33" id="33"/>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34" id="34"/>
            <p:cNvSpPr txBox="true"/>
            <p:nvPr/>
          </p:nvSpPr>
          <p:spPr>
            <a:xfrm>
              <a:off x="0" y="-47625"/>
              <a:ext cx="2438400"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 feel like I’m always the middle man between medical institutions”</a:t>
              </a:r>
            </a:p>
          </p:txBody>
        </p:sp>
      </p:grpSp>
      <p:grpSp>
        <p:nvGrpSpPr>
          <p:cNvPr name="Group 35" id="35"/>
          <p:cNvGrpSpPr/>
          <p:nvPr/>
        </p:nvGrpSpPr>
        <p:grpSpPr>
          <a:xfrm rot="0">
            <a:off x="4691651" y="1606832"/>
            <a:ext cx="1847143" cy="1524000"/>
            <a:chOff x="0" y="0"/>
            <a:chExt cx="2462857" cy="2032000"/>
          </a:xfrm>
        </p:grpSpPr>
        <p:sp>
          <p:nvSpPr>
            <p:cNvPr name="Freeform 36" id="3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37" id="3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38" id="3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“None of my doctors noted me down for a follow-up”</a:t>
              </a:r>
            </a:p>
          </p:txBody>
        </p:sp>
      </p:grpSp>
      <p:grpSp>
        <p:nvGrpSpPr>
          <p:cNvPr name="Group 39" id="39"/>
          <p:cNvGrpSpPr/>
          <p:nvPr/>
        </p:nvGrpSpPr>
        <p:grpSpPr>
          <a:xfrm rot="0">
            <a:off x="6117857" y="280566"/>
            <a:ext cx="1847143" cy="1859453"/>
            <a:chOff x="0" y="0"/>
            <a:chExt cx="2462857" cy="2479271"/>
          </a:xfrm>
        </p:grpSpPr>
        <p:sp>
          <p:nvSpPr>
            <p:cNvPr name="Freeform 40" id="4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41" id="4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42" id="4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“The system is designed for someone with a one-off infection, not a recurring infection”</a:t>
              </a:r>
            </a:p>
          </p:txBody>
        </p:sp>
      </p:grpSp>
      <p:grpSp>
        <p:nvGrpSpPr>
          <p:cNvPr name="Group 43" id="43"/>
          <p:cNvGrpSpPr/>
          <p:nvPr/>
        </p:nvGrpSpPr>
        <p:grpSpPr>
          <a:xfrm rot="0">
            <a:off x="5545867" y="2623265"/>
            <a:ext cx="1828800" cy="1524000"/>
            <a:chOff x="0" y="0"/>
            <a:chExt cx="2438400" cy="2032000"/>
          </a:xfrm>
        </p:grpSpPr>
        <p:sp>
          <p:nvSpPr>
            <p:cNvPr name="Freeform 44" id="44"/>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45" id="45"/>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46" id="46"/>
            <p:cNvSpPr txBox="true"/>
            <p:nvPr/>
          </p:nvSpPr>
          <p:spPr>
            <a:xfrm>
              <a:off x="0" y="-47625"/>
              <a:ext cx="2438400"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had a lung infection and recurring UTIs”</a:t>
              </a:r>
            </a:p>
            <a:p>
              <a:pPr>
                <a:lnSpc>
                  <a:spcPts val="1960"/>
                </a:lnSpc>
              </a:pPr>
            </a:p>
          </p:txBody>
        </p:sp>
      </p:grpSp>
      <p:grpSp>
        <p:nvGrpSpPr>
          <p:cNvPr name="Group 47" id="47"/>
          <p:cNvGrpSpPr/>
          <p:nvPr/>
        </p:nvGrpSpPr>
        <p:grpSpPr>
          <a:xfrm rot="0">
            <a:off x="5791201" y="3600450"/>
            <a:ext cx="1828800" cy="1524000"/>
            <a:chOff x="0" y="0"/>
            <a:chExt cx="2438400" cy="2032000"/>
          </a:xfrm>
        </p:grpSpPr>
        <p:sp>
          <p:nvSpPr>
            <p:cNvPr name="Freeform 48" id="4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49" id="4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50" id="5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“I’ve had to advocate for myself again and again”</a:t>
              </a:r>
            </a:p>
          </p:txBody>
        </p:sp>
      </p:grpSp>
      <p:grpSp>
        <p:nvGrpSpPr>
          <p:cNvPr name="Group 51" id="51"/>
          <p:cNvGrpSpPr/>
          <p:nvPr/>
        </p:nvGrpSpPr>
        <p:grpSpPr>
          <a:xfrm rot="0">
            <a:off x="1375863" y="3385265"/>
            <a:ext cx="1871342" cy="1559452"/>
            <a:chOff x="0" y="0"/>
            <a:chExt cx="2495123" cy="2079269"/>
          </a:xfrm>
        </p:grpSpPr>
        <p:sp>
          <p:nvSpPr>
            <p:cNvPr name="Freeform 52" id="52"/>
            <p:cNvSpPr/>
            <p:nvPr/>
          </p:nvSpPr>
          <p:spPr>
            <a:xfrm flipH="false" flipV="false" rot="0">
              <a:off x="0" y="0"/>
              <a:ext cx="2495123" cy="1977669"/>
            </a:xfrm>
            <a:custGeom>
              <a:avLst/>
              <a:gdLst/>
              <a:ahLst/>
              <a:cxnLst/>
              <a:rect r="r" b="b" t="t" l="l"/>
              <a:pathLst>
                <a:path h="1977669" w="2495123">
                  <a:moveTo>
                    <a:pt x="0" y="0"/>
                  </a:moveTo>
                  <a:lnTo>
                    <a:pt x="2495123" y="0"/>
                  </a:lnTo>
                  <a:lnTo>
                    <a:pt x="2495123" y="1977669"/>
                  </a:lnTo>
                  <a:lnTo>
                    <a:pt x="0" y="1977669"/>
                  </a:lnTo>
                  <a:close/>
                </a:path>
              </a:pathLst>
            </a:custGeom>
            <a:solidFill>
              <a:srgbClr val="DBD9D5"/>
            </a:solidFill>
          </p:spPr>
        </p:sp>
        <p:sp>
          <p:nvSpPr>
            <p:cNvPr name="Freeform 53" id="53"/>
            <p:cNvSpPr/>
            <p:nvPr/>
          </p:nvSpPr>
          <p:spPr>
            <a:xfrm flipH="false" flipV="false" rot="0">
              <a:off x="0" y="0"/>
              <a:ext cx="2495123" cy="2079269"/>
            </a:xfrm>
            <a:custGeom>
              <a:avLst/>
              <a:gdLst/>
              <a:ahLst/>
              <a:cxnLst/>
              <a:rect r="r" b="b" t="t" l="l"/>
              <a:pathLst>
                <a:path h="2079269" w="2495123">
                  <a:moveTo>
                    <a:pt x="0" y="1977669"/>
                  </a:moveTo>
                  <a:lnTo>
                    <a:pt x="2495123" y="1977669"/>
                  </a:lnTo>
                  <a:lnTo>
                    <a:pt x="2368123" y="2079269"/>
                  </a:lnTo>
                  <a:cubicBezTo>
                    <a:pt x="2368123" y="2079269"/>
                    <a:pt x="1377523" y="2003069"/>
                    <a:pt x="1275923" y="2003069"/>
                  </a:cubicBezTo>
                  <a:lnTo>
                    <a:pt x="1219200" y="2003069"/>
                  </a:lnTo>
                  <a:cubicBezTo>
                    <a:pt x="1117600" y="2003069"/>
                    <a:pt x="127000" y="2079269"/>
                    <a:pt x="127000" y="2079269"/>
                  </a:cubicBezTo>
                  <a:lnTo>
                    <a:pt x="0" y="1977669"/>
                  </a:lnTo>
                  <a:lnTo>
                    <a:pt x="0" y="0"/>
                  </a:lnTo>
                  <a:lnTo>
                    <a:pt x="2495123" y="0"/>
                  </a:lnTo>
                  <a:lnTo>
                    <a:pt x="2495123" y="1977669"/>
                  </a:lnTo>
                  <a:lnTo>
                    <a:pt x="12700" y="1977669"/>
                  </a:lnTo>
                  <a:lnTo>
                    <a:pt x="12700" y="1964969"/>
                  </a:lnTo>
                  <a:lnTo>
                    <a:pt x="2482423" y="1964969"/>
                  </a:lnTo>
                  <a:lnTo>
                    <a:pt x="2482423" y="12700"/>
                  </a:lnTo>
                  <a:lnTo>
                    <a:pt x="12700" y="12700"/>
                  </a:lnTo>
                  <a:lnTo>
                    <a:pt x="12700" y="1977669"/>
                  </a:lnTo>
                </a:path>
              </a:pathLst>
            </a:custGeom>
            <a:solidFill>
              <a:srgbClr val="394C60">
                <a:alpha val="9804"/>
              </a:srgbClr>
            </a:solidFill>
          </p:spPr>
        </p:sp>
        <p:sp>
          <p:nvSpPr>
            <p:cNvPr name="TextBox 54" id="54"/>
            <p:cNvSpPr txBox="true"/>
            <p:nvPr/>
          </p:nvSpPr>
          <p:spPr>
            <a:xfrm>
              <a:off x="0" y="-47625"/>
              <a:ext cx="2495123" cy="2025294"/>
            </a:xfrm>
            <a:prstGeom prst="rect">
              <a:avLst/>
            </a:prstGeom>
          </p:spPr>
          <p:txBody>
            <a:bodyPr anchor="t" rtlCol="false" tIns="203200" lIns="203200" bIns="203200" rIns="203200"/>
            <a:lstStyle/>
            <a:p>
              <a:pPr>
                <a:lnSpc>
                  <a:spcPts val="1960"/>
                </a:lnSpc>
              </a:pPr>
              <a:r>
                <a:rPr lang="en-US" sz="1400">
                  <a:solidFill>
                    <a:srgbClr val="000000"/>
                  </a:solidFill>
                  <a:latin typeface="Arimo"/>
                </a:rPr>
                <a:t>“I’ve been mishandled by Stanford Hospital”</a:t>
              </a:r>
            </a:p>
          </p:txBody>
        </p:sp>
      </p:grpSp>
      <p:grpSp>
        <p:nvGrpSpPr>
          <p:cNvPr name="Group 55" id="55"/>
          <p:cNvGrpSpPr/>
          <p:nvPr/>
        </p:nvGrpSpPr>
        <p:grpSpPr>
          <a:xfrm rot="0">
            <a:off x="7081719" y="1705545"/>
            <a:ext cx="1871342" cy="1859453"/>
            <a:chOff x="0" y="0"/>
            <a:chExt cx="2495123" cy="2479271"/>
          </a:xfrm>
        </p:grpSpPr>
        <p:sp>
          <p:nvSpPr>
            <p:cNvPr name="Freeform 56" id="56"/>
            <p:cNvSpPr/>
            <p:nvPr/>
          </p:nvSpPr>
          <p:spPr>
            <a:xfrm flipH="false" flipV="false" rot="0">
              <a:off x="0" y="0"/>
              <a:ext cx="2495123" cy="2377671"/>
            </a:xfrm>
            <a:custGeom>
              <a:avLst/>
              <a:gdLst/>
              <a:ahLst/>
              <a:cxnLst/>
              <a:rect r="r" b="b" t="t" l="l"/>
              <a:pathLst>
                <a:path h="2377671" w="2495123">
                  <a:moveTo>
                    <a:pt x="0" y="0"/>
                  </a:moveTo>
                  <a:lnTo>
                    <a:pt x="2495123" y="0"/>
                  </a:lnTo>
                  <a:lnTo>
                    <a:pt x="2495123" y="2377671"/>
                  </a:lnTo>
                  <a:lnTo>
                    <a:pt x="0" y="2377671"/>
                  </a:lnTo>
                  <a:close/>
                </a:path>
              </a:pathLst>
            </a:custGeom>
            <a:solidFill>
              <a:srgbClr val="DBD9D5"/>
            </a:solidFill>
          </p:spPr>
        </p:sp>
        <p:sp>
          <p:nvSpPr>
            <p:cNvPr name="Freeform 57" id="57"/>
            <p:cNvSpPr/>
            <p:nvPr/>
          </p:nvSpPr>
          <p:spPr>
            <a:xfrm flipH="false" flipV="false" rot="0">
              <a:off x="0" y="0"/>
              <a:ext cx="2495123" cy="2479271"/>
            </a:xfrm>
            <a:custGeom>
              <a:avLst/>
              <a:gdLst/>
              <a:ahLst/>
              <a:cxnLst/>
              <a:rect r="r" b="b" t="t" l="l"/>
              <a:pathLst>
                <a:path h="2479271" w="2495123">
                  <a:moveTo>
                    <a:pt x="0" y="2377671"/>
                  </a:moveTo>
                  <a:lnTo>
                    <a:pt x="2495123" y="2377671"/>
                  </a:lnTo>
                  <a:lnTo>
                    <a:pt x="2368123" y="2479271"/>
                  </a:lnTo>
                  <a:cubicBezTo>
                    <a:pt x="2368123" y="2479271"/>
                    <a:pt x="1377523" y="2403071"/>
                    <a:pt x="1275923" y="2403071"/>
                  </a:cubicBezTo>
                  <a:lnTo>
                    <a:pt x="1219200" y="2403071"/>
                  </a:lnTo>
                  <a:cubicBezTo>
                    <a:pt x="1117600" y="2403071"/>
                    <a:pt x="127000" y="2479271"/>
                    <a:pt x="127000" y="2479271"/>
                  </a:cubicBezTo>
                  <a:lnTo>
                    <a:pt x="0" y="2377671"/>
                  </a:lnTo>
                  <a:lnTo>
                    <a:pt x="0" y="0"/>
                  </a:lnTo>
                  <a:lnTo>
                    <a:pt x="2495123" y="0"/>
                  </a:lnTo>
                  <a:lnTo>
                    <a:pt x="2495123" y="2377671"/>
                  </a:lnTo>
                  <a:lnTo>
                    <a:pt x="12700" y="2377671"/>
                  </a:lnTo>
                  <a:lnTo>
                    <a:pt x="12700" y="2364971"/>
                  </a:lnTo>
                  <a:lnTo>
                    <a:pt x="2482423" y="2364971"/>
                  </a:lnTo>
                  <a:lnTo>
                    <a:pt x="2482423" y="12700"/>
                  </a:lnTo>
                  <a:lnTo>
                    <a:pt x="12700" y="12700"/>
                  </a:lnTo>
                  <a:lnTo>
                    <a:pt x="12700" y="2377671"/>
                  </a:lnTo>
                </a:path>
              </a:pathLst>
            </a:custGeom>
            <a:solidFill>
              <a:srgbClr val="394C60">
                <a:alpha val="9804"/>
              </a:srgbClr>
            </a:solidFill>
          </p:spPr>
        </p:sp>
        <p:sp>
          <p:nvSpPr>
            <p:cNvPr name="TextBox 58" id="58"/>
            <p:cNvSpPr txBox="true"/>
            <p:nvPr/>
          </p:nvSpPr>
          <p:spPr>
            <a:xfrm>
              <a:off x="0" y="-47625"/>
              <a:ext cx="2495123"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“it’s nearly impossible for my doctor in South Bend, Indiana to communicate with Stanford”</a:t>
              </a:r>
            </a:p>
          </p:txBody>
        </p:sp>
      </p:grpSp>
      <p:grpSp>
        <p:nvGrpSpPr>
          <p:cNvPr name="Group 59" id="59"/>
          <p:cNvGrpSpPr/>
          <p:nvPr/>
        </p:nvGrpSpPr>
        <p:grpSpPr>
          <a:xfrm rot="0">
            <a:off x="2971077" y="2755369"/>
            <a:ext cx="1871342" cy="1524000"/>
            <a:chOff x="0" y="0"/>
            <a:chExt cx="2495123" cy="2032000"/>
          </a:xfrm>
        </p:grpSpPr>
        <p:sp>
          <p:nvSpPr>
            <p:cNvPr name="Freeform 60" id="60"/>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DBD9D5"/>
            </a:solidFill>
          </p:spPr>
        </p:sp>
        <p:sp>
          <p:nvSpPr>
            <p:cNvPr name="Freeform 61" id="61"/>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62" id="62"/>
            <p:cNvSpPr txBox="true"/>
            <p:nvPr/>
          </p:nvSpPr>
          <p:spPr>
            <a:xfrm>
              <a:off x="0" y="-47625"/>
              <a:ext cx="2495123"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needed further assistance”</a:t>
              </a:r>
            </a:p>
          </p:txBody>
        </p:sp>
      </p:grpSp>
      <p:grpSp>
        <p:nvGrpSpPr>
          <p:cNvPr name="Group 63" id="63"/>
          <p:cNvGrpSpPr/>
          <p:nvPr/>
        </p:nvGrpSpPr>
        <p:grpSpPr>
          <a:xfrm rot="0">
            <a:off x="3209951" y="3469741"/>
            <a:ext cx="2581250" cy="1619257"/>
            <a:chOff x="0" y="0"/>
            <a:chExt cx="3441666" cy="2159010"/>
          </a:xfrm>
        </p:grpSpPr>
        <p:sp>
          <p:nvSpPr>
            <p:cNvPr name="Freeform 64" id="64"/>
            <p:cNvSpPr/>
            <p:nvPr/>
          </p:nvSpPr>
          <p:spPr>
            <a:xfrm flipH="false" flipV="false" rot="0">
              <a:off x="0" y="0"/>
              <a:ext cx="3441666" cy="2057410"/>
            </a:xfrm>
            <a:custGeom>
              <a:avLst/>
              <a:gdLst/>
              <a:ahLst/>
              <a:cxnLst/>
              <a:rect r="r" b="b" t="t" l="l"/>
              <a:pathLst>
                <a:path h="2057410" w="3441666">
                  <a:moveTo>
                    <a:pt x="0" y="0"/>
                  </a:moveTo>
                  <a:lnTo>
                    <a:pt x="3441666" y="0"/>
                  </a:lnTo>
                  <a:lnTo>
                    <a:pt x="3441666" y="2057410"/>
                  </a:lnTo>
                  <a:lnTo>
                    <a:pt x="0" y="2057410"/>
                  </a:lnTo>
                  <a:close/>
                </a:path>
              </a:pathLst>
            </a:custGeom>
            <a:solidFill>
              <a:srgbClr val="DBD9D5"/>
            </a:solidFill>
          </p:spPr>
        </p:sp>
        <p:sp>
          <p:nvSpPr>
            <p:cNvPr name="Freeform 65" id="65"/>
            <p:cNvSpPr/>
            <p:nvPr/>
          </p:nvSpPr>
          <p:spPr>
            <a:xfrm flipH="false" flipV="false" rot="0">
              <a:off x="0" y="0"/>
              <a:ext cx="3441666" cy="2159010"/>
            </a:xfrm>
            <a:custGeom>
              <a:avLst/>
              <a:gdLst/>
              <a:ahLst/>
              <a:cxnLst/>
              <a:rect r="r" b="b" t="t" l="l"/>
              <a:pathLst>
                <a:path h="2159010" w="3441666">
                  <a:moveTo>
                    <a:pt x="0" y="2057410"/>
                  </a:moveTo>
                  <a:lnTo>
                    <a:pt x="3441666" y="2057410"/>
                  </a:lnTo>
                  <a:lnTo>
                    <a:pt x="3314666" y="2159010"/>
                  </a:lnTo>
                  <a:cubicBezTo>
                    <a:pt x="3314666" y="2159010"/>
                    <a:pt x="2324066" y="2082810"/>
                    <a:pt x="2222466" y="2082810"/>
                  </a:cubicBezTo>
                  <a:lnTo>
                    <a:pt x="1219200" y="2082810"/>
                  </a:lnTo>
                  <a:cubicBezTo>
                    <a:pt x="1117600" y="2082810"/>
                    <a:pt x="127000" y="2159010"/>
                    <a:pt x="127000" y="2159010"/>
                  </a:cubicBezTo>
                  <a:lnTo>
                    <a:pt x="0" y="2057410"/>
                  </a:lnTo>
                  <a:lnTo>
                    <a:pt x="0" y="0"/>
                  </a:lnTo>
                  <a:lnTo>
                    <a:pt x="3441666" y="0"/>
                  </a:lnTo>
                  <a:lnTo>
                    <a:pt x="3441666" y="2057410"/>
                  </a:lnTo>
                  <a:lnTo>
                    <a:pt x="12700" y="2057410"/>
                  </a:lnTo>
                  <a:lnTo>
                    <a:pt x="12700" y="2044710"/>
                  </a:lnTo>
                  <a:lnTo>
                    <a:pt x="3428966" y="2044710"/>
                  </a:lnTo>
                  <a:lnTo>
                    <a:pt x="3428966" y="12700"/>
                  </a:lnTo>
                  <a:lnTo>
                    <a:pt x="12700" y="12700"/>
                  </a:lnTo>
                  <a:lnTo>
                    <a:pt x="12700" y="2057410"/>
                  </a:lnTo>
                </a:path>
              </a:pathLst>
            </a:custGeom>
            <a:solidFill>
              <a:srgbClr val="394C60">
                <a:alpha val="9804"/>
              </a:srgbClr>
            </a:solidFill>
          </p:spPr>
        </p:sp>
        <p:sp>
          <p:nvSpPr>
            <p:cNvPr name="TextBox 66" id="66"/>
            <p:cNvSpPr txBox="true"/>
            <p:nvPr/>
          </p:nvSpPr>
          <p:spPr>
            <a:xfrm>
              <a:off x="0" y="-47625"/>
              <a:ext cx="3441666"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“My health insurance is tied to my father’s job which means its limited to the state of Indiana”</a:t>
              </a:r>
            </a:p>
            <a:p>
              <a:pPr>
                <a:lnSpc>
                  <a:spcPts val="1960"/>
                </a:lnSpc>
              </a:pPr>
            </a:p>
          </p:txBody>
        </p:sp>
      </p:grpSp>
      <p:grpSp>
        <p:nvGrpSpPr>
          <p:cNvPr name="Group 67" id="67"/>
          <p:cNvGrpSpPr/>
          <p:nvPr/>
        </p:nvGrpSpPr>
        <p:grpSpPr>
          <a:xfrm rot="0">
            <a:off x="-23700" y="5314692"/>
            <a:ext cx="1828800" cy="1622713"/>
            <a:chOff x="0" y="0"/>
            <a:chExt cx="2438400" cy="2163617"/>
          </a:xfrm>
        </p:grpSpPr>
        <p:sp>
          <p:nvSpPr>
            <p:cNvPr name="Freeform 68" id="68"/>
            <p:cNvSpPr/>
            <p:nvPr/>
          </p:nvSpPr>
          <p:spPr>
            <a:xfrm flipH="false" flipV="false" rot="0">
              <a:off x="0" y="0"/>
              <a:ext cx="2438400" cy="2062017"/>
            </a:xfrm>
            <a:custGeom>
              <a:avLst/>
              <a:gdLst/>
              <a:ahLst/>
              <a:cxnLst/>
              <a:rect r="r" b="b" t="t" l="l"/>
              <a:pathLst>
                <a:path h="2062017" w="2438400">
                  <a:moveTo>
                    <a:pt x="0" y="0"/>
                  </a:moveTo>
                  <a:lnTo>
                    <a:pt x="2438400" y="0"/>
                  </a:lnTo>
                  <a:lnTo>
                    <a:pt x="2438400" y="2062017"/>
                  </a:lnTo>
                  <a:lnTo>
                    <a:pt x="0" y="2062017"/>
                  </a:lnTo>
                  <a:close/>
                </a:path>
              </a:pathLst>
            </a:custGeom>
            <a:solidFill>
              <a:srgbClr val="DBD9D5"/>
            </a:solidFill>
          </p:spPr>
        </p:sp>
        <p:sp>
          <p:nvSpPr>
            <p:cNvPr name="Freeform 69" id="69"/>
            <p:cNvSpPr/>
            <p:nvPr/>
          </p:nvSpPr>
          <p:spPr>
            <a:xfrm flipH="false" flipV="false" rot="0">
              <a:off x="0" y="0"/>
              <a:ext cx="2438400" cy="2163617"/>
            </a:xfrm>
            <a:custGeom>
              <a:avLst/>
              <a:gdLst/>
              <a:ahLst/>
              <a:cxnLst/>
              <a:rect r="r" b="b" t="t" l="l"/>
              <a:pathLst>
                <a:path h="2163617" w="2438400">
                  <a:moveTo>
                    <a:pt x="0" y="2062017"/>
                  </a:moveTo>
                  <a:lnTo>
                    <a:pt x="2438400" y="2062017"/>
                  </a:lnTo>
                  <a:lnTo>
                    <a:pt x="2311400" y="2163617"/>
                  </a:lnTo>
                  <a:cubicBezTo>
                    <a:pt x="2311400" y="2163617"/>
                    <a:pt x="1320800" y="2087417"/>
                    <a:pt x="1219200" y="2087417"/>
                  </a:cubicBezTo>
                  <a:lnTo>
                    <a:pt x="1219200" y="2087417"/>
                  </a:lnTo>
                  <a:cubicBezTo>
                    <a:pt x="1117600" y="2087417"/>
                    <a:pt x="127000" y="2163617"/>
                    <a:pt x="127000" y="2163617"/>
                  </a:cubicBezTo>
                  <a:lnTo>
                    <a:pt x="0" y="2062017"/>
                  </a:lnTo>
                  <a:lnTo>
                    <a:pt x="0" y="0"/>
                  </a:lnTo>
                  <a:lnTo>
                    <a:pt x="2438400" y="0"/>
                  </a:lnTo>
                  <a:lnTo>
                    <a:pt x="2438400" y="2062017"/>
                  </a:lnTo>
                  <a:lnTo>
                    <a:pt x="12700" y="2062017"/>
                  </a:lnTo>
                  <a:lnTo>
                    <a:pt x="12700" y="2049317"/>
                  </a:lnTo>
                  <a:lnTo>
                    <a:pt x="2425700" y="2049317"/>
                  </a:lnTo>
                  <a:lnTo>
                    <a:pt x="2425700" y="12700"/>
                  </a:lnTo>
                  <a:lnTo>
                    <a:pt x="12700" y="12700"/>
                  </a:lnTo>
                  <a:lnTo>
                    <a:pt x="12700" y="2062017"/>
                  </a:lnTo>
                </a:path>
              </a:pathLst>
            </a:custGeom>
            <a:solidFill>
              <a:srgbClr val="394C60">
                <a:alpha val="9804"/>
              </a:srgbClr>
            </a:solidFill>
          </p:spPr>
        </p:sp>
        <p:sp>
          <p:nvSpPr>
            <p:cNvPr name="TextBox 70" id="70"/>
            <p:cNvSpPr txBox="true"/>
            <p:nvPr/>
          </p:nvSpPr>
          <p:spPr>
            <a:xfrm>
              <a:off x="0" y="-47625"/>
              <a:ext cx="2438400" cy="2109642"/>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Constantly advocating for herself to the Student Health Services</a:t>
              </a:r>
            </a:p>
          </p:txBody>
        </p:sp>
      </p:grpSp>
      <p:grpSp>
        <p:nvGrpSpPr>
          <p:cNvPr name="Group 71" id="71"/>
          <p:cNvGrpSpPr/>
          <p:nvPr/>
        </p:nvGrpSpPr>
        <p:grpSpPr>
          <a:xfrm rot="0">
            <a:off x="1696738" y="5581172"/>
            <a:ext cx="2074297" cy="1524955"/>
            <a:chOff x="0" y="0"/>
            <a:chExt cx="2765729" cy="2033273"/>
          </a:xfrm>
        </p:grpSpPr>
        <p:sp>
          <p:nvSpPr>
            <p:cNvPr name="Freeform 72" id="72"/>
            <p:cNvSpPr/>
            <p:nvPr/>
          </p:nvSpPr>
          <p:spPr>
            <a:xfrm flipH="false" flipV="false" rot="0">
              <a:off x="0" y="0"/>
              <a:ext cx="2765729" cy="1931673"/>
            </a:xfrm>
            <a:custGeom>
              <a:avLst/>
              <a:gdLst/>
              <a:ahLst/>
              <a:cxnLst/>
              <a:rect r="r" b="b" t="t" l="l"/>
              <a:pathLst>
                <a:path h="1931673" w="2765729">
                  <a:moveTo>
                    <a:pt x="0" y="0"/>
                  </a:moveTo>
                  <a:lnTo>
                    <a:pt x="2765729" y="0"/>
                  </a:lnTo>
                  <a:lnTo>
                    <a:pt x="2765729" y="1931673"/>
                  </a:lnTo>
                  <a:lnTo>
                    <a:pt x="0" y="1931673"/>
                  </a:lnTo>
                  <a:close/>
                </a:path>
              </a:pathLst>
            </a:custGeom>
            <a:solidFill>
              <a:srgbClr val="DBD9D5"/>
            </a:solidFill>
          </p:spPr>
        </p:sp>
        <p:sp>
          <p:nvSpPr>
            <p:cNvPr name="Freeform 73" id="73"/>
            <p:cNvSpPr/>
            <p:nvPr/>
          </p:nvSpPr>
          <p:spPr>
            <a:xfrm flipH="false" flipV="false" rot="0">
              <a:off x="0" y="0"/>
              <a:ext cx="2765729" cy="2033273"/>
            </a:xfrm>
            <a:custGeom>
              <a:avLst/>
              <a:gdLst/>
              <a:ahLst/>
              <a:cxnLst/>
              <a:rect r="r" b="b" t="t" l="l"/>
              <a:pathLst>
                <a:path h="2033273" w="2765729">
                  <a:moveTo>
                    <a:pt x="0" y="1931673"/>
                  </a:moveTo>
                  <a:lnTo>
                    <a:pt x="2765729" y="1931673"/>
                  </a:lnTo>
                  <a:lnTo>
                    <a:pt x="2638729" y="2033273"/>
                  </a:lnTo>
                  <a:cubicBezTo>
                    <a:pt x="2638729" y="2033273"/>
                    <a:pt x="1648129" y="1957073"/>
                    <a:pt x="1546529" y="1957073"/>
                  </a:cubicBezTo>
                  <a:lnTo>
                    <a:pt x="1219200" y="1957073"/>
                  </a:lnTo>
                  <a:cubicBezTo>
                    <a:pt x="1117600" y="1957073"/>
                    <a:pt x="127000" y="2033273"/>
                    <a:pt x="127000" y="2033273"/>
                  </a:cubicBezTo>
                  <a:lnTo>
                    <a:pt x="0" y="1931673"/>
                  </a:lnTo>
                  <a:lnTo>
                    <a:pt x="0" y="0"/>
                  </a:lnTo>
                  <a:lnTo>
                    <a:pt x="2765729" y="0"/>
                  </a:lnTo>
                  <a:lnTo>
                    <a:pt x="2765729" y="1931673"/>
                  </a:lnTo>
                  <a:lnTo>
                    <a:pt x="12700" y="1931673"/>
                  </a:lnTo>
                  <a:lnTo>
                    <a:pt x="12700" y="1918973"/>
                  </a:lnTo>
                  <a:lnTo>
                    <a:pt x="2753029" y="1918973"/>
                  </a:lnTo>
                  <a:lnTo>
                    <a:pt x="2753029" y="12700"/>
                  </a:lnTo>
                  <a:lnTo>
                    <a:pt x="12700" y="12700"/>
                  </a:lnTo>
                  <a:lnTo>
                    <a:pt x="12700" y="1931673"/>
                  </a:lnTo>
                </a:path>
              </a:pathLst>
            </a:custGeom>
            <a:solidFill>
              <a:srgbClr val="394C60">
                <a:alpha val="9804"/>
              </a:srgbClr>
            </a:solidFill>
          </p:spPr>
        </p:sp>
        <p:sp>
          <p:nvSpPr>
            <p:cNvPr name="TextBox 74" id="74"/>
            <p:cNvSpPr txBox="true"/>
            <p:nvPr/>
          </p:nvSpPr>
          <p:spPr>
            <a:xfrm>
              <a:off x="0" y="-47625"/>
              <a:ext cx="2765729"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Has to call providers in both Indiana and Stanford constantly to get medical records</a:t>
              </a:r>
            </a:p>
          </p:txBody>
        </p:sp>
      </p:grpSp>
      <p:grpSp>
        <p:nvGrpSpPr>
          <p:cNvPr name="Group 75" id="75"/>
          <p:cNvGrpSpPr/>
          <p:nvPr/>
        </p:nvGrpSpPr>
        <p:grpSpPr>
          <a:xfrm rot="0">
            <a:off x="3660548" y="5364049"/>
            <a:ext cx="1834548" cy="1524000"/>
            <a:chOff x="0" y="0"/>
            <a:chExt cx="2446064" cy="2032000"/>
          </a:xfrm>
        </p:grpSpPr>
        <p:sp>
          <p:nvSpPr>
            <p:cNvPr name="Freeform 76" id="76"/>
            <p:cNvSpPr/>
            <p:nvPr/>
          </p:nvSpPr>
          <p:spPr>
            <a:xfrm flipH="false" flipV="false" rot="0">
              <a:off x="0" y="0"/>
              <a:ext cx="2446064" cy="1930400"/>
            </a:xfrm>
            <a:custGeom>
              <a:avLst/>
              <a:gdLst/>
              <a:ahLst/>
              <a:cxnLst/>
              <a:rect r="r" b="b" t="t" l="l"/>
              <a:pathLst>
                <a:path h="1930400" w="2446064">
                  <a:moveTo>
                    <a:pt x="0" y="0"/>
                  </a:moveTo>
                  <a:lnTo>
                    <a:pt x="2446064" y="0"/>
                  </a:lnTo>
                  <a:lnTo>
                    <a:pt x="2446064" y="1930400"/>
                  </a:lnTo>
                  <a:lnTo>
                    <a:pt x="0" y="1930400"/>
                  </a:lnTo>
                  <a:close/>
                </a:path>
              </a:pathLst>
            </a:custGeom>
            <a:solidFill>
              <a:srgbClr val="DBD9D5"/>
            </a:solidFill>
          </p:spPr>
        </p:sp>
        <p:sp>
          <p:nvSpPr>
            <p:cNvPr name="Freeform 77" id="77"/>
            <p:cNvSpPr/>
            <p:nvPr/>
          </p:nvSpPr>
          <p:spPr>
            <a:xfrm flipH="false" flipV="false" rot="0">
              <a:off x="0" y="0"/>
              <a:ext cx="2446064" cy="2032000"/>
            </a:xfrm>
            <a:custGeom>
              <a:avLst/>
              <a:gdLst/>
              <a:ahLst/>
              <a:cxnLst/>
              <a:rect r="r" b="b" t="t" l="l"/>
              <a:pathLst>
                <a:path h="2032000" w="2446064">
                  <a:moveTo>
                    <a:pt x="0" y="1930400"/>
                  </a:moveTo>
                  <a:lnTo>
                    <a:pt x="2446064" y="1930400"/>
                  </a:lnTo>
                  <a:lnTo>
                    <a:pt x="2319064" y="2032000"/>
                  </a:lnTo>
                  <a:cubicBezTo>
                    <a:pt x="2319064" y="2032000"/>
                    <a:pt x="1328464" y="1955800"/>
                    <a:pt x="1226864" y="1955800"/>
                  </a:cubicBezTo>
                  <a:lnTo>
                    <a:pt x="1219200" y="1955800"/>
                  </a:lnTo>
                  <a:cubicBezTo>
                    <a:pt x="1117600" y="1955800"/>
                    <a:pt x="127000" y="2032000"/>
                    <a:pt x="127000" y="2032000"/>
                  </a:cubicBezTo>
                  <a:lnTo>
                    <a:pt x="0" y="1930400"/>
                  </a:lnTo>
                  <a:lnTo>
                    <a:pt x="0" y="0"/>
                  </a:lnTo>
                  <a:lnTo>
                    <a:pt x="2446064" y="0"/>
                  </a:lnTo>
                  <a:lnTo>
                    <a:pt x="2446064" y="1930400"/>
                  </a:lnTo>
                  <a:lnTo>
                    <a:pt x="12700" y="1930400"/>
                  </a:lnTo>
                  <a:lnTo>
                    <a:pt x="12700" y="1917700"/>
                  </a:lnTo>
                  <a:lnTo>
                    <a:pt x="2433364" y="1917700"/>
                  </a:lnTo>
                  <a:lnTo>
                    <a:pt x="2433364" y="12700"/>
                  </a:lnTo>
                  <a:lnTo>
                    <a:pt x="12700" y="12700"/>
                  </a:lnTo>
                  <a:lnTo>
                    <a:pt x="12700" y="1930400"/>
                  </a:lnTo>
                </a:path>
              </a:pathLst>
            </a:custGeom>
            <a:solidFill>
              <a:srgbClr val="394C60">
                <a:alpha val="9804"/>
              </a:srgbClr>
            </a:solidFill>
          </p:spPr>
        </p:sp>
        <p:sp>
          <p:nvSpPr>
            <p:cNvPr name="TextBox 78" id="78"/>
            <p:cNvSpPr txBox="true"/>
            <p:nvPr/>
          </p:nvSpPr>
          <p:spPr>
            <a:xfrm>
              <a:off x="0" y="-47625"/>
              <a:ext cx="2446064"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Paid $10-15k in medical bills over 2 years</a:t>
              </a:r>
            </a:p>
          </p:txBody>
        </p:sp>
      </p:grpSp>
      <p:grpSp>
        <p:nvGrpSpPr>
          <p:cNvPr name="Group 79" id="79"/>
          <p:cNvGrpSpPr/>
          <p:nvPr/>
        </p:nvGrpSpPr>
        <p:grpSpPr>
          <a:xfrm rot="0">
            <a:off x="233216" y="6830891"/>
            <a:ext cx="1847143" cy="1619257"/>
            <a:chOff x="0" y="0"/>
            <a:chExt cx="2462857" cy="2159010"/>
          </a:xfrm>
        </p:grpSpPr>
        <p:sp>
          <p:nvSpPr>
            <p:cNvPr name="Freeform 80" id="8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81" id="8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82" id="82"/>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Used to live in South Bend, Indiana but now is at Stanford </a:t>
              </a:r>
            </a:p>
            <a:p>
              <a:pPr>
                <a:lnSpc>
                  <a:spcPts val="1960"/>
                </a:lnSpc>
              </a:pPr>
            </a:p>
          </p:txBody>
        </p:sp>
      </p:grpSp>
      <p:grpSp>
        <p:nvGrpSpPr>
          <p:cNvPr name="Group 83" id="83"/>
          <p:cNvGrpSpPr/>
          <p:nvPr/>
        </p:nvGrpSpPr>
        <p:grpSpPr>
          <a:xfrm rot="0">
            <a:off x="2080359" y="6986504"/>
            <a:ext cx="2581250" cy="1524000"/>
            <a:chOff x="0" y="0"/>
            <a:chExt cx="3441666" cy="2032000"/>
          </a:xfrm>
        </p:grpSpPr>
        <p:sp>
          <p:nvSpPr>
            <p:cNvPr name="Freeform 84" id="84"/>
            <p:cNvSpPr/>
            <p:nvPr/>
          </p:nvSpPr>
          <p:spPr>
            <a:xfrm flipH="false" flipV="false" rot="0">
              <a:off x="0" y="0"/>
              <a:ext cx="3441666" cy="1930400"/>
            </a:xfrm>
            <a:custGeom>
              <a:avLst/>
              <a:gdLst/>
              <a:ahLst/>
              <a:cxnLst/>
              <a:rect r="r" b="b" t="t" l="l"/>
              <a:pathLst>
                <a:path h="1930400" w="3441666">
                  <a:moveTo>
                    <a:pt x="0" y="0"/>
                  </a:moveTo>
                  <a:lnTo>
                    <a:pt x="3441666" y="0"/>
                  </a:lnTo>
                  <a:lnTo>
                    <a:pt x="3441666" y="1930400"/>
                  </a:lnTo>
                  <a:lnTo>
                    <a:pt x="0" y="1930400"/>
                  </a:lnTo>
                  <a:close/>
                </a:path>
              </a:pathLst>
            </a:custGeom>
            <a:solidFill>
              <a:srgbClr val="DBD9D5"/>
            </a:solidFill>
          </p:spPr>
        </p:sp>
        <p:sp>
          <p:nvSpPr>
            <p:cNvPr name="Freeform 85" id="85"/>
            <p:cNvSpPr/>
            <p:nvPr/>
          </p:nvSpPr>
          <p:spPr>
            <a:xfrm flipH="false" flipV="false" rot="0">
              <a:off x="0" y="0"/>
              <a:ext cx="3441666" cy="2032000"/>
            </a:xfrm>
            <a:custGeom>
              <a:avLst/>
              <a:gdLst/>
              <a:ahLst/>
              <a:cxnLst/>
              <a:rect r="r" b="b" t="t" l="l"/>
              <a:pathLst>
                <a:path h="2032000" w="3441666">
                  <a:moveTo>
                    <a:pt x="0" y="1930400"/>
                  </a:moveTo>
                  <a:lnTo>
                    <a:pt x="3441666" y="1930400"/>
                  </a:lnTo>
                  <a:lnTo>
                    <a:pt x="3314666" y="2032000"/>
                  </a:lnTo>
                  <a:cubicBezTo>
                    <a:pt x="3314666" y="2032000"/>
                    <a:pt x="2324066" y="1955800"/>
                    <a:pt x="2222466" y="1955800"/>
                  </a:cubicBezTo>
                  <a:lnTo>
                    <a:pt x="1219200" y="1955800"/>
                  </a:lnTo>
                  <a:cubicBezTo>
                    <a:pt x="1117600" y="1955800"/>
                    <a:pt x="127000" y="2032000"/>
                    <a:pt x="127000" y="2032000"/>
                  </a:cubicBezTo>
                  <a:lnTo>
                    <a:pt x="0" y="1930400"/>
                  </a:lnTo>
                  <a:lnTo>
                    <a:pt x="0" y="0"/>
                  </a:lnTo>
                  <a:lnTo>
                    <a:pt x="3441666" y="0"/>
                  </a:lnTo>
                  <a:lnTo>
                    <a:pt x="3441666" y="1930400"/>
                  </a:lnTo>
                  <a:lnTo>
                    <a:pt x="12700" y="1930400"/>
                  </a:lnTo>
                  <a:lnTo>
                    <a:pt x="12700" y="1917700"/>
                  </a:lnTo>
                  <a:lnTo>
                    <a:pt x="3428966" y="1917700"/>
                  </a:lnTo>
                  <a:lnTo>
                    <a:pt x="3428966" y="12700"/>
                  </a:lnTo>
                  <a:lnTo>
                    <a:pt x="12700" y="12700"/>
                  </a:lnTo>
                  <a:lnTo>
                    <a:pt x="12700" y="1930400"/>
                  </a:lnTo>
                </a:path>
              </a:pathLst>
            </a:custGeom>
            <a:solidFill>
              <a:srgbClr val="394C60">
                <a:alpha val="9804"/>
              </a:srgbClr>
            </a:solidFill>
          </p:spPr>
        </p:sp>
        <p:sp>
          <p:nvSpPr>
            <p:cNvPr name="TextBox 86" id="86"/>
            <p:cNvSpPr txBox="true"/>
            <p:nvPr/>
          </p:nvSpPr>
          <p:spPr>
            <a:xfrm>
              <a:off x="0" y="-47625"/>
              <a:ext cx="3441666"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9 rounds of antibiotics, chest X-ray, kidney ultrasound, CT scan, and other minor procedures and scans</a:t>
              </a:r>
            </a:p>
          </p:txBody>
        </p:sp>
      </p:grpSp>
      <p:grpSp>
        <p:nvGrpSpPr>
          <p:cNvPr name="Group 87" id="87"/>
          <p:cNvGrpSpPr/>
          <p:nvPr/>
        </p:nvGrpSpPr>
        <p:grpSpPr>
          <a:xfrm rot="0">
            <a:off x="0" y="8051572"/>
            <a:ext cx="1828800" cy="1524000"/>
            <a:chOff x="0" y="0"/>
            <a:chExt cx="2438400" cy="2032000"/>
          </a:xfrm>
        </p:grpSpPr>
        <p:sp>
          <p:nvSpPr>
            <p:cNvPr name="Freeform 88" id="8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89" id="8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90" id="9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Laughs uncomfortably when talking about her infections</a:t>
              </a:r>
            </a:p>
          </p:txBody>
        </p:sp>
      </p:grpSp>
      <p:grpSp>
        <p:nvGrpSpPr>
          <p:cNvPr name="Group 91" id="91"/>
          <p:cNvGrpSpPr/>
          <p:nvPr/>
        </p:nvGrpSpPr>
        <p:grpSpPr>
          <a:xfrm rot="0">
            <a:off x="4622296" y="6710794"/>
            <a:ext cx="1847143" cy="1859453"/>
            <a:chOff x="0" y="0"/>
            <a:chExt cx="2462857" cy="2479271"/>
          </a:xfrm>
        </p:grpSpPr>
        <p:sp>
          <p:nvSpPr>
            <p:cNvPr name="Freeform 92" id="92"/>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93" id="93"/>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94" id="94"/>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Takes cranberry pills as a way to offset UTI symptoms until she can get care</a:t>
              </a:r>
            </a:p>
            <a:p>
              <a:pPr>
                <a:lnSpc>
                  <a:spcPts val="1960"/>
                </a:lnSpc>
              </a:pPr>
            </a:p>
          </p:txBody>
        </p:sp>
      </p:grpSp>
      <p:grpSp>
        <p:nvGrpSpPr>
          <p:cNvPr name="Group 95" id="95"/>
          <p:cNvGrpSpPr/>
          <p:nvPr/>
        </p:nvGrpSpPr>
        <p:grpSpPr>
          <a:xfrm rot="0">
            <a:off x="5485607" y="5461549"/>
            <a:ext cx="1847143" cy="1524955"/>
            <a:chOff x="0" y="0"/>
            <a:chExt cx="2462857" cy="2033273"/>
          </a:xfrm>
        </p:grpSpPr>
        <p:sp>
          <p:nvSpPr>
            <p:cNvPr name="Freeform 96" id="96"/>
            <p:cNvSpPr/>
            <p:nvPr/>
          </p:nvSpPr>
          <p:spPr>
            <a:xfrm flipH="false" flipV="false" rot="0">
              <a:off x="0" y="0"/>
              <a:ext cx="2462857" cy="1931673"/>
            </a:xfrm>
            <a:custGeom>
              <a:avLst/>
              <a:gdLst/>
              <a:ahLst/>
              <a:cxnLst/>
              <a:rect r="r" b="b" t="t" l="l"/>
              <a:pathLst>
                <a:path h="1931673" w="2462857">
                  <a:moveTo>
                    <a:pt x="0" y="0"/>
                  </a:moveTo>
                  <a:lnTo>
                    <a:pt x="2462857" y="0"/>
                  </a:lnTo>
                  <a:lnTo>
                    <a:pt x="2462857" y="1931673"/>
                  </a:lnTo>
                  <a:lnTo>
                    <a:pt x="0" y="1931673"/>
                  </a:lnTo>
                  <a:close/>
                </a:path>
              </a:pathLst>
            </a:custGeom>
            <a:solidFill>
              <a:srgbClr val="DBD9D5"/>
            </a:solidFill>
          </p:spPr>
        </p:sp>
        <p:sp>
          <p:nvSpPr>
            <p:cNvPr name="Freeform 97" id="97"/>
            <p:cNvSpPr/>
            <p:nvPr/>
          </p:nvSpPr>
          <p:spPr>
            <a:xfrm flipH="false" flipV="false" rot="0">
              <a:off x="0" y="0"/>
              <a:ext cx="2462857" cy="2033273"/>
            </a:xfrm>
            <a:custGeom>
              <a:avLst/>
              <a:gdLst/>
              <a:ahLst/>
              <a:cxnLst/>
              <a:rect r="r" b="b" t="t" l="l"/>
              <a:pathLst>
                <a:path h="2033273" w="2462857">
                  <a:moveTo>
                    <a:pt x="0" y="1931673"/>
                  </a:moveTo>
                  <a:lnTo>
                    <a:pt x="2462857" y="1931673"/>
                  </a:lnTo>
                  <a:lnTo>
                    <a:pt x="2335857" y="2033273"/>
                  </a:lnTo>
                  <a:cubicBezTo>
                    <a:pt x="2335857" y="2033273"/>
                    <a:pt x="1345257" y="1957073"/>
                    <a:pt x="1243657" y="1957073"/>
                  </a:cubicBezTo>
                  <a:lnTo>
                    <a:pt x="1219200" y="1957073"/>
                  </a:lnTo>
                  <a:cubicBezTo>
                    <a:pt x="1117600" y="1957073"/>
                    <a:pt x="127000" y="2033273"/>
                    <a:pt x="127000" y="2033273"/>
                  </a:cubicBezTo>
                  <a:lnTo>
                    <a:pt x="0" y="1931673"/>
                  </a:lnTo>
                  <a:lnTo>
                    <a:pt x="0" y="0"/>
                  </a:lnTo>
                  <a:lnTo>
                    <a:pt x="2462857" y="0"/>
                  </a:lnTo>
                  <a:lnTo>
                    <a:pt x="2462857" y="1931673"/>
                  </a:lnTo>
                  <a:lnTo>
                    <a:pt x="12700" y="1931673"/>
                  </a:lnTo>
                  <a:lnTo>
                    <a:pt x="12700" y="1918973"/>
                  </a:lnTo>
                  <a:lnTo>
                    <a:pt x="2450157" y="1918973"/>
                  </a:lnTo>
                  <a:lnTo>
                    <a:pt x="2450157" y="12700"/>
                  </a:lnTo>
                  <a:lnTo>
                    <a:pt x="12700" y="12700"/>
                  </a:lnTo>
                  <a:lnTo>
                    <a:pt x="12700" y="1931673"/>
                  </a:lnTo>
                </a:path>
              </a:pathLst>
            </a:custGeom>
            <a:solidFill>
              <a:srgbClr val="394C60">
                <a:alpha val="9804"/>
              </a:srgbClr>
            </a:solidFill>
          </p:spPr>
        </p:sp>
        <p:sp>
          <p:nvSpPr>
            <p:cNvPr name="TextBox 98" id="98"/>
            <p:cNvSpPr txBox="true"/>
            <p:nvPr/>
          </p:nvSpPr>
          <p:spPr>
            <a:xfrm>
              <a:off x="0" y="-47625"/>
              <a:ext cx="2462857" cy="1979298"/>
            </a:xfrm>
            <a:prstGeom prst="rect">
              <a:avLst/>
            </a:prstGeom>
          </p:spPr>
          <p:txBody>
            <a:bodyPr anchor="t" rtlCol="false" tIns="203200" lIns="203200" bIns="203200" rIns="203200"/>
            <a:lstStyle/>
            <a:p>
              <a:pPr>
                <a:lnSpc>
                  <a:spcPts val="1960"/>
                </a:lnSpc>
              </a:pPr>
              <a:r>
                <a:rPr lang="en-US" sz="1400">
                  <a:solidFill>
                    <a:srgbClr val="000000"/>
                  </a:solidFill>
                  <a:latin typeface="Arimo"/>
                </a:rPr>
                <a:t>Forced to find an out-of-network primary urologist in the Bay</a:t>
              </a:r>
            </a:p>
          </p:txBody>
        </p:sp>
      </p:grpSp>
      <p:grpSp>
        <p:nvGrpSpPr>
          <p:cNvPr name="Group 99" id="99"/>
          <p:cNvGrpSpPr/>
          <p:nvPr/>
        </p:nvGrpSpPr>
        <p:grpSpPr>
          <a:xfrm rot="0">
            <a:off x="3369417" y="8175397"/>
            <a:ext cx="2245805" cy="1619257"/>
            <a:chOff x="0" y="0"/>
            <a:chExt cx="2994407" cy="2159010"/>
          </a:xfrm>
        </p:grpSpPr>
        <p:sp>
          <p:nvSpPr>
            <p:cNvPr name="Freeform 100" id="100"/>
            <p:cNvSpPr/>
            <p:nvPr/>
          </p:nvSpPr>
          <p:spPr>
            <a:xfrm flipH="false" flipV="false" rot="0">
              <a:off x="0" y="0"/>
              <a:ext cx="2994407" cy="2057410"/>
            </a:xfrm>
            <a:custGeom>
              <a:avLst/>
              <a:gdLst/>
              <a:ahLst/>
              <a:cxnLst/>
              <a:rect r="r" b="b" t="t" l="l"/>
              <a:pathLst>
                <a:path h="2057410" w="2994407">
                  <a:moveTo>
                    <a:pt x="0" y="0"/>
                  </a:moveTo>
                  <a:lnTo>
                    <a:pt x="2994407" y="0"/>
                  </a:lnTo>
                  <a:lnTo>
                    <a:pt x="2994407" y="2057410"/>
                  </a:lnTo>
                  <a:lnTo>
                    <a:pt x="0" y="2057410"/>
                  </a:lnTo>
                  <a:close/>
                </a:path>
              </a:pathLst>
            </a:custGeom>
            <a:solidFill>
              <a:srgbClr val="DBD9D5"/>
            </a:solidFill>
          </p:spPr>
        </p:sp>
        <p:sp>
          <p:nvSpPr>
            <p:cNvPr name="Freeform 101" id="101"/>
            <p:cNvSpPr/>
            <p:nvPr/>
          </p:nvSpPr>
          <p:spPr>
            <a:xfrm flipH="false" flipV="false" rot="0">
              <a:off x="0" y="0"/>
              <a:ext cx="2994407" cy="2159010"/>
            </a:xfrm>
            <a:custGeom>
              <a:avLst/>
              <a:gdLst/>
              <a:ahLst/>
              <a:cxnLst/>
              <a:rect r="r" b="b" t="t" l="l"/>
              <a:pathLst>
                <a:path h="2159010" w="2994407">
                  <a:moveTo>
                    <a:pt x="0" y="2057410"/>
                  </a:moveTo>
                  <a:lnTo>
                    <a:pt x="2994407" y="2057410"/>
                  </a:lnTo>
                  <a:lnTo>
                    <a:pt x="2867407" y="2159010"/>
                  </a:lnTo>
                  <a:cubicBezTo>
                    <a:pt x="2867407" y="2159010"/>
                    <a:pt x="1876807" y="2082810"/>
                    <a:pt x="1775207" y="2082810"/>
                  </a:cubicBezTo>
                  <a:lnTo>
                    <a:pt x="1219200" y="2082810"/>
                  </a:lnTo>
                  <a:cubicBezTo>
                    <a:pt x="1117600" y="2082810"/>
                    <a:pt x="127000" y="2159010"/>
                    <a:pt x="127000" y="2159010"/>
                  </a:cubicBezTo>
                  <a:lnTo>
                    <a:pt x="0" y="2057410"/>
                  </a:lnTo>
                  <a:lnTo>
                    <a:pt x="0" y="0"/>
                  </a:lnTo>
                  <a:lnTo>
                    <a:pt x="2994407" y="0"/>
                  </a:lnTo>
                  <a:lnTo>
                    <a:pt x="2994407" y="2057410"/>
                  </a:lnTo>
                  <a:lnTo>
                    <a:pt x="12700" y="2057410"/>
                  </a:lnTo>
                  <a:lnTo>
                    <a:pt x="12700" y="2044710"/>
                  </a:lnTo>
                  <a:lnTo>
                    <a:pt x="2981707" y="2044710"/>
                  </a:lnTo>
                  <a:lnTo>
                    <a:pt x="2981707" y="12700"/>
                  </a:lnTo>
                  <a:lnTo>
                    <a:pt x="12700" y="12700"/>
                  </a:lnTo>
                  <a:lnTo>
                    <a:pt x="12700" y="2057410"/>
                  </a:lnTo>
                </a:path>
              </a:pathLst>
            </a:custGeom>
            <a:solidFill>
              <a:srgbClr val="394C60">
                <a:alpha val="9804"/>
              </a:srgbClr>
            </a:solidFill>
          </p:spPr>
        </p:sp>
        <p:sp>
          <p:nvSpPr>
            <p:cNvPr name="TextBox 102" id="102"/>
            <p:cNvSpPr txBox="true"/>
            <p:nvPr/>
          </p:nvSpPr>
          <p:spPr>
            <a:xfrm>
              <a:off x="0" y="-47625"/>
              <a:ext cx="299440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Teared up when talking about her frustrations with being forced to go to Stanford Hospital</a:t>
              </a:r>
            </a:p>
            <a:p>
              <a:pPr>
                <a:lnSpc>
                  <a:spcPts val="1960"/>
                </a:lnSpc>
              </a:pPr>
            </a:p>
          </p:txBody>
        </p:sp>
      </p:grpSp>
      <p:grpSp>
        <p:nvGrpSpPr>
          <p:cNvPr name="Group 103" id="103"/>
          <p:cNvGrpSpPr/>
          <p:nvPr/>
        </p:nvGrpSpPr>
        <p:grpSpPr>
          <a:xfrm rot="0">
            <a:off x="1696738" y="8175397"/>
            <a:ext cx="1828800" cy="1619257"/>
            <a:chOff x="0" y="0"/>
            <a:chExt cx="2438400" cy="2159010"/>
          </a:xfrm>
        </p:grpSpPr>
        <p:sp>
          <p:nvSpPr>
            <p:cNvPr name="Freeform 104" id="104"/>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DBD9D5"/>
            </a:solidFill>
          </p:spPr>
        </p:sp>
        <p:sp>
          <p:nvSpPr>
            <p:cNvPr name="Freeform 105" id="105"/>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106" id="106"/>
            <p:cNvSpPr txBox="true"/>
            <p:nvPr/>
          </p:nvSpPr>
          <p:spPr>
            <a:xfrm>
              <a:off x="0" y="-47625"/>
              <a:ext cx="2438400"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Goes to Stanford hospital very frequently (at least once per quarter)</a:t>
              </a:r>
            </a:p>
            <a:p>
              <a:pPr>
                <a:lnSpc>
                  <a:spcPts val="1960"/>
                </a:lnSpc>
              </a:pPr>
            </a:p>
          </p:txBody>
        </p:sp>
      </p:grpSp>
      <p:grpSp>
        <p:nvGrpSpPr>
          <p:cNvPr name="Group 107" id="107"/>
          <p:cNvGrpSpPr/>
          <p:nvPr/>
        </p:nvGrpSpPr>
        <p:grpSpPr>
          <a:xfrm rot="0">
            <a:off x="62586" y="9525000"/>
            <a:ext cx="1871342" cy="1524000"/>
            <a:chOff x="0" y="0"/>
            <a:chExt cx="2495123" cy="2032000"/>
          </a:xfrm>
        </p:grpSpPr>
        <p:sp>
          <p:nvSpPr>
            <p:cNvPr name="Freeform 108" id="108"/>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DBD9D5"/>
            </a:solidFill>
          </p:spPr>
        </p:sp>
        <p:sp>
          <p:nvSpPr>
            <p:cNvPr name="Freeform 109" id="109"/>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110" id="110"/>
            <p:cNvSpPr txBox="true"/>
            <p:nvPr/>
          </p:nvSpPr>
          <p:spPr>
            <a:xfrm>
              <a:off x="0" y="-47625"/>
              <a:ext cx="2495123"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Rides horses as a form of well-being</a:t>
              </a:r>
            </a:p>
          </p:txBody>
        </p:sp>
      </p:grpSp>
      <p:grpSp>
        <p:nvGrpSpPr>
          <p:cNvPr name="Group 111" id="111"/>
          <p:cNvGrpSpPr/>
          <p:nvPr/>
        </p:nvGrpSpPr>
        <p:grpSpPr>
          <a:xfrm rot="0">
            <a:off x="6627941" y="6343650"/>
            <a:ext cx="1871342" cy="1859453"/>
            <a:chOff x="0" y="0"/>
            <a:chExt cx="2495123" cy="2479271"/>
          </a:xfrm>
        </p:grpSpPr>
        <p:sp>
          <p:nvSpPr>
            <p:cNvPr name="Freeform 112" id="112"/>
            <p:cNvSpPr/>
            <p:nvPr/>
          </p:nvSpPr>
          <p:spPr>
            <a:xfrm flipH="false" flipV="false" rot="0">
              <a:off x="0" y="0"/>
              <a:ext cx="2495123" cy="2377671"/>
            </a:xfrm>
            <a:custGeom>
              <a:avLst/>
              <a:gdLst/>
              <a:ahLst/>
              <a:cxnLst/>
              <a:rect r="r" b="b" t="t" l="l"/>
              <a:pathLst>
                <a:path h="2377671" w="2495123">
                  <a:moveTo>
                    <a:pt x="0" y="0"/>
                  </a:moveTo>
                  <a:lnTo>
                    <a:pt x="2495123" y="0"/>
                  </a:lnTo>
                  <a:lnTo>
                    <a:pt x="2495123" y="2377671"/>
                  </a:lnTo>
                  <a:lnTo>
                    <a:pt x="0" y="2377671"/>
                  </a:lnTo>
                  <a:close/>
                </a:path>
              </a:pathLst>
            </a:custGeom>
            <a:solidFill>
              <a:srgbClr val="DBD9D5"/>
            </a:solidFill>
          </p:spPr>
        </p:sp>
        <p:sp>
          <p:nvSpPr>
            <p:cNvPr name="Freeform 113" id="113"/>
            <p:cNvSpPr/>
            <p:nvPr/>
          </p:nvSpPr>
          <p:spPr>
            <a:xfrm flipH="false" flipV="false" rot="0">
              <a:off x="0" y="0"/>
              <a:ext cx="2495123" cy="2479271"/>
            </a:xfrm>
            <a:custGeom>
              <a:avLst/>
              <a:gdLst/>
              <a:ahLst/>
              <a:cxnLst/>
              <a:rect r="r" b="b" t="t" l="l"/>
              <a:pathLst>
                <a:path h="2479271" w="2495123">
                  <a:moveTo>
                    <a:pt x="0" y="2377671"/>
                  </a:moveTo>
                  <a:lnTo>
                    <a:pt x="2495123" y="2377671"/>
                  </a:lnTo>
                  <a:lnTo>
                    <a:pt x="2368123" y="2479271"/>
                  </a:lnTo>
                  <a:cubicBezTo>
                    <a:pt x="2368123" y="2479271"/>
                    <a:pt x="1377523" y="2403071"/>
                    <a:pt x="1275923" y="2403071"/>
                  </a:cubicBezTo>
                  <a:lnTo>
                    <a:pt x="1219200" y="2403071"/>
                  </a:lnTo>
                  <a:cubicBezTo>
                    <a:pt x="1117600" y="2403071"/>
                    <a:pt x="127000" y="2479271"/>
                    <a:pt x="127000" y="2479271"/>
                  </a:cubicBezTo>
                  <a:lnTo>
                    <a:pt x="0" y="2377671"/>
                  </a:lnTo>
                  <a:lnTo>
                    <a:pt x="0" y="0"/>
                  </a:lnTo>
                  <a:lnTo>
                    <a:pt x="2495123" y="0"/>
                  </a:lnTo>
                  <a:lnTo>
                    <a:pt x="2495123" y="2377671"/>
                  </a:lnTo>
                  <a:lnTo>
                    <a:pt x="12700" y="2377671"/>
                  </a:lnTo>
                  <a:lnTo>
                    <a:pt x="12700" y="2364971"/>
                  </a:lnTo>
                  <a:lnTo>
                    <a:pt x="2482423" y="2364971"/>
                  </a:lnTo>
                  <a:lnTo>
                    <a:pt x="2482423" y="12700"/>
                  </a:lnTo>
                  <a:lnTo>
                    <a:pt x="12700" y="12700"/>
                  </a:lnTo>
                  <a:lnTo>
                    <a:pt x="12700" y="2377671"/>
                  </a:lnTo>
                </a:path>
              </a:pathLst>
            </a:custGeom>
            <a:solidFill>
              <a:srgbClr val="394C60">
                <a:alpha val="9804"/>
              </a:srgbClr>
            </a:solidFill>
          </p:spPr>
        </p:sp>
        <p:sp>
          <p:nvSpPr>
            <p:cNvPr name="TextBox 114" id="114"/>
            <p:cNvSpPr txBox="true"/>
            <p:nvPr/>
          </p:nvSpPr>
          <p:spPr>
            <a:xfrm>
              <a:off x="0" y="-47625"/>
              <a:ext cx="2495123"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Gestures very adamantly as she describes her prolonged journey of treating a recurrent problem</a:t>
              </a:r>
            </a:p>
          </p:txBody>
        </p:sp>
      </p:grpSp>
      <p:grpSp>
        <p:nvGrpSpPr>
          <p:cNvPr name="Group 115" id="115"/>
          <p:cNvGrpSpPr/>
          <p:nvPr/>
        </p:nvGrpSpPr>
        <p:grpSpPr>
          <a:xfrm rot="0">
            <a:off x="5367764" y="8853404"/>
            <a:ext cx="1871342" cy="1524000"/>
            <a:chOff x="0" y="0"/>
            <a:chExt cx="2495123" cy="2032000"/>
          </a:xfrm>
        </p:grpSpPr>
        <p:sp>
          <p:nvSpPr>
            <p:cNvPr name="Freeform 116" id="116"/>
            <p:cNvSpPr/>
            <p:nvPr/>
          </p:nvSpPr>
          <p:spPr>
            <a:xfrm flipH="false" flipV="false" rot="0">
              <a:off x="0" y="0"/>
              <a:ext cx="2495123" cy="1930400"/>
            </a:xfrm>
            <a:custGeom>
              <a:avLst/>
              <a:gdLst/>
              <a:ahLst/>
              <a:cxnLst/>
              <a:rect r="r" b="b" t="t" l="l"/>
              <a:pathLst>
                <a:path h="1930400" w="2495123">
                  <a:moveTo>
                    <a:pt x="0" y="0"/>
                  </a:moveTo>
                  <a:lnTo>
                    <a:pt x="2495123" y="0"/>
                  </a:lnTo>
                  <a:lnTo>
                    <a:pt x="2495123" y="1930400"/>
                  </a:lnTo>
                  <a:lnTo>
                    <a:pt x="0" y="1930400"/>
                  </a:lnTo>
                  <a:close/>
                </a:path>
              </a:pathLst>
            </a:custGeom>
            <a:solidFill>
              <a:srgbClr val="DBD9D5"/>
            </a:solidFill>
          </p:spPr>
        </p:sp>
        <p:sp>
          <p:nvSpPr>
            <p:cNvPr name="Freeform 117" id="117"/>
            <p:cNvSpPr/>
            <p:nvPr/>
          </p:nvSpPr>
          <p:spPr>
            <a:xfrm flipH="false" flipV="false" rot="0">
              <a:off x="0" y="0"/>
              <a:ext cx="2495123" cy="2032000"/>
            </a:xfrm>
            <a:custGeom>
              <a:avLst/>
              <a:gdLst/>
              <a:ahLst/>
              <a:cxnLst/>
              <a:rect r="r" b="b" t="t" l="l"/>
              <a:pathLst>
                <a:path h="2032000" w="2495123">
                  <a:moveTo>
                    <a:pt x="0" y="1930400"/>
                  </a:moveTo>
                  <a:lnTo>
                    <a:pt x="2495123" y="1930400"/>
                  </a:lnTo>
                  <a:lnTo>
                    <a:pt x="2368123" y="2032000"/>
                  </a:lnTo>
                  <a:cubicBezTo>
                    <a:pt x="2368123" y="2032000"/>
                    <a:pt x="1377523" y="1955800"/>
                    <a:pt x="1275923" y="1955800"/>
                  </a:cubicBezTo>
                  <a:lnTo>
                    <a:pt x="1219200" y="1955800"/>
                  </a:lnTo>
                  <a:cubicBezTo>
                    <a:pt x="1117600" y="1955800"/>
                    <a:pt x="127000" y="2032000"/>
                    <a:pt x="127000" y="2032000"/>
                  </a:cubicBezTo>
                  <a:lnTo>
                    <a:pt x="0" y="1930400"/>
                  </a:lnTo>
                  <a:lnTo>
                    <a:pt x="0" y="0"/>
                  </a:lnTo>
                  <a:lnTo>
                    <a:pt x="2495123" y="0"/>
                  </a:lnTo>
                  <a:lnTo>
                    <a:pt x="2495123" y="1930400"/>
                  </a:lnTo>
                  <a:lnTo>
                    <a:pt x="12700" y="1930400"/>
                  </a:lnTo>
                  <a:lnTo>
                    <a:pt x="12700" y="1917700"/>
                  </a:lnTo>
                  <a:lnTo>
                    <a:pt x="2482423" y="1917700"/>
                  </a:lnTo>
                  <a:lnTo>
                    <a:pt x="2482423" y="12700"/>
                  </a:lnTo>
                  <a:lnTo>
                    <a:pt x="12700" y="12700"/>
                  </a:lnTo>
                  <a:lnTo>
                    <a:pt x="12700" y="1930400"/>
                  </a:lnTo>
                </a:path>
              </a:pathLst>
            </a:custGeom>
            <a:solidFill>
              <a:srgbClr val="394C60">
                <a:alpha val="9804"/>
              </a:srgbClr>
            </a:solidFill>
          </p:spPr>
        </p:sp>
        <p:sp>
          <p:nvSpPr>
            <p:cNvPr name="TextBox 118" id="118"/>
            <p:cNvSpPr txBox="true"/>
            <p:nvPr/>
          </p:nvSpPr>
          <p:spPr>
            <a:xfrm>
              <a:off x="0" y="-47625"/>
              <a:ext cx="2495123"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Has to fly home to Indiana to receive primary care</a:t>
              </a:r>
            </a:p>
          </p:txBody>
        </p:sp>
      </p:grpSp>
      <p:grpSp>
        <p:nvGrpSpPr>
          <p:cNvPr name="Group 119" id="119"/>
          <p:cNvGrpSpPr/>
          <p:nvPr/>
        </p:nvGrpSpPr>
        <p:grpSpPr>
          <a:xfrm rot="0">
            <a:off x="2172803" y="9357274"/>
            <a:ext cx="1851708" cy="1859453"/>
            <a:chOff x="0" y="0"/>
            <a:chExt cx="2468944" cy="2479271"/>
          </a:xfrm>
        </p:grpSpPr>
        <p:sp>
          <p:nvSpPr>
            <p:cNvPr name="Freeform 120" id="120"/>
            <p:cNvSpPr/>
            <p:nvPr/>
          </p:nvSpPr>
          <p:spPr>
            <a:xfrm flipH="false" flipV="false" rot="0">
              <a:off x="0" y="0"/>
              <a:ext cx="2468944" cy="2377671"/>
            </a:xfrm>
            <a:custGeom>
              <a:avLst/>
              <a:gdLst/>
              <a:ahLst/>
              <a:cxnLst/>
              <a:rect r="r" b="b" t="t" l="l"/>
              <a:pathLst>
                <a:path h="2377671" w="2468944">
                  <a:moveTo>
                    <a:pt x="0" y="0"/>
                  </a:moveTo>
                  <a:lnTo>
                    <a:pt x="2468944" y="0"/>
                  </a:lnTo>
                  <a:lnTo>
                    <a:pt x="2468944" y="2377671"/>
                  </a:lnTo>
                  <a:lnTo>
                    <a:pt x="0" y="2377671"/>
                  </a:lnTo>
                  <a:close/>
                </a:path>
              </a:pathLst>
            </a:custGeom>
            <a:solidFill>
              <a:srgbClr val="DBD9D5"/>
            </a:solidFill>
          </p:spPr>
        </p:sp>
        <p:sp>
          <p:nvSpPr>
            <p:cNvPr name="Freeform 121" id="121"/>
            <p:cNvSpPr/>
            <p:nvPr/>
          </p:nvSpPr>
          <p:spPr>
            <a:xfrm flipH="false" flipV="false" rot="0">
              <a:off x="0" y="0"/>
              <a:ext cx="2468944" cy="2479271"/>
            </a:xfrm>
            <a:custGeom>
              <a:avLst/>
              <a:gdLst/>
              <a:ahLst/>
              <a:cxnLst/>
              <a:rect r="r" b="b" t="t" l="l"/>
              <a:pathLst>
                <a:path h="2479271" w="2468944">
                  <a:moveTo>
                    <a:pt x="0" y="2377671"/>
                  </a:moveTo>
                  <a:lnTo>
                    <a:pt x="2468944" y="2377671"/>
                  </a:lnTo>
                  <a:lnTo>
                    <a:pt x="2341944" y="2479271"/>
                  </a:lnTo>
                  <a:cubicBezTo>
                    <a:pt x="2341944" y="2479271"/>
                    <a:pt x="1351344" y="2403071"/>
                    <a:pt x="1249744" y="2403071"/>
                  </a:cubicBezTo>
                  <a:lnTo>
                    <a:pt x="1219200" y="2403071"/>
                  </a:lnTo>
                  <a:cubicBezTo>
                    <a:pt x="1117600" y="2403071"/>
                    <a:pt x="127000" y="2479271"/>
                    <a:pt x="127000" y="2479271"/>
                  </a:cubicBezTo>
                  <a:lnTo>
                    <a:pt x="0" y="2377671"/>
                  </a:lnTo>
                  <a:lnTo>
                    <a:pt x="0" y="0"/>
                  </a:lnTo>
                  <a:lnTo>
                    <a:pt x="2468944" y="0"/>
                  </a:lnTo>
                  <a:lnTo>
                    <a:pt x="2468944" y="2377671"/>
                  </a:lnTo>
                  <a:lnTo>
                    <a:pt x="12700" y="2377671"/>
                  </a:lnTo>
                  <a:lnTo>
                    <a:pt x="12700" y="2364971"/>
                  </a:lnTo>
                  <a:lnTo>
                    <a:pt x="2456244" y="2364971"/>
                  </a:lnTo>
                  <a:lnTo>
                    <a:pt x="2456244" y="12700"/>
                  </a:lnTo>
                  <a:lnTo>
                    <a:pt x="12700" y="12700"/>
                  </a:lnTo>
                  <a:lnTo>
                    <a:pt x="12700" y="2377671"/>
                  </a:lnTo>
                </a:path>
              </a:pathLst>
            </a:custGeom>
            <a:solidFill>
              <a:srgbClr val="394C60">
                <a:alpha val="9804"/>
              </a:srgbClr>
            </a:solidFill>
          </p:spPr>
        </p:sp>
        <p:sp>
          <p:nvSpPr>
            <p:cNvPr name="TextBox 122" id="122"/>
            <p:cNvSpPr txBox="true"/>
            <p:nvPr/>
          </p:nvSpPr>
          <p:spPr>
            <a:xfrm>
              <a:off x="0" y="-47625"/>
              <a:ext cx="2468944"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Cares deeply about the environment and natural Earth systems</a:t>
              </a:r>
            </a:p>
            <a:p>
              <a:pPr>
                <a:lnSpc>
                  <a:spcPts val="1960"/>
                </a:lnSpc>
              </a:pPr>
            </a:p>
            <a:p>
              <a:pPr>
                <a:lnSpc>
                  <a:spcPts val="1960"/>
                </a:lnSpc>
              </a:pPr>
            </a:p>
          </p:txBody>
        </p:sp>
      </p:grpSp>
      <p:grpSp>
        <p:nvGrpSpPr>
          <p:cNvPr name="Group 123" id="123"/>
          <p:cNvGrpSpPr/>
          <p:nvPr/>
        </p:nvGrpSpPr>
        <p:grpSpPr>
          <a:xfrm rot="0">
            <a:off x="7041429" y="8051572"/>
            <a:ext cx="1828800" cy="1580708"/>
            <a:chOff x="0" y="0"/>
            <a:chExt cx="2438400" cy="2107611"/>
          </a:xfrm>
        </p:grpSpPr>
        <p:sp>
          <p:nvSpPr>
            <p:cNvPr name="Freeform 124" id="124"/>
            <p:cNvSpPr/>
            <p:nvPr/>
          </p:nvSpPr>
          <p:spPr>
            <a:xfrm flipH="false" flipV="false" rot="0">
              <a:off x="0" y="0"/>
              <a:ext cx="2438400" cy="2006011"/>
            </a:xfrm>
            <a:custGeom>
              <a:avLst/>
              <a:gdLst/>
              <a:ahLst/>
              <a:cxnLst/>
              <a:rect r="r" b="b" t="t" l="l"/>
              <a:pathLst>
                <a:path h="2006011" w="2438400">
                  <a:moveTo>
                    <a:pt x="0" y="0"/>
                  </a:moveTo>
                  <a:lnTo>
                    <a:pt x="2438400" y="0"/>
                  </a:lnTo>
                  <a:lnTo>
                    <a:pt x="2438400" y="2006011"/>
                  </a:lnTo>
                  <a:lnTo>
                    <a:pt x="0" y="2006011"/>
                  </a:lnTo>
                  <a:close/>
                </a:path>
              </a:pathLst>
            </a:custGeom>
            <a:solidFill>
              <a:srgbClr val="DBD9D5"/>
            </a:solidFill>
          </p:spPr>
        </p:sp>
        <p:sp>
          <p:nvSpPr>
            <p:cNvPr name="Freeform 125" id="125"/>
            <p:cNvSpPr/>
            <p:nvPr/>
          </p:nvSpPr>
          <p:spPr>
            <a:xfrm flipH="false" flipV="false" rot="0">
              <a:off x="0" y="0"/>
              <a:ext cx="2438400" cy="2107611"/>
            </a:xfrm>
            <a:custGeom>
              <a:avLst/>
              <a:gdLst/>
              <a:ahLst/>
              <a:cxnLst/>
              <a:rect r="r" b="b" t="t" l="l"/>
              <a:pathLst>
                <a:path h="2107611" w="2438400">
                  <a:moveTo>
                    <a:pt x="0" y="2006011"/>
                  </a:moveTo>
                  <a:lnTo>
                    <a:pt x="2438400" y="2006011"/>
                  </a:lnTo>
                  <a:lnTo>
                    <a:pt x="2311400" y="2107611"/>
                  </a:lnTo>
                  <a:cubicBezTo>
                    <a:pt x="2311400" y="2107611"/>
                    <a:pt x="1320800" y="2031411"/>
                    <a:pt x="1219200" y="2031411"/>
                  </a:cubicBezTo>
                  <a:lnTo>
                    <a:pt x="1219200" y="2031411"/>
                  </a:lnTo>
                  <a:cubicBezTo>
                    <a:pt x="1117600" y="2031411"/>
                    <a:pt x="127000" y="2107611"/>
                    <a:pt x="127000" y="2107611"/>
                  </a:cubicBezTo>
                  <a:lnTo>
                    <a:pt x="0" y="2006011"/>
                  </a:lnTo>
                  <a:lnTo>
                    <a:pt x="0" y="0"/>
                  </a:lnTo>
                  <a:lnTo>
                    <a:pt x="2438400" y="0"/>
                  </a:lnTo>
                  <a:lnTo>
                    <a:pt x="2438400" y="2006011"/>
                  </a:lnTo>
                  <a:lnTo>
                    <a:pt x="12700" y="2006011"/>
                  </a:lnTo>
                  <a:lnTo>
                    <a:pt x="12700" y="1993311"/>
                  </a:lnTo>
                  <a:lnTo>
                    <a:pt x="2425700" y="1993311"/>
                  </a:lnTo>
                  <a:lnTo>
                    <a:pt x="2425700" y="12700"/>
                  </a:lnTo>
                  <a:lnTo>
                    <a:pt x="12700" y="12700"/>
                  </a:lnTo>
                  <a:lnTo>
                    <a:pt x="12700" y="2006011"/>
                  </a:lnTo>
                </a:path>
              </a:pathLst>
            </a:custGeom>
            <a:solidFill>
              <a:srgbClr val="394C60">
                <a:alpha val="9804"/>
              </a:srgbClr>
            </a:solidFill>
          </p:spPr>
        </p:sp>
        <p:sp>
          <p:nvSpPr>
            <p:cNvPr name="TextBox 126" id="126"/>
            <p:cNvSpPr txBox="true"/>
            <p:nvPr/>
          </p:nvSpPr>
          <p:spPr>
            <a:xfrm>
              <a:off x="0" y="-47625"/>
              <a:ext cx="2438400" cy="205363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Visits Vaden Health Center frequently (at least 1-2 times per month)</a:t>
              </a:r>
            </a:p>
          </p:txBody>
        </p:sp>
      </p:grpSp>
      <p:grpSp>
        <p:nvGrpSpPr>
          <p:cNvPr name="Group 127" id="127"/>
          <p:cNvGrpSpPr/>
          <p:nvPr/>
        </p:nvGrpSpPr>
        <p:grpSpPr>
          <a:xfrm rot="0">
            <a:off x="10893385" y="51966"/>
            <a:ext cx="1847143" cy="1859453"/>
            <a:chOff x="0" y="0"/>
            <a:chExt cx="2462857" cy="2479271"/>
          </a:xfrm>
        </p:grpSpPr>
        <p:sp>
          <p:nvSpPr>
            <p:cNvPr name="Freeform 128" id="128"/>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129" id="129"/>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130" id="130"/>
            <p:cNvSpPr txBox="true"/>
            <p:nvPr/>
          </p:nvSpPr>
          <p:spPr>
            <a:xfrm>
              <a:off x="0" y="-47625"/>
              <a:ext cx="2462857" cy="242529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lack of communication between medical stakeholders is systemic</a:t>
              </a:r>
            </a:p>
            <a:p>
              <a:pPr>
                <a:lnSpc>
                  <a:spcPts val="1960"/>
                </a:lnSpc>
              </a:pPr>
            </a:p>
          </p:txBody>
        </p:sp>
      </p:grpSp>
      <p:grpSp>
        <p:nvGrpSpPr>
          <p:cNvPr name="Group 131" id="131"/>
          <p:cNvGrpSpPr/>
          <p:nvPr/>
        </p:nvGrpSpPr>
        <p:grpSpPr>
          <a:xfrm rot="0">
            <a:off x="12633294" y="82832"/>
            <a:ext cx="1847143" cy="1554866"/>
            <a:chOff x="0" y="0"/>
            <a:chExt cx="2462857" cy="2073155"/>
          </a:xfrm>
        </p:grpSpPr>
        <p:sp>
          <p:nvSpPr>
            <p:cNvPr name="Freeform 132" id="132"/>
            <p:cNvSpPr/>
            <p:nvPr/>
          </p:nvSpPr>
          <p:spPr>
            <a:xfrm flipH="false" flipV="false" rot="0">
              <a:off x="0" y="0"/>
              <a:ext cx="2462857" cy="1971555"/>
            </a:xfrm>
            <a:custGeom>
              <a:avLst/>
              <a:gdLst/>
              <a:ahLst/>
              <a:cxnLst/>
              <a:rect r="r" b="b" t="t" l="l"/>
              <a:pathLst>
                <a:path h="1971555" w="2462857">
                  <a:moveTo>
                    <a:pt x="0" y="0"/>
                  </a:moveTo>
                  <a:lnTo>
                    <a:pt x="2462857" y="0"/>
                  </a:lnTo>
                  <a:lnTo>
                    <a:pt x="2462857" y="1971555"/>
                  </a:lnTo>
                  <a:lnTo>
                    <a:pt x="0" y="1971555"/>
                  </a:lnTo>
                  <a:close/>
                </a:path>
              </a:pathLst>
            </a:custGeom>
            <a:solidFill>
              <a:srgbClr val="DBD9D5"/>
            </a:solidFill>
          </p:spPr>
        </p:sp>
        <p:sp>
          <p:nvSpPr>
            <p:cNvPr name="Freeform 133" id="133"/>
            <p:cNvSpPr/>
            <p:nvPr/>
          </p:nvSpPr>
          <p:spPr>
            <a:xfrm flipH="false" flipV="false" rot="0">
              <a:off x="0" y="0"/>
              <a:ext cx="2462857" cy="2073155"/>
            </a:xfrm>
            <a:custGeom>
              <a:avLst/>
              <a:gdLst/>
              <a:ahLst/>
              <a:cxnLst/>
              <a:rect r="r" b="b" t="t" l="l"/>
              <a:pathLst>
                <a:path h="2073155" w="2462857">
                  <a:moveTo>
                    <a:pt x="0" y="1971555"/>
                  </a:moveTo>
                  <a:lnTo>
                    <a:pt x="2462857" y="1971555"/>
                  </a:lnTo>
                  <a:lnTo>
                    <a:pt x="2335857" y="2073155"/>
                  </a:lnTo>
                  <a:cubicBezTo>
                    <a:pt x="2335857" y="2073155"/>
                    <a:pt x="1345257" y="1996955"/>
                    <a:pt x="1243657" y="1996955"/>
                  </a:cubicBezTo>
                  <a:lnTo>
                    <a:pt x="1219200" y="1996955"/>
                  </a:lnTo>
                  <a:cubicBezTo>
                    <a:pt x="1117600" y="1996955"/>
                    <a:pt x="127000" y="2073155"/>
                    <a:pt x="127000" y="2073155"/>
                  </a:cubicBezTo>
                  <a:lnTo>
                    <a:pt x="0" y="1971555"/>
                  </a:lnTo>
                  <a:lnTo>
                    <a:pt x="0" y="0"/>
                  </a:lnTo>
                  <a:lnTo>
                    <a:pt x="2462857" y="0"/>
                  </a:lnTo>
                  <a:lnTo>
                    <a:pt x="2462857" y="1971555"/>
                  </a:lnTo>
                  <a:lnTo>
                    <a:pt x="12700" y="1971555"/>
                  </a:lnTo>
                  <a:lnTo>
                    <a:pt x="12700" y="1958855"/>
                  </a:lnTo>
                  <a:lnTo>
                    <a:pt x="2450157" y="1958855"/>
                  </a:lnTo>
                  <a:lnTo>
                    <a:pt x="2450157" y="12700"/>
                  </a:lnTo>
                  <a:lnTo>
                    <a:pt x="12700" y="12700"/>
                  </a:lnTo>
                  <a:lnTo>
                    <a:pt x="12700" y="1971555"/>
                  </a:lnTo>
                </a:path>
              </a:pathLst>
            </a:custGeom>
            <a:solidFill>
              <a:srgbClr val="394C60">
                <a:alpha val="9804"/>
              </a:srgbClr>
            </a:solidFill>
          </p:spPr>
        </p:sp>
        <p:sp>
          <p:nvSpPr>
            <p:cNvPr name="TextBox 134" id="134"/>
            <p:cNvSpPr txBox="true"/>
            <p:nvPr/>
          </p:nvSpPr>
          <p:spPr>
            <a:xfrm>
              <a:off x="0" y="-47625"/>
              <a:ext cx="2462857" cy="2019180"/>
            </a:xfrm>
            <a:prstGeom prst="rect">
              <a:avLst/>
            </a:prstGeom>
          </p:spPr>
          <p:txBody>
            <a:bodyPr anchor="t" rtlCol="false" tIns="203200" lIns="203200" bIns="203200" rIns="203200"/>
            <a:lstStyle/>
            <a:p>
              <a:pPr>
                <a:lnSpc>
                  <a:spcPts val="1960"/>
                </a:lnSpc>
              </a:pPr>
              <a:r>
                <a:rPr lang="en-US" sz="1400">
                  <a:solidFill>
                    <a:srgbClr val="000000"/>
                  </a:solidFill>
                  <a:latin typeface="Arimo"/>
                </a:rPr>
                <a:t>Physical health is a big part of mental health and well-being</a:t>
              </a:r>
            </a:p>
          </p:txBody>
        </p:sp>
      </p:grpSp>
      <p:grpSp>
        <p:nvGrpSpPr>
          <p:cNvPr name="Group 135" id="135"/>
          <p:cNvGrpSpPr/>
          <p:nvPr/>
        </p:nvGrpSpPr>
        <p:grpSpPr>
          <a:xfrm rot="0">
            <a:off x="14437928" y="-6781"/>
            <a:ext cx="1847143" cy="2099649"/>
            <a:chOff x="0" y="0"/>
            <a:chExt cx="2462857" cy="2799532"/>
          </a:xfrm>
        </p:grpSpPr>
        <p:sp>
          <p:nvSpPr>
            <p:cNvPr name="Freeform 136" id="136"/>
            <p:cNvSpPr/>
            <p:nvPr/>
          </p:nvSpPr>
          <p:spPr>
            <a:xfrm flipH="false" flipV="false" rot="0">
              <a:off x="0" y="0"/>
              <a:ext cx="2462857" cy="2697931"/>
            </a:xfrm>
            <a:custGeom>
              <a:avLst/>
              <a:gdLst/>
              <a:ahLst/>
              <a:cxnLst/>
              <a:rect r="r" b="b" t="t" l="l"/>
              <a:pathLst>
                <a:path h="2697931" w="2462857">
                  <a:moveTo>
                    <a:pt x="0" y="0"/>
                  </a:moveTo>
                  <a:lnTo>
                    <a:pt x="2462857" y="0"/>
                  </a:lnTo>
                  <a:lnTo>
                    <a:pt x="2462857" y="2697931"/>
                  </a:lnTo>
                  <a:lnTo>
                    <a:pt x="0" y="2697931"/>
                  </a:lnTo>
                  <a:close/>
                </a:path>
              </a:pathLst>
            </a:custGeom>
            <a:solidFill>
              <a:srgbClr val="DBD9D5"/>
            </a:solidFill>
          </p:spPr>
        </p:sp>
        <p:sp>
          <p:nvSpPr>
            <p:cNvPr name="Freeform 137" id="137"/>
            <p:cNvSpPr/>
            <p:nvPr/>
          </p:nvSpPr>
          <p:spPr>
            <a:xfrm flipH="false" flipV="false" rot="0">
              <a:off x="0" y="0"/>
              <a:ext cx="2462857" cy="2799531"/>
            </a:xfrm>
            <a:custGeom>
              <a:avLst/>
              <a:gdLst/>
              <a:ahLst/>
              <a:cxnLst/>
              <a:rect r="r" b="b" t="t" l="l"/>
              <a:pathLst>
                <a:path h="2799531" w="2462857">
                  <a:moveTo>
                    <a:pt x="0" y="2697931"/>
                  </a:moveTo>
                  <a:lnTo>
                    <a:pt x="2462857" y="2697931"/>
                  </a:lnTo>
                  <a:lnTo>
                    <a:pt x="2335857" y="2799531"/>
                  </a:lnTo>
                  <a:cubicBezTo>
                    <a:pt x="2335857" y="2799531"/>
                    <a:pt x="1345257" y="2723331"/>
                    <a:pt x="1243657" y="2723331"/>
                  </a:cubicBezTo>
                  <a:lnTo>
                    <a:pt x="1219200" y="2723331"/>
                  </a:lnTo>
                  <a:cubicBezTo>
                    <a:pt x="1117600" y="2723331"/>
                    <a:pt x="127000" y="2799531"/>
                    <a:pt x="127000" y="2799531"/>
                  </a:cubicBezTo>
                  <a:lnTo>
                    <a:pt x="0" y="2697931"/>
                  </a:lnTo>
                  <a:lnTo>
                    <a:pt x="0" y="0"/>
                  </a:lnTo>
                  <a:lnTo>
                    <a:pt x="2462857" y="0"/>
                  </a:lnTo>
                  <a:lnTo>
                    <a:pt x="2462857" y="2697931"/>
                  </a:lnTo>
                  <a:lnTo>
                    <a:pt x="12700" y="2697931"/>
                  </a:lnTo>
                  <a:lnTo>
                    <a:pt x="12700" y="2685231"/>
                  </a:lnTo>
                  <a:lnTo>
                    <a:pt x="2450157" y="2685231"/>
                  </a:lnTo>
                  <a:lnTo>
                    <a:pt x="2450157" y="12700"/>
                  </a:lnTo>
                  <a:lnTo>
                    <a:pt x="12700" y="12700"/>
                  </a:lnTo>
                  <a:lnTo>
                    <a:pt x="12700" y="2697931"/>
                  </a:lnTo>
                </a:path>
              </a:pathLst>
            </a:custGeom>
            <a:solidFill>
              <a:srgbClr val="394C60">
                <a:alpha val="9804"/>
              </a:srgbClr>
            </a:solidFill>
          </p:spPr>
        </p:sp>
        <p:sp>
          <p:nvSpPr>
            <p:cNvPr name="TextBox 138" id="138"/>
            <p:cNvSpPr txBox="true"/>
            <p:nvPr/>
          </p:nvSpPr>
          <p:spPr>
            <a:xfrm>
              <a:off x="0" y="-47625"/>
              <a:ext cx="2462857" cy="2745557"/>
            </a:xfrm>
            <a:prstGeom prst="rect">
              <a:avLst/>
            </a:prstGeom>
          </p:spPr>
          <p:txBody>
            <a:bodyPr anchor="t" rtlCol="false" tIns="203200" lIns="203200" bIns="203200" rIns="203200"/>
            <a:lstStyle/>
            <a:p>
              <a:pPr>
                <a:lnSpc>
                  <a:spcPts val="1960"/>
                </a:lnSpc>
              </a:pPr>
              <a:r>
                <a:rPr lang="en-US" sz="1400">
                  <a:solidFill>
                    <a:srgbClr val="000000"/>
                  </a:solidFill>
                  <a:latin typeface="Arimo"/>
                </a:rPr>
                <a:t>Many doctors prescribe “quick-fixes” rather than thinking about the bigger picture of a patient’s health</a:t>
              </a:r>
            </a:p>
            <a:p>
              <a:pPr>
                <a:lnSpc>
                  <a:spcPts val="1960"/>
                </a:lnSpc>
              </a:pPr>
            </a:p>
          </p:txBody>
        </p:sp>
      </p:grpSp>
      <p:grpSp>
        <p:nvGrpSpPr>
          <p:cNvPr name="Group 139" id="139"/>
          <p:cNvGrpSpPr/>
          <p:nvPr/>
        </p:nvGrpSpPr>
        <p:grpSpPr>
          <a:xfrm rot="0">
            <a:off x="9371564" y="1511019"/>
            <a:ext cx="1847143" cy="1628775"/>
            <a:chOff x="0" y="0"/>
            <a:chExt cx="2462857" cy="2171700"/>
          </a:xfrm>
        </p:grpSpPr>
        <p:sp>
          <p:nvSpPr>
            <p:cNvPr name="Freeform 140" id="140"/>
            <p:cNvSpPr/>
            <p:nvPr/>
          </p:nvSpPr>
          <p:spPr>
            <a:xfrm flipH="false" flipV="false" rot="0">
              <a:off x="0" y="0"/>
              <a:ext cx="2462857" cy="2070100"/>
            </a:xfrm>
            <a:custGeom>
              <a:avLst/>
              <a:gdLst/>
              <a:ahLst/>
              <a:cxnLst/>
              <a:rect r="r" b="b" t="t" l="l"/>
              <a:pathLst>
                <a:path h="2070100" w="2462857">
                  <a:moveTo>
                    <a:pt x="0" y="0"/>
                  </a:moveTo>
                  <a:lnTo>
                    <a:pt x="2462857" y="0"/>
                  </a:lnTo>
                  <a:lnTo>
                    <a:pt x="2462857" y="2070100"/>
                  </a:lnTo>
                  <a:lnTo>
                    <a:pt x="0" y="2070100"/>
                  </a:lnTo>
                  <a:close/>
                </a:path>
              </a:pathLst>
            </a:custGeom>
            <a:solidFill>
              <a:srgbClr val="DBD9D5"/>
            </a:solidFill>
          </p:spPr>
        </p:sp>
        <p:sp>
          <p:nvSpPr>
            <p:cNvPr name="Freeform 141" id="141"/>
            <p:cNvSpPr/>
            <p:nvPr/>
          </p:nvSpPr>
          <p:spPr>
            <a:xfrm flipH="false" flipV="false" rot="0">
              <a:off x="0" y="0"/>
              <a:ext cx="2462857" cy="2171700"/>
            </a:xfrm>
            <a:custGeom>
              <a:avLst/>
              <a:gdLst/>
              <a:ahLst/>
              <a:cxnLst/>
              <a:rect r="r" b="b" t="t" l="l"/>
              <a:pathLst>
                <a:path h="2171700" w="2462857">
                  <a:moveTo>
                    <a:pt x="0" y="2070100"/>
                  </a:moveTo>
                  <a:lnTo>
                    <a:pt x="2462857" y="2070100"/>
                  </a:lnTo>
                  <a:lnTo>
                    <a:pt x="2335857" y="2171700"/>
                  </a:lnTo>
                  <a:cubicBezTo>
                    <a:pt x="2335857" y="2171700"/>
                    <a:pt x="1345257" y="2095500"/>
                    <a:pt x="1243657" y="2095500"/>
                  </a:cubicBezTo>
                  <a:lnTo>
                    <a:pt x="1219200" y="2095500"/>
                  </a:lnTo>
                  <a:cubicBezTo>
                    <a:pt x="1117600" y="2095500"/>
                    <a:pt x="127000" y="2171700"/>
                    <a:pt x="127000" y="2171700"/>
                  </a:cubicBezTo>
                  <a:lnTo>
                    <a:pt x="0" y="2070100"/>
                  </a:lnTo>
                  <a:lnTo>
                    <a:pt x="0" y="0"/>
                  </a:lnTo>
                  <a:lnTo>
                    <a:pt x="2462857" y="0"/>
                  </a:lnTo>
                  <a:lnTo>
                    <a:pt x="2462857" y="2070100"/>
                  </a:lnTo>
                  <a:lnTo>
                    <a:pt x="12700" y="2070100"/>
                  </a:lnTo>
                  <a:lnTo>
                    <a:pt x="12700" y="2057400"/>
                  </a:lnTo>
                  <a:lnTo>
                    <a:pt x="2450157" y="2057400"/>
                  </a:lnTo>
                  <a:lnTo>
                    <a:pt x="2450157" y="12700"/>
                  </a:lnTo>
                  <a:lnTo>
                    <a:pt x="12700" y="12700"/>
                  </a:lnTo>
                  <a:lnTo>
                    <a:pt x="12700" y="2070100"/>
                  </a:lnTo>
                </a:path>
              </a:pathLst>
            </a:custGeom>
            <a:solidFill>
              <a:srgbClr val="394C60">
                <a:alpha val="9804"/>
              </a:srgbClr>
            </a:solidFill>
          </p:spPr>
        </p:sp>
        <p:sp>
          <p:nvSpPr>
            <p:cNvPr name="TextBox 142" id="142"/>
            <p:cNvSpPr txBox="true"/>
            <p:nvPr/>
          </p:nvSpPr>
          <p:spPr>
            <a:xfrm>
              <a:off x="0" y="-47625"/>
              <a:ext cx="2462857" cy="2117725"/>
            </a:xfrm>
            <a:prstGeom prst="rect">
              <a:avLst/>
            </a:prstGeom>
          </p:spPr>
          <p:txBody>
            <a:bodyPr anchor="t" rtlCol="false" tIns="203200" lIns="203200" bIns="203200" rIns="203200"/>
            <a:lstStyle/>
            <a:p>
              <a:pPr>
                <a:lnSpc>
                  <a:spcPts val="1960"/>
                </a:lnSpc>
              </a:pPr>
              <a:r>
                <a:rPr lang="en-US" sz="1400">
                  <a:solidFill>
                    <a:srgbClr val="000000"/>
                  </a:solidFill>
                  <a:latin typeface="Arimo"/>
                </a:rPr>
                <a:t>It’s easier to pay more money than navigate the complexities of health insurance.</a:t>
              </a:r>
            </a:p>
          </p:txBody>
        </p:sp>
      </p:grpSp>
      <p:grpSp>
        <p:nvGrpSpPr>
          <p:cNvPr name="Group 143" id="143"/>
          <p:cNvGrpSpPr/>
          <p:nvPr/>
        </p:nvGrpSpPr>
        <p:grpSpPr>
          <a:xfrm rot="0">
            <a:off x="13398996" y="1615794"/>
            <a:ext cx="1828800" cy="1524000"/>
            <a:chOff x="0" y="0"/>
            <a:chExt cx="2438400" cy="2032000"/>
          </a:xfrm>
        </p:grpSpPr>
        <p:sp>
          <p:nvSpPr>
            <p:cNvPr name="Freeform 144" id="144"/>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45" id="145"/>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46" id="146"/>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Quality of care is subpar at the university-level</a:t>
              </a:r>
            </a:p>
          </p:txBody>
        </p:sp>
      </p:grpSp>
      <p:grpSp>
        <p:nvGrpSpPr>
          <p:cNvPr name="Group 147" id="147"/>
          <p:cNvGrpSpPr/>
          <p:nvPr/>
        </p:nvGrpSpPr>
        <p:grpSpPr>
          <a:xfrm rot="0">
            <a:off x="11385280" y="1563407"/>
            <a:ext cx="1847143" cy="1524000"/>
            <a:chOff x="0" y="0"/>
            <a:chExt cx="2462857" cy="2032000"/>
          </a:xfrm>
        </p:grpSpPr>
        <p:sp>
          <p:nvSpPr>
            <p:cNvPr name="Freeform 148" id="14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149" id="14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50" id="150"/>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Getting primary care is essential, regardless of the cost</a:t>
              </a:r>
            </a:p>
          </p:txBody>
        </p:sp>
      </p:grpSp>
      <p:grpSp>
        <p:nvGrpSpPr>
          <p:cNvPr name="Group 151" id="151"/>
          <p:cNvGrpSpPr/>
          <p:nvPr/>
        </p:nvGrpSpPr>
        <p:grpSpPr>
          <a:xfrm rot="0">
            <a:off x="10476464" y="2901109"/>
            <a:ext cx="1847143" cy="2099649"/>
            <a:chOff x="0" y="0"/>
            <a:chExt cx="2462857" cy="2799532"/>
          </a:xfrm>
        </p:grpSpPr>
        <p:sp>
          <p:nvSpPr>
            <p:cNvPr name="Freeform 152" id="152"/>
            <p:cNvSpPr/>
            <p:nvPr/>
          </p:nvSpPr>
          <p:spPr>
            <a:xfrm flipH="false" flipV="false" rot="0">
              <a:off x="0" y="0"/>
              <a:ext cx="2462857" cy="2697931"/>
            </a:xfrm>
            <a:custGeom>
              <a:avLst/>
              <a:gdLst/>
              <a:ahLst/>
              <a:cxnLst/>
              <a:rect r="r" b="b" t="t" l="l"/>
              <a:pathLst>
                <a:path h="2697931" w="2462857">
                  <a:moveTo>
                    <a:pt x="0" y="0"/>
                  </a:moveTo>
                  <a:lnTo>
                    <a:pt x="2462857" y="0"/>
                  </a:lnTo>
                  <a:lnTo>
                    <a:pt x="2462857" y="2697931"/>
                  </a:lnTo>
                  <a:lnTo>
                    <a:pt x="0" y="2697931"/>
                  </a:lnTo>
                  <a:close/>
                </a:path>
              </a:pathLst>
            </a:custGeom>
            <a:solidFill>
              <a:srgbClr val="DBD9D5"/>
            </a:solidFill>
          </p:spPr>
        </p:sp>
        <p:sp>
          <p:nvSpPr>
            <p:cNvPr name="Freeform 153" id="153"/>
            <p:cNvSpPr/>
            <p:nvPr/>
          </p:nvSpPr>
          <p:spPr>
            <a:xfrm flipH="false" flipV="false" rot="0">
              <a:off x="0" y="0"/>
              <a:ext cx="2462857" cy="2799531"/>
            </a:xfrm>
            <a:custGeom>
              <a:avLst/>
              <a:gdLst/>
              <a:ahLst/>
              <a:cxnLst/>
              <a:rect r="r" b="b" t="t" l="l"/>
              <a:pathLst>
                <a:path h="2799531" w="2462857">
                  <a:moveTo>
                    <a:pt x="0" y="2697931"/>
                  </a:moveTo>
                  <a:lnTo>
                    <a:pt x="2462857" y="2697931"/>
                  </a:lnTo>
                  <a:lnTo>
                    <a:pt x="2335857" y="2799531"/>
                  </a:lnTo>
                  <a:cubicBezTo>
                    <a:pt x="2335857" y="2799531"/>
                    <a:pt x="1345257" y="2723331"/>
                    <a:pt x="1243657" y="2723331"/>
                  </a:cubicBezTo>
                  <a:lnTo>
                    <a:pt x="1219200" y="2723331"/>
                  </a:lnTo>
                  <a:cubicBezTo>
                    <a:pt x="1117600" y="2723331"/>
                    <a:pt x="127000" y="2799531"/>
                    <a:pt x="127000" y="2799531"/>
                  </a:cubicBezTo>
                  <a:lnTo>
                    <a:pt x="0" y="2697931"/>
                  </a:lnTo>
                  <a:lnTo>
                    <a:pt x="0" y="0"/>
                  </a:lnTo>
                  <a:lnTo>
                    <a:pt x="2462857" y="0"/>
                  </a:lnTo>
                  <a:lnTo>
                    <a:pt x="2462857" y="2697931"/>
                  </a:lnTo>
                  <a:lnTo>
                    <a:pt x="12700" y="2697931"/>
                  </a:lnTo>
                  <a:lnTo>
                    <a:pt x="12700" y="2685231"/>
                  </a:lnTo>
                  <a:lnTo>
                    <a:pt x="2450157" y="2685231"/>
                  </a:lnTo>
                  <a:lnTo>
                    <a:pt x="2450157" y="12700"/>
                  </a:lnTo>
                  <a:lnTo>
                    <a:pt x="12700" y="12700"/>
                  </a:lnTo>
                  <a:lnTo>
                    <a:pt x="12700" y="2697931"/>
                  </a:lnTo>
                </a:path>
              </a:pathLst>
            </a:custGeom>
            <a:solidFill>
              <a:srgbClr val="394C60">
                <a:alpha val="9804"/>
              </a:srgbClr>
            </a:solidFill>
          </p:spPr>
        </p:sp>
        <p:sp>
          <p:nvSpPr>
            <p:cNvPr name="TextBox 154" id="154"/>
            <p:cNvSpPr txBox="true"/>
            <p:nvPr/>
          </p:nvSpPr>
          <p:spPr>
            <a:xfrm>
              <a:off x="0" y="-47625"/>
              <a:ext cx="2462857" cy="2745557"/>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When quality of care is unsatisfactory, there is greater compulsion to frequent the clinic more often</a:t>
              </a:r>
            </a:p>
          </p:txBody>
        </p:sp>
      </p:grpSp>
      <p:grpSp>
        <p:nvGrpSpPr>
          <p:cNvPr name="Group 155" id="155"/>
          <p:cNvGrpSpPr/>
          <p:nvPr/>
        </p:nvGrpSpPr>
        <p:grpSpPr>
          <a:xfrm rot="0">
            <a:off x="15761196" y="1610285"/>
            <a:ext cx="2526804" cy="1561595"/>
            <a:chOff x="0" y="0"/>
            <a:chExt cx="3369072" cy="2082126"/>
          </a:xfrm>
        </p:grpSpPr>
        <p:sp>
          <p:nvSpPr>
            <p:cNvPr name="Freeform 156" id="156"/>
            <p:cNvSpPr/>
            <p:nvPr/>
          </p:nvSpPr>
          <p:spPr>
            <a:xfrm flipH="false" flipV="false" rot="0">
              <a:off x="0" y="0"/>
              <a:ext cx="3369072" cy="1980526"/>
            </a:xfrm>
            <a:custGeom>
              <a:avLst/>
              <a:gdLst/>
              <a:ahLst/>
              <a:cxnLst/>
              <a:rect r="r" b="b" t="t" l="l"/>
              <a:pathLst>
                <a:path h="1980526" w="3369072">
                  <a:moveTo>
                    <a:pt x="0" y="0"/>
                  </a:moveTo>
                  <a:lnTo>
                    <a:pt x="3369072" y="0"/>
                  </a:lnTo>
                  <a:lnTo>
                    <a:pt x="3369072" y="1980526"/>
                  </a:lnTo>
                  <a:lnTo>
                    <a:pt x="0" y="1980526"/>
                  </a:lnTo>
                  <a:close/>
                </a:path>
              </a:pathLst>
            </a:custGeom>
            <a:solidFill>
              <a:srgbClr val="DBD9D5"/>
            </a:solidFill>
          </p:spPr>
        </p:sp>
        <p:sp>
          <p:nvSpPr>
            <p:cNvPr name="Freeform 157" id="157"/>
            <p:cNvSpPr/>
            <p:nvPr/>
          </p:nvSpPr>
          <p:spPr>
            <a:xfrm flipH="false" flipV="false" rot="0">
              <a:off x="0" y="0"/>
              <a:ext cx="3369072" cy="2082126"/>
            </a:xfrm>
            <a:custGeom>
              <a:avLst/>
              <a:gdLst/>
              <a:ahLst/>
              <a:cxnLst/>
              <a:rect r="r" b="b" t="t" l="l"/>
              <a:pathLst>
                <a:path h="2082126" w="3369072">
                  <a:moveTo>
                    <a:pt x="0" y="1980526"/>
                  </a:moveTo>
                  <a:lnTo>
                    <a:pt x="3369072" y="1980526"/>
                  </a:lnTo>
                  <a:lnTo>
                    <a:pt x="3242072" y="2082126"/>
                  </a:lnTo>
                  <a:cubicBezTo>
                    <a:pt x="3242072" y="2082126"/>
                    <a:pt x="2251472" y="2005926"/>
                    <a:pt x="2149872" y="2005926"/>
                  </a:cubicBezTo>
                  <a:lnTo>
                    <a:pt x="1219200" y="2005926"/>
                  </a:lnTo>
                  <a:cubicBezTo>
                    <a:pt x="1117600" y="2005926"/>
                    <a:pt x="127000" y="2082126"/>
                    <a:pt x="127000" y="2082126"/>
                  </a:cubicBezTo>
                  <a:lnTo>
                    <a:pt x="0" y="1980526"/>
                  </a:lnTo>
                  <a:lnTo>
                    <a:pt x="0" y="0"/>
                  </a:lnTo>
                  <a:lnTo>
                    <a:pt x="3369072" y="0"/>
                  </a:lnTo>
                  <a:lnTo>
                    <a:pt x="3369072" y="1980526"/>
                  </a:lnTo>
                  <a:lnTo>
                    <a:pt x="12700" y="1980526"/>
                  </a:lnTo>
                  <a:lnTo>
                    <a:pt x="12700" y="1967826"/>
                  </a:lnTo>
                  <a:lnTo>
                    <a:pt x="3356372" y="1967826"/>
                  </a:lnTo>
                  <a:lnTo>
                    <a:pt x="3356372" y="12700"/>
                  </a:lnTo>
                  <a:lnTo>
                    <a:pt x="12700" y="12700"/>
                  </a:lnTo>
                  <a:lnTo>
                    <a:pt x="12700" y="1980526"/>
                  </a:lnTo>
                </a:path>
              </a:pathLst>
            </a:custGeom>
            <a:solidFill>
              <a:srgbClr val="394C60">
                <a:alpha val="9804"/>
              </a:srgbClr>
            </a:solidFill>
          </p:spPr>
        </p:sp>
        <p:sp>
          <p:nvSpPr>
            <p:cNvPr name="TextBox 158" id="158"/>
            <p:cNvSpPr txBox="true"/>
            <p:nvPr/>
          </p:nvSpPr>
          <p:spPr>
            <a:xfrm>
              <a:off x="0" y="-47625"/>
              <a:ext cx="3369072" cy="2028151"/>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Quick access to medication is the best reliever for health-related anxieties</a:t>
              </a:r>
            </a:p>
            <a:p>
              <a:pPr algn="ctr">
                <a:lnSpc>
                  <a:spcPts val="1960"/>
                </a:lnSpc>
              </a:pPr>
            </a:p>
          </p:txBody>
        </p:sp>
      </p:grpSp>
      <p:grpSp>
        <p:nvGrpSpPr>
          <p:cNvPr name="Group 159" id="159"/>
          <p:cNvGrpSpPr/>
          <p:nvPr/>
        </p:nvGrpSpPr>
        <p:grpSpPr>
          <a:xfrm rot="0">
            <a:off x="16546599" y="2635271"/>
            <a:ext cx="1847143" cy="1859453"/>
            <a:chOff x="0" y="0"/>
            <a:chExt cx="2462857" cy="2479271"/>
          </a:xfrm>
        </p:grpSpPr>
        <p:sp>
          <p:nvSpPr>
            <p:cNvPr name="Freeform 160" id="16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161" id="16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162" id="16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Finding the right care provider is a long and difficult process that requires lots of trial and error.</a:t>
              </a:r>
            </a:p>
          </p:txBody>
        </p:sp>
      </p:grpSp>
      <p:grpSp>
        <p:nvGrpSpPr>
          <p:cNvPr name="Group 163" id="163"/>
          <p:cNvGrpSpPr/>
          <p:nvPr/>
        </p:nvGrpSpPr>
        <p:grpSpPr>
          <a:xfrm rot="0">
            <a:off x="16285071" y="86288"/>
            <a:ext cx="1847143" cy="1619257"/>
            <a:chOff x="0" y="0"/>
            <a:chExt cx="2462857" cy="2159010"/>
          </a:xfrm>
        </p:grpSpPr>
        <p:sp>
          <p:nvSpPr>
            <p:cNvPr name="Freeform 164" id="16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165" id="16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66" id="166"/>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Universities are inequitable when it comes to providing care to athletes vs students</a:t>
              </a:r>
            </a:p>
          </p:txBody>
        </p:sp>
      </p:grpSp>
      <p:grpSp>
        <p:nvGrpSpPr>
          <p:cNvPr name="Group 167" id="167"/>
          <p:cNvGrpSpPr/>
          <p:nvPr/>
        </p:nvGrpSpPr>
        <p:grpSpPr>
          <a:xfrm rot="0">
            <a:off x="13232423" y="2755369"/>
            <a:ext cx="3307551" cy="1524000"/>
            <a:chOff x="0" y="0"/>
            <a:chExt cx="4410068" cy="2032000"/>
          </a:xfrm>
        </p:grpSpPr>
        <p:sp>
          <p:nvSpPr>
            <p:cNvPr name="Freeform 168" id="168"/>
            <p:cNvSpPr/>
            <p:nvPr/>
          </p:nvSpPr>
          <p:spPr>
            <a:xfrm flipH="false" flipV="false" rot="0">
              <a:off x="0" y="0"/>
              <a:ext cx="4410068" cy="1930400"/>
            </a:xfrm>
            <a:custGeom>
              <a:avLst/>
              <a:gdLst/>
              <a:ahLst/>
              <a:cxnLst/>
              <a:rect r="r" b="b" t="t" l="l"/>
              <a:pathLst>
                <a:path h="1930400" w="4410068">
                  <a:moveTo>
                    <a:pt x="0" y="0"/>
                  </a:moveTo>
                  <a:lnTo>
                    <a:pt x="4410068" y="0"/>
                  </a:lnTo>
                  <a:lnTo>
                    <a:pt x="4410068" y="1930400"/>
                  </a:lnTo>
                  <a:lnTo>
                    <a:pt x="0" y="1930400"/>
                  </a:lnTo>
                  <a:close/>
                </a:path>
              </a:pathLst>
            </a:custGeom>
            <a:solidFill>
              <a:srgbClr val="DBD9D5"/>
            </a:solidFill>
          </p:spPr>
        </p:sp>
        <p:sp>
          <p:nvSpPr>
            <p:cNvPr name="Freeform 169" id="169"/>
            <p:cNvSpPr/>
            <p:nvPr/>
          </p:nvSpPr>
          <p:spPr>
            <a:xfrm flipH="false" flipV="false" rot="0">
              <a:off x="0" y="0"/>
              <a:ext cx="4410068" cy="2032000"/>
            </a:xfrm>
            <a:custGeom>
              <a:avLst/>
              <a:gdLst/>
              <a:ahLst/>
              <a:cxnLst/>
              <a:rect r="r" b="b" t="t" l="l"/>
              <a:pathLst>
                <a:path h="2032000" w="4410068">
                  <a:moveTo>
                    <a:pt x="0" y="1930400"/>
                  </a:moveTo>
                  <a:lnTo>
                    <a:pt x="4410068" y="1930400"/>
                  </a:lnTo>
                  <a:lnTo>
                    <a:pt x="4283068" y="2032000"/>
                  </a:lnTo>
                  <a:cubicBezTo>
                    <a:pt x="4283068" y="2032000"/>
                    <a:pt x="3292468" y="1955800"/>
                    <a:pt x="3190868" y="1955800"/>
                  </a:cubicBezTo>
                  <a:lnTo>
                    <a:pt x="1219200" y="1955800"/>
                  </a:lnTo>
                  <a:cubicBezTo>
                    <a:pt x="1117600" y="1955800"/>
                    <a:pt x="127000" y="2032000"/>
                    <a:pt x="127000" y="2032000"/>
                  </a:cubicBezTo>
                  <a:lnTo>
                    <a:pt x="0" y="1930400"/>
                  </a:lnTo>
                  <a:lnTo>
                    <a:pt x="0" y="0"/>
                  </a:lnTo>
                  <a:lnTo>
                    <a:pt x="4410068" y="0"/>
                  </a:lnTo>
                  <a:lnTo>
                    <a:pt x="4410068" y="1930400"/>
                  </a:lnTo>
                  <a:lnTo>
                    <a:pt x="12700" y="1930400"/>
                  </a:lnTo>
                  <a:lnTo>
                    <a:pt x="12700" y="1917700"/>
                  </a:lnTo>
                  <a:lnTo>
                    <a:pt x="4397368" y="1917700"/>
                  </a:lnTo>
                  <a:lnTo>
                    <a:pt x="4397368" y="12700"/>
                  </a:lnTo>
                  <a:lnTo>
                    <a:pt x="12700" y="12700"/>
                  </a:lnTo>
                  <a:lnTo>
                    <a:pt x="12700" y="1930400"/>
                  </a:lnTo>
                </a:path>
              </a:pathLst>
            </a:custGeom>
            <a:solidFill>
              <a:srgbClr val="394C60">
                <a:alpha val="9804"/>
              </a:srgbClr>
            </a:solidFill>
          </p:spPr>
        </p:sp>
        <p:sp>
          <p:nvSpPr>
            <p:cNvPr name="TextBox 170" id="170"/>
            <p:cNvSpPr txBox="true"/>
            <p:nvPr/>
          </p:nvSpPr>
          <p:spPr>
            <a:xfrm>
              <a:off x="0" y="-47625"/>
              <a:ext cx="4410068"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The logistical nightmare of transferring insurance disincentivizes her to switch out of her Indiana-based insurance</a:t>
              </a:r>
            </a:p>
          </p:txBody>
        </p:sp>
      </p:grpSp>
      <p:grpSp>
        <p:nvGrpSpPr>
          <p:cNvPr name="Group 171" id="171"/>
          <p:cNvGrpSpPr/>
          <p:nvPr/>
        </p:nvGrpSpPr>
        <p:grpSpPr>
          <a:xfrm rot="0">
            <a:off x="12323607" y="3732724"/>
            <a:ext cx="2156830" cy="1581968"/>
            <a:chOff x="0" y="0"/>
            <a:chExt cx="2875773" cy="2109290"/>
          </a:xfrm>
        </p:grpSpPr>
        <p:sp>
          <p:nvSpPr>
            <p:cNvPr name="Freeform 172" id="172"/>
            <p:cNvSpPr/>
            <p:nvPr/>
          </p:nvSpPr>
          <p:spPr>
            <a:xfrm flipH="false" flipV="false" rot="0">
              <a:off x="0" y="0"/>
              <a:ext cx="2875773" cy="2007690"/>
            </a:xfrm>
            <a:custGeom>
              <a:avLst/>
              <a:gdLst/>
              <a:ahLst/>
              <a:cxnLst/>
              <a:rect r="r" b="b" t="t" l="l"/>
              <a:pathLst>
                <a:path h="2007690" w="2875773">
                  <a:moveTo>
                    <a:pt x="0" y="0"/>
                  </a:moveTo>
                  <a:lnTo>
                    <a:pt x="2875773" y="0"/>
                  </a:lnTo>
                  <a:lnTo>
                    <a:pt x="2875773" y="2007690"/>
                  </a:lnTo>
                  <a:lnTo>
                    <a:pt x="0" y="2007690"/>
                  </a:lnTo>
                  <a:close/>
                </a:path>
              </a:pathLst>
            </a:custGeom>
            <a:solidFill>
              <a:srgbClr val="DBD9D5"/>
            </a:solidFill>
          </p:spPr>
        </p:sp>
        <p:sp>
          <p:nvSpPr>
            <p:cNvPr name="Freeform 173" id="173"/>
            <p:cNvSpPr/>
            <p:nvPr/>
          </p:nvSpPr>
          <p:spPr>
            <a:xfrm flipH="false" flipV="false" rot="0">
              <a:off x="0" y="0"/>
              <a:ext cx="2875773" cy="2109290"/>
            </a:xfrm>
            <a:custGeom>
              <a:avLst/>
              <a:gdLst/>
              <a:ahLst/>
              <a:cxnLst/>
              <a:rect r="r" b="b" t="t" l="l"/>
              <a:pathLst>
                <a:path h="2109290" w="2875773">
                  <a:moveTo>
                    <a:pt x="0" y="2007690"/>
                  </a:moveTo>
                  <a:lnTo>
                    <a:pt x="2875773" y="2007690"/>
                  </a:lnTo>
                  <a:lnTo>
                    <a:pt x="2748773" y="2109290"/>
                  </a:lnTo>
                  <a:cubicBezTo>
                    <a:pt x="2748773" y="2109290"/>
                    <a:pt x="1758173" y="2033090"/>
                    <a:pt x="1656573" y="2033090"/>
                  </a:cubicBezTo>
                  <a:lnTo>
                    <a:pt x="1219200" y="2033090"/>
                  </a:lnTo>
                  <a:cubicBezTo>
                    <a:pt x="1117600" y="2033090"/>
                    <a:pt x="127000" y="2109290"/>
                    <a:pt x="127000" y="2109290"/>
                  </a:cubicBezTo>
                  <a:lnTo>
                    <a:pt x="0" y="2007690"/>
                  </a:lnTo>
                  <a:lnTo>
                    <a:pt x="0" y="0"/>
                  </a:lnTo>
                  <a:lnTo>
                    <a:pt x="2875773" y="0"/>
                  </a:lnTo>
                  <a:lnTo>
                    <a:pt x="2875773" y="2007690"/>
                  </a:lnTo>
                  <a:lnTo>
                    <a:pt x="12700" y="2007690"/>
                  </a:lnTo>
                  <a:lnTo>
                    <a:pt x="12700" y="1994990"/>
                  </a:lnTo>
                  <a:lnTo>
                    <a:pt x="2863073" y="1994990"/>
                  </a:lnTo>
                  <a:lnTo>
                    <a:pt x="2863073" y="12700"/>
                  </a:lnTo>
                  <a:lnTo>
                    <a:pt x="12700" y="12700"/>
                  </a:lnTo>
                  <a:lnTo>
                    <a:pt x="12700" y="2007690"/>
                  </a:lnTo>
                </a:path>
              </a:pathLst>
            </a:custGeom>
            <a:solidFill>
              <a:srgbClr val="394C60">
                <a:alpha val="9804"/>
              </a:srgbClr>
            </a:solidFill>
          </p:spPr>
        </p:sp>
        <p:sp>
          <p:nvSpPr>
            <p:cNvPr name="TextBox 174" id="174"/>
            <p:cNvSpPr txBox="true"/>
            <p:nvPr/>
          </p:nvSpPr>
          <p:spPr>
            <a:xfrm>
              <a:off x="0" y="-47625"/>
              <a:ext cx="2875773" cy="205531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Greater frequency of care is a significant source of stress</a:t>
              </a:r>
            </a:p>
          </p:txBody>
        </p:sp>
      </p:grpSp>
      <p:grpSp>
        <p:nvGrpSpPr>
          <p:cNvPr name="Group 175" id="175"/>
          <p:cNvGrpSpPr/>
          <p:nvPr/>
        </p:nvGrpSpPr>
        <p:grpSpPr>
          <a:xfrm rot="0">
            <a:off x="14692831" y="3732724"/>
            <a:ext cx="1847143" cy="1554299"/>
            <a:chOff x="0" y="0"/>
            <a:chExt cx="2462857" cy="2072399"/>
          </a:xfrm>
        </p:grpSpPr>
        <p:sp>
          <p:nvSpPr>
            <p:cNvPr name="Freeform 176" id="176"/>
            <p:cNvSpPr/>
            <p:nvPr/>
          </p:nvSpPr>
          <p:spPr>
            <a:xfrm flipH="false" flipV="false" rot="0">
              <a:off x="0" y="0"/>
              <a:ext cx="2462857" cy="1970799"/>
            </a:xfrm>
            <a:custGeom>
              <a:avLst/>
              <a:gdLst/>
              <a:ahLst/>
              <a:cxnLst/>
              <a:rect r="r" b="b" t="t" l="l"/>
              <a:pathLst>
                <a:path h="1970799" w="2462857">
                  <a:moveTo>
                    <a:pt x="0" y="0"/>
                  </a:moveTo>
                  <a:lnTo>
                    <a:pt x="2462857" y="0"/>
                  </a:lnTo>
                  <a:lnTo>
                    <a:pt x="2462857" y="1970799"/>
                  </a:lnTo>
                  <a:lnTo>
                    <a:pt x="0" y="1970799"/>
                  </a:lnTo>
                  <a:close/>
                </a:path>
              </a:pathLst>
            </a:custGeom>
            <a:solidFill>
              <a:srgbClr val="DBD9D5"/>
            </a:solidFill>
          </p:spPr>
        </p:sp>
        <p:sp>
          <p:nvSpPr>
            <p:cNvPr name="Freeform 177" id="177"/>
            <p:cNvSpPr/>
            <p:nvPr/>
          </p:nvSpPr>
          <p:spPr>
            <a:xfrm flipH="false" flipV="false" rot="0">
              <a:off x="0" y="0"/>
              <a:ext cx="2462857" cy="2072399"/>
            </a:xfrm>
            <a:custGeom>
              <a:avLst/>
              <a:gdLst/>
              <a:ahLst/>
              <a:cxnLst/>
              <a:rect r="r" b="b" t="t" l="l"/>
              <a:pathLst>
                <a:path h="2072399" w="2462857">
                  <a:moveTo>
                    <a:pt x="0" y="1970799"/>
                  </a:moveTo>
                  <a:lnTo>
                    <a:pt x="2462857" y="1970799"/>
                  </a:lnTo>
                  <a:lnTo>
                    <a:pt x="2335857" y="2072399"/>
                  </a:lnTo>
                  <a:cubicBezTo>
                    <a:pt x="2335857" y="2072399"/>
                    <a:pt x="1345257" y="1996199"/>
                    <a:pt x="1243657" y="1996199"/>
                  </a:cubicBezTo>
                  <a:lnTo>
                    <a:pt x="1219200" y="1996199"/>
                  </a:lnTo>
                  <a:cubicBezTo>
                    <a:pt x="1117600" y="1996199"/>
                    <a:pt x="127000" y="2072399"/>
                    <a:pt x="127000" y="2072399"/>
                  </a:cubicBezTo>
                  <a:lnTo>
                    <a:pt x="0" y="1970799"/>
                  </a:lnTo>
                  <a:lnTo>
                    <a:pt x="0" y="0"/>
                  </a:lnTo>
                  <a:lnTo>
                    <a:pt x="2462857" y="0"/>
                  </a:lnTo>
                  <a:lnTo>
                    <a:pt x="2462857" y="1970799"/>
                  </a:lnTo>
                  <a:lnTo>
                    <a:pt x="12700" y="1970799"/>
                  </a:lnTo>
                  <a:lnTo>
                    <a:pt x="12700" y="1958099"/>
                  </a:lnTo>
                  <a:lnTo>
                    <a:pt x="2450157" y="1958099"/>
                  </a:lnTo>
                  <a:lnTo>
                    <a:pt x="2450157" y="12700"/>
                  </a:lnTo>
                  <a:lnTo>
                    <a:pt x="12700" y="12700"/>
                  </a:lnTo>
                  <a:lnTo>
                    <a:pt x="12700" y="1970799"/>
                  </a:lnTo>
                </a:path>
              </a:pathLst>
            </a:custGeom>
            <a:solidFill>
              <a:srgbClr val="394C60">
                <a:alpha val="9804"/>
              </a:srgbClr>
            </a:solidFill>
          </p:spPr>
        </p:sp>
        <p:sp>
          <p:nvSpPr>
            <p:cNvPr name="TextBox 178" id="178"/>
            <p:cNvSpPr txBox="true"/>
            <p:nvPr/>
          </p:nvSpPr>
          <p:spPr>
            <a:xfrm>
              <a:off x="0" y="-47625"/>
              <a:ext cx="2462857" cy="2018424"/>
            </a:xfrm>
            <a:prstGeom prst="rect">
              <a:avLst/>
            </a:prstGeom>
          </p:spPr>
          <p:txBody>
            <a:bodyPr anchor="t" rtlCol="false" tIns="203200" lIns="203200" bIns="203200" rIns="203200"/>
            <a:lstStyle/>
            <a:p>
              <a:pPr>
                <a:lnSpc>
                  <a:spcPts val="1960"/>
                </a:lnSpc>
              </a:pPr>
              <a:r>
                <a:rPr lang="en-US" sz="1400">
                  <a:solidFill>
                    <a:srgbClr val="000000"/>
                  </a:solidFill>
                  <a:latin typeface="Arimo"/>
                </a:rPr>
                <a:t>Having access to own records should be a given, not a fight </a:t>
              </a:r>
            </a:p>
          </p:txBody>
        </p:sp>
      </p:grpSp>
      <p:grpSp>
        <p:nvGrpSpPr>
          <p:cNvPr name="Group 179" id="179"/>
          <p:cNvGrpSpPr/>
          <p:nvPr/>
        </p:nvGrpSpPr>
        <p:grpSpPr>
          <a:xfrm rot="0">
            <a:off x="10601357" y="5314692"/>
            <a:ext cx="1847143" cy="1524000"/>
            <a:chOff x="0" y="0"/>
            <a:chExt cx="2462857" cy="2032000"/>
          </a:xfrm>
        </p:grpSpPr>
        <p:sp>
          <p:nvSpPr>
            <p:cNvPr name="Freeform 180" id="18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181" id="18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82" id="182"/>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Deep mistrust in hospital systems and medical professionals</a:t>
              </a:r>
            </a:p>
          </p:txBody>
        </p:sp>
      </p:grpSp>
      <p:grpSp>
        <p:nvGrpSpPr>
          <p:cNvPr name="Group 183" id="183"/>
          <p:cNvGrpSpPr/>
          <p:nvPr/>
        </p:nvGrpSpPr>
        <p:grpSpPr>
          <a:xfrm rot="0">
            <a:off x="12527552" y="5366205"/>
            <a:ext cx="1847143" cy="1619257"/>
            <a:chOff x="0" y="0"/>
            <a:chExt cx="2462857" cy="2159010"/>
          </a:xfrm>
        </p:grpSpPr>
        <p:sp>
          <p:nvSpPr>
            <p:cNvPr name="Freeform 184" id="18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185" id="18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86" id="18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Tired of having to advocate for herself when quality, recurrent care should be a given</a:t>
              </a:r>
            </a:p>
          </p:txBody>
        </p:sp>
      </p:grpSp>
      <p:grpSp>
        <p:nvGrpSpPr>
          <p:cNvPr name="Group 187" id="187"/>
          <p:cNvGrpSpPr/>
          <p:nvPr/>
        </p:nvGrpSpPr>
        <p:grpSpPr>
          <a:xfrm rot="0">
            <a:off x="14374695" y="5464918"/>
            <a:ext cx="1847143" cy="1524000"/>
            <a:chOff x="0" y="0"/>
            <a:chExt cx="2462857" cy="2032000"/>
          </a:xfrm>
        </p:grpSpPr>
        <p:sp>
          <p:nvSpPr>
            <p:cNvPr name="Freeform 188" id="18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189" id="18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90" id="190"/>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Grateful for easy online interfaces for access to care</a:t>
              </a:r>
            </a:p>
            <a:p>
              <a:pPr>
                <a:lnSpc>
                  <a:spcPts val="1960"/>
                </a:lnSpc>
              </a:pPr>
            </a:p>
          </p:txBody>
        </p:sp>
      </p:grpSp>
      <p:grpSp>
        <p:nvGrpSpPr>
          <p:cNvPr name="Group 191" id="191"/>
          <p:cNvGrpSpPr/>
          <p:nvPr/>
        </p:nvGrpSpPr>
        <p:grpSpPr>
          <a:xfrm rot="0">
            <a:off x="9287844" y="6485183"/>
            <a:ext cx="1828800" cy="1576388"/>
            <a:chOff x="0" y="0"/>
            <a:chExt cx="2438400" cy="2101850"/>
          </a:xfrm>
        </p:grpSpPr>
        <p:sp>
          <p:nvSpPr>
            <p:cNvPr name="Freeform 192" id="192"/>
            <p:cNvSpPr/>
            <p:nvPr/>
          </p:nvSpPr>
          <p:spPr>
            <a:xfrm flipH="false" flipV="false" rot="0">
              <a:off x="0" y="0"/>
              <a:ext cx="2438400" cy="2000250"/>
            </a:xfrm>
            <a:custGeom>
              <a:avLst/>
              <a:gdLst/>
              <a:ahLst/>
              <a:cxnLst/>
              <a:rect r="r" b="b" t="t" l="l"/>
              <a:pathLst>
                <a:path h="2000250" w="2438400">
                  <a:moveTo>
                    <a:pt x="0" y="0"/>
                  </a:moveTo>
                  <a:lnTo>
                    <a:pt x="2438400" y="0"/>
                  </a:lnTo>
                  <a:lnTo>
                    <a:pt x="2438400" y="2000250"/>
                  </a:lnTo>
                  <a:lnTo>
                    <a:pt x="0" y="2000250"/>
                  </a:lnTo>
                  <a:close/>
                </a:path>
              </a:pathLst>
            </a:custGeom>
            <a:solidFill>
              <a:srgbClr val="DBD9D5"/>
            </a:solidFill>
          </p:spPr>
        </p:sp>
        <p:sp>
          <p:nvSpPr>
            <p:cNvPr name="Freeform 193" id="193"/>
            <p:cNvSpPr/>
            <p:nvPr/>
          </p:nvSpPr>
          <p:spPr>
            <a:xfrm flipH="false" flipV="false" rot="0">
              <a:off x="0" y="0"/>
              <a:ext cx="2438400" cy="2101850"/>
            </a:xfrm>
            <a:custGeom>
              <a:avLst/>
              <a:gdLst/>
              <a:ahLst/>
              <a:cxnLst/>
              <a:rect r="r" b="b" t="t" l="l"/>
              <a:pathLst>
                <a:path h="2101850" w="2438400">
                  <a:moveTo>
                    <a:pt x="0" y="2000250"/>
                  </a:moveTo>
                  <a:lnTo>
                    <a:pt x="2438400" y="2000250"/>
                  </a:lnTo>
                  <a:lnTo>
                    <a:pt x="2311400" y="2101850"/>
                  </a:lnTo>
                  <a:cubicBezTo>
                    <a:pt x="2311400" y="2101850"/>
                    <a:pt x="1320800" y="2025650"/>
                    <a:pt x="1219200" y="2025650"/>
                  </a:cubicBezTo>
                  <a:lnTo>
                    <a:pt x="1219200" y="2025650"/>
                  </a:lnTo>
                  <a:cubicBezTo>
                    <a:pt x="1117600" y="2025650"/>
                    <a:pt x="127000" y="2101850"/>
                    <a:pt x="127000" y="2101850"/>
                  </a:cubicBezTo>
                  <a:lnTo>
                    <a:pt x="0" y="2000250"/>
                  </a:lnTo>
                  <a:lnTo>
                    <a:pt x="0" y="0"/>
                  </a:lnTo>
                  <a:lnTo>
                    <a:pt x="2438400" y="0"/>
                  </a:lnTo>
                  <a:lnTo>
                    <a:pt x="2438400" y="2000250"/>
                  </a:lnTo>
                  <a:lnTo>
                    <a:pt x="12700" y="2000250"/>
                  </a:lnTo>
                  <a:lnTo>
                    <a:pt x="12700" y="1987550"/>
                  </a:lnTo>
                  <a:lnTo>
                    <a:pt x="2425700" y="1987550"/>
                  </a:lnTo>
                  <a:lnTo>
                    <a:pt x="2425700" y="12700"/>
                  </a:lnTo>
                  <a:lnTo>
                    <a:pt x="12700" y="12700"/>
                  </a:lnTo>
                  <a:lnTo>
                    <a:pt x="12700" y="2000250"/>
                  </a:lnTo>
                </a:path>
              </a:pathLst>
            </a:custGeom>
            <a:solidFill>
              <a:srgbClr val="394C60">
                <a:alpha val="9804"/>
              </a:srgbClr>
            </a:solidFill>
          </p:spPr>
        </p:sp>
        <p:sp>
          <p:nvSpPr>
            <p:cNvPr name="TextBox 194" id="194"/>
            <p:cNvSpPr txBox="true"/>
            <p:nvPr/>
          </p:nvSpPr>
          <p:spPr>
            <a:xfrm>
              <a:off x="0" y="-47625"/>
              <a:ext cx="2438400" cy="204787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Anxiety about recurring health problems</a:t>
              </a:r>
            </a:p>
          </p:txBody>
        </p:sp>
      </p:grpSp>
      <p:grpSp>
        <p:nvGrpSpPr>
          <p:cNvPr name="Group 195" id="195"/>
          <p:cNvGrpSpPr/>
          <p:nvPr/>
        </p:nvGrpSpPr>
        <p:grpSpPr>
          <a:xfrm rot="0">
            <a:off x="13293254" y="6899167"/>
            <a:ext cx="1828800" cy="1524000"/>
            <a:chOff x="0" y="0"/>
            <a:chExt cx="2438400" cy="2032000"/>
          </a:xfrm>
        </p:grpSpPr>
        <p:sp>
          <p:nvSpPr>
            <p:cNvPr name="Freeform 196" id="196"/>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97" id="197"/>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98" id="198"/>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Frustrated with long call wait times across different medical providers</a:t>
              </a:r>
            </a:p>
          </p:txBody>
        </p:sp>
      </p:grpSp>
      <p:grpSp>
        <p:nvGrpSpPr>
          <p:cNvPr name="Group 199" id="199"/>
          <p:cNvGrpSpPr/>
          <p:nvPr/>
        </p:nvGrpSpPr>
        <p:grpSpPr>
          <a:xfrm rot="0">
            <a:off x="11278569" y="6846780"/>
            <a:ext cx="1837618" cy="1576387"/>
            <a:chOff x="0" y="0"/>
            <a:chExt cx="2450157" cy="2101850"/>
          </a:xfrm>
        </p:grpSpPr>
        <p:sp>
          <p:nvSpPr>
            <p:cNvPr name="Freeform 200" id="200"/>
            <p:cNvSpPr/>
            <p:nvPr/>
          </p:nvSpPr>
          <p:spPr>
            <a:xfrm flipH="false" flipV="false" rot="0">
              <a:off x="0" y="0"/>
              <a:ext cx="2450157" cy="2000250"/>
            </a:xfrm>
            <a:custGeom>
              <a:avLst/>
              <a:gdLst/>
              <a:ahLst/>
              <a:cxnLst/>
              <a:rect r="r" b="b" t="t" l="l"/>
              <a:pathLst>
                <a:path h="2000250" w="2450157">
                  <a:moveTo>
                    <a:pt x="0" y="0"/>
                  </a:moveTo>
                  <a:lnTo>
                    <a:pt x="2450157" y="0"/>
                  </a:lnTo>
                  <a:lnTo>
                    <a:pt x="2450157" y="2000250"/>
                  </a:lnTo>
                  <a:lnTo>
                    <a:pt x="0" y="2000250"/>
                  </a:lnTo>
                  <a:close/>
                </a:path>
              </a:pathLst>
            </a:custGeom>
            <a:solidFill>
              <a:srgbClr val="DBD9D5"/>
            </a:solidFill>
          </p:spPr>
        </p:sp>
        <p:sp>
          <p:nvSpPr>
            <p:cNvPr name="Freeform 201" id="201"/>
            <p:cNvSpPr/>
            <p:nvPr/>
          </p:nvSpPr>
          <p:spPr>
            <a:xfrm flipH="false" flipV="false" rot="0">
              <a:off x="0" y="0"/>
              <a:ext cx="2450157" cy="2101850"/>
            </a:xfrm>
            <a:custGeom>
              <a:avLst/>
              <a:gdLst/>
              <a:ahLst/>
              <a:cxnLst/>
              <a:rect r="r" b="b" t="t" l="l"/>
              <a:pathLst>
                <a:path h="2101850" w="2450157">
                  <a:moveTo>
                    <a:pt x="0" y="2000250"/>
                  </a:moveTo>
                  <a:lnTo>
                    <a:pt x="2450157" y="2000250"/>
                  </a:lnTo>
                  <a:lnTo>
                    <a:pt x="2323157" y="2101850"/>
                  </a:lnTo>
                  <a:cubicBezTo>
                    <a:pt x="2323157" y="2101850"/>
                    <a:pt x="1332557" y="2025650"/>
                    <a:pt x="1230957" y="2025650"/>
                  </a:cubicBezTo>
                  <a:lnTo>
                    <a:pt x="1219200" y="2025650"/>
                  </a:lnTo>
                  <a:cubicBezTo>
                    <a:pt x="1117600" y="2025650"/>
                    <a:pt x="127000" y="2101850"/>
                    <a:pt x="127000" y="2101850"/>
                  </a:cubicBezTo>
                  <a:lnTo>
                    <a:pt x="0" y="2000250"/>
                  </a:lnTo>
                  <a:lnTo>
                    <a:pt x="0" y="0"/>
                  </a:lnTo>
                  <a:lnTo>
                    <a:pt x="2450157" y="0"/>
                  </a:lnTo>
                  <a:lnTo>
                    <a:pt x="2450157" y="2000250"/>
                  </a:lnTo>
                  <a:lnTo>
                    <a:pt x="12700" y="2000250"/>
                  </a:lnTo>
                  <a:lnTo>
                    <a:pt x="12700" y="1987550"/>
                  </a:lnTo>
                  <a:lnTo>
                    <a:pt x="2437457" y="1987550"/>
                  </a:lnTo>
                  <a:lnTo>
                    <a:pt x="2437457" y="12700"/>
                  </a:lnTo>
                  <a:lnTo>
                    <a:pt x="12700" y="12700"/>
                  </a:lnTo>
                  <a:lnTo>
                    <a:pt x="12700" y="2000250"/>
                  </a:lnTo>
                </a:path>
              </a:pathLst>
            </a:custGeom>
            <a:solidFill>
              <a:srgbClr val="394C60">
                <a:alpha val="9804"/>
              </a:srgbClr>
            </a:solidFill>
          </p:spPr>
        </p:sp>
        <p:sp>
          <p:nvSpPr>
            <p:cNvPr name="TextBox 202" id="202"/>
            <p:cNvSpPr txBox="true"/>
            <p:nvPr/>
          </p:nvSpPr>
          <p:spPr>
            <a:xfrm>
              <a:off x="0" y="-47625"/>
              <a:ext cx="2450157" cy="204787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Pride in taking initiative of her own healthcare </a:t>
              </a:r>
            </a:p>
            <a:p>
              <a:pPr>
                <a:lnSpc>
                  <a:spcPts val="1960"/>
                </a:lnSpc>
              </a:pPr>
            </a:p>
          </p:txBody>
        </p:sp>
      </p:grpSp>
      <p:grpSp>
        <p:nvGrpSpPr>
          <p:cNvPr name="Group 203" id="203"/>
          <p:cNvGrpSpPr/>
          <p:nvPr/>
        </p:nvGrpSpPr>
        <p:grpSpPr>
          <a:xfrm rot="0">
            <a:off x="9598732" y="7829292"/>
            <a:ext cx="1847143" cy="1619257"/>
            <a:chOff x="0" y="0"/>
            <a:chExt cx="2462857" cy="2159010"/>
          </a:xfrm>
        </p:grpSpPr>
        <p:sp>
          <p:nvSpPr>
            <p:cNvPr name="Freeform 204" id="20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205" id="20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206" id="20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Indifferent about the cost of care, as long as she can receive quality care</a:t>
              </a:r>
            </a:p>
            <a:p>
              <a:pPr algn="ctr">
                <a:lnSpc>
                  <a:spcPts val="1960"/>
                </a:lnSpc>
              </a:pPr>
            </a:p>
          </p:txBody>
        </p:sp>
      </p:grpSp>
      <p:grpSp>
        <p:nvGrpSpPr>
          <p:cNvPr name="Group 207" id="207"/>
          <p:cNvGrpSpPr/>
          <p:nvPr/>
        </p:nvGrpSpPr>
        <p:grpSpPr>
          <a:xfrm rot="0">
            <a:off x="15217304" y="6830891"/>
            <a:ext cx="1828800" cy="1561595"/>
            <a:chOff x="0" y="0"/>
            <a:chExt cx="2438400" cy="2082126"/>
          </a:xfrm>
        </p:grpSpPr>
        <p:sp>
          <p:nvSpPr>
            <p:cNvPr name="Freeform 208" id="208"/>
            <p:cNvSpPr/>
            <p:nvPr/>
          </p:nvSpPr>
          <p:spPr>
            <a:xfrm flipH="false" flipV="false" rot="0">
              <a:off x="0" y="0"/>
              <a:ext cx="2438400" cy="1980526"/>
            </a:xfrm>
            <a:custGeom>
              <a:avLst/>
              <a:gdLst/>
              <a:ahLst/>
              <a:cxnLst/>
              <a:rect r="r" b="b" t="t" l="l"/>
              <a:pathLst>
                <a:path h="1980526" w="2438400">
                  <a:moveTo>
                    <a:pt x="0" y="0"/>
                  </a:moveTo>
                  <a:lnTo>
                    <a:pt x="2438400" y="0"/>
                  </a:lnTo>
                  <a:lnTo>
                    <a:pt x="2438400" y="1980526"/>
                  </a:lnTo>
                  <a:lnTo>
                    <a:pt x="0" y="1980526"/>
                  </a:lnTo>
                  <a:close/>
                </a:path>
              </a:pathLst>
            </a:custGeom>
            <a:solidFill>
              <a:srgbClr val="DBD9D5"/>
            </a:solidFill>
          </p:spPr>
        </p:sp>
        <p:sp>
          <p:nvSpPr>
            <p:cNvPr name="Freeform 209" id="209"/>
            <p:cNvSpPr/>
            <p:nvPr/>
          </p:nvSpPr>
          <p:spPr>
            <a:xfrm flipH="false" flipV="false" rot="0">
              <a:off x="0" y="0"/>
              <a:ext cx="2438400" cy="2082126"/>
            </a:xfrm>
            <a:custGeom>
              <a:avLst/>
              <a:gdLst/>
              <a:ahLst/>
              <a:cxnLst/>
              <a:rect r="r" b="b" t="t" l="l"/>
              <a:pathLst>
                <a:path h="2082126" w="2438400">
                  <a:moveTo>
                    <a:pt x="0" y="1980526"/>
                  </a:moveTo>
                  <a:lnTo>
                    <a:pt x="2438400" y="1980526"/>
                  </a:lnTo>
                  <a:lnTo>
                    <a:pt x="2311400" y="2082126"/>
                  </a:lnTo>
                  <a:cubicBezTo>
                    <a:pt x="2311400" y="2082126"/>
                    <a:pt x="1320800" y="2005926"/>
                    <a:pt x="1219200" y="2005926"/>
                  </a:cubicBezTo>
                  <a:lnTo>
                    <a:pt x="1219200" y="2005926"/>
                  </a:lnTo>
                  <a:cubicBezTo>
                    <a:pt x="1117600" y="2005926"/>
                    <a:pt x="127000" y="2082126"/>
                    <a:pt x="127000" y="2082126"/>
                  </a:cubicBezTo>
                  <a:lnTo>
                    <a:pt x="0" y="1980526"/>
                  </a:lnTo>
                  <a:lnTo>
                    <a:pt x="0" y="0"/>
                  </a:lnTo>
                  <a:lnTo>
                    <a:pt x="2438400" y="0"/>
                  </a:lnTo>
                  <a:lnTo>
                    <a:pt x="2438400" y="1980526"/>
                  </a:lnTo>
                  <a:lnTo>
                    <a:pt x="12700" y="1980526"/>
                  </a:lnTo>
                  <a:lnTo>
                    <a:pt x="12700" y="1967826"/>
                  </a:lnTo>
                  <a:lnTo>
                    <a:pt x="2425700" y="1967826"/>
                  </a:lnTo>
                  <a:lnTo>
                    <a:pt x="2425700" y="12700"/>
                  </a:lnTo>
                  <a:lnTo>
                    <a:pt x="12700" y="12700"/>
                  </a:lnTo>
                  <a:lnTo>
                    <a:pt x="12700" y="1980526"/>
                  </a:lnTo>
                </a:path>
              </a:pathLst>
            </a:custGeom>
            <a:solidFill>
              <a:srgbClr val="394C60">
                <a:alpha val="9804"/>
              </a:srgbClr>
            </a:solidFill>
          </p:spPr>
        </p:sp>
        <p:sp>
          <p:nvSpPr>
            <p:cNvPr name="TextBox 210" id="210"/>
            <p:cNvSpPr txBox="true"/>
            <p:nvPr/>
          </p:nvSpPr>
          <p:spPr>
            <a:xfrm>
              <a:off x="0" y="-47625"/>
              <a:ext cx="2438400" cy="2028151"/>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Angry about the inaccessibility of her own records</a:t>
              </a:r>
            </a:p>
            <a:p>
              <a:pPr algn="ctr">
                <a:lnSpc>
                  <a:spcPts val="1960"/>
                </a:lnSpc>
              </a:pPr>
            </a:p>
          </p:txBody>
        </p:sp>
      </p:grpSp>
      <p:grpSp>
        <p:nvGrpSpPr>
          <p:cNvPr name="Group 211" id="211"/>
          <p:cNvGrpSpPr/>
          <p:nvPr/>
        </p:nvGrpSpPr>
        <p:grpSpPr>
          <a:xfrm rot="0">
            <a:off x="16285071" y="5464918"/>
            <a:ext cx="2002929" cy="1524000"/>
            <a:chOff x="0" y="0"/>
            <a:chExt cx="2670572" cy="2032000"/>
          </a:xfrm>
        </p:grpSpPr>
        <p:sp>
          <p:nvSpPr>
            <p:cNvPr name="Freeform 212" id="212"/>
            <p:cNvSpPr/>
            <p:nvPr/>
          </p:nvSpPr>
          <p:spPr>
            <a:xfrm flipH="false" flipV="false" rot="0">
              <a:off x="0" y="0"/>
              <a:ext cx="2670572" cy="1930400"/>
            </a:xfrm>
            <a:custGeom>
              <a:avLst/>
              <a:gdLst/>
              <a:ahLst/>
              <a:cxnLst/>
              <a:rect r="r" b="b" t="t" l="l"/>
              <a:pathLst>
                <a:path h="1930400" w="2670572">
                  <a:moveTo>
                    <a:pt x="0" y="0"/>
                  </a:moveTo>
                  <a:lnTo>
                    <a:pt x="2670572" y="0"/>
                  </a:lnTo>
                  <a:lnTo>
                    <a:pt x="2670572" y="1930400"/>
                  </a:lnTo>
                  <a:lnTo>
                    <a:pt x="0" y="1930400"/>
                  </a:lnTo>
                  <a:close/>
                </a:path>
              </a:pathLst>
            </a:custGeom>
            <a:solidFill>
              <a:srgbClr val="DBD9D5"/>
            </a:solidFill>
          </p:spPr>
        </p:sp>
        <p:sp>
          <p:nvSpPr>
            <p:cNvPr name="Freeform 213" id="213"/>
            <p:cNvSpPr/>
            <p:nvPr/>
          </p:nvSpPr>
          <p:spPr>
            <a:xfrm flipH="false" flipV="false" rot="0">
              <a:off x="0" y="0"/>
              <a:ext cx="2670572" cy="2032000"/>
            </a:xfrm>
            <a:custGeom>
              <a:avLst/>
              <a:gdLst/>
              <a:ahLst/>
              <a:cxnLst/>
              <a:rect r="r" b="b" t="t" l="l"/>
              <a:pathLst>
                <a:path h="2032000" w="2670572">
                  <a:moveTo>
                    <a:pt x="0" y="1930400"/>
                  </a:moveTo>
                  <a:lnTo>
                    <a:pt x="2670572" y="1930400"/>
                  </a:lnTo>
                  <a:lnTo>
                    <a:pt x="2543572" y="2032000"/>
                  </a:lnTo>
                  <a:cubicBezTo>
                    <a:pt x="2543572" y="2032000"/>
                    <a:pt x="1552972" y="1955800"/>
                    <a:pt x="1451372" y="1955800"/>
                  </a:cubicBezTo>
                  <a:lnTo>
                    <a:pt x="1219200" y="1955800"/>
                  </a:lnTo>
                  <a:cubicBezTo>
                    <a:pt x="1117600" y="1955800"/>
                    <a:pt x="127000" y="2032000"/>
                    <a:pt x="127000" y="2032000"/>
                  </a:cubicBezTo>
                  <a:lnTo>
                    <a:pt x="0" y="1930400"/>
                  </a:lnTo>
                  <a:lnTo>
                    <a:pt x="0" y="0"/>
                  </a:lnTo>
                  <a:lnTo>
                    <a:pt x="2670572" y="0"/>
                  </a:lnTo>
                  <a:lnTo>
                    <a:pt x="2670572" y="1930400"/>
                  </a:lnTo>
                  <a:lnTo>
                    <a:pt x="12700" y="1930400"/>
                  </a:lnTo>
                  <a:lnTo>
                    <a:pt x="12700" y="1917700"/>
                  </a:lnTo>
                  <a:lnTo>
                    <a:pt x="2657872" y="1917700"/>
                  </a:lnTo>
                  <a:lnTo>
                    <a:pt x="2657872" y="12700"/>
                  </a:lnTo>
                  <a:lnTo>
                    <a:pt x="12700" y="12700"/>
                  </a:lnTo>
                  <a:lnTo>
                    <a:pt x="12700" y="1930400"/>
                  </a:lnTo>
                </a:path>
              </a:pathLst>
            </a:custGeom>
            <a:solidFill>
              <a:srgbClr val="394C60">
                <a:alpha val="9804"/>
              </a:srgbClr>
            </a:solidFill>
          </p:spPr>
        </p:sp>
        <p:sp>
          <p:nvSpPr>
            <p:cNvPr name="TextBox 214" id="214"/>
            <p:cNvSpPr txBox="true"/>
            <p:nvPr/>
          </p:nvSpPr>
          <p:spPr>
            <a:xfrm>
              <a:off x="0" y="-47625"/>
              <a:ext cx="2670572"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Relief from hearing a medical professional’s opinion</a:t>
              </a:r>
            </a:p>
          </p:txBody>
        </p:sp>
      </p:grpSp>
      <p:grpSp>
        <p:nvGrpSpPr>
          <p:cNvPr name="Group 215" id="215"/>
          <p:cNvGrpSpPr/>
          <p:nvPr/>
        </p:nvGrpSpPr>
        <p:grpSpPr>
          <a:xfrm rot="0">
            <a:off x="11591443" y="8316273"/>
            <a:ext cx="2083703" cy="1619257"/>
            <a:chOff x="0" y="0"/>
            <a:chExt cx="2778271" cy="2159010"/>
          </a:xfrm>
        </p:grpSpPr>
        <p:sp>
          <p:nvSpPr>
            <p:cNvPr name="Freeform 216" id="216"/>
            <p:cNvSpPr/>
            <p:nvPr/>
          </p:nvSpPr>
          <p:spPr>
            <a:xfrm flipH="false" flipV="false" rot="0">
              <a:off x="0" y="0"/>
              <a:ext cx="2778271" cy="2057410"/>
            </a:xfrm>
            <a:custGeom>
              <a:avLst/>
              <a:gdLst/>
              <a:ahLst/>
              <a:cxnLst/>
              <a:rect r="r" b="b" t="t" l="l"/>
              <a:pathLst>
                <a:path h="2057410" w="2778271">
                  <a:moveTo>
                    <a:pt x="0" y="0"/>
                  </a:moveTo>
                  <a:lnTo>
                    <a:pt x="2778271" y="0"/>
                  </a:lnTo>
                  <a:lnTo>
                    <a:pt x="2778271" y="2057410"/>
                  </a:lnTo>
                  <a:lnTo>
                    <a:pt x="0" y="2057410"/>
                  </a:lnTo>
                  <a:close/>
                </a:path>
              </a:pathLst>
            </a:custGeom>
            <a:solidFill>
              <a:srgbClr val="DBD9D5"/>
            </a:solidFill>
          </p:spPr>
        </p:sp>
        <p:sp>
          <p:nvSpPr>
            <p:cNvPr name="Freeform 217" id="217"/>
            <p:cNvSpPr/>
            <p:nvPr/>
          </p:nvSpPr>
          <p:spPr>
            <a:xfrm flipH="false" flipV="false" rot="0">
              <a:off x="0" y="0"/>
              <a:ext cx="2778271" cy="2159010"/>
            </a:xfrm>
            <a:custGeom>
              <a:avLst/>
              <a:gdLst/>
              <a:ahLst/>
              <a:cxnLst/>
              <a:rect r="r" b="b" t="t" l="l"/>
              <a:pathLst>
                <a:path h="2159010" w="2778271">
                  <a:moveTo>
                    <a:pt x="0" y="2057410"/>
                  </a:moveTo>
                  <a:lnTo>
                    <a:pt x="2778271" y="2057410"/>
                  </a:lnTo>
                  <a:lnTo>
                    <a:pt x="2651271" y="2159010"/>
                  </a:lnTo>
                  <a:cubicBezTo>
                    <a:pt x="2651271" y="2159010"/>
                    <a:pt x="1660671" y="2082810"/>
                    <a:pt x="1559071" y="2082810"/>
                  </a:cubicBezTo>
                  <a:lnTo>
                    <a:pt x="1219200" y="2082810"/>
                  </a:lnTo>
                  <a:cubicBezTo>
                    <a:pt x="1117600" y="2082810"/>
                    <a:pt x="127000" y="2159010"/>
                    <a:pt x="127000" y="2159010"/>
                  </a:cubicBezTo>
                  <a:lnTo>
                    <a:pt x="0" y="2057410"/>
                  </a:lnTo>
                  <a:lnTo>
                    <a:pt x="0" y="0"/>
                  </a:lnTo>
                  <a:lnTo>
                    <a:pt x="2778271" y="0"/>
                  </a:lnTo>
                  <a:lnTo>
                    <a:pt x="2778271" y="2057410"/>
                  </a:lnTo>
                  <a:lnTo>
                    <a:pt x="12700" y="2057410"/>
                  </a:lnTo>
                  <a:lnTo>
                    <a:pt x="12700" y="2044710"/>
                  </a:lnTo>
                  <a:lnTo>
                    <a:pt x="2765571" y="2044710"/>
                  </a:lnTo>
                  <a:lnTo>
                    <a:pt x="2765571" y="12700"/>
                  </a:lnTo>
                  <a:lnTo>
                    <a:pt x="12700" y="12700"/>
                  </a:lnTo>
                  <a:lnTo>
                    <a:pt x="12700" y="2057410"/>
                  </a:lnTo>
                </a:path>
              </a:pathLst>
            </a:custGeom>
            <a:solidFill>
              <a:srgbClr val="394C60">
                <a:alpha val="9804"/>
              </a:srgbClr>
            </a:solidFill>
          </p:spPr>
        </p:sp>
        <p:sp>
          <p:nvSpPr>
            <p:cNvPr name="TextBox 218" id="218"/>
            <p:cNvSpPr txBox="true"/>
            <p:nvPr/>
          </p:nvSpPr>
          <p:spPr>
            <a:xfrm>
              <a:off x="0" y="-47625"/>
              <a:ext cx="277827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Extremely nervous about when new or recurring symptoms will surface</a:t>
              </a:r>
            </a:p>
            <a:p>
              <a:pPr algn="ctr">
                <a:lnSpc>
                  <a:spcPts val="1960"/>
                </a:lnSpc>
              </a:pPr>
            </a:p>
          </p:txBody>
        </p:sp>
      </p:grpSp>
      <p:grpSp>
        <p:nvGrpSpPr>
          <p:cNvPr name="Group 219" id="219"/>
          <p:cNvGrpSpPr/>
          <p:nvPr/>
        </p:nvGrpSpPr>
        <p:grpSpPr>
          <a:xfrm rot="0">
            <a:off x="13774022" y="8499367"/>
            <a:ext cx="1837618" cy="1619257"/>
            <a:chOff x="0" y="0"/>
            <a:chExt cx="2450157" cy="2159010"/>
          </a:xfrm>
        </p:grpSpPr>
        <p:sp>
          <p:nvSpPr>
            <p:cNvPr name="Freeform 220" id="220"/>
            <p:cNvSpPr/>
            <p:nvPr/>
          </p:nvSpPr>
          <p:spPr>
            <a:xfrm flipH="false" flipV="false" rot="0">
              <a:off x="0" y="0"/>
              <a:ext cx="2450157" cy="2057410"/>
            </a:xfrm>
            <a:custGeom>
              <a:avLst/>
              <a:gdLst/>
              <a:ahLst/>
              <a:cxnLst/>
              <a:rect r="r" b="b" t="t" l="l"/>
              <a:pathLst>
                <a:path h="2057410" w="2450157">
                  <a:moveTo>
                    <a:pt x="0" y="0"/>
                  </a:moveTo>
                  <a:lnTo>
                    <a:pt x="2450157" y="0"/>
                  </a:lnTo>
                  <a:lnTo>
                    <a:pt x="2450157" y="2057410"/>
                  </a:lnTo>
                  <a:lnTo>
                    <a:pt x="0" y="2057410"/>
                  </a:lnTo>
                  <a:close/>
                </a:path>
              </a:pathLst>
            </a:custGeom>
            <a:solidFill>
              <a:srgbClr val="DBD9D5"/>
            </a:solidFill>
          </p:spPr>
        </p:sp>
        <p:sp>
          <p:nvSpPr>
            <p:cNvPr name="Freeform 221" id="221"/>
            <p:cNvSpPr/>
            <p:nvPr/>
          </p:nvSpPr>
          <p:spPr>
            <a:xfrm flipH="false" flipV="false" rot="0">
              <a:off x="0" y="0"/>
              <a:ext cx="2450157" cy="2159010"/>
            </a:xfrm>
            <a:custGeom>
              <a:avLst/>
              <a:gdLst/>
              <a:ahLst/>
              <a:cxnLst/>
              <a:rect r="r" b="b" t="t" l="l"/>
              <a:pathLst>
                <a:path h="2159010" w="2450157">
                  <a:moveTo>
                    <a:pt x="0" y="2057410"/>
                  </a:moveTo>
                  <a:lnTo>
                    <a:pt x="2450157" y="2057410"/>
                  </a:lnTo>
                  <a:lnTo>
                    <a:pt x="2323157" y="2159010"/>
                  </a:lnTo>
                  <a:cubicBezTo>
                    <a:pt x="2323157" y="2159010"/>
                    <a:pt x="1332557" y="2082810"/>
                    <a:pt x="1230957" y="2082810"/>
                  </a:cubicBezTo>
                  <a:lnTo>
                    <a:pt x="1219200" y="2082810"/>
                  </a:lnTo>
                  <a:cubicBezTo>
                    <a:pt x="1117600" y="2082810"/>
                    <a:pt x="127000" y="2159010"/>
                    <a:pt x="127000" y="2159010"/>
                  </a:cubicBezTo>
                  <a:lnTo>
                    <a:pt x="0" y="2057410"/>
                  </a:lnTo>
                  <a:lnTo>
                    <a:pt x="0" y="0"/>
                  </a:lnTo>
                  <a:lnTo>
                    <a:pt x="2450157" y="0"/>
                  </a:lnTo>
                  <a:lnTo>
                    <a:pt x="2450157" y="2057410"/>
                  </a:lnTo>
                  <a:lnTo>
                    <a:pt x="12700" y="2057410"/>
                  </a:lnTo>
                  <a:lnTo>
                    <a:pt x="12700" y="2044710"/>
                  </a:lnTo>
                  <a:lnTo>
                    <a:pt x="2437457" y="2044710"/>
                  </a:lnTo>
                  <a:lnTo>
                    <a:pt x="2437457" y="12700"/>
                  </a:lnTo>
                  <a:lnTo>
                    <a:pt x="12700" y="12700"/>
                  </a:lnTo>
                  <a:lnTo>
                    <a:pt x="12700" y="2057410"/>
                  </a:lnTo>
                </a:path>
              </a:pathLst>
            </a:custGeom>
            <a:solidFill>
              <a:srgbClr val="394C60">
                <a:alpha val="9804"/>
              </a:srgbClr>
            </a:solidFill>
          </p:spPr>
        </p:sp>
        <p:sp>
          <p:nvSpPr>
            <p:cNvPr name="TextBox 222" id="222"/>
            <p:cNvSpPr txBox="true"/>
            <p:nvPr/>
          </p:nvSpPr>
          <p:spPr>
            <a:xfrm>
              <a:off x="0" y="-47625"/>
              <a:ext cx="24501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Sensitive about the stigma behind seeking frequent healthcare </a:t>
              </a:r>
            </a:p>
            <a:p>
              <a:pPr>
                <a:lnSpc>
                  <a:spcPts val="1960"/>
                </a:lnSpc>
              </a:pPr>
            </a:p>
          </p:txBody>
        </p:sp>
      </p:grpSp>
      <p:grpSp>
        <p:nvGrpSpPr>
          <p:cNvPr name="Group 223" id="223"/>
          <p:cNvGrpSpPr/>
          <p:nvPr/>
        </p:nvGrpSpPr>
        <p:grpSpPr>
          <a:xfrm rot="0">
            <a:off x="15598304" y="8051572"/>
            <a:ext cx="1837618" cy="1524000"/>
            <a:chOff x="0" y="0"/>
            <a:chExt cx="2450157" cy="2032000"/>
          </a:xfrm>
        </p:grpSpPr>
        <p:sp>
          <p:nvSpPr>
            <p:cNvPr name="Freeform 224" id="224"/>
            <p:cNvSpPr/>
            <p:nvPr/>
          </p:nvSpPr>
          <p:spPr>
            <a:xfrm flipH="false" flipV="false" rot="0">
              <a:off x="0" y="0"/>
              <a:ext cx="2450157" cy="1930400"/>
            </a:xfrm>
            <a:custGeom>
              <a:avLst/>
              <a:gdLst/>
              <a:ahLst/>
              <a:cxnLst/>
              <a:rect r="r" b="b" t="t" l="l"/>
              <a:pathLst>
                <a:path h="1930400" w="2450157">
                  <a:moveTo>
                    <a:pt x="0" y="0"/>
                  </a:moveTo>
                  <a:lnTo>
                    <a:pt x="2450157" y="0"/>
                  </a:lnTo>
                  <a:lnTo>
                    <a:pt x="2450157" y="1930400"/>
                  </a:lnTo>
                  <a:lnTo>
                    <a:pt x="0" y="1930400"/>
                  </a:lnTo>
                  <a:close/>
                </a:path>
              </a:pathLst>
            </a:custGeom>
            <a:solidFill>
              <a:srgbClr val="DBD9D5"/>
            </a:solidFill>
          </p:spPr>
        </p:sp>
        <p:sp>
          <p:nvSpPr>
            <p:cNvPr name="Freeform 225" id="225"/>
            <p:cNvSpPr/>
            <p:nvPr/>
          </p:nvSpPr>
          <p:spPr>
            <a:xfrm flipH="false" flipV="false" rot="0">
              <a:off x="0" y="0"/>
              <a:ext cx="2450157" cy="2032000"/>
            </a:xfrm>
            <a:custGeom>
              <a:avLst/>
              <a:gdLst/>
              <a:ahLst/>
              <a:cxnLst/>
              <a:rect r="r" b="b" t="t" l="l"/>
              <a:pathLst>
                <a:path h="2032000" w="2450157">
                  <a:moveTo>
                    <a:pt x="0" y="1930400"/>
                  </a:moveTo>
                  <a:lnTo>
                    <a:pt x="2450157" y="1930400"/>
                  </a:lnTo>
                  <a:lnTo>
                    <a:pt x="2323157" y="2032000"/>
                  </a:lnTo>
                  <a:cubicBezTo>
                    <a:pt x="2323157" y="2032000"/>
                    <a:pt x="1332557" y="1955800"/>
                    <a:pt x="1230957" y="1955800"/>
                  </a:cubicBezTo>
                  <a:lnTo>
                    <a:pt x="1219200" y="1955800"/>
                  </a:lnTo>
                  <a:cubicBezTo>
                    <a:pt x="1117600" y="1955800"/>
                    <a:pt x="127000" y="2032000"/>
                    <a:pt x="127000" y="2032000"/>
                  </a:cubicBezTo>
                  <a:lnTo>
                    <a:pt x="0" y="1930400"/>
                  </a:lnTo>
                  <a:lnTo>
                    <a:pt x="0" y="0"/>
                  </a:lnTo>
                  <a:lnTo>
                    <a:pt x="2450157" y="0"/>
                  </a:lnTo>
                  <a:lnTo>
                    <a:pt x="2450157" y="1930400"/>
                  </a:lnTo>
                  <a:lnTo>
                    <a:pt x="12700" y="1930400"/>
                  </a:lnTo>
                  <a:lnTo>
                    <a:pt x="12700" y="1917700"/>
                  </a:lnTo>
                  <a:lnTo>
                    <a:pt x="2437457" y="1917700"/>
                  </a:lnTo>
                  <a:lnTo>
                    <a:pt x="2437457" y="12700"/>
                  </a:lnTo>
                  <a:lnTo>
                    <a:pt x="12700" y="12700"/>
                  </a:lnTo>
                  <a:lnTo>
                    <a:pt x="12700" y="1930400"/>
                  </a:lnTo>
                </a:path>
              </a:pathLst>
            </a:custGeom>
            <a:solidFill>
              <a:srgbClr val="394C60">
                <a:alpha val="9804"/>
              </a:srgbClr>
            </a:solidFill>
          </p:spPr>
        </p:sp>
        <p:sp>
          <p:nvSpPr>
            <p:cNvPr name="TextBox 226" id="226"/>
            <p:cNvSpPr txBox="true"/>
            <p:nvPr/>
          </p:nvSpPr>
          <p:spPr>
            <a:xfrm>
              <a:off x="0" y="-47625"/>
              <a:ext cx="24501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Comfort in having regular check-ups with a physician </a:t>
              </a:r>
            </a:p>
            <a:p>
              <a:pPr>
                <a:lnSpc>
                  <a:spcPts val="1960"/>
                </a:lnSpc>
              </a:pPr>
            </a:p>
          </p:txBody>
        </p:sp>
      </p:grpSp>
      <p:grpSp>
        <p:nvGrpSpPr>
          <p:cNvPr name="Group 227" id="227"/>
          <p:cNvGrpSpPr/>
          <p:nvPr/>
        </p:nvGrpSpPr>
        <p:grpSpPr>
          <a:xfrm rot="0">
            <a:off x="16021215" y="9125901"/>
            <a:ext cx="2110999" cy="1524000"/>
            <a:chOff x="0" y="0"/>
            <a:chExt cx="2814665" cy="2032000"/>
          </a:xfrm>
        </p:grpSpPr>
        <p:sp>
          <p:nvSpPr>
            <p:cNvPr name="Freeform 228" id="228"/>
            <p:cNvSpPr/>
            <p:nvPr/>
          </p:nvSpPr>
          <p:spPr>
            <a:xfrm flipH="false" flipV="false" rot="0">
              <a:off x="0" y="0"/>
              <a:ext cx="2814665" cy="1930400"/>
            </a:xfrm>
            <a:custGeom>
              <a:avLst/>
              <a:gdLst/>
              <a:ahLst/>
              <a:cxnLst/>
              <a:rect r="r" b="b" t="t" l="l"/>
              <a:pathLst>
                <a:path h="1930400" w="2814665">
                  <a:moveTo>
                    <a:pt x="0" y="0"/>
                  </a:moveTo>
                  <a:lnTo>
                    <a:pt x="2814665" y="0"/>
                  </a:lnTo>
                  <a:lnTo>
                    <a:pt x="2814665" y="1930400"/>
                  </a:lnTo>
                  <a:lnTo>
                    <a:pt x="0" y="1930400"/>
                  </a:lnTo>
                  <a:close/>
                </a:path>
              </a:pathLst>
            </a:custGeom>
            <a:solidFill>
              <a:srgbClr val="DBD9D5"/>
            </a:solidFill>
          </p:spPr>
        </p:sp>
        <p:sp>
          <p:nvSpPr>
            <p:cNvPr name="Freeform 229" id="229"/>
            <p:cNvSpPr/>
            <p:nvPr/>
          </p:nvSpPr>
          <p:spPr>
            <a:xfrm flipH="false" flipV="false" rot="0">
              <a:off x="0" y="0"/>
              <a:ext cx="2814665" cy="2032000"/>
            </a:xfrm>
            <a:custGeom>
              <a:avLst/>
              <a:gdLst/>
              <a:ahLst/>
              <a:cxnLst/>
              <a:rect r="r" b="b" t="t" l="l"/>
              <a:pathLst>
                <a:path h="2032000" w="2814665">
                  <a:moveTo>
                    <a:pt x="0" y="1930400"/>
                  </a:moveTo>
                  <a:lnTo>
                    <a:pt x="2814665" y="1930400"/>
                  </a:lnTo>
                  <a:lnTo>
                    <a:pt x="2687665" y="2032000"/>
                  </a:lnTo>
                  <a:cubicBezTo>
                    <a:pt x="2687665" y="2032000"/>
                    <a:pt x="1697065" y="1955800"/>
                    <a:pt x="1595465" y="1955800"/>
                  </a:cubicBezTo>
                  <a:lnTo>
                    <a:pt x="1219200" y="1955800"/>
                  </a:lnTo>
                  <a:cubicBezTo>
                    <a:pt x="1117600" y="1955800"/>
                    <a:pt x="127000" y="2032000"/>
                    <a:pt x="127000" y="2032000"/>
                  </a:cubicBezTo>
                  <a:lnTo>
                    <a:pt x="0" y="1930400"/>
                  </a:lnTo>
                  <a:lnTo>
                    <a:pt x="0" y="0"/>
                  </a:lnTo>
                  <a:lnTo>
                    <a:pt x="2814665" y="0"/>
                  </a:lnTo>
                  <a:lnTo>
                    <a:pt x="2814665" y="1930400"/>
                  </a:lnTo>
                  <a:lnTo>
                    <a:pt x="12700" y="1930400"/>
                  </a:lnTo>
                  <a:lnTo>
                    <a:pt x="12700" y="1917700"/>
                  </a:lnTo>
                  <a:lnTo>
                    <a:pt x="2801965" y="1917700"/>
                  </a:lnTo>
                  <a:lnTo>
                    <a:pt x="2801965" y="12700"/>
                  </a:lnTo>
                  <a:lnTo>
                    <a:pt x="12700" y="12700"/>
                  </a:lnTo>
                  <a:lnTo>
                    <a:pt x="12700" y="1930400"/>
                  </a:lnTo>
                </a:path>
              </a:pathLst>
            </a:custGeom>
            <a:solidFill>
              <a:srgbClr val="394C60">
                <a:alpha val="9804"/>
              </a:srgbClr>
            </a:solidFill>
          </p:spPr>
        </p:sp>
        <p:sp>
          <p:nvSpPr>
            <p:cNvPr name="TextBox 230" id="230"/>
            <p:cNvSpPr txBox="true"/>
            <p:nvPr/>
          </p:nvSpPr>
          <p:spPr>
            <a:xfrm>
              <a:off x="0" y="-47625"/>
              <a:ext cx="2814665"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Need to seek external validation that she is healthy in order to live happily</a:t>
              </a:r>
            </a:p>
          </p:txBody>
        </p:sp>
      </p:grpSp>
      <p:grpSp>
        <p:nvGrpSpPr>
          <p:cNvPr name="Group 231" id="231"/>
          <p:cNvGrpSpPr/>
          <p:nvPr/>
        </p:nvGrpSpPr>
        <p:grpSpPr>
          <a:xfrm rot="0">
            <a:off x="890700" y="746121"/>
            <a:ext cx="2650294" cy="2267669"/>
            <a:chOff x="0" y="0"/>
            <a:chExt cx="3533725" cy="3023559"/>
          </a:xfrm>
        </p:grpSpPr>
        <p:sp>
          <p:nvSpPr>
            <p:cNvPr name="Freeform 232" id="232"/>
            <p:cNvSpPr/>
            <p:nvPr/>
          </p:nvSpPr>
          <p:spPr>
            <a:xfrm flipH="false" flipV="false" rot="0">
              <a:off x="0" y="0"/>
              <a:ext cx="3533725" cy="2921959"/>
            </a:xfrm>
            <a:custGeom>
              <a:avLst/>
              <a:gdLst/>
              <a:ahLst/>
              <a:cxnLst/>
              <a:rect r="r" b="b" t="t" l="l"/>
              <a:pathLst>
                <a:path h="2921959" w="3533725">
                  <a:moveTo>
                    <a:pt x="0" y="0"/>
                  </a:moveTo>
                  <a:lnTo>
                    <a:pt x="3533725" y="0"/>
                  </a:lnTo>
                  <a:lnTo>
                    <a:pt x="3533725" y="2921959"/>
                  </a:lnTo>
                  <a:lnTo>
                    <a:pt x="0" y="2921959"/>
                  </a:lnTo>
                  <a:close/>
                </a:path>
              </a:pathLst>
            </a:custGeom>
            <a:solidFill>
              <a:srgbClr val="FDF9B4"/>
            </a:solidFill>
          </p:spPr>
        </p:sp>
        <p:sp>
          <p:nvSpPr>
            <p:cNvPr name="Freeform 233" id="233"/>
            <p:cNvSpPr/>
            <p:nvPr/>
          </p:nvSpPr>
          <p:spPr>
            <a:xfrm flipH="false" flipV="false" rot="0">
              <a:off x="0" y="0"/>
              <a:ext cx="3533725" cy="3023559"/>
            </a:xfrm>
            <a:custGeom>
              <a:avLst/>
              <a:gdLst/>
              <a:ahLst/>
              <a:cxnLst/>
              <a:rect r="r" b="b" t="t" l="l"/>
              <a:pathLst>
                <a:path h="3023559" w="3533725">
                  <a:moveTo>
                    <a:pt x="0" y="2921959"/>
                  </a:moveTo>
                  <a:lnTo>
                    <a:pt x="3533725" y="2921959"/>
                  </a:lnTo>
                  <a:lnTo>
                    <a:pt x="3406725" y="3023559"/>
                  </a:lnTo>
                  <a:cubicBezTo>
                    <a:pt x="3406725" y="3023559"/>
                    <a:pt x="2416125" y="2947359"/>
                    <a:pt x="2314525" y="2947359"/>
                  </a:cubicBezTo>
                  <a:lnTo>
                    <a:pt x="1219200" y="2947359"/>
                  </a:lnTo>
                  <a:cubicBezTo>
                    <a:pt x="1117600" y="2947359"/>
                    <a:pt x="127000" y="3023559"/>
                    <a:pt x="127000" y="3023559"/>
                  </a:cubicBezTo>
                  <a:lnTo>
                    <a:pt x="0" y="2921959"/>
                  </a:lnTo>
                  <a:lnTo>
                    <a:pt x="0" y="0"/>
                  </a:lnTo>
                  <a:lnTo>
                    <a:pt x="3533725" y="0"/>
                  </a:lnTo>
                  <a:lnTo>
                    <a:pt x="3533725" y="2921959"/>
                  </a:lnTo>
                  <a:lnTo>
                    <a:pt x="12700" y="2921959"/>
                  </a:lnTo>
                  <a:lnTo>
                    <a:pt x="12700" y="2909259"/>
                  </a:lnTo>
                  <a:lnTo>
                    <a:pt x="3521025" y="2909259"/>
                  </a:lnTo>
                  <a:lnTo>
                    <a:pt x="3521025" y="12700"/>
                  </a:lnTo>
                  <a:lnTo>
                    <a:pt x="12700" y="12700"/>
                  </a:lnTo>
                  <a:lnTo>
                    <a:pt x="12700" y="2921959"/>
                  </a:lnTo>
                </a:path>
              </a:pathLst>
            </a:custGeom>
            <a:solidFill>
              <a:srgbClr val="394C60">
                <a:alpha val="9804"/>
              </a:srgbClr>
            </a:solidFill>
          </p:spPr>
        </p:sp>
        <p:sp>
          <p:nvSpPr>
            <p:cNvPr name="TextBox 234" id="234"/>
            <p:cNvSpPr txBox="true"/>
            <p:nvPr/>
          </p:nvSpPr>
          <p:spPr>
            <a:xfrm>
              <a:off x="0" y="-57150"/>
              <a:ext cx="3533725" cy="2979109"/>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Finding healthcare upon moving to a new city during a new and exciting time in life is extremely difficult </a:t>
              </a:r>
            </a:p>
          </p:txBody>
        </p:sp>
      </p:grpSp>
      <p:grpSp>
        <p:nvGrpSpPr>
          <p:cNvPr name="Group 235" id="235"/>
          <p:cNvGrpSpPr/>
          <p:nvPr/>
        </p:nvGrpSpPr>
        <p:grpSpPr>
          <a:xfrm rot="0">
            <a:off x="4055307" y="2391082"/>
            <a:ext cx="2650294" cy="2186646"/>
            <a:chOff x="0" y="0"/>
            <a:chExt cx="3533725" cy="2915528"/>
          </a:xfrm>
        </p:grpSpPr>
        <p:sp>
          <p:nvSpPr>
            <p:cNvPr name="Freeform 236" id="236"/>
            <p:cNvSpPr/>
            <p:nvPr/>
          </p:nvSpPr>
          <p:spPr>
            <a:xfrm flipH="false" flipV="false" rot="0">
              <a:off x="0" y="0"/>
              <a:ext cx="3533725" cy="2813928"/>
            </a:xfrm>
            <a:custGeom>
              <a:avLst/>
              <a:gdLst/>
              <a:ahLst/>
              <a:cxnLst/>
              <a:rect r="r" b="b" t="t" l="l"/>
              <a:pathLst>
                <a:path h="2813928" w="3533725">
                  <a:moveTo>
                    <a:pt x="0" y="0"/>
                  </a:moveTo>
                  <a:lnTo>
                    <a:pt x="3533725" y="0"/>
                  </a:lnTo>
                  <a:lnTo>
                    <a:pt x="3533725" y="2813928"/>
                  </a:lnTo>
                  <a:lnTo>
                    <a:pt x="0" y="2813928"/>
                  </a:lnTo>
                  <a:close/>
                </a:path>
              </a:pathLst>
            </a:custGeom>
            <a:solidFill>
              <a:srgbClr val="FFB3E2"/>
            </a:solidFill>
          </p:spPr>
        </p:sp>
        <p:sp>
          <p:nvSpPr>
            <p:cNvPr name="Freeform 237" id="237"/>
            <p:cNvSpPr/>
            <p:nvPr/>
          </p:nvSpPr>
          <p:spPr>
            <a:xfrm flipH="false" flipV="false" rot="0">
              <a:off x="0" y="0"/>
              <a:ext cx="3533725" cy="2915528"/>
            </a:xfrm>
            <a:custGeom>
              <a:avLst/>
              <a:gdLst/>
              <a:ahLst/>
              <a:cxnLst/>
              <a:rect r="r" b="b" t="t" l="l"/>
              <a:pathLst>
                <a:path h="2915528" w="3533725">
                  <a:moveTo>
                    <a:pt x="0" y="2813928"/>
                  </a:moveTo>
                  <a:lnTo>
                    <a:pt x="3533725" y="2813928"/>
                  </a:lnTo>
                  <a:lnTo>
                    <a:pt x="3406725" y="2915528"/>
                  </a:lnTo>
                  <a:cubicBezTo>
                    <a:pt x="3406725" y="2915528"/>
                    <a:pt x="2416125" y="2839328"/>
                    <a:pt x="2314525" y="2839328"/>
                  </a:cubicBezTo>
                  <a:lnTo>
                    <a:pt x="1219200" y="2839328"/>
                  </a:lnTo>
                  <a:cubicBezTo>
                    <a:pt x="1117600" y="2839328"/>
                    <a:pt x="127000" y="2915528"/>
                    <a:pt x="127000" y="2915528"/>
                  </a:cubicBezTo>
                  <a:lnTo>
                    <a:pt x="0" y="2813928"/>
                  </a:lnTo>
                  <a:lnTo>
                    <a:pt x="0" y="0"/>
                  </a:lnTo>
                  <a:lnTo>
                    <a:pt x="3533725" y="0"/>
                  </a:lnTo>
                  <a:lnTo>
                    <a:pt x="3533725" y="2813928"/>
                  </a:lnTo>
                  <a:lnTo>
                    <a:pt x="12700" y="2813928"/>
                  </a:lnTo>
                  <a:lnTo>
                    <a:pt x="12700" y="2801228"/>
                  </a:lnTo>
                  <a:lnTo>
                    <a:pt x="3521025" y="2801228"/>
                  </a:lnTo>
                  <a:lnTo>
                    <a:pt x="3521025" y="12700"/>
                  </a:lnTo>
                  <a:lnTo>
                    <a:pt x="12700" y="12700"/>
                  </a:lnTo>
                  <a:lnTo>
                    <a:pt x="12700" y="2813928"/>
                  </a:lnTo>
                </a:path>
              </a:pathLst>
            </a:custGeom>
            <a:solidFill>
              <a:srgbClr val="394C60">
                <a:alpha val="9804"/>
              </a:srgbClr>
            </a:solidFill>
          </p:spPr>
        </p:sp>
        <p:sp>
          <p:nvSpPr>
            <p:cNvPr name="TextBox 238" id="238"/>
            <p:cNvSpPr txBox="true"/>
            <p:nvPr/>
          </p:nvSpPr>
          <p:spPr>
            <a:xfrm>
              <a:off x="0" y="-57150"/>
              <a:ext cx="3533725" cy="2871078"/>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Healthcare for college students is meant to treat one-time problems, not recurrent issues </a:t>
              </a:r>
            </a:p>
          </p:txBody>
        </p:sp>
      </p:grpSp>
      <p:grpSp>
        <p:nvGrpSpPr>
          <p:cNvPr name="Group 239" id="239"/>
          <p:cNvGrpSpPr/>
          <p:nvPr/>
        </p:nvGrpSpPr>
        <p:grpSpPr>
          <a:xfrm rot="0">
            <a:off x="719123" y="5895595"/>
            <a:ext cx="2650294" cy="2186646"/>
            <a:chOff x="0" y="0"/>
            <a:chExt cx="3533725" cy="2915528"/>
          </a:xfrm>
        </p:grpSpPr>
        <p:sp>
          <p:nvSpPr>
            <p:cNvPr name="Freeform 240" id="240"/>
            <p:cNvSpPr/>
            <p:nvPr/>
          </p:nvSpPr>
          <p:spPr>
            <a:xfrm flipH="false" flipV="false" rot="0">
              <a:off x="0" y="0"/>
              <a:ext cx="3533725" cy="2813928"/>
            </a:xfrm>
            <a:custGeom>
              <a:avLst/>
              <a:gdLst/>
              <a:ahLst/>
              <a:cxnLst/>
              <a:rect r="r" b="b" t="t" l="l"/>
              <a:pathLst>
                <a:path h="2813928" w="3533725">
                  <a:moveTo>
                    <a:pt x="0" y="0"/>
                  </a:moveTo>
                  <a:lnTo>
                    <a:pt x="3533725" y="0"/>
                  </a:lnTo>
                  <a:lnTo>
                    <a:pt x="3533725" y="2813928"/>
                  </a:lnTo>
                  <a:lnTo>
                    <a:pt x="0" y="2813928"/>
                  </a:lnTo>
                  <a:close/>
                </a:path>
              </a:pathLst>
            </a:custGeom>
            <a:solidFill>
              <a:srgbClr val="C1FF72"/>
            </a:solidFill>
          </p:spPr>
        </p:sp>
        <p:sp>
          <p:nvSpPr>
            <p:cNvPr name="Freeform 241" id="241"/>
            <p:cNvSpPr/>
            <p:nvPr/>
          </p:nvSpPr>
          <p:spPr>
            <a:xfrm flipH="false" flipV="false" rot="0">
              <a:off x="0" y="0"/>
              <a:ext cx="3533725" cy="2915528"/>
            </a:xfrm>
            <a:custGeom>
              <a:avLst/>
              <a:gdLst/>
              <a:ahLst/>
              <a:cxnLst/>
              <a:rect r="r" b="b" t="t" l="l"/>
              <a:pathLst>
                <a:path h="2915528" w="3533725">
                  <a:moveTo>
                    <a:pt x="0" y="2813928"/>
                  </a:moveTo>
                  <a:lnTo>
                    <a:pt x="3533725" y="2813928"/>
                  </a:lnTo>
                  <a:lnTo>
                    <a:pt x="3406725" y="2915528"/>
                  </a:lnTo>
                  <a:cubicBezTo>
                    <a:pt x="3406725" y="2915528"/>
                    <a:pt x="2416125" y="2839328"/>
                    <a:pt x="2314525" y="2839328"/>
                  </a:cubicBezTo>
                  <a:lnTo>
                    <a:pt x="1219200" y="2839328"/>
                  </a:lnTo>
                  <a:cubicBezTo>
                    <a:pt x="1117600" y="2839328"/>
                    <a:pt x="127000" y="2915528"/>
                    <a:pt x="127000" y="2915528"/>
                  </a:cubicBezTo>
                  <a:lnTo>
                    <a:pt x="0" y="2813928"/>
                  </a:lnTo>
                  <a:lnTo>
                    <a:pt x="0" y="0"/>
                  </a:lnTo>
                  <a:lnTo>
                    <a:pt x="3533725" y="0"/>
                  </a:lnTo>
                  <a:lnTo>
                    <a:pt x="3533725" y="2813928"/>
                  </a:lnTo>
                  <a:lnTo>
                    <a:pt x="12700" y="2813928"/>
                  </a:lnTo>
                  <a:lnTo>
                    <a:pt x="12700" y="2801228"/>
                  </a:lnTo>
                  <a:lnTo>
                    <a:pt x="3521025" y="2801228"/>
                  </a:lnTo>
                  <a:lnTo>
                    <a:pt x="3521025" y="12700"/>
                  </a:lnTo>
                  <a:lnTo>
                    <a:pt x="12700" y="12700"/>
                  </a:lnTo>
                  <a:lnTo>
                    <a:pt x="12700" y="2813928"/>
                  </a:lnTo>
                </a:path>
              </a:pathLst>
            </a:custGeom>
            <a:solidFill>
              <a:srgbClr val="394C60">
                <a:alpha val="9804"/>
              </a:srgbClr>
            </a:solidFill>
          </p:spPr>
        </p:sp>
        <p:sp>
          <p:nvSpPr>
            <p:cNvPr name="TextBox 242" id="242"/>
            <p:cNvSpPr txBox="true"/>
            <p:nvPr/>
          </p:nvSpPr>
          <p:spPr>
            <a:xfrm>
              <a:off x="0" y="-57150"/>
              <a:ext cx="3533725" cy="2871078"/>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Takes over-the-counter medication as a way to mitigate symptoms until she can find care </a:t>
              </a:r>
            </a:p>
          </p:txBody>
        </p:sp>
      </p:grpSp>
      <p:grpSp>
        <p:nvGrpSpPr>
          <p:cNvPr name="Group 243" id="243"/>
          <p:cNvGrpSpPr/>
          <p:nvPr/>
        </p:nvGrpSpPr>
        <p:grpSpPr>
          <a:xfrm rot="0">
            <a:off x="4588812" y="7829292"/>
            <a:ext cx="2650294" cy="2186646"/>
            <a:chOff x="0" y="0"/>
            <a:chExt cx="3533725" cy="2915528"/>
          </a:xfrm>
        </p:grpSpPr>
        <p:sp>
          <p:nvSpPr>
            <p:cNvPr name="Freeform 244" id="244"/>
            <p:cNvSpPr/>
            <p:nvPr/>
          </p:nvSpPr>
          <p:spPr>
            <a:xfrm flipH="false" flipV="false" rot="0">
              <a:off x="0" y="0"/>
              <a:ext cx="3533725" cy="2813928"/>
            </a:xfrm>
            <a:custGeom>
              <a:avLst/>
              <a:gdLst/>
              <a:ahLst/>
              <a:cxnLst/>
              <a:rect r="r" b="b" t="t" l="l"/>
              <a:pathLst>
                <a:path h="2813928" w="3533725">
                  <a:moveTo>
                    <a:pt x="0" y="0"/>
                  </a:moveTo>
                  <a:lnTo>
                    <a:pt x="3533725" y="0"/>
                  </a:lnTo>
                  <a:lnTo>
                    <a:pt x="3533725" y="2813928"/>
                  </a:lnTo>
                  <a:lnTo>
                    <a:pt x="0" y="2813928"/>
                  </a:lnTo>
                  <a:close/>
                </a:path>
              </a:pathLst>
            </a:custGeom>
            <a:solidFill>
              <a:srgbClr val="85D6FF"/>
            </a:solidFill>
          </p:spPr>
        </p:sp>
        <p:sp>
          <p:nvSpPr>
            <p:cNvPr name="Freeform 245" id="245"/>
            <p:cNvSpPr/>
            <p:nvPr/>
          </p:nvSpPr>
          <p:spPr>
            <a:xfrm flipH="false" flipV="false" rot="0">
              <a:off x="0" y="0"/>
              <a:ext cx="3533725" cy="2915528"/>
            </a:xfrm>
            <a:custGeom>
              <a:avLst/>
              <a:gdLst/>
              <a:ahLst/>
              <a:cxnLst/>
              <a:rect r="r" b="b" t="t" l="l"/>
              <a:pathLst>
                <a:path h="2915528" w="3533725">
                  <a:moveTo>
                    <a:pt x="0" y="2813928"/>
                  </a:moveTo>
                  <a:lnTo>
                    <a:pt x="3533725" y="2813928"/>
                  </a:lnTo>
                  <a:lnTo>
                    <a:pt x="3406725" y="2915528"/>
                  </a:lnTo>
                  <a:cubicBezTo>
                    <a:pt x="3406725" y="2915528"/>
                    <a:pt x="2416125" y="2839328"/>
                    <a:pt x="2314525" y="2839328"/>
                  </a:cubicBezTo>
                  <a:lnTo>
                    <a:pt x="1219200" y="2839328"/>
                  </a:lnTo>
                  <a:cubicBezTo>
                    <a:pt x="1117600" y="2839328"/>
                    <a:pt x="127000" y="2915528"/>
                    <a:pt x="127000" y="2915528"/>
                  </a:cubicBezTo>
                  <a:lnTo>
                    <a:pt x="0" y="2813928"/>
                  </a:lnTo>
                  <a:lnTo>
                    <a:pt x="0" y="0"/>
                  </a:lnTo>
                  <a:lnTo>
                    <a:pt x="3533725" y="0"/>
                  </a:lnTo>
                  <a:lnTo>
                    <a:pt x="3533725" y="2813928"/>
                  </a:lnTo>
                  <a:lnTo>
                    <a:pt x="12700" y="2813928"/>
                  </a:lnTo>
                  <a:lnTo>
                    <a:pt x="12700" y="2801228"/>
                  </a:lnTo>
                  <a:lnTo>
                    <a:pt x="3521025" y="2801228"/>
                  </a:lnTo>
                  <a:lnTo>
                    <a:pt x="3521025" y="12700"/>
                  </a:lnTo>
                  <a:lnTo>
                    <a:pt x="12700" y="12700"/>
                  </a:lnTo>
                  <a:lnTo>
                    <a:pt x="12700" y="2813928"/>
                  </a:lnTo>
                </a:path>
              </a:pathLst>
            </a:custGeom>
            <a:solidFill>
              <a:srgbClr val="394C60">
                <a:alpha val="9804"/>
              </a:srgbClr>
            </a:solidFill>
          </p:spPr>
        </p:sp>
        <p:sp>
          <p:nvSpPr>
            <p:cNvPr name="TextBox 246" id="246"/>
            <p:cNvSpPr txBox="true"/>
            <p:nvPr/>
          </p:nvSpPr>
          <p:spPr>
            <a:xfrm>
              <a:off x="0" y="-57150"/>
              <a:ext cx="3533725" cy="2871078"/>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Has to take a flight home to seek primary care from physician with all her medical records </a:t>
              </a:r>
            </a:p>
          </p:txBody>
        </p:sp>
      </p:grpSp>
      <p:grpSp>
        <p:nvGrpSpPr>
          <p:cNvPr name="Group 247" id="247"/>
          <p:cNvGrpSpPr/>
          <p:nvPr/>
        </p:nvGrpSpPr>
        <p:grpSpPr>
          <a:xfrm rot="0">
            <a:off x="14558348" y="2635271"/>
            <a:ext cx="2650294" cy="2267669"/>
            <a:chOff x="0" y="0"/>
            <a:chExt cx="3533725" cy="3023559"/>
          </a:xfrm>
        </p:grpSpPr>
        <p:sp>
          <p:nvSpPr>
            <p:cNvPr name="Freeform 248" id="248"/>
            <p:cNvSpPr/>
            <p:nvPr/>
          </p:nvSpPr>
          <p:spPr>
            <a:xfrm flipH="false" flipV="false" rot="0">
              <a:off x="0" y="0"/>
              <a:ext cx="3533725" cy="2921959"/>
            </a:xfrm>
            <a:custGeom>
              <a:avLst/>
              <a:gdLst/>
              <a:ahLst/>
              <a:cxnLst/>
              <a:rect r="r" b="b" t="t" l="l"/>
              <a:pathLst>
                <a:path h="2921959" w="3533725">
                  <a:moveTo>
                    <a:pt x="0" y="0"/>
                  </a:moveTo>
                  <a:lnTo>
                    <a:pt x="3533725" y="0"/>
                  </a:lnTo>
                  <a:lnTo>
                    <a:pt x="3533725" y="2921959"/>
                  </a:lnTo>
                  <a:lnTo>
                    <a:pt x="0" y="2921959"/>
                  </a:lnTo>
                  <a:close/>
                </a:path>
              </a:pathLst>
            </a:custGeom>
            <a:solidFill>
              <a:srgbClr val="C1FF72"/>
            </a:solidFill>
          </p:spPr>
        </p:sp>
        <p:sp>
          <p:nvSpPr>
            <p:cNvPr name="Freeform 249" id="249"/>
            <p:cNvSpPr/>
            <p:nvPr/>
          </p:nvSpPr>
          <p:spPr>
            <a:xfrm flipH="false" flipV="false" rot="0">
              <a:off x="0" y="0"/>
              <a:ext cx="3533725" cy="3023559"/>
            </a:xfrm>
            <a:custGeom>
              <a:avLst/>
              <a:gdLst/>
              <a:ahLst/>
              <a:cxnLst/>
              <a:rect r="r" b="b" t="t" l="l"/>
              <a:pathLst>
                <a:path h="3023559" w="3533725">
                  <a:moveTo>
                    <a:pt x="0" y="2921959"/>
                  </a:moveTo>
                  <a:lnTo>
                    <a:pt x="3533725" y="2921959"/>
                  </a:lnTo>
                  <a:lnTo>
                    <a:pt x="3406725" y="3023559"/>
                  </a:lnTo>
                  <a:cubicBezTo>
                    <a:pt x="3406725" y="3023559"/>
                    <a:pt x="2416125" y="2947359"/>
                    <a:pt x="2314525" y="2947359"/>
                  </a:cubicBezTo>
                  <a:lnTo>
                    <a:pt x="1219200" y="2947359"/>
                  </a:lnTo>
                  <a:cubicBezTo>
                    <a:pt x="1117600" y="2947359"/>
                    <a:pt x="127000" y="3023559"/>
                    <a:pt x="127000" y="3023559"/>
                  </a:cubicBezTo>
                  <a:lnTo>
                    <a:pt x="0" y="2921959"/>
                  </a:lnTo>
                  <a:lnTo>
                    <a:pt x="0" y="0"/>
                  </a:lnTo>
                  <a:lnTo>
                    <a:pt x="3533725" y="0"/>
                  </a:lnTo>
                  <a:lnTo>
                    <a:pt x="3533725" y="2921959"/>
                  </a:lnTo>
                  <a:lnTo>
                    <a:pt x="12700" y="2921959"/>
                  </a:lnTo>
                  <a:lnTo>
                    <a:pt x="12700" y="2909259"/>
                  </a:lnTo>
                  <a:lnTo>
                    <a:pt x="3521025" y="2909259"/>
                  </a:lnTo>
                  <a:lnTo>
                    <a:pt x="3521025" y="12700"/>
                  </a:lnTo>
                  <a:lnTo>
                    <a:pt x="12700" y="12700"/>
                  </a:lnTo>
                  <a:lnTo>
                    <a:pt x="12700" y="2921959"/>
                  </a:lnTo>
                </a:path>
              </a:pathLst>
            </a:custGeom>
            <a:solidFill>
              <a:srgbClr val="394C60">
                <a:alpha val="9804"/>
              </a:srgbClr>
            </a:solidFill>
          </p:spPr>
        </p:sp>
        <p:sp>
          <p:nvSpPr>
            <p:cNvPr name="TextBox 250" id="250"/>
            <p:cNvSpPr txBox="true"/>
            <p:nvPr/>
          </p:nvSpPr>
          <p:spPr>
            <a:xfrm>
              <a:off x="0" y="-57150"/>
              <a:ext cx="3533725" cy="2979109"/>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There needs to be better communication between medical professionals and stakeholders </a:t>
              </a:r>
            </a:p>
          </p:txBody>
        </p:sp>
      </p:grpSp>
      <p:grpSp>
        <p:nvGrpSpPr>
          <p:cNvPr name="Group 251" id="251"/>
          <p:cNvGrpSpPr/>
          <p:nvPr/>
        </p:nvGrpSpPr>
        <p:grpSpPr>
          <a:xfrm rot="0">
            <a:off x="11385280" y="845310"/>
            <a:ext cx="2650294" cy="2186646"/>
            <a:chOff x="0" y="0"/>
            <a:chExt cx="3533725" cy="2915528"/>
          </a:xfrm>
        </p:grpSpPr>
        <p:sp>
          <p:nvSpPr>
            <p:cNvPr name="Freeform 252" id="252"/>
            <p:cNvSpPr/>
            <p:nvPr/>
          </p:nvSpPr>
          <p:spPr>
            <a:xfrm flipH="false" flipV="false" rot="0">
              <a:off x="0" y="0"/>
              <a:ext cx="3533725" cy="2813928"/>
            </a:xfrm>
            <a:custGeom>
              <a:avLst/>
              <a:gdLst/>
              <a:ahLst/>
              <a:cxnLst/>
              <a:rect r="r" b="b" t="t" l="l"/>
              <a:pathLst>
                <a:path h="2813928" w="3533725">
                  <a:moveTo>
                    <a:pt x="0" y="0"/>
                  </a:moveTo>
                  <a:lnTo>
                    <a:pt x="3533725" y="0"/>
                  </a:lnTo>
                  <a:lnTo>
                    <a:pt x="3533725" y="2813928"/>
                  </a:lnTo>
                  <a:lnTo>
                    <a:pt x="0" y="2813928"/>
                  </a:lnTo>
                  <a:close/>
                </a:path>
              </a:pathLst>
            </a:custGeom>
            <a:solidFill>
              <a:srgbClr val="FDF9B4"/>
            </a:solidFill>
          </p:spPr>
        </p:sp>
        <p:sp>
          <p:nvSpPr>
            <p:cNvPr name="Freeform 253" id="253"/>
            <p:cNvSpPr/>
            <p:nvPr/>
          </p:nvSpPr>
          <p:spPr>
            <a:xfrm flipH="false" flipV="false" rot="0">
              <a:off x="0" y="0"/>
              <a:ext cx="3533725" cy="2915528"/>
            </a:xfrm>
            <a:custGeom>
              <a:avLst/>
              <a:gdLst/>
              <a:ahLst/>
              <a:cxnLst/>
              <a:rect r="r" b="b" t="t" l="l"/>
              <a:pathLst>
                <a:path h="2915528" w="3533725">
                  <a:moveTo>
                    <a:pt x="0" y="2813928"/>
                  </a:moveTo>
                  <a:lnTo>
                    <a:pt x="3533725" y="2813928"/>
                  </a:lnTo>
                  <a:lnTo>
                    <a:pt x="3406725" y="2915528"/>
                  </a:lnTo>
                  <a:cubicBezTo>
                    <a:pt x="3406725" y="2915528"/>
                    <a:pt x="2416125" y="2839328"/>
                    <a:pt x="2314525" y="2839328"/>
                  </a:cubicBezTo>
                  <a:lnTo>
                    <a:pt x="1219200" y="2839328"/>
                  </a:lnTo>
                  <a:cubicBezTo>
                    <a:pt x="1117600" y="2839328"/>
                    <a:pt x="127000" y="2915528"/>
                    <a:pt x="127000" y="2915528"/>
                  </a:cubicBezTo>
                  <a:lnTo>
                    <a:pt x="0" y="2813928"/>
                  </a:lnTo>
                  <a:lnTo>
                    <a:pt x="0" y="0"/>
                  </a:lnTo>
                  <a:lnTo>
                    <a:pt x="3533725" y="0"/>
                  </a:lnTo>
                  <a:lnTo>
                    <a:pt x="3533725" y="2813928"/>
                  </a:lnTo>
                  <a:lnTo>
                    <a:pt x="12700" y="2813928"/>
                  </a:lnTo>
                  <a:lnTo>
                    <a:pt x="12700" y="2801228"/>
                  </a:lnTo>
                  <a:lnTo>
                    <a:pt x="3521025" y="2801228"/>
                  </a:lnTo>
                  <a:lnTo>
                    <a:pt x="3521025" y="12700"/>
                  </a:lnTo>
                  <a:lnTo>
                    <a:pt x="12700" y="12700"/>
                  </a:lnTo>
                  <a:lnTo>
                    <a:pt x="12700" y="2813928"/>
                  </a:lnTo>
                </a:path>
              </a:pathLst>
            </a:custGeom>
            <a:solidFill>
              <a:srgbClr val="394C60">
                <a:alpha val="9804"/>
              </a:srgbClr>
            </a:solidFill>
          </p:spPr>
        </p:sp>
        <p:sp>
          <p:nvSpPr>
            <p:cNvPr name="TextBox 254" id="254"/>
            <p:cNvSpPr txBox="true"/>
            <p:nvPr/>
          </p:nvSpPr>
          <p:spPr>
            <a:xfrm>
              <a:off x="0" y="-57150"/>
              <a:ext cx="3533725" cy="2871078"/>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The patient shouldn’t have to continuously advocate for their own care to their own doctors </a:t>
              </a:r>
            </a:p>
          </p:txBody>
        </p:sp>
      </p:grpSp>
      <p:grpSp>
        <p:nvGrpSpPr>
          <p:cNvPr name="Group 255" id="255"/>
          <p:cNvGrpSpPr/>
          <p:nvPr/>
        </p:nvGrpSpPr>
        <p:grpSpPr>
          <a:xfrm rot="0">
            <a:off x="10324064" y="5962392"/>
            <a:ext cx="2650294" cy="1654756"/>
            <a:chOff x="0" y="0"/>
            <a:chExt cx="3533725" cy="2206342"/>
          </a:xfrm>
        </p:grpSpPr>
        <p:sp>
          <p:nvSpPr>
            <p:cNvPr name="Freeform 256" id="256"/>
            <p:cNvSpPr/>
            <p:nvPr/>
          </p:nvSpPr>
          <p:spPr>
            <a:xfrm flipH="false" flipV="false" rot="0">
              <a:off x="0" y="0"/>
              <a:ext cx="3533725" cy="2104742"/>
            </a:xfrm>
            <a:custGeom>
              <a:avLst/>
              <a:gdLst/>
              <a:ahLst/>
              <a:cxnLst/>
              <a:rect r="r" b="b" t="t" l="l"/>
              <a:pathLst>
                <a:path h="2104742" w="3533725">
                  <a:moveTo>
                    <a:pt x="0" y="0"/>
                  </a:moveTo>
                  <a:lnTo>
                    <a:pt x="3533725" y="0"/>
                  </a:lnTo>
                  <a:lnTo>
                    <a:pt x="3533725" y="2104742"/>
                  </a:lnTo>
                  <a:lnTo>
                    <a:pt x="0" y="2104742"/>
                  </a:lnTo>
                  <a:close/>
                </a:path>
              </a:pathLst>
            </a:custGeom>
            <a:solidFill>
              <a:srgbClr val="FFB3E2"/>
            </a:solidFill>
          </p:spPr>
        </p:sp>
        <p:sp>
          <p:nvSpPr>
            <p:cNvPr name="Freeform 257" id="257"/>
            <p:cNvSpPr/>
            <p:nvPr/>
          </p:nvSpPr>
          <p:spPr>
            <a:xfrm flipH="false" flipV="false" rot="0">
              <a:off x="0" y="0"/>
              <a:ext cx="3533725" cy="2206342"/>
            </a:xfrm>
            <a:custGeom>
              <a:avLst/>
              <a:gdLst/>
              <a:ahLst/>
              <a:cxnLst/>
              <a:rect r="r" b="b" t="t" l="l"/>
              <a:pathLst>
                <a:path h="2206342" w="3533725">
                  <a:moveTo>
                    <a:pt x="0" y="2104742"/>
                  </a:moveTo>
                  <a:lnTo>
                    <a:pt x="3533725" y="2104742"/>
                  </a:lnTo>
                  <a:lnTo>
                    <a:pt x="3406725" y="2206342"/>
                  </a:lnTo>
                  <a:cubicBezTo>
                    <a:pt x="3406725" y="2206342"/>
                    <a:pt x="2416125" y="2130142"/>
                    <a:pt x="2314525" y="2130142"/>
                  </a:cubicBezTo>
                  <a:lnTo>
                    <a:pt x="1219200" y="2130142"/>
                  </a:lnTo>
                  <a:cubicBezTo>
                    <a:pt x="1117600" y="2130142"/>
                    <a:pt x="127000" y="2206342"/>
                    <a:pt x="127000" y="2206342"/>
                  </a:cubicBezTo>
                  <a:lnTo>
                    <a:pt x="0" y="2104742"/>
                  </a:lnTo>
                  <a:lnTo>
                    <a:pt x="0" y="0"/>
                  </a:lnTo>
                  <a:lnTo>
                    <a:pt x="3533725" y="0"/>
                  </a:lnTo>
                  <a:lnTo>
                    <a:pt x="3533725" y="2104742"/>
                  </a:lnTo>
                  <a:lnTo>
                    <a:pt x="12700" y="2104742"/>
                  </a:lnTo>
                  <a:lnTo>
                    <a:pt x="12700" y="2092042"/>
                  </a:lnTo>
                  <a:lnTo>
                    <a:pt x="3521025" y="2092042"/>
                  </a:lnTo>
                  <a:lnTo>
                    <a:pt x="3521025" y="12700"/>
                  </a:lnTo>
                  <a:lnTo>
                    <a:pt x="12700" y="12700"/>
                  </a:lnTo>
                  <a:lnTo>
                    <a:pt x="12700" y="2104742"/>
                  </a:lnTo>
                </a:path>
              </a:pathLst>
            </a:custGeom>
            <a:solidFill>
              <a:srgbClr val="394C60">
                <a:alpha val="9804"/>
              </a:srgbClr>
            </a:solidFill>
          </p:spPr>
        </p:sp>
        <p:sp>
          <p:nvSpPr>
            <p:cNvPr name="TextBox 258" id="258"/>
            <p:cNvSpPr txBox="true"/>
            <p:nvPr/>
          </p:nvSpPr>
          <p:spPr>
            <a:xfrm>
              <a:off x="0" y="-57150"/>
              <a:ext cx="3533725" cy="2161892"/>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Severe anxiety about whether or not she has received adequate care</a:t>
              </a:r>
            </a:p>
          </p:txBody>
        </p:sp>
      </p:grpSp>
      <p:grpSp>
        <p:nvGrpSpPr>
          <p:cNvPr name="Group 259" id="259"/>
          <p:cNvGrpSpPr/>
          <p:nvPr/>
        </p:nvGrpSpPr>
        <p:grpSpPr>
          <a:xfrm rot="0">
            <a:off x="14335387" y="6292770"/>
            <a:ext cx="2650294" cy="2267669"/>
            <a:chOff x="0" y="0"/>
            <a:chExt cx="3533725" cy="3023559"/>
          </a:xfrm>
        </p:grpSpPr>
        <p:sp>
          <p:nvSpPr>
            <p:cNvPr name="Freeform 260" id="260"/>
            <p:cNvSpPr/>
            <p:nvPr/>
          </p:nvSpPr>
          <p:spPr>
            <a:xfrm flipH="false" flipV="false" rot="0">
              <a:off x="0" y="0"/>
              <a:ext cx="3533725" cy="2921959"/>
            </a:xfrm>
            <a:custGeom>
              <a:avLst/>
              <a:gdLst/>
              <a:ahLst/>
              <a:cxnLst/>
              <a:rect r="r" b="b" t="t" l="l"/>
              <a:pathLst>
                <a:path h="2921959" w="3533725">
                  <a:moveTo>
                    <a:pt x="0" y="0"/>
                  </a:moveTo>
                  <a:lnTo>
                    <a:pt x="3533725" y="0"/>
                  </a:lnTo>
                  <a:lnTo>
                    <a:pt x="3533725" y="2921959"/>
                  </a:lnTo>
                  <a:lnTo>
                    <a:pt x="0" y="2921959"/>
                  </a:lnTo>
                  <a:close/>
                </a:path>
              </a:pathLst>
            </a:custGeom>
            <a:solidFill>
              <a:srgbClr val="C1FF72"/>
            </a:solidFill>
          </p:spPr>
        </p:sp>
        <p:sp>
          <p:nvSpPr>
            <p:cNvPr name="Freeform 261" id="261"/>
            <p:cNvSpPr/>
            <p:nvPr/>
          </p:nvSpPr>
          <p:spPr>
            <a:xfrm flipH="false" flipV="false" rot="0">
              <a:off x="0" y="0"/>
              <a:ext cx="3533725" cy="3023559"/>
            </a:xfrm>
            <a:custGeom>
              <a:avLst/>
              <a:gdLst/>
              <a:ahLst/>
              <a:cxnLst/>
              <a:rect r="r" b="b" t="t" l="l"/>
              <a:pathLst>
                <a:path h="3023559" w="3533725">
                  <a:moveTo>
                    <a:pt x="0" y="2921959"/>
                  </a:moveTo>
                  <a:lnTo>
                    <a:pt x="3533725" y="2921959"/>
                  </a:lnTo>
                  <a:lnTo>
                    <a:pt x="3406725" y="3023559"/>
                  </a:lnTo>
                  <a:cubicBezTo>
                    <a:pt x="3406725" y="3023559"/>
                    <a:pt x="2416125" y="2947359"/>
                    <a:pt x="2314525" y="2947359"/>
                  </a:cubicBezTo>
                  <a:lnTo>
                    <a:pt x="1219200" y="2947359"/>
                  </a:lnTo>
                  <a:cubicBezTo>
                    <a:pt x="1117600" y="2947359"/>
                    <a:pt x="127000" y="3023559"/>
                    <a:pt x="127000" y="3023559"/>
                  </a:cubicBezTo>
                  <a:lnTo>
                    <a:pt x="0" y="2921959"/>
                  </a:lnTo>
                  <a:lnTo>
                    <a:pt x="0" y="0"/>
                  </a:lnTo>
                  <a:lnTo>
                    <a:pt x="3533725" y="0"/>
                  </a:lnTo>
                  <a:lnTo>
                    <a:pt x="3533725" y="2921959"/>
                  </a:lnTo>
                  <a:lnTo>
                    <a:pt x="12700" y="2921959"/>
                  </a:lnTo>
                  <a:lnTo>
                    <a:pt x="12700" y="2909259"/>
                  </a:lnTo>
                  <a:lnTo>
                    <a:pt x="3521025" y="2909259"/>
                  </a:lnTo>
                  <a:lnTo>
                    <a:pt x="3521025" y="12700"/>
                  </a:lnTo>
                  <a:lnTo>
                    <a:pt x="12700" y="12700"/>
                  </a:lnTo>
                  <a:lnTo>
                    <a:pt x="12700" y="2921959"/>
                  </a:lnTo>
                </a:path>
              </a:pathLst>
            </a:custGeom>
            <a:solidFill>
              <a:srgbClr val="394C60">
                <a:alpha val="9804"/>
              </a:srgbClr>
            </a:solidFill>
          </p:spPr>
        </p:sp>
        <p:sp>
          <p:nvSpPr>
            <p:cNvPr name="TextBox 262" id="262"/>
            <p:cNvSpPr txBox="true"/>
            <p:nvPr/>
          </p:nvSpPr>
          <p:spPr>
            <a:xfrm>
              <a:off x="0" y="-57150"/>
              <a:ext cx="3533725" cy="2979109"/>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Exhausted from having to communicate with so many different stakeholders in her own care </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3070263" y="145765"/>
            <a:ext cx="4910048" cy="10141235"/>
          </a:xfrm>
          <a:custGeom>
            <a:avLst/>
            <a:gdLst/>
            <a:ahLst/>
            <a:cxnLst/>
            <a:rect r="r" b="b" t="t" l="l"/>
            <a:pathLst>
              <a:path h="10141235" w="4910048">
                <a:moveTo>
                  <a:pt x="0" y="0"/>
                </a:moveTo>
                <a:lnTo>
                  <a:pt x="4910048" y="0"/>
                </a:lnTo>
                <a:lnTo>
                  <a:pt x="4910048" y="10141235"/>
                </a:lnTo>
                <a:lnTo>
                  <a:pt x="0" y="10141235"/>
                </a:lnTo>
                <a:lnTo>
                  <a:pt x="0" y="0"/>
                </a:lnTo>
                <a:close/>
              </a:path>
            </a:pathLst>
          </a:custGeom>
          <a:blipFill>
            <a:blip r:embed="rId3"/>
            <a:stretch>
              <a:fillRect l="0" t="0" r="0" b="0"/>
            </a:stretch>
          </a:blipFill>
        </p:spPr>
      </p:sp>
      <p:sp>
        <p:nvSpPr>
          <p:cNvPr name="Freeform 3" id="3"/>
          <p:cNvSpPr/>
          <p:nvPr/>
        </p:nvSpPr>
        <p:spPr>
          <a:xfrm flipH="false" flipV="false" rot="0">
            <a:off x="9144000" y="555347"/>
            <a:ext cx="7142225" cy="9176307"/>
          </a:xfrm>
          <a:custGeom>
            <a:avLst/>
            <a:gdLst/>
            <a:ahLst/>
            <a:cxnLst/>
            <a:rect r="r" b="b" t="t" l="l"/>
            <a:pathLst>
              <a:path h="9176307" w="7142225">
                <a:moveTo>
                  <a:pt x="0" y="0"/>
                </a:moveTo>
                <a:lnTo>
                  <a:pt x="7142225" y="0"/>
                </a:lnTo>
                <a:lnTo>
                  <a:pt x="7142225" y="9176306"/>
                </a:lnTo>
                <a:lnTo>
                  <a:pt x="0" y="9176306"/>
                </a:lnTo>
                <a:lnTo>
                  <a:pt x="0" y="0"/>
                </a:lnTo>
                <a:close/>
              </a:path>
            </a:pathLst>
          </a:custGeom>
          <a:blipFill>
            <a:blip r:embed="rId4"/>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lin ang="2100000"/>
        </a:gradFill>
      </p:bgPr>
    </p:bg>
    <p:spTree>
      <p:nvGrpSpPr>
        <p:cNvPr id="1" name=""/>
        <p:cNvGrpSpPr/>
        <p:nvPr/>
      </p:nvGrpSpPr>
      <p:grpSpPr>
        <a:xfrm>
          <a:off x="0" y="0"/>
          <a:ext cx="0" cy="0"/>
          <a:chOff x="0" y="0"/>
          <a:chExt cx="0" cy="0"/>
        </a:xfrm>
      </p:grpSpPr>
      <p:sp>
        <p:nvSpPr>
          <p:cNvPr name="TextBox 2" id="2"/>
          <p:cNvSpPr txBox="true"/>
          <p:nvPr/>
        </p:nvSpPr>
        <p:spPr>
          <a:xfrm rot="0">
            <a:off x="10298313" y="1633906"/>
            <a:ext cx="7389731"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Insight</a:t>
            </a:r>
          </a:p>
        </p:txBody>
      </p:sp>
      <p:sp>
        <p:nvSpPr>
          <p:cNvPr name="Freeform 3" id="3"/>
          <p:cNvSpPr/>
          <p:nvPr/>
        </p:nvSpPr>
        <p:spPr>
          <a:xfrm flipH="false" flipV="false" rot="0">
            <a:off x="3744798" y="4085044"/>
            <a:ext cx="3743803" cy="2851530"/>
          </a:xfrm>
          <a:custGeom>
            <a:avLst/>
            <a:gdLst/>
            <a:ahLst/>
            <a:cxnLst/>
            <a:rect r="r" b="b" t="t" l="l"/>
            <a:pathLst>
              <a:path h="2851530" w="3743803">
                <a:moveTo>
                  <a:pt x="0" y="0"/>
                </a:moveTo>
                <a:lnTo>
                  <a:pt x="3743802" y="0"/>
                </a:lnTo>
                <a:lnTo>
                  <a:pt x="3743802" y="2851530"/>
                </a:lnTo>
                <a:lnTo>
                  <a:pt x="0" y="2851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223615" y="6936574"/>
            <a:ext cx="2318696" cy="231869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1BC"/>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TextBox 7" id="7"/>
          <p:cNvSpPr txBox="true"/>
          <p:nvPr/>
        </p:nvSpPr>
        <p:spPr>
          <a:xfrm rot="0">
            <a:off x="1023127" y="6736854"/>
            <a:ext cx="2246513" cy="596762"/>
          </a:xfrm>
          <a:prstGeom prst="rect">
            <a:avLst/>
          </a:prstGeom>
        </p:spPr>
        <p:txBody>
          <a:bodyPr anchor="t" rtlCol="false" tIns="0" lIns="0" bIns="0" rIns="0">
            <a:spAutoFit/>
          </a:bodyPr>
          <a:lstStyle/>
          <a:p>
            <a:pPr algn="ctr">
              <a:lnSpc>
                <a:spcPts val="4200"/>
              </a:lnSpc>
            </a:pPr>
            <a:r>
              <a:rPr lang="en-US" sz="3500" spc="-70">
                <a:solidFill>
                  <a:srgbClr val="084C6E"/>
                </a:solidFill>
                <a:latin typeface="Codec Pro Bold"/>
              </a:rPr>
              <a:t>Anastazja</a:t>
            </a:r>
          </a:p>
        </p:txBody>
      </p:sp>
      <p:grpSp>
        <p:nvGrpSpPr>
          <p:cNvPr name="Group 8" id="8"/>
          <p:cNvGrpSpPr/>
          <p:nvPr/>
        </p:nvGrpSpPr>
        <p:grpSpPr>
          <a:xfrm rot="0">
            <a:off x="7211532" y="1623473"/>
            <a:ext cx="2318696" cy="231869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Freeform 11" id="11"/>
          <p:cNvSpPr/>
          <p:nvPr/>
        </p:nvSpPr>
        <p:spPr>
          <a:xfrm flipH="false" flipV="false" rot="0">
            <a:off x="7845624" y="2193551"/>
            <a:ext cx="1074677" cy="1257601"/>
          </a:xfrm>
          <a:custGeom>
            <a:avLst/>
            <a:gdLst/>
            <a:ahLst/>
            <a:cxnLst/>
            <a:rect r="r" b="b" t="t" l="l"/>
            <a:pathLst>
              <a:path h="1257601" w="1074677">
                <a:moveTo>
                  <a:pt x="0" y="0"/>
                </a:moveTo>
                <a:lnTo>
                  <a:pt x="1074677" y="0"/>
                </a:lnTo>
                <a:lnTo>
                  <a:pt x="1074677" y="1257601"/>
                </a:lnTo>
                <a:lnTo>
                  <a:pt x="0" y="125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7746191" y="7520305"/>
            <a:ext cx="1273543" cy="1273543"/>
          </a:xfrm>
          <a:custGeom>
            <a:avLst/>
            <a:gdLst/>
            <a:ahLst/>
            <a:cxnLst/>
            <a:rect r="r" b="b" t="t" l="l"/>
            <a:pathLst>
              <a:path h="1273543" w="1273543">
                <a:moveTo>
                  <a:pt x="0" y="0"/>
                </a:moveTo>
                <a:lnTo>
                  <a:pt x="1273543" y="0"/>
                </a:lnTo>
                <a:lnTo>
                  <a:pt x="1273543" y="1273543"/>
                </a:lnTo>
                <a:lnTo>
                  <a:pt x="0" y="127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0323754" y="6471696"/>
            <a:ext cx="7364290"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Need</a:t>
            </a:r>
          </a:p>
        </p:txBody>
      </p:sp>
      <p:sp>
        <p:nvSpPr>
          <p:cNvPr name="Freeform 14" id="14"/>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10323754" y="2460907"/>
            <a:ext cx="7191449" cy="2924424"/>
          </a:xfrm>
          <a:prstGeom prst="rect">
            <a:avLst/>
          </a:prstGeom>
        </p:spPr>
        <p:txBody>
          <a:bodyPr anchor="t" rtlCol="false" tIns="0" lIns="0" bIns="0" rIns="0">
            <a:spAutoFit/>
          </a:bodyPr>
          <a:lstStyle/>
          <a:p>
            <a:pPr algn="l" marL="0" indent="0" lvl="1">
              <a:lnSpc>
                <a:spcPts val="3960"/>
              </a:lnSpc>
              <a:spcBef>
                <a:spcPct val="0"/>
              </a:spcBef>
            </a:pPr>
            <a:r>
              <a:rPr lang="en-US" sz="3000">
                <a:solidFill>
                  <a:srgbClr val="084C6E"/>
                </a:solidFill>
                <a:latin typeface="Open Sauce"/>
              </a:rPr>
              <a:t>Students who </a:t>
            </a:r>
            <a:r>
              <a:rPr lang="en-US" sz="3000" u="sng">
                <a:solidFill>
                  <a:srgbClr val="084C6E"/>
                </a:solidFill>
                <a:latin typeface="Open Sauce Bold"/>
              </a:rPr>
              <a:t>don’t have easy access </a:t>
            </a:r>
            <a:r>
              <a:rPr lang="en-US" sz="3000">
                <a:solidFill>
                  <a:srgbClr val="084C6E"/>
                </a:solidFill>
                <a:latin typeface="Open Sauce"/>
              </a:rPr>
              <a:t>to quality care with their insurance are more likely to </a:t>
            </a:r>
            <a:r>
              <a:rPr lang="en-US" sz="3000" u="sng">
                <a:solidFill>
                  <a:srgbClr val="084C6E"/>
                </a:solidFill>
                <a:latin typeface="Open Sauce Bold"/>
              </a:rPr>
              <a:t>seek frequent care</a:t>
            </a:r>
            <a:r>
              <a:rPr lang="en-US" sz="3000">
                <a:solidFill>
                  <a:srgbClr val="084C6E"/>
                </a:solidFill>
                <a:latin typeface="Open Sauce"/>
              </a:rPr>
              <a:t> than students who have regular physicians due to </a:t>
            </a:r>
            <a:r>
              <a:rPr lang="en-US" sz="3000" u="sng">
                <a:solidFill>
                  <a:srgbClr val="084C6E"/>
                </a:solidFill>
                <a:latin typeface="Open Sauce Bold"/>
              </a:rPr>
              <a:t>anxieties around physical and mental health</a:t>
            </a:r>
            <a:r>
              <a:rPr lang="en-US" sz="3000">
                <a:solidFill>
                  <a:srgbClr val="084C6E"/>
                </a:solidFill>
                <a:latin typeface="Open Sauce"/>
              </a:rPr>
              <a:t>. </a:t>
            </a:r>
          </a:p>
        </p:txBody>
      </p:sp>
      <p:grpSp>
        <p:nvGrpSpPr>
          <p:cNvPr name="Group 17" id="17"/>
          <p:cNvGrpSpPr>
            <a:grpSpLocks noChangeAspect="true"/>
          </p:cNvGrpSpPr>
          <p:nvPr/>
        </p:nvGrpSpPr>
        <p:grpSpPr>
          <a:xfrm rot="0">
            <a:off x="814669" y="3980602"/>
            <a:ext cx="2663429" cy="2663429"/>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11"/>
              <a:stretch>
                <a:fillRect l="0" t="-16666" r="0" b="-16666"/>
              </a:stretch>
            </a:blipFill>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spPr>
        </p:sp>
      </p:grpSp>
      <p:sp>
        <p:nvSpPr>
          <p:cNvPr name="TextBox 20" id="20"/>
          <p:cNvSpPr txBox="true"/>
          <p:nvPr/>
        </p:nvSpPr>
        <p:spPr>
          <a:xfrm rot="0">
            <a:off x="10323754" y="7335446"/>
            <a:ext cx="7191449" cy="1947076"/>
          </a:xfrm>
          <a:prstGeom prst="rect">
            <a:avLst/>
          </a:prstGeom>
        </p:spPr>
        <p:txBody>
          <a:bodyPr anchor="t" rtlCol="false" tIns="0" lIns="0" bIns="0" rIns="0">
            <a:spAutoFit/>
          </a:bodyPr>
          <a:lstStyle/>
          <a:p>
            <a:pPr algn="l" marL="0" indent="0" lvl="1">
              <a:lnSpc>
                <a:spcPts val="3960"/>
              </a:lnSpc>
              <a:spcBef>
                <a:spcPct val="0"/>
              </a:spcBef>
            </a:pPr>
            <a:r>
              <a:rPr lang="en-US" sz="3000">
                <a:solidFill>
                  <a:srgbClr val="084C6E"/>
                </a:solidFill>
                <a:latin typeface="Open Sauce"/>
              </a:rPr>
              <a:t>Students want to </a:t>
            </a:r>
            <a:r>
              <a:rPr lang="en-US" sz="3000" u="sng">
                <a:solidFill>
                  <a:srgbClr val="084C6E"/>
                </a:solidFill>
                <a:latin typeface="Open Sauce Bold"/>
              </a:rPr>
              <a:t>easily be able to find doctors </a:t>
            </a:r>
            <a:r>
              <a:rPr lang="en-US" sz="3000">
                <a:solidFill>
                  <a:srgbClr val="084C6E"/>
                </a:solidFill>
                <a:latin typeface="Open Sauce"/>
              </a:rPr>
              <a:t>who can provide </a:t>
            </a:r>
            <a:r>
              <a:rPr lang="en-US" sz="3000" u="sng">
                <a:solidFill>
                  <a:srgbClr val="084C6E"/>
                </a:solidFill>
                <a:latin typeface="Open Sauce Bold"/>
              </a:rPr>
              <a:t>personalized care </a:t>
            </a:r>
            <a:r>
              <a:rPr lang="en-US" sz="3000">
                <a:solidFill>
                  <a:srgbClr val="084C6E"/>
                </a:solidFill>
                <a:latin typeface="Open Sauce"/>
              </a:rPr>
              <a:t>based on their </a:t>
            </a:r>
            <a:r>
              <a:rPr lang="en-US" sz="3000" u="sng">
                <a:solidFill>
                  <a:srgbClr val="084C6E"/>
                </a:solidFill>
                <a:latin typeface="Open Sauce Bold"/>
              </a:rPr>
              <a:t>home medical records</a:t>
            </a:r>
            <a:r>
              <a:rPr lang="en-US" sz="3000">
                <a:solidFill>
                  <a:srgbClr val="084C6E"/>
                </a:solidFill>
                <a:latin typeface="Open Sauce"/>
              </a:rPr>
              <a: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lin ang="2100000"/>
        </a:gradFill>
      </p:bgPr>
    </p:bg>
    <p:spTree>
      <p:nvGrpSpPr>
        <p:cNvPr id="1" name=""/>
        <p:cNvGrpSpPr/>
        <p:nvPr/>
      </p:nvGrpSpPr>
      <p:grpSpPr>
        <a:xfrm>
          <a:off x="0" y="0"/>
          <a:ext cx="0" cy="0"/>
          <a:chOff x="0" y="0"/>
          <a:chExt cx="0" cy="0"/>
        </a:xfrm>
      </p:grpSpPr>
      <p:sp>
        <p:nvSpPr>
          <p:cNvPr name="TextBox 2" id="2"/>
          <p:cNvSpPr txBox="true"/>
          <p:nvPr/>
        </p:nvSpPr>
        <p:spPr>
          <a:xfrm rot="0">
            <a:off x="10298313" y="1633906"/>
            <a:ext cx="7389731"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Insight</a:t>
            </a:r>
          </a:p>
        </p:txBody>
      </p:sp>
      <p:sp>
        <p:nvSpPr>
          <p:cNvPr name="Freeform 3" id="3"/>
          <p:cNvSpPr/>
          <p:nvPr/>
        </p:nvSpPr>
        <p:spPr>
          <a:xfrm flipH="false" flipV="false" rot="0">
            <a:off x="3744798" y="4085044"/>
            <a:ext cx="3743803" cy="2851530"/>
          </a:xfrm>
          <a:custGeom>
            <a:avLst/>
            <a:gdLst/>
            <a:ahLst/>
            <a:cxnLst/>
            <a:rect r="r" b="b" t="t" l="l"/>
            <a:pathLst>
              <a:path h="2851530" w="3743803">
                <a:moveTo>
                  <a:pt x="0" y="0"/>
                </a:moveTo>
                <a:lnTo>
                  <a:pt x="3743802" y="0"/>
                </a:lnTo>
                <a:lnTo>
                  <a:pt x="3743802" y="2851530"/>
                </a:lnTo>
                <a:lnTo>
                  <a:pt x="0" y="2851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223615" y="6936574"/>
            <a:ext cx="2318696" cy="231869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1BC"/>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TextBox 7" id="7"/>
          <p:cNvSpPr txBox="true"/>
          <p:nvPr/>
        </p:nvSpPr>
        <p:spPr>
          <a:xfrm rot="0">
            <a:off x="1023127" y="6736854"/>
            <a:ext cx="2246513" cy="596762"/>
          </a:xfrm>
          <a:prstGeom prst="rect">
            <a:avLst/>
          </a:prstGeom>
        </p:spPr>
        <p:txBody>
          <a:bodyPr anchor="t" rtlCol="false" tIns="0" lIns="0" bIns="0" rIns="0">
            <a:spAutoFit/>
          </a:bodyPr>
          <a:lstStyle/>
          <a:p>
            <a:pPr algn="ctr">
              <a:lnSpc>
                <a:spcPts val="4200"/>
              </a:lnSpc>
            </a:pPr>
            <a:r>
              <a:rPr lang="en-US" sz="3500" spc="-70">
                <a:solidFill>
                  <a:srgbClr val="084C6E"/>
                </a:solidFill>
                <a:latin typeface="Codec Pro Bold"/>
              </a:rPr>
              <a:t>Anastazja</a:t>
            </a:r>
          </a:p>
        </p:txBody>
      </p:sp>
      <p:grpSp>
        <p:nvGrpSpPr>
          <p:cNvPr name="Group 8" id="8"/>
          <p:cNvGrpSpPr/>
          <p:nvPr/>
        </p:nvGrpSpPr>
        <p:grpSpPr>
          <a:xfrm rot="0">
            <a:off x="7211532" y="1623473"/>
            <a:ext cx="2318696" cy="231869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Freeform 11" id="11"/>
          <p:cNvSpPr/>
          <p:nvPr/>
        </p:nvSpPr>
        <p:spPr>
          <a:xfrm flipH="false" flipV="false" rot="0">
            <a:off x="7845624" y="2193551"/>
            <a:ext cx="1074677" cy="1257601"/>
          </a:xfrm>
          <a:custGeom>
            <a:avLst/>
            <a:gdLst/>
            <a:ahLst/>
            <a:cxnLst/>
            <a:rect r="r" b="b" t="t" l="l"/>
            <a:pathLst>
              <a:path h="1257601" w="1074677">
                <a:moveTo>
                  <a:pt x="0" y="0"/>
                </a:moveTo>
                <a:lnTo>
                  <a:pt x="1074677" y="0"/>
                </a:lnTo>
                <a:lnTo>
                  <a:pt x="1074677" y="1257601"/>
                </a:lnTo>
                <a:lnTo>
                  <a:pt x="0" y="125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7746191" y="7520305"/>
            <a:ext cx="1273543" cy="1273543"/>
          </a:xfrm>
          <a:custGeom>
            <a:avLst/>
            <a:gdLst/>
            <a:ahLst/>
            <a:cxnLst/>
            <a:rect r="r" b="b" t="t" l="l"/>
            <a:pathLst>
              <a:path h="1273543" w="1273543">
                <a:moveTo>
                  <a:pt x="0" y="0"/>
                </a:moveTo>
                <a:lnTo>
                  <a:pt x="1273543" y="0"/>
                </a:lnTo>
                <a:lnTo>
                  <a:pt x="1273543" y="1273543"/>
                </a:lnTo>
                <a:lnTo>
                  <a:pt x="0" y="127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0323754" y="6471696"/>
            <a:ext cx="7364290"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Need</a:t>
            </a:r>
          </a:p>
        </p:txBody>
      </p:sp>
      <p:sp>
        <p:nvSpPr>
          <p:cNvPr name="Freeform 14" id="14"/>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10323754" y="2460907"/>
            <a:ext cx="7191449" cy="2435750"/>
          </a:xfrm>
          <a:prstGeom prst="rect">
            <a:avLst/>
          </a:prstGeom>
        </p:spPr>
        <p:txBody>
          <a:bodyPr anchor="t" rtlCol="false" tIns="0" lIns="0" bIns="0" rIns="0">
            <a:spAutoFit/>
          </a:bodyPr>
          <a:lstStyle/>
          <a:p>
            <a:pPr algn="l" marL="0" indent="0" lvl="1">
              <a:lnSpc>
                <a:spcPts val="3960"/>
              </a:lnSpc>
              <a:spcBef>
                <a:spcPct val="0"/>
              </a:spcBef>
            </a:pPr>
            <a:r>
              <a:rPr lang="en-US" sz="3000">
                <a:solidFill>
                  <a:srgbClr val="084C6E"/>
                </a:solidFill>
                <a:latin typeface="Open Sauce"/>
              </a:rPr>
              <a:t>People would rather </a:t>
            </a:r>
            <a:r>
              <a:rPr lang="en-US" sz="3000" u="sng">
                <a:solidFill>
                  <a:srgbClr val="084C6E"/>
                </a:solidFill>
                <a:latin typeface="Open Sauce Bold"/>
              </a:rPr>
              <a:t>spend more money on quality personalized care</a:t>
            </a:r>
            <a:r>
              <a:rPr lang="en-US" sz="3000">
                <a:solidFill>
                  <a:srgbClr val="084C6E"/>
                </a:solidFill>
                <a:latin typeface="Open Sauce"/>
              </a:rPr>
              <a:t> than pay less through insurance because of the </a:t>
            </a:r>
            <a:r>
              <a:rPr lang="en-US" sz="3000" u="sng">
                <a:solidFill>
                  <a:srgbClr val="084C6E"/>
                </a:solidFill>
                <a:latin typeface="Open Sauce Bold"/>
              </a:rPr>
              <a:t>inconvenience of filtering </a:t>
            </a:r>
            <a:r>
              <a:rPr lang="en-US" sz="3000">
                <a:solidFill>
                  <a:srgbClr val="084C6E"/>
                </a:solidFill>
                <a:latin typeface="Open Sauce"/>
              </a:rPr>
              <a:t>through best-fit clinics. </a:t>
            </a:r>
          </a:p>
        </p:txBody>
      </p:sp>
      <p:grpSp>
        <p:nvGrpSpPr>
          <p:cNvPr name="Group 17" id="17"/>
          <p:cNvGrpSpPr>
            <a:grpSpLocks noChangeAspect="true"/>
          </p:cNvGrpSpPr>
          <p:nvPr/>
        </p:nvGrpSpPr>
        <p:grpSpPr>
          <a:xfrm rot="0">
            <a:off x="814669" y="3980602"/>
            <a:ext cx="2663429" cy="2663429"/>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11"/>
              <a:stretch>
                <a:fillRect l="0" t="-16666" r="0" b="-16666"/>
              </a:stretch>
            </a:blipFill>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spPr>
        </p:sp>
      </p:grpSp>
      <p:sp>
        <p:nvSpPr>
          <p:cNvPr name="TextBox 20" id="20"/>
          <p:cNvSpPr txBox="true"/>
          <p:nvPr/>
        </p:nvSpPr>
        <p:spPr>
          <a:xfrm rot="0">
            <a:off x="10323754" y="7335446"/>
            <a:ext cx="7191449" cy="1458402"/>
          </a:xfrm>
          <a:prstGeom prst="rect">
            <a:avLst/>
          </a:prstGeom>
        </p:spPr>
        <p:txBody>
          <a:bodyPr anchor="t" rtlCol="false" tIns="0" lIns="0" bIns="0" rIns="0">
            <a:spAutoFit/>
          </a:bodyPr>
          <a:lstStyle/>
          <a:p>
            <a:pPr algn="l" marL="0" indent="0" lvl="1">
              <a:lnSpc>
                <a:spcPts val="3960"/>
              </a:lnSpc>
              <a:spcBef>
                <a:spcPct val="0"/>
              </a:spcBef>
            </a:pPr>
            <a:r>
              <a:rPr lang="en-US" sz="3000">
                <a:solidFill>
                  <a:srgbClr val="084C6E"/>
                </a:solidFill>
                <a:latin typeface="Open Sauce"/>
              </a:rPr>
              <a:t>Students need a way to filter through in-network physicians based on their own </a:t>
            </a:r>
            <a:r>
              <a:rPr lang="en-US" sz="3000" u="sng">
                <a:solidFill>
                  <a:srgbClr val="084C6E"/>
                </a:solidFill>
                <a:latin typeface="Open Sauce Bold"/>
              </a:rPr>
              <a:t>personalized needs and desires</a:t>
            </a:r>
            <a:r>
              <a:rPr lang="en-US" sz="3000">
                <a:solidFill>
                  <a:srgbClr val="084C6E"/>
                </a:solidFill>
                <a:latin typeface="Open Sauce"/>
              </a:rPr>
              <a: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486709" y="1235318"/>
            <a:ext cx="5448739" cy="7816365"/>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46889" y="0"/>
                  </a:moveTo>
                  <a:lnTo>
                    <a:pt x="1212803" y="0"/>
                  </a:lnTo>
                  <a:cubicBezTo>
                    <a:pt x="1238699" y="0"/>
                    <a:pt x="1259692" y="20993"/>
                    <a:pt x="1259692" y="46889"/>
                  </a:cubicBezTo>
                  <a:lnTo>
                    <a:pt x="1259692" y="1760174"/>
                  </a:lnTo>
                  <a:cubicBezTo>
                    <a:pt x="1259692" y="1786069"/>
                    <a:pt x="1238699" y="1807062"/>
                    <a:pt x="1212803" y="1807062"/>
                  </a:cubicBezTo>
                  <a:lnTo>
                    <a:pt x="46889" y="1807062"/>
                  </a:lnTo>
                  <a:cubicBezTo>
                    <a:pt x="20993" y="1807062"/>
                    <a:pt x="0" y="1786069"/>
                    <a:pt x="0" y="1760174"/>
                  </a:cubicBezTo>
                  <a:lnTo>
                    <a:pt x="0" y="46889"/>
                  </a:lnTo>
                  <a:cubicBezTo>
                    <a:pt x="0" y="20993"/>
                    <a:pt x="20993" y="0"/>
                    <a:pt x="46889"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a:grpSpLocks noChangeAspect="true"/>
          </p:cNvGrpSpPr>
          <p:nvPr/>
        </p:nvGrpSpPr>
        <p:grpSpPr>
          <a:xfrm rot="0">
            <a:off x="2288080" y="2158801"/>
            <a:ext cx="3845996" cy="3845996"/>
            <a:chOff x="0" y="0"/>
            <a:chExt cx="6350000" cy="6350000"/>
          </a:xfrm>
        </p:grpSpPr>
        <p:sp>
          <p:nvSpPr>
            <p:cNvPr name="Freeform 6" id="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0" t="0" r="0" b="0"/>
              </a:stretch>
            </a:blipFill>
          </p:spPr>
        </p:sp>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8" id="8"/>
          <p:cNvGrpSpPr/>
          <p:nvPr/>
        </p:nvGrpSpPr>
        <p:grpSpPr>
          <a:xfrm rot="0">
            <a:off x="5145184" y="1457392"/>
            <a:ext cx="1413113" cy="335055"/>
            <a:chOff x="0" y="0"/>
            <a:chExt cx="1884151" cy="446740"/>
          </a:xfrm>
        </p:grpSpPr>
        <p:grpSp>
          <p:nvGrpSpPr>
            <p:cNvPr name="Group 9" id="9"/>
            <p:cNvGrpSpPr/>
            <p:nvPr/>
          </p:nvGrpSpPr>
          <p:grpSpPr>
            <a:xfrm rot="0">
              <a:off x="1437411" y="0"/>
              <a:ext cx="446740" cy="446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721633" y="0"/>
              <a:ext cx="446740" cy="446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5" id="15"/>
            <p:cNvGrpSpPr/>
            <p:nvPr/>
          </p:nvGrpSpPr>
          <p:grpSpPr>
            <a:xfrm rot="0">
              <a:off x="0" y="0"/>
              <a:ext cx="446740" cy="44674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TextBox 18" id="18"/>
          <p:cNvSpPr txBox="true"/>
          <p:nvPr/>
        </p:nvSpPr>
        <p:spPr>
          <a:xfrm rot="0">
            <a:off x="2315084" y="6161873"/>
            <a:ext cx="3818992" cy="675561"/>
          </a:xfrm>
          <a:prstGeom prst="rect">
            <a:avLst/>
          </a:prstGeom>
        </p:spPr>
        <p:txBody>
          <a:bodyPr anchor="t" rtlCol="false" tIns="0" lIns="0" bIns="0" rIns="0">
            <a:spAutoFit/>
          </a:bodyPr>
          <a:lstStyle/>
          <a:p>
            <a:pPr algn="ctr">
              <a:lnSpc>
                <a:spcPts val="5620"/>
              </a:lnSpc>
            </a:pPr>
            <a:r>
              <a:rPr lang="en-US" sz="3746" spc="-93">
                <a:solidFill>
                  <a:srgbClr val="084C6E"/>
                </a:solidFill>
                <a:latin typeface="Open Sauce Bold"/>
              </a:rPr>
              <a:t>Alia</a:t>
            </a:r>
          </a:p>
        </p:txBody>
      </p:sp>
      <p:sp>
        <p:nvSpPr>
          <p:cNvPr name="TextBox 19" id="19"/>
          <p:cNvSpPr txBox="true"/>
          <p:nvPr/>
        </p:nvSpPr>
        <p:spPr>
          <a:xfrm rot="0">
            <a:off x="2054363" y="6906881"/>
            <a:ext cx="4329362" cy="998900"/>
          </a:xfrm>
          <a:prstGeom prst="rect">
            <a:avLst/>
          </a:prstGeom>
        </p:spPr>
        <p:txBody>
          <a:bodyPr anchor="t" rtlCol="false" tIns="0" lIns="0" bIns="0" rIns="0">
            <a:spAutoFit/>
          </a:bodyPr>
          <a:lstStyle/>
          <a:p>
            <a:pPr algn="ctr">
              <a:lnSpc>
                <a:spcPts val="4108"/>
              </a:lnSpc>
            </a:pPr>
            <a:r>
              <a:rPr lang="en-US" sz="2738" spc="-68">
                <a:solidFill>
                  <a:srgbClr val="000000"/>
                </a:solidFill>
                <a:latin typeface="Open Sauce Italics"/>
              </a:rPr>
              <a:t>Biotech Founder </a:t>
            </a:r>
          </a:p>
          <a:p>
            <a:pPr algn="ctr">
              <a:lnSpc>
                <a:spcPts val="4108"/>
              </a:lnSpc>
            </a:pPr>
            <a:r>
              <a:rPr lang="en-US" sz="2738" spc="-68">
                <a:solidFill>
                  <a:srgbClr val="000000"/>
                </a:solidFill>
                <a:latin typeface="Open Sauce Italics"/>
              </a:rPr>
              <a:t>San Francisco, CA</a:t>
            </a:r>
          </a:p>
        </p:txBody>
      </p:sp>
      <p:grpSp>
        <p:nvGrpSpPr>
          <p:cNvPr name="Group 20" id="20"/>
          <p:cNvGrpSpPr/>
          <p:nvPr/>
        </p:nvGrpSpPr>
        <p:grpSpPr>
          <a:xfrm rot="0">
            <a:off x="7340995" y="3576684"/>
            <a:ext cx="9918305" cy="2937962"/>
            <a:chOff x="0" y="0"/>
            <a:chExt cx="2161983" cy="640414"/>
          </a:xfrm>
        </p:grpSpPr>
        <p:sp>
          <p:nvSpPr>
            <p:cNvPr name="Freeform 21" id="21"/>
            <p:cNvSpPr/>
            <p:nvPr/>
          </p:nvSpPr>
          <p:spPr>
            <a:xfrm flipH="false" flipV="false" rot="0">
              <a:off x="0" y="0"/>
              <a:ext cx="2161983" cy="640414"/>
            </a:xfrm>
            <a:custGeom>
              <a:avLst/>
              <a:gdLst/>
              <a:ahLst/>
              <a:cxnLst/>
              <a:rect r="r" b="b" t="t" l="l"/>
              <a:pathLst>
                <a:path h="640414" w="2161983">
                  <a:moveTo>
                    <a:pt x="32003" y="0"/>
                  </a:moveTo>
                  <a:lnTo>
                    <a:pt x="2129980" y="0"/>
                  </a:lnTo>
                  <a:cubicBezTo>
                    <a:pt x="2138468" y="0"/>
                    <a:pt x="2146608" y="3372"/>
                    <a:pt x="2152610" y="9374"/>
                  </a:cubicBezTo>
                  <a:cubicBezTo>
                    <a:pt x="2158611" y="15375"/>
                    <a:pt x="2161983" y="23516"/>
                    <a:pt x="2161983" y="32003"/>
                  </a:cubicBezTo>
                  <a:lnTo>
                    <a:pt x="2161983" y="608411"/>
                  </a:lnTo>
                  <a:cubicBezTo>
                    <a:pt x="2161983" y="616899"/>
                    <a:pt x="2158611" y="625039"/>
                    <a:pt x="2152610" y="631041"/>
                  </a:cubicBezTo>
                  <a:cubicBezTo>
                    <a:pt x="2146608" y="637043"/>
                    <a:pt x="2138468" y="640414"/>
                    <a:pt x="2129980" y="640414"/>
                  </a:cubicBezTo>
                  <a:lnTo>
                    <a:pt x="32003" y="640414"/>
                  </a:lnTo>
                  <a:cubicBezTo>
                    <a:pt x="23516" y="640414"/>
                    <a:pt x="15375" y="637043"/>
                    <a:pt x="9374" y="631041"/>
                  </a:cubicBezTo>
                  <a:cubicBezTo>
                    <a:pt x="3372" y="625039"/>
                    <a:pt x="0" y="616899"/>
                    <a:pt x="0" y="608411"/>
                  </a:cubicBezTo>
                  <a:lnTo>
                    <a:pt x="0" y="32003"/>
                  </a:lnTo>
                  <a:cubicBezTo>
                    <a:pt x="0" y="23516"/>
                    <a:pt x="3372" y="15375"/>
                    <a:pt x="9374" y="9374"/>
                  </a:cubicBezTo>
                  <a:cubicBezTo>
                    <a:pt x="15375" y="3372"/>
                    <a:pt x="23516" y="0"/>
                    <a:pt x="32003" y="0"/>
                  </a:cubicBezTo>
                  <a:close/>
                </a:path>
              </a:pathLst>
            </a:custGeom>
            <a:solidFill>
              <a:srgbClr val="084C6E"/>
            </a:solidFill>
            <a:ln w="19050" cap="rnd">
              <a:solidFill>
                <a:srgbClr val="084C6E"/>
              </a:solidFill>
              <a:prstDash val="solid"/>
              <a:round/>
            </a:ln>
          </p:spPr>
        </p:sp>
        <p:sp>
          <p:nvSpPr>
            <p:cNvPr name="TextBox 22" id="22"/>
            <p:cNvSpPr txBox="true"/>
            <p:nvPr/>
          </p:nvSpPr>
          <p:spPr>
            <a:xfrm>
              <a:off x="0" y="-28575"/>
              <a:ext cx="2161983" cy="66898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23" id="23"/>
          <p:cNvSpPr txBox="true"/>
          <p:nvPr/>
        </p:nvSpPr>
        <p:spPr>
          <a:xfrm rot="0">
            <a:off x="8440859" y="3869171"/>
            <a:ext cx="7718576" cy="2376564"/>
          </a:xfrm>
          <a:prstGeom prst="rect">
            <a:avLst/>
          </a:prstGeom>
        </p:spPr>
        <p:txBody>
          <a:bodyPr anchor="t" rtlCol="false" tIns="0" lIns="0" bIns="0" rIns="0">
            <a:spAutoFit/>
          </a:bodyPr>
          <a:lstStyle/>
          <a:p>
            <a:pPr algn="ctr" marL="0" indent="0" lvl="1">
              <a:lnSpc>
                <a:spcPts val="4792"/>
              </a:lnSpc>
              <a:spcBef>
                <a:spcPct val="0"/>
              </a:spcBef>
            </a:pPr>
            <a:r>
              <a:rPr lang="en-US" sz="3630">
                <a:solidFill>
                  <a:srgbClr val="FFFFFF"/>
                </a:solidFill>
                <a:latin typeface="Open Sauce"/>
              </a:rPr>
              <a:t>“The money I have spent to travel back home for in-network care could </a:t>
            </a:r>
            <a:r>
              <a:rPr lang="en-US" sz="3630">
                <a:solidFill>
                  <a:srgbClr val="FFFFFF"/>
                </a:solidFill>
                <a:latin typeface="Open Sauce Italics"/>
              </a:rPr>
              <a:t>cover the cost of my surgery</a:t>
            </a:r>
            <a:r>
              <a:rPr lang="en-US" sz="3630">
                <a:solidFill>
                  <a:srgbClr val="FFFFFF"/>
                </a:solidFill>
                <a:latin typeface="Open Sauce"/>
              </a:rPr>
              <a:t>”</a:t>
            </a:r>
          </a:p>
        </p:txBody>
      </p:sp>
      <p:sp>
        <p:nvSpPr>
          <p:cNvPr name="Freeform 24" id="24"/>
          <p:cNvSpPr/>
          <p:nvPr/>
        </p:nvSpPr>
        <p:spPr>
          <a:xfrm flipH="false" flipV="false" rot="0">
            <a:off x="8890115" y="6514647"/>
            <a:ext cx="6820065" cy="439860"/>
          </a:xfrm>
          <a:custGeom>
            <a:avLst/>
            <a:gdLst/>
            <a:ahLst/>
            <a:cxnLst/>
            <a:rect r="r" b="b" t="t" l="l"/>
            <a:pathLst>
              <a:path h="439860" w="6820065">
                <a:moveTo>
                  <a:pt x="0" y="0"/>
                </a:moveTo>
                <a:lnTo>
                  <a:pt x="6820065" y="0"/>
                </a:lnTo>
                <a:lnTo>
                  <a:pt x="6820065" y="439859"/>
                </a:lnTo>
                <a:lnTo>
                  <a:pt x="0" y="439859"/>
                </a:lnTo>
                <a:lnTo>
                  <a:pt x="0" y="0"/>
                </a:lnTo>
                <a:close/>
              </a:path>
            </a:pathLst>
          </a:custGeom>
          <a:blipFill>
            <a:blip r:embed="rId4"/>
            <a:stretch>
              <a:fillRect l="0" t="-182071" r="0" b="-24154"/>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3718027" y="587152"/>
            <a:ext cx="10851946" cy="9112695"/>
          </a:xfrm>
          <a:custGeom>
            <a:avLst/>
            <a:gdLst/>
            <a:ahLst/>
            <a:cxnLst/>
            <a:rect r="r" b="b" t="t" l="l"/>
            <a:pathLst>
              <a:path h="9112695" w="10851946">
                <a:moveTo>
                  <a:pt x="0" y="0"/>
                </a:moveTo>
                <a:lnTo>
                  <a:pt x="10851946" y="0"/>
                </a:lnTo>
                <a:lnTo>
                  <a:pt x="10851946" y="9112696"/>
                </a:lnTo>
                <a:lnTo>
                  <a:pt x="0" y="9112696"/>
                </a:lnTo>
                <a:lnTo>
                  <a:pt x="0" y="0"/>
                </a:lnTo>
                <a:close/>
              </a:path>
            </a:pathLst>
          </a:custGeom>
          <a:blipFill>
            <a:blip r:embed="rId3"/>
            <a:stretch>
              <a:fillRect l="-14689" t="-11872" r="-14681" b="-3674"/>
            </a:stretch>
          </a:blipFill>
        </p:spPr>
      </p:sp>
      <p:sp>
        <p:nvSpPr>
          <p:cNvPr name="AutoShape 3" id="3"/>
          <p:cNvSpPr/>
          <p:nvPr/>
        </p:nvSpPr>
        <p:spPr>
          <a:xfrm flipV="true">
            <a:off x="10324667" y="5143500"/>
            <a:ext cx="4245306" cy="19050"/>
          </a:xfrm>
          <a:prstGeom prst="line">
            <a:avLst/>
          </a:prstGeom>
          <a:ln cap="flat" w="38100">
            <a:solidFill>
              <a:srgbClr val="000000"/>
            </a:solidFill>
            <a:prstDash val="solid"/>
            <a:headEnd type="none" len="sm" w="sm"/>
            <a:tailEnd type="none" len="sm" w="sm"/>
          </a:ln>
        </p:spPr>
      </p:sp>
      <p:sp>
        <p:nvSpPr>
          <p:cNvPr name="AutoShape 4" id="4"/>
          <p:cNvSpPr/>
          <p:nvPr/>
        </p:nvSpPr>
        <p:spPr>
          <a:xfrm flipV="true">
            <a:off x="3718027" y="5124450"/>
            <a:ext cx="3802913" cy="19050"/>
          </a:xfrm>
          <a:prstGeom prst="line">
            <a:avLst/>
          </a:prstGeom>
          <a:ln cap="flat" w="38100">
            <a:solidFill>
              <a:srgbClr val="000000"/>
            </a:solidFill>
            <a:prstDash val="solid"/>
            <a:headEnd type="none" len="sm" w="sm"/>
            <a:tailEnd type="none" len="sm" w="sm"/>
          </a:ln>
        </p:spPr>
      </p:sp>
      <p:sp>
        <p:nvSpPr>
          <p:cNvPr name="AutoShape 5" id="5"/>
          <p:cNvSpPr/>
          <p:nvPr/>
        </p:nvSpPr>
        <p:spPr>
          <a:xfrm>
            <a:off x="8341572" y="587152"/>
            <a:ext cx="0" cy="3760569"/>
          </a:xfrm>
          <a:prstGeom prst="line">
            <a:avLst/>
          </a:prstGeom>
          <a:ln cap="flat" w="38100">
            <a:solidFill>
              <a:srgbClr val="000000"/>
            </a:solidFill>
            <a:prstDash val="solid"/>
            <a:headEnd type="none" len="sm" w="sm"/>
            <a:tailEnd type="none" len="sm" w="sm"/>
          </a:ln>
        </p:spPr>
      </p:sp>
      <p:sp>
        <p:nvSpPr>
          <p:cNvPr name="AutoShape 6" id="6"/>
          <p:cNvSpPr/>
          <p:nvPr/>
        </p:nvSpPr>
        <p:spPr>
          <a:xfrm>
            <a:off x="9969568" y="5497731"/>
            <a:ext cx="2689" cy="4202117"/>
          </a:xfrm>
          <a:prstGeom prst="line">
            <a:avLst/>
          </a:prstGeom>
          <a:ln cap="flat" w="38100">
            <a:solidFill>
              <a:srgbClr val="000000"/>
            </a:solidFill>
            <a:prstDash val="solid"/>
            <a:headEnd type="none" len="sm" w="sm"/>
            <a:tailEnd type="none" len="sm" w="sm"/>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331021"/>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a:grpSpLocks noChangeAspect="true"/>
          </p:cNvGrpSpPr>
          <p:nvPr/>
        </p:nvGrpSpPr>
        <p:grpSpPr>
          <a:xfrm rot="0">
            <a:off x="7812286" y="3811786"/>
            <a:ext cx="2663429" cy="2663429"/>
            <a:chOff x="0" y="0"/>
            <a:chExt cx="6350000" cy="6350000"/>
          </a:xfrm>
        </p:grpSpPr>
        <p:sp>
          <p:nvSpPr>
            <p:cNvPr name="Freeform 5" id="5"/>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0" t="0" r="0" b="0"/>
              </a:stretch>
            </a:blipFill>
          </p:spPr>
        </p:sp>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7" id="7"/>
          <p:cNvGrpSpPr/>
          <p:nvPr/>
        </p:nvGrpSpPr>
        <p:grpSpPr>
          <a:xfrm rot="0">
            <a:off x="105129" y="19034"/>
            <a:ext cx="1847143" cy="1524000"/>
            <a:chOff x="0" y="0"/>
            <a:chExt cx="2462857" cy="2032000"/>
          </a:xfrm>
        </p:grpSpPr>
        <p:sp>
          <p:nvSpPr>
            <p:cNvPr name="Freeform 8" id="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9" id="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0" id="10"/>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wasn’t fully aware of my situation and I let things build up unconsciously’’ </a:t>
              </a:r>
            </a:p>
          </p:txBody>
        </p:sp>
      </p:grpSp>
      <p:sp>
        <p:nvSpPr>
          <p:cNvPr name="TextBox 11" id="11"/>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12" id="12"/>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3" id="13"/>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4" id="14"/>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5" id="15"/>
          <p:cNvGrpSpPr/>
          <p:nvPr/>
        </p:nvGrpSpPr>
        <p:grpSpPr>
          <a:xfrm rot="0">
            <a:off x="1952271" y="187518"/>
            <a:ext cx="1847143" cy="1524000"/>
            <a:chOff x="0" y="0"/>
            <a:chExt cx="2462857" cy="2032000"/>
          </a:xfrm>
        </p:grpSpPr>
        <p:sp>
          <p:nvSpPr>
            <p:cNvPr name="Freeform 16" id="1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C1FF72"/>
            </a:solidFill>
          </p:spPr>
        </p:sp>
        <p:sp>
          <p:nvSpPr>
            <p:cNvPr name="Freeform 17" id="1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8" id="1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only have state coverage so I have to go back home for check ups” </a:t>
              </a:r>
            </a:p>
          </p:txBody>
        </p:sp>
      </p:grpSp>
      <p:grpSp>
        <p:nvGrpSpPr>
          <p:cNvPr name="Group 19" id="19"/>
          <p:cNvGrpSpPr/>
          <p:nvPr/>
        </p:nvGrpSpPr>
        <p:grpSpPr>
          <a:xfrm rot="0">
            <a:off x="5544363" y="219906"/>
            <a:ext cx="1847143" cy="1859453"/>
            <a:chOff x="0" y="0"/>
            <a:chExt cx="2462857" cy="2479271"/>
          </a:xfrm>
        </p:grpSpPr>
        <p:sp>
          <p:nvSpPr>
            <p:cNvPr name="Freeform 20" id="2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85D6FF"/>
            </a:solidFill>
          </p:spPr>
        </p:sp>
        <p:sp>
          <p:nvSpPr>
            <p:cNvPr name="Freeform 21" id="2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22" id="2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“The football players get referred out and are fully covered, but when you’re just a student, you’re not”</a:t>
              </a:r>
            </a:p>
          </p:txBody>
        </p:sp>
      </p:grpSp>
      <p:grpSp>
        <p:nvGrpSpPr>
          <p:cNvPr name="Group 23" id="23"/>
          <p:cNvGrpSpPr/>
          <p:nvPr/>
        </p:nvGrpSpPr>
        <p:grpSpPr>
          <a:xfrm rot="0">
            <a:off x="0" y="1524000"/>
            <a:ext cx="1847143" cy="1859453"/>
            <a:chOff x="0" y="0"/>
            <a:chExt cx="2462857" cy="2479271"/>
          </a:xfrm>
        </p:grpSpPr>
        <p:sp>
          <p:nvSpPr>
            <p:cNvPr name="Freeform 24" id="24"/>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FFB3E2"/>
            </a:solidFill>
          </p:spPr>
        </p:sp>
        <p:sp>
          <p:nvSpPr>
            <p:cNvPr name="Freeform 25" id="25"/>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26" id="26"/>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“I found the cheapest out-of-pocket PT...I could have done the same routine in my dorm room” </a:t>
              </a:r>
            </a:p>
          </p:txBody>
        </p:sp>
      </p:grpSp>
      <p:grpSp>
        <p:nvGrpSpPr>
          <p:cNvPr name="Group 27" id="27"/>
          <p:cNvGrpSpPr/>
          <p:nvPr/>
        </p:nvGrpSpPr>
        <p:grpSpPr>
          <a:xfrm rot="0">
            <a:off x="3748317" y="0"/>
            <a:ext cx="1828800" cy="1524000"/>
            <a:chOff x="0" y="0"/>
            <a:chExt cx="2438400" cy="2032000"/>
          </a:xfrm>
        </p:grpSpPr>
        <p:sp>
          <p:nvSpPr>
            <p:cNvPr name="Freeform 28" id="2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DF9B4"/>
            </a:solidFill>
          </p:spPr>
        </p:sp>
        <p:sp>
          <p:nvSpPr>
            <p:cNvPr name="Freeform 29" id="2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30" id="3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thought the pain was just going to go away” </a:t>
              </a:r>
            </a:p>
          </p:txBody>
        </p:sp>
      </p:grpSp>
      <p:grpSp>
        <p:nvGrpSpPr>
          <p:cNvPr name="Group 31" id="31"/>
          <p:cNvGrpSpPr/>
          <p:nvPr/>
        </p:nvGrpSpPr>
        <p:grpSpPr>
          <a:xfrm rot="0">
            <a:off x="1790346" y="5565034"/>
            <a:ext cx="1847143" cy="1524000"/>
            <a:chOff x="0" y="0"/>
            <a:chExt cx="2462857" cy="2032000"/>
          </a:xfrm>
        </p:grpSpPr>
        <p:sp>
          <p:nvSpPr>
            <p:cNvPr name="Freeform 32" id="3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FB3E2"/>
            </a:solidFill>
          </p:spPr>
        </p:sp>
        <p:sp>
          <p:nvSpPr>
            <p:cNvPr name="Freeform 33" id="3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34" id="34"/>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Paid out-of-pocket for a physical therapist near Georgetown</a:t>
              </a:r>
            </a:p>
          </p:txBody>
        </p:sp>
      </p:grpSp>
      <p:grpSp>
        <p:nvGrpSpPr>
          <p:cNvPr name="Group 35" id="35"/>
          <p:cNvGrpSpPr/>
          <p:nvPr/>
        </p:nvGrpSpPr>
        <p:grpSpPr>
          <a:xfrm rot="0">
            <a:off x="1790346" y="1524000"/>
            <a:ext cx="1847143" cy="1619257"/>
            <a:chOff x="0" y="0"/>
            <a:chExt cx="2462857" cy="2159010"/>
          </a:xfrm>
        </p:grpSpPr>
        <p:sp>
          <p:nvSpPr>
            <p:cNvPr name="Freeform 36" id="36"/>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37" id="37"/>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38" id="38"/>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“I’m paying $70 for the same exact thing I learned in the last class, so I stopped” </a:t>
              </a:r>
            </a:p>
          </p:txBody>
        </p:sp>
      </p:grpSp>
      <p:grpSp>
        <p:nvGrpSpPr>
          <p:cNvPr name="Group 39" id="39"/>
          <p:cNvGrpSpPr/>
          <p:nvPr/>
        </p:nvGrpSpPr>
        <p:grpSpPr>
          <a:xfrm rot="0">
            <a:off x="3637489" y="1202228"/>
            <a:ext cx="1847143" cy="1524000"/>
            <a:chOff x="0" y="0"/>
            <a:chExt cx="2462857" cy="2032000"/>
          </a:xfrm>
        </p:grpSpPr>
        <p:sp>
          <p:nvSpPr>
            <p:cNvPr name="Freeform 40" id="4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41" id="4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42" id="42"/>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didn’t think about insurance when I moved.” </a:t>
              </a:r>
            </a:p>
          </p:txBody>
        </p:sp>
      </p:grpSp>
      <p:grpSp>
        <p:nvGrpSpPr>
          <p:cNvPr name="Group 43" id="43"/>
          <p:cNvGrpSpPr/>
          <p:nvPr/>
        </p:nvGrpSpPr>
        <p:grpSpPr>
          <a:xfrm rot="0">
            <a:off x="7263042" y="1106971"/>
            <a:ext cx="1847143" cy="1619257"/>
            <a:chOff x="0" y="0"/>
            <a:chExt cx="2462857" cy="2159010"/>
          </a:xfrm>
        </p:grpSpPr>
        <p:sp>
          <p:nvSpPr>
            <p:cNvPr name="Freeform 44" id="4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45" id="4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46" id="4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“After college, there was no referral out to another insurance provider.” </a:t>
              </a:r>
            </a:p>
          </p:txBody>
        </p:sp>
      </p:grpSp>
      <p:grpSp>
        <p:nvGrpSpPr>
          <p:cNvPr name="Group 47" id="47"/>
          <p:cNvGrpSpPr/>
          <p:nvPr/>
        </p:nvGrpSpPr>
        <p:grpSpPr>
          <a:xfrm rot="0">
            <a:off x="105129" y="3524243"/>
            <a:ext cx="1847143" cy="1619257"/>
            <a:chOff x="0" y="0"/>
            <a:chExt cx="2462857" cy="2159010"/>
          </a:xfrm>
        </p:grpSpPr>
        <p:sp>
          <p:nvSpPr>
            <p:cNvPr name="Freeform 48" id="4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49" id="4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50" id="50"/>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 transitioned to United Healthcare, but I don’t even know if I can use it in the Bay” </a:t>
              </a:r>
            </a:p>
          </p:txBody>
        </p:sp>
      </p:grpSp>
      <p:grpSp>
        <p:nvGrpSpPr>
          <p:cNvPr name="Group 51" id="51"/>
          <p:cNvGrpSpPr/>
          <p:nvPr/>
        </p:nvGrpSpPr>
        <p:grpSpPr>
          <a:xfrm rot="0">
            <a:off x="3637489" y="5459614"/>
            <a:ext cx="1847143" cy="1524000"/>
            <a:chOff x="0" y="0"/>
            <a:chExt cx="2462857" cy="2032000"/>
          </a:xfrm>
        </p:grpSpPr>
        <p:sp>
          <p:nvSpPr>
            <p:cNvPr name="Freeform 52" id="5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53" id="5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54" id="54"/>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fly back home in South Carolina to get surgery </a:t>
              </a:r>
            </a:p>
          </p:txBody>
        </p:sp>
      </p:grpSp>
      <p:grpSp>
        <p:nvGrpSpPr>
          <p:cNvPr name="Group 55" id="55"/>
          <p:cNvGrpSpPr/>
          <p:nvPr/>
        </p:nvGrpSpPr>
        <p:grpSpPr>
          <a:xfrm rot="0">
            <a:off x="4995614" y="1916599"/>
            <a:ext cx="2267429" cy="2099649"/>
            <a:chOff x="0" y="0"/>
            <a:chExt cx="3023238" cy="2799532"/>
          </a:xfrm>
        </p:grpSpPr>
        <p:sp>
          <p:nvSpPr>
            <p:cNvPr name="Freeform 56" id="56"/>
            <p:cNvSpPr/>
            <p:nvPr/>
          </p:nvSpPr>
          <p:spPr>
            <a:xfrm flipH="false" flipV="false" rot="0">
              <a:off x="0" y="0"/>
              <a:ext cx="3023238" cy="2697931"/>
            </a:xfrm>
            <a:custGeom>
              <a:avLst/>
              <a:gdLst/>
              <a:ahLst/>
              <a:cxnLst/>
              <a:rect r="r" b="b" t="t" l="l"/>
              <a:pathLst>
                <a:path h="2697931" w="3023238">
                  <a:moveTo>
                    <a:pt x="0" y="0"/>
                  </a:moveTo>
                  <a:lnTo>
                    <a:pt x="3023238" y="0"/>
                  </a:lnTo>
                  <a:lnTo>
                    <a:pt x="3023238" y="2697931"/>
                  </a:lnTo>
                  <a:lnTo>
                    <a:pt x="0" y="2697931"/>
                  </a:lnTo>
                  <a:close/>
                </a:path>
              </a:pathLst>
            </a:custGeom>
            <a:solidFill>
              <a:srgbClr val="FFFAA4"/>
            </a:solidFill>
          </p:spPr>
        </p:sp>
        <p:sp>
          <p:nvSpPr>
            <p:cNvPr name="Freeform 57" id="57"/>
            <p:cNvSpPr/>
            <p:nvPr/>
          </p:nvSpPr>
          <p:spPr>
            <a:xfrm flipH="false" flipV="false" rot="0">
              <a:off x="0" y="0"/>
              <a:ext cx="3023238" cy="2799531"/>
            </a:xfrm>
            <a:custGeom>
              <a:avLst/>
              <a:gdLst/>
              <a:ahLst/>
              <a:cxnLst/>
              <a:rect r="r" b="b" t="t" l="l"/>
              <a:pathLst>
                <a:path h="2799531" w="3023238">
                  <a:moveTo>
                    <a:pt x="0" y="2697931"/>
                  </a:moveTo>
                  <a:lnTo>
                    <a:pt x="3023238" y="2697931"/>
                  </a:lnTo>
                  <a:lnTo>
                    <a:pt x="2896238" y="2799531"/>
                  </a:lnTo>
                  <a:cubicBezTo>
                    <a:pt x="2896238" y="2799531"/>
                    <a:pt x="1905638" y="2723331"/>
                    <a:pt x="1804038" y="2723331"/>
                  </a:cubicBezTo>
                  <a:lnTo>
                    <a:pt x="1219200" y="2723331"/>
                  </a:lnTo>
                  <a:cubicBezTo>
                    <a:pt x="1117600" y="2723331"/>
                    <a:pt x="127000" y="2799531"/>
                    <a:pt x="127000" y="2799531"/>
                  </a:cubicBezTo>
                  <a:lnTo>
                    <a:pt x="0" y="2697931"/>
                  </a:lnTo>
                  <a:lnTo>
                    <a:pt x="0" y="0"/>
                  </a:lnTo>
                  <a:lnTo>
                    <a:pt x="3023238" y="0"/>
                  </a:lnTo>
                  <a:lnTo>
                    <a:pt x="3023238" y="2697931"/>
                  </a:lnTo>
                  <a:lnTo>
                    <a:pt x="12700" y="2697931"/>
                  </a:lnTo>
                  <a:lnTo>
                    <a:pt x="12700" y="2685231"/>
                  </a:lnTo>
                  <a:lnTo>
                    <a:pt x="3010538" y="2685231"/>
                  </a:lnTo>
                  <a:lnTo>
                    <a:pt x="3010538" y="12700"/>
                  </a:lnTo>
                  <a:lnTo>
                    <a:pt x="12700" y="12700"/>
                  </a:lnTo>
                  <a:lnTo>
                    <a:pt x="12700" y="2697931"/>
                  </a:lnTo>
                </a:path>
              </a:pathLst>
            </a:custGeom>
            <a:solidFill>
              <a:srgbClr val="394C60">
                <a:alpha val="9804"/>
              </a:srgbClr>
            </a:solidFill>
          </p:spPr>
        </p:sp>
        <p:sp>
          <p:nvSpPr>
            <p:cNvPr name="TextBox 58" id="58"/>
            <p:cNvSpPr txBox="true"/>
            <p:nvPr/>
          </p:nvSpPr>
          <p:spPr>
            <a:xfrm>
              <a:off x="0" y="-47625"/>
              <a:ext cx="3023238" cy="2745557"/>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“My family is on Medicare, and it differs by state, and they don’t tell you when you’re no longer covered. It could happen at any moment, any age.” </a:t>
              </a:r>
            </a:p>
          </p:txBody>
        </p:sp>
      </p:grpSp>
      <p:grpSp>
        <p:nvGrpSpPr>
          <p:cNvPr name="Group 59" id="59"/>
          <p:cNvGrpSpPr/>
          <p:nvPr/>
        </p:nvGrpSpPr>
        <p:grpSpPr>
          <a:xfrm rot="0">
            <a:off x="1790346" y="3505193"/>
            <a:ext cx="1847143" cy="1619257"/>
            <a:chOff x="0" y="0"/>
            <a:chExt cx="2462857" cy="2159010"/>
          </a:xfrm>
        </p:grpSpPr>
        <p:sp>
          <p:nvSpPr>
            <p:cNvPr name="Freeform 60" id="6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C1FF72"/>
            </a:solidFill>
          </p:spPr>
        </p:sp>
        <p:sp>
          <p:nvSpPr>
            <p:cNvPr name="Freeform 61" id="6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62" id="62"/>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“You just want to go in, get checked out, and get your referral to a specialist” </a:t>
              </a:r>
            </a:p>
          </p:txBody>
        </p:sp>
      </p:grpSp>
      <p:grpSp>
        <p:nvGrpSpPr>
          <p:cNvPr name="Group 63" id="63"/>
          <p:cNvGrpSpPr/>
          <p:nvPr/>
        </p:nvGrpSpPr>
        <p:grpSpPr>
          <a:xfrm rot="0">
            <a:off x="3300547" y="2180609"/>
            <a:ext cx="1847143" cy="1571629"/>
            <a:chOff x="0" y="0"/>
            <a:chExt cx="2462857" cy="2095505"/>
          </a:xfrm>
        </p:grpSpPr>
        <p:sp>
          <p:nvSpPr>
            <p:cNvPr name="Freeform 64" id="64"/>
            <p:cNvSpPr/>
            <p:nvPr/>
          </p:nvSpPr>
          <p:spPr>
            <a:xfrm flipH="false" flipV="false" rot="0">
              <a:off x="0" y="0"/>
              <a:ext cx="2462857" cy="1993905"/>
            </a:xfrm>
            <a:custGeom>
              <a:avLst/>
              <a:gdLst/>
              <a:ahLst/>
              <a:cxnLst/>
              <a:rect r="r" b="b" t="t" l="l"/>
              <a:pathLst>
                <a:path h="1993905" w="2462857">
                  <a:moveTo>
                    <a:pt x="0" y="0"/>
                  </a:moveTo>
                  <a:lnTo>
                    <a:pt x="2462857" y="0"/>
                  </a:lnTo>
                  <a:lnTo>
                    <a:pt x="2462857" y="1993905"/>
                  </a:lnTo>
                  <a:lnTo>
                    <a:pt x="0" y="1993905"/>
                  </a:lnTo>
                  <a:close/>
                </a:path>
              </a:pathLst>
            </a:custGeom>
            <a:solidFill>
              <a:srgbClr val="FFB3E2"/>
            </a:solidFill>
          </p:spPr>
        </p:sp>
        <p:sp>
          <p:nvSpPr>
            <p:cNvPr name="Freeform 65" id="65"/>
            <p:cNvSpPr/>
            <p:nvPr/>
          </p:nvSpPr>
          <p:spPr>
            <a:xfrm flipH="false" flipV="false" rot="0">
              <a:off x="0" y="0"/>
              <a:ext cx="2462857" cy="2095505"/>
            </a:xfrm>
            <a:custGeom>
              <a:avLst/>
              <a:gdLst/>
              <a:ahLst/>
              <a:cxnLst/>
              <a:rect r="r" b="b" t="t" l="l"/>
              <a:pathLst>
                <a:path h="2095505" w="2462857">
                  <a:moveTo>
                    <a:pt x="0" y="1993905"/>
                  </a:moveTo>
                  <a:lnTo>
                    <a:pt x="2462857" y="1993905"/>
                  </a:lnTo>
                  <a:lnTo>
                    <a:pt x="2335857" y="2095505"/>
                  </a:lnTo>
                  <a:cubicBezTo>
                    <a:pt x="2335857" y="2095505"/>
                    <a:pt x="1345257" y="2019305"/>
                    <a:pt x="1243657" y="2019305"/>
                  </a:cubicBezTo>
                  <a:lnTo>
                    <a:pt x="1219200" y="2019305"/>
                  </a:lnTo>
                  <a:cubicBezTo>
                    <a:pt x="1117600" y="2019305"/>
                    <a:pt x="127000" y="2095505"/>
                    <a:pt x="127000" y="2095505"/>
                  </a:cubicBezTo>
                  <a:lnTo>
                    <a:pt x="0" y="1993905"/>
                  </a:lnTo>
                  <a:lnTo>
                    <a:pt x="0" y="0"/>
                  </a:lnTo>
                  <a:lnTo>
                    <a:pt x="2462857" y="0"/>
                  </a:lnTo>
                  <a:lnTo>
                    <a:pt x="2462857" y="1993905"/>
                  </a:lnTo>
                  <a:lnTo>
                    <a:pt x="12700" y="1993905"/>
                  </a:lnTo>
                  <a:lnTo>
                    <a:pt x="12700" y="1981205"/>
                  </a:lnTo>
                  <a:lnTo>
                    <a:pt x="2450157" y="1981205"/>
                  </a:lnTo>
                  <a:lnTo>
                    <a:pt x="2450157" y="12700"/>
                  </a:lnTo>
                  <a:lnTo>
                    <a:pt x="12700" y="12700"/>
                  </a:lnTo>
                  <a:lnTo>
                    <a:pt x="12700" y="1993905"/>
                  </a:lnTo>
                </a:path>
              </a:pathLst>
            </a:custGeom>
            <a:solidFill>
              <a:srgbClr val="394C60">
                <a:alpha val="9804"/>
              </a:srgbClr>
            </a:solidFill>
          </p:spPr>
        </p:sp>
        <p:sp>
          <p:nvSpPr>
            <p:cNvPr name="TextBox 66" id="66"/>
            <p:cNvSpPr txBox="true"/>
            <p:nvPr/>
          </p:nvSpPr>
          <p:spPr>
            <a:xfrm>
              <a:off x="0" y="-47625"/>
              <a:ext cx="2462857" cy="2041530"/>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needs to be wider coverage with Medicare” </a:t>
              </a:r>
            </a:p>
          </p:txBody>
        </p:sp>
      </p:grpSp>
      <p:grpSp>
        <p:nvGrpSpPr>
          <p:cNvPr name="Group 67" id="67"/>
          <p:cNvGrpSpPr/>
          <p:nvPr/>
        </p:nvGrpSpPr>
        <p:grpSpPr>
          <a:xfrm rot="0">
            <a:off x="3561289" y="3543293"/>
            <a:ext cx="1847143" cy="1619257"/>
            <a:chOff x="0" y="0"/>
            <a:chExt cx="2462857" cy="2159010"/>
          </a:xfrm>
        </p:grpSpPr>
        <p:sp>
          <p:nvSpPr>
            <p:cNvPr name="Freeform 68" id="6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69" id="6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70" id="70"/>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needs to be better communication between Medicare and the physician” </a:t>
              </a:r>
            </a:p>
          </p:txBody>
        </p:sp>
      </p:grpSp>
      <p:grpSp>
        <p:nvGrpSpPr>
          <p:cNvPr name="Group 71" id="71"/>
          <p:cNvGrpSpPr/>
          <p:nvPr/>
        </p:nvGrpSpPr>
        <p:grpSpPr>
          <a:xfrm rot="0">
            <a:off x="7263042" y="2453726"/>
            <a:ext cx="1847143" cy="1524000"/>
            <a:chOff x="0" y="0"/>
            <a:chExt cx="2462857" cy="2032000"/>
          </a:xfrm>
        </p:grpSpPr>
        <p:sp>
          <p:nvSpPr>
            <p:cNvPr name="Freeform 72" id="7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C1FF72"/>
            </a:solidFill>
          </p:spPr>
        </p:sp>
        <p:sp>
          <p:nvSpPr>
            <p:cNvPr name="Freeform 73" id="7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4" id="74"/>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wish there was a more flexible plan that works across different states” </a:t>
              </a:r>
            </a:p>
          </p:txBody>
        </p:sp>
      </p:grpSp>
      <p:grpSp>
        <p:nvGrpSpPr>
          <p:cNvPr name="Group 75" id="75"/>
          <p:cNvGrpSpPr/>
          <p:nvPr/>
        </p:nvGrpSpPr>
        <p:grpSpPr>
          <a:xfrm rot="0">
            <a:off x="5544363" y="5565034"/>
            <a:ext cx="1847143" cy="1524000"/>
            <a:chOff x="0" y="0"/>
            <a:chExt cx="2462857" cy="2032000"/>
          </a:xfrm>
        </p:grpSpPr>
        <p:sp>
          <p:nvSpPr>
            <p:cNvPr name="Freeform 76" id="7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FB3E2"/>
            </a:solidFill>
          </p:spPr>
        </p:sp>
        <p:sp>
          <p:nvSpPr>
            <p:cNvPr name="Freeform 77" id="7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8" id="7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Got wisdom teeth out, and had to get referred out </a:t>
              </a:r>
            </a:p>
          </p:txBody>
        </p:sp>
      </p:grpSp>
      <p:grpSp>
        <p:nvGrpSpPr>
          <p:cNvPr name="Group 79" id="79"/>
          <p:cNvGrpSpPr/>
          <p:nvPr/>
        </p:nvGrpSpPr>
        <p:grpSpPr>
          <a:xfrm rot="0">
            <a:off x="6612018" y="6522841"/>
            <a:ext cx="1847143" cy="1524000"/>
            <a:chOff x="0" y="0"/>
            <a:chExt cx="2462857" cy="2032000"/>
          </a:xfrm>
        </p:grpSpPr>
        <p:sp>
          <p:nvSpPr>
            <p:cNvPr name="Freeform 80" id="8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FDF9B4"/>
            </a:solidFill>
          </p:spPr>
        </p:sp>
        <p:sp>
          <p:nvSpPr>
            <p:cNvPr name="Freeform 81" id="8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82" id="82"/>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Travels coast to coast for healthcare constantly </a:t>
              </a:r>
            </a:p>
          </p:txBody>
        </p:sp>
      </p:grpSp>
      <p:grpSp>
        <p:nvGrpSpPr>
          <p:cNvPr name="Group 83" id="83"/>
          <p:cNvGrpSpPr/>
          <p:nvPr/>
        </p:nvGrpSpPr>
        <p:grpSpPr>
          <a:xfrm rot="0">
            <a:off x="5484632" y="3840364"/>
            <a:ext cx="2254773" cy="1524000"/>
            <a:chOff x="0" y="0"/>
            <a:chExt cx="3006363" cy="2032000"/>
          </a:xfrm>
        </p:grpSpPr>
        <p:sp>
          <p:nvSpPr>
            <p:cNvPr name="Freeform 84" id="84"/>
            <p:cNvSpPr/>
            <p:nvPr/>
          </p:nvSpPr>
          <p:spPr>
            <a:xfrm flipH="false" flipV="false" rot="0">
              <a:off x="0" y="0"/>
              <a:ext cx="3006363" cy="1930400"/>
            </a:xfrm>
            <a:custGeom>
              <a:avLst/>
              <a:gdLst/>
              <a:ahLst/>
              <a:cxnLst/>
              <a:rect r="r" b="b" t="t" l="l"/>
              <a:pathLst>
                <a:path h="1930400" w="3006363">
                  <a:moveTo>
                    <a:pt x="0" y="0"/>
                  </a:moveTo>
                  <a:lnTo>
                    <a:pt x="3006363" y="0"/>
                  </a:lnTo>
                  <a:lnTo>
                    <a:pt x="3006363" y="1930400"/>
                  </a:lnTo>
                  <a:lnTo>
                    <a:pt x="0" y="1930400"/>
                  </a:lnTo>
                  <a:close/>
                </a:path>
              </a:pathLst>
            </a:custGeom>
            <a:solidFill>
              <a:srgbClr val="85D6FF"/>
            </a:solidFill>
          </p:spPr>
        </p:sp>
        <p:sp>
          <p:nvSpPr>
            <p:cNvPr name="Freeform 85" id="85"/>
            <p:cNvSpPr/>
            <p:nvPr/>
          </p:nvSpPr>
          <p:spPr>
            <a:xfrm flipH="false" flipV="false" rot="0">
              <a:off x="0" y="0"/>
              <a:ext cx="3006363" cy="2032000"/>
            </a:xfrm>
            <a:custGeom>
              <a:avLst/>
              <a:gdLst/>
              <a:ahLst/>
              <a:cxnLst/>
              <a:rect r="r" b="b" t="t" l="l"/>
              <a:pathLst>
                <a:path h="2032000" w="3006363">
                  <a:moveTo>
                    <a:pt x="0" y="1930400"/>
                  </a:moveTo>
                  <a:lnTo>
                    <a:pt x="3006363" y="1930400"/>
                  </a:lnTo>
                  <a:lnTo>
                    <a:pt x="2879363" y="2032000"/>
                  </a:lnTo>
                  <a:cubicBezTo>
                    <a:pt x="2879363" y="2032000"/>
                    <a:pt x="1888763" y="1955800"/>
                    <a:pt x="1787163" y="1955800"/>
                  </a:cubicBezTo>
                  <a:lnTo>
                    <a:pt x="1219200" y="1955800"/>
                  </a:lnTo>
                  <a:cubicBezTo>
                    <a:pt x="1117600" y="1955800"/>
                    <a:pt x="127000" y="2032000"/>
                    <a:pt x="127000" y="2032000"/>
                  </a:cubicBezTo>
                  <a:lnTo>
                    <a:pt x="0" y="1930400"/>
                  </a:lnTo>
                  <a:lnTo>
                    <a:pt x="0" y="0"/>
                  </a:lnTo>
                  <a:lnTo>
                    <a:pt x="3006363" y="0"/>
                  </a:lnTo>
                  <a:lnTo>
                    <a:pt x="3006363" y="1930400"/>
                  </a:lnTo>
                  <a:lnTo>
                    <a:pt x="12700" y="1930400"/>
                  </a:lnTo>
                  <a:lnTo>
                    <a:pt x="12700" y="1917700"/>
                  </a:lnTo>
                  <a:lnTo>
                    <a:pt x="2993663" y="1917700"/>
                  </a:lnTo>
                  <a:lnTo>
                    <a:pt x="2993663" y="12700"/>
                  </a:lnTo>
                  <a:lnTo>
                    <a:pt x="12700" y="12700"/>
                  </a:lnTo>
                  <a:lnTo>
                    <a:pt x="12700" y="1930400"/>
                  </a:lnTo>
                </a:path>
              </a:pathLst>
            </a:custGeom>
            <a:solidFill>
              <a:srgbClr val="394C60">
                <a:alpha val="9804"/>
              </a:srgbClr>
            </a:solidFill>
          </p:spPr>
        </p:sp>
        <p:sp>
          <p:nvSpPr>
            <p:cNvPr name="TextBox 86" id="86"/>
            <p:cNvSpPr txBox="true"/>
            <p:nvPr/>
          </p:nvSpPr>
          <p:spPr>
            <a:xfrm>
              <a:off x="0" y="-47625"/>
              <a:ext cx="3006363"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don’t want to pay for 2 things at once, but I want care at home and in the Bay” </a:t>
              </a:r>
            </a:p>
          </p:txBody>
        </p:sp>
      </p:grpSp>
      <p:grpSp>
        <p:nvGrpSpPr>
          <p:cNvPr name="Group 87" id="87"/>
          <p:cNvGrpSpPr/>
          <p:nvPr/>
        </p:nvGrpSpPr>
        <p:grpSpPr>
          <a:xfrm rot="0">
            <a:off x="-56796" y="5517405"/>
            <a:ext cx="1847143" cy="1619257"/>
            <a:chOff x="0" y="0"/>
            <a:chExt cx="2462857" cy="2159010"/>
          </a:xfrm>
        </p:grpSpPr>
        <p:sp>
          <p:nvSpPr>
            <p:cNvPr name="Freeform 88" id="8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89" id="8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0" id="90"/>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Has to call Medicare in order to get referrals</a:t>
              </a:r>
            </a:p>
          </p:txBody>
        </p:sp>
      </p:grpSp>
      <p:grpSp>
        <p:nvGrpSpPr>
          <p:cNvPr name="Group 91" id="91"/>
          <p:cNvGrpSpPr/>
          <p:nvPr/>
        </p:nvGrpSpPr>
        <p:grpSpPr>
          <a:xfrm rot="0">
            <a:off x="7263042" y="7639043"/>
            <a:ext cx="1847143" cy="1619257"/>
            <a:chOff x="0" y="0"/>
            <a:chExt cx="2462857" cy="2159010"/>
          </a:xfrm>
        </p:grpSpPr>
        <p:sp>
          <p:nvSpPr>
            <p:cNvPr name="Freeform 92" id="92"/>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85D6FF"/>
            </a:solidFill>
          </p:spPr>
        </p:sp>
        <p:sp>
          <p:nvSpPr>
            <p:cNvPr name="Freeform 93" id="93"/>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4" id="94"/>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Goes through 3-4 agents before she can find someone to work on her problem </a:t>
              </a:r>
            </a:p>
          </p:txBody>
        </p:sp>
      </p:grpSp>
      <p:grpSp>
        <p:nvGrpSpPr>
          <p:cNvPr name="Group 95" id="95"/>
          <p:cNvGrpSpPr/>
          <p:nvPr/>
        </p:nvGrpSpPr>
        <p:grpSpPr>
          <a:xfrm rot="0">
            <a:off x="0" y="8464746"/>
            <a:ext cx="1847143" cy="1619257"/>
            <a:chOff x="0" y="0"/>
            <a:chExt cx="2462857" cy="2159010"/>
          </a:xfrm>
        </p:grpSpPr>
        <p:sp>
          <p:nvSpPr>
            <p:cNvPr name="Freeform 96" id="96"/>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C1FF72"/>
            </a:solidFill>
          </p:spPr>
        </p:sp>
        <p:sp>
          <p:nvSpPr>
            <p:cNvPr name="Freeform 97" id="97"/>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8" id="98"/>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Turns her forms for Medicare in via pen and paper because it’s faster than email </a:t>
              </a:r>
            </a:p>
          </p:txBody>
        </p:sp>
      </p:grpSp>
      <p:grpSp>
        <p:nvGrpSpPr>
          <p:cNvPr name="Group 99" id="99"/>
          <p:cNvGrpSpPr/>
          <p:nvPr/>
        </p:nvGrpSpPr>
        <p:grpSpPr>
          <a:xfrm rot="0">
            <a:off x="0" y="6589518"/>
            <a:ext cx="1847143" cy="1524000"/>
            <a:chOff x="0" y="0"/>
            <a:chExt cx="2462857" cy="2032000"/>
          </a:xfrm>
        </p:grpSpPr>
        <p:sp>
          <p:nvSpPr>
            <p:cNvPr name="Freeform 100" id="10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85D6FF"/>
            </a:solidFill>
          </p:spPr>
        </p:sp>
        <p:sp>
          <p:nvSpPr>
            <p:cNvPr name="Freeform 101" id="10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02" id="102"/>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Found out that she was dropped by Medicare </a:t>
              </a:r>
            </a:p>
          </p:txBody>
        </p:sp>
      </p:grpSp>
      <p:grpSp>
        <p:nvGrpSpPr>
          <p:cNvPr name="Group 103" id="103"/>
          <p:cNvGrpSpPr/>
          <p:nvPr/>
        </p:nvGrpSpPr>
        <p:grpSpPr>
          <a:xfrm rot="0">
            <a:off x="1901174" y="6919255"/>
            <a:ext cx="1847143" cy="1619257"/>
            <a:chOff x="0" y="0"/>
            <a:chExt cx="2462857" cy="2159010"/>
          </a:xfrm>
        </p:grpSpPr>
        <p:sp>
          <p:nvSpPr>
            <p:cNvPr name="Freeform 104" id="10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105" id="10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06" id="106"/>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transition to United while waiting for her Medicare renewal to go through</a:t>
              </a:r>
            </a:p>
          </p:txBody>
        </p:sp>
      </p:grpSp>
      <p:grpSp>
        <p:nvGrpSpPr>
          <p:cNvPr name="Group 107" id="107"/>
          <p:cNvGrpSpPr/>
          <p:nvPr/>
        </p:nvGrpSpPr>
        <p:grpSpPr>
          <a:xfrm rot="0">
            <a:off x="3768080" y="6919255"/>
            <a:ext cx="1847143" cy="1529416"/>
            <a:chOff x="0" y="0"/>
            <a:chExt cx="2462857" cy="2039221"/>
          </a:xfrm>
        </p:grpSpPr>
        <p:sp>
          <p:nvSpPr>
            <p:cNvPr name="Freeform 108" id="108"/>
            <p:cNvSpPr/>
            <p:nvPr/>
          </p:nvSpPr>
          <p:spPr>
            <a:xfrm flipH="false" flipV="false" rot="0">
              <a:off x="0" y="0"/>
              <a:ext cx="2462857" cy="1937621"/>
            </a:xfrm>
            <a:custGeom>
              <a:avLst/>
              <a:gdLst/>
              <a:ahLst/>
              <a:cxnLst/>
              <a:rect r="r" b="b" t="t" l="l"/>
              <a:pathLst>
                <a:path h="1937621" w="2462857">
                  <a:moveTo>
                    <a:pt x="0" y="0"/>
                  </a:moveTo>
                  <a:lnTo>
                    <a:pt x="2462857" y="0"/>
                  </a:lnTo>
                  <a:lnTo>
                    <a:pt x="2462857" y="1937621"/>
                  </a:lnTo>
                  <a:lnTo>
                    <a:pt x="0" y="1937621"/>
                  </a:lnTo>
                  <a:close/>
                </a:path>
              </a:pathLst>
            </a:custGeom>
            <a:solidFill>
              <a:srgbClr val="C1FF72"/>
            </a:solidFill>
          </p:spPr>
        </p:sp>
        <p:sp>
          <p:nvSpPr>
            <p:cNvPr name="Freeform 109" id="109"/>
            <p:cNvSpPr/>
            <p:nvPr/>
          </p:nvSpPr>
          <p:spPr>
            <a:xfrm flipH="false" flipV="false" rot="0">
              <a:off x="0" y="0"/>
              <a:ext cx="2462857" cy="2039221"/>
            </a:xfrm>
            <a:custGeom>
              <a:avLst/>
              <a:gdLst/>
              <a:ahLst/>
              <a:cxnLst/>
              <a:rect r="r" b="b" t="t" l="l"/>
              <a:pathLst>
                <a:path h="2039221" w="2462857">
                  <a:moveTo>
                    <a:pt x="0" y="1937621"/>
                  </a:moveTo>
                  <a:lnTo>
                    <a:pt x="2462857" y="1937621"/>
                  </a:lnTo>
                  <a:lnTo>
                    <a:pt x="2335857" y="2039221"/>
                  </a:lnTo>
                  <a:cubicBezTo>
                    <a:pt x="2335857" y="2039221"/>
                    <a:pt x="1345257" y="1963021"/>
                    <a:pt x="1243657" y="1963021"/>
                  </a:cubicBezTo>
                  <a:lnTo>
                    <a:pt x="1219200" y="1963021"/>
                  </a:lnTo>
                  <a:cubicBezTo>
                    <a:pt x="1117600" y="1963021"/>
                    <a:pt x="127000" y="2039221"/>
                    <a:pt x="127000" y="2039221"/>
                  </a:cubicBezTo>
                  <a:lnTo>
                    <a:pt x="0" y="1937621"/>
                  </a:lnTo>
                  <a:lnTo>
                    <a:pt x="0" y="0"/>
                  </a:lnTo>
                  <a:lnTo>
                    <a:pt x="2462857" y="0"/>
                  </a:lnTo>
                  <a:lnTo>
                    <a:pt x="2462857" y="1937621"/>
                  </a:lnTo>
                  <a:lnTo>
                    <a:pt x="12700" y="1937621"/>
                  </a:lnTo>
                  <a:lnTo>
                    <a:pt x="12700" y="1924921"/>
                  </a:lnTo>
                  <a:lnTo>
                    <a:pt x="2450157" y="1924921"/>
                  </a:lnTo>
                  <a:lnTo>
                    <a:pt x="2450157" y="12700"/>
                  </a:lnTo>
                  <a:lnTo>
                    <a:pt x="12700" y="12700"/>
                  </a:lnTo>
                  <a:lnTo>
                    <a:pt x="12700" y="1937621"/>
                  </a:lnTo>
                </a:path>
              </a:pathLst>
            </a:custGeom>
            <a:solidFill>
              <a:srgbClr val="394C60">
                <a:alpha val="9804"/>
              </a:srgbClr>
            </a:solidFill>
          </p:spPr>
        </p:sp>
        <p:sp>
          <p:nvSpPr>
            <p:cNvPr name="TextBox 110" id="110"/>
            <p:cNvSpPr txBox="true"/>
            <p:nvPr/>
          </p:nvSpPr>
          <p:spPr>
            <a:xfrm>
              <a:off x="0" y="-47625"/>
              <a:ext cx="2462857" cy="1985246"/>
            </a:xfrm>
            <a:prstGeom prst="rect">
              <a:avLst/>
            </a:prstGeom>
          </p:spPr>
          <p:txBody>
            <a:bodyPr anchor="t" rtlCol="false" tIns="203200" lIns="203200" bIns="203200" rIns="203200"/>
            <a:lstStyle/>
            <a:p>
              <a:pPr>
                <a:lnSpc>
                  <a:spcPts val="1960"/>
                </a:lnSpc>
              </a:pPr>
              <a:r>
                <a:rPr lang="en-US" sz="1400">
                  <a:solidFill>
                    <a:srgbClr val="000000"/>
                  </a:solidFill>
                  <a:latin typeface="Arimo"/>
                </a:rPr>
                <a:t>Finds in-network providers via phone call</a:t>
              </a:r>
            </a:p>
          </p:txBody>
        </p:sp>
      </p:grpSp>
      <p:grpSp>
        <p:nvGrpSpPr>
          <p:cNvPr name="Group 111" id="111"/>
          <p:cNvGrpSpPr/>
          <p:nvPr/>
        </p:nvGrpSpPr>
        <p:grpSpPr>
          <a:xfrm rot="0">
            <a:off x="1920937" y="8464746"/>
            <a:ext cx="1847143" cy="1619257"/>
            <a:chOff x="0" y="0"/>
            <a:chExt cx="2462857" cy="2159010"/>
          </a:xfrm>
        </p:grpSpPr>
        <p:sp>
          <p:nvSpPr>
            <p:cNvPr name="Freeform 112" id="112"/>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DF9B4"/>
            </a:solidFill>
          </p:spPr>
        </p:sp>
        <p:sp>
          <p:nvSpPr>
            <p:cNvPr name="Freeform 113" id="113"/>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14" id="114"/>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Learned insurance jargon via going through the healthcare process herself </a:t>
              </a:r>
            </a:p>
          </p:txBody>
        </p:sp>
      </p:grpSp>
      <p:grpSp>
        <p:nvGrpSpPr>
          <p:cNvPr name="Group 115" id="115"/>
          <p:cNvGrpSpPr/>
          <p:nvPr/>
        </p:nvGrpSpPr>
        <p:grpSpPr>
          <a:xfrm rot="0">
            <a:off x="5214928" y="7639043"/>
            <a:ext cx="1828800" cy="1529416"/>
            <a:chOff x="0" y="0"/>
            <a:chExt cx="2438400" cy="2039221"/>
          </a:xfrm>
        </p:grpSpPr>
        <p:sp>
          <p:nvSpPr>
            <p:cNvPr name="Freeform 116" id="116"/>
            <p:cNvSpPr/>
            <p:nvPr/>
          </p:nvSpPr>
          <p:spPr>
            <a:xfrm flipH="false" flipV="false" rot="0">
              <a:off x="0" y="0"/>
              <a:ext cx="2438400" cy="1937621"/>
            </a:xfrm>
            <a:custGeom>
              <a:avLst/>
              <a:gdLst/>
              <a:ahLst/>
              <a:cxnLst/>
              <a:rect r="r" b="b" t="t" l="l"/>
              <a:pathLst>
                <a:path h="1937621" w="2438400">
                  <a:moveTo>
                    <a:pt x="0" y="0"/>
                  </a:moveTo>
                  <a:lnTo>
                    <a:pt x="2438400" y="0"/>
                  </a:lnTo>
                  <a:lnTo>
                    <a:pt x="2438400" y="1937621"/>
                  </a:lnTo>
                  <a:lnTo>
                    <a:pt x="0" y="1937621"/>
                  </a:lnTo>
                  <a:close/>
                </a:path>
              </a:pathLst>
            </a:custGeom>
            <a:solidFill>
              <a:srgbClr val="FDF9B4"/>
            </a:solidFill>
          </p:spPr>
        </p:sp>
        <p:sp>
          <p:nvSpPr>
            <p:cNvPr name="Freeform 117" id="117"/>
            <p:cNvSpPr/>
            <p:nvPr/>
          </p:nvSpPr>
          <p:spPr>
            <a:xfrm flipH="false" flipV="false" rot="0">
              <a:off x="0" y="0"/>
              <a:ext cx="2438400" cy="2039221"/>
            </a:xfrm>
            <a:custGeom>
              <a:avLst/>
              <a:gdLst/>
              <a:ahLst/>
              <a:cxnLst/>
              <a:rect r="r" b="b" t="t" l="l"/>
              <a:pathLst>
                <a:path h="2039221" w="2438400">
                  <a:moveTo>
                    <a:pt x="0" y="1937621"/>
                  </a:moveTo>
                  <a:lnTo>
                    <a:pt x="2438400" y="1937621"/>
                  </a:lnTo>
                  <a:lnTo>
                    <a:pt x="2311400" y="2039221"/>
                  </a:lnTo>
                  <a:cubicBezTo>
                    <a:pt x="2311400" y="2039221"/>
                    <a:pt x="1320800" y="1963021"/>
                    <a:pt x="1219200" y="1963021"/>
                  </a:cubicBezTo>
                  <a:lnTo>
                    <a:pt x="1219200" y="1963021"/>
                  </a:lnTo>
                  <a:cubicBezTo>
                    <a:pt x="1117600" y="1963021"/>
                    <a:pt x="127000" y="2039221"/>
                    <a:pt x="127000" y="2039221"/>
                  </a:cubicBezTo>
                  <a:lnTo>
                    <a:pt x="0" y="1937621"/>
                  </a:lnTo>
                  <a:lnTo>
                    <a:pt x="0" y="0"/>
                  </a:lnTo>
                  <a:lnTo>
                    <a:pt x="2438400" y="0"/>
                  </a:lnTo>
                  <a:lnTo>
                    <a:pt x="2438400" y="1937621"/>
                  </a:lnTo>
                  <a:lnTo>
                    <a:pt x="12700" y="1937621"/>
                  </a:lnTo>
                  <a:lnTo>
                    <a:pt x="12700" y="1924921"/>
                  </a:lnTo>
                  <a:lnTo>
                    <a:pt x="2425700" y="1924921"/>
                  </a:lnTo>
                  <a:lnTo>
                    <a:pt x="2425700" y="12700"/>
                  </a:lnTo>
                  <a:lnTo>
                    <a:pt x="12700" y="12700"/>
                  </a:lnTo>
                  <a:lnTo>
                    <a:pt x="12700" y="1937621"/>
                  </a:lnTo>
                </a:path>
              </a:pathLst>
            </a:custGeom>
            <a:solidFill>
              <a:srgbClr val="394C60">
                <a:alpha val="9804"/>
              </a:srgbClr>
            </a:solidFill>
          </p:spPr>
        </p:sp>
        <p:sp>
          <p:nvSpPr>
            <p:cNvPr name="TextBox 118" id="118"/>
            <p:cNvSpPr txBox="true"/>
            <p:nvPr/>
          </p:nvSpPr>
          <p:spPr>
            <a:xfrm>
              <a:off x="0" y="-47625"/>
              <a:ext cx="2438400" cy="198524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Took ibuprofen to the point where it now renders ineffective </a:t>
              </a:r>
            </a:p>
          </p:txBody>
        </p:sp>
      </p:grpSp>
      <p:grpSp>
        <p:nvGrpSpPr>
          <p:cNvPr name="Group 119" id="119"/>
          <p:cNvGrpSpPr/>
          <p:nvPr/>
        </p:nvGrpSpPr>
        <p:grpSpPr>
          <a:xfrm rot="0">
            <a:off x="3697220" y="8624238"/>
            <a:ext cx="1847143" cy="1619257"/>
            <a:chOff x="0" y="0"/>
            <a:chExt cx="2462857" cy="2159010"/>
          </a:xfrm>
        </p:grpSpPr>
        <p:sp>
          <p:nvSpPr>
            <p:cNvPr name="Freeform 120" id="12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FFB3E2"/>
            </a:solidFill>
          </p:spPr>
        </p:sp>
        <p:sp>
          <p:nvSpPr>
            <p:cNvPr name="Freeform 121" id="12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22" id="122"/>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Filtered through list of physical therapists from school nurse by herself </a:t>
              </a:r>
            </a:p>
          </p:txBody>
        </p:sp>
      </p:grpSp>
      <p:grpSp>
        <p:nvGrpSpPr>
          <p:cNvPr name="Group 123" id="123"/>
          <p:cNvGrpSpPr/>
          <p:nvPr/>
        </p:nvGrpSpPr>
        <p:grpSpPr>
          <a:xfrm rot="0">
            <a:off x="9247739" y="677106"/>
            <a:ext cx="2165783" cy="1619257"/>
            <a:chOff x="0" y="0"/>
            <a:chExt cx="2887711" cy="2159010"/>
          </a:xfrm>
        </p:grpSpPr>
        <p:sp>
          <p:nvSpPr>
            <p:cNvPr name="Freeform 124" id="124"/>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FFB3E2"/>
            </a:solidFill>
          </p:spPr>
        </p:sp>
        <p:sp>
          <p:nvSpPr>
            <p:cNvPr name="Freeform 125" id="125"/>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26" id="126"/>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is preferential and inequitable bias for athlete well-being over student well-being at universities </a:t>
              </a:r>
            </a:p>
          </p:txBody>
        </p:sp>
      </p:grpSp>
      <p:grpSp>
        <p:nvGrpSpPr>
          <p:cNvPr name="Group 127" id="127"/>
          <p:cNvGrpSpPr/>
          <p:nvPr/>
        </p:nvGrpSpPr>
        <p:grpSpPr>
          <a:xfrm rot="0">
            <a:off x="11451622" y="1106971"/>
            <a:ext cx="2165783" cy="1524000"/>
            <a:chOff x="0" y="0"/>
            <a:chExt cx="2887711" cy="2032000"/>
          </a:xfrm>
        </p:grpSpPr>
        <p:sp>
          <p:nvSpPr>
            <p:cNvPr name="Freeform 128" id="12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29" id="12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0" id="13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lack of communication between Medicare and physicians is </a:t>
              </a:r>
            </a:p>
          </p:txBody>
        </p:sp>
      </p:grpSp>
      <p:grpSp>
        <p:nvGrpSpPr>
          <p:cNvPr name="Group 131" id="131"/>
          <p:cNvGrpSpPr/>
          <p:nvPr/>
        </p:nvGrpSpPr>
        <p:grpSpPr>
          <a:xfrm rot="0">
            <a:off x="10494764" y="5612662"/>
            <a:ext cx="2165783" cy="1524000"/>
            <a:chOff x="0" y="0"/>
            <a:chExt cx="2887711" cy="2032000"/>
          </a:xfrm>
        </p:grpSpPr>
        <p:sp>
          <p:nvSpPr>
            <p:cNvPr name="Freeform 132" id="13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33" id="13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4" id="13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Frustrated by the lack of communication between Medicare and physicians </a:t>
              </a:r>
            </a:p>
          </p:txBody>
        </p:sp>
      </p:grpSp>
      <p:grpSp>
        <p:nvGrpSpPr>
          <p:cNvPr name="Group 135" id="135"/>
          <p:cNvGrpSpPr/>
          <p:nvPr/>
        </p:nvGrpSpPr>
        <p:grpSpPr>
          <a:xfrm rot="0">
            <a:off x="12717697" y="5760841"/>
            <a:ext cx="2165783" cy="1524000"/>
            <a:chOff x="0" y="0"/>
            <a:chExt cx="2887711" cy="2032000"/>
          </a:xfrm>
        </p:grpSpPr>
        <p:sp>
          <p:nvSpPr>
            <p:cNvPr name="Freeform 136" id="136"/>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85D6FF"/>
            </a:solidFill>
          </p:spPr>
        </p:sp>
        <p:sp>
          <p:nvSpPr>
            <p:cNvPr name="Freeform 137" id="137"/>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8" id="138"/>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Annoyed that she has to travel coast to coast for healthcare </a:t>
              </a:r>
            </a:p>
          </p:txBody>
        </p:sp>
      </p:grpSp>
      <p:grpSp>
        <p:nvGrpSpPr>
          <p:cNvPr name="Group 139" id="139"/>
          <p:cNvGrpSpPr/>
          <p:nvPr/>
        </p:nvGrpSpPr>
        <p:grpSpPr>
          <a:xfrm rot="0">
            <a:off x="13448899" y="440228"/>
            <a:ext cx="2165783" cy="1524000"/>
            <a:chOff x="0" y="0"/>
            <a:chExt cx="2887711" cy="2032000"/>
          </a:xfrm>
        </p:grpSpPr>
        <p:sp>
          <p:nvSpPr>
            <p:cNvPr name="Freeform 140" id="14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C1FF72"/>
            </a:solidFill>
          </p:spPr>
        </p:sp>
        <p:sp>
          <p:nvSpPr>
            <p:cNvPr name="Freeform 141" id="14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42" id="14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How can the referral process be digitized? </a:t>
              </a:r>
            </a:p>
          </p:txBody>
        </p:sp>
      </p:grpSp>
      <p:grpSp>
        <p:nvGrpSpPr>
          <p:cNvPr name="Group 143" id="143"/>
          <p:cNvGrpSpPr/>
          <p:nvPr/>
        </p:nvGrpSpPr>
        <p:grpSpPr>
          <a:xfrm rot="0">
            <a:off x="15671833" y="449461"/>
            <a:ext cx="2165783" cy="1524000"/>
            <a:chOff x="0" y="0"/>
            <a:chExt cx="2887711" cy="2032000"/>
          </a:xfrm>
        </p:grpSpPr>
        <p:sp>
          <p:nvSpPr>
            <p:cNvPr name="Freeform 144" id="14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FB3E2"/>
            </a:solidFill>
          </p:spPr>
        </p:sp>
        <p:sp>
          <p:nvSpPr>
            <p:cNvPr name="Freeform 145" id="14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46" id="14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Care should not be confined to state lines </a:t>
              </a:r>
            </a:p>
          </p:txBody>
        </p:sp>
      </p:grpSp>
      <p:grpSp>
        <p:nvGrpSpPr>
          <p:cNvPr name="Group 147" id="147"/>
          <p:cNvGrpSpPr/>
          <p:nvPr/>
        </p:nvGrpSpPr>
        <p:grpSpPr>
          <a:xfrm rot="0">
            <a:off x="13959919" y="1211461"/>
            <a:ext cx="2165783" cy="1524000"/>
            <a:chOff x="0" y="0"/>
            <a:chExt cx="2887711" cy="2032000"/>
          </a:xfrm>
        </p:grpSpPr>
        <p:sp>
          <p:nvSpPr>
            <p:cNvPr name="Freeform 148" id="14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49" id="14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50" id="15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It is not a priority in her life to learn about the extent of care her insurance will cover </a:t>
              </a:r>
            </a:p>
          </p:txBody>
        </p:sp>
      </p:grpSp>
      <p:grpSp>
        <p:nvGrpSpPr>
          <p:cNvPr name="Group 151" id="151"/>
          <p:cNvGrpSpPr/>
          <p:nvPr/>
        </p:nvGrpSpPr>
        <p:grpSpPr>
          <a:xfrm rot="0">
            <a:off x="16163802" y="1486734"/>
            <a:ext cx="2165783" cy="1619257"/>
            <a:chOff x="0" y="0"/>
            <a:chExt cx="2887711" cy="2159010"/>
          </a:xfrm>
        </p:grpSpPr>
        <p:sp>
          <p:nvSpPr>
            <p:cNvPr name="Freeform 152" id="152"/>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C1FF72"/>
            </a:solidFill>
          </p:spPr>
        </p:sp>
        <p:sp>
          <p:nvSpPr>
            <p:cNvPr name="Freeform 153" id="153"/>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54" id="154"/>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How am I supposed to “figure it out for myself” when I am pushed into the deep end after college? </a:t>
              </a:r>
            </a:p>
          </p:txBody>
        </p:sp>
      </p:grpSp>
      <p:grpSp>
        <p:nvGrpSpPr>
          <p:cNvPr name="Group 155" id="155"/>
          <p:cNvGrpSpPr/>
          <p:nvPr/>
        </p:nvGrpSpPr>
        <p:grpSpPr>
          <a:xfrm rot="0">
            <a:off x="9766770" y="2333629"/>
            <a:ext cx="2165783" cy="1619257"/>
            <a:chOff x="0" y="0"/>
            <a:chExt cx="2887711" cy="2159010"/>
          </a:xfrm>
        </p:grpSpPr>
        <p:sp>
          <p:nvSpPr>
            <p:cNvPr name="Freeform 156" id="156"/>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85D6FF"/>
            </a:solidFill>
          </p:spPr>
        </p:sp>
        <p:sp>
          <p:nvSpPr>
            <p:cNvPr name="Freeform 157" id="157"/>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58" id="158"/>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Learning about insurance plans is difficult when juggling an extremely busy schedule </a:t>
              </a:r>
            </a:p>
          </p:txBody>
        </p:sp>
      </p:grpSp>
      <p:grpSp>
        <p:nvGrpSpPr>
          <p:cNvPr name="Group 159" id="159"/>
          <p:cNvGrpSpPr/>
          <p:nvPr/>
        </p:nvGrpSpPr>
        <p:grpSpPr>
          <a:xfrm rot="0">
            <a:off x="12008753" y="2492248"/>
            <a:ext cx="2165783" cy="1524000"/>
            <a:chOff x="0" y="0"/>
            <a:chExt cx="2887711" cy="2032000"/>
          </a:xfrm>
        </p:grpSpPr>
        <p:sp>
          <p:nvSpPr>
            <p:cNvPr name="Freeform 160" id="16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C1FF72"/>
            </a:solidFill>
          </p:spPr>
        </p:sp>
        <p:sp>
          <p:nvSpPr>
            <p:cNvPr name="Freeform 161" id="16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62" id="16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Paying out of pocket is better than being prescribed meds that render useless </a:t>
              </a:r>
            </a:p>
          </p:txBody>
        </p:sp>
      </p:grpSp>
      <p:grpSp>
        <p:nvGrpSpPr>
          <p:cNvPr name="Group 163" id="163"/>
          <p:cNvGrpSpPr/>
          <p:nvPr/>
        </p:nvGrpSpPr>
        <p:grpSpPr>
          <a:xfrm rot="0">
            <a:off x="14250736" y="2630971"/>
            <a:ext cx="2165783" cy="1524000"/>
            <a:chOff x="0" y="0"/>
            <a:chExt cx="2887711" cy="2032000"/>
          </a:xfrm>
        </p:grpSpPr>
        <p:sp>
          <p:nvSpPr>
            <p:cNvPr name="Freeform 164" id="16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85D6FF"/>
            </a:solidFill>
          </p:spPr>
        </p:sp>
        <p:sp>
          <p:nvSpPr>
            <p:cNvPr name="Freeform 165" id="16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66" id="16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Medicare should let me know in advance when I need to renew my plan </a:t>
              </a:r>
            </a:p>
          </p:txBody>
        </p:sp>
      </p:grpSp>
      <p:grpSp>
        <p:nvGrpSpPr>
          <p:cNvPr name="Group 167" id="167"/>
          <p:cNvGrpSpPr/>
          <p:nvPr/>
        </p:nvGrpSpPr>
        <p:grpSpPr>
          <a:xfrm rot="0">
            <a:off x="15832945" y="3619500"/>
            <a:ext cx="2165783" cy="1619257"/>
            <a:chOff x="0" y="0"/>
            <a:chExt cx="2887711" cy="2159010"/>
          </a:xfrm>
        </p:grpSpPr>
        <p:sp>
          <p:nvSpPr>
            <p:cNvPr name="Freeform 168" id="168"/>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FFB3E2"/>
            </a:solidFill>
          </p:spPr>
        </p:sp>
        <p:sp>
          <p:nvSpPr>
            <p:cNvPr name="Freeform 169" id="169"/>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70" id="170"/>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slowness of the whole referral and treatment process is a big part of why I need surgery </a:t>
              </a:r>
            </a:p>
          </p:txBody>
        </p:sp>
      </p:grpSp>
      <p:grpSp>
        <p:nvGrpSpPr>
          <p:cNvPr name="Group 171" id="171"/>
          <p:cNvGrpSpPr/>
          <p:nvPr/>
        </p:nvGrpSpPr>
        <p:grpSpPr>
          <a:xfrm rot="0">
            <a:off x="12892927" y="3714757"/>
            <a:ext cx="2165783" cy="1524000"/>
            <a:chOff x="0" y="0"/>
            <a:chExt cx="2887711" cy="2032000"/>
          </a:xfrm>
        </p:grpSpPr>
        <p:sp>
          <p:nvSpPr>
            <p:cNvPr name="Freeform 172" id="17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73" id="17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74" id="17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Easy-to-use digital interfaces should replace the phone call model Medicare uses</a:t>
              </a:r>
            </a:p>
          </p:txBody>
        </p:sp>
      </p:grpSp>
      <p:grpSp>
        <p:nvGrpSpPr>
          <p:cNvPr name="Group 175" id="175"/>
          <p:cNvGrpSpPr/>
          <p:nvPr/>
        </p:nvGrpSpPr>
        <p:grpSpPr>
          <a:xfrm rot="0">
            <a:off x="10513814" y="3752238"/>
            <a:ext cx="2165783" cy="1524000"/>
            <a:chOff x="0" y="0"/>
            <a:chExt cx="2887711" cy="2032000"/>
          </a:xfrm>
        </p:grpSpPr>
        <p:sp>
          <p:nvSpPr>
            <p:cNvPr name="Freeform 176" id="176"/>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77" id="177"/>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78" id="178"/>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Insurance providers don’t actually care about helping people with finding healthcare </a:t>
              </a:r>
            </a:p>
          </p:txBody>
        </p:sp>
      </p:grpSp>
      <p:grpSp>
        <p:nvGrpSpPr>
          <p:cNvPr name="Group 179" id="179"/>
          <p:cNvGrpSpPr/>
          <p:nvPr/>
        </p:nvGrpSpPr>
        <p:grpSpPr>
          <a:xfrm rot="0">
            <a:off x="14940630" y="5517405"/>
            <a:ext cx="2165783" cy="1524000"/>
            <a:chOff x="0" y="0"/>
            <a:chExt cx="2887711" cy="2032000"/>
          </a:xfrm>
        </p:grpSpPr>
        <p:sp>
          <p:nvSpPr>
            <p:cNvPr name="Freeform 180" id="18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81" id="18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82" id="18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Angry that she was misdiagnosed so many times by the school nurse </a:t>
              </a:r>
            </a:p>
          </p:txBody>
        </p:sp>
      </p:grpSp>
      <p:grpSp>
        <p:nvGrpSpPr>
          <p:cNvPr name="Group 183" id="183"/>
          <p:cNvGrpSpPr/>
          <p:nvPr/>
        </p:nvGrpSpPr>
        <p:grpSpPr>
          <a:xfrm rot="0">
            <a:off x="16023522" y="6618099"/>
            <a:ext cx="2165783" cy="1524000"/>
            <a:chOff x="0" y="0"/>
            <a:chExt cx="2887711" cy="2032000"/>
          </a:xfrm>
        </p:grpSpPr>
        <p:sp>
          <p:nvSpPr>
            <p:cNvPr name="Freeform 184" id="18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FB3E2"/>
            </a:solidFill>
          </p:spPr>
        </p:sp>
        <p:sp>
          <p:nvSpPr>
            <p:cNvPr name="Freeform 185" id="18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86" id="18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Frustrated by the lack of accessibility to necessary referrals for surgery </a:t>
              </a:r>
            </a:p>
          </p:txBody>
        </p:sp>
      </p:grpSp>
      <p:grpSp>
        <p:nvGrpSpPr>
          <p:cNvPr name="Group 187" id="187"/>
          <p:cNvGrpSpPr/>
          <p:nvPr/>
        </p:nvGrpSpPr>
        <p:grpSpPr>
          <a:xfrm rot="0">
            <a:off x="13660672" y="6924671"/>
            <a:ext cx="2165783" cy="1524000"/>
            <a:chOff x="0" y="0"/>
            <a:chExt cx="2887711" cy="2032000"/>
          </a:xfrm>
        </p:grpSpPr>
        <p:sp>
          <p:nvSpPr>
            <p:cNvPr name="Freeform 188" id="18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189" id="18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90" id="19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Confused by how Medicare chooses when people must renew their plan </a:t>
              </a:r>
            </a:p>
          </p:txBody>
        </p:sp>
      </p:grpSp>
      <p:grpSp>
        <p:nvGrpSpPr>
          <p:cNvPr name="Group 191" id="191"/>
          <p:cNvGrpSpPr/>
          <p:nvPr/>
        </p:nvGrpSpPr>
        <p:grpSpPr>
          <a:xfrm rot="0">
            <a:off x="10849662" y="6940746"/>
            <a:ext cx="2165783" cy="1524000"/>
            <a:chOff x="0" y="0"/>
            <a:chExt cx="2887711" cy="2032000"/>
          </a:xfrm>
        </p:grpSpPr>
        <p:sp>
          <p:nvSpPr>
            <p:cNvPr name="Freeform 192" id="19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FB3E2"/>
            </a:solidFill>
          </p:spPr>
        </p:sp>
        <p:sp>
          <p:nvSpPr>
            <p:cNvPr name="Freeform 193" id="19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94" id="19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need for flexibility in her health insurance plan </a:t>
              </a:r>
            </a:p>
          </p:txBody>
        </p:sp>
      </p:grpSp>
      <p:grpSp>
        <p:nvGrpSpPr>
          <p:cNvPr name="Group 195" id="195"/>
          <p:cNvGrpSpPr/>
          <p:nvPr/>
        </p:nvGrpSpPr>
        <p:grpSpPr>
          <a:xfrm rot="0">
            <a:off x="9430923" y="7814609"/>
            <a:ext cx="2165783" cy="1619257"/>
            <a:chOff x="0" y="0"/>
            <a:chExt cx="2887711" cy="2159010"/>
          </a:xfrm>
        </p:grpSpPr>
        <p:sp>
          <p:nvSpPr>
            <p:cNvPr name="Freeform 196" id="196"/>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85D6FF"/>
            </a:solidFill>
          </p:spPr>
        </p:sp>
        <p:sp>
          <p:nvSpPr>
            <p:cNvPr name="Freeform 197" id="197"/>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98" id="198"/>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Home in South Carolina will always be an important part of her life, and thus essential to her healthcare needs</a:t>
              </a:r>
            </a:p>
          </p:txBody>
        </p:sp>
      </p:grpSp>
      <p:grpSp>
        <p:nvGrpSpPr>
          <p:cNvPr name="Group 199" id="199"/>
          <p:cNvGrpSpPr/>
          <p:nvPr/>
        </p:nvGrpSpPr>
        <p:grpSpPr>
          <a:xfrm rot="0">
            <a:off x="11810036" y="7951582"/>
            <a:ext cx="2165783" cy="1619257"/>
            <a:chOff x="0" y="0"/>
            <a:chExt cx="2887711" cy="2159010"/>
          </a:xfrm>
        </p:grpSpPr>
        <p:sp>
          <p:nvSpPr>
            <p:cNvPr name="Freeform 200" id="200"/>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FDF9B4"/>
            </a:solidFill>
          </p:spPr>
        </p:sp>
        <p:sp>
          <p:nvSpPr>
            <p:cNvPr name="Freeform 201" id="201"/>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202" id="202"/>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Financially exasperated by constantly having to pay out of pocket for the sake of convenience </a:t>
              </a:r>
            </a:p>
          </p:txBody>
        </p:sp>
      </p:grpSp>
      <p:grpSp>
        <p:nvGrpSpPr>
          <p:cNvPr name="Group 203" id="203"/>
          <p:cNvGrpSpPr/>
          <p:nvPr/>
        </p:nvGrpSpPr>
        <p:grpSpPr>
          <a:xfrm rot="0">
            <a:off x="5926587" y="8856470"/>
            <a:ext cx="1828800" cy="1619257"/>
            <a:chOff x="0" y="0"/>
            <a:chExt cx="2438400" cy="2159010"/>
          </a:xfrm>
        </p:grpSpPr>
        <p:sp>
          <p:nvSpPr>
            <p:cNvPr name="Freeform 204" id="204"/>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C1FF72"/>
            </a:solidFill>
          </p:spPr>
        </p:sp>
        <p:sp>
          <p:nvSpPr>
            <p:cNvPr name="Freeform 205" id="205"/>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206" id="206"/>
            <p:cNvSpPr txBox="true"/>
            <p:nvPr/>
          </p:nvSpPr>
          <p:spPr>
            <a:xfrm>
              <a:off x="0" y="-47625"/>
              <a:ext cx="2438400"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Chuckled when talking about the logistical disorganization of Medicare </a:t>
              </a:r>
            </a:p>
          </p:txBody>
        </p:sp>
      </p:grpSp>
      <p:grpSp>
        <p:nvGrpSpPr>
          <p:cNvPr name="Group 207" id="207"/>
          <p:cNvGrpSpPr/>
          <p:nvPr/>
        </p:nvGrpSpPr>
        <p:grpSpPr>
          <a:xfrm rot="0">
            <a:off x="14067289" y="8142099"/>
            <a:ext cx="2165783" cy="1524000"/>
            <a:chOff x="0" y="0"/>
            <a:chExt cx="2887711" cy="2032000"/>
          </a:xfrm>
        </p:grpSpPr>
        <p:sp>
          <p:nvSpPr>
            <p:cNvPr name="Freeform 208" id="20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C1FF72"/>
            </a:solidFill>
          </p:spPr>
        </p:sp>
        <p:sp>
          <p:nvSpPr>
            <p:cNvPr name="Freeform 209" id="20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210" id="21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Discouraged because she believes that there is no solution for her problem </a:t>
              </a:r>
            </a:p>
          </p:txBody>
        </p:sp>
      </p:grpSp>
      <p:grpSp>
        <p:nvGrpSpPr>
          <p:cNvPr name="Group 211" id="211"/>
          <p:cNvGrpSpPr/>
          <p:nvPr/>
        </p:nvGrpSpPr>
        <p:grpSpPr>
          <a:xfrm rot="0">
            <a:off x="16150305" y="8142099"/>
            <a:ext cx="2165783" cy="1524000"/>
            <a:chOff x="0" y="0"/>
            <a:chExt cx="2887711" cy="2032000"/>
          </a:xfrm>
        </p:grpSpPr>
        <p:sp>
          <p:nvSpPr>
            <p:cNvPr name="Freeform 212" id="21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FDF9B4"/>
            </a:solidFill>
          </p:spPr>
        </p:sp>
        <p:sp>
          <p:nvSpPr>
            <p:cNvPr name="Freeform 213" id="21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214" id="21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Confused about how to filter through best care options based on her personal preferences</a:t>
              </a:r>
            </a:p>
          </p:txBody>
        </p:sp>
      </p:grpSp>
      <p:grpSp>
        <p:nvGrpSpPr>
          <p:cNvPr name="Group 215" id="215"/>
          <p:cNvGrpSpPr/>
          <p:nvPr/>
        </p:nvGrpSpPr>
        <p:grpSpPr>
          <a:xfrm rot="0">
            <a:off x="12959602" y="9298189"/>
            <a:ext cx="2165783" cy="1571629"/>
            <a:chOff x="0" y="0"/>
            <a:chExt cx="2887711" cy="2095505"/>
          </a:xfrm>
        </p:grpSpPr>
        <p:sp>
          <p:nvSpPr>
            <p:cNvPr name="Freeform 216" id="216"/>
            <p:cNvSpPr/>
            <p:nvPr/>
          </p:nvSpPr>
          <p:spPr>
            <a:xfrm flipH="false" flipV="false" rot="0">
              <a:off x="0" y="0"/>
              <a:ext cx="2887711" cy="1993905"/>
            </a:xfrm>
            <a:custGeom>
              <a:avLst/>
              <a:gdLst/>
              <a:ahLst/>
              <a:cxnLst/>
              <a:rect r="r" b="b" t="t" l="l"/>
              <a:pathLst>
                <a:path h="1993905" w="2887711">
                  <a:moveTo>
                    <a:pt x="0" y="0"/>
                  </a:moveTo>
                  <a:lnTo>
                    <a:pt x="2887711" y="0"/>
                  </a:lnTo>
                  <a:lnTo>
                    <a:pt x="2887711" y="1993905"/>
                  </a:lnTo>
                  <a:lnTo>
                    <a:pt x="0" y="1993905"/>
                  </a:lnTo>
                  <a:close/>
                </a:path>
              </a:pathLst>
            </a:custGeom>
            <a:solidFill>
              <a:srgbClr val="FFB3E2"/>
            </a:solidFill>
          </p:spPr>
        </p:sp>
        <p:sp>
          <p:nvSpPr>
            <p:cNvPr name="Freeform 217" id="217"/>
            <p:cNvSpPr/>
            <p:nvPr/>
          </p:nvSpPr>
          <p:spPr>
            <a:xfrm flipH="false" flipV="false" rot="0">
              <a:off x="0" y="0"/>
              <a:ext cx="2887711" cy="2095505"/>
            </a:xfrm>
            <a:custGeom>
              <a:avLst/>
              <a:gdLst/>
              <a:ahLst/>
              <a:cxnLst/>
              <a:rect r="r" b="b" t="t" l="l"/>
              <a:pathLst>
                <a:path h="2095505" w="2887711">
                  <a:moveTo>
                    <a:pt x="0" y="1993905"/>
                  </a:moveTo>
                  <a:lnTo>
                    <a:pt x="2887711" y="1993905"/>
                  </a:lnTo>
                  <a:lnTo>
                    <a:pt x="2760711" y="2095505"/>
                  </a:lnTo>
                  <a:cubicBezTo>
                    <a:pt x="2760711" y="2095505"/>
                    <a:pt x="1770111" y="2019305"/>
                    <a:pt x="1668511" y="2019305"/>
                  </a:cubicBezTo>
                  <a:lnTo>
                    <a:pt x="1219200" y="2019305"/>
                  </a:lnTo>
                  <a:cubicBezTo>
                    <a:pt x="1117600" y="2019305"/>
                    <a:pt x="127000" y="2095505"/>
                    <a:pt x="127000" y="2095505"/>
                  </a:cubicBezTo>
                  <a:lnTo>
                    <a:pt x="0" y="1993905"/>
                  </a:lnTo>
                  <a:lnTo>
                    <a:pt x="0" y="0"/>
                  </a:lnTo>
                  <a:lnTo>
                    <a:pt x="2887711" y="0"/>
                  </a:lnTo>
                  <a:lnTo>
                    <a:pt x="2887711" y="1993905"/>
                  </a:lnTo>
                  <a:lnTo>
                    <a:pt x="12700" y="1993905"/>
                  </a:lnTo>
                  <a:lnTo>
                    <a:pt x="12700" y="1981205"/>
                  </a:lnTo>
                  <a:lnTo>
                    <a:pt x="2875011" y="1981205"/>
                  </a:lnTo>
                  <a:lnTo>
                    <a:pt x="2875011" y="12700"/>
                  </a:lnTo>
                  <a:lnTo>
                    <a:pt x="12700" y="12700"/>
                  </a:lnTo>
                  <a:lnTo>
                    <a:pt x="12700" y="1993905"/>
                  </a:lnTo>
                </a:path>
              </a:pathLst>
            </a:custGeom>
            <a:solidFill>
              <a:srgbClr val="394C60">
                <a:alpha val="9804"/>
              </a:srgbClr>
            </a:solidFill>
          </p:spPr>
        </p:sp>
        <p:sp>
          <p:nvSpPr>
            <p:cNvPr name="TextBox 218" id="218"/>
            <p:cNvSpPr txBox="true"/>
            <p:nvPr/>
          </p:nvSpPr>
          <p:spPr>
            <a:xfrm>
              <a:off x="0" y="-47625"/>
              <a:ext cx="2887711" cy="2041530"/>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Comfortability is of utmost importance when receiving care </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331021"/>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a:grpSpLocks noChangeAspect="true"/>
          </p:cNvGrpSpPr>
          <p:nvPr/>
        </p:nvGrpSpPr>
        <p:grpSpPr>
          <a:xfrm rot="0">
            <a:off x="7812286" y="3811786"/>
            <a:ext cx="2663429" cy="2663429"/>
            <a:chOff x="0" y="0"/>
            <a:chExt cx="6350000" cy="6350000"/>
          </a:xfrm>
        </p:grpSpPr>
        <p:sp>
          <p:nvSpPr>
            <p:cNvPr name="Freeform 5" id="5"/>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0" t="0" r="0" b="0"/>
              </a:stretch>
            </a:blipFill>
          </p:spPr>
        </p:sp>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7" id="7"/>
          <p:cNvGrpSpPr/>
          <p:nvPr/>
        </p:nvGrpSpPr>
        <p:grpSpPr>
          <a:xfrm rot="0">
            <a:off x="105129" y="19034"/>
            <a:ext cx="1847143" cy="1524000"/>
            <a:chOff x="0" y="0"/>
            <a:chExt cx="2462857" cy="2032000"/>
          </a:xfrm>
        </p:grpSpPr>
        <p:sp>
          <p:nvSpPr>
            <p:cNvPr name="Freeform 8" id="8"/>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9" id="9"/>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0" id="10"/>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wasn’t fully aware of my situation and I let things build up unconsciously’’ </a:t>
              </a:r>
            </a:p>
          </p:txBody>
        </p:sp>
      </p:grpSp>
      <p:sp>
        <p:nvSpPr>
          <p:cNvPr name="TextBox 11" id="11"/>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12" id="12"/>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3" id="13"/>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4" id="14"/>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5" id="15"/>
          <p:cNvGrpSpPr/>
          <p:nvPr/>
        </p:nvGrpSpPr>
        <p:grpSpPr>
          <a:xfrm rot="0">
            <a:off x="1952271" y="187518"/>
            <a:ext cx="1847143" cy="1524000"/>
            <a:chOff x="0" y="0"/>
            <a:chExt cx="2462857" cy="2032000"/>
          </a:xfrm>
        </p:grpSpPr>
        <p:sp>
          <p:nvSpPr>
            <p:cNvPr name="Freeform 16" id="1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17" id="1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8" id="1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only have state coverage so I have to go back home for check ups” </a:t>
              </a:r>
            </a:p>
          </p:txBody>
        </p:sp>
      </p:grpSp>
      <p:grpSp>
        <p:nvGrpSpPr>
          <p:cNvPr name="Group 19" id="19"/>
          <p:cNvGrpSpPr/>
          <p:nvPr/>
        </p:nvGrpSpPr>
        <p:grpSpPr>
          <a:xfrm rot="0">
            <a:off x="5544363" y="219906"/>
            <a:ext cx="1847143" cy="1859453"/>
            <a:chOff x="0" y="0"/>
            <a:chExt cx="2462857" cy="2479271"/>
          </a:xfrm>
        </p:grpSpPr>
        <p:sp>
          <p:nvSpPr>
            <p:cNvPr name="Freeform 20" id="20"/>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21" id="21"/>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22" id="22"/>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“The football players get referred out and are fully covered, but when you’re just a student, you’re not”</a:t>
              </a:r>
            </a:p>
          </p:txBody>
        </p:sp>
      </p:grpSp>
      <p:grpSp>
        <p:nvGrpSpPr>
          <p:cNvPr name="Group 23" id="23"/>
          <p:cNvGrpSpPr/>
          <p:nvPr/>
        </p:nvGrpSpPr>
        <p:grpSpPr>
          <a:xfrm rot="0">
            <a:off x="0" y="1524000"/>
            <a:ext cx="1847143" cy="1859453"/>
            <a:chOff x="0" y="0"/>
            <a:chExt cx="2462857" cy="2479271"/>
          </a:xfrm>
        </p:grpSpPr>
        <p:sp>
          <p:nvSpPr>
            <p:cNvPr name="Freeform 24" id="24"/>
            <p:cNvSpPr/>
            <p:nvPr/>
          </p:nvSpPr>
          <p:spPr>
            <a:xfrm flipH="false" flipV="false" rot="0">
              <a:off x="0" y="0"/>
              <a:ext cx="2462857" cy="2377671"/>
            </a:xfrm>
            <a:custGeom>
              <a:avLst/>
              <a:gdLst/>
              <a:ahLst/>
              <a:cxnLst/>
              <a:rect r="r" b="b" t="t" l="l"/>
              <a:pathLst>
                <a:path h="2377671" w="2462857">
                  <a:moveTo>
                    <a:pt x="0" y="0"/>
                  </a:moveTo>
                  <a:lnTo>
                    <a:pt x="2462857" y="0"/>
                  </a:lnTo>
                  <a:lnTo>
                    <a:pt x="2462857" y="2377671"/>
                  </a:lnTo>
                  <a:lnTo>
                    <a:pt x="0" y="2377671"/>
                  </a:lnTo>
                  <a:close/>
                </a:path>
              </a:pathLst>
            </a:custGeom>
            <a:solidFill>
              <a:srgbClr val="DBD9D5"/>
            </a:solidFill>
          </p:spPr>
        </p:sp>
        <p:sp>
          <p:nvSpPr>
            <p:cNvPr name="Freeform 25" id="25"/>
            <p:cNvSpPr/>
            <p:nvPr/>
          </p:nvSpPr>
          <p:spPr>
            <a:xfrm flipH="false" flipV="false" rot="0">
              <a:off x="0" y="0"/>
              <a:ext cx="2462857" cy="2479271"/>
            </a:xfrm>
            <a:custGeom>
              <a:avLst/>
              <a:gdLst/>
              <a:ahLst/>
              <a:cxnLst/>
              <a:rect r="r" b="b" t="t" l="l"/>
              <a:pathLst>
                <a:path h="2479271" w="2462857">
                  <a:moveTo>
                    <a:pt x="0" y="2377671"/>
                  </a:moveTo>
                  <a:lnTo>
                    <a:pt x="2462857" y="2377671"/>
                  </a:lnTo>
                  <a:lnTo>
                    <a:pt x="2335857" y="2479271"/>
                  </a:lnTo>
                  <a:cubicBezTo>
                    <a:pt x="2335857" y="2479271"/>
                    <a:pt x="1345257" y="2403071"/>
                    <a:pt x="1243657" y="2403071"/>
                  </a:cubicBezTo>
                  <a:lnTo>
                    <a:pt x="1219200" y="2403071"/>
                  </a:lnTo>
                  <a:cubicBezTo>
                    <a:pt x="1117600" y="2403071"/>
                    <a:pt x="127000" y="2479271"/>
                    <a:pt x="127000" y="2479271"/>
                  </a:cubicBezTo>
                  <a:lnTo>
                    <a:pt x="0" y="2377671"/>
                  </a:lnTo>
                  <a:lnTo>
                    <a:pt x="0" y="0"/>
                  </a:lnTo>
                  <a:lnTo>
                    <a:pt x="2462857" y="0"/>
                  </a:lnTo>
                  <a:lnTo>
                    <a:pt x="2462857" y="2377671"/>
                  </a:lnTo>
                  <a:lnTo>
                    <a:pt x="12700" y="2377671"/>
                  </a:lnTo>
                  <a:lnTo>
                    <a:pt x="12700" y="2364971"/>
                  </a:lnTo>
                  <a:lnTo>
                    <a:pt x="2450157" y="2364971"/>
                  </a:lnTo>
                  <a:lnTo>
                    <a:pt x="2450157" y="12700"/>
                  </a:lnTo>
                  <a:lnTo>
                    <a:pt x="12700" y="12700"/>
                  </a:lnTo>
                  <a:lnTo>
                    <a:pt x="12700" y="2377671"/>
                  </a:lnTo>
                </a:path>
              </a:pathLst>
            </a:custGeom>
            <a:solidFill>
              <a:srgbClr val="394C60">
                <a:alpha val="9804"/>
              </a:srgbClr>
            </a:solidFill>
          </p:spPr>
        </p:sp>
        <p:sp>
          <p:nvSpPr>
            <p:cNvPr name="TextBox 26" id="26"/>
            <p:cNvSpPr txBox="true"/>
            <p:nvPr/>
          </p:nvSpPr>
          <p:spPr>
            <a:xfrm>
              <a:off x="0" y="-47625"/>
              <a:ext cx="2462857" cy="2425296"/>
            </a:xfrm>
            <a:prstGeom prst="rect">
              <a:avLst/>
            </a:prstGeom>
          </p:spPr>
          <p:txBody>
            <a:bodyPr anchor="t" rtlCol="false" tIns="203200" lIns="203200" bIns="203200" rIns="203200"/>
            <a:lstStyle/>
            <a:p>
              <a:pPr>
                <a:lnSpc>
                  <a:spcPts val="1960"/>
                </a:lnSpc>
              </a:pPr>
              <a:r>
                <a:rPr lang="en-US" sz="1400">
                  <a:solidFill>
                    <a:srgbClr val="000000"/>
                  </a:solidFill>
                  <a:latin typeface="Arimo"/>
                </a:rPr>
                <a:t>“I found the cheapest out-of-pocket PT...I could have done the same routine in my dorm room” </a:t>
              </a:r>
            </a:p>
          </p:txBody>
        </p:sp>
      </p:grpSp>
      <p:grpSp>
        <p:nvGrpSpPr>
          <p:cNvPr name="Group 27" id="27"/>
          <p:cNvGrpSpPr/>
          <p:nvPr/>
        </p:nvGrpSpPr>
        <p:grpSpPr>
          <a:xfrm rot="0">
            <a:off x="3748317" y="0"/>
            <a:ext cx="1828800" cy="1524000"/>
            <a:chOff x="0" y="0"/>
            <a:chExt cx="2438400" cy="2032000"/>
          </a:xfrm>
        </p:grpSpPr>
        <p:sp>
          <p:nvSpPr>
            <p:cNvPr name="Freeform 28" id="28"/>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29" id="29"/>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30" id="30"/>
            <p:cNvSpPr txBox="true"/>
            <p:nvPr/>
          </p:nvSpPr>
          <p:spPr>
            <a:xfrm>
              <a:off x="0" y="-47625"/>
              <a:ext cx="2438400"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thought the pain was just going to go away” </a:t>
              </a:r>
            </a:p>
          </p:txBody>
        </p:sp>
      </p:grpSp>
      <p:grpSp>
        <p:nvGrpSpPr>
          <p:cNvPr name="Group 31" id="31"/>
          <p:cNvGrpSpPr/>
          <p:nvPr/>
        </p:nvGrpSpPr>
        <p:grpSpPr>
          <a:xfrm rot="0">
            <a:off x="1790346" y="5565034"/>
            <a:ext cx="1847143" cy="1524000"/>
            <a:chOff x="0" y="0"/>
            <a:chExt cx="2462857" cy="2032000"/>
          </a:xfrm>
        </p:grpSpPr>
        <p:sp>
          <p:nvSpPr>
            <p:cNvPr name="Freeform 32" id="3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33" id="3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34" id="34"/>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Paid out-of-pocket for a physical therapist near Georgetown</a:t>
              </a:r>
            </a:p>
          </p:txBody>
        </p:sp>
      </p:grpSp>
      <p:grpSp>
        <p:nvGrpSpPr>
          <p:cNvPr name="Group 35" id="35"/>
          <p:cNvGrpSpPr/>
          <p:nvPr/>
        </p:nvGrpSpPr>
        <p:grpSpPr>
          <a:xfrm rot="0">
            <a:off x="1790346" y="1524000"/>
            <a:ext cx="1847143" cy="1619257"/>
            <a:chOff x="0" y="0"/>
            <a:chExt cx="2462857" cy="2159010"/>
          </a:xfrm>
        </p:grpSpPr>
        <p:sp>
          <p:nvSpPr>
            <p:cNvPr name="Freeform 36" id="36"/>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37" id="37"/>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38" id="38"/>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“I’m paying $70 for the same exact thing I learned in the last class, so I stopped” </a:t>
              </a:r>
            </a:p>
          </p:txBody>
        </p:sp>
      </p:grpSp>
      <p:grpSp>
        <p:nvGrpSpPr>
          <p:cNvPr name="Group 39" id="39"/>
          <p:cNvGrpSpPr/>
          <p:nvPr/>
        </p:nvGrpSpPr>
        <p:grpSpPr>
          <a:xfrm rot="0">
            <a:off x="3637489" y="1202228"/>
            <a:ext cx="1847143" cy="1524000"/>
            <a:chOff x="0" y="0"/>
            <a:chExt cx="2462857" cy="2032000"/>
          </a:xfrm>
        </p:grpSpPr>
        <p:sp>
          <p:nvSpPr>
            <p:cNvPr name="Freeform 40" id="4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41" id="4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42" id="42"/>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“I didn’t think about insurance when I moved.” </a:t>
              </a:r>
            </a:p>
          </p:txBody>
        </p:sp>
      </p:grpSp>
      <p:grpSp>
        <p:nvGrpSpPr>
          <p:cNvPr name="Group 43" id="43"/>
          <p:cNvGrpSpPr/>
          <p:nvPr/>
        </p:nvGrpSpPr>
        <p:grpSpPr>
          <a:xfrm rot="0">
            <a:off x="7263042" y="1106971"/>
            <a:ext cx="1847143" cy="1619257"/>
            <a:chOff x="0" y="0"/>
            <a:chExt cx="2462857" cy="2159010"/>
          </a:xfrm>
        </p:grpSpPr>
        <p:sp>
          <p:nvSpPr>
            <p:cNvPr name="Freeform 44" id="4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45" id="4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46" id="46"/>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“After college, there was no referral out to another insurance provider.” </a:t>
              </a:r>
            </a:p>
          </p:txBody>
        </p:sp>
      </p:grpSp>
      <p:grpSp>
        <p:nvGrpSpPr>
          <p:cNvPr name="Group 47" id="47"/>
          <p:cNvGrpSpPr/>
          <p:nvPr/>
        </p:nvGrpSpPr>
        <p:grpSpPr>
          <a:xfrm rot="0">
            <a:off x="105129" y="3524243"/>
            <a:ext cx="1847143" cy="1619257"/>
            <a:chOff x="0" y="0"/>
            <a:chExt cx="2462857" cy="2159010"/>
          </a:xfrm>
        </p:grpSpPr>
        <p:sp>
          <p:nvSpPr>
            <p:cNvPr name="Freeform 48" id="4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49" id="4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50" id="50"/>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“I transitioned to United Healthcare, but I don’t even know if I can use it in the Bay” </a:t>
              </a:r>
            </a:p>
          </p:txBody>
        </p:sp>
      </p:grpSp>
      <p:grpSp>
        <p:nvGrpSpPr>
          <p:cNvPr name="Group 51" id="51"/>
          <p:cNvGrpSpPr/>
          <p:nvPr/>
        </p:nvGrpSpPr>
        <p:grpSpPr>
          <a:xfrm rot="0">
            <a:off x="3637489" y="5459614"/>
            <a:ext cx="1847143" cy="1524000"/>
            <a:chOff x="0" y="0"/>
            <a:chExt cx="2462857" cy="2032000"/>
          </a:xfrm>
        </p:grpSpPr>
        <p:sp>
          <p:nvSpPr>
            <p:cNvPr name="Freeform 52" id="5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53" id="5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54" id="54"/>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fly back home in South Carolina to get surgery </a:t>
              </a:r>
            </a:p>
          </p:txBody>
        </p:sp>
      </p:grpSp>
      <p:grpSp>
        <p:nvGrpSpPr>
          <p:cNvPr name="Group 55" id="55"/>
          <p:cNvGrpSpPr/>
          <p:nvPr/>
        </p:nvGrpSpPr>
        <p:grpSpPr>
          <a:xfrm rot="0">
            <a:off x="4995614" y="1916599"/>
            <a:ext cx="2267429" cy="2099649"/>
            <a:chOff x="0" y="0"/>
            <a:chExt cx="3023238" cy="2799532"/>
          </a:xfrm>
        </p:grpSpPr>
        <p:sp>
          <p:nvSpPr>
            <p:cNvPr name="Freeform 56" id="56"/>
            <p:cNvSpPr/>
            <p:nvPr/>
          </p:nvSpPr>
          <p:spPr>
            <a:xfrm flipH="false" flipV="false" rot="0">
              <a:off x="0" y="0"/>
              <a:ext cx="3023238" cy="2697931"/>
            </a:xfrm>
            <a:custGeom>
              <a:avLst/>
              <a:gdLst/>
              <a:ahLst/>
              <a:cxnLst/>
              <a:rect r="r" b="b" t="t" l="l"/>
              <a:pathLst>
                <a:path h="2697931" w="3023238">
                  <a:moveTo>
                    <a:pt x="0" y="0"/>
                  </a:moveTo>
                  <a:lnTo>
                    <a:pt x="3023238" y="0"/>
                  </a:lnTo>
                  <a:lnTo>
                    <a:pt x="3023238" y="2697931"/>
                  </a:lnTo>
                  <a:lnTo>
                    <a:pt x="0" y="2697931"/>
                  </a:lnTo>
                  <a:close/>
                </a:path>
              </a:pathLst>
            </a:custGeom>
            <a:solidFill>
              <a:srgbClr val="DBD9D5"/>
            </a:solidFill>
          </p:spPr>
        </p:sp>
        <p:sp>
          <p:nvSpPr>
            <p:cNvPr name="Freeform 57" id="57"/>
            <p:cNvSpPr/>
            <p:nvPr/>
          </p:nvSpPr>
          <p:spPr>
            <a:xfrm flipH="false" flipV="false" rot="0">
              <a:off x="0" y="0"/>
              <a:ext cx="3023238" cy="2799531"/>
            </a:xfrm>
            <a:custGeom>
              <a:avLst/>
              <a:gdLst/>
              <a:ahLst/>
              <a:cxnLst/>
              <a:rect r="r" b="b" t="t" l="l"/>
              <a:pathLst>
                <a:path h="2799531" w="3023238">
                  <a:moveTo>
                    <a:pt x="0" y="2697931"/>
                  </a:moveTo>
                  <a:lnTo>
                    <a:pt x="3023238" y="2697931"/>
                  </a:lnTo>
                  <a:lnTo>
                    <a:pt x="2896238" y="2799531"/>
                  </a:lnTo>
                  <a:cubicBezTo>
                    <a:pt x="2896238" y="2799531"/>
                    <a:pt x="1905638" y="2723331"/>
                    <a:pt x="1804038" y="2723331"/>
                  </a:cubicBezTo>
                  <a:lnTo>
                    <a:pt x="1219200" y="2723331"/>
                  </a:lnTo>
                  <a:cubicBezTo>
                    <a:pt x="1117600" y="2723331"/>
                    <a:pt x="127000" y="2799531"/>
                    <a:pt x="127000" y="2799531"/>
                  </a:cubicBezTo>
                  <a:lnTo>
                    <a:pt x="0" y="2697931"/>
                  </a:lnTo>
                  <a:lnTo>
                    <a:pt x="0" y="0"/>
                  </a:lnTo>
                  <a:lnTo>
                    <a:pt x="3023238" y="0"/>
                  </a:lnTo>
                  <a:lnTo>
                    <a:pt x="3023238" y="2697931"/>
                  </a:lnTo>
                  <a:lnTo>
                    <a:pt x="12700" y="2697931"/>
                  </a:lnTo>
                  <a:lnTo>
                    <a:pt x="12700" y="2685231"/>
                  </a:lnTo>
                  <a:lnTo>
                    <a:pt x="3010538" y="2685231"/>
                  </a:lnTo>
                  <a:lnTo>
                    <a:pt x="3010538" y="12700"/>
                  </a:lnTo>
                  <a:lnTo>
                    <a:pt x="12700" y="12700"/>
                  </a:lnTo>
                  <a:lnTo>
                    <a:pt x="12700" y="2697931"/>
                  </a:lnTo>
                </a:path>
              </a:pathLst>
            </a:custGeom>
            <a:solidFill>
              <a:srgbClr val="394C60">
                <a:alpha val="9804"/>
              </a:srgbClr>
            </a:solidFill>
          </p:spPr>
        </p:sp>
        <p:sp>
          <p:nvSpPr>
            <p:cNvPr name="TextBox 58" id="58"/>
            <p:cNvSpPr txBox="true"/>
            <p:nvPr/>
          </p:nvSpPr>
          <p:spPr>
            <a:xfrm>
              <a:off x="0" y="-47625"/>
              <a:ext cx="3023238" cy="2745557"/>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“My family is on Medicare, and it differs by state, and they don’t tell you when you’re no longer covered. It could happen at any moment, any age.” </a:t>
              </a:r>
            </a:p>
          </p:txBody>
        </p:sp>
      </p:grpSp>
      <p:grpSp>
        <p:nvGrpSpPr>
          <p:cNvPr name="Group 59" id="59"/>
          <p:cNvGrpSpPr/>
          <p:nvPr/>
        </p:nvGrpSpPr>
        <p:grpSpPr>
          <a:xfrm rot="0">
            <a:off x="1790346" y="3505193"/>
            <a:ext cx="1847143" cy="1619257"/>
            <a:chOff x="0" y="0"/>
            <a:chExt cx="2462857" cy="2159010"/>
          </a:xfrm>
        </p:grpSpPr>
        <p:sp>
          <p:nvSpPr>
            <p:cNvPr name="Freeform 60" id="6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61" id="6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62" id="62"/>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“You just want to go in, get checked out, and get your referral to a specialist” </a:t>
              </a:r>
            </a:p>
          </p:txBody>
        </p:sp>
      </p:grpSp>
      <p:grpSp>
        <p:nvGrpSpPr>
          <p:cNvPr name="Group 63" id="63"/>
          <p:cNvGrpSpPr/>
          <p:nvPr/>
        </p:nvGrpSpPr>
        <p:grpSpPr>
          <a:xfrm rot="0">
            <a:off x="3300547" y="2180609"/>
            <a:ext cx="1847143" cy="1571629"/>
            <a:chOff x="0" y="0"/>
            <a:chExt cx="2462857" cy="2095505"/>
          </a:xfrm>
        </p:grpSpPr>
        <p:sp>
          <p:nvSpPr>
            <p:cNvPr name="Freeform 64" id="64"/>
            <p:cNvSpPr/>
            <p:nvPr/>
          </p:nvSpPr>
          <p:spPr>
            <a:xfrm flipH="false" flipV="false" rot="0">
              <a:off x="0" y="0"/>
              <a:ext cx="2462857" cy="1993905"/>
            </a:xfrm>
            <a:custGeom>
              <a:avLst/>
              <a:gdLst/>
              <a:ahLst/>
              <a:cxnLst/>
              <a:rect r="r" b="b" t="t" l="l"/>
              <a:pathLst>
                <a:path h="1993905" w="2462857">
                  <a:moveTo>
                    <a:pt x="0" y="0"/>
                  </a:moveTo>
                  <a:lnTo>
                    <a:pt x="2462857" y="0"/>
                  </a:lnTo>
                  <a:lnTo>
                    <a:pt x="2462857" y="1993905"/>
                  </a:lnTo>
                  <a:lnTo>
                    <a:pt x="0" y="1993905"/>
                  </a:lnTo>
                  <a:close/>
                </a:path>
              </a:pathLst>
            </a:custGeom>
            <a:solidFill>
              <a:srgbClr val="DBD9D5"/>
            </a:solidFill>
          </p:spPr>
        </p:sp>
        <p:sp>
          <p:nvSpPr>
            <p:cNvPr name="Freeform 65" id="65"/>
            <p:cNvSpPr/>
            <p:nvPr/>
          </p:nvSpPr>
          <p:spPr>
            <a:xfrm flipH="false" flipV="false" rot="0">
              <a:off x="0" y="0"/>
              <a:ext cx="2462857" cy="2095505"/>
            </a:xfrm>
            <a:custGeom>
              <a:avLst/>
              <a:gdLst/>
              <a:ahLst/>
              <a:cxnLst/>
              <a:rect r="r" b="b" t="t" l="l"/>
              <a:pathLst>
                <a:path h="2095505" w="2462857">
                  <a:moveTo>
                    <a:pt x="0" y="1993905"/>
                  </a:moveTo>
                  <a:lnTo>
                    <a:pt x="2462857" y="1993905"/>
                  </a:lnTo>
                  <a:lnTo>
                    <a:pt x="2335857" y="2095505"/>
                  </a:lnTo>
                  <a:cubicBezTo>
                    <a:pt x="2335857" y="2095505"/>
                    <a:pt x="1345257" y="2019305"/>
                    <a:pt x="1243657" y="2019305"/>
                  </a:cubicBezTo>
                  <a:lnTo>
                    <a:pt x="1219200" y="2019305"/>
                  </a:lnTo>
                  <a:cubicBezTo>
                    <a:pt x="1117600" y="2019305"/>
                    <a:pt x="127000" y="2095505"/>
                    <a:pt x="127000" y="2095505"/>
                  </a:cubicBezTo>
                  <a:lnTo>
                    <a:pt x="0" y="1993905"/>
                  </a:lnTo>
                  <a:lnTo>
                    <a:pt x="0" y="0"/>
                  </a:lnTo>
                  <a:lnTo>
                    <a:pt x="2462857" y="0"/>
                  </a:lnTo>
                  <a:lnTo>
                    <a:pt x="2462857" y="1993905"/>
                  </a:lnTo>
                  <a:lnTo>
                    <a:pt x="12700" y="1993905"/>
                  </a:lnTo>
                  <a:lnTo>
                    <a:pt x="12700" y="1981205"/>
                  </a:lnTo>
                  <a:lnTo>
                    <a:pt x="2450157" y="1981205"/>
                  </a:lnTo>
                  <a:lnTo>
                    <a:pt x="2450157" y="12700"/>
                  </a:lnTo>
                  <a:lnTo>
                    <a:pt x="12700" y="12700"/>
                  </a:lnTo>
                  <a:lnTo>
                    <a:pt x="12700" y="1993905"/>
                  </a:lnTo>
                </a:path>
              </a:pathLst>
            </a:custGeom>
            <a:solidFill>
              <a:srgbClr val="394C60">
                <a:alpha val="9804"/>
              </a:srgbClr>
            </a:solidFill>
          </p:spPr>
        </p:sp>
        <p:sp>
          <p:nvSpPr>
            <p:cNvPr name="TextBox 66" id="66"/>
            <p:cNvSpPr txBox="true"/>
            <p:nvPr/>
          </p:nvSpPr>
          <p:spPr>
            <a:xfrm>
              <a:off x="0" y="-47625"/>
              <a:ext cx="2462857" cy="2041530"/>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needs to be wider coverage with Medicare” </a:t>
              </a:r>
            </a:p>
          </p:txBody>
        </p:sp>
      </p:grpSp>
      <p:grpSp>
        <p:nvGrpSpPr>
          <p:cNvPr name="Group 67" id="67"/>
          <p:cNvGrpSpPr/>
          <p:nvPr/>
        </p:nvGrpSpPr>
        <p:grpSpPr>
          <a:xfrm rot="0">
            <a:off x="3561289" y="3543293"/>
            <a:ext cx="1847143" cy="1619257"/>
            <a:chOff x="0" y="0"/>
            <a:chExt cx="2462857" cy="2159010"/>
          </a:xfrm>
        </p:grpSpPr>
        <p:sp>
          <p:nvSpPr>
            <p:cNvPr name="Freeform 68" id="6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69" id="6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70" id="70"/>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needs to be better communication between Medicare and the physician” </a:t>
              </a:r>
            </a:p>
          </p:txBody>
        </p:sp>
      </p:grpSp>
      <p:grpSp>
        <p:nvGrpSpPr>
          <p:cNvPr name="Group 71" id="71"/>
          <p:cNvGrpSpPr/>
          <p:nvPr/>
        </p:nvGrpSpPr>
        <p:grpSpPr>
          <a:xfrm rot="0">
            <a:off x="7263042" y="2453726"/>
            <a:ext cx="1847143" cy="1524000"/>
            <a:chOff x="0" y="0"/>
            <a:chExt cx="2462857" cy="2032000"/>
          </a:xfrm>
        </p:grpSpPr>
        <p:sp>
          <p:nvSpPr>
            <p:cNvPr name="Freeform 72" id="72"/>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73" id="73"/>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4" id="74"/>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wish there was a more flexible plan that works across different states” </a:t>
              </a:r>
            </a:p>
          </p:txBody>
        </p:sp>
      </p:grpSp>
      <p:grpSp>
        <p:nvGrpSpPr>
          <p:cNvPr name="Group 75" id="75"/>
          <p:cNvGrpSpPr/>
          <p:nvPr/>
        </p:nvGrpSpPr>
        <p:grpSpPr>
          <a:xfrm rot="0">
            <a:off x="5544363" y="5565034"/>
            <a:ext cx="1847143" cy="1524000"/>
            <a:chOff x="0" y="0"/>
            <a:chExt cx="2462857" cy="2032000"/>
          </a:xfrm>
        </p:grpSpPr>
        <p:sp>
          <p:nvSpPr>
            <p:cNvPr name="Freeform 76" id="76"/>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77" id="77"/>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78" id="78"/>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Got wisdom teeth out, and had to get referred out </a:t>
              </a:r>
            </a:p>
          </p:txBody>
        </p:sp>
      </p:grpSp>
      <p:grpSp>
        <p:nvGrpSpPr>
          <p:cNvPr name="Group 79" id="79"/>
          <p:cNvGrpSpPr/>
          <p:nvPr/>
        </p:nvGrpSpPr>
        <p:grpSpPr>
          <a:xfrm rot="0">
            <a:off x="6612018" y="6522841"/>
            <a:ext cx="1847143" cy="1524000"/>
            <a:chOff x="0" y="0"/>
            <a:chExt cx="2462857" cy="2032000"/>
          </a:xfrm>
        </p:grpSpPr>
        <p:sp>
          <p:nvSpPr>
            <p:cNvPr name="Freeform 80" id="8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81" id="8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82" id="82"/>
            <p:cNvSpPr txBox="true"/>
            <p:nvPr/>
          </p:nvSpPr>
          <p:spPr>
            <a:xfrm>
              <a:off x="0" y="-47625"/>
              <a:ext cx="2462857"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Travels coast to coast for healthcare constantly </a:t>
              </a:r>
            </a:p>
          </p:txBody>
        </p:sp>
      </p:grpSp>
      <p:grpSp>
        <p:nvGrpSpPr>
          <p:cNvPr name="Group 83" id="83"/>
          <p:cNvGrpSpPr/>
          <p:nvPr/>
        </p:nvGrpSpPr>
        <p:grpSpPr>
          <a:xfrm rot="0">
            <a:off x="5484632" y="3840364"/>
            <a:ext cx="2254773" cy="1524000"/>
            <a:chOff x="0" y="0"/>
            <a:chExt cx="3006363" cy="2032000"/>
          </a:xfrm>
        </p:grpSpPr>
        <p:sp>
          <p:nvSpPr>
            <p:cNvPr name="Freeform 84" id="84"/>
            <p:cNvSpPr/>
            <p:nvPr/>
          </p:nvSpPr>
          <p:spPr>
            <a:xfrm flipH="false" flipV="false" rot="0">
              <a:off x="0" y="0"/>
              <a:ext cx="3006363" cy="1930400"/>
            </a:xfrm>
            <a:custGeom>
              <a:avLst/>
              <a:gdLst/>
              <a:ahLst/>
              <a:cxnLst/>
              <a:rect r="r" b="b" t="t" l="l"/>
              <a:pathLst>
                <a:path h="1930400" w="3006363">
                  <a:moveTo>
                    <a:pt x="0" y="0"/>
                  </a:moveTo>
                  <a:lnTo>
                    <a:pt x="3006363" y="0"/>
                  </a:lnTo>
                  <a:lnTo>
                    <a:pt x="3006363" y="1930400"/>
                  </a:lnTo>
                  <a:lnTo>
                    <a:pt x="0" y="1930400"/>
                  </a:lnTo>
                  <a:close/>
                </a:path>
              </a:pathLst>
            </a:custGeom>
            <a:solidFill>
              <a:srgbClr val="DBD9D5"/>
            </a:solidFill>
          </p:spPr>
        </p:sp>
        <p:sp>
          <p:nvSpPr>
            <p:cNvPr name="Freeform 85" id="85"/>
            <p:cNvSpPr/>
            <p:nvPr/>
          </p:nvSpPr>
          <p:spPr>
            <a:xfrm flipH="false" flipV="false" rot="0">
              <a:off x="0" y="0"/>
              <a:ext cx="3006363" cy="2032000"/>
            </a:xfrm>
            <a:custGeom>
              <a:avLst/>
              <a:gdLst/>
              <a:ahLst/>
              <a:cxnLst/>
              <a:rect r="r" b="b" t="t" l="l"/>
              <a:pathLst>
                <a:path h="2032000" w="3006363">
                  <a:moveTo>
                    <a:pt x="0" y="1930400"/>
                  </a:moveTo>
                  <a:lnTo>
                    <a:pt x="3006363" y="1930400"/>
                  </a:lnTo>
                  <a:lnTo>
                    <a:pt x="2879363" y="2032000"/>
                  </a:lnTo>
                  <a:cubicBezTo>
                    <a:pt x="2879363" y="2032000"/>
                    <a:pt x="1888763" y="1955800"/>
                    <a:pt x="1787163" y="1955800"/>
                  </a:cubicBezTo>
                  <a:lnTo>
                    <a:pt x="1219200" y="1955800"/>
                  </a:lnTo>
                  <a:cubicBezTo>
                    <a:pt x="1117600" y="1955800"/>
                    <a:pt x="127000" y="2032000"/>
                    <a:pt x="127000" y="2032000"/>
                  </a:cubicBezTo>
                  <a:lnTo>
                    <a:pt x="0" y="1930400"/>
                  </a:lnTo>
                  <a:lnTo>
                    <a:pt x="0" y="0"/>
                  </a:lnTo>
                  <a:lnTo>
                    <a:pt x="3006363" y="0"/>
                  </a:lnTo>
                  <a:lnTo>
                    <a:pt x="3006363" y="1930400"/>
                  </a:lnTo>
                  <a:lnTo>
                    <a:pt x="12700" y="1930400"/>
                  </a:lnTo>
                  <a:lnTo>
                    <a:pt x="12700" y="1917700"/>
                  </a:lnTo>
                  <a:lnTo>
                    <a:pt x="2993663" y="1917700"/>
                  </a:lnTo>
                  <a:lnTo>
                    <a:pt x="2993663" y="12700"/>
                  </a:lnTo>
                  <a:lnTo>
                    <a:pt x="12700" y="12700"/>
                  </a:lnTo>
                  <a:lnTo>
                    <a:pt x="12700" y="1930400"/>
                  </a:lnTo>
                </a:path>
              </a:pathLst>
            </a:custGeom>
            <a:solidFill>
              <a:srgbClr val="394C60">
                <a:alpha val="9804"/>
              </a:srgbClr>
            </a:solidFill>
          </p:spPr>
        </p:sp>
        <p:sp>
          <p:nvSpPr>
            <p:cNvPr name="TextBox 86" id="86"/>
            <p:cNvSpPr txBox="true"/>
            <p:nvPr/>
          </p:nvSpPr>
          <p:spPr>
            <a:xfrm>
              <a:off x="0" y="-47625"/>
              <a:ext cx="3006363"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 don’t want to pay for 2 things at once, but I want care at home and in the Bay” </a:t>
              </a:r>
            </a:p>
          </p:txBody>
        </p:sp>
      </p:grpSp>
      <p:grpSp>
        <p:nvGrpSpPr>
          <p:cNvPr name="Group 87" id="87"/>
          <p:cNvGrpSpPr/>
          <p:nvPr/>
        </p:nvGrpSpPr>
        <p:grpSpPr>
          <a:xfrm rot="0">
            <a:off x="-56796" y="5517405"/>
            <a:ext cx="1847143" cy="1619257"/>
            <a:chOff x="0" y="0"/>
            <a:chExt cx="2462857" cy="2159010"/>
          </a:xfrm>
        </p:grpSpPr>
        <p:sp>
          <p:nvSpPr>
            <p:cNvPr name="Freeform 88" id="88"/>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89" id="89"/>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0" id="90"/>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Has to call Medicare in order to get referrals</a:t>
              </a:r>
            </a:p>
          </p:txBody>
        </p:sp>
      </p:grpSp>
      <p:grpSp>
        <p:nvGrpSpPr>
          <p:cNvPr name="Group 91" id="91"/>
          <p:cNvGrpSpPr/>
          <p:nvPr/>
        </p:nvGrpSpPr>
        <p:grpSpPr>
          <a:xfrm rot="0">
            <a:off x="7263042" y="7639043"/>
            <a:ext cx="1847143" cy="1619257"/>
            <a:chOff x="0" y="0"/>
            <a:chExt cx="2462857" cy="2159010"/>
          </a:xfrm>
        </p:grpSpPr>
        <p:sp>
          <p:nvSpPr>
            <p:cNvPr name="Freeform 92" id="92"/>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93" id="93"/>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4" id="94"/>
            <p:cNvSpPr txBox="true"/>
            <p:nvPr/>
          </p:nvSpPr>
          <p:spPr>
            <a:xfrm>
              <a:off x="0" y="-47625"/>
              <a:ext cx="2462857"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Goes through 3-4 agents before she can find someone to work on her problem </a:t>
              </a:r>
            </a:p>
          </p:txBody>
        </p:sp>
      </p:grpSp>
      <p:grpSp>
        <p:nvGrpSpPr>
          <p:cNvPr name="Group 95" id="95"/>
          <p:cNvGrpSpPr/>
          <p:nvPr/>
        </p:nvGrpSpPr>
        <p:grpSpPr>
          <a:xfrm rot="0">
            <a:off x="0" y="8464746"/>
            <a:ext cx="1847143" cy="1619257"/>
            <a:chOff x="0" y="0"/>
            <a:chExt cx="2462857" cy="2159010"/>
          </a:xfrm>
        </p:grpSpPr>
        <p:sp>
          <p:nvSpPr>
            <p:cNvPr name="Freeform 96" id="96"/>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97" id="97"/>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98" id="98"/>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Turns her forms for Medicare in via pen and paper because it’s faster than email </a:t>
              </a:r>
            </a:p>
          </p:txBody>
        </p:sp>
      </p:grpSp>
      <p:grpSp>
        <p:nvGrpSpPr>
          <p:cNvPr name="Group 99" id="99"/>
          <p:cNvGrpSpPr/>
          <p:nvPr/>
        </p:nvGrpSpPr>
        <p:grpSpPr>
          <a:xfrm rot="0">
            <a:off x="0" y="6589518"/>
            <a:ext cx="1847143" cy="1524000"/>
            <a:chOff x="0" y="0"/>
            <a:chExt cx="2462857" cy="2032000"/>
          </a:xfrm>
        </p:grpSpPr>
        <p:sp>
          <p:nvSpPr>
            <p:cNvPr name="Freeform 100" id="100"/>
            <p:cNvSpPr/>
            <p:nvPr/>
          </p:nvSpPr>
          <p:spPr>
            <a:xfrm flipH="false" flipV="false" rot="0">
              <a:off x="0" y="0"/>
              <a:ext cx="2462857" cy="1930400"/>
            </a:xfrm>
            <a:custGeom>
              <a:avLst/>
              <a:gdLst/>
              <a:ahLst/>
              <a:cxnLst/>
              <a:rect r="r" b="b" t="t" l="l"/>
              <a:pathLst>
                <a:path h="1930400" w="2462857">
                  <a:moveTo>
                    <a:pt x="0" y="0"/>
                  </a:moveTo>
                  <a:lnTo>
                    <a:pt x="2462857" y="0"/>
                  </a:lnTo>
                  <a:lnTo>
                    <a:pt x="2462857" y="1930400"/>
                  </a:lnTo>
                  <a:lnTo>
                    <a:pt x="0" y="1930400"/>
                  </a:lnTo>
                  <a:close/>
                </a:path>
              </a:pathLst>
            </a:custGeom>
            <a:solidFill>
              <a:srgbClr val="DBD9D5"/>
            </a:solidFill>
          </p:spPr>
        </p:sp>
        <p:sp>
          <p:nvSpPr>
            <p:cNvPr name="Freeform 101" id="101"/>
            <p:cNvSpPr/>
            <p:nvPr/>
          </p:nvSpPr>
          <p:spPr>
            <a:xfrm flipH="false" flipV="false" rot="0">
              <a:off x="0" y="0"/>
              <a:ext cx="2462857" cy="2032000"/>
            </a:xfrm>
            <a:custGeom>
              <a:avLst/>
              <a:gdLst/>
              <a:ahLst/>
              <a:cxnLst/>
              <a:rect r="r" b="b" t="t" l="l"/>
              <a:pathLst>
                <a:path h="2032000" w="2462857">
                  <a:moveTo>
                    <a:pt x="0" y="1930400"/>
                  </a:moveTo>
                  <a:lnTo>
                    <a:pt x="2462857" y="1930400"/>
                  </a:lnTo>
                  <a:lnTo>
                    <a:pt x="2335857" y="2032000"/>
                  </a:lnTo>
                  <a:cubicBezTo>
                    <a:pt x="2335857" y="2032000"/>
                    <a:pt x="1345257" y="1955800"/>
                    <a:pt x="1243657" y="1955800"/>
                  </a:cubicBezTo>
                  <a:lnTo>
                    <a:pt x="1219200" y="1955800"/>
                  </a:lnTo>
                  <a:cubicBezTo>
                    <a:pt x="1117600" y="1955800"/>
                    <a:pt x="127000" y="2032000"/>
                    <a:pt x="127000" y="2032000"/>
                  </a:cubicBezTo>
                  <a:lnTo>
                    <a:pt x="0" y="1930400"/>
                  </a:lnTo>
                  <a:lnTo>
                    <a:pt x="0" y="0"/>
                  </a:lnTo>
                  <a:lnTo>
                    <a:pt x="2462857" y="0"/>
                  </a:lnTo>
                  <a:lnTo>
                    <a:pt x="2462857" y="1930400"/>
                  </a:lnTo>
                  <a:lnTo>
                    <a:pt x="12700" y="1930400"/>
                  </a:lnTo>
                  <a:lnTo>
                    <a:pt x="12700" y="1917700"/>
                  </a:lnTo>
                  <a:lnTo>
                    <a:pt x="2450157" y="1917700"/>
                  </a:lnTo>
                  <a:lnTo>
                    <a:pt x="2450157" y="12700"/>
                  </a:lnTo>
                  <a:lnTo>
                    <a:pt x="12700" y="12700"/>
                  </a:lnTo>
                  <a:lnTo>
                    <a:pt x="12700" y="1930400"/>
                  </a:lnTo>
                </a:path>
              </a:pathLst>
            </a:custGeom>
            <a:solidFill>
              <a:srgbClr val="394C60">
                <a:alpha val="9804"/>
              </a:srgbClr>
            </a:solidFill>
          </p:spPr>
        </p:sp>
        <p:sp>
          <p:nvSpPr>
            <p:cNvPr name="TextBox 102" id="102"/>
            <p:cNvSpPr txBox="true"/>
            <p:nvPr/>
          </p:nvSpPr>
          <p:spPr>
            <a:xfrm>
              <a:off x="0" y="-47625"/>
              <a:ext cx="2462857" cy="1978025"/>
            </a:xfrm>
            <a:prstGeom prst="rect">
              <a:avLst/>
            </a:prstGeom>
          </p:spPr>
          <p:txBody>
            <a:bodyPr anchor="t" rtlCol="false" tIns="203200" lIns="203200" bIns="203200" rIns="203200"/>
            <a:lstStyle/>
            <a:p>
              <a:pPr>
                <a:lnSpc>
                  <a:spcPts val="1960"/>
                </a:lnSpc>
              </a:pPr>
              <a:r>
                <a:rPr lang="en-US" sz="1400">
                  <a:solidFill>
                    <a:srgbClr val="000000"/>
                  </a:solidFill>
                  <a:latin typeface="Arimo"/>
                </a:rPr>
                <a:t>Found out that she was dropped by Medicare </a:t>
              </a:r>
            </a:p>
          </p:txBody>
        </p:sp>
      </p:grpSp>
      <p:grpSp>
        <p:nvGrpSpPr>
          <p:cNvPr name="Group 103" id="103"/>
          <p:cNvGrpSpPr/>
          <p:nvPr/>
        </p:nvGrpSpPr>
        <p:grpSpPr>
          <a:xfrm rot="0">
            <a:off x="1901174" y="6919255"/>
            <a:ext cx="1847143" cy="1619257"/>
            <a:chOff x="0" y="0"/>
            <a:chExt cx="2462857" cy="2159010"/>
          </a:xfrm>
        </p:grpSpPr>
        <p:sp>
          <p:nvSpPr>
            <p:cNvPr name="Freeform 104" id="104"/>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105" id="105"/>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06" id="106"/>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Had to transition to United while waiting for her Medicare renewal to go through</a:t>
              </a:r>
            </a:p>
          </p:txBody>
        </p:sp>
      </p:grpSp>
      <p:grpSp>
        <p:nvGrpSpPr>
          <p:cNvPr name="Group 107" id="107"/>
          <p:cNvGrpSpPr/>
          <p:nvPr/>
        </p:nvGrpSpPr>
        <p:grpSpPr>
          <a:xfrm rot="0">
            <a:off x="3768080" y="6919255"/>
            <a:ext cx="1847143" cy="1529416"/>
            <a:chOff x="0" y="0"/>
            <a:chExt cx="2462857" cy="2039221"/>
          </a:xfrm>
        </p:grpSpPr>
        <p:sp>
          <p:nvSpPr>
            <p:cNvPr name="Freeform 108" id="108"/>
            <p:cNvSpPr/>
            <p:nvPr/>
          </p:nvSpPr>
          <p:spPr>
            <a:xfrm flipH="false" flipV="false" rot="0">
              <a:off x="0" y="0"/>
              <a:ext cx="2462857" cy="1937621"/>
            </a:xfrm>
            <a:custGeom>
              <a:avLst/>
              <a:gdLst/>
              <a:ahLst/>
              <a:cxnLst/>
              <a:rect r="r" b="b" t="t" l="l"/>
              <a:pathLst>
                <a:path h="1937621" w="2462857">
                  <a:moveTo>
                    <a:pt x="0" y="0"/>
                  </a:moveTo>
                  <a:lnTo>
                    <a:pt x="2462857" y="0"/>
                  </a:lnTo>
                  <a:lnTo>
                    <a:pt x="2462857" y="1937621"/>
                  </a:lnTo>
                  <a:lnTo>
                    <a:pt x="0" y="1937621"/>
                  </a:lnTo>
                  <a:close/>
                </a:path>
              </a:pathLst>
            </a:custGeom>
            <a:solidFill>
              <a:srgbClr val="DBD9D5"/>
            </a:solidFill>
          </p:spPr>
        </p:sp>
        <p:sp>
          <p:nvSpPr>
            <p:cNvPr name="Freeform 109" id="109"/>
            <p:cNvSpPr/>
            <p:nvPr/>
          </p:nvSpPr>
          <p:spPr>
            <a:xfrm flipH="false" flipV="false" rot="0">
              <a:off x="0" y="0"/>
              <a:ext cx="2462857" cy="2039221"/>
            </a:xfrm>
            <a:custGeom>
              <a:avLst/>
              <a:gdLst/>
              <a:ahLst/>
              <a:cxnLst/>
              <a:rect r="r" b="b" t="t" l="l"/>
              <a:pathLst>
                <a:path h="2039221" w="2462857">
                  <a:moveTo>
                    <a:pt x="0" y="1937621"/>
                  </a:moveTo>
                  <a:lnTo>
                    <a:pt x="2462857" y="1937621"/>
                  </a:lnTo>
                  <a:lnTo>
                    <a:pt x="2335857" y="2039221"/>
                  </a:lnTo>
                  <a:cubicBezTo>
                    <a:pt x="2335857" y="2039221"/>
                    <a:pt x="1345257" y="1963021"/>
                    <a:pt x="1243657" y="1963021"/>
                  </a:cubicBezTo>
                  <a:lnTo>
                    <a:pt x="1219200" y="1963021"/>
                  </a:lnTo>
                  <a:cubicBezTo>
                    <a:pt x="1117600" y="1963021"/>
                    <a:pt x="127000" y="2039221"/>
                    <a:pt x="127000" y="2039221"/>
                  </a:cubicBezTo>
                  <a:lnTo>
                    <a:pt x="0" y="1937621"/>
                  </a:lnTo>
                  <a:lnTo>
                    <a:pt x="0" y="0"/>
                  </a:lnTo>
                  <a:lnTo>
                    <a:pt x="2462857" y="0"/>
                  </a:lnTo>
                  <a:lnTo>
                    <a:pt x="2462857" y="1937621"/>
                  </a:lnTo>
                  <a:lnTo>
                    <a:pt x="12700" y="1937621"/>
                  </a:lnTo>
                  <a:lnTo>
                    <a:pt x="12700" y="1924921"/>
                  </a:lnTo>
                  <a:lnTo>
                    <a:pt x="2450157" y="1924921"/>
                  </a:lnTo>
                  <a:lnTo>
                    <a:pt x="2450157" y="12700"/>
                  </a:lnTo>
                  <a:lnTo>
                    <a:pt x="12700" y="12700"/>
                  </a:lnTo>
                  <a:lnTo>
                    <a:pt x="12700" y="1937621"/>
                  </a:lnTo>
                </a:path>
              </a:pathLst>
            </a:custGeom>
            <a:solidFill>
              <a:srgbClr val="394C60">
                <a:alpha val="9804"/>
              </a:srgbClr>
            </a:solidFill>
          </p:spPr>
        </p:sp>
        <p:sp>
          <p:nvSpPr>
            <p:cNvPr name="TextBox 110" id="110"/>
            <p:cNvSpPr txBox="true"/>
            <p:nvPr/>
          </p:nvSpPr>
          <p:spPr>
            <a:xfrm>
              <a:off x="0" y="-47625"/>
              <a:ext cx="2462857" cy="1985246"/>
            </a:xfrm>
            <a:prstGeom prst="rect">
              <a:avLst/>
            </a:prstGeom>
          </p:spPr>
          <p:txBody>
            <a:bodyPr anchor="t" rtlCol="false" tIns="203200" lIns="203200" bIns="203200" rIns="203200"/>
            <a:lstStyle/>
            <a:p>
              <a:pPr>
                <a:lnSpc>
                  <a:spcPts val="1960"/>
                </a:lnSpc>
              </a:pPr>
              <a:r>
                <a:rPr lang="en-US" sz="1400">
                  <a:solidFill>
                    <a:srgbClr val="000000"/>
                  </a:solidFill>
                  <a:latin typeface="Arimo"/>
                </a:rPr>
                <a:t>Finds in-network providers via phone call</a:t>
              </a:r>
            </a:p>
          </p:txBody>
        </p:sp>
      </p:grpSp>
      <p:grpSp>
        <p:nvGrpSpPr>
          <p:cNvPr name="Group 111" id="111"/>
          <p:cNvGrpSpPr/>
          <p:nvPr/>
        </p:nvGrpSpPr>
        <p:grpSpPr>
          <a:xfrm rot="0">
            <a:off x="1920937" y="8464746"/>
            <a:ext cx="1847143" cy="1619257"/>
            <a:chOff x="0" y="0"/>
            <a:chExt cx="2462857" cy="2159010"/>
          </a:xfrm>
        </p:grpSpPr>
        <p:sp>
          <p:nvSpPr>
            <p:cNvPr name="Freeform 112" id="112"/>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113" id="113"/>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14" id="114"/>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Learned insurance jargon via going through the healthcare process herself </a:t>
              </a:r>
            </a:p>
          </p:txBody>
        </p:sp>
      </p:grpSp>
      <p:grpSp>
        <p:nvGrpSpPr>
          <p:cNvPr name="Group 115" id="115"/>
          <p:cNvGrpSpPr/>
          <p:nvPr/>
        </p:nvGrpSpPr>
        <p:grpSpPr>
          <a:xfrm rot="0">
            <a:off x="5214928" y="7639043"/>
            <a:ext cx="1828800" cy="1529416"/>
            <a:chOff x="0" y="0"/>
            <a:chExt cx="2438400" cy="2039221"/>
          </a:xfrm>
        </p:grpSpPr>
        <p:sp>
          <p:nvSpPr>
            <p:cNvPr name="Freeform 116" id="116"/>
            <p:cNvSpPr/>
            <p:nvPr/>
          </p:nvSpPr>
          <p:spPr>
            <a:xfrm flipH="false" flipV="false" rot="0">
              <a:off x="0" y="0"/>
              <a:ext cx="2438400" cy="1937621"/>
            </a:xfrm>
            <a:custGeom>
              <a:avLst/>
              <a:gdLst/>
              <a:ahLst/>
              <a:cxnLst/>
              <a:rect r="r" b="b" t="t" l="l"/>
              <a:pathLst>
                <a:path h="1937621" w="2438400">
                  <a:moveTo>
                    <a:pt x="0" y="0"/>
                  </a:moveTo>
                  <a:lnTo>
                    <a:pt x="2438400" y="0"/>
                  </a:lnTo>
                  <a:lnTo>
                    <a:pt x="2438400" y="1937621"/>
                  </a:lnTo>
                  <a:lnTo>
                    <a:pt x="0" y="1937621"/>
                  </a:lnTo>
                  <a:close/>
                </a:path>
              </a:pathLst>
            </a:custGeom>
            <a:solidFill>
              <a:srgbClr val="DBD9D5"/>
            </a:solidFill>
          </p:spPr>
        </p:sp>
        <p:sp>
          <p:nvSpPr>
            <p:cNvPr name="Freeform 117" id="117"/>
            <p:cNvSpPr/>
            <p:nvPr/>
          </p:nvSpPr>
          <p:spPr>
            <a:xfrm flipH="false" flipV="false" rot="0">
              <a:off x="0" y="0"/>
              <a:ext cx="2438400" cy="2039221"/>
            </a:xfrm>
            <a:custGeom>
              <a:avLst/>
              <a:gdLst/>
              <a:ahLst/>
              <a:cxnLst/>
              <a:rect r="r" b="b" t="t" l="l"/>
              <a:pathLst>
                <a:path h="2039221" w="2438400">
                  <a:moveTo>
                    <a:pt x="0" y="1937621"/>
                  </a:moveTo>
                  <a:lnTo>
                    <a:pt x="2438400" y="1937621"/>
                  </a:lnTo>
                  <a:lnTo>
                    <a:pt x="2311400" y="2039221"/>
                  </a:lnTo>
                  <a:cubicBezTo>
                    <a:pt x="2311400" y="2039221"/>
                    <a:pt x="1320800" y="1963021"/>
                    <a:pt x="1219200" y="1963021"/>
                  </a:cubicBezTo>
                  <a:lnTo>
                    <a:pt x="1219200" y="1963021"/>
                  </a:lnTo>
                  <a:cubicBezTo>
                    <a:pt x="1117600" y="1963021"/>
                    <a:pt x="127000" y="2039221"/>
                    <a:pt x="127000" y="2039221"/>
                  </a:cubicBezTo>
                  <a:lnTo>
                    <a:pt x="0" y="1937621"/>
                  </a:lnTo>
                  <a:lnTo>
                    <a:pt x="0" y="0"/>
                  </a:lnTo>
                  <a:lnTo>
                    <a:pt x="2438400" y="0"/>
                  </a:lnTo>
                  <a:lnTo>
                    <a:pt x="2438400" y="1937621"/>
                  </a:lnTo>
                  <a:lnTo>
                    <a:pt x="12700" y="1937621"/>
                  </a:lnTo>
                  <a:lnTo>
                    <a:pt x="12700" y="1924921"/>
                  </a:lnTo>
                  <a:lnTo>
                    <a:pt x="2425700" y="1924921"/>
                  </a:lnTo>
                  <a:lnTo>
                    <a:pt x="2425700" y="12700"/>
                  </a:lnTo>
                  <a:lnTo>
                    <a:pt x="12700" y="12700"/>
                  </a:lnTo>
                  <a:lnTo>
                    <a:pt x="12700" y="1937621"/>
                  </a:lnTo>
                </a:path>
              </a:pathLst>
            </a:custGeom>
            <a:solidFill>
              <a:srgbClr val="394C60">
                <a:alpha val="9804"/>
              </a:srgbClr>
            </a:solidFill>
          </p:spPr>
        </p:sp>
        <p:sp>
          <p:nvSpPr>
            <p:cNvPr name="TextBox 118" id="118"/>
            <p:cNvSpPr txBox="true"/>
            <p:nvPr/>
          </p:nvSpPr>
          <p:spPr>
            <a:xfrm>
              <a:off x="0" y="-47625"/>
              <a:ext cx="2438400" cy="1985246"/>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Took ibuprofen to the point where it now renders ineffective </a:t>
              </a:r>
            </a:p>
          </p:txBody>
        </p:sp>
      </p:grpSp>
      <p:grpSp>
        <p:nvGrpSpPr>
          <p:cNvPr name="Group 119" id="119"/>
          <p:cNvGrpSpPr/>
          <p:nvPr/>
        </p:nvGrpSpPr>
        <p:grpSpPr>
          <a:xfrm rot="0">
            <a:off x="3697220" y="8624238"/>
            <a:ext cx="1847143" cy="1619257"/>
            <a:chOff x="0" y="0"/>
            <a:chExt cx="2462857" cy="2159010"/>
          </a:xfrm>
        </p:grpSpPr>
        <p:sp>
          <p:nvSpPr>
            <p:cNvPr name="Freeform 120" id="120"/>
            <p:cNvSpPr/>
            <p:nvPr/>
          </p:nvSpPr>
          <p:spPr>
            <a:xfrm flipH="false" flipV="false" rot="0">
              <a:off x="0" y="0"/>
              <a:ext cx="2462857" cy="2057410"/>
            </a:xfrm>
            <a:custGeom>
              <a:avLst/>
              <a:gdLst/>
              <a:ahLst/>
              <a:cxnLst/>
              <a:rect r="r" b="b" t="t" l="l"/>
              <a:pathLst>
                <a:path h="2057410" w="2462857">
                  <a:moveTo>
                    <a:pt x="0" y="0"/>
                  </a:moveTo>
                  <a:lnTo>
                    <a:pt x="2462857" y="0"/>
                  </a:lnTo>
                  <a:lnTo>
                    <a:pt x="2462857" y="2057410"/>
                  </a:lnTo>
                  <a:lnTo>
                    <a:pt x="0" y="2057410"/>
                  </a:lnTo>
                  <a:close/>
                </a:path>
              </a:pathLst>
            </a:custGeom>
            <a:solidFill>
              <a:srgbClr val="DBD9D5"/>
            </a:solidFill>
          </p:spPr>
        </p:sp>
        <p:sp>
          <p:nvSpPr>
            <p:cNvPr name="Freeform 121" id="121"/>
            <p:cNvSpPr/>
            <p:nvPr/>
          </p:nvSpPr>
          <p:spPr>
            <a:xfrm flipH="false" flipV="false" rot="0">
              <a:off x="0" y="0"/>
              <a:ext cx="2462857" cy="2159010"/>
            </a:xfrm>
            <a:custGeom>
              <a:avLst/>
              <a:gdLst/>
              <a:ahLst/>
              <a:cxnLst/>
              <a:rect r="r" b="b" t="t" l="l"/>
              <a:pathLst>
                <a:path h="2159010" w="2462857">
                  <a:moveTo>
                    <a:pt x="0" y="2057410"/>
                  </a:moveTo>
                  <a:lnTo>
                    <a:pt x="2462857" y="2057410"/>
                  </a:lnTo>
                  <a:lnTo>
                    <a:pt x="2335857" y="2159010"/>
                  </a:lnTo>
                  <a:cubicBezTo>
                    <a:pt x="2335857" y="2159010"/>
                    <a:pt x="1345257" y="2082810"/>
                    <a:pt x="1243657" y="2082810"/>
                  </a:cubicBezTo>
                  <a:lnTo>
                    <a:pt x="1219200" y="2082810"/>
                  </a:lnTo>
                  <a:cubicBezTo>
                    <a:pt x="1117600" y="2082810"/>
                    <a:pt x="127000" y="2159010"/>
                    <a:pt x="127000" y="2159010"/>
                  </a:cubicBezTo>
                  <a:lnTo>
                    <a:pt x="0" y="2057410"/>
                  </a:lnTo>
                  <a:lnTo>
                    <a:pt x="0" y="0"/>
                  </a:lnTo>
                  <a:lnTo>
                    <a:pt x="2462857" y="0"/>
                  </a:lnTo>
                  <a:lnTo>
                    <a:pt x="2462857" y="2057410"/>
                  </a:lnTo>
                  <a:lnTo>
                    <a:pt x="12700" y="2057410"/>
                  </a:lnTo>
                  <a:lnTo>
                    <a:pt x="12700" y="2044710"/>
                  </a:lnTo>
                  <a:lnTo>
                    <a:pt x="2450157" y="2044710"/>
                  </a:lnTo>
                  <a:lnTo>
                    <a:pt x="2450157" y="12700"/>
                  </a:lnTo>
                  <a:lnTo>
                    <a:pt x="12700" y="12700"/>
                  </a:lnTo>
                  <a:lnTo>
                    <a:pt x="12700" y="2057410"/>
                  </a:lnTo>
                </a:path>
              </a:pathLst>
            </a:custGeom>
            <a:solidFill>
              <a:srgbClr val="394C60">
                <a:alpha val="9804"/>
              </a:srgbClr>
            </a:solidFill>
          </p:spPr>
        </p:sp>
        <p:sp>
          <p:nvSpPr>
            <p:cNvPr name="TextBox 122" id="122"/>
            <p:cNvSpPr txBox="true"/>
            <p:nvPr/>
          </p:nvSpPr>
          <p:spPr>
            <a:xfrm>
              <a:off x="0" y="-47625"/>
              <a:ext cx="2462857" cy="2105035"/>
            </a:xfrm>
            <a:prstGeom prst="rect">
              <a:avLst/>
            </a:prstGeom>
          </p:spPr>
          <p:txBody>
            <a:bodyPr anchor="t" rtlCol="false" tIns="203200" lIns="203200" bIns="203200" rIns="203200"/>
            <a:lstStyle/>
            <a:p>
              <a:pPr>
                <a:lnSpc>
                  <a:spcPts val="1960"/>
                </a:lnSpc>
              </a:pPr>
              <a:r>
                <a:rPr lang="en-US" sz="1400">
                  <a:solidFill>
                    <a:srgbClr val="000000"/>
                  </a:solidFill>
                  <a:latin typeface="Arimo"/>
                </a:rPr>
                <a:t>Filtered through list of physical therapists from school nurse by herself </a:t>
              </a:r>
            </a:p>
          </p:txBody>
        </p:sp>
      </p:grpSp>
      <p:grpSp>
        <p:nvGrpSpPr>
          <p:cNvPr name="Group 123" id="123"/>
          <p:cNvGrpSpPr/>
          <p:nvPr/>
        </p:nvGrpSpPr>
        <p:grpSpPr>
          <a:xfrm rot="0">
            <a:off x="9247739" y="677106"/>
            <a:ext cx="2165783" cy="1619257"/>
            <a:chOff x="0" y="0"/>
            <a:chExt cx="2887711" cy="2159010"/>
          </a:xfrm>
        </p:grpSpPr>
        <p:sp>
          <p:nvSpPr>
            <p:cNvPr name="Freeform 124" id="124"/>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125" id="125"/>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26" id="126"/>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There is preferential and inequitable bias for athlete well-being over student well-being at universities </a:t>
              </a:r>
            </a:p>
          </p:txBody>
        </p:sp>
      </p:grpSp>
      <p:grpSp>
        <p:nvGrpSpPr>
          <p:cNvPr name="Group 127" id="127"/>
          <p:cNvGrpSpPr/>
          <p:nvPr/>
        </p:nvGrpSpPr>
        <p:grpSpPr>
          <a:xfrm rot="0">
            <a:off x="11451622" y="1106971"/>
            <a:ext cx="2165783" cy="1524000"/>
            <a:chOff x="0" y="0"/>
            <a:chExt cx="2887711" cy="2032000"/>
          </a:xfrm>
        </p:grpSpPr>
        <p:sp>
          <p:nvSpPr>
            <p:cNvPr name="Freeform 128" id="12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29" id="12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0" id="13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lack of communication between Medicare and physicians is </a:t>
              </a:r>
            </a:p>
          </p:txBody>
        </p:sp>
      </p:grpSp>
      <p:grpSp>
        <p:nvGrpSpPr>
          <p:cNvPr name="Group 131" id="131"/>
          <p:cNvGrpSpPr/>
          <p:nvPr/>
        </p:nvGrpSpPr>
        <p:grpSpPr>
          <a:xfrm rot="0">
            <a:off x="10494764" y="5612662"/>
            <a:ext cx="2165783" cy="1524000"/>
            <a:chOff x="0" y="0"/>
            <a:chExt cx="2887711" cy="2032000"/>
          </a:xfrm>
        </p:grpSpPr>
        <p:sp>
          <p:nvSpPr>
            <p:cNvPr name="Freeform 132" id="13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33" id="13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4" id="13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Frustrated by the lack of communication between Medicare and physicians </a:t>
              </a:r>
            </a:p>
          </p:txBody>
        </p:sp>
      </p:grpSp>
      <p:grpSp>
        <p:nvGrpSpPr>
          <p:cNvPr name="Group 135" id="135"/>
          <p:cNvGrpSpPr/>
          <p:nvPr/>
        </p:nvGrpSpPr>
        <p:grpSpPr>
          <a:xfrm rot="0">
            <a:off x="12717697" y="5760841"/>
            <a:ext cx="2165783" cy="1524000"/>
            <a:chOff x="0" y="0"/>
            <a:chExt cx="2887711" cy="2032000"/>
          </a:xfrm>
        </p:grpSpPr>
        <p:sp>
          <p:nvSpPr>
            <p:cNvPr name="Freeform 136" id="136"/>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37" id="137"/>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38" id="138"/>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Annoyed that she has to travel coast to coast for healthcare </a:t>
              </a:r>
            </a:p>
          </p:txBody>
        </p:sp>
      </p:grpSp>
      <p:grpSp>
        <p:nvGrpSpPr>
          <p:cNvPr name="Group 139" id="139"/>
          <p:cNvGrpSpPr/>
          <p:nvPr/>
        </p:nvGrpSpPr>
        <p:grpSpPr>
          <a:xfrm rot="0">
            <a:off x="13448899" y="440228"/>
            <a:ext cx="2165783" cy="1524000"/>
            <a:chOff x="0" y="0"/>
            <a:chExt cx="2887711" cy="2032000"/>
          </a:xfrm>
        </p:grpSpPr>
        <p:sp>
          <p:nvSpPr>
            <p:cNvPr name="Freeform 140" id="14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41" id="14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42" id="14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How can the referral process be digitized? </a:t>
              </a:r>
            </a:p>
          </p:txBody>
        </p:sp>
      </p:grpSp>
      <p:grpSp>
        <p:nvGrpSpPr>
          <p:cNvPr name="Group 143" id="143"/>
          <p:cNvGrpSpPr/>
          <p:nvPr/>
        </p:nvGrpSpPr>
        <p:grpSpPr>
          <a:xfrm rot="0">
            <a:off x="15671833" y="449461"/>
            <a:ext cx="2165783" cy="1524000"/>
            <a:chOff x="0" y="0"/>
            <a:chExt cx="2887711" cy="2032000"/>
          </a:xfrm>
        </p:grpSpPr>
        <p:sp>
          <p:nvSpPr>
            <p:cNvPr name="Freeform 144" id="14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45" id="14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46" id="14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Care should not be confined to state lines </a:t>
              </a:r>
            </a:p>
          </p:txBody>
        </p:sp>
      </p:grpSp>
      <p:grpSp>
        <p:nvGrpSpPr>
          <p:cNvPr name="Group 147" id="147"/>
          <p:cNvGrpSpPr/>
          <p:nvPr/>
        </p:nvGrpSpPr>
        <p:grpSpPr>
          <a:xfrm rot="0">
            <a:off x="13959919" y="1211461"/>
            <a:ext cx="2165783" cy="1524000"/>
            <a:chOff x="0" y="0"/>
            <a:chExt cx="2887711" cy="2032000"/>
          </a:xfrm>
        </p:grpSpPr>
        <p:sp>
          <p:nvSpPr>
            <p:cNvPr name="Freeform 148" id="14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49" id="14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50" id="15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It is not a priority in her life to learn about the extent of care her insurance will cover </a:t>
              </a:r>
            </a:p>
          </p:txBody>
        </p:sp>
      </p:grpSp>
      <p:grpSp>
        <p:nvGrpSpPr>
          <p:cNvPr name="Group 151" id="151"/>
          <p:cNvGrpSpPr/>
          <p:nvPr/>
        </p:nvGrpSpPr>
        <p:grpSpPr>
          <a:xfrm rot="0">
            <a:off x="16163802" y="1486734"/>
            <a:ext cx="2165783" cy="1619257"/>
            <a:chOff x="0" y="0"/>
            <a:chExt cx="2887711" cy="2159010"/>
          </a:xfrm>
        </p:grpSpPr>
        <p:sp>
          <p:nvSpPr>
            <p:cNvPr name="Freeform 152" id="152"/>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153" id="153"/>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54" id="154"/>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How am I supposed to “figure it out for myself” when I am pushed into the deep end after college? </a:t>
              </a:r>
            </a:p>
          </p:txBody>
        </p:sp>
      </p:grpSp>
      <p:grpSp>
        <p:nvGrpSpPr>
          <p:cNvPr name="Group 155" id="155"/>
          <p:cNvGrpSpPr/>
          <p:nvPr/>
        </p:nvGrpSpPr>
        <p:grpSpPr>
          <a:xfrm rot="0">
            <a:off x="9766770" y="2333629"/>
            <a:ext cx="2165783" cy="1619257"/>
            <a:chOff x="0" y="0"/>
            <a:chExt cx="2887711" cy="2159010"/>
          </a:xfrm>
        </p:grpSpPr>
        <p:sp>
          <p:nvSpPr>
            <p:cNvPr name="Freeform 156" id="156"/>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157" id="157"/>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58" id="158"/>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Learning about insurance plans is difficult when juggling an extremely busy schedule </a:t>
              </a:r>
            </a:p>
          </p:txBody>
        </p:sp>
      </p:grpSp>
      <p:grpSp>
        <p:nvGrpSpPr>
          <p:cNvPr name="Group 159" id="159"/>
          <p:cNvGrpSpPr/>
          <p:nvPr/>
        </p:nvGrpSpPr>
        <p:grpSpPr>
          <a:xfrm rot="0">
            <a:off x="12008753" y="2492248"/>
            <a:ext cx="2165783" cy="1524000"/>
            <a:chOff x="0" y="0"/>
            <a:chExt cx="2887711" cy="2032000"/>
          </a:xfrm>
        </p:grpSpPr>
        <p:sp>
          <p:nvSpPr>
            <p:cNvPr name="Freeform 160" id="16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61" id="16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62" id="16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Paying out of pocket is better than being prescribed meds that render useless </a:t>
              </a:r>
            </a:p>
          </p:txBody>
        </p:sp>
      </p:grpSp>
      <p:grpSp>
        <p:nvGrpSpPr>
          <p:cNvPr name="Group 163" id="163"/>
          <p:cNvGrpSpPr/>
          <p:nvPr/>
        </p:nvGrpSpPr>
        <p:grpSpPr>
          <a:xfrm rot="0">
            <a:off x="14250736" y="2630971"/>
            <a:ext cx="2165783" cy="1524000"/>
            <a:chOff x="0" y="0"/>
            <a:chExt cx="2887711" cy="2032000"/>
          </a:xfrm>
        </p:grpSpPr>
        <p:sp>
          <p:nvSpPr>
            <p:cNvPr name="Freeform 164" id="16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65" id="16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66" id="16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Medicare should let me know in advance when I need to renew my plan </a:t>
              </a:r>
            </a:p>
          </p:txBody>
        </p:sp>
      </p:grpSp>
      <p:grpSp>
        <p:nvGrpSpPr>
          <p:cNvPr name="Group 167" id="167"/>
          <p:cNvGrpSpPr/>
          <p:nvPr/>
        </p:nvGrpSpPr>
        <p:grpSpPr>
          <a:xfrm rot="0">
            <a:off x="15832945" y="3619500"/>
            <a:ext cx="2165783" cy="1619257"/>
            <a:chOff x="0" y="0"/>
            <a:chExt cx="2887711" cy="2159010"/>
          </a:xfrm>
        </p:grpSpPr>
        <p:sp>
          <p:nvSpPr>
            <p:cNvPr name="Freeform 168" id="168"/>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169" id="169"/>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70" id="170"/>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slowness of the whole referral and treatment process is a big part of why I need surgery </a:t>
              </a:r>
            </a:p>
          </p:txBody>
        </p:sp>
      </p:grpSp>
      <p:grpSp>
        <p:nvGrpSpPr>
          <p:cNvPr name="Group 171" id="171"/>
          <p:cNvGrpSpPr/>
          <p:nvPr/>
        </p:nvGrpSpPr>
        <p:grpSpPr>
          <a:xfrm rot="0">
            <a:off x="12892927" y="3714757"/>
            <a:ext cx="2165783" cy="1524000"/>
            <a:chOff x="0" y="0"/>
            <a:chExt cx="2887711" cy="2032000"/>
          </a:xfrm>
        </p:grpSpPr>
        <p:sp>
          <p:nvSpPr>
            <p:cNvPr name="Freeform 172" id="17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73" id="17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74" id="17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Easy-to-use digital interfaces should replace the phone call model Medicare uses</a:t>
              </a:r>
            </a:p>
          </p:txBody>
        </p:sp>
      </p:grpSp>
      <p:grpSp>
        <p:nvGrpSpPr>
          <p:cNvPr name="Group 175" id="175"/>
          <p:cNvGrpSpPr/>
          <p:nvPr/>
        </p:nvGrpSpPr>
        <p:grpSpPr>
          <a:xfrm rot="0">
            <a:off x="10513814" y="3752238"/>
            <a:ext cx="2165783" cy="1524000"/>
            <a:chOff x="0" y="0"/>
            <a:chExt cx="2887711" cy="2032000"/>
          </a:xfrm>
        </p:grpSpPr>
        <p:sp>
          <p:nvSpPr>
            <p:cNvPr name="Freeform 176" id="176"/>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77" id="177"/>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78" id="178"/>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Insurance providers don’t actually care about helping people with finding healthcare </a:t>
              </a:r>
            </a:p>
          </p:txBody>
        </p:sp>
      </p:grpSp>
      <p:grpSp>
        <p:nvGrpSpPr>
          <p:cNvPr name="Group 179" id="179"/>
          <p:cNvGrpSpPr/>
          <p:nvPr/>
        </p:nvGrpSpPr>
        <p:grpSpPr>
          <a:xfrm rot="0">
            <a:off x="14940630" y="5517405"/>
            <a:ext cx="2165783" cy="1524000"/>
            <a:chOff x="0" y="0"/>
            <a:chExt cx="2887711" cy="2032000"/>
          </a:xfrm>
        </p:grpSpPr>
        <p:sp>
          <p:nvSpPr>
            <p:cNvPr name="Freeform 180" id="180"/>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81" id="181"/>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82" id="182"/>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Angry that she was misdiagnosed so many times by the school nurse </a:t>
              </a:r>
            </a:p>
          </p:txBody>
        </p:sp>
      </p:grpSp>
      <p:grpSp>
        <p:nvGrpSpPr>
          <p:cNvPr name="Group 183" id="183"/>
          <p:cNvGrpSpPr/>
          <p:nvPr/>
        </p:nvGrpSpPr>
        <p:grpSpPr>
          <a:xfrm rot="0">
            <a:off x="16023522" y="6618099"/>
            <a:ext cx="2165783" cy="1524000"/>
            <a:chOff x="0" y="0"/>
            <a:chExt cx="2887711" cy="2032000"/>
          </a:xfrm>
        </p:grpSpPr>
        <p:sp>
          <p:nvSpPr>
            <p:cNvPr name="Freeform 184" id="184"/>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85" id="185"/>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86" id="186"/>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Frustrated by the lack of accessibility to necessary referrals for surgery </a:t>
              </a:r>
            </a:p>
          </p:txBody>
        </p:sp>
      </p:grpSp>
      <p:grpSp>
        <p:nvGrpSpPr>
          <p:cNvPr name="Group 187" id="187"/>
          <p:cNvGrpSpPr/>
          <p:nvPr/>
        </p:nvGrpSpPr>
        <p:grpSpPr>
          <a:xfrm rot="0">
            <a:off x="13660672" y="6924671"/>
            <a:ext cx="2165783" cy="1524000"/>
            <a:chOff x="0" y="0"/>
            <a:chExt cx="2887711" cy="2032000"/>
          </a:xfrm>
        </p:grpSpPr>
        <p:sp>
          <p:nvSpPr>
            <p:cNvPr name="Freeform 188" id="18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89" id="18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90" id="19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Confused by how Medicare chooses when people must renew their plan </a:t>
              </a:r>
            </a:p>
          </p:txBody>
        </p:sp>
      </p:grpSp>
      <p:grpSp>
        <p:nvGrpSpPr>
          <p:cNvPr name="Group 191" id="191"/>
          <p:cNvGrpSpPr/>
          <p:nvPr/>
        </p:nvGrpSpPr>
        <p:grpSpPr>
          <a:xfrm rot="0">
            <a:off x="10849662" y="6940746"/>
            <a:ext cx="2165783" cy="1524000"/>
            <a:chOff x="0" y="0"/>
            <a:chExt cx="2887711" cy="2032000"/>
          </a:xfrm>
        </p:grpSpPr>
        <p:sp>
          <p:nvSpPr>
            <p:cNvPr name="Freeform 192" id="19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193" id="19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194" id="19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The need for flexibility in her health insurance plan </a:t>
              </a:r>
            </a:p>
          </p:txBody>
        </p:sp>
      </p:grpSp>
      <p:grpSp>
        <p:nvGrpSpPr>
          <p:cNvPr name="Group 195" id="195"/>
          <p:cNvGrpSpPr/>
          <p:nvPr/>
        </p:nvGrpSpPr>
        <p:grpSpPr>
          <a:xfrm rot="0">
            <a:off x="9430923" y="7814609"/>
            <a:ext cx="2165783" cy="1619257"/>
            <a:chOff x="0" y="0"/>
            <a:chExt cx="2887711" cy="2159010"/>
          </a:xfrm>
        </p:grpSpPr>
        <p:sp>
          <p:nvSpPr>
            <p:cNvPr name="Freeform 196" id="196"/>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197" id="197"/>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198" id="198"/>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Home in South Carolina will always be an important part of her life, and thus essential to her healthcare needs</a:t>
              </a:r>
            </a:p>
          </p:txBody>
        </p:sp>
      </p:grpSp>
      <p:grpSp>
        <p:nvGrpSpPr>
          <p:cNvPr name="Group 199" id="199"/>
          <p:cNvGrpSpPr/>
          <p:nvPr/>
        </p:nvGrpSpPr>
        <p:grpSpPr>
          <a:xfrm rot="0">
            <a:off x="11810036" y="7951582"/>
            <a:ext cx="2165783" cy="1619257"/>
            <a:chOff x="0" y="0"/>
            <a:chExt cx="2887711" cy="2159010"/>
          </a:xfrm>
        </p:grpSpPr>
        <p:sp>
          <p:nvSpPr>
            <p:cNvPr name="Freeform 200" id="200"/>
            <p:cNvSpPr/>
            <p:nvPr/>
          </p:nvSpPr>
          <p:spPr>
            <a:xfrm flipH="false" flipV="false" rot="0">
              <a:off x="0" y="0"/>
              <a:ext cx="2887711" cy="2057410"/>
            </a:xfrm>
            <a:custGeom>
              <a:avLst/>
              <a:gdLst/>
              <a:ahLst/>
              <a:cxnLst/>
              <a:rect r="r" b="b" t="t" l="l"/>
              <a:pathLst>
                <a:path h="2057410" w="2887711">
                  <a:moveTo>
                    <a:pt x="0" y="0"/>
                  </a:moveTo>
                  <a:lnTo>
                    <a:pt x="2887711" y="0"/>
                  </a:lnTo>
                  <a:lnTo>
                    <a:pt x="2887711" y="2057410"/>
                  </a:lnTo>
                  <a:lnTo>
                    <a:pt x="0" y="2057410"/>
                  </a:lnTo>
                  <a:close/>
                </a:path>
              </a:pathLst>
            </a:custGeom>
            <a:solidFill>
              <a:srgbClr val="DBD9D5"/>
            </a:solidFill>
          </p:spPr>
        </p:sp>
        <p:sp>
          <p:nvSpPr>
            <p:cNvPr name="Freeform 201" id="201"/>
            <p:cNvSpPr/>
            <p:nvPr/>
          </p:nvSpPr>
          <p:spPr>
            <a:xfrm flipH="false" flipV="false" rot="0">
              <a:off x="0" y="0"/>
              <a:ext cx="2887711" cy="2159010"/>
            </a:xfrm>
            <a:custGeom>
              <a:avLst/>
              <a:gdLst/>
              <a:ahLst/>
              <a:cxnLst/>
              <a:rect r="r" b="b" t="t" l="l"/>
              <a:pathLst>
                <a:path h="2159010" w="2887711">
                  <a:moveTo>
                    <a:pt x="0" y="2057410"/>
                  </a:moveTo>
                  <a:lnTo>
                    <a:pt x="2887711" y="2057410"/>
                  </a:lnTo>
                  <a:lnTo>
                    <a:pt x="2760711" y="2159010"/>
                  </a:lnTo>
                  <a:cubicBezTo>
                    <a:pt x="2760711" y="2159010"/>
                    <a:pt x="1770111" y="2082810"/>
                    <a:pt x="1668511" y="2082810"/>
                  </a:cubicBezTo>
                  <a:lnTo>
                    <a:pt x="1219200" y="2082810"/>
                  </a:lnTo>
                  <a:cubicBezTo>
                    <a:pt x="1117600" y="2082810"/>
                    <a:pt x="127000" y="2159010"/>
                    <a:pt x="127000" y="2159010"/>
                  </a:cubicBezTo>
                  <a:lnTo>
                    <a:pt x="0" y="2057410"/>
                  </a:lnTo>
                  <a:lnTo>
                    <a:pt x="0" y="0"/>
                  </a:lnTo>
                  <a:lnTo>
                    <a:pt x="2887711" y="0"/>
                  </a:lnTo>
                  <a:lnTo>
                    <a:pt x="2887711" y="2057410"/>
                  </a:lnTo>
                  <a:lnTo>
                    <a:pt x="12700" y="2057410"/>
                  </a:lnTo>
                  <a:lnTo>
                    <a:pt x="12700" y="2044710"/>
                  </a:lnTo>
                  <a:lnTo>
                    <a:pt x="2875011" y="2044710"/>
                  </a:lnTo>
                  <a:lnTo>
                    <a:pt x="2875011" y="12700"/>
                  </a:lnTo>
                  <a:lnTo>
                    <a:pt x="12700" y="12700"/>
                  </a:lnTo>
                  <a:lnTo>
                    <a:pt x="12700" y="2057410"/>
                  </a:lnTo>
                </a:path>
              </a:pathLst>
            </a:custGeom>
            <a:solidFill>
              <a:srgbClr val="394C60">
                <a:alpha val="9804"/>
              </a:srgbClr>
            </a:solidFill>
          </p:spPr>
        </p:sp>
        <p:sp>
          <p:nvSpPr>
            <p:cNvPr name="TextBox 202" id="202"/>
            <p:cNvSpPr txBox="true"/>
            <p:nvPr/>
          </p:nvSpPr>
          <p:spPr>
            <a:xfrm>
              <a:off x="0" y="-47625"/>
              <a:ext cx="2887711"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Financially exasperated by constantly having to pay out of pocket for the sake of convenience </a:t>
              </a:r>
            </a:p>
          </p:txBody>
        </p:sp>
      </p:grpSp>
      <p:grpSp>
        <p:nvGrpSpPr>
          <p:cNvPr name="Group 203" id="203"/>
          <p:cNvGrpSpPr/>
          <p:nvPr/>
        </p:nvGrpSpPr>
        <p:grpSpPr>
          <a:xfrm rot="0">
            <a:off x="5926587" y="8856470"/>
            <a:ext cx="1828800" cy="1619257"/>
            <a:chOff x="0" y="0"/>
            <a:chExt cx="2438400" cy="2159010"/>
          </a:xfrm>
        </p:grpSpPr>
        <p:sp>
          <p:nvSpPr>
            <p:cNvPr name="Freeform 204" id="204"/>
            <p:cNvSpPr/>
            <p:nvPr/>
          </p:nvSpPr>
          <p:spPr>
            <a:xfrm flipH="false" flipV="false" rot="0">
              <a:off x="0" y="0"/>
              <a:ext cx="2438400" cy="2057410"/>
            </a:xfrm>
            <a:custGeom>
              <a:avLst/>
              <a:gdLst/>
              <a:ahLst/>
              <a:cxnLst/>
              <a:rect r="r" b="b" t="t" l="l"/>
              <a:pathLst>
                <a:path h="2057410" w="2438400">
                  <a:moveTo>
                    <a:pt x="0" y="0"/>
                  </a:moveTo>
                  <a:lnTo>
                    <a:pt x="2438400" y="0"/>
                  </a:lnTo>
                  <a:lnTo>
                    <a:pt x="2438400" y="2057410"/>
                  </a:lnTo>
                  <a:lnTo>
                    <a:pt x="0" y="2057410"/>
                  </a:lnTo>
                  <a:close/>
                </a:path>
              </a:pathLst>
            </a:custGeom>
            <a:solidFill>
              <a:srgbClr val="DBD9D5"/>
            </a:solidFill>
          </p:spPr>
        </p:sp>
        <p:sp>
          <p:nvSpPr>
            <p:cNvPr name="Freeform 205" id="205"/>
            <p:cNvSpPr/>
            <p:nvPr/>
          </p:nvSpPr>
          <p:spPr>
            <a:xfrm flipH="false" flipV="false" rot="0">
              <a:off x="0" y="0"/>
              <a:ext cx="2438400" cy="2159010"/>
            </a:xfrm>
            <a:custGeom>
              <a:avLst/>
              <a:gdLst/>
              <a:ahLst/>
              <a:cxnLst/>
              <a:rect r="r" b="b" t="t" l="l"/>
              <a:pathLst>
                <a:path h="2159010" w="2438400">
                  <a:moveTo>
                    <a:pt x="0" y="2057410"/>
                  </a:moveTo>
                  <a:lnTo>
                    <a:pt x="2438400" y="2057410"/>
                  </a:lnTo>
                  <a:lnTo>
                    <a:pt x="2311400" y="2159010"/>
                  </a:lnTo>
                  <a:cubicBezTo>
                    <a:pt x="2311400" y="2159010"/>
                    <a:pt x="1320800" y="2082810"/>
                    <a:pt x="1219200" y="2082810"/>
                  </a:cubicBezTo>
                  <a:lnTo>
                    <a:pt x="1219200" y="2082810"/>
                  </a:lnTo>
                  <a:cubicBezTo>
                    <a:pt x="1117600" y="2082810"/>
                    <a:pt x="127000" y="2159010"/>
                    <a:pt x="127000" y="2159010"/>
                  </a:cubicBezTo>
                  <a:lnTo>
                    <a:pt x="0" y="2057410"/>
                  </a:lnTo>
                  <a:lnTo>
                    <a:pt x="0" y="0"/>
                  </a:lnTo>
                  <a:lnTo>
                    <a:pt x="2438400" y="0"/>
                  </a:lnTo>
                  <a:lnTo>
                    <a:pt x="2438400" y="2057410"/>
                  </a:lnTo>
                  <a:lnTo>
                    <a:pt x="12700" y="2057410"/>
                  </a:lnTo>
                  <a:lnTo>
                    <a:pt x="12700" y="2044710"/>
                  </a:lnTo>
                  <a:lnTo>
                    <a:pt x="2425700" y="2044710"/>
                  </a:lnTo>
                  <a:lnTo>
                    <a:pt x="2425700" y="12700"/>
                  </a:lnTo>
                  <a:lnTo>
                    <a:pt x="12700" y="12700"/>
                  </a:lnTo>
                  <a:lnTo>
                    <a:pt x="12700" y="2057410"/>
                  </a:lnTo>
                </a:path>
              </a:pathLst>
            </a:custGeom>
            <a:solidFill>
              <a:srgbClr val="394C60">
                <a:alpha val="9804"/>
              </a:srgbClr>
            </a:solidFill>
          </p:spPr>
        </p:sp>
        <p:sp>
          <p:nvSpPr>
            <p:cNvPr name="TextBox 206" id="206"/>
            <p:cNvSpPr txBox="true"/>
            <p:nvPr/>
          </p:nvSpPr>
          <p:spPr>
            <a:xfrm>
              <a:off x="0" y="-47625"/>
              <a:ext cx="2438400" cy="210503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Chuckled when talking about the logistical disorganization of Medicare </a:t>
              </a:r>
            </a:p>
          </p:txBody>
        </p:sp>
      </p:grpSp>
      <p:grpSp>
        <p:nvGrpSpPr>
          <p:cNvPr name="Group 207" id="207"/>
          <p:cNvGrpSpPr/>
          <p:nvPr/>
        </p:nvGrpSpPr>
        <p:grpSpPr>
          <a:xfrm rot="0">
            <a:off x="14067289" y="8142099"/>
            <a:ext cx="2165783" cy="1524000"/>
            <a:chOff x="0" y="0"/>
            <a:chExt cx="2887711" cy="2032000"/>
          </a:xfrm>
        </p:grpSpPr>
        <p:sp>
          <p:nvSpPr>
            <p:cNvPr name="Freeform 208" id="208"/>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209" id="209"/>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210" id="210"/>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Discouraged because she believes that there is no solution for her problem </a:t>
              </a:r>
            </a:p>
          </p:txBody>
        </p:sp>
      </p:grpSp>
      <p:grpSp>
        <p:nvGrpSpPr>
          <p:cNvPr name="Group 211" id="211"/>
          <p:cNvGrpSpPr/>
          <p:nvPr/>
        </p:nvGrpSpPr>
        <p:grpSpPr>
          <a:xfrm rot="0">
            <a:off x="16150305" y="8142099"/>
            <a:ext cx="2165783" cy="1524000"/>
            <a:chOff x="0" y="0"/>
            <a:chExt cx="2887711" cy="2032000"/>
          </a:xfrm>
        </p:grpSpPr>
        <p:sp>
          <p:nvSpPr>
            <p:cNvPr name="Freeform 212" id="212"/>
            <p:cNvSpPr/>
            <p:nvPr/>
          </p:nvSpPr>
          <p:spPr>
            <a:xfrm flipH="false" flipV="false" rot="0">
              <a:off x="0" y="0"/>
              <a:ext cx="2887711" cy="1930400"/>
            </a:xfrm>
            <a:custGeom>
              <a:avLst/>
              <a:gdLst/>
              <a:ahLst/>
              <a:cxnLst/>
              <a:rect r="r" b="b" t="t" l="l"/>
              <a:pathLst>
                <a:path h="1930400" w="2887711">
                  <a:moveTo>
                    <a:pt x="0" y="0"/>
                  </a:moveTo>
                  <a:lnTo>
                    <a:pt x="2887711" y="0"/>
                  </a:lnTo>
                  <a:lnTo>
                    <a:pt x="2887711" y="1930400"/>
                  </a:lnTo>
                  <a:lnTo>
                    <a:pt x="0" y="1930400"/>
                  </a:lnTo>
                  <a:close/>
                </a:path>
              </a:pathLst>
            </a:custGeom>
            <a:solidFill>
              <a:srgbClr val="DBD9D5"/>
            </a:solidFill>
          </p:spPr>
        </p:sp>
        <p:sp>
          <p:nvSpPr>
            <p:cNvPr name="Freeform 213" id="213"/>
            <p:cNvSpPr/>
            <p:nvPr/>
          </p:nvSpPr>
          <p:spPr>
            <a:xfrm flipH="false" flipV="false" rot="0">
              <a:off x="0" y="0"/>
              <a:ext cx="2887711" cy="2032000"/>
            </a:xfrm>
            <a:custGeom>
              <a:avLst/>
              <a:gdLst/>
              <a:ahLst/>
              <a:cxnLst/>
              <a:rect r="r" b="b" t="t" l="l"/>
              <a:pathLst>
                <a:path h="2032000" w="2887711">
                  <a:moveTo>
                    <a:pt x="0" y="1930400"/>
                  </a:moveTo>
                  <a:lnTo>
                    <a:pt x="2887711" y="1930400"/>
                  </a:lnTo>
                  <a:lnTo>
                    <a:pt x="2760711" y="2032000"/>
                  </a:lnTo>
                  <a:cubicBezTo>
                    <a:pt x="2760711" y="2032000"/>
                    <a:pt x="1770111" y="1955800"/>
                    <a:pt x="1668511" y="1955800"/>
                  </a:cubicBezTo>
                  <a:lnTo>
                    <a:pt x="1219200" y="1955800"/>
                  </a:lnTo>
                  <a:cubicBezTo>
                    <a:pt x="1117600" y="1955800"/>
                    <a:pt x="127000" y="2032000"/>
                    <a:pt x="127000" y="2032000"/>
                  </a:cubicBezTo>
                  <a:lnTo>
                    <a:pt x="0" y="1930400"/>
                  </a:lnTo>
                  <a:lnTo>
                    <a:pt x="0" y="0"/>
                  </a:lnTo>
                  <a:lnTo>
                    <a:pt x="2887711" y="0"/>
                  </a:lnTo>
                  <a:lnTo>
                    <a:pt x="2887711" y="1930400"/>
                  </a:lnTo>
                  <a:lnTo>
                    <a:pt x="12700" y="1930400"/>
                  </a:lnTo>
                  <a:lnTo>
                    <a:pt x="12700" y="1917700"/>
                  </a:lnTo>
                  <a:lnTo>
                    <a:pt x="2875011" y="1917700"/>
                  </a:lnTo>
                  <a:lnTo>
                    <a:pt x="2875011" y="12700"/>
                  </a:lnTo>
                  <a:lnTo>
                    <a:pt x="12700" y="12700"/>
                  </a:lnTo>
                  <a:lnTo>
                    <a:pt x="12700" y="1930400"/>
                  </a:lnTo>
                </a:path>
              </a:pathLst>
            </a:custGeom>
            <a:solidFill>
              <a:srgbClr val="394C60">
                <a:alpha val="9804"/>
              </a:srgbClr>
            </a:solidFill>
          </p:spPr>
        </p:sp>
        <p:sp>
          <p:nvSpPr>
            <p:cNvPr name="TextBox 214" id="214"/>
            <p:cNvSpPr txBox="true"/>
            <p:nvPr/>
          </p:nvSpPr>
          <p:spPr>
            <a:xfrm>
              <a:off x="0" y="-47625"/>
              <a:ext cx="2887711" cy="1978025"/>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Confused about how to filter through best care options based on her personal preferences</a:t>
              </a:r>
            </a:p>
          </p:txBody>
        </p:sp>
      </p:grpSp>
      <p:grpSp>
        <p:nvGrpSpPr>
          <p:cNvPr name="Group 215" id="215"/>
          <p:cNvGrpSpPr/>
          <p:nvPr/>
        </p:nvGrpSpPr>
        <p:grpSpPr>
          <a:xfrm rot="0">
            <a:off x="12959602" y="9298189"/>
            <a:ext cx="2165783" cy="1571629"/>
            <a:chOff x="0" y="0"/>
            <a:chExt cx="2887711" cy="2095505"/>
          </a:xfrm>
        </p:grpSpPr>
        <p:sp>
          <p:nvSpPr>
            <p:cNvPr name="Freeform 216" id="216"/>
            <p:cNvSpPr/>
            <p:nvPr/>
          </p:nvSpPr>
          <p:spPr>
            <a:xfrm flipH="false" flipV="false" rot="0">
              <a:off x="0" y="0"/>
              <a:ext cx="2887711" cy="1993905"/>
            </a:xfrm>
            <a:custGeom>
              <a:avLst/>
              <a:gdLst/>
              <a:ahLst/>
              <a:cxnLst/>
              <a:rect r="r" b="b" t="t" l="l"/>
              <a:pathLst>
                <a:path h="1993905" w="2887711">
                  <a:moveTo>
                    <a:pt x="0" y="0"/>
                  </a:moveTo>
                  <a:lnTo>
                    <a:pt x="2887711" y="0"/>
                  </a:lnTo>
                  <a:lnTo>
                    <a:pt x="2887711" y="1993905"/>
                  </a:lnTo>
                  <a:lnTo>
                    <a:pt x="0" y="1993905"/>
                  </a:lnTo>
                  <a:close/>
                </a:path>
              </a:pathLst>
            </a:custGeom>
            <a:solidFill>
              <a:srgbClr val="DBD9D5"/>
            </a:solidFill>
          </p:spPr>
        </p:sp>
        <p:sp>
          <p:nvSpPr>
            <p:cNvPr name="Freeform 217" id="217"/>
            <p:cNvSpPr/>
            <p:nvPr/>
          </p:nvSpPr>
          <p:spPr>
            <a:xfrm flipH="false" flipV="false" rot="0">
              <a:off x="0" y="0"/>
              <a:ext cx="2887711" cy="2095505"/>
            </a:xfrm>
            <a:custGeom>
              <a:avLst/>
              <a:gdLst/>
              <a:ahLst/>
              <a:cxnLst/>
              <a:rect r="r" b="b" t="t" l="l"/>
              <a:pathLst>
                <a:path h="2095505" w="2887711">
                  <a:moveTo>
                    <a:pt x="0" y="1993905"/>
                  </a:moveTo>
                  <a:lnTo>
                    <a:pt x="2887711" y="1993905"/>
                  </a:lnTo>
                  <a:lnTo>
                    <a:pt x="2760711" y="2095505"/>
                  </a:lnTo>
                  <a:cubicBezTo>
                    <a:pt x="2760711" y="2095505"/>
                    <a:pt x="1770111" y="2019305"/>
                    <a:pt x="1668511" y="2019305"/>
                  </a:cubicBezTo>
                  <a:lnTo>
                    <a:pt x="1219200" y="2019305"/>
                  </a:lnTo>
                  <a:cubicBezTo>
                    <a:pt x="1117600" y="2019305"/>
                    <a:pt x="127000" y="2095505"/>
                    <a:pt x="127000" y="2095505"/>
                  </a:cubicBezTo>
                  <a:lnTo>
                    <a:pt x="0" y="1993905"/>
                  </a:lnTo>
                  <a:lnTo>
                    <a:pt x="0" y="0"/>
                  </a:lnTo>
                  <a:lnTo>
                    <a:pt x="2887711" y="0"/>
                  </a:lnTo>
                  <a:lnTo>
                    <a:pt x="2887711" y="1993905"/>
                  </a:lnTo>
                  <a:lnTo>
                    <a:pt x="12700" y="1993905"/>
                  </a:lnTo>
                  <a:lnTo>
                    <a:pt x="12700" y="1981205"/>
                  </a:lnTo>
                  <a:lnTo>
                    <a:pt x="2875011" y="1981205"/>
                  </a:lnTo>
                  <a:lnTo>
                    <a:pt x="2875011" y="12700"/>
                  </a:lnTo>
                  <a:lnTo>
                    <a:pt x="12700" y="12700"/>
                  </a:lnTo>
                  <a:lnTo>
                    <a:pt x="12700" y="1993905"/>
                  </a:lnTo>
                </a:path>
              </a:pathLst>
            </a:custGeom>
            <a:solidFill>
              <a:srgbClr val="394C60">
                <a:alpha val="9804"/>
              </a:srgbClr>
            </a:solidFill>
          </p:spPr>
        </p:sp>
        <p:sp>
          <p:nvSpPr>
            <p:cNvPr name="TextBox 218" id="218"/>
            <p:cNvSpPr txBox="true"/>
            <p:nvPr/>
          </p:nvSpPr>
          <p:spPr>
            <a:xfrm>
              <a:off x="0" y="-47625"/>
              <a:ext cx="2887711" cy="2041530"/>
            </a:xfrm>
            <a:prstGeom prst="rect">
              <a:avLst/>
            </a:prstGeom>
          </p:spPr>
          <p:txBody>
            <a:bodyPr anchor="t" rtlCol="false" tIns="203200" lIns="203200" bIns="203200" rIns="203200"/>
            <a:lstStyle/>
            <a:p>
              <a:pPr algn="ctr">
                <a:lnSpc>
                  <a:spcPts val="1960"/>
                </a:lnSpc>
              </a:pPr>
              <a:r>
                <a:rPr lang="en-US" sz="1400">
                  <a:solidFill>
                    <a:srgbClr val="000000"/>
                  </a:solidFill>
                  <a:latin typeface="Arimo"/>
                </a:rPr>
                <a:t>Comfortability is of utmost importance when receiving care </a:t>
              </a:r>
            </a:p>
          </p:txBody>
        </p:sp>
      </p:grpSp>
      <p:grpSp>
        <p:nvGrpSpPr>
          <p:cNvPr name="Group 219" id="219"/>
          <p:cNvGrpSpPr/>
          <p:nvPr/>
        </p:nvGrpSpPr>
        <p:grpSpPr>
          <a:xfrm rot="0">
            <a:off x="705664" y="524496"/>
            <a:ext cx="2282957" cy="1532897"/>
            <a:chOff x="0" y="0"/>
            <a:chExt cx="3043943" cy="2043863"/>
          </a:xfrm>
        </p:grpSpPr>
        <p:sp>
          <p:nvSpPr>
            <p:cNvPr name="Freeform 220" id="220"/>
            <p:cNvSpPr/>
            <p:nvPr/>
          </p:nvSpPr>
          <p:spPr>
            <a:xfrm flipH="false" flipV="false" rot="0">
              <a:off x="0" y="0"/>
              <a:ext cx="3043943" cy="1942263"/>
            </a:xfrm>
            <a:custGeom>
              <a:avLst/>
              <a:gdLst/>
              <a:ahLst/>
              <a:cxnLst/>
              <a:rect r="r" b="b" t="t" l="l"/>
              <a:pathLst>
                <a:path h="1942263" w="3043943">
                  <a:moveTo>
                    <a:pt x="0" y="0"/>
                  </a:moveTo>
                  <a:lnTo>
                    <a:pt x="3043943" y="0"/>
                  </a:lnTo>
                  <a:lnTo>
                    <a:pt x="3043943" y="1942263"/>
                  </a:lnTo>
                  <a:lnTo>
                    <a:pt x="0" y="1942263"/>
                  </a:lnTo>
                  <a:close/>
                </a:path>
              </a:pathLst>
            </a:custGeom>
            <a:solidFill>
              <a:srgbClr val="FDF9B4"/>
            </a:solidFill>
          </p:spPr>
        </p:sp>
        <p:sp>
          <p:nvSpPr>
            <p:cNvPr name="Freeform 221" id="221"/>
            <p:cNvSpPr/>
            <p:nvPr/>
          </p:nvSpPr>
          <p:spPr>
            <a:xfrm flipH="false" flipV="false" rot="0">
              <a:off x="0" y="0"/>
              <a:ext cx="3043943" cy="2043863"/>
            </a:xfrm>
            <a:custGeom>
              <a:avLst/>
              <a:gdLst/>
              <a:ahLst/>
              <a:cxnLst/>
              <a:rect r="r" b="b" t="t" l="l"/>
              <a:pathLst>
                <a:path h="2043863" w="3043943">
                  <a:moveTo>
                    <a:pt x="0" y="1942263"/>
                  </a:moveTo>
                  <a:lnTo>
                    <a:pt x="3043943" y="1942263"/>
                  </a:lnTo>
                  <a:lnTo>
                    <a:pt x="2916943" y="2043863"/>
                  </a:lnTo>
                  <a:cubicBezTo>
                    <a:pt x="2916943" y="2043863"/>
                    <a:pt x="1926343" y="1967663"/>
                    <a:pt x="1824743" y="1967663"/>
                  </a:cubicBezTo>
                  <a:lnTo>
                    <a:pt x="1219200" y="1967663"/>
                  </a:lnTo>
                  <a:cubicBezTo>
                    <a:pt x="1117600" y="1967663"/>
                    <a:pt x="127000" y="2043863"/>
                    <a:pt x="127000" y="2043863"/>
                  </a:cubicBezTo>
                  <a:lnTo>
                    <a:pt x="0" y="1942263"/>
                  </a:lnTo>
                  <a:lnTo>
                    <a:pt x="0" y="0"/>
                  </a:lnTo>
                  <a:lnTo>
                    <a:pt x="3043943" y="0"/>
                  </a:lnTo>
                  <a:lnTo>
                    <a:pt x="3043943" y="1942263"/>
                  </a:lnTo>
                  <a:lnTo>
                    <a:pt x="12700" y="1942263"/>
                  </a:lnTo>
                  <a:lnTo>
                    <a:pt x="12700" y="1929563"/>
                  </a:lnTo>
                  <a:lnTo>
                    <a:pt x="3031243" y="1929563"/>
                  </a:lnTo>
                  <a:lnTo>
                    <a:pt x="3031243" y="12700"/>
                  </a:lnTo>
                  <a:lnTo>
                    <a:pt x="12700" y="12700"/>
                  </a:lnTo>
                  <a:lnTo>
                    <a:pt x="12700" y="1942263"/>
                  </a:lnTo>
                </a:path>
              </a:pathLst>
            </a:custGeom>
            <a:solidFill>
              <a:srgbClr val="394C60">
                <a:alpha val="9804"/>
              </a:srgbClr>
            </a:solidFill>
          </p:spPr>
        </p:sp>
        <p:sp>
          <p:nvSpPr>
            <p:cNvPr name="TextBox 222" id="222"/>
            <p:cNvSpPr txBox="true"/>
            <p:nvPr/>
          </p:nvSpPr>
          <p:spPr>
            <a:xfrm>
              <a:off x="0" y="-57150"/>
              <a:ext cx="3043943" cy="1999413"/>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I thought I could take care of it on my own </a:t>
              </a:r>
            </a:p>
          </p:txBody>
        </p:sp>
      </p:grpSp>
      <p:grpSp>
        <p:nvGrpSpPr>
          <p:cNvPr name="Group 223" id="223"/>
          <p:cNvGrpSpPr/>
          <p:nvPr/>
        </p:nvGrpSpPr>
        <p:grpSpPr>
          <a:xfrm rot="0">
            <a:off x="4785108" y="2136017"/>
            <a:ext cx="2282957" cy="1532897"/>
            <a:chOff x="0" y="0"/>
            <a:chExt cx="3043943" cy="2043863"/>
          </a:xfrm>
        </p:grpSpPr>
        <p:sp>
          <p:nvSpPr>
            <p:cNvPr name="Freeform 224" id="224"/>
            <p:cNvSpPr/>
            <p:nvPr/>
          </p:nvSpPr>
          <p:spPr>
            <a:xfrm flipH="false" flipV="false" rot="0">
              <a:off x="0" y="0"/>
              <a:ext cx="3043943" cy="1942263"/>
            </a:xfrm>
            <a:custGeom>
              <a:avLst/>
              <a:gdLst/>
              <a:ahLst/>
              <a:cxnLst/>
              <a:rect r="r" b="b" t="t" l="l"/>
              <a:pathLst>
                <a:path h="1942263" w="3043943">
                  <a:moveTo>
                    <a:pt x="0" y="0"/>
                  </a:moveTo>
                  <a:lnTo>
                    <a:pt x="3043943" y="0"/>
                  </a:lnTo>
                  <a:lnTo>
                    <a:pt x="3043943" y="1942263"/>
                  </a:lnTo>
                  <a:lnTo>
                    <a:pt x="0" y="1942263"/>
                  </a:lnTo>
                  <a:close/>
                </a:path>
              </a:pathLst>
            </a:custGeom>
            <a:solidFill>
              <a:srgbClr val="C1FF72"/>
            </a:solidFill>
          </p:spPr>
        </p:sp>
        <p:sp>
          <p:nvSpPr>
            <p:cNvPr name="Freeform 225" id="225"/>
            <p:cNvSpPr/>
            <p:nvPr/>
          </p:nvSpPr>
          <p:spPr>
            <a:xfrm flipH="false" flipV="false" rot="0">
              <a:off x="0" y="0"/>
              <a:ext cx="3043943" cy="2043863"/>
            </a:xfrm>
            <a:custGeom>
              <a:avLst/>
              <a:gdLst/>
              <a:ahLst/>
              <a:cxnLst/>
              <a:rect r="r" b="b" t="t" l="l"/>
              <a:pathLst>
                <a:path h="2043863" w="3043943">
                  <a:moveTo>
                    <a:pt x="0" y="1942263"/>
                  </a:moveTo>
                  <a:lnTo>
                    <a:pt x="3043943" y="1942263"/>
                  </a:lnTo>
                  <a:lnTo>
                    <a:pt x="2916943" y="2043863"/>
                  </a:lnTo>
                  <a:cubicBezTo>
                    <a:pt x="2916943" y="2043863"/>
                    <a:pt x="1926343" y="1967663"/>
                    <a:pt x="1824743" y="1967663"/>
                  </a:cubicBezTo>
                  <a:lnTo>
                    <a:pt x="1219200" y="1967663"/>
                  </a:lnTo>
                  <a:cubicBezTo>
                    <a:pt x="1117600" y="1967663"/>
                    <a:pt x="127000" y="2043863"/>
                    <a:pt x="127000" y="2043863"/>
                  </a:cubicBezTo>
                  <a:lnTo>
                    <a:pt x="0" y="1942263"/>
                  </a:lnTo>
                  <a:lnTo>
                    <a:pt x="0" y="0"/>
                  </a:lnTo>
                  <a:lnTo>
                    <a:pt x="3043943" y="0"/>
                  </a:lnTo>
                  <a:lnTo>
                    <a:pt x="3043943" y="1942263"/>
                  </a:lnTo>
                  <a:lnTo>
                    <a:pt x="12700" y="1942263"/>
                  </a:lnTo>
                  <a:lnTo>
                    <a:pt x="12700" y="1929563"/>
                  </a:lnTo>
                  <a:lnTo>
                    <a:pt x="3031243" y="1929563"/>
                  </a:lnTo>
                  <a:lnTo>
                    <a:pt x="3031243" y="12700"/>
                  </a:lnTo>
                  <a:lnTo>
                    <a:pt x="12700" y="12700"/>
                  </a:lnTo>
                  <a:lnTo>
                    <a:pt x="12700" y="1942263"/>
                  </a:lnTo>
                </a:path>
              </a:pathLst>
            </a:custGeom>
            <a:solidFill>
              <a:srgbClr val="394C60">
                <a:alpha val="9804"/>
              </a:srgbClr>
            </a:solidFill>
          </p:spPr>
        </p:sp>
        <p:sp>
          <p:nvSpPr>
            <p:cNvPr name="TextBox 226" id="226"/>
            <p:cNvSpPr txBox="true"/>
            <p:nvPr/>
          </p:nvSpPr>
          <p:spPr>
            <a:xfrm>
              <a:off x="0" y="-57150"/>
              <a:ext cx="3043943" cy="1999413"/>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I was kicked off my Medicare plan without warning</a:t>
              </a:r>
            </a:p>
          </p:txBody>
        </p:sp>
      </p:grpSp>
      <p:grpSp>
        <p:nvGrpSpPr>
          <p:cNvPr name="Group 227" id="227"/>
          <p:cNvGrpSpPr/>
          <p:nvPr/>
        </p:nvGrpSpPr>
        <p:grpSpPr>
          <a:xfrm rot="0">
            <a:off x="592886" y="7814609"/>
            <a:ext cx="2282957" cy="1654756"/>
            <a:chOff x="0" y="0"/>
            <a:chExt cx="3043943" cy="2206342"/>
          </a:xfrm>
        </p:grpSpPr>
        <p:sp>
          <p:nvSpPr>
            <p:cNvPr name="Freeform 228" id="228"/>
            <p:cNvSpPr/>
            <p:nvPr/>
          </p:nvSpPr>
          <p:spPr>
            <a:xfrm flipH="false" flipV="false" rot="0">
              <a:off x="0" y="0"/>
              <a:ext cx="3043943" cy="2104742"/>
            </a:xfrm>
            <a:custGeom>
              <a:avLst/>
              <a:gdLst/>
              <a:ahLst/>
              <a:cxnLst/>
              <a:rect r="r" b="b" t="t" l="l"/>
              <a:pathLst>
                <a:path h="2104742" w="3043943">
                  <a:moveTo>
                    <a:pt x="0" y="0"/>
                  </a:moveTo>
                  <a:lnTo>
                    <a:pt x="3043943" y="0"/>
                  </a:lnTo>
                  <a:lnTo>
                    <a:pt x="3043943" y="2104742"/>
                  </a:lnTo>
                  <a:lnTo>
                    <a:pt x="0" y="2104742"/>
                  </a:lnTo>
                  <a:close/>
                </a:path>
              </a:pathLst>
            </a:custGeom>
            <a:solidFill>
              <a:srgbClr val="FFB3E2"/>
            </a:solidFill>
          </p:spPr>
        </p:sp>
        <p:sp>
          <p:nvSpPr>
            <p:cNvPr name="Freeform 229" id="229"/>
            <p:cNvSpPr/>
            <p:nvPr/>
          </p:nvSpPr>
          <p:spPr>
            <a:xfrm flipH="false" flipV="false" rot="0">
              <a:off x="0" y="0"/>
              <a:ext cx="3043943" cy="2206342"/>
            </a:xfrm>
            <a:custGeom>
              <a:avLst/>
              <a:gdLst/>
              <a:ahLst/>
              <a:cxnLst/>
              <a:rect r="r" b="b" t="t" l="l"/>
              <a:pathLst>
                <a:path h="2206342" w="3043943">
                  <a:moveTo>
                    <a:pt x="0" y="2104742"/>
                  </a:moveTo>
                  <a:lnTo>
                    <a:pt x="3043943" y="2104742"/>
                  </a:lnTo>
                  <a:lnTo>
                    <a:pt x="2916943" y="2206342"/>
                  </a:lnTo>
                  <a:cubicBezTo>
                    <a:pt x="2916943" y="2206342"/>
                    <a:pt x="1926343" y="2130142"/>
                    <a:pt x="1824743" y="2130142"/>
                  </a:cubicBezTo>
                  <a:lnTo>
                    <a:pt x="1219200" y="2130142"/>
                  </a:lnTo>
                  <a:cubicBezTo>
                    <a:pt x="1117600" y="2130142"/>
                    <a:pt x="127000" y="2206342"/>
                    <a:pt x="127000" y="2206342"/>
                  </a:cubicBezTo>
                  <a:lnTo>
                    <a:pt x="0" y="2104742"/>
                  </a:lnTo>
                  <a:lnTo>
                    <a:pt x="0" y="0"/>
                  </a:lnTo>
                  <a:lnTo>
                    <a:pt x="3043943" y="0"/>
                  </a:lnTo>
                  <a:lnTo>
                    <a:pt x="3043943" y="2104742"/>
                  </a:lnTo>
                  <a:lnTo>
                    <a:pt x="12700" y="2104742"/>
                  </a:lnTo>
                  <a:lnTo>
                    <a:pt x="12700" y="2092042"/>
                  </a:lnTo>
                  <a:lnTo>
                    <a:pt x="3031243" y="2092042"/>
                  </a:lnTo>
                  <a:lnTo>
                    <a:pt x="3031243" y="12700"/>
                  </a:lnTo>
                  <a:lnTo>
                    <a:pt x="12700" y="12700"/>
                  </a:lnTo>
                  <a:lnTo>
                    <a:pt x="12700" y="2104742"/>
                  </a:lnTo>
                </a:path>
              </a:pathLst>
            </a:custGeom>
            <a:solidFill>
              <a:srgbClr val="394C60">
                <a:alpha val="9804"/>
              </a:srgbClr>
            </a:solidFill>
          </p:spPr>
        </p:sp>
        <p:sp>
          <p:nvSpPr>
            <p:cNvPr name="TextBox 230" id="230"/>
            <p:cNvSpPr txBox="true"/>
            <p:nvPr/>
          </p:nvSpPr>
          <p:spPr>
            <a:xfrm>
              <a:off x="0" y="-57150"/>
              <a:ext cx="3043943" cy="2161892"/>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Goes home to South Carolina frequently for care</a:t>
              </a:r>
            </a:p>
          </p:txBody>
        </p:sp>
      </p:grpSp>
      <p:grpSp>
        <p:nvGrpSpPr>
          <p:cNvPr name="Group 231" id="231"/>
          <p:cNvGrpSpPr/>
          <p:nvPr/>
        </p:nvGrpSpPr>
        <p:grpSpPr>
          <a:xfrm rot="0">
            <a:off x="4662717" y="6136081"/>
            <a:ext cx="2282957" cy="2267669"/>
            <a:chOff x="0" y="0"/>
            <a:chExt cx="3043943" cy="3023559"/>
          </a:xfrm>
        </p:grpSpPr>
        <p:sp>
          <p:nvSpPr>
            <p:cNvPr name="Freeform 232" id="232"/>
            <p:cNvSpPr/>
            <p:nvPr/>
          </p:nvSpPr>
          <p:spPr>
            <a:xfrm flipH="false" flipV="false" rot="0">
              <a:off x="0" y="0"/>
              <a:ext cx="3043943" cy="2921959"/>
            </a:xfrm>
            <a:custGeom>
              <a:avLst/>
              <a:gdLst/>
              <a:ahLst/>
              <a:cxnLst/>
              <a:rect r="r" b="b" t="t" l="l"/>
              <a:pathLst>
                <a:path h="2921959" w="3043943">
                  <a:moveTo>
                    <a:pt x="0" y="0"/>
                  </a:moveTo>
                  <a:lnTo>
                    <a:pt x="3043943" y="0"/>
                  </a:lnTo>
                  <a:lnTo>
                    <a:pt x="3043943" y="2921959"/>
                  </a:lnTo>
                  <a:lnTo>
                    <a:pt x="0" y="2921959"/>
                  </a:lnTo>
                  <a:close/>
                </a:path>
              </a:pathLst>
            </a:custGeom>
            <a:solidFill>
              <a:srgbClr val="85D6FF"/>
            </a:solidFill>
          </p:spPr>
        </p:sp>
        <p:sp>
          <p:nvSpPr>
            <p:cNvPr name="Freeform 233" id="233"/>
            <p:cNvSpPr/>
            <p:nvPr/>
          </p:nvSpPr>
          <p:spPr>
            <a:xfrm flipH="false" flipV="false" rot="0">
              <a:off x="0" y="0"/>
              <a:ext cx="3043943" cy="3023559"/>
            </a:xfrm>
            <a:custGeom>
              <a:avLst/>
              <a:gdLst/>
              <a:ahLst/>
              <a:cxnLst/>
              <a:rect r="r" b="b" t="t" l="l"/>
              <a:pathLst>
                <a:path h="3023559" w="3043943">
                  <a:moveTo>
                    <a:pt x="0" y="2921959"/>
                  </a:moveTo>
                  <a:lnTo>
                    <a:pt x="3043943" y="2921959"/>
                  </a:lnTo>
                  <a:lnTo>
                    <a:pt x="2916943" y="3023559"/>
                  </a:lnTo>
                  <a:cubicBezTo>
                    <a:pt x="2916943" y="3023559"/>
                    <a:pt x="1926343" y="2947359"/>
                    <a:pt x="1824743" y="2947359"/>
                  </a:cubicBezTo>
                  <a:lnTo>
                    <a:pt x="1219200" y="2947359"/>
                  </a:lnTo>
                  <a:cubicBezTo>
                    <a:pt x="1117600" y="2947359"/>
                    <a:pt x="127000" y="3023559"/>
                    <a:pt x="127000" y="3023559"/>
                  </a:cubicBezTo>
                  <a:lnTo>
                    <a:pt x="0" y="2921959"/>
                  </a:lnTo>
                  <a:lnTo>
                    <a:pt x="0" y="0"/>
                  </a:lnTo>
                  <a:lnTo>
                    <a:pt x="3043943" y="0"/>
                  </a:lnTo>
                  <a:lnTo>
                    <a:pt x="3043943" y="2921959"/>
                  </a:lnTo>
                  <a:lnTo>
                    <a:pt x="12700" y="2921959"/>
                  </a:lnTo>
                  <a:lnTo>
                    <a:pt x="12700" y="2909259"/>
                  </a:lnTo>
                  <a:lnTo>
                    <a:pt x="3031243" y="2909259"/>
                  </a:lnTo>
                  <a:lnTo>
                    <a:pt x="3031243" y="12700"/>
                  </a:lnTo>
                  <a:lnTo>
                    <a:pt x="12700" y="12700"/>
                  </a:lnTo>
                  <a:lnTo>
                    <a:pt x="12700" y="2921959"/>
                  </a:lnTo>
                </a:path>
              </a:pathLst>
            </a:custGeom>
            <a:solidFill>
              <a:srgbClr val="394C60">
                <a:alpha val="9804"/>
              </a:srgbClr>
            </a:solidFill>
          </p:spPr>
        </p:sp>
        <p:sp>
          <p:nvSpPr>
            <p:cNvPr name="TextBox 234" id="234"/>
            <p:cNvSpPr txBox="true"/>
            <p:nvPr/>
          </p:nvSpPr>
          <p:spPr>
            <a:xfrm>
              <a:off x="0" y="-57150"/>
              <a:ext cx="3043943" cy="2979109"/>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Phone calls to Medicare require long process of going through 3-4 agents before getting help </a:t>
              </a:r>
            </a:p>
          </p:txBody>
        </p:sp>
      </p:grpSp>
      <p:grpSp>
        <p:nvGrpSpPr>
          <p:cNvPr name="Group 235" id="235"/>
          <p:cNvGrpSpPr/>
          <p:nvPr/>
        </p:nvGrpSpPr>
        <p:grpSpPr>
          <a:xfrm rot="0">
            <a:off x="12842428" y="821326"/>
            <a:ext cx="2282957" cy="3493495"/>
            <a:chOff x="0" y="0"/>
            <a:chExt cx="3043943" cy="4657994"/>
          </a:xfrm>
        </p:grpSpPr>
        <p:sp>
          <p:nvSpPr>
            <p:cNvPr name="Freeform 236" id="236"/>
            <p:cNvSpPr/>
            <p:nvPr/>
          </p:nvSpPr>
          <p:spPr>
            <a:xfrm flipH="false" flipV="false" rot="0">
              <a:off x="0" y="0"/>
              <a:ext cx="3043943" cy="4556394"/>
            </a:xfrm>
            <a:custGeom>
              <a:avLst/>
              <a:gdLst/>
              <a:ahLst/>
              <a:cxnLst/>
              <a:rect r="r" b="b" t="t" l="l"/>
              <a:pathLst>
                <a:path h="4556394" w="3043943">
                  <a:moveTo>
                    <a:pt x="0" y="0"/>
                  </a:moveTo>
                  <a:lnTo>
                    <a:pt x="3043943" y="0"/>
                  </a:lnTo>
                  <a:lnTo>
                    <a:pt x="3043943" y="4556394"/>
                  </a:lnTo>
                  <a:lnTo>
                    <a:pt x="0" y="4556394"/>
                  </a:lnTo>
                  <a:close/>
                </a:path>
              </a:pathLst>
            </a:custGeom>
            <a:solidFill>
              <a:srgbClr val="FDF9B4"/>
            </a:solidFill>
          </p:spPr>
        </p:sp>
        <p:sp>
          <p:nvSpPr>
            <p:cNvPr name="Freeform 237" id="237"/>
            <p:cNvSpPr/>
            <p:nvPr/>
          </p:nvSpPr>
          <p:spPr>
            <a:xfrm flipH="false" flipV="false" rot="0">
              <a:off x="0" y="0"/>
              <a:ext cx="3043943" cy="4657994"/>
            </a:xfrm>
            <a:custGeom>
              <a:avLst/>
              <a:gdLst/>
              <a:ahLst/>
              <a:cxnLst/>
              <a:rect r="r" b="b" t="t" l="l"/>
              <a:pathLst>
                <a:path h="4657994" w="3043943">
                  <a:moveTo>
                    <a:pt x="0" y="4556394"/>
                  </a:moveTo>
                  <a:lnTo>
                    <a:pt x="3043943" y="4556394"/>
                  </a:lnTo>
                  <a:lnTo>
                    <a:pt x="2916943" y="4657994"/>
                  </a:lnTo>
                  <a:cubicBezTo>
                    <a:pt x="2916943" y="4657994"/>
                    <a:pt x="1926343" y="4581794"/>
                    <a:pt x="1824743" y="4581794"/>
                  </a:cubicBezTo>
                  <a:lnTo>
                    <a:pt x="1219200" y="4581794"/>
                  </a:lnTo>
                  <a:cubicBezTo>
                    <a:pt x="1117600" y="4581794"/>
                    <a:pt x="127000" y="4657994"/>
                    <a:pt x="127000" y="4657994"/>
                  </a:cubicBezTo>
                  <a:lnTo>
                    <a:pt x="0" y="4556394"/>
                  </a:lnTo>
                  <a:lnTo>
                    <a:pt x="0" y="0"/>
                  </a:lnTo>
                  <a:lnTo>
                    <a:pt x="3043943" y="0"/>
                  </a:lnTo>
                  <a:lnTo>
                    <a:pt x="3043943" y="4556394"/>
                  </a:lnTo>
                  <a:lnTo>
                    <a:pt x="12700" y="4556394"/>
                  </a:lnTo>
                  <a:lnTo>
                    <a:pt x="12700" y="4543694"/>
                  </a:lnTo>
                  <a:lnTo>
                    <a:pt x="3031243" y="4543694"/>
                  </a:lnTo>
                  <a:lnTo>
                    <a:pt x="3031243" y="12700"/>
                  </a:lnTo>
                  <a:lnTo>
                    <a:pt x="12700" y="12700"/>
                  </a:lnTo>
                  <a:lnTo>
                    <a:pt x="12700" y="4556394"/>
                  </a:lnTo>
                </a:path>
              </a:pathLst>
            </a:custGeom>
            <a:solidFill>
              <a:srgbClr val="394C60">
                <a:alpha val="9804"/>
              </a:srgbClr>
            </a:solidFill>
          </p:spPr>
        </p:sp>
        <p:sp>
          <p:nvSpPr>
            <p:cNvPr name="TextBox 238" id="238"/>
            <p:cNvSpPr txBox="true"/>
            <p:nvPr/>
          </p:nvSpPr>
          <p:spPr>
            <a:xfrm>
              <a:off x="0" y="-57150"/>
              <a:ext cx="3043943" cy="4613544"/>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Lack of communication between Medicare, physicians at home, and physicians in the Bay is the reason it has taken years to get surgery </a:t>
              </a:r>
            </a:p>
          </p:txBody>
        </p:sp>
      </p:grpSp>
      <p:grpSp>
        <p:nvGrpSpPr>
          <p:cNvPr name="Group 239" id="239"/>
          <p:cNvGrpSpPr/>
          <p:nvPr/>
        </p:nvGrpSpPr>
        <p:grpSpPr>
          <a:xfrm rot="0">
            <a:off x="12742514" y="6987231"/>
            <a:ext cx="3016444" cy="1654756"/>
            <a:chOff x="0" y="0"/>
            <a:chExt cx="4021926" cy="2206342"/>
          </a:xfrm>
        </p:grpSpPr>
        <p:sp>
          <p:nvSpPr>
            <p:cNvPr name="Freeform 240" id="240"/>
            <p:cNvSpPr/>
            <p:nvPr/>
          </p:nvSpPr>
          <p:spPr>
            <a:xfrm flipH="false" flipV="false" rot="0">
              <a:off x="0" y="0"/>
              <a:ext cx="4021926" cy="2104742"/>
            </a:xfrm>
            <a:custGeom>
              <a:avLst/>
              <a:gdLst/>
              <a:ahLst/>
              <a:cxnLst/>
              <a:rect r="r" b="b" t="t" l="l"/>
              <a:pathLst>
                <a:path h="2104742" w="4021926">
                  <a:moveTo>
                    <a:pt x="0" y="0"/>
                  </a:moveTo>
                  <a:lnTo>
                    <a:pt x="4021926" y="0"/>
                  </a:lnTo>
                  <a:lnTo>
                    <a:pt x="4021926" y="2104742"/>
                  </a:lnTo>
                  <a:lnTo>
                    <a:pt x="0" y="2104742"/>
                  </a:lnTo>
                  <a:close/>
                </a:path>
              </a:pathLst>
            </a:custGeom>
            <a:solidFill>
              <a:srgbClr val="C1FF72"/>
            </a:solidFill>
          </p:spPr>
        </p:sp>
        <p:sp>
          <p:nvSpPr>
            <p:cNvPr name="Freeform 241" id="241"/>
            <p:cNvSpPr/>
            <p:nvPr/>
          </p:nvSpPr>
          <p:spPr>
            <a:xfrm flipH="false" flipV="false" rot="0">
              <a:off x="0" y="0"/>
              <a:ext cx="4021926" cy="2206342"/>
            </a:xfrm>
            <a:custGeom>
              <a:avLst/>
              <a:gdLst/>
              <a:ahLst/>
              <a:cxnLst/>
              <a:rect r="r" b="b" t="t" l="l"/>
              <a:pathLst>
                <a:path h="2206342" w="4021926">
                  <a:moveTo>
                    <a:pt x="0" y="2104742"/>
                  </a:moveTo>
                  <a:lnTo>
                    <a:pt x="4021926" y="2104742"/>
                  </a:lnTo>
                  <a:lnTo>
                    <a:pt x="3894926" y="2206342"/>
                  </a:lnTo>
                  <a:cubicBezTo>
                    <a:pt x="3894926" y="2206342"/>
                    <a:pt x="2904326" y="2130142"/>
                    <a:pt x="2802726" y="2130142"/>
                  </a:cubicBezTo>
                  <a:lnTo>
                    <a:pt x="1219200" y="2130142"/>
                  </a:lnTo>
                  <a:cubicBezTo>
                    <a:pt x="1117600" y="2130142"/>
                    <a:pt x="127000" y="2206342"/>
                    <a:pt x="127000" y="2206342"/>
                  </a:cubicBezTo>
                  <a:lnTo>
                    <a:pt x="0" y="2104742"/>
                  </a:lnTo>
                  <a:lnTo>
                    <a:pt x="0" y="0"/>
                  </a:lnTo>
                  <a:lnTo>
                    <a:pt x="4021926" y="0"/>
                  </a:lnTo>
                  <a:lnTo>
                    <a:pt x="4021926" y="2104742"/>
                  </a:lnTo>
                  <a:lnTo>
                    <a:pt x="12700" y="2104742"/>
                  </a:lnTo>
                  <a:lnTo>
                    <a:pt x="12700" y="2092042"/>
                  </a:lnTo>
                  <a:lnTo>
                    <a:pt x="4009226" y="2092042"/>
                  </a:lnTo>
                  <a:lnTo>
                    <a:pt x="4009226" y="12700"/>
                  </a:lnTo>
                  <a:lnTo>
                    <a:pt x="12700" y="12700"/>
                  </a:lnTo>
                  <a:lnTo>
                    <a:pt x="12700" y="2104742"/>
                  </a:lnTo>
                </a:path>
              </a:pathLst>
            </a:custGeom>
            <a:solidFill>
              <a:srgbClr val="394C60">
                <a:alpha val="9804"/>
              </a:srgbClr>
            </a:solidFill>
          </p:spPr>
        </p:sp>
        <p:sp>
          <p:nvSpPr>
            <p:cNvPr name="TextBox 242" id="242"/>
            <p:cNvSpPr txBox="true"/>
            <p:nvPr/>
          </p:nvSpPr>
          <p:spPr>
            <a:xfrm>
              <a:off x="0" y="-57150"/>
              <a:ext cx="4021926" cy="2161892"/>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Frustrated by the lack of flexibility of health insurance plans across state lines </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lin ang="2100000"/>
        </a:gradFill>
      </p:bgPr>
    </p:bg>
    <p:spTree>
      <p:nvGrpSpPr>
        <p:cNvPr id="1" name=""/>
        <p:cNvGrpSpPr/>
        <p:nvPr/>
      </p:nvGrpSpPr>
      <p:grpSpPr>
        <a:xfrm>
          <a:off x="0" y="0"/>
          <a:ext cx="0" cy="0"/>
          <a:chOff x="0" y="0"/>
          <a:chExt cx="0" cy="0"/>
        </a:xfrm>
      </p:grpSpPr>
      <p:sp>
        <p:nvSpPr>
          <p:cNvPr name="TextBox 2" id="2"/>
          <p:cNvSpPr txBox="true"/>
          <p:nvPr/>
        </p:nvSpPr>
        <p:spPr>
          <a:xfrm rot="0">
            <a:off x="10298313" y="2142643"/>
            <a:ext cx="7389731"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Insight</a:t>
            </a:r>
          </a:p>
        </p:txBody>
      </p:sp>
      <p:sp>
        <p:nvSpPr>
          <p:cNvPr name="Freeform 3" id="3"/>
          <p:cNvSpPr/>
          <p:nvPr/>
        </p:nvSpPr>
        <p:spPr>
          <a:xfrm flipH="false" flipV="false" rot="0">
            <a:off x="3744798" y="4085044"/>
            <a:ext cx="3743803" cy="2851530"/>
          </a:xfrm>
          <a:custGeom>
            <a:avLst/>
            <a:gdLst/>
            <a:ahLst/>
            <a:cxnLst/>
            <a:rect r="r" b="b" t="t" l="l"/>
            <a:pathLst>
              <a:path h="2851530" w="3743803">
                <a:moveTo>
                  <a:pt x="0" y="0"/>
                </a:moveTo>
                <a:lnTo>
                  <a:pt x="3743802" y="0"/>
                </a:lnTo>
                <a:lnTo>
                  <a:pt x="3743802" y="2851530"/>
                </a:lnTo>
                <a:lnTo>
                  <a:pt x="0" y="2851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734109" y="6296230"/>
            <a:ext cx="2318696" cy="231869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1BC"/>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TextBox 7" id="7"/>
          <p:cNvSpPr txBox="true"/>
          <p:nvPr/>
        </p:nvSpPr>
        <p:spPr>
          <a:xfrm rot="0">
            <a:off x="1130142" y="6577355"/>
            <a:ext cx="2246513" cy="596762"/>
          </a:xfrm>
          <a:prstGeom prst="rect">
            <a:avLst/>
          </a:prstGeom>
        </p:spPr>
        <p:txBody>
          <a:bodyPr anchor="t" rtlCol="false" tIns="0" lIns="0" bIns="0" rIns="0">
            <a:spAutoFit/>
          </a:bodyPr>
          <a:lstStyle/>
          <a:p>
            <a:pPr algn="ctr">
              <a:lnSpc>
                <a:spcPts val="4200"/>
              </a:lnSpc>
            </a:pPr>
            <a:r>
              <a:rPr lang="en-US" sz="3500" spc="-70">
                <a:solidFill>
                  <a:srgbClr val="084C6E"/>
                </a:solidFill>
                <a:latin typeface="Codec Pro Bold"/>
              </a:rPr>
              <a:t>Alia</a:t>
            </a:r>
          </a:p>
        </p:txBody>
      </p:sp>
      <p:grpSp>
        <p:nvGrpSpPr>
          <p:cNvPr name="Group 8" id="8"/>
          <p:cNvGrpSpPr/>
          <p:nvPr/>
        </p:nvGrpSpPr>
        <p:grpSpPr>
          <a:xfrm rot="0">
            <a:off x="7734109" y="2011603"/>
            <a:ext cx="2318696" cy="231869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Freeform 11" id="11"/>
          <p:cNvSpPr/>
          <p:nvPr/>
        </p:nvSpPr>
        <p:spPr>
          <a:xfrm flipH="false" flipV="false" rot="0">
            <a:off x="8368200" y="2581681"/>
            <a:ext cx="1074677" cy="1257601"/>
          </a:xfrm>
          <a:custGeom>
            <a:avLst/>
            <a:gdLst/>
            <a:ahLst/>
            <a:cxnLst/>
            <a:rect r="r" b="b" t="t" l="l"/>
            <a:pathLst>
              <a:path h="1257601" w="1074677">
                <a:moveTo>
                  <a:pt x="0" y="0"/>
                </a:moveTo>
                <a:lnTo>
                  <a:pt x="1074677" y="0"/>
                </a:lnTo>
                <a:lnTo>
                  <a:pt x="1074677" y="1257601"/>
                </a:lnTo>
                <a:lnTo>
                  <a:pt x="0" y="125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8256685" y="6879962"/>
            <a:ext cx="1273543" cy="1273543"/>
          </a:xfrm>
          <a:custGeom>
            <a:avLst/>
            <a:gdLst/>
            <a:ahLst/>
            <a:cxnLst/>
            <a:rect r="r" b="b" t="t" l="l"/>
            <a:pathLst>
              <a:path h="1273543" w="1273543">
                <a:moveTo>
                  <a:pt x="0" y="0"/>
                </a:moveTo>
                <a:lnTo>
                  <a:pt x="1273543" y="0"/>
                </a:lnTo>
                <a:lnTo>
                  <a:pt x="1273543" y="1273543"/>
                </a:lnTo>
                <a:lnTo>
                  <a:pt x="0" y="127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0323754" y="6471696"/>
            <a:ext cx="7364290"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Need</a:t>
            </a:r>
          </a:p>
        </p:txBody>
      </p:sp>
      <p:sp>
        <p:nvSpPr>
          <p:cNvPr name="TextBox 14" id="14"/>
          <p:cNvSpPr txBox="true"/>
          <p:nvPr/>
        </p:nvSpPr>
        <p:spPr>
          <a:xfrm rot="0">
            <a:off x="10323754" y="7298261"/>
            <a:ext cx="7191449" cy="1246665"/>
          </a:xfrm>
          <a:prstGeom prst="rect">
            <a:avLst/>
          </a:prstGeom>
        </p:spPr>
        <p:txBody>
          <a:bodyPr anchor="t" rtlCol="false" tIns="0" lIns="0" bIns="0" rIns="0">
            <a:spAutoFit/>
          </a:bodyPr>
          <a:lstStyle/>
          <a:p>
            <a:pPr algn="l" marL="0" indent="0" lvl="1">
              <a:lnSpc>
                <a:spcPts val="3432"/>
              </a:lnSpc>
              <a:spcBef>
                <a:spcPct val="0"/>
              </a:spcBef>
            </a:pPr>
            <a:r>
              <a:rPr lang="en-US" sz="2600">
                <a:solidFill>
                  <a:srgbClr val="084C6E"/>
                </a:solidFill>
                <a:latin typeface="Open Sauce"/>
              </a:rPr>
              <a:t>Users need a </a:t>
            </a:r>
            <a:r>
              <a:rPr lang="en-US" sz="2600" u="sng">
                <a:solidFill>
                  <a:srgbClr val="084C6E"/>
                </a:solidFill>
                <a:latin typeface="Open Sauce Bold"/>
              </a:rPr>
              <a:t>digitized</a:t>
            </a:r>
            <a:r>
              <a:rPr lang="en-US" sz="2600">
                <a:solidFill>
                  <a:srgbClr val="084C6E"/>
                </a:solidFill>
                <a:latin typeface="Open Sauce"/>
              </a:rPr>
              <a:t>, </a:t>
            </a:r>
            <a:r>
              <a:rPr lang="en-US" sz="2600" u="sng">
                <a:solidFill>
                  <a:srgbClr val="084C6E"/>
                </a:solidFill>
                <a:latin typeface="Open Sauce Bold"/>
              </a:rPr>
              <a:t>cross-state</a:t>
            </a:r>
            <a:r>
              <a:rPr lang="en-US" sz="2600">
                <a:solidFill>
                  <a:srgbClr val="084C6E"/>
                </a:solidFill>
                <a:latin typeface="Open Sauce"/>
              </a:rPr>
              <a:t> referral system that streamlines the healthcare process.</a:t>
            </a:r>
          </a:p>
        </p:txBody>
      </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7" id="17"/>
          <p:cNvGrpSpPr>
            <a:grpSpLocks noChangeAspect="true"/>
          </p:cNvGrpSpPr>
          <p:nvPr/>
        </p:nvGrpSpPr>
        <p:grpSpPr>
          <a:xfrm rot="0">
            <a:off x="1028700" y="3863806"/>
            <a:ext cx="2449398" cy="2449398"/>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11"/>
              <a:stretch>
                <a:fillRect l="0" t="0" r="0" b="0"/>
              </a:stretch>
            </a:blipFill>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spPr>
        </p:sp>
      </p:grpSp>
      <p:sp>
        <p:nvSpPr>
          <p:cNvPr name="TextBox 20" id="20"/>
          <p:cNvSpPr txBox="true"/>
          <p:nvPr/>
        </p:nvSpPr>
        <p:spPr>
          <a:xfrm rot="0">
            <a:off x="10323754" y="3083383"/>
            <a:ext cx="7191449" cy="1246665"/>
          </a:xfrm>
          <a:prstGeom prst="rect">
            <a:avLst/>
          </a:prstGeom>
        </p:spPr>
        <p:txBody>
          <a:bodyPr anchor="t" rtlCol="false" tIns="0" lIns="0" bIns="0" rIns="0">
            <a:spAutoFit/>
          </a:bodyPr>
          <a:lstStyle/>
          <a:p>
            <a:pPr algn="l" marL="0" indent="0" lvl="1">
              <a:lnSpc>
                <a:spcPts val="3432"/>
              </a:lnSpc>
              <a:spcBef>
                <a:spcPct val="0"/>
              </a:spcBef>
            </a:pPr>
            <a:r>
              <a:rPr lang="en-US" sz="2600" u="sng">
                <a:solidFill>
                  <a:srgbClr val="084C6E"/>
                </a:solidFill>
                <a:latin typeface="Open Sauce Bold"/>
              </a:rPr>
              <a:t>Lack of transparency and flexibility</a:t>
            </a:r>
            <a:r>
              <a:rPr lang="en-US" sz="2600">
                <a:solidFill>
                  <a:srgbClr val="084C6E"/>
                </a:solidFill>
                <a:latin typeface="Open Sauce"/>
              </a:rPr>
              <a:t> from insurance providers forces people to </a:t>
            </a:r>
            <a:r>
              <a:rPr lang="en-US" sz="2600" u="sng">
                <a:solidFill>
                  <a:srgbClr val="084C6E"/>
                </a:solidFill>
                <a:latin typeface="Open Sauce Bold"/>
              </a:rPr>
              <a:t>return home to receive more efficient care.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486709" y="1235318"/>
            <a:ext cx="5448739" cy="7816365"/>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46889" y="0"/>
                  </a:moveTo>
                  <a:lnTo>
                    <a:pt x="1212803" y="0"/>
                  </a:lnTo>
                  <a:cubicBezTo>
                    <a:pt x="1238699" y="0"/>
                    <a:pt x="1259692" y="20993"/>
                    <a:pt x="1259692" y="46889"/>
                  </a:cubicBezTo>
                  <a:lnTo>
                    <a:pt x="1259692" y="1760174"/>
                  </a:lnTo>
                  <a:cubicBezTo>
                    <a:pt x="1259692" y="1786069"/>
                    <a:pt x="1238699" y="1807062"/>
                    <a:pt x="1212803" y="1807062"/>
                  </a:cubicBezTo>
                  <a:lnTo>
                    <a:pt x="46889" y="1807062"/>
                  </a:lnTo>
                  <a:cubicBezTo>
                    <a:pt x="20993" y="1807062"/>
                    <a:pt x="0" y="1786069"/>
                    <a:pt x="0" y="1760174"/>
                  </a:cubicBezTo>
                  <a:lnTo>
                    <a:pt x="0" y="46889"/>
                  </a:lnTo>
                  <a:cubicBezTo>
                    <a:pt x="0" y="20993"/>
                    <a:pt x="20993" y="0"/>
                    <a:pt x="46889"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5145184" y="1457392"/>
            <a:ext cx="1413113" cy="335055"/>
            <a:chOff x="0" y="0"/>
            <a:chExt cx="1884151" cy="446740"/>
          </a:xfrm>
        </p:grpSpPr>
        <p:grpSp>
          <p:nvGrpSpPr>
            <p:cNvPr name="Group 6" id="6"/>
            <p:cNvGrpSpPr/>
            <p:nvPr/>
          </p:nvGrpSpPr>
          <p:grpSpPr>
            <a:xfrm rot="0">
              <a:off x="1437411" y="0"/>
              <a:ext cx="446740" cy="44674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721633" y="0"/>
              <a:ext cx="446740" cy="446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446740" cy="446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TextBox 15" id="15"/>
          <p:cNvSpPr txBox="true"/>
          <p:nvPr/>
        </p:nvSpPr>
        <p:spPr>
          <a:xfrm rot="0">
            <a:off x="2315084" y="6161873"/>
            <a:ext cx="3818992" cy="676390"/>
          </a:xfrm>
          <a:prstGeom prst="rect">
            <a:avLst/>
          </a:prstGeom>
        </p:spPr>
        <p:txBody>
          <a:bodyPr anchor="t" rtlCol="false" tIns="0" lIns="0" bIns="0" rIns="0">
            <a:spAutoFit/>
          </a:bodyPr>
          <a:lstStyle/>
          <a:p>
            <a:pPr algn="ctr">
              <a:lnSpc>
                <a:spcPts val="5620"/>
              </a:lnSpc>
            </a:pPr>
            <a:r>
              <a:rPr lang="en-US" sz="3746" spc="-93">
                <a:solidFill>
                  <a:srgbClr val="084C6E"/>
                </a:solidFill>
                <a:latin typeface="Open Sauce Bold"/>
              </a:rPr>
              <a:t>Connie</a:t>
            </a:r>
          </a:p>
        </p:txBody>
      </p:sp>
      <p:sp>
        <p:nvSpPr>
          <p:cNvPr name="TextBox 16" id="16"/>
          <p:cNvSpPr txBox="true"/>
          <p:nvPr/>
        </p:nvSpPr>
        <p:spPr>
          <a:xfrm rot="0">
            <a:off x="2054363" y="6906881"/>
            <a:ext cx="4329362" cy="1000556"/>
          </a:xfrm>
          <a:prstGeom prst="rect">
            <a:avLst/>
          </a:prstGeom>
        </p:spPr>
        <p:txBody>
          <a:bodyPr anchor="t" rtlCol="false" tIns="0" lIns="0" bIns="0" rIns="0">
            <a:spAutoFit/>
          </a:bodyPr>
          <a:lstStyle/>
          <a:p>
            <a:pPr algn="ctr">
              <a:lnSpc>
                <a:spcPts val="4108"/>
              </a:lnSpc>
            </a:pPr>
            <a:r>
              <a:rPr lang="en-US" sz="2738" spc="-68">
                <a:solidFill>
                  <a:srgbClr val="000000"/>
                </a:solidFill>
                <a:latin typeface="Open Sauce Italics"/>
              </a:rPr>
              <a:t>Entrepreneur</a:t>
            </a:r>
          </a:p>
          <a:p>
            <a:pPr algn="ctr">
              <a:lnSpc>
                <a:spcPts val="4108"/>
              </a:lnSpc>
            </a:pPr>
            <a:r>
              <a:rPr lang="en-US" sz="2738" spc="-68">
                <a:solidFill>
                  <a:srgbClr val="000000"/>
                </a:solidFill>
                <a:latin typeface="Open Sauce Italics"/>
              </a:rPr>
              <a:t>Palo Alto, CA</a:t>
            </a:r>
          </a:p>
        </p:txBody>
      </p:sp>
      <p:grpSp>
        <p:nvGrpSpPr>
          <p:cNvPr name="Group 17" id="17"/>
          <p:cNvGrpSpPr/>
          <p:nvPr/>
        </p:nvGrpSpPr>
        <p:grpSpPr>
          <a:xfrm rot="0">
            <a:off x="7340995" y="3576684"/>
            <a:ext cx="9918305" cy="2937962"/>
            <a:chOff x="0" y="0"/>
            <a:chExt cx="2161983" cy="640414"/>
          </a:xfrm>
        </p:grpSpPr>
        <p:sp>
          <p:nvSpPr>
            <p:cNvPr name="Freeform 18" id="18"/>
            <p:cNvSpPr/>
            <p:nvPr/>
          </p:nvSpPr>
          <p:spPr>
            <a:xfrm flipH="false" flipV="false" rot="0">
              <a:off x="0" y="0"/>
              <a:ext cx="2161983" cy="640414"/>
            </a:xfrm>
            <a:custGeom>
              <a:avLst/>
              <a:gdLst/>
              <a:ahLst/>
              <a:cxnLst/>
              <a:rect r="r" b="b" t="t" l="l"/>
              <a:pathLst>
                <a:path h="640414" w="2161983">
                  <a:moveTo>
                    <a:pt x="32003" y="0"/>
                  </a:moveTo>
                  <a:lnTo>
                    <a:pt x="2129980" y="0"/>
                  </a:lnTo>
                  <a:cubicBezTo>
                    <a:pt x="2138468" y="0"/>
                    <a:pt x="2146608" y="3372"/>
                    <a:pt x="2152610" y="9374"/>
                  </a:cubicBezTo>
                  <a:cubicBezTo>
                    <a:pt x="2158611" y="15375"/>
                    <a:pt x="2161983" y="23516"/>
                    <a:pt x="2161983" y="32003"/>
                  </a:cubicBezTo>
                  <a:lnTo>
                    <a:pt x="2161983" y="608411"/>
                  </a:lnTo>
                  <a:cubicBezTo>
                    <a:pt x="2161983" y="616899"/>
                    <a:pt x="2158611" y="625039"/>
                    <a:pt x="2152610" y="631041"/>
                  </a:cubicBezTo>
                  <a:cubicBezTo>
                    <a:pt x="2146608" y="637043"/>
                    <a:pt x="2138468" y="640414"/>
                    <a:pt x="2129980" y="640414"/>
                  </a:cubicBezTo>
                  <a:lnTo>
                    <a:pt x="32003" y="640414"/>
                  </a:lnTo>
                  <a:cubicBezTo>
                    <a:pt x="23516" y="640414"/>
                    <a:pt x="15375" y="637043"/>
                    <a:pt x="9374" y="631041"/>
                  </a:cubicBezTo>
                  <a:cubicBezTo>
                    <a:pt x="3372" y="625039"/>
                    <a:pt x="0" y="616899"/>
                    <a:pt x="0" y="608411"/>
                  </a:cubicBezTo>
                  <a:lnTo>
                    <a:pt x="0" y="32003"/>
                  </a:lnTo>
                  <a:cubicBezTo>
                    <a:pt x="0" y="23516"/>
                    <a:pt x="3372" y="15375"/>
                    <a:pt x="9374" y="9374"/>
                  </a:cubicBezTo>
                  <a:cubicBezTo>
                    <a:pt x="15375" y="3372"/>
                    <a:pt x="23516" y="0"/>
                    <a:pt x="32003" y="0"/>
                  </a:cubicBezTo>
                  <a:close/>
                </a:path>
              </a:pathLst>
            </a:custGeom>
            <a:solidFill>
              <a:srgbClr val="084C6E"/>
            </a:solidFill>
            <a:ln w="19050" cap="rnd">
              <a:solidFill>
                <a:srgbClr val="084C6E"/>
              </a:solidFill>
              <a:prstDash val="solid"/>
              <a:round/>
            </a:ln>
          </p:spPr>
        </p:sp>
        <p:sp>
          <p:nvSpPr>
            <p:cNvPr name="TextBox 19" id="19"/>
            <p:cNvSpPr txBox="true"/>
            <p:nvPr/>
          </p:nvSpPr>
          <p:spPr>
            <a:xfrm>
              <a:off x="0" y="-28575"/>
              <a:ext cx="2161983" cy="66898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20" id="20"/>
          <p:cNvSpPr txBox="true"/>
          <p:nvPr/>
        </p:nvSpPr>
        <p:spPr>
          <a:xfrm rot="0">
            <a:off x="8440859" y="4436783"/>
            <a:ext cx="7718576" cy="1179666"/>
          </a:xfrm>
          <a:prstGeom prst="rect">
            <a:avLst/>
          </a:prstGeom>
        </p:spPr>
        <p:txBody>
          <a:bodyPr anchor="t" rtlCol="false" tIns="0" lIns="0" bIns="0" rIns="0">
            <a:spAutoFit/>
          </a:bodyPr>
          <a:lstStyle/>
          <a:p>
            <a:pPr algn="ctr" marL="0" indent="0" lvl="1">
              <a:lnSpc>
                <a:spcPts val="4792"/>
              </a:lnSpc>
              <a:spcBef>
                <a:spcPct val="0"/>
              </a:spcBef>
            </a:pPr>
            <a:r>
              <a:rPr lang="en-US" sz="3630">
                <a:solidFill>
                  <a:srgbClr val="FFFFFF"/>
                </a:solidFill>
                <a:latin typeface="Open Sauce"/>
              </a:rPr>
              <a:t>“I’m fairly educated and I can barely figure this out.”</a:t>
            </a:r>
          </a:p>
        </p:txBody>
      </p:sp>
      <p:sp>
        <p:nvSpPr>
          <p:cNvPr name="Freeform 21" id="21"/>
          <p:cNvSpPr/>
          <p:nvPr/>
        </p:nvSpPr>
        <p:spPr>
          <a:xfrm flipH="false" flipV="false" rot="0">
            <a:off x="8890115" y="6514647"/>
            <a:ext cx="6820065" cy="439860"/>
          </a:xfrm>
          <a:custGeom>
            <a:avLst/>
            <a:gdLst/>
            <a:ahLst/>
            <a:cxnLst/>
            <a:rect r="r" b="b" t="t" l="l"/>
            <a:pathLst>
              <a:path h="439860" w="6820065">
                <a:moveTo>
                  <a:pt x="0" y="0"/>
                </a:moveTo>
                <a:lnTo>
                  <a:pt x="6820065" y="0"/>
                </a:lnTo>
                <a:lnTo>
                  <a:pt x="6820065" y="439859"/>
                </a:lnTo>
                <a:lnTo>
                  <a:pt x="0" y="439859"/>
                </a:lnTo>
                <a:lnTo>
                  <a:pt x="0" y="0"/>
                </a:lnTo>
                <a:close/>
              </a:path>
            </a:pathLst>
          </a:custGeom>
          <a:blipFill>
            <a:blip r:embed="rId3"/>
            <a:stretch>
              <a:fillRect l="0" t="-182071" r="0" b="-24154"/>
            </a:stretch>
          </a:blipFill>
        </p:spPr>
      </p:sp>
      <p:grpSp>
        <p:nvGrpSpPr>
          <p:cNvPr name="Group 22" id="22"/>
          <p:cNvGrpSpPr>
            <a:grpSpLocks noChangeAspect="true"/>
          </p:cNvGrpSpPr>
          <p:nvPr/>
        </p:nvGrpSpPr>
        <p:grpSpPr>
          <a:xfrm rot="0">
            <a:off x="2241438" y="2064669"/>
            <a:ext cx="3939282" cy="3939282"/>
            <a:chOff x="0" y="0"/>
            <a:chExt cx="6350000" cy="6350000"/>
          </a:xfrm>
        </p:grpSpPr>
        <p:sp>
          <p:nvSpPr>
            <p:cNvPr name="Freeform 23" id="2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28431" t="0" r="-28431" b="0"/>
              </a:stretch>
            </a:blipFill>
          </p:spPr>
        </p:sp>
        <p:sp>
          <p:nvSpPr>
            <p:cNvPr name="Freeform 24" id="2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444358" y="264652"/>
            <a:ext cx="1829366" cy="1811798"/>
            <a:chOff x="0" y="0"/>
            <a:chExt cx="2439154" cy="2415731"/>
          </a:xfrm>
        </p:grpSpPr>
        <p:sp>
          <p:nvSpPr>
            <p:cNvPr name="Freeform 5" id="5"/>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FDF9B4"/>
            </a:solidFill>
          </p:spPr>
        </p:sp>
        <p:sp>
          <p:nvSpPr>
            <p:cNvPr name="Freeform 6" id="6"/>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7" id="7"/>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“I was already employed... which was a godsend because I wasn’t under insurance all of undergrad... they found a 5 pound ovarian cyst.”</a:t>
              </a:r>
            </a:p>
          </p:txBody>
        </p:sp>
      </p:grpSp>
      <p:sp>
        <p:nvSpPr>
          <p:cNvPr name="TextBox 8" id="8"/>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0" id="10"/>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1" id="11"/>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2" id="12"/>
          <p:cNvGrpSpPr>
            <a:grpSpLocks noChangeAspect="true"/>
          </p:cNvGrpSpPr>
          <p:nvPr/>
        </p:nvGrpSpPr>
        <p:grpSpPr>
          <a:xfrm rot="0">
            <a:off x="7844768" y="3863318"/>
            <a:ext cx="2598463" cy="2598463"/>
            <a:chOff x="0" y="0"/>
            <a:chExt cx="6350000" cy="6350000"/>
          </a:xfrm>
        </p:grpSpPr>
        <p:sp>
          <p:nvSpPr>
            <p:cNvPr name="Freeform 13" id="1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28431" t="0" r="-28431" b="0"/>
              </a:stretch>
            </a:blipFill>
          </p:spPr>
        </p:sp>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5" id="15"/>
          <p:cNvGrpSpPr/>
          <p:nvPr/>
        </p:nvGrpSpPr>
        <p:grpSpPr>
          <a:xfrm rot="0">
            <a:off x="2401542" y="264652"/>
            <a:ext cx="1860980" cy="1524000"/>
            <a:chOff x="0" y="0"/>
            <a:chExt cx="2481307" cy="2032000"/>
          </a:xfrm>
        </p:grpSpPr>
        <p:sp>
          <p:nvSpPr>
            <p:cNvPr name="Freeform 16" id="16"/>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C1FF72"/>
            </a:solidFill>
          </p:spPr>
        </p:sp>
        <p:sp>
          <p:nvSpPr>
            <p:cNvPr name="Freeform 17" id="17"/>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8" id="18"/>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had to file for short-term disability, which was such a trash process.”</a:t>
              </a:r>
            </a:p>
          </p:txBody>
        </p:sp>
      </p:grpSp>
      <p:grpSp>
        <p:nvGrpSpPr>
          <p:cNvPr name="Group 19" id="19"/>
          <p:cNvGrpSpPr/>
          <p:nvPr/>
        </p:nvGrpSpPr>
        <p:grpSpPr>
          <a:xfrm rot="0">
            <a:off x="4152834" y="264652"/>
            <a:ext cx="1860980" cy="1524000"/>
            <a:chOff x="0" y="0"/>
            <a:chExt cx="2481307" cy="2032000"/>
          </a:xfrm>
        </p:grpSpPr>
        <p:sp>
          <p:nvSpPr>
            <p:cNvPr name="Freeform 20" id="20"/>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FDF9B4"/>
            </a:solidFill>
          </p:spPr>
        </p:sp>
        <p:sp>
          <p:nvSpPr>
            <p:cNvPr name="Freeform 21" id="21"/>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22" id="22"/>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“I’m fairly educated and I can barely figure this out.”</a:t>
              </a:r>
            </a:p>
          </p:txBody>
        </p:sp>
      </p:grpSp>
      <p:grpSp>
        <p:nvGrpSpPr>
          <p:cNvPr name="Group 23" id="23"/>
          <p:cNvGrpSpPr/>
          <p:nvPr/>
        </p:nvGrpSpPr>
        <p:grpSpPr>
          <a:xfrm rot="0">
            <a:off x="405455" y="1876425"/>
            <a:ext cx="1843688" cy="1524000"/>
            <a:chOff x="0" y="0"/>
            <a:chExt cx="2458250" cy="2032000"/>
          </a:xfrm>
        </p:grpSpPr>
        <p:sp>
          <p:nvSpPr>
            <p:cNvPr name="Freeform 24" id="24"/>
            <p:cNvSpPr/>
            <p:nvPr/>
          </p:nvSpPr>
          <p:spPr>
            <a:xfrm flipH="false" flipV="false" rot="0">
              <a:off x="0" y="0"/>
              <a:ext cx="2458250" cy="1930400"/>
            </a:xfrm>
            <a:custGeom>
              <a:avLst/>
              <a:gdLst/>
              <a:ahLst/>
              <a:cxnLst/>
              <a:rect r="r" b="b" t="t" l="l"/>
              <a:pathLst>
                <a:path h="1930400" w="2458250">
                  <a:moveTo>
                    <a:pt x="0" y="0"/>
                  </a:moveTo>
                  <a:lnTo>
                    <a:pt x="2458250" y="0"/>
                  </a:lnTo>
                  <a:lnTo>
                    <a:pt x="2458250" y="1930400"/>
                  </a:lnTo>
                  <a:lnTo>
                    <a:pt x="0" y="1930400"/>
                  </a:lnTo>
                  <a:close/>
                </a:path>
              </a:pathLst>
            </a:custGeom>
            <a:solidFill>
              <a:srgbClr val="85D6FF"/>
            </a:solidFill>
          </p:spPr>
        </p:sp>
        <p:sp>
          <p:nvSpPr>
            <p:cNvPr name="Freeform 25" id="25"/>
            <p:cNvSpPr/>
            <p:nvPr/>
          </p:nvSpPr>
          <p:spPr>
            <a:xfrm flipH="false" flipV="false" rot="0">
              <a:off x="0" y="0"/>
              <a:ext cx="2458250" cy="2032000"/>
            </a:xfrm>
            <a:custGeom>
              <a:avLst/>
              <a:gdLst/>
              <a:ahLst/>
              <a:cxnLst/>
              <a:rect r="r" b="b" t="t" l="l"/>
              <a:pathLst>
                <a:path h="2032000" w="2458250">
                  <a:moveTo>
                    <a:pt x="0" y="1930400"/>
                  </a:moveTo>
                  <a:lnTo>
                    <a:pt x="2458250" y="1930400"/>
                  </a:lnTo>
                  <a:lnTo>
                    <a:pt x="2331250" y="2032000"/>
                  </a:lnTo>
                  <a:cubicBezTo>
                    <a:pt x="2331250" y="2032000"/>
                    <a:pt x="1340650" y="1955800"/>
                    <a:pt x="1239050" y="1955800"/>
                  </a:cubicBezTo>
                  <a:lnTo>
                    <a:pt x="1219200" y="1955800"/>
                  </a:lnTo>
                  <a:cubicBezTo>
                    <a:pt x="1117600" y="1955800"/>
                    <a:pt x="127000" y="2032000"/>
                    <a:pt x="127000" y="2032000"/>
                  </a:cubicBezTo>
                  <a:lnTo>
                    <a:pt x="0" y="1930400"/>
                  </a:lnTo>
                  <a:lnTo>
                    <a:pt x="0" y="0"/>
                  </a:lnTo>
                  <a:lnTo>
                    <a:pt x="2458250" y="0"/>
                  </a:lnTo>
                  <a:lnTo>
                    <a:pt x="2458250" y="1930400"/>
                  </a:lnTo>
                  <a:lnTo>
                    <a:pt x="12700" y="1930400"/>
                  </a:lnTo>
                  <a:lnTo>
                    <a:pt x="12700" y="1917700"/>
                  </a:lnTo>
                  <a:lnTo>
                    <a:pt x="2445550" y="1917700"/>
                  </a:lnTo>
                  <a:lnTo>
                    <a:pt x="2445550" y="12700"/>
                  </a:lnTo>
                  <a:lnTo>
                    <a:pt x="12700" y="12700"/>
                  </a:lnTo>
                  <a:lnTo>
                    <a:pt x="12700" y="1930400"/>
                  </a:lnTo>
                </a:path>
              </a:pathLst>
            </a:custGeom>
            <a:solidFill>
              <a:srgbClr val="394C60">
                <a:alpha val="9804"/>
              </a:srgbClr>
            </a:solidFill>
          </p:spPr>
        </p:sp>
        <p:sp>
          <p:nvSpPr>
            <p:cNvPr name="TextBox 26" id="26"/>
            <p:cNvSpPr txBox="true"/>
            <p:nvPr/>
          </p:nvSpPr>
          <p:spPr>
            <a:xfrm>
              <a:off x="0" y="-38100"/>
              <a:ext cx="245825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“After that incident, any time I can get Kaiser, I just get Kaiser. They did great.”</a:t>
              </a:r>
            </a:p>
          </p:txBody>
        </p:sp>
      </p:grpSp>
      <p:grpSp>
        <p:nvGrpSpPr>
          <p:cNvPr name="Group 27" id="27"/>
          <p:cNvGrpSpPr/>
          <p:nvPr/>
        </p:nvGrpSpPr>
        <p:grpSpPr>
          <a:xfrm rot="0">
            <a:off x="5951785" y="264652"/>
            <a:ext cx="1892984" cy="1524000"/>
            <a:chOff x="0" y="0"/>
            <a:chExt cx="2523978" cy="2032000"/>
          </a:xfrm>
        </p:grpSpPr>
        <p:sp>
          <p:nvSpPr>
            <p:cNvPr name="Freeform 28" id="28"/>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85D6FF"/>
            </a:solidFill>
          </p:spPr>
        </p:sp>
        <p:sp>
          <p:nvSpPr>
            <p:cNvPr name="Freeform 29" id="29"/>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30" id="30"/>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“Kaiser went on strike so I had to... pay out of pocket to get a diagnosis.”</a:t>
              </a:r>
            </a:p>
          </p:txBody>
        </p:sp>
      </p:grpSp>
      <p:grpSp>
        <p:nvGrpSpPr>
          <p:cNvPr name="Group 31" id="31"/>
          <p:cNvGrpSpPr/>
          <p:nvPr/>
        </p:nvGrpSpPr>
        <p:grpSpPr>
          <a:xfrm rot="0">
            <a:off x="2085343" y="1622306"/>
            <a:ext cx="1871308" cy="1524000"/>
            <a:chOff x="0" y="0"/>
            <a:chExt cx="2495078" cy="2032000"/>
          </a:xfrm>
        </p:grpSpPr>
        <p:sp>
          <p:nvSpPr>
            <p:cNvPr name="Freeform 32" id="32"/>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FFB3E2"/>
            </a:solidFill>
          </p:spPr>
        </p:sp>
        <p:sp>
          <p:nvSpPr>
            <p:cNvPr name="Freeform 33" id="33"/>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34" id="34"/>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think I just have low trust in most health plans.”</a:t>
              </a:r>
            </a:p>
          </p:txBody>
        </p:sp>
      </p:grpSp>
      <p:grpSp>
        <p:nvGrpSpPr>
          <p:cNvPr name="Group 35" id="35"/>
          <p:cNvGrpSpPr/>
          <p:nvPr/>
        </p:nvGrpSpPr>
        <p:grpSpPr>
          <a:xfrm rot="0">
            <a:off x="3956651" y="1622306"/>
            <a:ext cx="1871308" cy="1524000"/>
            <a:chOff x="0" y="0"/>
            <a:chExt cx="2495078" cy="2032000"/>
          </a:xfrm>
        </p:grpSpPr>
        <p:sp>
          <p:nvSpPr>
            <p:cNvPr name="Freeform 36" id="36"/>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C1FF72"/>
            </a:solidFill>
          </p:spPr>
        </p:sp>
        <p:sp>
          <p:nvSpPr>
            <p:cNvPr name="Freeform 37" id="37"/>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38" id="38"/>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“It was kind of stressful [switching around health insurance].”</a:t>
              </a:r>
            </a:p>
          </p:txBody>
        </p:sp>
      </p:grpSp>
      <p:grpSp>
        <p:nvGrpSpPr>
          <p:cNvPr name="Group 39" id="39"/>
          <p:cNvGrpSpPr/>
          <p:nvPr/>
        </p:nvGrpSpPr>
        <p:grpSpPr>
          <a:xfrm rot="0">
            <a:off x="5918790" y="1622306"/>
            <a:ext cx="1871308" cy="1524000"/>
            <a:chOff x="0" y="0"/>
            <a:chExt cx="2495078" cy="2032000"/>
          </a:xfrm>
        </p:grpSpPr>
        <p:sp>
          <p:nvSpPr>
            <p:cNvPr name="Freeform 40" id="40"/>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FFB3E2"/>
            </a:solidFill>
          </p:spPr>
        </p:sp>
        <p:sp>
          <p:nvSpPr>
            <p:cNvPr name="Freeform 41" id="41"/>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42" id="42"/>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“As a young, healthy person, I don’t think it’s necessary to get a high [cost] insurance.”</a:t>
              </a:r>
            </a:p>
          </p:txBody>
        </p:sp>
      </p:grpSp>
      <p:grpSp>
        <p:nvGrpSpPr>
          <p:cNvPr name="Group 43" id="43"/>
          <p:cNvGrpSpPr/>
          <p:nvPr/>
        </p:nvGrpSpPr>
        <p:grpSpPr>
          <a:xfrm rot="0">
            <a:off x="234811" y="3322236"/>
            <a:ext cx="1871308" cy="1524000"/>
            <a:chOff x="0" y="0"/>
            <a:chExt cx="2495078" cy="2032000"/>
          </a:xfrm>
        </p:grpSpPr>
        <p:sp>
          <p:nvSpPr>
            <p:cNvPr name="Freeform 44" id="44"/>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FDF9B4"/>
            </a:solidFill>
          </p:spPr>
        </p:sp>
        <p:sp>
          <p:nvSpPr>
            <p:cNvPr name="Freeform 45" id="45"/>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46" id="46"/>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don’t know the terms of the insurance because that was kind of dense and hidden.”</a:t>
              </a:r>
            </a:p>
          </p:txBody>
        </p:sp>
      </p:grpSp>
      <p:grpSp>
        <p:nvGrpSpPr>
          <p:cNvPr name="Group 47" id="47"/>
          <p:cNvGrpSpPr/>
          <p:nvPr/>
        </p:nvGrpSpPr>
        <p:grpSpPr>
          <a:xfrm rot="0">
            <a:off x="2273723" y="3322236"/>
            <a:ext cx="1871308" cy="1524000"/>
            <a:chOff x="0" y="0"/>
            <a:chExt cx="2495078" cy="2032000"/>
          </a:xfrm>
        </p:grpSpPr>
        <p:sp>
          <p:nvSpPr>
            <p:cNvPr name="Freeform 48" id="48"/>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FDF9B4"/>
            </a:solidFill>
          </p:spPr>
        </p:sp>
        <p:sp>
          <p:nvSpPr>
            <p:cNvPr name="Freeform 49" id="49"/>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50" id="50"/>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would essentially look for the best one that cost me nothing”</a:t>
              </a:r>
            </a:p>
          </p:txBody>
        </p:sp>
      </p:grpSp>
      <p:grpSp>
        <p:nvGrpSpPr>
          <p:cNvPr name="Group 51" id="51"/>
          <p:cNvGrpSpPr/>
          <p:nvPr/>
        </p:nvGrpSpPr>
        <p:grpSpPr>
          <a:xfrm rot="0">
            <a:off x="4142506" y="3146306"/>
            <a:ext cx="1871308" cy="1572189"/>
            <a:chOff x="0" y="0"/>
            <a:chExt cx="2495078" cy="2096252"/>
          </a:xfrm>
        </p:grpSpPr>
        <p:sp>
          <p:nvSpPr>
            <p:cNvPr name="Freeform 52" id="52"/>
            <p:cNvSpPr/>
            <p:nvPr/>
          </p:nvSpPr>
          <p:spPr>
            <a:xfrm flipH="false" flipV="false" rot="0">
              <a:off x="0" y="0"/>
              <a:ext cx="2495078" cy="1994652"/>
            </a:xfrm>
            <a:custGeom>
              <a:avLst/>
              <a:gdLst/>
              <a:ahLst/>
              <a:cxnLst/>
              <a:rect r="r" b="b" t="t" l="l"/>
              <a:pathLst>
                <a:path h="1994652" w="2495078">
                  <a:moveTo>
                    <a:pt x="0" y="0"/>
                  </a:moveTo>
                  <a:lnTo>
                    <a:pt x="2495078" y="0"/>
                  </a:lnTo>
                  <a:lnTo>
                    <a:pt x="2495078" y="1994652"/>
                  </a:lnTo>
                  <a:lnTo>
                    <a:pt x="0" y="1994652"/>
                  </a:lnTo>
                  <a:close/>
                </a:path>
              </a:pathLst>
            </a:custGeom>
            <a:solidFill>
              <a:srgbClr val="85D6FF"/>
            </a:solidFill>
          </p:spPr>
        </p:sp>
        <p:sp>
          <p:nvSpPr>
            <p:cNvPr name="Freeform 53" id="53"/>
            <p:cNvSpPr/>
            <p:nvPr/>
          </p:nvSpPr>
          <p:spPr>
            <a:xfrm flipH="false" flipV="false" rot="0">
              <a:off x="0" y="0"/>
              <a:ext cx="2495078" cy="2096252"/>
            </a:xfrm>
            <a:custGeom>
              <a:avLst/>
              <a:gdLst/>
              <a:ahLst/>
              <a:cxnLst/>
              <a:rect r="r" b="b" t="t" l="l"/>
              <a:pathLst>
                <a:path h="2096252" w="2495078">
                  <a:moveTo>
                    <a:pt x="0" y="1994652"/>
                  </a:moveTo>
                  <a:lnTo>
                    <a:pt x="2495078" y="1994652"/>
                  </a:lnTo>
                  <a:lnTo>
                    <a:pt x="2368078" y="2096252"/>
                  </a:lnTo>
                  <a:cubicBezTo>
                    <a:pt x="2368078" y="2096252"/>
                    <a:pt x="1377478" y="2020052"/>
                    <a:pt x="1275878" y="2020052"/>
                  </a:cubicBezTo>
                  <a:lnTo>
                    <a:pt x="1219200" y="2020052"/>
                  </a:lnTo>
                  <a:cubicBezTo>
                    <a:pt x="1117600" y="2020052"/>
                    <a:pt x="127000" y="2096252"/>
                    <a:pt x="127000" y="2096252"/>
                  </a:cubicBezTo>
                  <a:lnTo>
                    <a:pt x="0" y="1994652"/>
                  </a:lnTo>
                  <a:lnTo>
                    <a:pt x="0" y="0"/>
                  </a:lnTo>
                  <a:lnTo>
                    <a:pt x="2495078" y="0"/>
                  </a:lnTo>
                  <a:lnTo>
                    <a:pt x="2495078" y="1994652"/>
                  </a:lnTo>
                  <a:lnTo>
                    <a:pt x="12700" y="1994652"/>
                  </a:lnTo>
                  <a:lnTo>
                    <a:pt x="12700" y="1981952"/>
                  </a:lnTo>
                  <a:lnTo>
                    <a:pt x="2482378" y="1981952"/>
                  </a:lnTo>
                  <a:lnTo>
                    <a:pt x="2482378" y="12700"/>
                  </a:lnTo>
                  <a:lnTo>
                    <a:pt x="12700" y="12700"/>
                  </a:lnTo>
                  <a:lnTo>
                    <a:pt x="12700" y="1994652"/>
                  </a:lnTo>
                </a:path>
              </a:pathLst>
            </a:custGeom>
            <a:solidFill>
              <a:srgbClr val="394C60">
                <a:alpha val="9804"/>
              </a:srgbClr>
            </a:solidFill>
          </p:spPr>
        </p:sp>
        <p:sp>
          <p:nvSpPr>
            <p:cNvPr name="TextBox 54" id="54"/>
            <p:cNvSpPr txBox="true"/>
            <p:nvPr/>
          </p:nvSpPr>
          <p:spPr>
            <a:xfrm>
              <a:off x="0" y="-38100"/>
              <a:ext cx="2495078" cy="2032752"/>
            </a:xfrm>
            <a:prstGeom prst="rect">
              <a:avLst/>
            </a:prstGeom>
          </p:spPr>
          <p:txBody>
            <a:bodyPr anchor="t" rtlCol="false" tIns="203200" lIns="203200" bIns="203200" rIns="203200"/>
            <a:lstStyle/>
            <a:p>
              <a:pPr>
                <a:lnSpc>
                  <a:spcPts val="1750"/>
                </a:lnSpc>
              </a:pPr>
              <a:r>
                <a:rPr lang="en-US" sz="1250">
                  <a:solidFill>
                    <a:srgbClr val="000000"/>
                  </a:solidFill>
                  <a:latin typeface="Arimo"/>
                </a:rPr>
                <a:t>“All the times I wasn’t on Kaiser, I never found a good doctor. I tried 6 doctors.”</a:t>
              </a:r>
            </a:p>
          </p:txBody>
        </p:sp>
      </p:grpSp>
      <p:grpSp>
        <p:nvGrpSpPr>
          <p:cNvPr name="Group 55" id="55"/>
          <p:cNvGrpSpPr/>
          <p:nvPr/>
        </p:nvGrpSpPr>
        <p:grpSpPr>
          <a:xfrm rot="0">
            <a:off x="5951785" y="2989760"/>
            <a:ext cx="1871308" cy="1728736"/>
            <a:chOff x="0" y="0"/>
            <a:chExt cx="2495078" cy="2304981"/>
          </a:xfrm>
        </p:grpSpPr>
        <p:sp>
          <p:nvSpPr>
            <p:cNvPr name="Freeform 56" id="56"/>
            <p:cNvSpPr/>
            <p:nvPr/>
          </p:nvSpPr>
          <p:spPr>
            <a:xfrm flipH="false" flipV="false" rot="0">
              <a:off x="0" y="0"/>
              <a:ext cx="2495078" cy="2203381"/>
            </a:xfrm>
            <a:custGeom>
              <a:avLst/>
              <a:gdLst/>
              <a:ahLst/>
              <a:cxnLst/>
              <a:rect r="r" b="b" t="t" l="l"/>
              <a:pathLst>
                <a:path h="2203381" w="2495078">
                  <a:moveTo>
                    <a:pt x="0" y="0"/>
                  </a:moveTo>
                  <a:lnTo>
                    <a:pt x="2495078" y="0"/>
                  </a:lnTo>
                  <a:lnTo>
                    <a:pt x="2495078" y="2203381"/>
                  </a:lnTo>
                  <a:lnTo>
                    <a:pt x="0" y="2203381"/>
                  </a:lnTo>
                  <a:close/>
                </a:path>
              </a:pathLst>
            </a:custGeom>
            <a:solidFill>
              <a:srgbClr val="FDF9B4"/>
            </a:solidFill>
          </p:spPr>
        </p:sp>
        <p:sp>
          <p:nvSpPr>
            <p:cNvPr name="Freeform 57" id="57"/>
            <p:cNvSpPr/>
            <p:nvPr/>
          </p:nvSpPr>
          <p:spPr>
            <a:xfrm flipH="false" flipV="false" rot="0">
              <a:off x="0" y="0"/>
              <a:ext cx="2495078" cy="2304981"/>
            </a:xfrm>
            <a:custGeom>
              <a:avLst/>
              <a:gdLst/>
              <a:ahLst/>
              <a:cxnLst/>
              <a:rect r="r" b="b" t="t" l="l"/>
              <a:pathLst>
                <a:path h="2304981" w="2495078">
                  <a:moveTo>
                    <a:pt x="0" y="2203381"/>
                  </a:moveTo>
                  <a:lnTo>
                    <a:pt x="2495078" y="2203381"/>
                  </a:lnTo>
                  <a:lnTo>
                    <a:pt x="2368078" y="2304981"/>
                  </a:lnTo>
                  <a:cubicBezTo>
                    <a:pt x="2368078" y="2304981"/>
                    <a:pt x="1377478" y="2228781"/>
                    <a:pt x="1275878" y="2228781"/>
                  </a:cubicBezTo>
                  <a:lnTo>
                    <a:pt x="1219200" y="2228781"/>
                  </a:lnTo>
                  <a:cubicBezTo>
                    <a:pt x="1117600" y="2228781"/>
                    <a:pt x="127000" y="2304981"/>
                    <a:pt x="127000" y="2304981"/>
                  </a:cubicBezTo>
                  <a:lnTo>
                    <a:pt x="0" y="2203381"/>
                  </a:lnTo>
                  <a:lnTo>
                    <a:pt x="0" y="0"/>
                  </a:lnTo>
                  <a:lnTo>
                    <a:pt x="2495078" y="0"/>
                  </a:lnTo>
                  <a:lnTo>
                    <a:pt x="2495078" y="2203381"/>
                  </a:lnTo>
                  <a:lnTo>
                    <a:pt x="12700" y="2203381"/>
                  </a:lnTo>
                  <a:lnTo>
                    <a:pt x="12700" y="2190681"/>
                  </a:lnTo>
                  <a:lnTo>
                    <a:pt x="2482378" y="2190681"/>
                  </a:lnTo>
                  <a:lnTo>
                    <a:pt x="2482378" y="12700"/>
                  </a:lnTo>
                  <a:lnTo>
                    <a:pt x="12700" y="12700"/>
                  </a:lnTo>
                  <a:lnTo>
                    <a:pt x="12700" y="2203381"/>
                  </a:lnTo>
                </a:path>
              </a:pathLst>
            </a:custGeom>
            <a:solidFill>
              <a:srgbClr val="394C60">
                <a:alpha val="9804"/>
              </a:srgbClr>
            </a:solidFill>
          </p:spPr>
        </p:sp>
        <p:sp>
          <p:nvSpPr>
            <p:cNvPr name="TextBox 58" id="58"/>
            <p:cNvSpPr txBox="true"/>
            <p:nvPr/>
          </p:nvSpPr>
          <p:spPr>
            <a:xfrm>
              <a:off x="0" y="-38100"/>
              <a:ext cx="2495078"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“During MediCAL I didn’t even bother going to the doctor... health issues were light and I wasn’t desperate enough/”</a:t>
              </a:r>
            </a:p>
          </p:txBody>
        </p:sp>
      </p:grpSp>
      <p:grpSp>
        <p:nvGrpSpPr>
          <p:cNvPr name="Group 59" id="59"/>
          <p:cNvGrpSpPr/>
          <p:nvPr/>
        </p:nvGrpSpPr>
        <p:grpSpPr>
          <a:xfrm rot="0">
            <a:off x="130245" y="5362575"/>
            <a:ext cx="1829366" cy="1538629"/>
            <a:chOff x="0" y="0"/>
            <a:chExt cx="2439154" cy="2051505"/>
          </a:xfrm>
        </p:grpSpPr>
        <p:sp>
          <p:nvSpPr>
            <p:cNvPr name="Freeform 60" id="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61" id="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62" id="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Has to call San Mateo multiple times to activate/deactivate MediCAL</a:t>
              </a:r>
            </a:p>
          </p:txBody>
        </p:sp>
      </p:grpSp>
      <p:grpSp>
        <p:nvGrpSpPr>
          <p:cNvPr name="Group 63" id="63"/>
          <p:cNvGrpSpPr/>
          <p:nvPr/>
        </p:nvGrpSpPr>
        <p:grpSpPr>
          <a:xfrm rot="0">
            <a:off x="2106119" y="5362575"/>
            <a:ext cx="1829366" cy="1538629"/>
            <a:chOff x="0" y="0"/>
            <a:chExt cx="2439154" cy="2051505"/>
          </a:xfrm>
        </p:grpSpPr>
        <p:sp>
          <p:nvSpPr>
            <p:cNvPr name="Freeform 64" id="6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65" id="6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66" id="6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Asked father to help choose insurance plan when employed by Nueva</a:t>
              </a:r>
            </a:p>
          </p:txBody>
        </p:sp>
      </p:grpSp>
      <p:grpSp>
        <p:nvGrpSpPr>
          <p:cNvPr name="Group 67" id="67"/>
          <p:cNvGrpSpPr/>
          <p:nvPr/>
        </p:nvGrpSpPr>
        <p:grpSpPr>
          <a:xfrm rot="0">
            <a:off x="3935485" y="5438775"/>
            <a:ext cx="1829366" cy="1538629"/>
            <a:chOff x="0" y="0"/>
            <a:chExt cx="2439154" cy="2051505"/>
          </a:xfrm>
        </p:grpSpPr>
        <p:sp>
          <p:nvSpPr>
            <p:cNvPr name="Freeform 68" id="6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69" id="6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0" id="7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Paid out of pocket to get diagnosed for hyperthyroidism when Kaiser went on strike. </a:t>
              </a:r>
            </a:p>
          </p:txBody>
        </p:sp>
      </p:grpSp>
      <p:grpSp>
        <p:nvGrpSpPr>
          <p:cNvPr name="Group 71" id="71"/>
          <p:cNvGrpSpPr/>
          <p:nvPr/>
        </p:nvGrpSpPr>
        <p:grpSpPr>
          <a:xfrm rot="0">
            <a:off x="5764851" y="5262563"/>
            <a:ext cx="1829366" cy="1538629"/>
            <a:chOff x="0" y="0"/>
            <a:chExt cx="2439154" cy="2051505"/>
          </a:xfrm>
        </p:grpSpPr>
        <p:sp>
          <p:nvSpPr>
            <p:cNvPr name="Freeform 72" id="7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73" id="7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4" id="7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Tried 6 doctors when not using Kaiser. </a:t>
              </a:r>
            </a:p>
          </p:txBody>
        </p:sp>
      </p:grpSp>
      <p:grpSp>
        <p:nvGrpSpPr>
          <p:cNvPr name="Group 75" id="75"/>
          <p:cNvGrpSpPr/>
          <p:nvPr/>
        </p:nvGrpSpPr>
        <p:grpSpPr>
          <a:xfrm rot="0">
            <a:off x="130245" y="6901204"/>
            <a:ext cx="1829366" cy="1538629"/>
            <a:chOff x="0" y="0"/>
            <a:chExt cx="2439154" cy="2051505"/>
          </a:xfrm>
        </p:grpSpPr>
        <p:sp>
          <p:nvSpPr>
            <p:cNvPr name="Freeform 76" id="7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77" id="7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8" id="7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Impassioned when emphasizing how difficult filing for short-term disability was. </a:t>
              </a:r>
            </a:p>
          </p:txBody>
        </p:sp>
      </p:grpSp>
      <p:grpSp>
        <p:nvGrpSpPr>
          <p:cNvPr name="Group 79" id="79"/>
          <p:cNvGrpSpPr/>
          <p:nvPr/>
        </p:nvGrpSpPr>
        <p:grpSpPr>
          <a:xfrm rot="0">
            <a:off x="1720967" y="6901204"/>
            <a:ext cx="1829366" cy="1524000"/>
            <a:chOff x="0" y="0"/>
            <a:chExt cx="2439154" cy="2032000"/>
          </a:xfrm>
        </p:grpSpPr>
        <p:sp>
          <p:nvSpPr>
            <p:cNvPr name="Freeform 80" id="8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81" id="8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2" id="8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Expressive gestures when expressing thankfulness she was employed when she discovered her cyst. </a:t>
              </a:r>
            </a:p>
          </p:txBody>
        </p:sp>
      </p:grpSp>
      <p:grpSp>
        <p:nvGrpSpPr>
          <p:cNvPr name="Group 83" id="83"/>
          <p:cNvGrpSpPr/>
          <p:nvPr/>
        </p:nvGrpSpPr>
        <p:grpSpPr>
          <a:xfrm rot="0">
            <a:off x="3550333" y="6970137"/>
            <a:ext cx="1829366" cy="1538629"/>
            <a:chOff x="0" y="0"/>
            <a:chExt cx="2439154" cy="2051505"/>
          </a:xfrm>
        </p:grpSpPr>
        <p:sp>
          <p:nvSpPr>
            <p:cNvPr name="Freeform 84" id="8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85" id="8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86" id="8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Switches insurance when starting new companies</a:t>
              </a:r>
            </a:p>
          </p:txBody>
        </p:sp>
      </p:grpSp>
      <p:grpSp>
        <p:nvGrpSpPr>
          <p:cNvPr name="Group 87" id="87"/>
          <p:cNvGrpSpPr/>
          <p:nvPr/>
        </p:nvGrpSpPr>
        <p:grpSpPr>
          <a:xfrm rot="0">
            <a:off x="5379699" y="6901204"/>
            <a:ext cx="1829366" cy="1538629"/>
            <a:chOff x="0" y="0"/>
            <a:chExt cx="2439154" cy="2051505"/>
          </a:xfrm>
        </p:grpSpPr>
        <p:sp>
          <p:nvSpPr>
            <p:cNvPr name="Freeform 88" id="8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89" id="8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90" id="9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Didn’t go to the doctor when on MediCAL because there were no available doctor appointments.  </a:t>
              </a:r>
            </a:p>
          </p:txBody>
        </p:sp>
      </p:grpSp>
      <p:grpSp>
        <p:nvGrpSpPr>
          <p:cNvPr name="Group 91" id="91"/>
          <p:cNvGrpSpPr/>
          <p:nvPr/>
        </p:nvGrpSpPr>
        <p:grpSpPr>
          <a:xfrm rot="0">
            <a:off x="130245" y="8411258"/>
            <a:ext cx="1829366" cy="1811798"/>
            <a:chOff x="0" y="0"/>
            <a:chExt cx="2439154" cy="2415731"/>
          </a:xfrm>
        </p:grpSpPr>
        <p:sp>
          <p:nvSpPr>
            <p:cNvPr name="Freeform 92" id="92"/>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85D6FF"/>
            </a:solidFill>
          </p:spPr>
        </p:sp>
        <p:sp>
          <p:nvSpPr>
            <p:cNvPr name="Freeform 93" id="93"/>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94" id="94"/>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Filed for short-term disability during recovery after cyst surgery because she didn’t have enough paid leave from her job at Nueva</a:t>
              </a:r>
            </a:p>
          </p:txBody>
        </p:sp>
      </p:grpSp>
      <p:grpSp>
        <p:nvGrpSpPr>
          <p:cNvPr name="Group 95" id="95"/>
          <p:cNvGrpSpPr/>
          <p:nvPr/>
        </p:nvGrpSpPr>
        <p:grpSpPr>
          <a:xfrm rot="0">
            <a:off x="2053934" y="8411258"/>
            <a:ext cx="1829366" cy="1616781"/>
            <a:chOff x="0" y="0"/>
            <a:chExt cx="2439154" cy="2155709"/>
          </a:xfrm>
        </p:grpSpPr>
        <p:sp>
          <p:nvSpPr>
            <p:cNvPr name="Freeform 96" id="96"/>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FDF9B4"/>
            </a:solidFill>
          </p:spPr>
        </p:sp>
        <p:sp>
          <p:nvSpPr>
            <p:cNvPr name="Freeform 97" id="97"/>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98" id="98"/>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Pursues active lifestyle: yoga and the gym.</a:t>
              </a:r>
            </a:p>
          </p:txBody>
        </p:sp>
      </p:grpSp>
      <p:grpSp>
        <p:nvGrpSpPr>
          <p:cNvPr name="Group 99" id="99"/>
          <p:cNvGrpSpPr/>
          <p:nvPr/>
        </p:nvGrpSpPr>
        <p:grpSpPr>
          <a:xfrm rot="0">
            <a:off x="3978549" y="8508766"/>
            <a:ext cx="1829366" cy="1616781"/>
            <a:chOff x="0" y="0"/>
            <a:chExt cx="2439154" cy="2155709"/>
          </a:xfrm>
        </p:grpSpPr>
        <p:sp>
          <p:nvSpPr>
            <p:cNvPr name="Freeform 100" id="100"/>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FFB3E2"/>
            </a:solidFill>
          </p:spPr>
        </p:sp>
        <p:sp>
          <p:nvSpPr>
            <p:cNvPr name="Freeform 101" id="101"/>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102" id="102"/>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Searched for available doctors online when on MediCAL</a:t>
              </a:r>
            </a:p>
          </p:txBody>
        </p:sp>
      </p:grpSp>
      <p:grpSp>
        <p:nvGrpSpPr>
          <p:cNvPr name="Group 103" id="103"/>
          <p:cNvGrpSpPr/>
          <p:nvPr/>
        </p:nvGrpSpPr>
        <p:grpSpPr>
          <a:xfrm rot="0">
            <a:off x="5712665" y="8234704"/>
            <a:ext cx="1829366" cy="1616781"/>
            <a:chOff x="0" y="0"/>
            <a:chExt cx="2439154" cy="2155709"/>
          </a:xfrm>
        </p:grpSpPr>
        <p:sp>
          <p:nvSpPr>
            <p:cNvPr name="Freeform 104" id="104"/>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FDF9B4"/>
            </a:solidFill>
          </p:spPr>
        </p:sp>
        <p:sp>
          <p:nvSpPr>
            <p:cNvPr name="Freeform 105" id="105"/>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106" id="106"/>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Provides free insurance for her startup employees. </a:t>
              </a:r>
            </a:p>
          </p:txBody>
        </p:sp>
      </p:grpSp>
      <p:grpSp>
        <p:nvGrpSpPr>
          <p:cNvPr name="Group 107" id="107"/>
          <p:cNvGrpSpPr/>
          <p:nvPr/>
        </p:nvGrpSpPr>
        <p:grpSpPr>
          <a:xfrm rot="0">
            <a:off x="7209064" y="6901204"/>
            <a:ext cx="1829366" cy="1538629"/>
            <a:chOff x="0" y="0"/>
            <a:chExt cx="2439154" cy="2051505"/>
          </a:xfrm>
        </p:grpSpPr>
        <p:sp>
          <p:nvSpPr>
            <p:cNvPr name="Freeform 108" id="10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09" id="10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0" id="11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Went to the teledoc but didn’t actually use it after MediCAL didn’t work out. </a:t>
              </a:r>
            </a:p>
          </p:txBody>
        </p:sp>
      </p:grpSp>
      <p:grpSp>
        <p:nvGrpSpPr>
          <p:cNvPr name="Group 111" id="111"/>
          <p:cNvGrpSpPr/>
          <p:nvPr/>
        </p:nvGrpSpPr>
        <p:grpSpPr>
          <a:xfrm rot="0">
            <a:off x="10443232" y="5262563"/>
            <a:ext cx="1829366" cy="1538629"/>
            <a:chOff x="0" y="0"/>
            <a:chExt cx="2439154" cy="2051505"/>
          </a:xfrm>
        </p:grpSpPr>
        <p:sp>
          <p:nvSpPr>
            <p:cNvPr name="Freeform 112" id="11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13" id="11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4" id="11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Confused why health insurance is so difficult to navigate.</a:t>
              </a:r>
            </a:p>
          </p:txBody>
        </p:sp>
      </p:grpSp>
      <p:grpSp>
        <p:nvGrpSpPr>
          <p:cNvPr name="Group 115" id="115"/>
          <p:cNvGrpSpPr/>
          <p:nvPr/>
        </p:nvGrpSpPr>
        <p:grpSpPr>
          <a:xfrm rot="0">
            <a:off x="12272032" y="5362575"/>
            <a:ext cx="1829366" cy="1538629"/>
            <a:chOff x="0" y="0"/>
            <a:chExt cx="2439154" cy="2051505"/>
          </a:xfrm>
        </p:grpSpPr>
        <p:sp>
          <p:nvSpPr>
            <p:cNvPr name="Freeform 116" id="11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17" id="11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8" id="11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Annoyed at difficulty of filing for short-term disability</a:t>
              </a:r>
            </a:p>
          </p:txBody>
        </p:sp>
      </p:grpSp>
      <p:grpSp>
        <p:nvGrpSpPr>
          <p:cNvPr name="Group 119" id="119"/>
          <p:cNvGrpSpPr/>
          <p:nvPr/>
        </p:nvGrpSpPr>
        <p:grpSpPr>
          <a:xfrm rot="0">
            <a:off x="14101397" y="5262563"/>
            <a:ext cx="1829366" cy="1538629"/>
            <a:chOff x="0" y="0"/>
            <a:chExt cx="2439154" cy="2051505"/>
          </a:xfrm>
        </p:grpSpPr>
        <p:sp>
          <p:nvSpPr>
            <p:cNvPr name="Freeform 120" id="12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21" id="12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22" id="12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Thankful for comprehensive employee health insurance under Nueva</a:t>
              </a:r>
            </a:p>
          </p:txBody>
        </p:sp>
      </p:grpSp>
      <p:grpSp>
        <p:nvGrpSpPr>
          <p:cNvPr name="Group 123" id="123"/>
          <p:cNvGrpSpPr/>
          <p:nvPr/>
        </p:nvGrpSpPr>
        <p:grpSpPr>
          <a:xfrm rot="0">
            <a:off x="15930197" y="5438775"/>
            <a:ext cx="1829366" cy="1538629"/>
            <a:chOff x="0" y="0"/>
            <a:chExt cx="2439154" cy="2051505"/>
          </a:xfrm>
        </p:grpSpPr>
        <p:sp>
          <p:nvSpPr>
            <p:cNvPr name="Freeform 124" id="12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25" id="12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26" id="12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Frustrated by not finding available doctors even though website said they were available. </a:t>
              </a:r>
            </a:p>
          </p:txBody>
        </p:sp>
      </p:grpSp>
      <p:grpSp>
        <p:nvGrpSpPr>
          <p:cNvPr name="Group 127" id="127"/>
          <p:cNvGrpSpPr/>
          <p:nvPr/>
        </p:nvGrpSpPr>
        <p:grpSpPr>
          <a:xfrm rot="0">
            <a:off x="9571589" y="6872629"/>
            <a:ext cx="1829366" cy="1538629"/>
            <a:chOff x="0" y="0"/>
            <a:chExt cx="2439154" cy="2051505"/>
          </a:xfrm>
        </p:grpSpPr>
        <p:sp>
          <p:nvSpPr>
            <p:cNvPr name="Freeform 128" id="12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29" id="12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0" id="13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Stressed by constantly having to switch health insurance or go on MediCAL when creating startups. </a:t>
              </a:r>
            </a:p>
          </p:txBody>
        </p:sp>
      </p:grpSp>
      <p:grpSp>
        <p:nvGrpSpPr>
          <p:cNvPr name="Group 131" id="131"/>
          <p:cNvGrpSpPr/>
          <p:nvPr/>
        </p:nvGrpSpPr>
        <p:grpSpPr>
          <a:xfrm rot="0">
            <a:off x="11505730" y="6872629"/>
            <a:ext cx="1829366" cy="1538629"/>
            <a:chOff x="0" y="0"/>
            <a:chExt cx="2439154" cy="2051505"/>
          </a:xfrm>
        </p:grpSpPr>
        <p:sp>
          <p:nvSpPr>
            <p:cNvPr name="Freeform 132" id="13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33" id="13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4" id="13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Unsure about how her insurance works still (Kaiser).</a:t>
              </a:r>
            </a:p>
          </p:txBody>
        </p:sp>
      </p:grpSp>
      <p:grpSp>
        <p:nvGrpSpPr>
          <p:cNvPr name="Group 135" id="135"/>
          <p:cNvGrpSpPr/>
          <p:nvPr/>
        </p:nvGrpSpPr>
        <p:grpSpPr>
          <a:xfrm rot="0">
            <a:off x="13382721" y="6886575"/>
            <a:ext cx="1829366" cy="1538629"/>
            <a:chOff x="0" y="0"/>
            <a:chExt cx="2439154" cy="2051505"/>
          </a:xfrm>
        </p:grpSpPr>
        <p:sp>
          <p:nvSpPr>
            <p:cNvPr name="Freeform 136" id="13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37" id="13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8" id="13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Satisfied with Kaiser’s insurance, especially after her cyst surgery. </a:t>
              </a:r>
            </a:p>
          </p:txBody>
        </p:sp>
      </p:grpSp>
      <p:grpSp>
        <p:nvGrpSpPr>
          <p:cNvPr name="Group 139" id="139"/>
          <p:cNvGrpSpPr/>
          <p:nvPr/>
        </p:nvGrpSpPr>
        <p:grpSpPr>
          <a:xfrm rot="0">
            <a:off x="13382721" y="401237"/>
            <a:ext cx="1829366" cy="1538629"/>
            <a:chOff x="0" y="0"/>
            <a:chExt cx="2439154" cy="2051505"/>
          </a:xfrm>
        </p:grpSpPr>
        <p:sp>
          <p:nvSpPr>
            <p:cNvPr name="Freeform 140" id="14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41" id="14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42" id="14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Thinks quality care is necessary but not to the point where she would get the most expensive plans.</a:t>
              </a:r>
            </a:p>
          </p:txBody>
        </p:sp>
      </p:grpSp>
      <p:grpSp>
        <p:nvGrpSpPr>
          <p:cNvPr name="Group 143" id="143"/>
          <p:cNvGrpSpPr/>
          <p:nvPr/>
        </p:nvGrpSpPr>
        <p:grpSpPr>
          <a:xfrm rot="0">
            <a:off x="11400955" y="852992"/>
            <a:ext cx="1829366" cy="1538629"/>
            <a:chOff x="0" y="0"/>
            <a:chExt cx="2439154" cy="2051505"/>
          </a:xfrm>
        </p:grpSpPr>
        <p:sp>
          <p:nvSpPr>
            <p:cNvPr name="Freeform 144" id="14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45" id="14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46" id="14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Believes quality care is necessary but not to the point where she would get the most expensive plans.</a:t>
              </a:r>
            </a:p>
          </p:txBody>
        </p:sp>
      </p:grpSp>
      <p:grpSp>
        <p:nvGrpSpPr>
          <p:cNvPr name="Group 147" id="147"/>
          <p:cNvGrpSpPr/>
          <p:nvPr/>
        </p:nvGrpSpPr>
        <p:grpSpPr>
          <a:xfrm rot="0">
            <a:off x="15307336" y="6872629"/>
            <a:ext cx="1829366" cy="1538629"/>
            <a:chOff x="0" y="0"/>
            <a:chExt cx="2439154" cy="2051505"/>
          </a:xfrm>
        </p:grpSpPr>
        <p:sp>
          <p:nvSpPr>
            <p:cNvPr name="Freeform 148" id="14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49" id="14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0" id="15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safe with her current plan due to her health and young age. </a:t>
              </a:r>
            </a:p>
          </p:txBody>
        </p:sp>
      </p:grpSp>
      <p:grpSp>
        <p:nvGrpSpPr>
          <p:cNvPr name="Group 151" id="151"/>
          <p:cNvGrpSpPr/>
          <p:nvPr/>
        </p:nvGrpSpPr>
        <p:grpSpPr>
          <a:xfrm rot="0">
            <a:off x="15359546" y="537821"/>
            <a:ext cx="1829366" cy="1538629"/>
            <a:chOff x="0" y="0"/>
            <a:chExt cx="2439154" cy="2051505"/>
          </a:xfrm>
        </p:grpSpPr>
        <p:sp>
          <p:nvSpPr>
            <p:cNvPr name="Freeform 152" id="15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53" id="15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4" id="15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There should be a more streamlined process to activate/deactivate MediCAL</a:t>
              </a:r>
            </a:p>
          </p:txBody>
        </p:sp>
      </p:grpSp>
      <p:grpSp>
        <p:nvGrpSpPr>
          <p:cNvPr name="Group 155" id="155"/>
          <p:cNvGrpSpPr/>
          <p:nvPr/>
        </p:nvGrpSpPr>
        <p:grpSpPr>
          <a:xfrm rot="0">
            <a:off x="9342989" y="845677"/>
            <a:ext cx="1829366" cy="1538629"/>
            <a:chOff x="0" y="0"/>
            <a:chExt cx="2439154" cy="2051505"/>
          </a:xfrm>
        </p:grpSpPr>
        <p:sp>
          <p:nvSpPr>
            <p:cNvPr name="Freeform 156" id="15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57" id="15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8" id="15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Why don’t San Mateo officials even understand MediCAL themselves?</a:t>
              </a:r>
            </a:p>
          </p:txBody>
        </p:sp>
      </p:grpSp>
      <p:grpSp>
        <p:nvGrpSpPr>
          <p:cNvPr name="Group 159" id="159"/>
          <p:cNvGrpSpPr/>
          <p:nvPr/>
        </p:nvGrpSpPr>
        <p:grpSpPr>
          <a:xfrm rot="0">
            <a:off x="9528549" y="2376992"/>
            <a:ext cx="1829366" cy="1538629"/>
            <a:chOff x="0" y="0"/>
            <a:chExt cx="2439154" cy="2051505"/>
          </a:xfrm>
        </p:grpSpPr>
        <p:sp>
          <p:nvSpPr>
            <p:cNvPr name="Freeform 160" id="1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61" id="1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62" id="1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Believes Kaiser to be the best health insurance for herself.</a:t>
              </a:r>
            </a:p>
          </p:txBody>
        </p:sp>
      </p:grpSp>
      <p:grpSp>
        <p:nvGrpSpPr>
          <p:cNvPr name="Group 163" id="163"/>
          <p:cNvGrpSpPr/>
          <p:nvPr/>
        </p:nvGrpSpPr>
        <p:grpSpPr>
          <a:xfrm rot="0">
            <a:off x="11453164" y="2220445"/>
            <a:ext cx="1829366" cy="1538629"/>
            <a:chOff x="0" y="0"/>
            <a:chExt cx="2439154" cy="2051505"/>
          </a:xfrm>
        </p:grpSpPr>
        <p:sp>
          <p:nvSpPr>
            <p:cNvPr name="Freeform 164" id="16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65" id="16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66" id="16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Finding available doctors should be easier. </a:t>
              </a:r>
            </a:p>
          </p:txBody>
        </p:sp>
      </p:grpSp>
      <p:grpSp>
        <p:nvGrpSpPr>
          <p:cNvPr name="Group 167" id="167"/>
          <p:cNvGrpSpPr/>
          <p:nvPr/>
        </p:nvGrpSpPr>
        <p:grpSpPr>
          <a:xfrm rot="0">
            <a:off x="13406355" y="1993529"/>
            <a:ext cx="1829366" cy="1538629"/>
            <a:chOff x="0" y="0"/>
            <a:chExt cx="2439154" cy="2051505"/>
          </a:xfrm>
        </p:grpSpPr>
        <p:sp>
          <p:nvSpPr>
            <p:cNvPr name="Freeform 168" id="16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69" id="16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0" id="17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Paying out of pocket is necessary when Kaiser can’t provide (goes on strike).</a:t>
              </a:r>
            </a:p>
          </p:txBody>
        </p:sp>
      </p:grpSp>
      <p:grpSp>
        <p:nvGrpSpPr>
          <p:cNvPr name="Group 171" id="171"/>
          <p:cNvGrpSpPr/>
          <p:nvPr/>
        </p:nvGrpSpPr>
        <p:grpSpPr>
          <a:xfrm rot="0">
            <a:off x="15330971" y="2076450"/>
            <a:ext cx="1829366" cy="1538629"/>
            <a:chOff x="0" y="0"/>
            <a:chExt cx="2439154" cy="2051505"/>
          </a:xfrm>
        </p:grpSpPr>
        <p:sp>
          <p:nvSpPr>
            <p:cNvPr name="Freeform 172" id="17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73" id="17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4" id="17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Filing for short-term disability should be less complicated.</a:t>
              </a:r>
            </a:p>
          </p:txBody>
        </p:sp>
      </p:grpSp>
      <p:grpSp>
        <p:nvGrpSpPr>
          <p:cNvPr name="Group 175" id="175"/>
          <p:cNvGrpSpPr/>
          <p:nvPr/>
        </p:nvGrpSpPr>
        <p:grpSpPr>
          <a:xfrm rot="0">
            <a:off x="10538482" y="3519146"/>
            <a:ext cx="1829366" cy="1538629"/>
            <a:chOff x="0" y="0"/>
            <a:chExt cx="2439154" cy="2051505"/>
          </a:xfrm>
        </p:grpSpPr>
        <p:sp>
          <p:nvSpPr>
            <p:cNvPr name="Freeform 176" id="17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77" id="17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8" id="17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Employers offering different health insurance plans to their employees is a good thing. </a:t>
              </a:r>
            </a:p>
          </p:txBody>
        </p:sp>
      </p:grpSp>
      <p:grpSp>
        <p:nvGrpSpPr>
          <p:cNvPr name="Group 179" id="179"/>
          <p:cNvGrpSpPr/>
          <p:nvPr/>
        </p:nvGrpSpPr>
        <p:grpSpPr>
          <a:xfrm rot="0">
            <a:off x="12515663" y="3532158"/>
            <a:ext cx="1829366" cy="1538629"/>
            <a:chOff x="0" y="0"/>
            <a:chExt cx="2439154" cy="2051505"/>
          </a:xfrm>
        </p:grpSpPr>
        <p:sp>
          <p:nvSpPr>
            <p:cNvPr name="Freeform 180" id="18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81" id="18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82" id="18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As an employer herself, believes she should provide accessible insurance for her employees. </a:t>
              </a:r>
            </a:p>
          </p:txBody>
        </p:sp>
      </p:grpSp>
      <p:grpSp>
        <p:nvGrpSpPr>
          <p:cNvPr name="Group 183" id="183"/>
          <p:cNvGrpSpPr/>
          <p:nvPr/>
        </p:nvGrpSpPr>
        <p:grpSpPr>
          <a:xfrm rot="0">
            <a:off x="14345029" y="3585821"/>
            <a:ext cx="1829366" cy="1538629"/>
            <a:chOff x="0" y="0"/>
            <a:chExt cx="2439154" cy="2051505"/>
          </a:xfrm>
        </p:grpSpPr>
        <p:sp>
          <p:nvSpPr>
            <p:cNvPr name="Freeform 184" id="18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85" id="18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86" id="18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There is a lack of education on health insurance and healthcare even when people are educated.</a:t>
              </a:r>
            </a:p>
          </p:txBody>
        </p:sp>
      </p:grpSp>
      <p:grpSp>
        <p:nvGrpSpPr>
          <p:cNvPr name="Group 187" id="187"/>
          <p:cNvGrpSpPr/>
          <p:nvPr/>
        </p:nvGrpSpPr>
        <p:grpSpPr>
          <a:xfrm rot="0">
            <a:off x="11019389" y="8582708"/>
            <a:ext cx="1829366" cy="1538629"/>
            <a:chOff x="0" y="0"/>
            <a:chExt cx="2439154" cy="2051505"/>
          </a:xfrm>
        </p:grpSpPr>
        <p:sp>
          <p:nvSpPr>
            <p:cNvPr name="Freeform 188" id="18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89" id="18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0" id="19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insecure about other health plans and insurance options. </a:t>
              </a:r>
            </a:p>
          </p:txBody>
        </p:sp>
      </p:grpSp>
      <p:grpSp>
        <p:nvGrpSpPr>
          <p:cNvPr name="Group 191" id="191"/>
          <p:cNvGrpSpPr/>
          <p:nvPr/>
        </p:nvGrpSpPr>
        <p:grpSpPr>
          <a:xfrm rot="0">
            <a:off x="12988177" y="8586919"/>
            <a:ext cx="1829366" cy="1538629"/>
            <a:chOff x="0" y="0"/>
            <a:chExt cx="2439154" cy="2051505"/>
          </a:xfrm>
        </p:grpSpPr>
        <p:sp>
          <p:nvSpPr>
            <p:cNvPr name="Freeform 192" id="19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93" id="19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4" id="19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Exasperated by difficulty of activating/deactivating MediCAL. </a:t>
              </a:r>
            </a:p>
          </p:txBody>
        </p:sp>
      </p:grpSp>
      <p:grpSp>
        <p:nvGrpSpPr>
          <p:cNvPr name="Group 195" id="195"/>
          <p:cNvGrpSpPr/>
          <p:nvPr/>
        </p:nvGrpSpPr>
        <p:grpSpPr>
          <a:xfrm rot="0">
            <a:off x="14912793" y="8273780"/>
            <a:ext cx="1829366" cy="1538629"/>
            <a:chOff x="0" y="0"/>
            <a:chExt cx="2439154" cy="2051505"/>
          </a:xfrm>
        </p:grpSpPr>
        <p:sp>
          <p:nvSpPr>
            <p:cNvPr name="Freeform 196" id="19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97" id="19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8" id="19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Grateful for parent support in choosing insurance when employed under Nueva.</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444358" y="264652"/>
            <a:ext cx="1829366" cy="1811798"/>
            <a:chOff x="0" y="0"/>
            <a:chExt cx="2439154" cy="2415731"/>
          </a:xfrm>
        </p:grpSpPr>
        <p:sp>
          <p:nvSpPr>
            <p:cNvPr name="Freeform 5" id="5"/>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DBD9D5"/>
            </a:solidFill>
          </p:spPr>
        </p:sp>
        <p:sp>
          <p:nvSpPr>
            <p:cNvPr name="Freeform 6" id="6"/>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7" id="7"/>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“I was already employed... which was a godsend because I wasn’t under insurance all of undergrad... they found a 5 pound ovarian cyst.”</a:t>
              </a:r>
            </a:p>
          </p:txBody>
        </p:sp>
      </p:grpSp>
      <p:sp>
        <p:nvSpPr>
          <p:cNvPr name="TextBox 8" id="8"/>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10" id="10"/>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1" id="11"/>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2" id="12"/>
          <p:cNvGrpSpPr>
            <a:grpSpLocks noChangeAspect="true"/>
          </p:cNvGrpSpPr>
          <p:nvPr/>
        </p:nvGrpSpPr>
        <p:grpSpPr>
          <a:xfrm rot="0">
            <a:off x="7844768" y="3863318"/>
            <a:ext cx="2598463" cy="2598463"/>
            <a:chOff x="0" y="0"/>
            <a:chExt cx="6350000" cy="6350000"/>
          </a:xfrm>
        </p:grpSpPr>
        <p:sp>
          <p:nvSpPr>
            <p:cNvPr name="Freeform 13" id="1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28431" t="0" r="-28431" b="0"/>
              </a:stretch>
            </a:blipFill>
          </p:spPr>
        </p:sp>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5" id="15"/>
          <p:cNvGrpSpPr/>
          <p:nvPr/>
        </p:nvGrpSpPr>
        <p:grpSpPr>
          <a:xfrm rot="0">
            <a:off x="2401542" y="264652"/>
            <a:ext cx="1860980" cy="1524000"/>
            <a:chOff x="0" y="0"/>
            <a:chExt cx="2481307" cy="2032000"/>
          </a:xfrm>
        </p:grpSpPr>
        <p:sp>
          <p:nvSpPr>
            <p:cNvPr name="Freeform 16" id="16"/>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DBD9D5"/>
            </a:solidFill>
          </p:spPr>
        </p:sp>
        <p:sp>
          <p:nvSpPr>
            <p:cNvPr name="Freeform 17" id="17"/>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8" id="18"/>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had to file for short-term disability, which was such a trash process.”</a:t>
              </a:r>
            </a:p>
          </p:txBody>
        </p:sp>
      </p:grpSp>
      <p:grpSp>
        <p:nvGrpSpPr>
          <p:cNvPr name="Group 19" id="19"/>
          <p:cNvGrpSpPr/>
          <p:nvPr/>
        </p:nvGrpSpPr>
        <p:grpSpPr>
          <a:xfrm rot="0">
            <a:off x="4152834" y="264652"/>
            <a:ext cx="1860980" cy="1524000"/>
            <a:chOff x="0" y="0"/>
            <a:chExt cx="2481307" cy="2032000"/>
          </a:xfrm>
        </p:grpSpPr>
        <p:sp>
          <p:nvSpPr>
            <p:cNvPr name="Freeform 20" id="20"/>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DBD9D5"/>
            </a:solidFill>
          </p:spPr>
        </p:sp>
        <p:sp>
          <p:nvSpPr>
            <p:cNvPr name="Freeform 21" id="21"/>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22" id="22"/>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“I’m fairly educated and I can barely figure this out.”</a:t>
              </a:r>
            </a:p>
          </p:txBody>
        </p:sp>
      </p:grpSp>
      <p:grpSp>
        <p:nvGrpSpPr>
          <p:cNvPr name="Group 23" id="23"/>
          <p:cNvGrpSpPr/>
          <p:nvPr/>
        </p:nvGrpSpPr>
        <p:grpSpPr>
          <a:xfrm rot="0">
            <a:off x="405455" y="1876425"/>
            <a:ext cx="1843688" cy="1524000"/>
            <a:chOff x="0" y="0"/>
            <a:chExt cx="2458250" cy="2032000"/>
          </a:xfrm>
        </p:grpSpPr>
        <p:sp>
          <p:nvSpPr>
            <p:cNvPr name="Freeform 24" id="24"/>
            <p:cNvSpPr/>
            <p:nvPr/>
          </p:nvSpPr>
          <p:spPr>
            <a:xfrm flipH="false" flipV="false" rot="0">
              <a:off x="0" y="0"/>
              <a:ext cx="2458250" cy="1930400"/>
            </a:xfrm>
            <a:custGeom>
              <a:avLst/>
              <a:gdLst/>
              <a:ahLst/>
              <a:cxnLst/>
              <a:rect r="r" b="b" t="t" l="l"/>
              <a:pathLst>
                <a:path h="1930400" w="2458250">
                  <a:moveTo>
                    <a:pt x="0" y="0"/>
                  </a:moveTo>
                  <a:lnTo>
                    <a:pt x="2458250" y="0"/>
                  </a:lnTo>
                  <a:lnTo>
                    <a:pt x="2458250" y="1930400"/>
                  </a:lnTo>
                  <a:lnTo>
                    <a:pt x="0" y="1930400"/>
                  </a:lnTo>
                  <a:close/>
                </a:path>
              </a:pathLst>
            </a:custGeom>
            <a:solidFill>
              <a:srgbClr val="DBD9D5"/>
            </a:solidFill>
          </p:spPr>
        </p:sp>
        <p:sp>
          <p:nvSpPr>
            <p:cNvPr name="Freeform 25" id="25"/>
            <p:cNvSpPr/>
            <p:nvPr/>
          </p:nvSpPr>
          <p:spPr>
            <a:xfrm flipH="false" flipV="false" rot="0">
              <a:off x="0" y="0"/>
              <a:ext cx="2458250" cy="2032000"/>
            </a:xfrm>
            <a:custGeom>
              <a:avLst/>
              <a:gdLst/>
              <a:ahLst/>
              <a:cxnLst/>
              <a:rect r="r" b="b" t="t" l="l"/>
              <a:pathLst>
                <a:path h="2032000" w="2458250">
                  <a:moveTo>
                    <a:pt x="0" y="1930400"/>
                  </a:moveTo>
                  <a:lnTo>
                    <a:pt x="2458250" y="1930400"/>
                  </a:lnTo>
                  <a:lnTo>
                    <a:pt x="2331250" y="2032000"/>
                  </a:lnTo>
                  <a:cubicBezTo>
                    <a:pt x="2331250" y="2032000"/>
                    <a:pt x="1340650" y="1955800"/>
                    <a:pt x="1239050" y="1955800"/>
                  </a:cubicBezTo>
                  <a:lnTo>
                    <a:pt x="1219200" y="1955800"/>
                  </a:lnTo>
                  <a:cubicBezTo>
                    <a:pt x="1117600" y="1955800"/>
                    <a:pt x="127000" y="2032000"/>
                    <a:pt x="127000" y="2032000"/>
                  </a:cubicBezTo>
                  <a:lnTo>
                    <a:pt x="0" y="1930400"/>
                  </a:lnTo>
                  <a:lnTo>
                    <a:pt x="0" y="0"/>
                  </a:lnTo>
                  <a:lnTo>
                    <a:pt x="2458250" y="0"/>
                  </a:lnTo>
                  <a:lnTo>
                    <a:pt x="2458250" y="1930400"/>
                  </a:lnTo>
                  <a:lnTo>
                    <a:pt x="12700" y="1930400"/>
                  </a:lnTo>
                  <a:lnTo>
                    <a:pt x="12700" y="1917700"/>
                  </a:lnTo>
                  <a:lnTo>
                    <a:pt x="2445550" y="1917700"/>
                  </a:lnTo>
                  <a:lnTo>
                    <a:pt x="2445550" y="12700"/>
                  </a:lnTo>
                  <a:lnTo>
                    <a:pt x="12700" y="12700"/>
                  </a:lnTo>
                  <a:lnTo>
                    <a:pt x="12700" y="1930400"/>
                  </a:lnTo>
                </a:path>
              </a:pathLst>
            </a:custGeom>
            <a:solidFill>
              <a:srgbClr val="394C60">
                <a:alpha val="9804"/>
              </a:srgbClr>
            </a:solidFill>
          </p:spPr>
        </p:sp>
        <p:sp>
          <p:nvSpPr>
            <p:cNvPr name="TextBox 26" id="26"/>
            <p:cNvSpPr txBox="true"/>
            <p:nvPr/>
          </p:nvSpPr>
          <p:spPr>
            <a:xfrm>
              <a:off x="0" y="-38100"/>
              <a:ext cx="245825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“After that incident, any time I can get Kaiser, I just get Kaiser. They did great.”</a:t>
              </a:r>
            </a:p>
          </p:txBody>
        </p:sp>
      </p:grpSp>
      <p:grpSp>
        <p:nvGrpSpPr>
          <p:cNvPr name="Group 27" id="27"/>
          <p:cNvGrpSpPr/>
          <p:nvPr/>
        </p:nvGrpSpPr>
        <p:grpSpPr>
          <a:xfrm rot="0">
            <a:off x="5951785" y="264652"/>
            <a:ext cx="1892984" cy="1524000"/>
            <a:chOff x="0" y="0"/>
            <a:chExt cx="2523978" cy="2032000"/>
          </a:xfrm>
        </p:grpSpPr>
        <p:sp>
          <p:nvSpPr>
            <p:cNvPr name="Freeform 28" id="28"/>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DBD9D5"/>
            </a:solidFill>
          </p:spPr>
        </p:sp>
        <p:sp>
          <p:nvSpPr>
            <p:cNvPr name="Freeform 29" id="29"/>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30" id="30"/>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“Kaiser went on strike so I had to... pay out of pocket to get a diagnosis.”</a:t>
              </a:r>
            </a:p>
          </p:txBody>
        </p:sp>
      </p:grpSp>
      <p:grpSp>
        <p:nvGrpSpPr>
          <p:cNvPr name="Group 31" id="31"/>
          <p:cNvGrpSpPr/>
          <p:nvPr/>
        </p:nvGrpSpPr>
        <p:grpSpPr>
          <a:xfrm rot="0">
            <a:off x="2085343" y="1622306"/>
            <a:ext cx="1871308" cy="1524000"/>
            <a:chOff x="0" y="0"/>
            <a:chExt cx="2495078" cy="2032000"/>
          </a:xfrm>
        </p:grpSpPr>
        <p:sp>
          <p:nvSpPr>
            <p:cNvPr name="Freeform 32" id="32"/>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DBD9D5"/>
            </a:solidFill>
          </p:spPr>
        </p:sp>
        <p:sp>
          <p:nvSpPr>
            <p:cNvPr name="Freeform 33" id="33"/>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34" id="34"/>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think I just have low trust in most health plans.”</a:t>
              </a:r>
            </a:p>
          </p:txBody>
        </p:sp>
      </p:grpSp>
      <p:grpSp>
        <p:nvGrpSpPr>
          <p:cNvPr name="Group 35" id="35"/>
          <p:cNvGrpSpPr/>
          <p:nvPr/>
        </p:nvGrpSpPr>
        <p:grpSpPr>
          <a:xfrm rot="0">
            <a:off x="3956651" y="1622306"/>
            <a:ext cx="1871308" cy="1524000"/>
            <a:chOff x="0" y="0"/>
            <a:chExt cx="2495078" cy="2032000"/>
          </a:xfrm>
        </p:grpSpPr>
        <p:sp>
          <p:nvSpPr>
            <p:cNvPr name="Freeform 36" id="36"/>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DBD9D5"/>
            </a:solidFill>
          </p:spPr>
        </p:sp>
        <p:sp>
          <p:nvSpPr>
            <p:cNvPr name="Freeform 37" id="37"/>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38" id="38"/>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“It was kind of stressful [switching around health insurance].”</a:t>
              </a:r>
            </a:p>
          </p:txBody>
        </p:sp>
      </p:grpSp>
      <p:grpSp>
        <p:nvGrpSpPr>
          <p:cNvPr name="Group 39" id="39"/>
          <p:cNvGrpSpPr/>
          <p:nvPr/>
        </p:nvGrpSpPr>
        <p:grpSpPr>
          <a:xfrm rot="0">
            <a:off x="5918790" y="1622306"/>
            <a:ext cx="1871308" cy="1524000"/>
            <a:chOff x="0" y="0"/>
            <a:chExt cx="2495078" cy="2032000"/>
          </a:xfrm>
        </p:grpSpPr>
        <p:sp>
          <p:nvSpPr>
            <p:cNvPr name="Freeform 40" id="40"/>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DBD9D5"/>
            </a:solidFill>
          </p:spPr>
        </p:sp>
        <p:sp>
          <p:nvSpPr>
            <p:cNvPr name="Freeform 41" id="41"/>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42" id="42"/>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“As a young, healthy person, I don’t think it’s necessary to get a high [cost] insurance.”</a:t>
              </a:r>
            </a:p>
          </p:txBody>
        </p:sp>
      </p:grpSp>
      <p:grpSp>
        <p:nvGrpSpPr>
          <p:cNvPr name="Group 43" id="43"/>
          <p:cNvGrpSpPr/>
          <p:nvPr/>
        </p:nvGrpSpPr>
        <p:grpSpPr>
          <a:xfrm rot="0">
            <a:off x="234811" y="3322236"/>
            <a:ext cx="1871308" cy="1524000"/>
            <a:chOff x="0" y="0"/>
            <a:chExt cx="2495078" cy="2032000"/>
          </a:xfrm>
        </p:grpSpPr>
        <p:sp>
          <p:nvSpPr>
            <p:cNvPr name="Freeform 44" id="44"/>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DBD9D5"/>
            </a:solidFill>
          </p:spPr>
        </p:sp>
        <p:sp>
          <p:nvSpPr>
            <p:cNvPr name="Freeform 45" id="45"/>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46" id="46"/>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don’t know the terms of the insurance because that was kind of dense and hidden.”</a:t>
              </a:r>
            </a:p>
          </p:txBody>
        </p:sp>
      </p:grpSp>
      <p:grpSp>
        <p:nvGrpSpPr>
          <p:cNvPr name="Group 47" id="47"/>
          <p:cNvGrpSpPr/>
          <p:nvPr/>
        </p:nvGrpSpPr>
        <p:grpSpPr>
          <a:xfrm rot="0">
            <a:off x="2273723" y="3322236"/>
            <a:ext cx="1871308" cy="1524000"/>
            <a:chOff x="0" y="0"/>
            <a:chExt cx="2495078" cy="2032000"/>
          </a:xfrm>
        </p:grpSpPr>
        <p:sp>
          <p:nvSpPr>
            <p:cNvPr name="Freeform 48" id="48"/>
            <p:cNvSpPr/>
            <p:nvPr/>
          </p:nvSpPr>
          <p:spPr>
            <a:xfrm flipH="false" flipV="false" rot="0">
              <a:off x="0" y="0"/>
              <a:ext cx="2495078" cy="1930400"/>
            </a:xfrm>
            <a:custGeom>
              <a:avLst/>
              <a:gdLst/>
              <a:ahLst/>
              <a:cxnLst/>
              <a:rect r="r" b="b" t="t" l="l"/>
              <a:pathLst>
                <a:path h="1930400" w="2495078">
                  <a:moveTo>
                    <a:pt x="0" y="0"/>
                  </a:moveTo>
                  <a:lnTo>
                    <a:pt x="2495078" y="0"/>
                  </a:lnTo>
                  <a:lnTo>
                    <a:pt x="2495078" y="1930400"/>
                  </a:lnTo>
                  <a:lnTo>
                    <a:pt x="0" y="1930400"/>
                  </a:lnTo>
                  <a:close/>
                </a:path>
              </a:pathLst>
            </a:custGeom>
            <a:solidFill>
              <a:srgbClr val="DBD9D5"/>
            </a:solidFill>
          </p:spPr>
        </p:sp>
        <p:sp>
          <p:nvSpPr>
            <p:cNvPr name="Freeform 49" id="49"/>
            <p:cNvSpPr/>
            <p:nvPr/>
          </p:nvSpPr>
          <p:spPr>
            <a:xfrm flipH="false" flipV="false" rot="0">
              <a:off x="0" y="0"/>
              <a:ext cx="2495078" cy="2032000"/>
            </a:xfrm>
            <a:custGeom>
              <a:avLst/>
              <a:gdLst/>
              <a:ahLst/>
              <a:cxnLst/>
              <a:rect r="r" b="b" t="t" l="l"/>
              <a:pathLst>
                <a:path h="2032000" w="2495078">
                  <a:moveTo>
                    <a:pt x="0" y="1930400"/>
                  </a:moveTo>
                  <a:lnTo>
                    <a:pt x="2495078" y="1930400"/>
                  </a:lnTo>
                  <a:lnTo>
                    <a:pt x="2368078" y="2032000"/>
                  </a:lnTo>
                  <a:cubicBezTo>
                    <a:pt x="2368078" y="2032000"/>
                    <a:pt x="1377478" y="1955800"/>
                    <a:pt x="1275878" y="1955800"/>
                  </a:cubicBezTo>
                  <a:lnTo>
                    <a:pt x="1219200" y="1955800"/>
                  </a:lnTo>
                  <a:cubicBezTo>
                    <a:pt x="1117600" y="1955800"/>
                    <a:pt x="127000" y="2032000"/>
                    <a:pt x="127000" y="2032000"/>
                  </a:cubicBezTo>
                  <a:lnTo>
                    <a:pt x="0" y="1930400"/>
                  </a:lnTo>
                  <a:lnTo>
                    <a:pt x="0" y="0"/>
                  </a:lnTo>
                  <a:lnTo>
                    <a:pt x="2495078" y="0"/>
                  </a:lnTo>
                  <a:lnTo>
                    <a:pt x="2495078" y="1930400"/>
                  </a:lnTo>
                  <a:lnTo>
                    <a:pt x="12700" y="1930400"/>
                  </a:lnTo>
                  <a:lnTo>
                    <a:pt x="12700" y="1917700"/>
                  </a:lnTo>
                  <a:lnTo>
                    <a:pt x="2482378" y="1917700"/>
                  </a:lnTo>
                  <a:lnTo>
                    <a:pt x="2482378" y="12700"/>
                  </a:lnTo>
                  <a:lnTo>
                    <a:pt x="12700" y="12700"/>
                  </a:lnTo>
                  <a:lnTo>
                    <a:pt x="12700" y="1930400"/>
                  </a:lnTo>
                </a:path>
              </a:pathLst>
            </a:custGeom>
            <a:solidFill>
              <a:srgbClr val="394C60">
                <a:alpha val="9804"/>
              </a:srgbClr>
            </a:solidFill>
          </p:spPr>
        </p:sp>
        <p:sp>
          <p:nvSpPr>
            <p:cNvPr name="TextBox 50" id="50"/>
            <p:cNvSpPr txBox="true"/>
            <p:nvPr/>
          </p:nvSpPr>
          <p:spPr>
            <a:xfrm>
              <a:off x="0" y="-38100"/>
              <a:ext cx="24950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would essentially look for the best one that cost me nothing”</a:t>
              </a:r>
            </a:p>
          </p:txBody>
        </p:sp>
      </p:grpSp>
      <p:grpSp>
        <p:nvGrpSpPr>
          <p:cNvPr name="Group 51" id="51"/>
          <p:cNvGrpSpPr/>
          <p:nvPr/>
        </p:nvGrpSpPr>
        <p:grpSpPr>
          <a:xfrm rot="0">
            <a:off x="4142506" y="3146306"/>
            <a:ext cx="1871308" cy="1572189"/>
            <a:chOff x="0" y="0"/>
            <a:chExt cx="2495078" cy="2096252"/>
          </a:xfrm>
        </p:grpSpPr>
        <p:sp>
          <p:nvSpPr>
            <p:cNvPr name="Freeform 52" id="52"/>
            <p:cNvSpPr/>
            <p:nvPr/>
          </p:nvSpPr>
          <p:spPr>
            <a:xfrm flipH="false" flipV="false" rot="0">
              <a:off x="0" y="0"/>
              <a:ext cx="2495078" cy="1994652"/>
            </a:xfrm>
            <a:custGeom>
              <a:avLst/>
              <a:gdLst/>
              <a:ahLst/>
              <a:cxnLst/>
              <a:rect r="r" b="b" t="t" l="l"/>
              <a:pathLst>
                <a:path h="1994652" w="2495078">
                  <a:moveTo>
                    <a:pt x="0" y="0"/>
                  </a:moveTo>
                  <a:lnTo>
                    <a:pt x="2495078" y="0"/>
                  </a:lnTo>
                  <a:lnTo>
                    <a:pt x="2495078" y="1994652"/>
                  </a:lnTo>
                  <a:lnTo>
                    <a:pt x="0" y="1994652"/>
                  </a:lnTo>
                  <a:close/>
                </a:path>
              </a:pathLst>
            </a:custGeom>
            <a:solidFill>
              <a:srgbClr val="DBD9D5"/>
            </a:solidFill>
          </p:spPr>
        </p:sp>
        <p:sp>
          <p:nvSpPr>
            <p:cNvPr name="Freeform 53" id="53"/>
            <p:cNvSpPr/>
            <p:nvPr/>
          </p:nvSpPr>
          <p:spPr>
            <a:xfrm flipH="false" flipV="false" rot="0">
              <a:off x="0" y="0"/>
              <a:ext cx="2495078" cy="2096252"/>
            </a:xfrm>
            <a:custGeom>
              <a:avLst/>
              <a:gdLst/>
              <a:ahLst/>
              <a:cxnLst/>
              <a:rect r="r" b="b" t="t" l="l"/>
              <a:pathLst>
                <a:path h="2096252" w="2495078">
                  <a:moveTo>
                    <a:pt x="0" y="1994652"/>
                  </a:moveTo>
                  <a:lnTo>
                    <a:pt x="2495078" y="1994652"/>
                  </a:lnTo>
                  <a:lnTo>
                    <a:pt x="2368078" y="2096252"/>
                  </a:lnTo>
                  <a:cubicBezTo>
                    <a:pt x="2368078" y="2096252"/>
                    <a:pt x="1377478" y="2020052"/>
                    <a:pt x="1275878" y="2020052"/>
                  </a:cubicBezTo>
                  <a:lnTo>
                    <a:pt x="1219200" y="2020052"/>
                  </a:lnTo>
                  <a:cubicBezTo>
                    <a:pt x="1117600" y="2020052"/>
                    <a:pt x="127000" y="2096252"/>
                    <a:pt x="127000" y="2096252"/>
                  </a:cubicBezTo>
                  <a:lnTo>
                    <a:pt x="0" y="1994652"/>
                  </a:lnTo>
                  <a:lnTo>
                    <a:pt x="0" y="0"/>
                  </a:lnTo>
                  <a:lnTo>
                    <a:pt x="2495078" y="0"/>
                  </a:lnTo>
                  <a:lnTo>
                    <a:pt x="2495078" y="1994652"/>
                  </a:lnTo>
                  <a:lnTo>
                    <a:pt x="12700" y="1994652"/>
                  </a:lnTo>
                  <a:lnTo>
                    <a:pt x="12700" y="1981952"/>
                  </a:lnTo>
                  <a:lnTo>
                    <a:pt x="2482378" y="1981952"/>
                  </a:lnTo>
                  <a:lnTo>
                    <a:pt x="2482378" y="12700"/>
                  </a:lnTo>
                  <a:lnTo>
                    <a:pt x="12700" y="12700"/>
                  </a:lnTo>
                  <a:lnTo>
                    <a:pt x="12700" y="1994652"/>
                  </a:lnTo>
                </a:path>
              </a:pathLst>
            </a:custGeom>
            <a:solidFill>
              <a:srgbClr val="394C60">
                <a:alpha val="9804"/>
              </a:srgbClr>
            </a:solidFill>
          </p:spPr>
        </p:sp>
        <p:sp>
          <p:nvSpPr>
            <p:cNvPr name="TextBox 54" id="54"/>
            <p:cNvSpPr txBox="true"/>
            <p:nvPr/>
          </p:nvSpPr>
          <p:spPr>
            <a:xfrm>
              <a:off x="0" y="-38100"/>
              <a:ext cx="2495078" cy="2032752"/>
            </a:xfrm>
            <a:prstGeom prst="rect">
              <a:avLst/>
            </a:prstGeom>
          </p:spPr>
          <p:txBody>
            <a:bodyPr anchor="t" rtlCol="false" tIns="203200" lIns="203200" bIns="203200" rIns="203200"/>
            <a:lstStyle/>
            <a:p>
              <a:pPr>
                <a:lnSpc>
                  <a:spcPts val="1750"/>
                </a:lnSpc>
              </a:pPr>
              <a:r>
                <a:rPr lang="en-US" sz="1250">
                  <a:solidFill>
                    <a:srgbClr val="000000"/>
                  </a:solidFill>
                  <a:latin typeface="Arimo"/>
                </a:rPr>
                <a:t>“All the times I wasn’t on Kaiser, I never found a good doctor. I tried 6 doctors.”</a:t>
              </a:r>
            </a:p>
          </p:txBody>
        </p:sp>
      </p:grpSp>
      <p:grpSp>
        <p:nvGrpSpPr>
          <p:cNvPr name="Group 55" id="55"/>
          <p:cNvGrpSpPr/>
          <p:nvPr/>
        </p:nvGrpSpPr>
        <p:grpSpPr>
          <a:xfrm rot="0">
            <a:off x="5951785" y="2989760"/>
            <a:ext cx="1871308" cy="1728736"/>
            <a:chOff x="0" y="0"/>
            <a:chExt cx="2495078" cy="2304981"/>
          </a:xfrm>
        </p:grpSpPr>
        <p:sp>
          <p:nvSpPr>
            <p:cNvPr name="Freeform 56" id="56"/>
            <p:cNvSpPr/>
            <p:nvPr/>
          </p:nvSpPr>
          <p:spPr>
            <a:xfrm flipH="false" flipV="false" rot="0">
              <a:off x="0" y="0"/>
              <a:ext cx="2495078" cy="2203381"/>
            </a:xfrm>
            <a:custGeom>
              <a:avLst/>
              <a:gdLst/>
              <a:ahLst/>
              <a:cxnLst/>
              <a:rect r="r" b="b" t="t" l="l"/>
              <a:pathLst>
                <a:path h="2203381" w="2495078">
                  <a:moveTo>
                    <a:pt x="0" y="0"/>
                  </a:moveTo>
                  <a:lnTo>
                    <a:pt x="2495078" y="0"/>
                  </a:lnTo>
                  <a:lnTo>
                    <a:pt x="2495078" y="2203381"/>
                  </a:lnTo>
                  <a:lnTo>
                    <a:pt x="0" y="2203381"/>
                  </a:lnTo>
                  <a:close/>
                </a:path>
              </a:pathLst>
            </a:custGeom>
            <a:solidFill>
              <a:srgbClr val="DBD9D5"/>
            </a:solidFill>
          </p:spPr>
        </p:sp>
        <p:sp>
          <p:nvSpPr>
            <p:cNvPr name="Freeform 57" id="57"/>
            <p:cNvSpPr/>
            <p:nvPr/>
          </p:nvSpPr>
          <p:spPr>
            <a:xfrm flipH="false" flipV="false" rot="0">
              <a:off x="0" y="0"/>
              <a:ext cx="2495078" cy="2304981"/>
            </a:xfrm>
            <a:custGeom>
              <a:avLst/>
              <a:gdLst/>
              <a:ahLst/>
              <a:cxnLst/>
              <a:rect r="r" b="b" t="t" l="l"/>
              <a:pathLst>
                <a:path h="2304981" w="2495078">
                  <a:moveTo>
                    <a:pt x="0" y="2203381"/>
                  </a:moveTo>
                  <a:lnTo>
                    <a:pt x="2495078" y="2203381"/>
                  </a:lnTo>
                  <a:lnTo>
                    <a:pt x="2368078" y="2304981"/>
                  </a:lnTo>
                  <a:cubicBezTo>
                    <a:pt x="2368078" y="2304981"/>
                    <a:pt x="1377478" y="2228781"/>
                    <a:pt x="1275878" y="2228781"/>
                  </a:cubicBezTo>
                  <a:lnTo>
                    <a:pt x="1219200" y="2228781"/>
                  </a:lnTo>
                  <a:cubicBezTo>
                    <a:pt x="1117600" y="2228781"/>
                    <a:pt x="127000" y="2304981"/>
                    <a:pt x="127000" y="2304981"/>
                  </a:cubicBezTo>
                  <a:lnTo>
                    <a:pt x="0" y="2203381"/>
                  </a:lnTo>
                  <a:lnTo>
                    <a:pt x="0" y="0"/>
                  </a:lnTo>
                  <a:lnTo>
                    <a:pt x="2495078" y="0"/>
                  </a:lnTo>
                  <a:lnTo>
                    <a:pt x="2495078" y="2203381"/>
                  </a:lnTo>
                  <a:lnTo>
                    <a:pt x="12700" y="2203381"/>
                  </a:lnTo>
                  <a:lnTo>
                    <a:pt x="12700" y="2190681"/>
                  </a:lnTo>
                  <a:lnTo>
                    <a:pt x="2482378" y="2190681"/>
                  </a:lnTo>
                  <a:lnTo>
                    <a:pt x="2482378" y="12700"/>
                  </a:lnTo>
                  <a:lnTo>
                    <a:pt x="12700" y="12700"/>
                  </a:lnTo>
                  <a:lnTo>
                    <a:pt x="12700" y="2203381"/>
                  </a:lnTo>
                </a:path>
              </a:pathLst>
            </a:custGeom>
            <a:solidFill>
              <a:srgbClr val="394C60">
                <a:alpha val="9804"/>
              </a:srgbClr>
            </a:solidFill>
          </p:spPr>
        </p:sp>
        <p:sp>
          <p:nvSpPr>
            <p:cNvPr name="TextBox 58" id="58"/>
            <p:cNvSpPr txBox="true"/>
            <p:nvPr/>
          </p:nvSpPr>
          <p:spPr>
            <a:xfrm>
              <a:off x="0" y="-38100"/>
              <a:ext cx="2495078"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“During MediCAL I didn’t even bother going to the doctor... health issues were light and I wasn’t desperate enough/”</a:t>
              </a:r>
            </a:p>
          </p:txBody>
        </p:sp>
      </p:grpSp>
      <p:grpSp>
        <p:nvGrpSpPr>
          <p:cNvPr name="Group 59" id="59"/>
          <p:cNvGrpSpPr/>
          <p:nvPr/>
        </p:nvGrpSpPr>
        <p:grpSpPr>
          <a:xfrm rot="0">
            <a:off x="130245" y="5362575"/>
            <a:ext cx="1829366" cy="1538629"/>
            <a:chOff x="0" y="0"/>
            <a:chExt cx="2439154" cy="2051505"/>
          </a:xfrm>
        </p:grpSpPr>
        <p:sp>
          <p:nvSpPr>
            <p:cNvPr name="Freeform 60" id="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61" id="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62" id="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Has to call San Mateo multiple times to activate/deactivate MediCAL</a:t>
              </a:r>
            </a:p>
          </p:txBody>
        </p:sp>
      </p:grpSp>
      <p:grpSp>
        <p:nvGrpSpPr>
          <p:cNvPr name="Group 63" id="63"/>
          <p:cNvGrpSpPr/>
          <p:nvPr/>
        </p:nvGrpSpPr>
        <p:grpSpPr>
          <a:xfrm rot="0">
            <a:off x="2106119" y="5362575"/>
            <a:ext cx="1829366" cy="1538629"/>
            <a:chOff x="0" y="0"/>
            <a:chExt cx="2439154" cy="2051505"/>
          </a:xfrm>
        </p:grpSpPr>
        <p:sp>
          <p:nvSpPr>
            <p:cNvPr name="Freeform 64" id="6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65" id="6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66" id="6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Asked father to help choose insurance plan when employed by Nueva</a:t>
              </a:r>
            </a:p>
          </p:txBody>
        </p:sp>
      </p:grpSp>
      <p:grpSp>
        <p:nvGrpSpPr>
          <p:cNvPr name="Group 67" id="67"/>
          <p:cNvGrpSpPr/>
          <p:nvPr/>
        </p:nvGrpSpPr>
        <p:grpSpPr>
          <a:xfrm rot="0">
            <a:off x="3935485" y="5438775"/>
            <a:ext cx="1829366" cy="1538629"/>
            <a:chOff x="0" y="0"/>
            <a:chExt cx="2439154" cy="2051505"/>
          </a:xfrm>
        </p:grpSpPr>
        <p:sp>
          <p:nvSpPr>
            <p:cNvPr name="Freeform 68" id="6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69" id="6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0" id="7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Paid out of pocket to get diagnosed for hyperthyroidism when Kaiser went on strike. </a:t>
              </a:r>
            </a:p>
          </p:txBody>
        </p:sp>
      </p:grpSp>
      <p:grpSp>
        <p:nvGrpSpPr>
          <p:cNvPr name="Group 71" id="71"/>
          <p:cNvGrpSpPr/>
          <p:nvPr/>
        </p:nvGrpSpPr>
        <p:grpSpPr>
          <a:xfrm rot="0">
            <a:off x="5764851" y="5262563"/>
            <a:ext cx="1829366" cy="1538629"/>
            <a:chOff x="0" y="0"/>
            <a:chExt cx="2439154" cy="2051505"/>
          </a:xfrm>
        </p:grpSpPr>
        <p:sp>
          <p:nvSpPr>
            <p:cNvPr name="Freeform 72" id="7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73" id="7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4" id="7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Tried 6 doctors when not using Kaiser. </a:t>
              </a:r>
            </a:p>
          </p:txBody>
        </p:sp>
      </p:grpSp>
      <p:grpSp>
        <p:nvGrpSpPr>
          <p:cNvPr name="Group 75" id="75"/>
          <p:cNvGrpSpPr/>
          <p:nvPr/>
        </p:nvGrpSpPr>
        <p:grpSpPr>
          <a:xfrm rot="0">
            <a:off x="130245" y="6901204"/>
            <a:ext cx="1829366" cy="1538629"/>
            <a:chOff x="0" y="0"/>
            <a:chExt cx="2439154" cy="2051505"/>
          </a:xfrm>
        </p:grpSpPr>
        <p:sp>
          <p:nvSpPr>
            <p:cNvPr name="Freeform 76" id="7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77" id="7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8" id="7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Impassioned when emphasizing how difficult filing for short-term disability was. </a:t>
              </a:r>
            </a:p>
          </p:txBody>
        </p:sp>
      </p:grpSp>
      <p:grpSp>
        <p:nvGrpSpPr>
          <p:cNvPr name="Group 79" id="79"/>
          <p:cNvGrpSpPr/>
          <p:nvPr/>
        </p:nvGrpSpPr>
        <p:grpSpPr>
          <a:xfrm rot="0">
            <a:off x="1720967" y="6901204"/>
            <a:ext cx="1829366" cy="1524000"/>
            <a:chOff x="0" y="0"/>
            <a:chExt cx="2439154" cy="2032000"/>
          </a:xfrm>
        </p:grpSpPr>
        <p:sp>
          <p:nvSpPr>
            <p:cNvPr name="Freeform 80" id="8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81" id="8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2" id="8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Expressive gestures when expressing thankfulness she was employed when she discovered her cyst. </a:t>
              </a:r>
            </a:p>
          </p:txBody>
        </p:sp>
      </p:grpSp>
      <p:grpSp>
        <p:nvGrpSpPr>
          <p:cNvPr name="Group 83" id="83"/>
          <p:cNvGrpSpPr/>
          <p:nvPr/>
        </p:nvGrpSpPr>
        <p:grpSpPr>
          <a:xfrm rot="0">
            <a:off x="3550333" y="6970137"/>
            <a:ext cx="1829366" cy="1538629"/>
            <a:chOff x="0" y="0"/>
            <a:chExt cx="2439154" cy="2051505"/>
          </a:xfrm>
        </p:grpSpPr>
        <p:sp>
          <p:nvSpPr>
            <p:cNvPr name="Freeform 84" id="8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85" id="8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86" id="8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Switches insurance when starting new companies</a:t>
              </a:r>
            </a:p>
          </p:txBody>
        </p:sp>
      </p:grpSp>
      <p:grpSp>
        <p:nvGrpSpPr>
          <p:cNvPr name="Group 87" id="87"/>
          <p:cNvGrpSpPr/>
          <p:nvPr/>
        </p:nvGrpSpPr>
        <p:grpSpPr>
          <a:xfrm rot="0">
            <a:off x="5379699" y="6901204"/>
            <a:ext cx="1829366" cy="1538629"/>
            <a:chOff x="0" y="0"/>
            <a:chExt cx="2439154" cy="2051505"/>
          </a:xfrm>
        </p:grpSpPr>
        <p:sp>
          <p:nvSpPr>
            <p:cNvPr name="Freeform 88" id="8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89" id="8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90" id="9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Didn’t go to the doctor when on MediCAL because there were no available doctor appointments.  </a:t>
              </a:r>
            </a:p>
          </p:txBody>
        </p:sp>
      </p:grpSp>
      <p:grpSp>
        <p:nvGrpSpPr>
          <p:cNvPr name="Group 91" id="91"/>
          <p:cNvGrpSpPr/>
          <p:nvPr/>
        </p:nvGrpSpPr>
        <p:grpSpPr>
          <a:xfrm rot="0">
            <a:off x="130245" y="8411258"/>
            <a:ext cx="1829366" cy="1811798"/>
            <a:chOff x="0" y="0"/>
            <a:chExt cx="2439154" cy="2415731"/>
          </a:xfrm>
        </p:grpSpPr>
        <p:sp>
          <p:nvSpPr>
            <p:cNvPr name="Freeform 92" id="92"/>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DBD9D5"/>
            </a:solidFill>
          </p:spPr>
        </p:sp>
        <p:sp>
          <p:nvSpPr>
            <p:cNvPr name="Freeform 93" id="93"/>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94" id="94"/>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Filed for short-term disability during recovery after cyst surgery because she didn’t have enough paid leave from her job at Nueva</a:t>
              </a:r>
            </a:p>
          </p:txBody>
        </p:sp>
      </p:grpSp>
      <p:grpSp>
        <p:nvGrpSpPr>
          <p:cNvPr name="Group 95" id="95"/>
          <p:cNvGrpSpPr/>
          <p:nvPr/>
        </p:nvGrpSpPr>
        <p:grpSpPr>
          <a:xfrm rot="0">
            <a:off x="2053934" y="8411258"/>
            <a:ext cx="1829366" cy="1616781"/>
            <a:chOff x="0" y="0"/>
            <a:chExt cx="2439154" cy="2155709"/>
          </a:xfrm>
        </p:grpSpPr>
        <p:sp>
          <p:nvSpPr>
            <p:cNvPr name="Freeform 96" id="96"/>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DBD9D5"/>
            </a:solidFill>
          </p:spPr>
        </p:sp>
        <p:sp>
          <p:nvSpPr>
            <p:cNvPr name="Freeform 97" id="97"/>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98" id="98"/>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Pursues active lifestyle: yoga and the gym.</a:t>
              </a:r>
            </a:p>
          </p:txBody>
        </p:sp>
      </p:grpSp>
      <p:grpSp>
        <p:nvGrpSpPr>
          <p:cNvPr name="Group 99" id="99"/>
          <p:cNvGrpSpPr/>
          <p:nvPr/>
        </p:nvGrpSpPr>
        <p:grpSpPr>
          <a:xfrm rot="0">
            <a:off x="3978549" y="8508766"/>
            <a:ext cx="1829366" cy="1616781"/>
            <a:chOff x="0" y="0"/>
            <a:chExt cx="2439154" cy="2155709"/>
          </a:xfrm>
        </p:grpSpPr>
        <p:sp>
          <p:nvSpPr>
            <p:cNvPr name="Freeform 100" id="100"/>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DBD9D5"/>
            </a:solidFill>
          </p:spPr>
        </p:sp>
        <p:sp>
          <p:nvSpPr>
            <p:cNvPr name="Freeform 101" id="101"/>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102" id="102"/>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Searched for available doctors online when on MediCAL</a:t>
              </a:r>
            </a:p>
          </p:txBody>
        </p:sp>
      </p:grpSp>
      <p:grpSp>
        <p:nvGrpSpPr>
          <p:cNvPr name="Group 103" id="103"/>
          <p:cNvGrpSpPr/>
          <p:nvPr/>
        </p:nvGrpSpPr>
        <p:grpSpPr>
          <a:xfrm rot="0">
            <a:off x="5712665" y="8234704"/>
            <a:ext cx="1829366" cy="1616781"/>
            <a:chOff x="0" y="0"/>
            <a:chExt cx="2439154" cy="2155709"/>
          </a:xfrm>
        </p:grpSpPr>
        <p:sp>
          <p:nvSpPr>
            <p:cNvPr name="Freeform 104" id="104"/>
            <p:cNvSpPr/>
            <p:nvPr/>
          </p:nvSpPr>
          <p:spPr>
            <a:xfrm flipH="false" flipV="false" rot="0">
              <a:off x="0" y="0"/>
              <a:ext cx="2439154" cy="2054109"/>
            </a:xfrm>
            <a:custGeom>
              <a:avLst/>
              <a:gdLst/>
              <a:ahLst/>
              <a:cxnLst/>
              <a:rect r="r" b="b" t="t" l="l"/>
              <a:pathLst>
                <a:path h="2054109" w="2439154">
                  <a:moveTo>
                    <a:pt x="0" y="0"/>
                  </a:moveTo>
                  <a:lnTo>
                    <a:pt x="2439154" y="0"/>
                  </a:lnTo>
                  <a:lnTo>
                    <a:pt x="2439154" y="2054109"/>
                  </a:lnTo>
                  <a:lnTo>
                    <a:pt x="0" y="2054109"/>
                  </a:lnTo>
                  <a:close/>
                </a:path>
              </a:pathLst>
            </a:custGeom>
            <a:solidFill>
              <a:srgbClr val="DBD9D5"/>
            </a:solidFill>
          </p:spPr>
        </p:sp>
        <p:sp>
          <p:nvSpPr>
            <p:cNvPr name="Freeform 105" id="105"/>
            <p:cNvSpPr/>
            <p:nvPr/>
          </p:nvSpPr>
          <p:spPr>
            <a:xfrm flipH="false" flipV="false" rot="0">
              <a:off x="0" y="0"/>
              <a:ext cx="2439154" cy="2155709"/>
            </a:xfrm>
            <a:custGeom>
              <a:avLst/>
              <a:gdLst/>
              <a:ahLst/>
              <a:cxnLst/>
              <a:rect r="r" b="b" t="t" l="l"/>
              <a:pathLst>
                <a:path h="2155709" w="2439154">
                  <a:moveTo>
                    <a:pt x="0" y="2054109"/>
                  </a:moveTo>
                  <a:lnTo>
                    <a:pt x="2439154" y="2054109"/>
                  </a:lnTo>
                  <a:lnTo>
                    <a:pt x="2312154" y="2155709"/>
                  </a:lnTo>
                  <a:cubicBezTo>
                    <a:pt x="2312154" y="2155709"/>
                    <a:pt x="1321554" y="2079509"/>
                    <a:pt x="1219954" y="2079509"/>
                  </a:cubicBezTo>
                  <a:lnTo>
                    <a:pt x="1219200" y="2079509"/>
                  </a:lnTo>
                  <a:cubicBezTo>
                    <a:pt x="1117600" y="2079509"/>
                    <a:pt x="127000" y="2155709"/>
                    <a:pt x="127000" y="2155709"/>
                  </a:cubicBezTo>
                  <a:lnTo>
                    <a:pt x="0" y="2054109"/>
                  </a:lnTo>
                  <a:lnTo>
                    <a:pt x="0" y="0"/>
                  </a:lnTo>
                  <a:lnTo>
                    <a:pt x="2439154" y="0"/>
                  </a:lnTo>
                  <a:lnTo>
                    <a:pt x="2439154" y="2054109"/>
                  </a:lnTo>
                  <a:lnTo>
                    <a:pt x="12700" y="2054109"/>
                  </a:lnTo>
                  <a:lnTo>
                    <a:pt x="12700" y="2041409"/>
                  </a:lnTo>
                  <a:lnTo>
                    <a:pt x="2426454" y="2041409"/>
                  </a:lnTo>
                  <a:lnTo>
                    <a:pt x="2426454" y="12700"/>
                  </a:lnTo>
                  <a:lnTo>
                    <a:pt x="12700" y="12700"/>
                  </a:lnTo>
                  <a:lnTo>
                    <a:pt x="12700" y="2054109"/>
                  </a:lnTo>
                </a:path>
              </a:pathLst>
            </a:custGeom>
            <a:solidFill>
              <a:srgbClr val="394C60">
                <a:alpha val="9804"/>
              </a:srgbClr>
            </a:solidFill>
          </p:spPr>
        </p:sp>
        <p:sp>
          <p:nvSpPr>
            <p:cNvPr name="TextBox 106" id="106"/>
            <p:cNvSpPr txBox="true"/>
            <p:nvPr/>
          </p:nvSpPr>
          <p:spPr>
            <a:xfrm>
              <a:off x="0" y="-38100"/>
              <a:ext cx="2439154" cy="2092209"/>
            </a:xfrm>
            <a:prstGeom prst="rect">
              <a:avLst/>
            </a:prstGeom>
          </p:spPr>
          <p:txBody>
            <a:bodyPr anchor="t" rtlCol="false" tIns="203200" lIns="203200" bIns="203200" rIns="203200"/>
            <a:lstStyle/>
            <a:p>
              <a:pPr>
                <a:lnSpc>
                  <a:spcPts val="1610"/>
                </a:lnSpc>
              </a:pPr>
              <a:r>
                <a:rPr lang="en-US" sz="1150">
                  <a:solidFill>
                    <a:srgbClr val="000000"/>
                  </a:solidFill>
                  <a:latin typeface="Arimo"/>
                </a:rPr>
                <a:t>Provides free insurance for her startup employees. </a:t>
              </a:r>
            </a:p>
          </p:txBody>
        </p:sp>
      </p:grpSp>
      <p:grpSp>
        <p:nvGrpSpPr>
          <p:cNvPr name="Group 107" id="107"/>
          <p:cNvGrpSpPr/>
          <p:nvPr/>
        </p:nvGrpSpPr>
        <p:grpSpPr>
          <a:xfrm rot="0">
            <a:off x="7209064" y="6901204"/>
            <a:ext cx="1829366" cy="1538629"/>
            <a:chOff x="0" y="0"/>
            <a:chExt cx="2439154" cy="2051505"/>
          </a:xfrm>
        </p:grpSpPr>
        <p:sp>
          <p:nvSpPr>
            <p:cNvPr name="Freeform 108" id="10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09" id="10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0" id="11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Went to the teledoc but didn’t actually use it after MediCAL didn’t work out. </a:t>
              </a:r>
            </a:p>
          </p:txBody>
        </p:sp>
      </p:grpSp>
      <p:grpSp>
        <p:nvGrpSpPr>
          <p:cNvPr name="Group 111" id="111"/>
          <p:cNvGrpSpPr/>
          <p:nvPr/>
        </p:nvGrpSpPr>
        <p:grpSpPr>
          <a:xfrm rot="0">
            <a:off x="10443232" y="5262563"/>
            <a:ext cx="1829366" cy="1538629"/>
            <a:chOff x="0" y="0"/>
            <a:chExt cx="2439154" cy="2051505"/>
          </a:xfrm>
        </p:grpSpPr>
        <p:sp>
          <p:nvSpPr>
            <p:cNvPr name="Freeform 112" id="11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13" id="11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4" id="11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Confused why health insurance is so difficult to navigate.</a:t>
              </a:r>
            </a:p>
          </p:txBody>
        </p:sp>
      </p:grpSp>
      <p:grpSp>
        <p:nvGrpSpPr>
          <p:cNvPr name="Group 115" id="115"/>
          <p:cNvGrpSpPr/>
          <p:nvPr/>
        </p:nvGrpSpPr>
        <p:grpSpPr>
          <a:xfrm rot="0">
            <a:off x="12272032" y="5362575"/>
            <a:ext cx="1829366" cy="1538629"/>
            <a:chOff x="0" y="0"/>
            <a:chExt cx="2439154" cy="2051505"/>
          </a:xfrm>
        </p:grpSpPr>
        <p:sp>
          <p:nvSpPr>
            <p:cNvPr name="Freeform 116" id="11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17" id="11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18" id="11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Annoyed at difficulty of filing for short-term disability</a:t>
              </a:r>
            </a:p>
          </p:txBody>
        </p:sp>
      </p:grpSp>
      <p:grpSp>
        <p:nvGrpSpPr>
          <p:cNvPr name="Group 119" id="119"/>
          <p:cNvGrpSpPr/>
          <p:nvPr/>
        </p:nvGrpSpPr>
        <p:grpSpPr>
          <a:xfrm rot="0">
            <a:off x="14101397" y="5262563"/>
            <a:ext cx="1829366" cy="1538629"/>
            <a:chOff x="0" y="0"/>
            <a:chExt cx="2439154" cy="2051505"/>
          </a:xfrm>
        </p:grpSpPr>
        <p:sp>
          <p:nvSpPr>
            <p:cNvPr name="Freeform 120" id="12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21" id="12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22" id="12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Thankful for comprehensive employee health insurance under Nueva</a:t>
              </a:r>
            </a:p>
          </p:txBody>
        </p:sp>
      </p:grpSp>
      <p:grpSp>
        <p:nvGrpSpPr>
          <p:cNvPr name="Group 123" id="123"/>
          <p:cNvGrpSpPr/>
          <p:nvPr/>
        </p:nvGrpSpPr>
        <p:grpSpPr>
          <a:xfrm rot="0">
            <a:off x="15930197" y="5438775"/>
            <a:ext cx="1829366" cy="1538629"/>
            <a:chOff x="0" y="0"/>
            <a:chExt cx="2439154" cy="2051505"/>
          </a:xfrm>
        </p:grpSpPr>
        <p:sp>
          <p:nvSpPr>
            <p:cNvPr name="Freeform 124" id="12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25" id="12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26" id="12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Frustrated by not finding available doctors even though website said they were available. </a:t>
              </a:r>
            </a:p>
          </p:txBody>
        </p:sp>
      </p:grpSp>
      <p:grpSp>
        <p:nvGrpSpPr>
          <p:cNvPr name="Group 127" id="127"/>
          <p:cNvGrpSpPr/>
          <p:nvPr/>
        </p:nvGrpSpPr>
        <p:grpSpPr>
          <a:xfrm rot="0">
            <a:off x="9571589" y="6872629"/>
            <a:ext cx="1829366" cy="1538629"/>
            <a:chOff x="0" y="0"/>
            <a:chExt cx="2439154" cy="2051505"/>
          </a:xfrm>
        </p:grpSpPr>
        <p:sp>
          <p:nvSpPr>
            <p:cNvPr name="Freeform 128" id="12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29" id="12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0" id="13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Stressed by constantly having to switch health insurance or go on MediCAL when creating startups. </a:t>
              </a:r>
            </a:p>
          </p:txBody>
        </p:sp>
      </p:grpSp>
      <p:grpSp>
        <p:nvGrpSpPr>
          <p:cNvPr name="Group 131" id="131"/>
          <p:cNvGrpSpPr/>
          <p:nvPr/>
        </p:nvGrpSpPr>
        <p:grpSpPr>
          <a:xfrm rot="0">
            <a:off x="11505730" y="6872629"/>
            <a:ext cx="1829366" cy="1538629"/>
            <a:chOff x="0" y="0"/>
            <a:chExt cx="2439154" cy="2051505"/>
          </a:xfrm>
        </p:grpSpPr>
        <p:sp>
          <p:nvSpPr>
            <p:cNvPr name="Freeform 132" id="13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33" id="13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4" id="13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Unsure about how her insurance works still (Kaiser).</a:t>
              </a:r>
            </a:p>
          </p:txBody>
        </p:sp>
      </p:grpSp>
      <p:grpSp>
        <p:nvGrpSpPr>
          <p:cNvPr name="Group 135" id="135"/>
          <p:cNvGrpSpPr/>
          <p:nvPr/>
        </p:nvGrpSpPr>
        <p:grpSpPr>
          <a:xfrm rot="0">
            <a:off x="13382721" y="6886575"/>
            <a:ext cx="1829366" cy="1538629"/>
            <a:chOff x="0" y="0"/>
            <a:chExt cx="2439154" cy="2051505"/>
          </a:xfrm>
        </p:grpSpPr>
        <p:sp>
          <p:nvSpPr>
            <p:cNvPr name="Freeform 136" id="13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37" id="13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38" id="13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Satisfied with Kaiser’s insurance, especially after her cyst surgery. </a:t>
              </a:r>
            </a:p>
          </p:txBody>
        </p:sp>
      </p:grpSp>
      <p:grpSp>
        <p:nvGrpSpPr>
          <p:cNvPr name="Group 139" id="139"/>
          <p:cNvGrpSpPr/>
          <p:nvPr/>
        </p:nvGrpSpPr>
        <p:grpSpPr>
          <a:xfrm rot="0">
            <a:off x="13382721" y="401237"/>
            <a:ext cx="1829366" cy="1538629"/>
            <a:chOff x="0" y="0"/>
            <a:chExt cx="2439154" cy="2051505"/>
          </a:xfrm>
        </p:grpSpPr>
        <p:sp>
          <p:nvSpPr>
            <p:cNvPr name="Freeform 140" id="14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41" id="14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42" id="14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Thinks quality care is necessary but not to the point where she would get the most expensive plans.</a:t>
              </a:r>
            </a:p>
          </p:txBody>
        </p:sp>
      </p:grpSp>
      <p:grpSp>
        <p:nvGrpSpPr>
          <p:cNvPr name="Group 143" id="143"/>
          <p:cNvGrpSpPr/>
          <p:nvPr/>
        </p:nvGrpSpPr>
        <p:grpSpPr>
          <a:xfrm rot="0">
            <a:off x="11400955" y="852992"/>
            <a:ext cx="1829366" cy="1538629"/>
            <a:chOff x="0" y="0"/>
            <a:chExt cx="2439154" cy="2051505"/>
          </a:xfrm>
        </p:grpSpPr>
        <p:sp>
          <p:nvSpPr>
            <p:cNvPr name="Freeform 144" id="14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45" id="14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46" id="14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Believes quality care is necessary but not to the point where she would get the most expensive plans.</a:t>
              </a:r>
            </a:p>
          </p:txBody>
        </p:sp>
      </p:grpSp>
      <p:grpSp>
        <p:nvGrpSpPr>
          <p:cNvPr name="Group 147" id="147"/>
          <p:cNvGrpSpPr/>
          <p:nvPr/>
        </p:nvGrpSpPr>
        <p:grpSpPr>
          <a:xfrm rot="0">
            <a:off x="15307336" y="6872629"/>
            <a:ext cx="1829366" cy="1538629"/>
            <a:chOff x="0" y="0"/>
            <a:chExt cx="2439154" cy="2051505"/>
          </a:xfrm>
        </p:grpSpPr>
        <p:sp>
          <p:nvSpPr>
            <p:cNvPr name="Freeform 148" id="14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49" id="14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0" id="15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safe with her current plan due to her health and young age. </a:t>
              </a:r>
            </a:p>
          </p:txBody>
        </p:sp>
      </p:grpSp>
      <p:grpSp>
        <p:nvGrpSpPr>
          <p:cNvPr name="Group 151" id="151"/>
          <p:cNvGrpSpPr/>
          <p:nvPr/>
        </p:nvGrpSpPr>
        <p:grpSpPr>
          <a:xfrm rot="0">
            <a:off x="15359546" y="537821"/>
            <a:ext cx="1829366" cy="1538629"/>
            <a:chOff x="0" y="0"/>
            <a:chExt cx="2439154" cy="2051505"/>
          </a:xfrm>
        </p:grpSpPr>
        <p:sp>
          <p:nvSpPr>
            <p:cNvPr name="Freeform 152" id="15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53" id="15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4" id="15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There should be a more streamlined process to activate/deactivate MediCAL</a:t>
              </a:r>
            </a:p>
          </p:txBody>
        </p:sp>
      </p:grpSp>
      <p:grpSp>
        <p:nvGrpSpPr>
          <p:cNvPr name="Group 155" id="155"/>
          <p:cNvGrpSpPr/>
          <p:nvPr/>
        </p:nvGrpSpPr>
        <p:grpSpPr>
          <a:xfrm rot="0">
            <a:off x="9342989" y="845677"/>
            <a:ext cx="1829366" cy="1538629"/>
            <a:chOff x="0" y="0"/>
            <a:chExt cx="2439154" cy="2051505"/>
          </a:xfrm>
        </p:grpSpPr>
        <p:sp>
          <p:nvSpPr>
            <p:cNvPr name="Freeform 156" id="15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57" id="15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8" id="15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Why don’t San Mateo officials even understand MediCAL themselves?</a:t>
              </a:r>
            </a:p>
          </p:txBody>
        </p:sp>
      </p:grpSp>
      <p:grpSp>
        <p:nvGrpSpPr>
          <p:cNvPr name="Group 159" id="159"/>
          <p:cNvGrpSpPr/>
          <p:nvPr/>
        </p:nvGrpSpPr>
        <p:grpSpPr>
          <a:xfrm rot="0">
            <a:off x="9528549" y="2376992"/>
            <a:ext cx="1829366" cy="1538629"/>
            <a:chOff x="0" y="0"/>
            <a:chExt cx="2439154" cy="2051505"/>
          </a:xfrm>
        </p:grpSpPr>
        <p:sp>
          <p:nvSpPr>
            <p:cNvPr name="Freeform 160" id="1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61" id="1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62" id="1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Believes Kaiser to be the best health insurance for herself.</a:t>
              </a:r>
            </a:p>
          </p:txBody>
        </p:sp>
      </p:grpSp>
      <p:grpSp>
        <p:nvGrpSpPr>
          <p:cNvPr name="Group 163" id="163"/>
          <p:cNvGrpSpPr/>
          <p:nvPr/>
        </p:nvGrpSpPr>
        <p:grpSpPr>
          <a:xfrm rot="0">
            <a:off x="11453164" y="2220445"/>
            <a:ext cx="1829366" cy="1538629"/>
            <a:chOff x="0" y="0"/>
            <a:chExt cx="2439154" cy="2051505"/>
          </a:xfrm>
        </p:grpSpPr>
        <p:sp>
          <p:nvSpPr>
            <p:cNvPr name="Freeform 164" id="16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65" id="16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66" id="16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Finding available doctors should be easier. </a:t>
              </a:r>
            </a:p>
          </p:txBody>
        </p:sp>
      </p:grpSp>
      <p:grpSp>
        <p:nvGrpSpPr>
          <p:cNvPr name="Group 167" id="167"/>
          <p:cNvGrpSpPr/>
          <p:nvPr/>
        </p:nvGrpSpPr>
        <p:grpSpPr>
          <a:xfrm rot="0">
            <a:off x="13406355" y="1993529"/>
            <a:ext cx="1829366" cy="1538629"/>
            <a:chOff x="0" y="0"/>
            <a:chExt cx="2439154" cy="2051505"/>
          </a:xfrm>
        </p:grpSpPr>
        <p:sp>
          <p:nvSpPr>
            <p:cNvPr name="Freeform 168" id="16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69" id="16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0" id="17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Paying out of pocket is necessary when Kaiser can’t provide (goes on strike).</a:t>
              </a:r>
            </a:p>
          </p:txBody>
        </p:sp>
      </p:grpSp>
      <p:grpSp>
        <p:nvGrpSpPr>
          <p:cNvPr name="Group 171" id="171"/>
          <p:cNvGrpSpPr/>
          <p:nvPr/>
        </p:nvGrpSpPr>
        <p:grpSpPr>
          <a:xfrm rot="0">
            <a:off x="15330971" y="2076450"/>
            <a:ext cx="1829366" cy="1538629"/>
            <a:chOff x="0" y="0"/>
            <a:chExt cx="2439154" cy="2051505"/>
          </a:xfrm>
        </p:grpSpPr>
        <p:sp>
          <p:nvSpPr>
            <p:cNvPr name="Freeform 172" id="17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73" id="17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4" id="17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Filing for short-term disability should be less complicated.</a:t>
              </a:r>
            </a:p>
          </p:txBody>
        </p:sp>
      </p:grpSp>
      <p:grpSp>
        <p:nvGrpSpPr>
          <p:cNvPr name="Group 175" id="175"/>
          <p:cNvGrpSpPr/>
          <p:nvPr/>
        </p:nvGrpSpPr>
        <p:grpSpPr>
          <a:xfrm rot="0">
            <a:off x="10538482" y="3519146"/>
            <a:ext cx="1829366" cy="1538629"/>
            <a:chOff x="0" y="0"/>
            <a:chExt cx="2439154" cy="2051505"/>
          </a:xfrm>
        </p:grpSpPr>
        <p:sp>
          <p:nvSpPr>
            <p:cNvPr name="Freeform 176" id="17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77" id="17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78" id="17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Employers offering different health insurance plans to their employees is a good thing. </a:t>
              </a:r>
            </a:p>
          </p:txBody>
        </p:sp>
      </p:grpSp>
      <p:grpSp>
        <p:nvGrpSpPr>
          <p:cNvPr name="Group 179" id="179"/>
          <p:cNvGrpSpPr/>
          <p:nvPr/>
        </p:nvGrpSpPr>
        <p:grpSpPr>
          <a:xfrm rot="0">
            <a:off x="12515663" y="3532158"/>
            <a:ext cx="1829366" cy="1538629"/>
            <a:chOff x="0" y="0"/>
            <a:chExt cx="2439154" cy="2051505"/>
          </a:xfrm>
        </p:grpSpPr>
        <p:sp>
          <p:nvSpPr>
            <p:cNvPr name="Freeform 180" id="18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81" id="18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82" id="18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As an employer herself, believes she should provide accessible insurance for her employees. </a:t>
              </a:r>
            </a:p>
          </p:txBody>
        </p:sp>
      </p:grpSp>
      <p:grpSp>
        <p:nvGrpSpPr>
          <p:cNvPr name="Group 183" id="183"/>
          <p:cNvGrpSpPr/>
          <p:nvPr/>
        </p:nvGrpSpPr>
        <p:grpSpPr>
          <a:xfrm rot="0">
            <a:off x="14345029" y="3585821"/>
            <a:ext cx="1829366" cy="1538629"/>
            <a:chOff x="0" y="0"/>
            <a:chExt cx="2439154" cy="2051505"/>
          </a:xfrm>
        </p:grpSpPr>
        <p:sp>
          <p:nvSpPr>
            <p:cNvPr name="Freeform 184" id="18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85" id="18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86" id="18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There is a lack of education on health insurance and healthcare even when people are educated.</a:t>
              </a:r>
            </a:p>
          </p:txBody>
        </p:sp>
      </p:grpSp>
      <p:grpSp>
        <p:nvGrpSpPr>
          <p:cNvPr name="Group 187" id="187"/>
          <p:cNvGrpSpPr/>
          <p:nvPr/>
        </p:nvGrpSpPr>
        <p:grpSpPr>
          <a:xfrm rot="0">
            <a:off x="11019389" y="8582708"/>
            <a:ext cx="1829366" cy="1538629"/>
            <a:chOff x="0" y="0"/>
            <a:chExt cx="2439154" cy="2051505"/>
          </a:xfrm>
        </p:grpSpPr>
        <p:sp>
          <p:nvSpPr>
            <p:cNvPr name="Freeform 188" id="188"/>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89" id="189"/>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0" id="190"/>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insecure about other health plans and insurance options. </a:t>
              </a:r>
            </a:p>
          </p:txBody>
        </p:sp>
      </p:grpSp>
      <p:grpSp>
        <p:nvGrpSpPr>
          <p:cNvPr name="Group 191" id="191"/>
          <p:cNvGrpSpPr/>
          <p:nvPr/>
        </p:nvGrpSpPr>
        <p:grpSpPr>
          <a:xfrm rot="0">
            <a:off x="12988177" y="8586919"/>
            <a:ext cx="1829366" cy="1538629"/>
            <a:chOff x="0" y="0"/>
            <a:chExt cx="2439154" cy="2051505"/>
          </a:xfrm>
        </p:grpSpPr>
        <p:sp>
          <p:nvSpPr>
            <p:cNvPr name="Freeform 192" id="19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93" id="19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4" id="19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Exasperated by difficulty of activating/deactivating MediCAL. </a:t>
              </a:r>
            </a:p>
          </p:txBody>
        </p:sp>
      </p:grpSp>
      <p:grpSp>
        <p:nvGrpSpPr>
          <p:cNvPr name="Group 195" id="195"/>
          <p:cNvGrpSpPr/>
          <p:nvPr/>
        </p:nvGrpSpPr>
        <p:grpSpPr>
          <a:xfrm rot="0">
            <a:off x="14912793" y="8273780"/>
            <a:ext cx="1829366" cy="1538629"/>
            <a:chOff x="0" y="0"/>
            <a:chExt cx="2439154" cy="2051505"/>
          </a:xfrm>
        </p:grpSpPr>
        <p:sp>
          <p:nvSpPr>
            <p:cNvPr name="Freeform 196" id="19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DBD9D5"/>
            </a:solidFill>
          </p:spPr>
        </p:sp>
        <p:sp>
          <p:nvSpPr>
            <p:cNvPr name="Freeform 197" id="19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98" id="19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Grateful for parent support in choosing insurance when employed under Nueva.</a:t>
              </a:r>
            </a:p>
          </p:txBody>
        </p:sp>
      </p:grpSp>
      <p:grpSp>
        <p:nvGrpSpPr>
          <p:cNvPr name="Group 199" id="199"/>
          <p:cNvGrpSpPr/>
          <p:nvPr/>
        </p:nvGrpSpPr>
        <p:grpSpPr>
          <a:xfrm rot="0">
            <a:off x="2384449" y="1504592"/>
            <a:ext cx="2572316" cy="1817645"/>
            <a:chOff x="0" y="0"/>
            <a:chExt cx="3429754" cy="2423526"/>
          </a:xfrm>
        </p:grpSpPr>
        <p:sp>
          <p:nvSpPr>
            <p:cNvPr name="Freeform 200" id="200"/>
            <p:cNvSpPr/>
            <p:nvPr/>
          </p:nvSpPr>
          <p:spPr>
            <a:xfrm flipH="false" flipV="false" rot="0">
              <a:off x="0" y="0"/>
              <a:ext cx="3429754" cy="2321926"/>
            </a:xfrm>
            <a:custGeom>
              <a:avLst/>
              <a:gdLst/>
              <a:ahLst/>
              <a:cxnLst/>
              <a:rect r="r" b="b" t="t" l="l"/>
              <a:pathLst>
                <a:path h="2321926" w="3429754">
                  <a:moveTo>
                    <a:pt x="0" y="0"/>
                  </a:moveTo>
                  <a:lnTo>
                    <a:pt x="3429754" y="0"/>
                  </a:lnTo>
                  <a:lnTo>
                    <a:pt x="3429754" y="2321926"/>
                  </a:lnTo>
                  <a:lnTo>
                    <a:pt x="0" y="2321926"/>
                  </a:lnTo>
                  <a:close/>
                </a:path>
              </a:pathLst>
            </a:custGeom>
            <a:solidFill>
              <a:srgbClr val="FFB3E2"/>
            </a:solidFill>
          </p:spPr>
        </p:sp>
        <p:sp>
          <p:nvSpPr>
            <p:cNvPr name="Freeform 201" id="201"/>
            <p:cNvSpPr/>
            <p:nvPr/>
          </p:nvSpPr>
          <p:spPr>
            <a:xfrm flipH="false" flipV="false" rot="0">
              <a:off x="0" y="0"/>
              <a:ext cx="3429754" cy="2423526"/>
            </a:xfrm>
            <a:custGeom>
              <a:avLst/>
              <a:gdLst/>
              <a:ahLst/>
              <a:cxnLst/>
              <a:rect r="r" b="b" t="t" l="l"/>
              <a:pathLst>
                <a:path h="2423526" w="3429754">
                  <a:moveTo>
                    <a:pt x="0" y="2321926"/>
                  </a:moveTo>
                  <a:lnTo>
                    <a:pt x="3429754" y="2321926"/>
                  </a:lnTo>
                  <a:lnTo>
                    <a:pt x="3302754" y="2423526"/>
                  </a:lnTo>
                  <a:cubicBezTo>
                    <a:pt x="3302754" y="2423526"/>
                    <a:pt x="2312154" y="2347326"/>
                    <a:pt x="2210554" y="2347326"/>
                  </a:cubicBezTo>
                  <a:lnTo>
                    <a:pt x="1219200" y="2347326"/>
                  </a:lnTo>
                  <a:cubicBezTo>
                    <a:pt x="1117600" y="2347326"/>
                    <a:pt x="127000" y="2423526"/>
                    <a:pt x="127000" y="2423526"/>
                  </a:cubicBezTo>
                  <a:lnTo>
                    <a:pt x="0" y="2321926"/>
                  </a:lnTo>
                  <a:lnTo>
                    <a:pt x="0" y="0"/>
                  </a:lnTo>
                  <a:lnTo>
                    <a:pt x="3429754" y="0"/>
                  </a:lnTo>
                  <a:lnTo>
                    <a:pt x="3429754" y="2321926"/>
                  </a:lnTo>
                  <a:lnTo>
                    <a:pt x="12700" y="2321926"/>
                  </a:lnTo>
                  <a:lnTo>
                    <a:pt x="12700" y="2309226"/>
                  </a:lnTo>
                  <a:lnTo>
                    <a:pt x="3417054" y="2309226"/>
                  </a:lnTo>
                  <a:lnTo>
                    <a:pt x="3417054" y="12700"/>
                  </a:lnTo>
                  <a:lnTo>
                    <a:pt x="12700" y="12700"/>
                  </a:lnTo>
                  <a:lnTo>
                    <a:pt x="12700" y="2321926"/>
                  </a:lnTo>
                </a:path>
              </a:pathLst>
            </a:custGeom>
            <a:solidFill>
              <a:srgbClr val="394C60">
                <a:alpha val="9804"/>
              </a:srgbClr>
            </a:solidFill>
          </p:spPr>
        </p:sp>
        <p:sp>
          <p:nvSpPr>
            <p:cNvPr name="TextBox 202" id="202"/>
            <p:cNvSpPr txBox="true"/>
            <p:nvPr/>
          </p:nvSpPr>
          <p:spPr>
            <a:xfrm>
              <a:off x="0" y="-38100"/>
              <a:ext cx="3429754" cy="2360026"/>
            </a:xfrm>
            <a:prstGeom prst="rect">
              <a:avLst/>
            </a:prstGeom>
          </p:spPr>
          <p:txBody>
            <a:bodyPr anchor="t" rtlCol="false" tIns="203200" lIns="203200" bIns="203200" rIns="203200"/>
            <a:lstStyle/>
            <a:p>
              <a:pPr>
                <a:lnSpc>
                  <a:spcPts val="2170"/>
                </a:lnSpc>
              </a:pPr>
              <a:r>
                <a:rPr lang="en-US" sz="1550">
                  <a:solidFill>
                    <a:srgbClr val="000000"/>
                  </a:solidFill>
                  <a:latin typeface="Arimo Bold"/>
                </a:rPr>
                <a:t>Has trouble navigating her own health insurance let alone deal with constantly switching to Medical.</a:t>
              </a:r>
            </a:p>
          </p:txBody>
        </p:sp>
      </p:grpSp>
      <p:grpSp>
        <p:nvGrpSpPr>
          <p:cNvPr name="Group 203" id="203"/>
          <p:cNvGrpSpPr/>
          <p:nvPr/>
        </p:nvGrpSpPr>
        <p:grpSpPr>
          <a:xfrm rot="0">
            <a:off x="12377372" y="6031877"/>
            <a:ext cx="2572316" cy="1755774"/>
            <a:chOff x="0" y="0"/>
            <a:chExt cx="3429754" cy="2341032"/>
          </a:xfrm>
        </p:grpSpPr>
        <p:sp>
          <p:nvSpPr>
            <p:cNvPr name="Freeform 204" id="204"/>
            <p:cNvSpPr/>
            <p:nvPr/>
          </p:nvSpPr>
          <p:spPr>
            <a:xfrm flipH="false" flipV="false" rot="0">
              <a:off x="0" y="0"/>
              <a:ext cx="3429754" cy="2239432"/>
            </a:xfrm>
            <a:custGeom>
              <a:avLst/>
              <a:gdLst/>
              <a:ahLst/>
              <a:cxnLst/>
              <a:rect r="r" b="b" t="t" l="l"/>
              <a:pathLst>
                <a:path h="2239432" w="3429754">
                  <a:moveTo>
                    <a:pt x="0" y="0"/>
                  </a:moveTo>
                  <a:lnTo>
                    <a:pt x="3429754" y="0"/>
                  </a:lnTo>
                  <a:lnTo>
                    <a:pt x="3429754" y="2239432"/>
                  </a:lnTo>
                  <a:lnTo>
                    <a:pt x="0" y="2239432"/>
                  </a:lnTo>
                  <a:close/>
                </a:path>
              </a:pathLst>
            </a:custGeom>
            <a:solidFill>
              <a:srgbClr val="FFFAA4"/>
            </a:solidFill>
          </p:spPr>
        </p:sp>
        <p:sp>
          <p:nvSpPr>
            <p:cNvPr name="Freeform 205" id="205"/>
            <p:cNvSpPr/>
            <p:nvPr/>
          </p:nvSpPr>
          <p:spPr>
            <a:xfrm flipH="false" flipV="false" rot="0">
              <a:off x="0" y="0"/>
              <a:ext cx="3429754" cy="2341032"/>
            </a:xfrm>
            <a:custGeom>
              <a:avLst/>
              <a:gdLst/>
              <a:ahLst/>
              <a:cxnLst/>
              <a:rect r="r" b="b" t="t" l="l"/>
              <a:pathLst>
                <a:path h="2341032" w="3429754">
                  <a:moveTo>
                    <a:pt x="0" y="2239432"/>
                  </a:moveTo>
                  <a:lnTo>
                    <a:pt x="3429754" y="2239432"/>
                  </a:lnTo>
                  <a:lnTo>
                    <a:pt x="3302754" y="2341032"/>
                  </a:lnTo>
                  <a:cubicBezTo>
                    <a:pt x="3302754" y="2341032"/>
                    <a:pt x="2312154" y="2264832"/>
                    <a:pt x="2210554" y="2264832"/>
                  </a:cubicBezTo>
                  <a:lnTo>
                    <a:pt x="1219200" y="2264832"/>
                  </a:lnTo>
                  <a:cubicBezTo>
                    <a:pt x="1117600" y="2264832"/>
                    <a:pt x="127000" y="2341032"/>
                    <a:pt x="127000" y="2341032"/>
                  </a:cubicBezTo>
                  <a:lnTo>
                    <a:pt x="0" y="2239432"/>
                  </a:lnTo>
                  <a:lnTo>
                    <a:pt x="0" y="0"/>
                  </a:lnTo>
                  <a:lnTo>
                    <a:pt x="3429754" y="0"/>
                  </a:lnTo>
                  <a:lnTo>
                    <a:pt x="3429754" y="2239432"/>
                  </a:lnTo>
                  <a:lnTo>
                    <a:pt x="12700" y="2239432"/>
                  </a:lnTo>
                  <a:lnTo>
                    <a:pt x="12700" y="2226732"/>
                  </a:lnTo>
                  <a:lnTo>
                    <a:pt x="3417054" y="2226732"/>
                  </a:lnTo>
                  <a:lnTo>
                    <a:pt x="3417054" y="12700"/>
                  </a:lnTo>
                  <a:lnTo>
                    <a:pt x="12700" y="12700"/>
                  </a:lnTo>
                  <a:lnTo>
                    <a:pt x="12700" y="2239432"/>
                  </a:lnTo>
                </a:path>
              </a:pathLst>
            </a:custGeom>
            <a:solidFill>
              <a:srgbClr val="394C60">
                <a:alpha val="9804"/>
              </a:srgbClr>
            </a:solidFill>
          </p:spPr>
        </p:sp>
        <p:sp>
          <p:nvSpPr>
            <p:cNvPr name="TextBox 206" id="206"/>
            <p:cNvSpPr txBox="true"/>
            <p:nvPr/>
          </p:nvSpPr>
          <p:spPr>
            <a:xfrm>
              <a:off x="0" y="-38100"/>
              <a:ext cx="3429754" cy="2277532"/>
            </a:xfrm>
            <a:prstGeom prst="rect">
              <a:avLst/>
            </a:prstGeom>
          </p:spPr>
          <p:txBody>
            <a:bodyPr anchor="t" rtlCol="false" tIns="203200" lIns="203200" bIns="203200" rIns="203200"/>
            <a:lstStyle/>
            <a:p>
              <a:pPr>
                <a:lnSpc>
                  <a:spcPts val="2170"/>
                </a:lnSpc>
              </a:pPr>
              <a:r>
                <a:rPr lang="en-US" sz="1550">
                  <a:solidFill>
                    <a:srgbClr val="000000"/>
                  </a:solidFill>
                  <a:latin typeface="Arimo Bold"/>
                </a:rPr>
                <a:t>Annoyed how complicated switching insurance and activating/deactivating plans is. </a:t>
              </a:r>
            </a:p>
          </p:txBody>
        </p:sp>
      </p:grpSp>
      <p:grpSp>
        <p:nvGrpSpPr>
          <p:cNvPr name="Group 207" id="207"/>
          <p:cNvGrpSpPr/>
          <p:nvPr/>
        </p:nvGrpSpPr>
        <p:grpSpPr>
          <a:xfrm rot="0">
            <a:off x="9943347" y="1591922"/>
            <a:ext cx="2572316" cy="1755774"/>
            <a:chOff x="0" y="0"/>
            <a:chExt cx="3429754" cy="2341032"/>
          </a:xfrm>
        </p:grpSpPr>
        <p:sp>
          <p:nvSpPr>
            <p:cNvPr name="Freeform 208" id="208"/>
            <p:cNvSpPr/>
            <p:nvPr/>
          </p:nvSpPr>
          <p:spPr>
            <a:xfrm flipH="false" flipV="false" rot="0">
              <a:off x="0" y="0"/>
              <a:ext cx="3429754" cy="2239432"/>
            </a:xfrm>
            <a:custGeom>
              <a:avLst/>
              <a:gdLst/>
              <a:ahLst/>
              <a:cxnLst/>
              <a:rect r="r" b="b" t="t" l="l"/>
              <a:pathLst>
                <a:path h="2239432" w="3429754">
                  <a:moveTo>
                    <a:pt x="0" y="0"/>
                  </a:moveTo>
                  <a:lnTo>
                    <a:pt x="3429754" y="0"/>
                  </a:lnTo>
                  <a:lnTo>
                    <a:pt x="3429754" y="2239432"/>
                  </a:lnTo>
                  <a:lnTo>
                    <a:pt x="0" y="2239432"/>
                  </a:lnTo>
                  <a:close/>
                </a:path>
              </a:pathLst>
            </a:custGeom>
            <a:solidFill>
              <a:srgbClr val="85D6FF"/>
            </a:solidFill>
          </p:spPr>
        </p:sp>
        <p:sp>
          <p:nvSpPr>
            <p:cNvPr name="Freeform 209" id="209"/>
            <p:cNvSpPr/>
            <p:nvPr/>
          </p:nvSpPr>
          <p:spPr>
            <a:xfrm flipH="false" flipV="false" rot="0">
              <a:off x="0" y="0"/>
              <a:ext cx="3429754" cy="2341032"/>
            </a:xfrm>
            <a:custGeom>
              <a:avLst/>
              <a:gdLst/>
              <a:ahLst/>
              <a:cxnLst/>
              <a:rect r="r" b="b" t="t" l="l"/>
              <a:pathLst>
                <a:path h="2341032" w="3429754">
                  <a:moveTo>
                    <a:pt x="0" y="2239432"/>
                  </a:moveTo>
                  <a:lnTo>
                    <a:pt x="3429754" y="2239432"/>
                  </a:lnTo>
                  <a:lnTo>
                    <a:pt x="3302754" y="2341032"/>
                  </a:lnTo>
                  <a:cubicBezTo>
                    <a:pt x="3302754" y="2341032"/>
                    <a:pt x="2312154" y="2264832"/>
                    <a:pt x="2210554" y="2264832"/>
                  </a:cubicBezTo>
                  <a:lnTo>
                    <a:pt x="1219200" y="2264832"/>
                  </a:lnTo>
                  <a:cubicBezTo>
                    <a:pt x="1117600" y="2264832"/>
                    <a:pt x="127000" y="2341032"/>
                    <a:pt x="127000" y="2341032"/>
                  </a:cubicBezTo>
                  <a:lnTo>
                    <a:pt x="0" y="2239432"/>
                  </a:lnTo>
                  <a:lnTo>
                    <a:pt x="0" y="0"/>
                  </a:lnTo>
                  <a:lnTo>
                    <a:pt x="3429754" y="0"/>
                  </a:lnTo>
                  <a:lnTo>
                    <a:pt x="3429754" y="2239432"/>
                  </a:lnTo>
                  <a:lnTo>
                    <a:pt x="12700" y="2239432"/>
                  </a:lnTo>
                  <a:lnTo>
                    <a:pt x="12700" y="2226732"/>
                  </a:lnTo>
                  <a:lnTo>
                    <a:pt x="3417054" y="2226732"/>
                  </a:lnTo>
                  <a:lnTo>
                    <a:pt x="3417054" y="12700"/>
                  </a:lnTo>
                  <a:lnTo>
                    <a:pt x="12700" y="12700"/>
                  </a:lnTo>
                  <a:lnTo>
                    <a:pt x="12700" y="2239432"/>
                  </a:lnTo>
                </a:path>
              </a:pathLst>
            </a:custGeom>
            <a:solidFill>
              <a:srgbClr val="394C60">
                <a:alpha val="9804"/>
              </a:srgbClr>
            </a:solidFill>
          </p:spPr>
        </p:sp>
        <p:sp>
          <p:nvSpPr>
            <p:cNvPr name="TextBox 210" id="210"/>
            <p:cNvSpPr txBox="true"/>
            <p:nvPr/>
          </p:nvSpPr>
          <p:spPr>
            <a:xfrm>
              <a:off x="0" y="-38100"/>
              <a:ext cx="3429754" cy="2277532"/>
            </a:xfrm>
            <a:prstGeom prst="rect">
              <a:avLst/>
            </a:prstGeom>
          </p:spPr>
          <p:txBody>
            <a:bodyPr anchor="t" rtlCol="false" tIns="203200" lIns="203200" bIns="203200" rIns="203200"/>
            <a:lstStyle/>
            <a:p>
              <a:pPr>
                <a:lnSpc>
                  <a:spcPts val="2170"/>
                </a:lnSpc>
              </a:pPr>
              <a:r>
                <a:rPr lang="en-US" sz="1550">
                  <a:solidFill>
                    <a:srgbClr val="000000"/>
                  </a:solidFill>
                  <a:latin typeface="Arimo Bold"/>
                </a:rPr>
                <a:t>Education on different health insurance plans and types of insurance should be better.</a:t>
              </a:r>
            </a:p>
          </p:txBody>
        </p:sp>
      </p:grpSp>
      <p:grpSp>
        <p:nvGrpSpPr>
          <p:cNvPr name="Group 211" id="211"/>
          <p:cNvGrpSpPr/>
          <p:nvPr/>
        </p:nvGrpSpPr>
        <p:grpSpPr>
          <a:xfrm rot="0">
            <a:off x="14541318" y="1725272"/>
            <a:ext cx="2572316" cy="1755774"/>
            <a:chOff x="0" y="0"/>
            <a:chExt cx="3429754" cy="2341032"/>
          </a:xfrm>
        </p:grpSpPr>
        <p:sp>
          <p:nvSpPr>
            <p:cNvPr name="Freeform 212" id="212"/>
            <p:cNvSpPr/>
            <p:nvPr/>
          </p:nvSpPr>
          <p:spPr>
            <a:xfrm flipH="false" flipV="false" rot="0">
              <a:off x="0" y="0"/>
              <a:ext cx="3429754" cy="2239432"/>
            </a:xfrm>
            <a:custGeom>
              <a:avLst/>
              <a:gdLst/>
              <a:ahLst/>
              <a:cxnLst/>
              <a:rect r="r" b="b" t="t" l="l"/>
              <a:pathLst>
                <a:path h="2239432" w="3429754">
                  <a:moveTo>
                    <a:pt x="0" y="0"/>
                  </a:moveTo>
                  <a:lnTo>
                    <a:pt x="3429754" y="0"/>
                  </a:lnTo>
                  <a:lnTo>
                    <a:pt x="3429754" y="2239432"/>
                  </a:lnTo>
                  <a:lnTo>
                    <a:pt x="0" y="2239432"/>
                  </a:lnTo>
                  <a:close/>
                </a:path>
              </a:pathLst>
            </a:custGeom>
            <a:solidFill>
              <a:srgbClr val="FFFAA4"/>
            </a:solidFill>
          </p:spPr>
        </p:sp>
        <p:sp>
          <p:nvSpPr>
            <p:cNvPr name="Freeform 213" id="213"/>
            <p:cNvSpPr/>
            <p:nvPr/>
          </p:nvSpPr>
          <p:spPr>
            <a:xfrm flipH="false" flipV="false" rot="0">
              <a:off x="0" y="0"/>
              <a:ext cx="3429754" cy="2341032"/>
            </a:xfrm>
            <a:custGeom>
              <a:avLst/>
              <a:gdLst/>
              <a:ahLst/>
              <a:cxnLst/>
              <a:rect r="r" b="b" t="t" l="l"/>
              <a:pathLst>
                <a:path h="2341032" w="3429754">
                  <a:moveTo>
                    <a:pt x="0" y="2239432"/>
                  </a:moveTo>
                  <a:lnTo>
                    <a:pt x="3429754" y="2239432"/>
                  </a:lnTo>
                  <a:lnTo>
                    <a:pt x="3302754" y="2341032"/>
                  </a:lnTo>
                  <a:cubicBezTo>
                    <a:pt x="3302754" y="2341032"/>
                    <a:pt x="2312154" y="2264832"/>
                    <a:pt x="2210554" y="2264832"/>
                  </a:cubicBezTo>
                  <a:lnTo>
                    <a:pt x="1219200" y="2264832"/>
                  </a:lnTo>
                  <a:cubicBezTo>
                    <a:pt x="1117600" y="2264832"/>
                    <a:pt x="127000" y="2341032"/>
                    <a:pt x="127000" y="2341032"/>
                  </a:cubicBezTo>
                  <a:lnTo>
                    <a:pt x="0" y="2239432"/>
                  </a:lnTo>
                  <a:lnTo>
                    <a:pt x="0" y="0"/>
                  </a:lnTo>
                  <a:lnTo>
                    <a:pt x="3429754" y="0"/>
                  </a:lnTo>
                  <a:lnTo>
                    <a:pt x="3429754" y="2239432"/>
                  </a:lnTo>
                  <a:lnTo>
                    <a:pt x="12700" y="2239432"/>
                  </a:lnTo>
                  <a:lnTo>
                    <a:pt x="12700" y="2226732"/>
                  </a:lnTo>
                  <a:lnTo>
                    <a:pt x="3417054" y="2226732"/>
                  </a:lnTo>
                  <a:lnTo>
                    <a:pt x="3417054" y="12700"/>
                  </a:lnTo>
                  <a:lnTo>
                    <a:pt x="12700" y="12700"/>
                  </a:lnTo>
                  <a:lnTo>
                    <a:pt x="12700" y="2239432"/>
                  </a:lnTo>
                </a:path>
              </a:pathLst>
            </a:custGeom>
            <a:solidFill>
              <a:srgbClr val="394C60">
                <a:alpha val="9804"/>
              </a:srgbClr>
            </a:solidFill>
          </p:spPr>
        </p:sp>
        <p:sp>
          <p:nvSpPr>
            <p:cNvPr name="TextBox 214" id="214"/>
            <p:cNvSpPr txBox="true"/>
            <p:nvPr/>
          </p:nvSpPr>
          <p:spPr>
            <a:xfrm>
              <a:off x="0" y="-38100"/>
              <a:ext cx="3429754" cy="2277532"/>
            </a:xfrm>
            <a:prstGeom prst="rect">
              <a:avLst/>
            </a:prstGeom>
          </p:spPr>
          <p:txBody>
            <a:bodyPr anchor="t" rtlCol="false" tIns="203200" lIns="203200" bIns="203200" rIns="203200"/>
            <a:lstStyle/>
            <a:p>
              <a:pPr>
                <a:lnSpc>
                  <a:spcPts val="2170"/>
                </a:lnSpc>
              </a:pPr>
              <a:r>
                <a:rPr lang="en-US" sz="1550">
                  <a:solidFill>
                    <a:srgbClr val="000000"/>
                  </a:solidFill>
                  <a:latin typeface="Arimo Bold"/>
                </a:rPr>
                <a:t>The healthcare system should be more organized, up-to-date, and knowledgeable about their own system.</a:t>
              </a:r>
            </a:p>
          </p:txBody>
        </p:sp>
      </p:grpSp>
      <p:grpSp>
        <p:nvGrpSpPr>
          <p:cNvPr name="Group 215" id="215"/>
          <p:cNvGrpSpPr/>
          <p:nvPr/>
        </p:nvGrpSpPr>
        <p:grpSpPr>
          <a:xfrm rot="0">
            <a:off x="2597142" y="7325882"/>
            <a:ext cx="2572316" cy="1817645"/>
            <a:chOff x="0" y="0"/>
            <a:chExt cx="3429754" cy="2423526"/>
          </a:xfrm>
        </p:grpSpPr>
        <p:sp>
          <p:nvSpPr>
            <p:cNvPr name="Freeform 216" id="216"/>
            <p:cNvSpPr/>
            <p:nvPr/>
          </p:nvSpPr>
          <p:spPr>
            <a:xfrm flipH="false" flipV="false" rot="0">
              <a:off x="0" y="0"/>
              <a:ext cx="3429754" cy="2321926"/>
            </a:xfrm>
            <a:custGeom>
              <a:avLst/>
              <a:gdLst/>
              <a:ahLst/>
              <a:cxnLst/>
              <a:rect r="r" b="b" t="t" l="l"/>
              <a:pathLst>
                <a:path h="2321926" w="3429754">
                  <a:moveTo>
                    <a:pt x="0" y="0"/>
                  </a:moveTo>
                  <a:lnTo>
                    <a:pt x="3429754" y="0"/>
                  </a:lnTo>
                  <a:lnTo>
                    <a:pt x="3429754" y="2321926"/>
                  </a:lnTo>
                  <a:lnTo>
                    <a:pt x="0" y="2321926"/>
                  </a:lnTo>
                  <a:close/>
                </a:path>
              </a:pathLst>
            </a:custGeom>
            <a:solidFill>
              <a:srgbClr val="C1FF72"/>
            </a:solidFill>
          </p:spPr>
        </p:sp>
        <p:sp>
          <p:nvSpPr>
            <p:cNvPr name="Freeform 217" id="217"/>
            <p:cNvSpPr/>
            <p:nvPr/>
          </p:nvSpPr>
          <p:spPr>
            <a:xfrm flipH="false" flipV="false" rot="0">
              <a:off x="0" y="0"/>
              <a:ext cx="3429754" cy="2423526"/>
            </a:xfrm>
            <a:custGeom>
              <a:avLst/>
              <a:gdLst/>
              <a:ahLst/>
              <a:cxnLst/>
              <a:rect r="r" b="b" t="t" l="l"/>
              <a:pathLst>
                <a:path h="2423526" w="3429754">
                  <a:moveTo>
                    <a:pt x="0" y="2321926"/>
                  </a:moveTo>
                  <a:lnTo>
                    <a:pt x="3429754" y="2321926"/>
                  </a:lnTo>
                  <a:lnTo>
                    <a:pt x="3302754" y="2423526"/>
                  </a:lnTo>
                  <a:cubicBezTo>
                    <a:pt x="3302754" y="2423526"/>
                    <a:pt x="2312154" y="2347326"/>
                    <a:pt x="2210554" y="2347326"/>
                  </a:cubicBezTo>
                  <a:lnTo>
                    <a:pt x="1219200" y="2347326"/>
                  </a:lnTo>
                  <a:cubicBezTo>
                    <a:pt x="1117600" y="2347326"/>
                    <a:pt x="127000" y="2423526"/>
                    <a:pt x="127000" y="2423526"/>
                  </a:cubicBezTo>
                  <a:lnTo>
                    <a:pt x="0" y="2321926"/>
                  </a:lnTo>
                  <a:lnTo>
                    <a:pt x="0" y="0"/>
                  </a:lnTo>
                  <a:lnTo>
                    <a:pt x="3429754" y="0"/>
                  </a:lnTo>
                  <a:lnTo>
                    <a:pt x="3429754" y="2321926"/>
                  </a:lnTo>
                  <a:lnTo>
                    <a:pt x="12700" y="2321926"/>
                  </a:lnTo>
                  <a:lnTo>
                    <a:pt x="12700" y="2309226"/>
                  </a:lnTo>
                  <a:lnTo>
                    <a:pt x="3417054" y="2309226"/>
                  </a:lnTo>
                  <a:lnTo>
                    <a:pt x="3417054" y="12700"/>
                  </a:lnTo>
                  <a:lnTo>
                    <a:pt x="12700" y="12700"/>
                  </a:lnTo>
                  <a:lnTo>
                    <a:pt x="12700" y="2321926"/>
                  </a:lnTo>
                </a:path>
              </a:pathLst>
            </a:custGeom>
            <a:solidFill>
              <a:srgbClr val="394C60">
                <a:alpha val="9804"/>
              </a:srgbClr>
            </a:solidFill>
          </p:spPr>
        </p:sp>
        <p:sp>
          <p:nvSpPr>
            <p:cNvPr name="TextBox 218" id="218"/>
            <p:cNvSpPr txBox="true"/>
            <p:nvPr/>
          </p:nvSpPr>
          <p:spPr>
            <a:xfrm>
              <a:off x="0" y="-38100"/>
              <a:ext cx="3429754" cy="2360026"/>
            </a:xfrm>
            <a:prstGeom prst="rect">
              <a:avLst/>
            </a:prstGeom>
          </p:spPr>
          <p:txBody>
            <a:bodyPr anchor="t" rtlCol="false" tIns="203200" lIns="203200" bIns="203200" rIns="203200"/>
            <a:lstStyle/>
            <a:p>
              <a:pPr>
                <a:lnSpc>
                  <a:spcPts val="2170"/>
                </a:lnSpc>
              </a:pPr>
              <a:r>
                <a:rPr lang="en-US" sz="1550">
                  <a:solidFill>
                    <a:srgbClr val="000000"/>
                  </a:solidFill>
                  <a:latin typeface="Arimo Bold"/>
                </a:rPr>
                <a:t>Sometimes doesn’t seek out a doctor when not on Kaiser because it’s not worth the hassle.</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7CF">
                <a:alpha val="100000"/>
              </a:srgbClr>
            </a:gs>
            <a:gs pos="50000">
              <a:srgbClr val="FFFFFF">
                <a:alpha val="100000"/>
              </a:srgbClr>
            </a:gs>
            <a:gs pos="100000">
              <a:srgbClr val="84BFDD">
                <a:alpha val="100000"/>
              </a:srgbClr>
            </a:gs>
          </a:gsLst>
          <a:lin ang="2100000"/>
        </a:gradFill>
      </p:bgPr>
    </p:bg>
    <p:spTree>
      <p:nvGrpSpPr>
        <p:cNvPr id="1" name=""/>
        <p:cNvGrpSpPr/>
        <p:nvPr/>
      </p:nvGrpSpPr>
      <p:grpSpPr>
        <a:xfrm>
          <a:off x="0" y="0"/>
          <a:ext cx="0" cy="0"/>
          <a:chOff x="0" y="0"/>
          <a:chExt cx="0" cy="0"/>
        </a:xfrm>
      </p:grpSpPr>
      <p:sp>
        <p:nvSpPr>
          <p:cNvPr name="TextBox 2" id="2"/>
          <p:cNvSpPr txBox="true"/>
          <p:nvPr/>
        </p:nvSpPr>
        <p:spPr>
          <a:xfrm rot="0">
            <a:off x="10298313" y="2142643"/>
            <a:ext cx="7389731"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Insight</a:t>
            </a:r>
          </a:p>
        </p:txBody>
      </p:sp>
      <p:sp>
        <p:nvSpPr>
          <p:cNvPr name="Freeform 3" id="3"/>
          <p:cNvSpPr/>
          <p:nvPr/>
        </p:nvSpPr>
        <p:spPr>
          <a:xfrm flipH="false" flipV="false" rot="0">
            <a:off x="3744798" y="4085044"/>
            <a:ext cx="3743803" cy="2851530"/>
          </a:xfrm>
          <a:custGeom>
            <a:avLst/>
            <a:gdLst/>
            <a:ahLst/>
            <a:cxnLst/>
            <a:rect r="r" b="b" t="t" l="l"/>
            <a:pathLst>
              <a:path h="2851530" w="3743803">
                <a:moveTo>
                  <a:pt x="0" y="0"/>
                </a:moveTo>
                <a:lnTo>
                  <a:pt x="3743802" y="0"/>
                </a:lnTo>
                <a:lnTo>
                  <a:pt x="3743802" y="2851530"/>
                </a:lnTo>
                <a:lnTo>
                  <a:pt x="0" y="2851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734109" y="6296230"/>
            <a:ext cx="2318696" cy="231869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1BC"/>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TextBox 7" id="7"/>
          <p:cNvSpPr txBox="true"/>
          <p:nvPr/>
        </p:nvSpPr>
        <p:spPr>
          <a:xfrm rot="0">
            <a:off x="1130142" y="6577355"/>
            <a:ext cx="2246513" cy="580456"/>
          </a:xfrm>
          <a:prstGeom prst="rect">
            <a:avLst/>
          </a:prstGeom>
        </p:spPr>
        <p:txBody>
          <a:bodyPr anchor="t" rtlCol="false" tIns="0" lIns="0" bIns="0" rIns="0">
            <a:spAutoFit/>
          </a:bodyPr>
          <a:lstStyle/>
          <a:p>
            <a:pPr algn="ctr">
              <a:lnSpc>
                <a:spcPts val="4140"/>
              </a:lnSpc>
            </a:pPr>
            <a:r>
              <a:rPr lang="en-US" sz="3450" spc="-69">
                <a:solidFill>
                  <a:srgbClr val="084C6E"/>
                </a:solidFill>
                <a:latin typeface="Codec Pro"/>
              </a:rPr>
              <a:t>Connie</a:t>
            </a:r>
          </a:p>
        </p:txBody>
      </p:sp>
      <p:grpSp>
        <p:nvGrpSpPr>
          <p:cNvPr name="Group 8" id="8"/>
          <p:cNvGrpSpPr/>
          <p:nvPr/>
        </p:nvGrpSpPr>
        <p:grpSpPr>
          <a:xfrm rot="0">
            <a:off x="7734109" y="2011603"/>
            <a:ext cx="2318696" cy="231869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Freeform 11" id="11"/>
          <p:cNvSpPr/>
          <p:nvPr/>
        </p:nvSpPr>
        <p:spPr>
          <a:xfrm flipH="false" flipV="false" rot="0">
            <a:off x="8368200" y="2581681"/>
            <a:ext cx="1074677" cy="1257601"/>
          </a:xfrm>
          <a:custGeom>
            <a:avLst/>
            <a:gdLst/>
            <a:ahLst/>
            <a:cxnLst/>
            <a:rect r="r" b="b" t="t" l="l"/>
            <a:pathLst>
              <a:path h="1257601" w="1074677">
                <a:moveTo>
                  <a:pt x="0" y="0"/>
                </a:moveTo>
                <a:lnTo>
                  <a:pt x="1074677" y="0"/>
                </a:lnTo>
                <a:lnTo>
                  <a:pt x="1074677" y="1257601"/>
                </a:lnTo>
                <a:lnTo>
                  <a:pt x="0" y="125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8256685" y="6879962"/>
            <a:ext cx="1273543" cy="1273543"/>
          </a:xfrm>
          <a:custGeom>
            <a:avLst/>
            <a:gdLst/>
            <a:ahLst/>
            <a:cxnLst/>
            <a:rect r="r" b="b" t="t" l="l"/>
            <a:pathLst>
              <a:path h="1273543" w="1273543">
                <a:moveTo>
                  <a:pt x="0" y="0"/>
                </a:moveTo>
                <a:lnTo>
                  <a:pt x="1273543" y="0"/>
                </a:lnTo>
                <a:lnTo>
                  <a:pt x="1273543" y="1273543"/>
                </a:lnTo>
                <a:lnTo>
                  <a:pt x="0" y="127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0323754" y="6471696"/>
            <a:ext cx="7364290"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Need</a:t>
            </a:r>
          </a:p>
        </p:txBody>
      </p:sp>
      <p:sp>
        <p:nvSpPr>
          <p:cNvPr name="TextBox 14" id="14"/>
          <p:cNvSpPr txBox="true"/>
          <p:nvPr/>
        </p:nvSpPr>
        <p:spPr>
          <a:xfrm rot="0">
            <a:off x="10323754" y="7288736"/>
            <a:ext cx="7191449" cy="2132326"/>
          </a:xfrm>
          <a:prstGeom prst="rect">
            <a:avLst/>
          </a:prstGeom>
        </p:spPr>
        <p:txBody>
          <a:bodyPr anchor="t" rtlCol="false" tIns="0" lIns="0" bIns="0" rIns="0">
            <a:spAutoFit/>
          </a:bodyPr>
          <a:lstStyle/>
          <a:p>
            <a:pPr algn="l" marL="0" indent="0" lvl="1">
              <a:lnSpc>
                <a:spcPts val="3410"/>
              </a:lnSpc>
              <a:spcBef>
                <a:spcPct val="0"/>
              </a:spcBef>
            </a:pPr>
            <a:r>
              <a:rPr lang="en-US" sz="2583">
                <a:solidFill>
                  <a:srgbClr val="084C6E"/>
                </a:solidFill>
                <a:latin typeface="Open Sauce"/>
              </a:rPr>
              <a:t>There is a need for a faster / more </a:t>
            </a:r>
            <a:r>
              <a:rPr lang="en-US" sz="2583" u="sng">
                <a:solidFill>
                  <a:srgbClr val="084C6E"/>
                </a:solidFill>
                <a:latin typeface="Open Sauce Bold"/>
              </a:rPr>
              <a:t>convenient way to find tailored in-network solutions</a:t>
            </a:r>
            <a:r>
              <a:rPr lang="en-US" sz="2583">
                <a:solidFill>
                  <a:srgbClr val="084C6E"/>
                </a:solidFill>
                <a:latin typeface="Open Sauce"/>
              </a:rPr>
              <a:t> for people looking for care, and a </a:t>
            </a:r>
            <a:r>
              <a:rPr lang="en-US" sz="2583" u="sng">
                <a:solidFill>
                  <a:srgbClr val="084C6E"/>
                </a:solidFill>
                <a:latin typeface="Open Sauce Bold"/>
              </a:rPr>
              <a:t>more streamlined process</a:t>
            </a:r>
            <a:r>
              <a:rPr lang="en-US" sz="2583">
                <a:solidFill>
                  <a:srgbClr val="084C6E"/>
                </a:solidFill>
                <a:latin typeface="Open Sauce"/>
              </a:rPr>
              <a:t> for understanding and switching plans. </a:t>
            </a:r>
          </a:p>
        </p:txBody>
      </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7" id="17"/>
          <p:cNvGrpSpPr>
            <a:grpSpLocks noChangeAspect="true"/>
          </p:cNvGrpSpPr>
          <p:nvPr/>
        </p:nvGrpSpPr>
        <p:grpSpPr>
          <a:xfrm rot="0">
            <a:off x="1028700" y="3863806"/>
            <a:ext cx="2449398" cy="2449398"/>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TextBox 20" id="20"/>
          <p:cNvSpPr txBox="true"/>
          <p:nvPr/>
        </p:nvSpPr>
        <p:spPr>
          <a:xfrm rot="0">
            <a:off x="10323754" y="3043410"/>
            <a:ext cx="7191449" cy="2560951"/>
          </a:xfrm>
          <a:prstGeom prst="rect">
            <a:avLst/>
          </a:prstGeom>
        </p:spPr>
        <p:txBody>
          <a:bodyPr anchor="t" rtlCol="false" tIns="0" lIns="0" bIns="0" rIns="0">
            <a:spAutoFit/>
          </a:bodyPr>
          <a:lstStyle/>
          <a:p>
            <a:pPr algn="l" marL="0" indent="0" lvl="1">
              <a:lnSpc>
                <a:spcPts val="3410"/>
              </a:lnSpc>
              <a:spcBef>
                <a:spcPct val="0"/>
              </a:spcBef>
            </a:pPr>
            <a:r>
              <a:rPr lang="en-US" sz="2583">
                <a:solidFill>
                  <a:srgbClr val="084C6E"/>
                </a:solidFill>
                <a:latin typeface="Open Sauce"/>
              </a:rPr>
              <a:t>The processes for switching insurance plans is arduous, and understanding different plans is difficult. </a:t>
            </a:r>
            <a:r>
              <a:rPr lang="en-US" sz="2583" u="sng">
                <a:solidFill>
                  <a:srgbClr val="084C6E"/>
                </a:solidFill>
                <a:latin typeface="Open Sauce"/>
              </a:rPr>
              <a:t>Even after switching plans, factors like outdated information on doctor availability, long wait times, and internal strikes make finding care difficult.</a:t>
            </a:r>
          </a:p>
        </p:txBody>
      </p:sp>
      <p:grpSp>
        <p:nvGrpSpPr>
          <p:cNvPr name="Group 21" id="21"/>
          <p:cNvGrpSpPr>
            <a:grpSpLocks noChangeAspect="true"/>
          </p:cNvGrpSpPr>
          <p:nvPr/>
        </p:nvGrpSpPr>
        <p:grpSpPr>
          <a:xfrm rot="0">
            <a:off x="954167" y="3863806"/>
            <a:ext cx="2598463" cy="2598463"/>
            <a:chOff x="0" y="0"/>
            <a:chExt cx="6350000" cy="6350000"/>
          </a:xfrm>
        </p:grpSpPr>
        <p:sp>
          <p:nvSpPr>
            <p:cNvPr name="Freeform 22" id="22"/>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11"/>
              <a:stretch>
                <a:fillRect l="-28431" t="0" r="-28431" b="0"/>
              </a:stretch>
            </a:blipFill>
          </p:spPr>
        </p:sp>
        <p:sp>
          <p:nvSpPr>
            <p:cNvPr name="Freeform 23" id="23"/>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486709" y="1235318"/>
            <a:ext cx="5448739" cy="8022982"/>
            <a:chOff x="0" y="0"/>
            <a:chExt cx="1259692" cy="1854830"/>
          </a:xfrm>
        </p:grpSpPr>
        <p:sp>
          <p:nvSpPr>
            <p:cNvPr name="Freeform 3" id="3"/>
            <p:cNvSpPr/>
            <p:nvPr/>
          </p:nvSpPr>
          <p:spPr>
            <a:xfrm flipH="false" flipV="false" rot="0">
              <a:off x="0" y="0"/>
              <a:ext cx="1259692" cy="1854830"/>
            </a:xfrm>
            <a:custGeom>
              <a:avLst/>
              <a:gdLst/>
              <a:ahLst/>
              <a:cxnLst/>
              <a:rect r="r" b="b" t="t" l="l"/>
              <a:pathLst>
                <a:path h="1854830" w="1259692">
                  <a:moveTo>
                    <a:pt x="46889" y="0"/>
                  </a:moveTo>
                  <a:lnTo>
                    <a:pt x="1212803" y="0"/>
                  </a:lnTo>
                  <a:cubicBezTo>
                    <a:pt x="1238699" y="0"/>
                    <a:pt x="1259692" y="20993"/>
                    <a:pt x="1259692" y="46889"/>
                  </a:cubicBezTo>
                  <a:lnTo>
                    <a:pt x="1259692" y="1807941"/>
                  </a:lnTo>
                  <a:cubicBezTo>
                    <a:pt x="1259692" y="1833837"/>
                    <a:pt x="1238699" y="1854830"/>
                    <a:pt x="1212803" y="1854830"/>
                  </a:cubicBezTo>
                  <a:lnTo>
                    <a:pt x="46889" y="1854830"/>
                  </a:lnTo>
                  <a:cubicBezTo>
                    <a:pt x="20993" y="1854830"/>
                    <a:pt x="0" y="1833837"/>
                    <a:pt x="0" y="1807941"/>
                  </a:cubicBezTo>
                  <a:lnTo>
                    <a:pt x="0" y="46889"/>
                  </a:lnTo>
                  <a:cubicBezTo>
                    <a:pt x="0" y="20993"/>
                    <a:pt x="20993" y="0"/>
                    <a:pt x="46889"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1259692" cy="1883405"/>
            </a:xfrm>
            <a:prstGeom prst="rect">
              <a:avLst/>
            </a:prstGeom>
          </p:spPr>
          <p:txBody>
            <a:bodyPr anchor="ctr" rtlCol="false" tIns="50800" lIns="50800" bIns="50800" rIns="50800"/>
            <a:lstStyle/>
            <a:p>
              <a:pPr algn="ctr">
                <a:lnSpc>
                  <a:spcPts val="2590"/>
                </a:lnSpc>
              </a:pPr>
            </a:p>
          </p:txBody>
        </p:sp>
      </p:grpSp>
      <p:grpSp>
        <p:nvGrpSpPr>
          <p:cNvPr name="Group 5" id="5"/>
          <p:cNvGrpSpPr>
            <a:grpSpLocks noChangeAspect="true"/>
          </p:cNvGrpSpPr>
          <p:nvPr/>
        </p:nvGrpSpPr>
        <p:grpSpPr>
          <a:xfrm rot="0">
            <a:off x="2288080" y="2158801"/>
            <a:ext cx="3845996" cy="3845996"/>
            <a:chOff x="0" y="0"/>
            <a:chExt cx="6350000" cy="6350000"/>
          </a:xfrm>
        </p:grpSpPr>
        <p:sp>
          <p:nvSpPr>
            <p:cNvPr name="Freeform 6" id="6"/>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8" id="8"/>
          <p:cNvGrpSpPr/>
          <p:nvPr/>
        </p:nvGrpSpPr>
        <p:grpSpPr>
          <a:xfrm rot="0">
            <a:off x="5145184" y="1457392"/>
            <a:ext cx="1413113" cy="335055"/>
            <a:chOff x="0" y="0"/>
            <a:chExt cx="1884151" cy="446740"/>
          </a:xfrm>
        </p:grpSpPr>
        <p:grpSp>
          <p:nvGrpSpPr>
            <p:cNvPr name="Group 9" id="9"/>
            <p:cNvGrpSpPr/>
            <p:nvPr/>
          </p:nvGrpSpPr>
          <p:grpSpPr>
            <a:xfrm rot="0">
              <a:off x="1437411" y="0"/>
              <a:ext cx="446740" cy="44674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721633" y="0"/>
              <a:ext cx="446740" cy="44674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5" id="15"/>
            <p:cNvGrpSpPr/>
            <p:nvPr/>
          </p:nvGrpSpPr>
          <p:grpSpPr>
            <a:xfrm rot="0">
              <a:off x="0" y="0"/>
              <a:ext cx="446740" cy="446740"/>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18" id="18"/>
          <p:cNvGrpSpPr/>
          <p:nvPr/>
        </p:nvGrpSpPr>
        <p:grpSpPr>
          <a:xfrm rot="0">
            <a:off x="7340995" y="1235318"/>
            <a:ext cx="9918305" cy="2577931"/>
            <a:chOff x="0" y="0"/>
            <a:chExt cx="2161983" cy="561935"/>
          </a:xfrm>
        </p:grpSpPr>
        <p:sp>
          <p:nvSpPr>
            <p:cNvPr name="Freeform 19" id="19"/>
            <p:cNvSpPr/>
            <p:nvPr/>
          </p:nvSpPr>
          <p:spPr>
            <a:xfrm flipH="false" flipV="false" rot="0">
              <a:off x="0" y="0"/>
              <a:ext cx="2161983" cy="561935"/>
            </a:xfrm>
            <a:custGeom>
              <a:avLst/>
              <a:gdLst/>
              <a:ahLst/>
              <a:cxnLst/>
              <a:rect r="r" b="b" t="t" l="l"/>
              <a:pathLst>
                <a:path h="561935" w="2161983">
                  <a:moveTo>
                    <a:pt x="32003" y="0"/>
                  </a:moveTo>
                  <a:lnTo>
                    <a:pt x="2129980" y="0"/>
                  </a:lnTo>
                  <a:cubicBezTo>
                    <a:pt x="2138468" y="0"/>
                    <a:pt x="2146608" y="3372"/>
                    <a:pt x="2152610" y="9374"/>
                  </a:cubicBezTo>
                  <a:cubicBezTo>
                    <a:pt x="2158611" y="15375"/>
                    <a:pt x="2161983" y="23516"/>
                    <a:pt x="2161983" y="32003"/>
                  </a:cubicBezTo>
                  <a:lnTo>
                    <a:pt x="2161983" y="529932"/>
                  </a:lnTo>
                  <a:cubicBezTo>
                    <a:pt x="2161983" y="538420"/>
                    <a:pt x="2158611" y="546560"/>
                    <a:pt x="2152610" y="552562"/>
                  </a:cubicBezTo>
                  <a:cubicBezTo>
                    <a:pt x="2146608" y="558563"/>
                    <a:pt x="2138468" y="561935"/>
                    <a:pt x="2129980" y="561935"/>
                  </a:cubicBezTo>
                  <a:lnTo>
                    <a:pt x="32003" y="561935"/>
                  </a:lnTo>
                  <a:cubicBezTo>
                    <a:pt x="23516" y="561935"/>
                    <a:pt x="15375" y="558563"/>
                    <a:pt x="9374" y="552562"/>
                  </a:cubicBezTo>
                  <a:cubicBezTo>
                    <a:pt x="3372" y="546560"/>
                    <a:pt x="0" y="538420"/>
                    <a:pt x="0" y="529932"/>
                  </a:cubicBezTo>
                  <a:lnTo>
                    <a:pt x="0" y="32003"/>
                  </a:lnTo>
                  <a:cubicBezTo>
                    <a:pt x="0" y="23516"/>
                    <a:pt x="3372" y="15375"/>
                    <a:pt x="9374" y="9374"/>
                  </a:cubicBezTo>
                  <a:cubicBezTo>
                    <a:pt x="15375" y="3372"/>
                    <a:pt x="23516" y="0"/>
                    <a:pt x="32003" y="0"/>
                  </a:cubicBezTo>
                  <a:close/>
                </a:path>
              </a:pathLst>
            </a:custGeom>
            <a:solidFill>
              <a:srgbClr val="084C6E"/>
            </a:solidFill>
            <a:ln w="19050" cap="rnd">
              <a:solidFill>
                <a:srgbClr val="084C6E"/>
              </a:solidFill>
              <a:prstDash val="solid"/>
              <a:round/>
            </a:ln>
          </p:spPr>
        </p:sp>
        <p:sp>
          <p:nvSpPr>
            <p:cNvPr name="TextBox 20" id="20"/>
            <p:cNvSpPr txBox="true"/>
            <p:nvPr/>
          </p:nvSpPr>
          <p:spPr>
            <a:xfrm>
              <a:off x="0" y="-28575"/>
              <a:ext cx="2161983" cy="590510"/>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21" id="21"/>
          <p:cNvSpPr/>
          <p:nvPr/>
        </p:nvSpPr>
        <p:spPr>
          <a:xfrm flipH="false" flipV="false" rot="0">
            <a:off x="8890115" y="4173280"/>
            <a:ext cx="6820065" cy="439860"/>
          </a:xfrm>
          <a:custGeom>
            <a:avLst/>
            <a:gdLst/>
            <a:ahLst/>
            <a:cxnLst/>
            <a:rect r="r" b="b" t="t" l="l"/>
            <a:pathLst>
              <a:path h="439860" w="6820065">
                <a:moveTo>
                  <a:pt x="0" y="0"/>
                </a:moveTo>
                <a:lnTo>
                  <a:pt x="6820065" y="0"/>
                </a:lnTo>
                <a:lnTo>
                  <a:pt x="6820065" y="439860"/>
                </a:lnTo>
                <a:lnTo>
                  <a:pt x="0" y="439860"/>
                </a:lnTo>
                <a:lnTo>
                  <a:pt x="0" y="0"/>
                </a:lnTo>
                <a:close/>
              </a:path>
            </a:pathLst>
          </a:custGeom>
          <a:blipFill>
            <a:blip r:embed="rId3"/>
            <a:stretch>
              <a:fillRect l="0" t="-182071" r="0" b="-24154"/>
            </a:stretch>
          </a:blipFill>
        </p:spPr>
      </p:sp>
      <p:sp>
        <p:nvSpPr>
          <p:cNvPr name="Freeform 22" id="22"/>
          <p:cNvSpPr/>
          <p:nvPr/>
        </p:nvSpPr>
        <p:spPr>
          <a:xfrm flipH="false" flipV="false" rot="0">
            <a:off x="2621144" y="2568880"/>
            <a:ext cx="3111667" cy="3111667"/>
          </a:xfrm>
          <a:custGeom>
            <a:avLst/>
            <a:gdLst/>
            <a:ahLst/>
            <a:cxnLst/>
            <a:rect r="r" b="b" t="t" l="l"/>
            <a:pathLst>
              <a:path h="3111667" w="3111667">
                <a:moveTo>
                  <a:pt x="0" y="0"/>
                </a:moveTo>
                <a:lnTo>
                  <a:pt x="3111667" y="0"/>
                </a:lnTo>
                <a:lnTo>
                  <a:pt x="3111667" y="3111667"/>
                </a:lnTo>
                <a:lnTo>
                  <a:pt x="0" y="31116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3" id="23"/>
          <p:cNvGrpSpPr/>
          <p:nvPr/>
        </p:nvGrpSpPr>
        <p:grpSpPr>
          <a:xfrm rot="0">
            <a:off x="7446004" y="4153189"/>
            <a:ext cx="9813296" cy="5105111"/>
            <a:chOff x="0" y="0"/>
            <a:chExt cx="13084394" cy="6806815"/>
          </a:xfrm>
        </p:grpSpPr>
        <p:sp>
          <p:nvSpPr>
            <p:cNvPr name="Freeform 24" id="24"/>
            <p:cNvSpPr/>
            <p:nvPr/>
          </p:nvSpPr>
          <p:spPr>
            <a:xfrm flipH="false" flipV="false" rot="0">
              <a:off x="0" y="0"/>
              <a:ext cx="13084394" cy="6806815"/>
            </a:xfrm>
            <a:custGeom>
              <a:avLst/>
              <a:gdLst/>
              <a:ahLst/>
              <a:cxnLst/>
              <a:rect r="r" b="b" t="t" l="l"/>
              <a:pathLst>
                <a:path h="6806815" w="13084394">
                  <a:moveTo>
                    <a:pt x="0" y="0"/>
                  </a:moveTo>
                  <a:lnTo>
                    <a:pt x="13084394" y="0"/>
                  </a:lnTo>
                  <a:lnTo>
                    <a:pt x="13084394" y="6806815"/>
                  </a:lnTo>
                  <a:lnTo>
                    <a:pt x="0" y="6806815"/>
                  </a:lnTo>
                  <a:lnTo>
                    <a:pt x="0" y="0"/>
                  </a:lnTo>
                  <a:close/>
                </a:path>
              </a:pathLst>
            </a:custGeom>
            <a:blipFill>
              <a:blip r:embed="rId6"/>
              <a:stretch>
                <a:fillRect l="0" t="-16475" r="0" b="-19566"/>
              </a:stretch>
            </a:blipFill>
          </p:spPr>
        </p:sp>
        <p:sp>
          <p:nvSpPr>
            <p:cNvPr name="Freeform 25" id="25"/>
            <p:cNvSpPr/>
            <p:nvPr/>
          </p:nvSpPr>
          <p:spPr>
            <a:xfrm flipH="false" flipV="false" rot="0">
              <a:off x="2263994" y="1169033"/>
              <a:ext cx="1734890" cy="1734890"/>
            </a:xfrm>
            <a:custGeom>
              <a:avLst/>
              <a:gdLst/>
              <a:ahLst/>
              <a:cxnLst/>
              <a:rect r="r" b="b" t="t" l="l"/>
              <a:pathLst>
                <a:path h="1734890" w="1734890">
                  <a:moveTo>
                    <a:pt x="0" y="0"/>
                  </a:moveTo>
                  <a:lnTo>
                    <a:pt x="1734891" y="0"/>
                  </a:lnTo>
                  <a:lnTo>
                    <a:pt x="1734891" y="1734890"/>
                  </a:lnTo>
                  <a:lnTo>
                    <a:pt x="0" y="17348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TextBox 26" id="26"/>
          <p:cNvSpPr txBox="true"/>
          <p:nvPr/>
        </p:nvSpPr>
        <p:spPr>
          <a:xfrm rot="0">
            <a:off x="2315084" y="6161873"/>
            <a:ext cx="3818992" cy="676390"/>
          </a:xfrm>
          <a:prstGeom prst="rect">
            <a:avLst/>
          </a:prstGeom>
        </p:spPr>
        <p:txBody>
          <a:bodyPr anchor="t" rtlCol="false" tIns="0" lIns="0" bIns="0" rIns="0">
            <a:spAutoFit/>
          </a:bodyPr>
          <a:lstStyle/>
          <a:p>
            <a:pPr algn="ctr">
              <a:lnSpc>
                <a:spcPts val="5620"/>
              </a:lnSpc>
            </a:pPr>
            <a:r>
              <a:rPr lang="en-US" sz="3746" spc="-93">
                <a:solidFill>
                  <a:srgbClr val="084C6E"/>
                </a:solidFill>
                <a:latin typeface="Open Sauce Bold"/>
              </a:rPr>
              <a:t>“Bob”</a:t>
            </a:r>
          </a:p>
        </p:txBody>
      </p:sp>
      <p:sp>
        <p:nvSpPr>
          <p:cNvPr name="TextBox 27" id="27"/>
          <p:cNvSpPr txBox="true"/>
          <p:nvPr/>
        </p:nvSpPr>
        <p:spPr>
          <a:xfrm rot="0">
            <a:off x="2054363" y="6906881"/>
            <a:ext cx="4329362" cy="1000556"/>
          </a:xfrm>
          <a:prstGeom prst="rect">
            <a:avLst/>
          </a:prstGeom>
        </p:spPr>
        <p:txBody>
          <a:bodyPr anchor="t" rtlCol="false" tIns="0" lIns="0" bIns="0" rIns="0">
            <a:spAutoFit/>
          </a:bodyPr>
          <a:lstStyle/>
          <a:p>
            <a:pPr algn="ctr">
              <a:lnSpc>
                <a:spcPts val="4108"/>
              </a:lnSpc>
            </a:pPr>
            <a:r>
              <a:rPr lang="en-US" sz="2738" spc="-68">
                <a:solidFill>
                  <a:srgbClr val="000000"/>
                </a:solidFill>
                <a:latin typeface="Open Sauce Italics"/>
              </a:rPr>
              <a:t>Management Consultant</a:t>
            </a:r>
          </a:p>
          <a:p>
            <a:pPr algn="ctr">
              <a:lnSpc>
                <a:spcPts val="4108"/>
              </a:lnSpc>
            </a:pPr>
            <a:r>
              <a:rPr lang="en-US" sz="2738" spc="-68">
                <a:solidFill>
                  <a:srgbClr val="000000"/>
                </a:solidFill>
                <a:latin typeface="Open Sauce Italics"/>
              </a:rPr>
              <a:t>Boston, MA</a:t>
            </a:r>
          </a:p>
        </p:txBody>
      </p:sp>
      <p:sp>
        <p:nvSpPr>
          <p:cNvPr name="TextBox 28" id="28"/>
          <p:cNvSpPr txBox="true"/>
          <p:nvPr/>
        </p:nvSpPr>
        <p:spPr>
          <a:xfrm rot="0">
            <a:off x="8440859" y="1660773"/>
            <a:ext cx="7718576" cy="1778115"/>
          </a:xfrm>
          <a:prstGeom prst="rect">
            <a:avLst/>
          </a:prstGeom>
        </p:spPr>
        <p:txBody>
          <a:bodyPr anchor="t" rtlCol="false" tIns="0" lIns="0" bIns="0" rIns="0">
            <a:spAutoFit/>
          </a:bodyPr>
          <a:lstStyle/>
          <a:p>
            <a:pPr algn="ctr" marL="0" indent="0" lvl="1">
              <a:lnSpc>
                <a:spcPts val="4792"/>
              </a:lnSpc>
              <a:spcBef>
                <a:spcPct val="0"/>
              </a:spcBef>
            </a:pPr>
            <a:r>
              <a:rPr lang="en-US" sz="3630">
                <a:solidFill>
                  <a:srgbClr val="FFFFFF"/>
                </a:solidFill>
                <a:latin typeface="Open Sauce"/>
              </a:rPr>
              <a:t>“If I have to pay out of pocket for an emergency, I will do it, I will call an ambulance”</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5872571" y="6986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5" id="5"/>
          <p:cNvSpPr txBox="true"/>
          <p:nvPr/>
        </p:nvSpPr>
        <p:spPr>
          <a:xfrm rot="0">
            <a:off x="7105390" y="6986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6" id="6"/>
          <p:cNvSpPr txBox="true"/>
          <p:nvPr/>
        </p:nvSpPr>
        <p:spPr>
          <a:xfrm rot="0">
            <a:off x="5872571" y="96985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7" id="7"/>
          <p:cNvSpPr txBox="true"/>
          <p:nvPr/>
        </p:nvSpPr>
        <p:spPr>
          <a:xfrm rot="0">
            <a:off x="7105390" y="96985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8" id="8"/>
          <p:cNvGrpSpPr>
            <a:grpSpLocks noChangeAspect="true"/>
          </p:cNvGrpSpPr>
          <p:nvPr/>
        </p:nvGrpSpPr>
        <p:grpSpPr>
          <a:xfrm rot="0">
            <a:off x="7844768" y="3863318"/>
            <a:ext cx="2598463" cy="2598463"/>
            <a:chOff x="0" y="0"/>
            <a:chExt cx="6350000" cy="6350000"/>
          </a:xfrm>
        </p:grpSpPr>
        <p:sp>
          <p:nvSpPr>
            <p:cNvPr name="Freeform 9" id="9"/>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1" id="11"/>
          <p:cNvGrpSpPr/>
          <p:nvPr/>
        </p:nvGrpSpPr>
        <p:grpSpPr>
          <a:xfrm rot="0">
            <a:off x="2150610" y="147654"/>
            <a:ext cx="1860980" cy="1524000"/>
            <a:chOff x="0" y="0"/>
            <a:chExt cx="2481307" cy="2032000"/>
          </a:xfrm>
        </p:grpSpPr>
        <p:sp>
          <p:nvSpPr>
            <p:cNvPr name="Freeform 12" id="12"/>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FDF9B4"/>
            </a:solidFill>
          </p:spPr>
        </p:sp>
        <p:sp>
          <p:nvSpPr>
            <p:cNvPr name="Freeform 13" id="13"/>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4" id="14"/>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“However, I’ve never had an emergency while traveling luckily” </a:t>
              </a:r>
            </a:p>
          </p:txBody>
        </p:sp>
      </p:grpSp>
      <p:grpSp>
        <p:nvGrpSpPr>
          <p:cNvPr name="Group 15" id="15"/>
          <p:cNvGrpSpPr/>
          <p:nvPr/>
        </p:nvGrpSpPr>
        <p:grpSpPr>
          <a:xfrm rot="0">
            <a:off x="4011591" y="106368"/>
            <a:ext cx="1860980" cy="1524000"/>
            <a:chOff x="0" y="0"/>
            <a:chExt cx="2481307" cy="2032000"/>
          </a:xfrm>
        </p:grpSpPr>
        <p:sp>
          <p:nvSpPr>
            <p:cNvPr name="Freeform 16" id="16"/>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38B6FF"/>
            </a:solidFill>
          </p:spPr>
        </p:sp>
        <p:sp>
          <p:nvSpPr>
            <p:cNvPr name="Freeform 17" id="17"/>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8" id="18"/>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“Honestly, as a consultant, when I travel, I’m working, so being healthy is super important.”</a:t>
              </a:r>
            </a:p>
          </p:txBody>
        </p:sp>
      </p:grpSp>
      <p:grpSp>
        <p:nvGrpSpPr>
          <p:cNvPr name="Group 19" id="19"/>
          <p:cNvGrpSpPr/>
          <p:nvPr/>
        </p:nvGrpSpPr>
        <p:grpSpPr>
          <a:xfrm rot="0">
            <a:off x="106856" y="1946114"/>
            <a:ext cx="1843688" cy="1524000"/>
            <a:chOff x="0" y="0"/>
            <a:chExt cx="2458250" cy="2032000"/>
          </a:xfrm>
        </p:grpSpPr>
        <p:sp>
          <p:nvSpPr>
            <p:cNvPr name="Freeform 20" id="20"/>
            <p:cNvSpPr/>
            <p:nvPr/>
          </p:nvSpPr>
          <p:spPr>
            <a:xfrm flipH="false" flipV="false" rot="0">
              <a:off x="0" y="0"/>
              <a:ext cx="2458250" cy="1930400"/>
            </a:xfrm>
            <a:custGeom>
              <a:avLst/>
              <a:gdLst/>
              <a:ahLst/>
              <a:cxnLst/>
              <a:rect r="r" b="b" t="t" l="l"/>
              <a:pathLst>
                <a:path h="1930400" w="2458250">
                  <a:moveTo>
                    <a:pt x="0" y="0"/>
                  </a:moveTo>
                  <a:lnTo>
                    <a:pt x="2458250" y="0"/>
                  </a:lnTo>
                  <a:lnTo>
                    <a:pt x="2458250" y="1930400"/>
                  </a:lnTo>
                  <a:lnTo>
                    <a:pt x="0" y="1930400"/>
                  </a:lnTo>
                  <a:close/>
                </a:path>
              </a:pathLst>
            </a:custGeom>
            <a:solidFill>
              <a:srgbClr val="FDF9B4"/>
            </a:solidFill>
          </p:spPr>
        </p:sp>
        <p:sp>
          <p:nvSpPr>
            <p:cNvPr name="Freeform 21" id="21"/>
            <p:cNvSpPr/>
            <p:nvPr/>
          </p:nvSpPr>
          <p:spPr>
            <a:xfrm flipH="false" flipV="false" rot="0">
              <a:off x="0" y="0"/>
              <a:ext cx="2458250" cy="2032000"/>
            </a:xfrm>
            <a:custGeom>
              <a:avLst/>
              <a:gdLst/>
              <a:ahLst/>
              <a:cxnLst/>
              <a:rect r="r" b="b" t="t" l="l"/>
              <a:pathLst>
                <a:path h="2032000" w="2458250">
                  <a:moveTo>
                    <a:pt x="0" y="1930400"/>
                  </a:moveTo>
                  <a:lnTo>
                    <a:pt x="2458250" y="1930400"/>
                  </a:lnTo>
                  <a:lnTo>
                    <a:pt x="2331250" y="2032000"/>
                  </a:lnTo>
                  <a:cubicBezTo>
                    <a:pt x="2331250" y="2032000"/>
                    <a:pt x="1340650" y="1955800"/>
                    <a:pt x="1239050" y="1955800"/>
                  </a:cubicBezTo>
                  <a:lnTo>
                    <a:pt x="1219200" y="1955800"/>
                  </a:lnTo>
                  <a:cubicBezTo>
                    <a:pt x="1117600" y="1955800"/>
                    <a:pt x="127000" y="2032000"/>
                    <a:pt x="127000" y="2032000"/>
                  </a:cubicBezTo>
                  <a:lnTo>
                    <a:pt x="0" y="1930400"/>
                  </a:lnTo>
                  <a:lnTo>
                    <a:pt x="0" y="0"/>
                  </a:lnTo>
                  <a:lnTo>
                    <a:pt x="2458250" y="0"/>
                  </a:lnTo>
                  <a:lnTo>
                    <a:pt x="2458250" y="1930400"/>
                  </a:lnTo>
                  <a:lnTo>
                    <a:pt x="12700" y="1930400"/>
                  </a:lnTo>
                  <a:lnTo>
                    <a:pt x="12700" y="1917700"/>
                  </a:lnTo>
                  <a:lnTo>
                    <a:pt x="2445550" y="1917700"/>
                  </a:lnTo>
                  <a:lnTo>
                    <a:pt x="2445550" y="12700"/>
                  </a:lnTo>
                  <a:lnTo>
                    <a:pt x="12700" y="12700"/>
                  </a:lnTo>
                  <a:lnTo>
                    <a:pt x="12700" y="1930400"/>
                  </a:lnTo>
                </a:path>
              </a:pathLst>
            </a:custGeom>
            <a:solidFill>
              <a:srgbClr val="394C60">
                <a:alpha val="9804"/>
              </a:srgbClr>
            </a:solidFill>
          </p:spPr>
        </p:sp>
        <p:sp>
          <p:nvSpPr>
            <p:cNvPr name="TextBox 22" id="22"/>
            <p:cNvSpPr txBox="true"/>
            <p:nvPr/>
          </p:nvSpPr>
          <p:spPr>
            <a:xfrm>
              <a:off x="0" y="-38100"/>
              <a:ext cx="245825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““Oh, I’m originally from Miami, and I still go home to do my yearly checkups…”</a:t>
              </a:r>
            </a:p>
          </p:txBody>
        </p:sp>
      </p:grpSp>
      <p:grpSp>
        <p:nvGrpSpPr>
          <p:cNvPr name="Group 23" id="23"/>
          <p:cNvGrpSpPr/>
          <p:nvPr/>
        </p:nvGrpSpPr>
        <p:grpSpPr>
          <a:xfrm rot="0">
            <a:off x="5951785" y="106368"/>
            <a:ext cx="1892984" cy="1947811"/>
            <a:chOff x="0" y="0"/>
            <a:chExt cx="2523978" cy="2597081"/>
          </a:xfrm>
        </p:grpSpPr>
        <p:sp>
          <p:nvSpPr>
            <p:cNvPr name="Freeform 24" id="24"/>
            <p:cNvSpPr/>
            <p:nvPr/>
          </p:nvSpPr>
          <p:spPr>
            <a:xfrm flipH="false" flipV="false" rot="0">
              <a:off x="0" y="0"/>
              <a:ext cx="2523978" cy="2495481"/>
            </a:xfrm>
            <a:custGeom>
              <a:avLst/>
              <a:gdLst/>
              <a:ahLst/>
              <a:cxnLst/>
              <a:rect r="r" b="b" t="t" l="l"/>
              <a:pathLst>
                <a:path h="2495481" w="2523978">
                  <a:moveTo>
                    <a:pt x="0" y="0"/>
                  </a:moveTo>
                  <a:lnTo>
                    <a:pt x="2523978" y="0"/>
                  </a:lnTo>
                  <a:lnTo>
                    <a:pt x="2523978" y="2495481"/>
                  </a:lnTo>
                  <a:lnTo>
                    <a:pt x="0" y="2495481"/>
                  </a:lnTo>
                  <a:close/>
                </a:path>
              </a:pathLst>
            </a:custGeom>
            <a:solidFill>
              <a:srgbClr val="FFB3E2"/>
            </a:solidFill>
          </p:spPr>
        </p:sp>
        <p:sp>
          <p:nvSpPr>
            <p:cNvPr name="Freeform 25" id="25"/>
            <p:cNvSpPr/>
            <p:nvPr/>
          </p:nvSpPr>
          <p:spPr>
            <a:xfrm flipH="false" flipV="false" rot="0">
              <a:off x="0" y="0"/>
              <a:ext cx="2523978" cy="2597081"/>
            </a:xfrm>
            <a:custGeom>
              <a:avLst/>
              <a:gdLst/>
              <a:ahLst/>
              <a:cxnLst/>
              <a:rect r="r" b="b" t="t" l="l"/>
              <a:pathLst>
                <a:path h="2597081" w="2523978">
                  <a:moveTo>
                    <a:pt x="0" y="2495481"/>
                  </a:moveTo>
                  <a:lnTo>
                    <a:pt x="2523978" y="2495481"/>
                  </a:lnTo>
                  <a:lnTo>
                    <a:pt x="2396978" y="2597081"/>
                  </a:lnTo>
                  <a:cubicBezTo>
                    <a:pt x="2396978" y="2597081"/>
                    <a:pt x="1406378" y="2520881"/>
                    <a:pt x="1304778" y="2520881"/>
                  </a:cubicBezTo>
                  <a:lnTo>
                    <a:pt x="1219200" y="2520881"/>
                  </a:lnTo>
                  <a:cubicBezTo>
                    <a:pt x="1117600" y="2520881"/>
                    <a:pt x="127000" y="2597081"/>
                    <a:pt x="127000" y="2597081"/>
                  </a:cubicBezTo>
                  <a:lnTo>
                    <a:pt x="0" y="2495481"/>
                  </a:lnTo>
                  <a:lnTo>
                    <a:pt x="0" y="0"/>
                  </a:lnTo>
                  <a:lnTo>
                    <a:pt x="2523978" y="0"/>
                  </a:lnTo>
                  <a:lnTo>
                    <a:pt x="2523978" y="2495481"/>
                  </a:lnTo>
                  <a:lnTo>
                    <a:pt x="12700" y="2495481"/>
                  </a:lnTo>
                  <a:lnTo>
                    <a:pt x="12700" y="2482781"/>
                  </a:lnTo>
                  <a:lnTo>
                    <a:pt x="2511278" y="2482781"/>
                  </a:lnTo>
                  <a:lnTo>
                    <a:pt x="2511278" y="12700"/>
                  </a:lnTo>
                  <a:lnTo>
                    <a:pt x="12700" y="12700"/>
                  </a:lnTo>
                  <a:lnTo>
                    <a:pt x="12700" y="2495481"/>
                  </a:lnTo>
                </a:path>
              </a:pathLst>
            </a:custGeom>
            <a:solidFill>
              <a:srgbClr val="394C60">
                <a:alpha val="9804"/>
              </a:srgbClr>
            </a:solidFill>
          </p:spPr>
        </p:sp>
        <p:sp>
          <p:nvSpPr>
            <p:cNvPr name="TextBox 26" id="26"/>
            <p:cNvSpPr txBox="true"/>
            <p:nvPr/>
          </p:nvSpPr>
          <p:spPr>
            <a:xfrm>
              <a:off x="0" y="-38100"/>
              <a:ext cx="2523978"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 wouldn't mind paying out of pocket if something did go wrong especially if I can probably get my company to reimburse me”</a:t>
              </a:r>
            </a:p>
          </p:txBody>
        </p:sp>
      </p:grpSp>
      <p:grpSp>
        <p:nvGrpSpPr>
          <p:cNvPr name="Group 27" id="27"/>
          <p:cNvGrpSpPr/>
          <p:nvPr/>
        </p:nvGrpSpPr>
        <p:grpSpPr>
          <a:xfrm rot="0">
            <a:off x="3438508" y="1465743"/>
            <a:ext cx="1837516" cy="1524000"/>
            <a:chOff x="0" y="0"/>
            <a:chExt cx="2450022" cy="2032000"/>
          </a:xfrm>
        </p:grpSpPr>
        <p:sp>
          <p:nvSpPr>
            <p:cNvPr name="Freeform 28" id="28"/>
            <p:cNvSpPr/>
            <p:nvPr/>
          </p:nvSpPr>
          <p:spPr>
            <a:xfrm flipH="false" flipV="false" rot="0">
              <a:off x="0" y="0"/>
              <a:ext cx="2450022" cy="1930400"/>
            </a:xfrm>
            <a:custGeom>
              <a:avLst/>
              <a:gdLst/>
              <a:ahLst/>
              <a:cxnLst/>
              <a:rect r="r" b="b" t="t" l="l"/>
              <a:pathLst>
                <a:path h="1930400" w="2450022">
                  <a:moveTo>
                    <a:pt x="0" y="0"/>
                  </a:moveTo>
                  <a:lnTo>
                    <a:pt x="2450022" y="0"/>
                  </a:lnTo>
                  <a:lnTo>
                    <a:pt x="2450022" y="1930400"/>
                  </a:lnTo>
                  <a:lnTo>
                    <a:pt x="0" y="1930400"/>
                  </a:lnTo>
                  <a:close/>
                </a:path>
              </a:pathLst>
            </a:custGeom>
            <a:solidFill>
              <a:srgbClr val="C1FF72"/>
            </a:solidFill>
          </p:spPr>
        </p:sp>
        <p:sp>
          <p:nvSpPr>
            <p:cNvPr name="Freeform 29" id="29"/>
            <p:cNvSpPr/>
            <p:nvPr/>
          </p:nvSpPr>
          <p:spPr>
            <a:xfrm flipH="false" flipV="false" rot="0">
              <a:off x="0" y="0"/>
              <a:ext cx="2450022" cy="2032000"/>
            </a:xfrm>
            <a:custGeom>
              <a:avLst/>
              <a:gdLst/>
              <a:ahLst/>
              <a:cxnLst/>
              <a:rect r="r" b="b" t="t" l="l"/>
              <a:pathLst>
                <a:path h="2032000" w="2450022">
                  <a:moveTo>
                    <a:pt x="0" y="1930400"/>
                  </a:moveTo>
                  <a:lnTo>
                    <a:pt x="2450022" y="1930400"/>
                  </a:lnTo>
                  <a:lnTo>
                    <a:pt x="2323022" y="2032000"/>
                  </a:lnTo>
                  <a:cubicBezTo>
                    <a:pt x="2323022" y="2032000"/>
                    <a:pt x="1332422" y="1955800"/>
                    <a:pt x="1230822" y="1955800"/>
                  </a:cubicBezTo>
                  <a:lnTo>
                    <a:pt x="1219200" y="1955800"/>
                  </a:lnTo>
                  <a:cubicBezTo>
                    <a:pt x="1117600" y="1955800"/>
                    <a:pt x="127000" y="2032000"/>
                    <a:pt x="127000" y="2032000"/>
                  </a:cubicBezTo>
                  <a:lnTo>
                    <a:pt x="0" y="1930400"/>
                  </a:lnTo>
                  <a:lnTo>
                    <a:pt x="0" y="0"/>
                  </a:lnTo>
                  <a:lnTo>
                    <a:pt x="2450022" y="0"/>
                  </a:lnTo>
                  <a:lnTo>
                    <a:pt x="2450022" y="1930400"/>
                  </a:lnTo>
                  <a:lnTo>
                    <a:pt x="12700" y="1930400"/>
                  </a:lnTo>
                  <a:lnTo>
                    <a:pt x="12700" y="1917700"/>
                  </a:lnTo>
                  <a:lnTo>
                    <a:pt x="2437322" y="1917700"/>
                  </a:lnTo>
                  <a:lnTo>
                    <a:pt x="2437322" y="12700"/>
                  </a:lnTo>
                  <a:lnTo>
                    <a:pt x="12700" y="12700"/>
                  </a:lnTo>
                  <a:lnTo>
                    <a:pt x="12700" y="1930400"/>
                  </a:lnTo>
                </a:path>
              </a:pathLst>
            </a:custGeom>
            <a:solidFill>
              <a:srgbClr val="394C60">
                <a:alpha val="9804"/>
              </a:srgbClr>
            </a:solidFill>
          </p:spPr>
        </p:sp>
        <p:sp>
          <p:nvSpPr>
            <p:cNvPr name="TextBox 30" id="30"/>
            <p:cNvSpPr txBox="true"/>
            <p:nvPr/>
          </p:nvSpPr>
          <p:spPr>
            <a:xfrm>
              <a:off x="0" y="-38100"/>
              <a:ext cx="2450022"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“I’ve been working on getting my healthcare set up in Boston but I’ve been busy”</a:t>
              </a:r>
            </a:p>
            <a:p>
              <a:pPr>
                <a:lnSpc>
                  <a:spcPts val="1750"/>
                </a:lnSpc>
              </a:pPr>
            </a:p>
          </p:txBody>
        </p:sp>
      </p:grpSp>
      <p:sp>
        <p:nvSpPr>
          <p:cNvPr name="Freeform 31" id="31"/>
          <p:cNvSpPr/>
          <p:nvPr/>
        </p:nvSpPr>
        <p:spPr>
          <a:xfrm flipH="false" flipV="false" rot="0">
            <a:off x="8075380" y="4093930"/>
            <a:ext cx="2137240" cy="2137240"/>
          </a:xfrm>
          <a:custGeom>
            <a:avLst/>
            <a:gdLst/>
            <a:ahLst/>
            <a:cxnLst/>
            <a:rect r="r" b="b" t="t" l="l"/>
            <a:pathLst>
              <a:path h="2137240" w="2137240">
                <a:moveTo>
                  <a:pt x="0" y="0"/>
                </a:moveTo>
                <a:lnTo>
                  <a:pt x="2137240" y="0"/>
                </a:lnTo>
                <a:lnTo>
                  <a:pt x="2137240" y="2137240"/>
                </a:lnTo>
                <a:lnTo>
                  <a:pt x="0" y="21372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2" id="32"/>
          <p:cNvGrpSpPr/>
          <p:nvPr/>
        </p:nvGrpSpPr>
        <p:grpSpPr>
          <a:xfrm rot="0">
            <a:off x="3893780" y="2989743"/>
            <a:ext cx="1860980" cy="1947811"/>
            <a:chOff x="0" y="0"/>
            <a:chExt cx="2481307" cy="2597081"/>
          </a:xfrm>
        </p:grpSpPr>
        <p:sp>
          <p:nvSpPr>
            <p:cNvPr name="Freeform 33" id="33"/>
            <p:cNvSpPr/>
            <p:nvPr/>
          </p:nvSpPr>
          <p:spPr>
            <a:xfrm flipH="false" flipV="false" rot="0">
              <a:off x="0" y="0"/>
              <a:ext cx="2481307" cy="2495481"/>
            </a:xfrm>
            <a:custGeom>
              <a:avLst/>
              <a:gdLst/>
              <a:ahLst/>
              <a:cxnLst/>
              <a:rect r="r" b="b" t="t" l="l"/>
              <a:pathLst>
                <a:path h="2495481" w="2481307">
                  <a:moveTo>
                    <a:pt x="0" y="0"/>
                  </a:moveTo>
                  <a:lnTo>
                    <a:pt x="2481307" y="0"/>
                  </a:lnTo>
                  <a:lnTo>
                    <a:pt x="2481307" y="2495481"/>
                  </a:lnTo>
                  <a:lnTo>
                    <a:pt x="0" y="2495481"/>
                  </a:lnTo>
                  <a:close/>
                </a:path>
              </a:pathLst>
            </a:custGeom>
            <a:solidFill>
              <a:srgbClr val="FFB3E2"/>
            </a:solidFill>
          </p:spPr>
        </p:sp>
        <p:sp>
          <p:nvSpPr>
            <p:cNvPr name="Freeform 34" id="34"/>
            <p:cNvSpPr/>
            <p:nvPr/>
          </p:nvSpPr>
          <p:spPr>
            <a:xfrm flipH="false" flipV="false" rot="0">
              <a:off x="0" y="0"/>
              <a:ext cx="2481307" cy="2597081"/>
            </a:xfrm>
            <a:custGeom>
              <a:avLst/>
              <a:gdLst/>
              <a:ahLst/>
              <a:cxnLst/>
              <a:rect r="r" b="b" t="t" l="l"/>
              <a:pathLst>
                <a:path h="2597081" w="2481307">
                  <a:moveTo>
                    <a:pt x="0" y="2495481"/>
                  </a:moveTo>
                  <a:lnTo>
                    <a:pt x="2481307" y="2495481"/>
                  </a:lnTo>
                  <a:lnTo>
                    <a:pt x="2354307" y="2597081"/>
                  </a:lnTo>
                  <a:cubicBezTo>
                    <a:pt x="2354307" y="2597081"/>
                    <a:pt x="1363707" y="2520881"/>
                    <a:pt x="1262107" y="2520881"/>
                  </a:cubicBezTo>
                  <a:lnTo>
                    <a:pt x="1219200" y="2520881"/>
                  </a:lnTo>
                  <a:cubicBezTo>
                    <a:pt x="1117600" y="2520881"/>
                    <a:pt x="127000" y="2597081"/>
                    <a:pt x="127000" y="2597081"/>
                  </a:cubicBezTo>
                  <a:lnTo>
                    <a:pt x="0" y="2495481"/>
                  </a:lnTo>
                  <a:lnTo>
                    <a:pt x="0" y="0"/>
                  </a:lnTo>
                  <a:lnTo>
                    <a:pt x="2481307" y="0"/>
                  </a:lnTo>
                  <a:lnTo>
                    <a:pt x="2481307" y="2495481"/>
                  </a:lnTo>
                  <a:lnTo>
                    <a:pt x="12700" y="2495481"/>
                  </a:lnTo>
                  <a:lnTo>
                    <a:pt x="12700" y="2482781"/>
                  </a:lnTo>
                  <a:lnTo>
                    <a:pt x="2468607" y="2482781"/>
                  </a:lnTo>
                  <a:lnTo>
                    <a:pt x="2468607" y="12700"/>
                  </a:lnTo>
                  <a:lnTo>
                    <a:pt x="12700" y="12700"/>
                  </a:lnTo>
                  <a:lnTo>
                    <a:pt x="12700" y="2495481"/>
                  </a:lnTo>
                </a:path>
              </a:pathLst>
            </a:custGeom>
            <a:solidFill>
              <a:srgbClr val="394C60">
                <a:alpha val="9804"/>
              </a:srgbClr>
            </a:solidFill>
          </p:spPr>
        </p:sp>
        <p:sp>
          <p:nvSpPr>
            <p:cNvPr name="TextBox 35" id="35"/>
            <p:cNvSpPr txBox="true"/>
            <p:nvPr/>
          </p:nvSpPr>
          <p:spPr>
            <a:xfrm>
              <a:off x="0" y="-38100"/>
              <a:ext cx="2481307"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 have [condition] which requires me to have medication, which I did not disclose to my company”</a:t>
              </a:r>
            </a:p>
            <a:p>
              <a:pPr>
                <a:lnSpc>
                  <a:spcPts val="1750"/>
                </a:lnSpc>
              </a:pPr>
            </a:p>
          </p:txBody>
        </p:sp>
      </p:grpSp>
      <p:grpSp>
        <p:nvGrpSpPr>
          <p:cNvPr name="Group 36" id="36"/>
          <p:cNvGrpSpPr/>
          <p:nvPr/>
        </p:nvGrpSpPr>
        <p:grpSpPr>
          <a:xfrm rot="0">
            <a:off x="92645" y="3345725"/>
            <a:ext cx="1829366" cy="1591829"/>
            <a:chOff x="0" y="0"/>
            <a:chExt cx="2439154" cy="2122438"/>
          </a:xfrm>
        </p:grpSpPr>
        <p:sp>
          <p:nvSpPr>
            <p:cNvPr name="Freeform 37" id="37"/>
            <p:cNvSpPr/>
            <p:nvPr/>
          </p:nvSpPr>
          <p:spPr>
            <a:xfrm flipH="false" flipV="false" rot="0">
              <a:off x="0" y="0"/>
              <a:ext cx="2439154" cy="2020838"/>
            </a:xfrm>
            <a:custGeom>
              <a:avLst/>
              <a:gdLst/>
              <a:ahLst/>
              <a:cxnLst/>
              <a:rect r="r" b="b" t="t" l="l"/>
              <a:pathLst>
                <a:path h="2020838" w="2439154">
                  <a:moveTo>
                    <a:pt x="0" y="0"/>
                  </a:moveTo>
                  <a:lnTo>
                    <a:pt x="2439154" y="0"/>
                  </a:lnTo>
                  <a:lnTo>
                    <a:pt x="2439154" y="2020838"/>
                  </a:lnTo>
                  <a:lnTo>
                    <a:pt x="0" y="2020838"/>
                  </a:lnTo>
                  <a:close/>
                </a:path>
              </a:pathLst>
            </a:custGeom>
            <a:solidFill>
              <a:srgbClr val="38B6FF"/>
            </a:solidFill>
          </p:spPr>
        </p:sp>
        <p:sp>
          <p:nvSpPr>
            <p:cNvPr name="Freeform 38" id="38"/>
            <p:cNvSpPr/>
            <p:nvPr/>
          </p:nvSpPr>
          <p:spPr>
            <a:xfrm flipH="false" flipV="false" rot="0">
              <a:off x="0" y="0"/>
              <a:ext cx="2439154" cy="2122438"/>
            </a:xfrm>
            <a:custGeom>
              <a:avLst/>
              <a:gdLst/>
              <a:ahLst/>
              <a:cxnLst/>
              <a:rect r="r" b="b" t="t" l="l"/>
              <a:pathLst>
                <a:path h="2122438" w="2439154">
                  <a:moveTo>
                    <a:pt x="0" y="2020838"/>
                  </a:moveTo>
                  <a:lnTo>
                    <a:pt x="2439154" y="2020838"/>
                  </a:lnTo>
                  <a:lnTo>
                    <a:pt x="2312154" y="2122438"/>
                  </a:lnTo>
                  <a:cubicBezTo>
                    <a:pt x="2312154" y="2122438"/>
                    <a:pt x="1321554" y="2046238"/>
                    <a:pt x="1219954" y="2046238"/>
                  </a:cubicBezTo>
                  <a:lnTo>
                    <a:pt x="1219200" y="2046238"/>
                  </a:lnTo>
                  <a:cubicBezTo>
                    <a:pt x="1117600" y="2046238"/>
                    <a:pt x="127000" y="2122438"/>
                    <a:pt x="127000" y="2122438"/>
                  </a:cubicBezTo>
                  <a:lnTo>
                    <a:pt x="0" y="2020838"/>
                  </a:lnTo>
                  <a:lnTo>
                    <a:pt x="0" y="0"/>
                  </a:lnTo>
                  <a:lnTo>
                    <a:pt x="2439154" y="0"/>
                  </a:lnTo>
                  <a:lnTo>
                    <a:pt x="2439154" y="2020838"/>
                  </a:lnTo>
                  <a:lnTo>
                    <a:pt x="12700" y="2020838"/>
                  </a:lnTo>
                  <a:lnTo>
                    <a:pt x="12700" y="2008138"/>
                  </a:lnTo>
                  <a:lnTo>
                    <a:pt x="2426454" y="2008138"/>
                  </a:lnTo>
                  <a:lnTo>
                    <a:pt x="2426454" y="12700"/>
                  </a:lnTo>
                  <a:lnTo>
                    <a:pt x="12700" y="12700"/>
                  </a:lnTo>
                  <a:lnTo>
                    <a:pt x="12700" y="2020838"/>
                  </a:lnTo>
                </a:path>
              </a:pathLst>
            </a:custGeom>
            <a:solidFill>
              <a:srgbClr val="394C60">
                <a:alpha val="9804"/>
              </a:srgbClr>
            </a:solidFill>
          </p:spPr>
        </p:sp>
        <p:sp>
          <p:nvSpPr>
            <p:cNvPr name="TextBox 39" id="39"/>
            <p:cNvSpPr txBox="true"/>
            <p:nvPr/>
          </p:nvSpPr>
          <p:spPr>
            <a:xfrm>
              <a:off x="0" y="-38100"/>
              <a:ext cx="2439154" cy="2058938"/>
            </a:xfrm>
            <a:prstGeom prst="rect">
              <a:avLst/>
            </a:prstGeom>
          </p:spPr>
          <p:txBody>
            <a:bodyPr anchor="t" rtlCol="false" tIns="203200" lIns="203200" bIns="203200" rIns="203200"/>
            <a:lstStyle/>
            <a:p>
              <a:pPr>
                <a:lnSpc>
                  <a:spcPts val="1610"/>
                </a:lnSpc>
              </a:pPr>
              <a:r>
                <a:rPr lang="en-US" sz="1150">
                  <a:solidFill>
                    <a:srgbClr val="000000"/>
                  </a:solidFill>
                  <a:latin typeface="Arimo"/>
                </a:rPr>
                <a:t>““It’s been difficult for me to get prescription medication in my new state because of state laws””</a:t>
              </a:r>
            </a:p>
          </p:txBody>
        </p:sp>
      </p:grpSp>
      <p:grpSp>
        <p:nvGrpSpPr>
          <p:cNvPr name="Group 40" id="40"/>
          <p:cNvGrpSpPr/>
          <p:nvPr/>
        </p:nvGrpSpPr>
        <p:grpSpPr>
          <a:xfrm rot="0">
            <a:off x="245045" y="106368"/>
            <a:ext cx="1829366" cy="1947811"/>
            <a:chOff x="0" y="0"/>
            <a:chExt cx="2439154" cy="2597081"/>
          </a:xfrm>
        </p:grpSpPr>
        <p:sp>
          <p:nvSpPr>
            <p:cNvPr name="Freeform 41" id="41"/>
            <p:cNvSpPr/>
            <p:nvPr/>
          </p:nvSpPr>
          <p:spPr>
            <a:xfrm flipH="false" flipV="false" rot="0">
              <a:off x="0" y="0"/>
              <a:ext cx="2439154" cy="2495481"/>
            </a:xfrm>
            <a:custGeom>
              <a:avLst/>
              <a:gdLst/>
              <a:ahLst/>
              <a:cxnLst/>
              <a:rect r="r" b="b" t="t" l="l"/>
              <a:pathLst>
                <a:path h="2495481" w="2439154">
                  <a:moveTo>
                    <a:pt x="0" y="0"/>
                  </a:moveTo>
                  <a:lnTo>
                    <a:pt x="2439154" y="0"/>
                  </a:lnTo>
                  <a:lnTo>
                    <a:pt x="2439154" y="2495481"/>
                  </a:lnTo>
                  <a:lnTo>
                    <a:pt x="0" y="2495481"/>
                  </a:lnTo>
                  <a:close/>
                </a:path>
              </a:pathLst>
            </a:custGeom>
            <a:solidFill>
              <a:srgbClr val="FFB3E2"/>
            </a:solidFill>
          </p:spPr>
        </p:sp>
        <p:sp>
          <p:nvSpPr>
            <p:cNvPr name="Freeform 42" id="42"/>
            <p:cNvSpPr/>
            <p:nvPr/>
          </p:nvSpPr>
          <p:spPr>
            <a:xfrm flipH="false" flipV="false" rot="0">
              <a:off x="0" y="0"/>
              <a:ext cx="2439154" cy="2597081"/>
            </a:xfrm>
            <a:custGeom>
              <a:avLst/>
              <a:gdLst/>
              <a:ahLst/>
              <a:cxnLst/>
              <a:rect r="r" b="b" t="t" l="l"/>
              <a:pathLst>
                <a:path h="2597081" w="2439154">
                  <a:moveTo>
                    <a:pt x="0" y="2495481"/>
                  </a:moveTo>
                  <a:lnTo>
                    <a:pt x="2439154" y="2495481"/>
                  </a:lnTo>
                  <a:lnTo>
                    <a:pt x="2312154" y="2597081"/>
                  </a:lnTo>
                  <a:cubicBezTo>
                    <a:pt x="2312154" y="2597081"/>
                    <a:pt x="1321554" y="2520881"/>
                    <a:pt x="1219954" y="2520881"/>
                  </a:cubicBezTo>
                  <a:lnTo>
                    <a:pt x="1219200" y="2520881"/>
                  </a:lnTo>
                  <a:cubicBezTo>
                    <a:pt x="1117600" y="2520881"/>
                    <a:pt x="127000" y="2597081"/>
                    <a:pt x="127000" y="2597081"/>
                  </a:cubicBezTo>
                  <a:lnTo>
                    <a:pt x="0" y="2495481"/>
                  </a:lnTo>
                  <a:lnTo>
                    <a:pt x="0" y="0"/>
                  </a:lnTo>
                  <a:lnTo>
                    <a:pt x="2439154" y="0"/>
                  </a:lnTo>
                  <a:lnTo>
                    <a:pt x="2439154" y="2495481"/>
                  </a:lnTo>
                  <a:lnTo>
                    <a:pt x="12700" y="2495481"/>
                  </a:lnTo>
                  <a:lnTo>
                    <a:pt x="12700" y="2482781"/>
                  </a:lnTo>
                  <a:lnTo>
                    <a:pt x="2426454" y="2482781"/>
                  </a:lnTo>
                  <a:lnTo>
                    <a:pt x="2426454" y="12700"/>
                  </a:lnTo>
                  <a:lnTo>
                    <a:pt x="12700" y="12700"/>
                  </a:lnTo>
                  <a:lnTo>
                    <a:pt x="12700" y="2495481"/>
                  </a:lnTo>
                </a:path>
              </a:pathLst>
            </a:custGeom>
            <a:solidFill>
              <a:srgbClr val="394C60">
                <a:alpha val="9804"/>
              </a:srgbClr>
            </a:solidFill>
          </p:spPr>
        </p:sp>
        <p:sp>
          <p:nvSpPr>
            <p:cNvPr name="TextBox 43" id="43"/>
            <p:cNvSpPr txBox="true"/>
            <p:nvPr/>
          </p:nvSpPr>
          <p:spPr>
            <a:xfrm>
              <a:off x="0" y="-38100"/>
              <a:ext cx="2439154"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”“I’ve been traveling every week since training began”</a:t>
              </a:r>
            </a:p>
            <a:p>
              <a:pPr>
                <a:lnSpc>
                  <a:spcPts val="1750"/>
                </a:lnSpc>
              </a:pPr>
            </a:p>
            <a:p>
              <a:pPr>
                <a:lnSpc>
                  <a:spcPts val="1750"/>
                </a:lnSpc>
              </a:pPr>
              <a:r>
                <a:rPr lang="en-US" sz="1250">
                  <a:solidFill>
                    <a:srgbClr val="000000"/>
                  </a:solidFill>
                  <a:latin typeface="Arimo"/>
                </a:rPr>
                <a:t>“I will do it, I will call the ambulance if I need”</a:t>
              </a:r>
            </a:p>
          </p:txBody>
        </p:sp>
      </p:grpSp>
      <p:grpSp>
        <p:nvGrpSpPr>
          <p:cNvPr name="Group 44" id="44"/>
          <p:cNvGrpSpPr/>
          <p:nvPr/>
        </p:nvGrpSpPr>
        <p:grpSpPr>
          <a:xfrm rot="0">
            <a:off x="2074410" y="3539838"/>
            <a:ext cx="1829366" cy="1524000"/>
            <a:chOff x="0" y="0"/>
            <a:chExt cx="2439154" cy="2032000"/>
          </a:xfrm>
        </p:grpSpPr>
        <p:sp>
          <p:nvSpPr>
            <p:cNvPr name="Freeform 45" id="4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46" id="4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47" id="4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“I grew up FLI, it would have been useful to know the difference between HSA/FSA”</a:t>
              </a:r>
            </a:p>
          </p:txBody>
        </p:sp>
      </p:grpSp>
      <p:grpSp>
        <p:nvGrpSpPr>
          <p:cNvPr name="Group 48" id="48"/>
          <p:cNvGrpSpPr/>
          <p:nvPr/>
        </p:nvGrpSpPr>
        <p:grpSpPr>
          <a:xfrm rot="0">
            <a:off x="5276025" y="2015838"/>
            <a:ext cx="1829366" cy="1524000"/>
            <a:chOff x="0" y="0"/>
            <a:chExt cx="2439154" cy="2032000"/>
          </a:xfrm>
        </p:grpSpPr>
        <p:sp>
          <p:nvSpPr>
            <p:cNvPr name="Freeform 49" id="4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50" id="5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51" id="5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“[Consulting company] made it really easy to enroll in health insurance “</a:t>
              </a:r>
            </a:p>
          </p:txBody>
        </p:sp>
      </p:grpSp>
      <p:grpSp>
        <p:nvGrpSpPr>
          <p:cNvPr name="Group 52" id="52"/>
          <p:cNvGrpSpPr/>
          <p:nvPr/>
        </p:nvGrpSpPr>
        <p:grpSpPr>
          <a:xfrm rot="0">
            <a:off x="7160697" y="1807667"/>
            <a:ext cx="1829366" cy="1811798"/>
            <a:chOff x="0" y="0"/>
            <a:chExt cx="2439154" cy="2415731"/>
          </a:xfrm>
        </p:grpSpPr>
        <p:sp>
          <p:nvSpPr>
            <p:cNvPr name="Freeform 53" id="53"/>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FDF9B4"/>
            </a:solidFill>
          </p:spPr>
        </p:sp>
        <p:sp>
          <p:nvSpPr>
            <p:cNvPr name="Freeform 54" id="54"/>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55" id="55"/>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“I really wish education about healthcare was taught more in school”</a:t>
              </a:r>
            </a:p>
            <a:p>
              <a:pPr>
                <a:lnSpc>
                  <a:spcPts val="1610"/>
                </a:lnSpc>
              </a:pPr>
            </a:p>
            <a:p>
              <a:pPr>
                <a:lnSpc>
                  <a:spcPts val="1610"/>
                </a:lnSpc>
              </a:pPr>
              <a:r>
                <a:rPr lang="en-US" sz="1150">
                  <a:solidFill>
                    <a:srgbClr val="000000"/>
                  </a:solidFill>
                  <a:latin typeface="Arimo"/>
                </a:rPr>
                <a:t>“I’ll try to stay in network, but will go out of network if needed”</a:t>
              </a:r>
            </a:p>
          </p:txBody>
        </p:sp>
      </p:grpSp>
      <p:grpSp>
        <p:nvGrpSpPr>
          <p:cNvPr name="Group 56" id="56"/>
          <p:cNvGrpSpPr/>
          <p:nvPr/>
        </p:nvGrpSpPr>
        <p:grpSpPr>
          <a:xfrm rot="0">
            <a:off x="6015403" y="3512677"/>
            <a:ext cx="1829366" cy="1611773"/>
            <a:chOff x="0" y="0"/>
            <a:chExt cx="2439154" cy="2149031"/>
          </a:xfrm>
        </p:grpSpPr>
        <p:sp>
          <p:nvSpPr>
            <p:cNvPr name="Freeform 57" id="57"/>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38B6FF"/>
            </a:solidFill>
          </p:spPr>
        </p:sp>
        <p:sp>
          <p:nvSpPr>
            <p:cNvPr name="Freeform 58" id="58"/>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59" id="59"/>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“I’ve been really lucky to make good money out of college and have stable comployment” </a:t>
              </a:r>
            </a:p>
            <a:p>
              <a:pPr>
                <a:lnSpc>
                  <a:spcPts val="1610"/>
                </a:lnSpc>
              </a:pPr>
            </a:p>
            <a:p>
              <a:pPr>
                <a:lnSpc>
                  <a:spcPts val="1610"/>
                </a:lnSpc>
              </a:pPr>
            </a:p>
          </p:txBody>
        </p:sp>
      </p:grpSp>
      <p:grpSp>
        <p:nvGrpSpPr>
          <p:cNvPr name="Group 60" id="60"/>
          <p:cNvGrpSpPr/>
          <p:nvPr/>
        </p:nvGrpSpPr>
        <p:grpSpPr>
          <a:xfrm rot="0">
            <a:off x="1748287" y="1843746"/>
            <a:ext cx="1828800" cy="1728736"/>
            <a:chOff x="0" y="0"/>
            <a:chExt cx="2438400" cy="2304981"/>
          </a:xfrm>
        </p:grpSpPr>
        <p:sp>
          <p:nvSpPr>
            <p:cNvPr name="Freeform 61" id="61"/>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FFB3E2"/>
            </a:solidFill>
          </p:spPr>
        </p:sp>
        <p:sp>
          <p:nvSpPr>
            <p:cNvPr name="Freeform 62" id="62"/>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63" id="63"/>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“I think young ppl should have a better understanding of state laws when it comes to prescription medication</a:t>
              </a:r>
            </a:p>
          </p:txBody>
        </p:sp>
      </p:grpSp>
      <p:grpSp>
        <p:nvGrpSpPr>
          <p:cNvPr name="Group 64" id="64"/>
          <p:cNvGrpSpPr/>
          <p:nvPr/>
        </p:nvGrpSpPr>
        <p:grpSpPr>
          <a:xfrm rot="0">
            <a:off x="121178" y="5257800"/>
            <a:ext cx="1829366" cy="1524000"/>
            <a:chOff x="0" y="0"/>
            <a:chExt cx="2439154" cy="2032000"/>
          </a:xfrm>
        </p:grpSpPr>
        <p:sp>
          <p:nvSpPr>
            <p:cNvPr name="Freeform 65" id="6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38B6FF"/>
            </a:solidFill>
          </p:spPr>
        </p:sp>
        <p:sp>
          <p:nvSpPr>
            <p:cNvPr name="Freeform 66" id="6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67" id="6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Brings advil with him while traveling</a:t>
              </a:r>
            </a:p>
            <a:p>
              <a:pPr>
                <a:lnSpc>
                  <a:spcPts val="1610"/>
                </a:lnSpc>
              </a:pPr>
            </a:p>
          </p:txBody>
        </p:sp>
      </p:grpSp>
      <p:grpSp>
        <p:nvGrpSpPr>
          <p:cNvPr name="Group 68" id="68"/>
          <p:cNvGrpSpPr/>
          <p:nvPr/>
        </p:nvGrpSpPr>
        <p:grpSpPr>
          <a:xfrm rot="0">
            <a:off x="6066085" y="5219700"/>
            <a:ext cx="1829366" cy="1524000"/>
            <a:chOff x="0" y="0"/>
            <a:chExt cx="2439154" cy="2032000"/>
          </a:xfrm>
        </p:grpSpPr>
        <p:sp>
          <p:nvSpPr>
            <p:cNvPr name="Freeform 69" id="6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38B6FF"/>
            </a:solidFill>
          </p:spPr>
        </p:sp>
        <p:sp>
          <p:nvSpPr>
            <p:cNvPr name="Freeform 70" id="7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1" id="7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Stays in hotels/works when traveling </a:t>
              </a:r>
            </a:p>
          </p:txBody>
        </p:sp>
      </p:grpSp>
      <p:grpSp>
        <p:nvGrpSpPr>
          <p:cNvPr name="Group 72" id="72"/>
          <p:cNvGrpSpPr/>
          <p:nvPr/>
        </p:nvGrpSpPr>
        <p:grpSpPr>
          <a:xfrm rot="0">
            <a:off x="4055744" y="5280720"/>
            <a:ext cx="1829366" cy="1524000"/>
            <a:chOff x="0" y="0"/>
            <a:chExt cx="2439154" cy="2032000"/>
          </a:xfrm>
        </p:grpSpPr>
        <p:sp>
          <p:nvSpPr>
            <p:cNvPr name="Freeform 73" id="73"/>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38B6FF"/>
            </a:solidFill>
          </p:spPr>
        </p:sp>
        <p:sp>
          <p:nvSpPr>
            <p:cNvPr name="Freeform 74" id="74"/>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5" id="75"/>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Uses insurance from school/company, never had to “search for own insurance” </a:t>
              </a:r>
            </a:p>
            <a:p>
              <a:pPr>
                <a:lnSpc>
                  <a:spcPts val="1610"/>
                </a:lnSpc>
              </a:pPr>
            </a:p>
          </p:txBody>
        </p:sp>
      </p:grpSp>
      <p:grpSp>
        <p:nvGrpSpPr>
          <p:cNvPr name="Group 76" id="76"/>
          <p:cNvGrpSpPr/>
          <p:nvPr/>
        </p:nvGrpSpPr>
        <p:grpSpPr>
          <a:xfrm rot="0">
            <a:off x="321245" y="6065639"/>
            <a:ext cx="1829366" cy="1524000"/>
            <a:chOff x="0" y="0"/>
            <a:chExt cx="2439154" cy="2032000"/>
          </a:xfrm>
        </p:grpSpPr>
        <p:sp>
          <p:nvSpPr>
            <p:cNvPr name="Freeform 77" id="77"/>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FB3E2"/>
            </a:solidFill>
          </p:spPr>
        </p:sp>
        <p:sp>
          <p:nvSpPr>
            <p:cNvPr name="Freeform 78" id="78"/>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9" id="79"/>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Still goes home in-state to Florida to go for regular checkups </a:t>
              </a:r>
            </a:p>
            <a:p>
              <a:pPr>
                <a:lnSpc>
                  <a:spcPts val="1610"/>
                </a:lnSpc>
              </a:pPr>
            </a:p>
            <a:p>
              <a:pPr>
                <a:lnSpc>
                  <a:spcPts val="1610"/>
                </a:lnSpc>
              </a:pPr>
            </a:p>
          </p:txBody>
        </p:sp>
      </p:grpSp>
      <p:grpSp>
        <p:nvGrpSpPr>
          <p:cNvPr name="Group 80" id="80"/>
          <p:cNvGrpSpPr/>
          <p:nvPr/>
        </p:nvGrpSpPr>
        <p:grpSpPr>
          <a:xfrm rot="0">
            <a:off x="1922010" y="6715125"/>
            <a:ext cx="1829366" cy="1811798"/>
            <a:chOff x="0" y="0"/>
            <a:chExt cx="2439154" cy="2415731"/>
          </a:xfrm>
        </p:grpSpPr>
        <p:sp>
          <p:nvSpPr>
            <p:cNvPr name="Freeform 81" id="81"/>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38B6FF"/>
            </a:solidFill>
          </p:spPr>
        </p:sp>
        <p:sp>
          <p:nvSpPr>
            <p:cNvPr name="Freeform 82" id="82"/>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83" id="83"/>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Choose premium for all of his insurance options at [consulting company]</a:t>
              </a:r>
            </a:p>
            <a:p>
              <a:pPr>
                <a:lnSpc>
                  <a:spcPts val="1610"/>
                </a:lnSpc>
              </a:pPr>
            </a:p>
            <a:p>
              <a:pPr>
                <a:lnSpc>
                  <a:spcPts val="1610"/>
                </a:lnSpc>
              </a:pPr>
            </a:p>
            <a:p>
              <a:pPr>
                <a:lnSpc>
                  <a:spcPts val="1610"/>
                </a:lnSpc>
              </a:pPr>
            </a:p>
          </p:txBody>
        </p:sp>
      </p:grpSp>
      <p:grpSp>
        <p:nvGrpSpPr>
          <p:cNvPr name="Group 84" id="84"/>
          <p:cNvGrpSpPr/>
          <p:nvPr/>
        </p:nvGrpSpPr>
        <p:grpSpPr>
          <a:xfrm rot="0">
            <a:off x="6246014" y="7286625"/>
            <a:ext cx="1829366" cy="1524000"/>
            <a:chOff x="0" y="0"/>
            <a:chExt cx="2439154" cy="2032000"/>
          </a:xfrm>
        </p:grpSpPr>
        <p:sp>
          <p:nvSpPr>
            <p:cNvPr name="Freeform 85" id="8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38B6FF"/>
            </a:solidFill>
          </p:spPr>
        </p:sp>
        <p:sp>
          <p:nvSpPr>
            <p:cNvPr name="Freeform 86" id="8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7" id="8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Goes back to Florida to get medication refill</a:t>
              </a:r>
            </a:p>
            <a:p>
              <a:pPr>
                <a:lnSpc>
                  <a:spcPts val="1610"/>
                </a:lnSpc>
              </a:pPr>
            </a:p>
            <a:p>
              <a:pPr>
                <a:lnSpc>
                  <a:spcPts val="1610"/>
                </a:lnSpc>
              </a:pPr>
            </a:p>
            <a:p>
              <a:pPr>
                <a:lnSpc>
                  <a:spcPts val="1610"/>
                </a:lnSpc>
              </a:pPr>
            </a:p>
          </p:txBody>
        </p:sp>
      </p:grpSp>
      <p:grpSp>
        <p:nvGrpSpPr>
          <p:cNvPr name="Group 88" id="88"/>
          <p:cNvGrpSpPr/>
          <p:nvPr/>
        </p:nvGrpSpPr>
        <p:grpSpPr>
          <a:xfrm rot="0">
            <a:off x="2128637" y="5257800"/>
            <a:ext cx="1828800" cy="1569839"/>
            <a:chOff x="0" y="0"/>
            <a:chExt cx="2438400" cy="2093119"/>
          </a:xfrm>
        </p:grpSpPr>
        <p:sp>
          <p:nvSpPr>
            <p:cNvPr name="Freeform 89" id="89"/>
            <p:cNvSpPr/>
            <p:nvPr/>
          </p:nvSpPr>
          <p:spPr>
            <a:xfrm flipH="false" flipV="false" rot="0">
              <a:off x="0" y="0"/>
              <a:ext cx="2438400" cy="1991519"/>
            </a:xfrm>
            <a:custGeom>
              <a:avLst/>
              <a:gdLst/>
              <a:ahLst/>
              <a:cxnLst/>
              <a:rect r="r" b="b" t="t" l="l"/>
              <a:pathLst>
                <a:path h="1991519" w="2438400">
                  <a:moveTo>
                    <a:pt x="0" y="0"/>
                  </a:moveTo>
                  <a:lnTo>
                    <a:pt x="2438400" y="0"/>
                  </a:lnTo>
                  <a:lnTo>
                    <a:pt x="2438400" y="1991519"/>
                  </a:lnTo>
                  <a:lnTo>
                    <a:pt x="0" y="1991519"/>
                  </a:lnTo>
                  <a:close/>
                </a:path>
              </a:pathLst>
            </a:custGeom>
            <a:solidFill>
              <a:srgbClr val="FDF9B4"/>
            </a:solidFill>
          </p:spPr>
        </p:sp>
        <p:sp>
          <p:nvSpPr>
            <p:cNvPr name="Freeform 90" id="90"/>
            <p:cNvSpPr/>
            <p:nvPr/>
          </p:nvSpPr>
          <p:spPr>
            <a:xfrm flipH="false" flipV="false" rot="0">
              <a:off x="0" y="0"/>
              <a:ext cx="2438400" cy="2093119"/>
            </a:xfrm>
            <a:custGeom>
              <a:avLst/>
              <a:gdLst/>
              <a:ahLst/>
              <a:cxnLst/>
              <a:rect r="r" b="b" t="t" l="l"/>
              <a:pathLst>
                <a:path h="2093119" w="2438400">
                  <a:moveTo>
                    <a:pt x="0" y="1991519"/>
                  </a:moveTo>
                  <a:lnTo>
                    <a:pt x="2438400" y="1991519"/>
                  </a:lnTo>
                  <a:lnTo>
                    <a:pt x="2311400" y="2093119"/>
                  </a:lnTo>
                  <a:cubicBezTo>
                    <a:pt x="2311400" y="2093119"/>
                    <a:pt x="1320800" y="2016919"/>
                    <a:pt x="1219200" y="2016919"/>
                  </a:cubicBezTo>
                  <a:lnTo>
                    <a:pt x="1219200" y="2016919"/>
                  </a:lnTo>
                  <a:cubicBezTo>
                    <a:pt x="1117600" y="2016919"/>
                    <a:pt x="127000" y="2093119"/>
                    <a:pt x="127000" y="2093119"/>
                  </a:cubicBezTo>
                  <a:lnTo>
                    <a:pt x="0" y="1991519"/>
                  </a:lnTo>
                  <a:lnTo>
                    <a:pt x="0" y="0"/>
                  </a:lnTo>
                  <a:lnTo>
                    <a:pt x="2438400" y="0"/>
                  </a:lnTo>
                  <a:lnTo>
                    <a:pt x="2438400" y="1991519"/>
                  </a:lnTo>
                  <a:lnTo>
                    <a:pt x="12700" y="1991519"/>
                  </a:lnTo>
                  <a:lnTo>
                    <a:pt x="12700" y="1978819"/>
                  </a:lnTo>
                  <a:lnTo>
                    <a:pt x="2425700" y="1978819"/>
                  </a:lnTo>
                  <a:lnTo>
                    <a:pt x="2425700" y="12700"/>
                  </a:lnTo>
                  <a:lnTo>
                    <a:pt x="12700" y="12700"/>
                  </a:lnTo>
                  <a:lnTo>
                    <a:pt x="12700" y="1991519"/>
                  </a:lnTo>
                </a:path>
              </a:pathLst>
            </a:custGeom>
            <a:solidFill>
              <a:srgbClr val="394C60">
                <a:alpha val="9804"/>
              </a:srgbClr>
            </a:solidFill>
          </p:spPr>
        </p:sp>
        <p:sp>
          <p:nvSpPr>
            <p:cNvPr name="TextBox 91" id="91"/>
            <p:cNvSpPr txBox="true"/>
            <p:nvPr/>
          </p:nvSpPr>
          <p:spPr>
            <a:xfrm>
              <a:off x="0" y="-38100"/>
              <a:ext cx="2438400" cy="2029619"/>
            </a:xfrm>
            <a:prstGeom prst="rect">
              <a:avLst/>
            </a:prstGeom>
          </p:spPr>
          <p:txBody>
            <a:bodyPr anchor="t" rtlCol="false" tIns="203200" lIns="203200" bIns="203200" rIns="203200"/>
            <a:lstStyle/>
            <a:p>
              <a:pPr>
                <a:lnSpc>
                  <a:spcPts val="1750"/>
                </a:lnSpc>
              </a:pPr>
              <a:r>
                <a:rPr lang="en-US" sz="1250">
                  <a:solidFill>
                    <a:srgbClr val="000000"/>
                  </a:solidFill>
                  <a:latin typeface="Arimo"/>
                </a:rPr>
                <a:t>Talked to family for an hour before choosing insurance plan from company</a:t>
              </a:r>
            </a:p>
          </p:txBody>
        </p:sp>
      </p:grpSp>
      <p:grpSp>
        <p:nvGrpSpPr>
          <p:cNvPr name="Group 92" id="92"/>
          <p:cNvGrpSpPr/>
          <p:nvPr/>
        </p:nvGrpSpPr>
        <p:grpSpPr>
          <a:xfrm rot="0">
            <a:off x="299837" y="8496300"/>
            <a:ext cx="1828800" cy="1524000"/>
            <a:chOff x="0" y="0"/>
            <a:chExt cx="2438400" cy="2032000"/>
          </a:xfrm>
        </p:grpSpPr>
        <p:sp>
          <p:nvSpPr>
            <p:cNvPr name="Freeform 93" id="93"/>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FB3E2"/>
            </a:solidFill>
          </p:spPr>
        </p:sp>
        <p:sp>
          <p:nvSpPr>
            <p:cNvPr name="Freeform 94" id="94"/>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95" id="95"/>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Stuck with same insurance (Aetna) from college to company </a:t>
              </a:r>
            </a:p>
            <a:p>
              <a:pPr>
                <a:lnSpc>
                  <a:spcPts val="1750"/>
                </a:lnSpc>
              </a:pPr>
            </a:p>
          </p:txBody>
        </p:sp>
      </p:grpSp>
      <p:grpSp>
        <p:nvGrpSpPr>
          <p:cNvPr name="Group 96" id="96"/>
          <p:cNvGrpSpPr/>
          <p:nvPr/>
        </p:nvGrpSpPr>
        <p:grpSpPr>
          <a:xfrm rot="0">
            <a:off x="2150610" y="7787580"/>
            <a:ext cx="1828800" cy="1569839"/>
            <a:chOff x="0" y="0"/>
            <a:chExt cx="2438400" cy="2093119"/>
          </a:xfrm>
        </p:grpSpPr>
        <p:sp>
          <p:nvSpPr>
            <p:cNvPr name="Freeform 97" id="97"/>
            <p:cNvSpPr/>
            <p:nvPr/>
          </p:nvSpPr>
          <p:spPr>
            <a:xfrm flipH="false" flipV="false" rot="0">
              <a:off x="0" y="0"/>
              <a:ext cx="2438400" cy="1991519"/>
            </a:xfrm>
            <a:custGeom>
              <a:avLst/>
              <a:gdLst/>
              <a:ahLst/>
              <a:cxnLst/>
              <a:rect r="r" b="b" t="t" l="l"/>
              <a:pathLst>
                <a:path h="1991519" w="2438400">
                  <a:moveTo>
                    <a:pt x="0" y="0"/>
                  </a:moveTo>
                  <a:lnTo>
                    <a:pt x="2438400" y="0"/>
                  </a:lnTo>
                  <a:lnTo>
                    <a:pt x="2438400" y="1991519"/>
                  </a:lnTo>
                  <a:lnTo>
                    <a:pt x="0" y="1991519"/>
                  </a:lnTo>
                  <a:close/>
                </a:path>
              </a:pathLst>
            </a:custGeom>
            <a:solidFill>
              <a:srgbClr val="FFB3E2"/>
            </a:solidFill>
          </p:spPr>
        </p:sp>
        <p:sp>
          <p:nvSpPr>
            <p:cNvPr name="Freeform 98" id="98"/>
            <p:cNvSpPr/>
            <p:nvPr/>
          </p:nvSpPr>
          <p:spPr>
            <a:xfrm flipH="false" flipV="false" rot="0">
              <a:off x="0" y="0"/>
              <a:ext cx="2438400" cy="2093119"/>
            </a:xfrm>
            <a:custGeom>
              <a:avLst/>
              <a:gdLst/>
              <a:ahLst/>
              <a:cxnLst/>
              <a:rect r="r" b="b" t="t" l="l"/>
              <a:pathLst>
                <a:path h="2093119" w="2438400">
                  <a:moveTo>
                    <a:pt x="0" y="1991519"/>
                  </a:moveTo>
                  <a:lnTo>
                    <a:pt x="2438400" y="1991519"/>
                  </a:lnTo>
                  <a:lnTo>
                    <a:pt x="2311400" y="2093119"/>
                  </a:lnTo>
                  <a:cubicBezTo>
                    <a:pt x="2311400" y="2093119"/>
                    <a:pt x="1320800" y="2016919"/>
                    <a:pt x="1219200" y="2016919"/>
                  </a:cubicBezTo>
                  <a:lnTo>
                    <a:pt x="1219200" y="2016919"/>
                  </a:lnTo>
                  <a:cubicBezTo>
                    <a:pt x="1117600" y="2016919"/>
                    <a:pt x="127000" y="2093119"/>
                    <a:pt x="127000" y="2093119"/>
                  </a:cubicBezTo>
                  <a:lnTo>
                    <a:pt x="0" y="1991519"/>
                  </a:lnTo>
                  <a:lnTo>
                    <a:pt x="0" y="0"/>
                  </a:lnTo>
                  <a:lnTo>
                    <a:pt x="2438400" y="0"/>
                  </a:lnTo>
                  <a:lnTo>
                    <a:pt x="2438400" y="1991519"/>
                  </a:lnTo>
                  <a:lnTo>
                    <a:pt x="12700" y="1991519"/>
                  </a:lnTo>
                  <a:lnTo>
                    <a:pt x="12700" y="1978819"/>
                  </a:lnTo>
                  <a:lnTo>
                    <a:pt x="2425700" y="1978819"/>
                  </a:lnTo>
                  <a:lnTo>
                    <a:pt x="2425700" y="12700"/>
                  </a:lnTo>
                  <a:lnTo>
                    <a:pt x="12700" y="12700"/>
                  </a:lnTo>
                  <a:lnTo>
                    <a:pt x="12700" y="1991519"/>
                  </a:lnTo>
                </a:path>
              </a:pathLst>
            </a:custGeom>
            <a:solidFill>
              <a:srgbClr val="394C60">
                <a:alpha val="9804"/>
              </a:srgbClr>
            </a:solidFill>
          </p:spPr>
        </p:sp>
        <p:sp>
          <p:nvSpPr>
            <p:cNvPr name="TextBox 99" id="99"/>
            <p:cNvSpPr txBox="true"/>
            <p:nvPr/>
          </p:nvSpPr>
          <p:spPr>
            <a:xfrm>
              <a:off x="0" y="-38100"/>
              <a:ext cx="2438400" cy="2029619"/>
            </a:xfrm>
            <a:prstGeom prst="rect">
              <a:avLst/>
            </a:prstGeom>
          </p:spPr>
          <p:txBody>
            <a:bodyPr anchor="t" rtlCol="false" tIns="203200" lIns="203200" bIns="203200" rIns="203200"/>
            <a:lstStyle/>
            <a:p>
              <a:pPr>
                <a:lnSpc>
                  <a:spcPts val="1750"/>
                </a:lnSpc>
              </a:pPr>
              <a:r>
                <a:rPr lang="en-US" sz="1250">
                  <a:solidFill>
                    <a:srgbClr val="000000"/>
                  </a:solidFill>
                  <a:latin typeface="Arimo"/>
                </a:rPr>
                <a:t>Has not needed to find healthcare while traveling yet</a:t>
              </a:r>
            </a:p>
            <a:p>
              <a:pPr>
                <a:lnSpc>
                  <a:spcPts val="1750"/>
                </a:lnSpc>
              </a:pPr>
            </a:p>
          </p:txBody>
        </p:sp>
      </p:grpSp>
      <p:grpSp>
        <p:nvGrpSpPr>
          <p:cNvPr name="Group 100" id="100"/>
          <p:cNvGrpSpPr/>
          <p:nvPr/>
        </p:nvGrpSpPr>
        <p:grpSpPr>
          <a:xfrm rot="0">
            <a:off x="5885110" y="5869539"/>
            <a:ext cx="1829366" cy="1524000"/>
            <a:chOff x="0" y="0"/>
            <a:chExt cx="2439154" cy="2032000"/>
          </a:xfrm>
        </p:grpSpPr>
        <p:sp>
          <p:nvSpPr>
            <p:cNvPr name="Freeform 101" id="101"/>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02" id="102"/>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3" id="103"/>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[Consulting company] made it really easy to enroll in health insurance </a:t>
              </a:r>
            </a:p>
          </p:txBody>
        </p:sp>
      </p:grpSp>
      <p:grpSp>
        <p:nvGrpSpPr>
          <p:cNvPr name="Group 104" id="104"/>
          <p:cNvGrpSpPr/>
          <p:nvPr/>
        </p:nvGrpSpPr>
        <p:grpSpPr>
          <a:xfrm rot="0">
            <a:off x="3957437" y="6524625"/>
            <a:ext cx="1829366" cy="1524000"/>
            <a:chOff x="0" y="0"/>
            <a:chExt cx="2439154" cy="2032000"/>
          </a:xfrm>
        </p:grpSpPr>
        <p:sp>
          <p:nvSpPr>
            <p:cNvPr name="Freeform 105" id="10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06" id="10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7" id="10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Actively schedules checkups during breaks/family visits</a:t>
              </a:r>
            </a:p>
          </p:txBody>
        </p:sp>
      </p:grpSp>
      <p:grpSp>
        <p:nvGrpSpPr>
          <p:cNvPr name="Group 108" id="108"/>
          <p:cNvGrpSpPr/>
          <p:nvPr/>
        </p:nvGrpSpPr>
        <p:grpSpPr>
          <a:xfrm rot="0">
            <a:off x="5951785" y="8551533"/>
            <a:ext cx="1829366" cy="1524000"/>
            <a:chOff x="0" y="0"/>
            <a:chExt cx="2439154" cy="2032000"/>
          </a:xfrm>
        </p:grpSpPr>
        <p:sp>
          <p:nvSpPr>
            <p:cNvPr name="Freeform 109" id="10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10" id="11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11" id="11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Chooses to be with HSA over FSA</a:t>
              </a:r>
            </a:p>
          </p:txBody>
        </p:sp>
      </p:grpSp>
      <p:grpSp>
        <p:nvGrpSpPr>
          <p:cNvPr name="Group 112" id="112"/>
          <p:cNvGrpSpPr/>
          <p:nvPr/>
        </p:nvGrpSpPr>
        <p:grpSpPr>
          <a:xfrm rot="0">
            <a:off x="0" y="7105650"/>
            <a:ext cx="1829366" cy="1611773"/>
            <a:chOff x="0" y="0"/>
            <a:chExt cx="2439154" cy="2149031"/>
          </a:xfrm>
        </p:grpSpPr>
        <p:sp>
          <p:nvSpPr>
            <p:cNvPr name="Freeform 113" id="113"/>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C1FF72"/>
            </a:solidFill>
          </p:spPr>
        </p:sp>
        <p:sp>
          <p:nvSpPr>
            <p:cNvPr name="Freeform 114" id="114"/>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15" id="115"/>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Had a period without health insurance after university and before job insurance</a:t>
              </a:r>
            </a:p>
            <a:p>
              <a:pPr>
                <a:lnSpc>
                  <a:spcPts val="1610"/>
                </a:lnSpc>
              </a:pPr>
            </a:p>
          </p:txBody>
        </p:sp>
      </p:grpSp>
      <p:grpSp>
        <p:nvGrpSpPr>
          <p:cNvPr name="Group 116" id="116"/>
          <p:cNvGrpSpPr/>
          <p:nvPr/>
        </p:nvGrpSpPr>
        <p:grpSpPr>
          <a:xfrm rot="0">
            <a:off x="4417214" y="7545939"/>
            <a:ext cx="1828800" cy="1524000"/>
            <a:chOff x="0" y="0"/>
            <a:chExt cx="2438400" cy="2032000"/>
          </a:xfrm>
        </p:grpSpPr>
        <p:sp>
          <p:nvSpPr>
            <p:cNvPr name="Freeform 117" id="117"/>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FB3E2"/>
            </a:solidFill>
          </p:spPr>
        </p:sp>
        <p:sp>
          <p:nvSpPr>
            <p:cNvPr name="Freeform 118" id="118"/>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19" id="119"/>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Actively decided on Aetna for its benefits</a:t>
              </a:r>
            </a:p>
            <a:p>
              <a:pPr>
                <a:lnSpc>
                  <a:spcPts val="1750"/>
                </a:lnSpc>
              </a:pPr>
            </a:p>
          </p:txBody>
        </p:sp>
      </p:grpSp>
      <p:grpSp>
        <p:nvGrpSpPr>
          <p:cNvPr name="Group 120" id="120"/>
          <p:cNvGrpSpPr/>
          <p:nvPr/>
        </p:nvGrpSpPr>
        <p:grpSpPr>
          <a:xfrm rot="0">
            <a:off x="3322136" y="8622173"/>
            <a:ext cx="1829366" cy="1611773"/>
            <a:chOff x="0" y="0"/>
            <a:chExt cx="2439154" cy="2149031"/>
          </a:xfrm>
        </p:grpSpPr>
        <p:sp>
          <p:nvSpPr>
            <p:cNvPr name="Freeform 121" id="121"/>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C1FF72"/>
            </a:solidFill>
          </p:spPr>
        </p:sp>
        <p:sp>
          <p:nvSpPr>
            <p:cNvPr name="Freeform 122" id="122"/>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23" id="123"/>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secure in the healthcare plan he chose</a:t>
              </a:r>
            </a:p>
            <a:p>
              <a:pPr>
                <a:lnSpc>
                  <a:spcPts val="1610"/>
                </a:lnSpc>
              </a:pPr>
            </a:p>
            <a:p>
              <a:pPr>
                <a:lnSpc>
                  <a:spcPts val="1610"/>
                </a:lnSpc>
              </a:pPr>
            </a:p>
            <a:p>
              <a:pPr>
                <a:lnSpc>
                  <a:spcPts val="1610"/>
                </a:lnSpc>
              </a:pPr>
            </a:p>
          </p:txBody>
        </p:sp>
      </p:grpSp>
      <p:grpSp>
        <p:nvGrpSpPr>
          <p:cNvPr name="Group 124" id="124"/>
          <p:cNvGrpSpPr/>
          <p:nvPr/>
        </p:nvGrpSpPr>
        <p:grpSpPr>
          <a:xfrm rot="0">
            <a:off x="9390614" y="584211"/>
            <a:ext cx="1828800" cy="1524000"/>
            <a:chOff x="0" y="0"/>
            <a:chExt cx="2438400" cy="2032000"/>
          </a:xfrm>
        </p:grpSpPr>
        <p:sp>
          <p:nvSpPr>
            <p:cNvPr name="Freeform 125" id="125"/>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FB3E2"/>
            </a:solidFill>
          </p:spPr>
        </p:sp>
        <p:sp>
          <p:nvSpPr>
            <p:cNvPr name="Freeform 126" id="126"/>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27" id="127"/>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Getting healthcare set up in Boston will be a long/tedious process</a:t>
              </a:r>
            </a:p>
            <a:p>
              <a:pPr>
                <a:lnSpc>
                  <a:spcPts val="1750"/>
                </a:lnSpc>
              </a:pPr>
              <a:r>
                <a:rPr lang="en-US" sz="1250">
                  <a:solidFill>
                    <a:srgbClr val="000000"/>
                  </a:solidFill>
                  <a:latin typeface="Arimo"/>
                </a:rPr>
                <a:t> </a:t>
              </a:r>
            </a:p>
          </p:txBody>
        </p:sp>
      </p:grpSp>
      <p:grpSp>
        <p:nvGrpSpPr>
          <p:cNvPr name="Group 128" id="128"/>
          <p:cNvGrpSpPr/>
          <p:nvPr/>
        </p:nvGrpSpPr>
        <p:grpSpPr>
          <a:xfrm rot="0">
            <a:off x="11276564" y="584211"/>
            <a:ext cx="1828800" cy="1524000"/>
            <a:chOff x="0" y="0"/>
            <a:chExt cx="2438400" cy="2032000"/>
          </a:xfrm>
        </p:grpSpPr>
        <p:sp>
          <p:nvSpPr>
            <p:cNvPr name="Freeform 129" id="129"/>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DF9B4"/>
            </a:solidFill>
          </p:spPr>
        </p:sp>
        <p:sp>
          <p:nvSpPr>
            <p:cNvPr name="Freeform 130" id="130"/>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31" id="131"/>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It might be negative to disclose [condition] to [consulting company] </a:t>
              </a:r>
            </a:p>
          </p:txBody>
        </p:sp>
      </p:grpSp>
      <p:grpSp>
        <p:nvGrpSpPr>
          <p:cNvPr name="Group 132" id="132"/>
          <p:cNvGrpSpPr/>
          <p:nvPr/>
        </p:nvGrpSpPr>
        <p:grpSpPr>
          <a:xfrm rot="0">
            <a:off x="15210389" y="355611"/>
            <a:ext cx="1828800" cy="1755107"/>
            <a:chOff x="0" y="0"/>
            <a:chExt cx="2438400" cy="2340143"/>
          </a:xfrm>
        </p:grpSpPr>
        <p:sp>
          <p:nvSpPr>
            <p:cNvPr name="Freeform 133" id="133"/>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FDF9B4"/>
            </a:solidFill>
          </p:spPr>
        </p:sp>
        <p:sp>
          <p:nvSpPr>
            <p:cNvPr name="Freeform 134" id="134"/>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35" id="135"/>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I’m in the economic position to pay out of pocket -&gt; health is more important than money</a:t>
              </a:r>
            </a:p>
            <a:p>
              <a:pPr>
                <a:lnSpc>
                  <a:spcPts val="1750"/>
                </a:lnSpc>
              </a:pPr>
            </a:p>
          </p:txBody>
        </p:sp>
      </p:grpSp>
      <p:grpSp>
        <p:nvGrpSpPr>
          <p:cNvPr name="Group 136" id="136"/>
          <p:cNvGrpSpPr/>
          <p:nvPr/>
        </p:nvGrpSpPr>
        <p:grpSpPr>
          <a:xfrm rot="0">
            <a:off x="13305389" y="530179"/>
            <a:ext cx="1828800" cy="1524000"/>
            <a:chOff x="0" y="0"/>
            <a:chExt cx="2438400" cy="2032000"/>
          </a:xfrm>
        </p:grpSpPr>
        <p:sp>
          <p:nvSpPr>
            <p:cNvPr name="Freeform 137" id="137"/>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57B1FA"/>
            </a:solidFill>
          </p:spPr>
        </p:sp>
        <p:sp>
          <p:nvSpPr>
            <p:cNvPr name="Freeform 138" id="138"/>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39" id="139"/>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The company's enrollment process made health decisions easier</a:t>
              </a:r>
            </a:p>
          </p:txBody>
        </p:sp>
      </p:grpSp>
      <p:grpSp>
        <p:nvGrpSpPr>
          <p:cNvPr name="Group 140" id="140"/>
          <p:cNvGrpSpPr/>
          <p:nvPr/>
        </p:nvGrpSpPr>
        <p:grpSpPr>
          <a:xfrm rot="0">
            <a:off x="9547882" y="2208541"/>
            <a:ext cx="1828800" cy="1755107"/>
            <a:chOff x="0" y="0"/>
            <a:chExt cx="2438400" cy="2340143"/>
          </a:xfrm>
        </p:grpSpPr>
        <p:sp>
          <p:nvSpPr>
            <p:cNvPr name="Freeform 141" id="141"/>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57B1FA"/>
            </a:solidFill>
          </p:spPr>
        </p:sp>
        <p:sp>
          <p:nvSpPr>
            <p:cNvPr name="Freeform 142" id="142"/>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43" id="143"/>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Aetna’s familiarity and benefits make it the best choice for him</a:t>
              </a:r>
            </a:p>
            <a:p>
              <a:pPr>
                <a:lnSpc>
                  <a:spcPts val="1750"/>
                </a:lnSpc>
              </a:pPr>
            </a:p>
            <a:p>
              <a:pPr>
                <a:lnSpc>
                  <a:spcPts val="1750"/>
                </a:lnSpc>
              </a:pPr>
              <a:r>
                <a:rPr lang="en-US" sz="1250">
                  <a:solidFill>
                    <a:srgbClr val="000000"/>
                  </a:solidFill>
                  <a:latin typeface="Arimo"/>
                </a:rPr>
                <a:t> </a:t>
              </a:r>
            </a:p>
          </p:txBody>
        </p:sp>
      </p:grpSp>
      <p:grpSp>
        <p:nvGrpSpPr>
          <p:cNvPr name="Group 144" id="144"/>
          <p:cNvGrpSpPr/>
          <p:nvPr/>
        </p:nvGrpSpPr>
        <p:grpSpPr>
          <a:xfrm rot="0">
            <a:off x="11510032" y="1784978"/>
            <a:ext cx="1828800" cy="1985719"/>
            <a:chOff x="0" y="0"/>
            <a:chExt cx="2438400" cy="2647626"/>
          </a:xfrm>
        </p:grpSpPr>
        <p:sp>
          <p:nvSpPr>
            <p:cNvPr name="Freeform 145" id="145"/>
            <p:cNvSpPr/>
            <p:nvPr/>
          </p:nvSpPr>
          <p:spPr>
            <a:xfrm flipH="false" flipV="false" rot="0">
              <a:off x="0" y="0"/>
              <a:ext cx="2438400" cy="2546026"/>
            </a:xfrm>
            <a:custGeom>
              <a:avLst/>
              <a:gdLst/>
              <a:ahLst/>
              <a:cxnLst/>
              <a:rect r="r" b="b" t="t" l="l"/>
              <a:pathLst>
                <a:path h="2546026" w="2438400">
                  <a:moveTo>
                    <a:pt x="0" y="0"/>
                  </a:moveTo>
                  <a:lnTo>
                    <a:pt x="2438400" y="0"/>
                  </a:lnTo>
                  <a:lnTo>
                    <a:pt x="2438400" y="2546026"/>
                  </a:lnTo>
                  <a:lnTo>
                    <a:pt x="0" y="2546026"/>
                  </a:lnTo>
                  <a:close/>
                </a:path>
              </a:pathLst>
            </a:custGeom>
            <a:solidFill>
              <a:srgbClr val="FDF9B4"/>
            </a:solidFill>
          </p:spPr>
        </p:sp>
        <p:sp>
          <p:nvSpPr>
            <p:cNvPr name="Freeform 146" id="146"/>
            <p:cNvSpPr/>
            <p:nvPr/>
          </p:nvSpPr>
          <p:spPr>
            <a:xfrm flipH="false" flipV="false" rot="0">
              <a:off x="0" y="0"/>
              <a:ext cx="2438400" cy="2647626"/>
            </a:xfrm>
            <a:custGeom>
              <a:avLst/>
              <a:gdLst/>
              <a:ahLst/>
              <a:cxnLst/>
              <a:rect r="r" b="b" t="t" l="l"/>
              <a:pathLst>
                <a:path h="2647626" w="2438400">
                  <a:moveTo>
                    <a:pt x="0" y="2546026"/>
                  </a:moveTo>
                  <a:lnTo>
                    <a:pt x="2438400" y="2546026"/>
                  </a:lnTo>
                  <a:lnTo>
                    <a:pt x="2311400" y="2647626"/>
                  </a:lnTo>
                  <a:cubicBezTo>
                    <a:pt x="2311400" y="2647626"/>
                    <a:pt x="1320800" y="2571426"/>
                    <a:pt x="1219200" y="2571426"/>
                  </a:cubicBezTo>
                  <a:lnTo>
                    <a:pt x="1219200" y="2571426"/>
                  </a:lnTo>
                  <a:cubicBezTo>
                    <a:pt x="1117600" y="2571426"/>
                    <a:pt x="127000" y="2647626"/>
                    <a:pt x="127000" y="2647626"/>
                  </a:cubicBezTo>
                  <a:lnTo>
                    <a:pt x="0" y="2546026"/>
                  </a:lnTo>
                  <a:lnTo>
                    <a:pt x="0" y="0"/>
                  </a:lnTo>
                  <a:lnTo>
                    <a:pt x="2438400" y="0"/>
                  </a:lnTo>
                  <a:lnTo>
                    <a:pt x="2438400" y="2546026"/>
                  </a:lnTo>
                  <a:lnTo>
                    <a:pt x="12700" y="2546026"/>
                  </a:lnTo>
                  <a:lnTo>
                    <a:pt x="12700" y="2533326"/>
                  </a:lnTo>
                  <a:lnTo>
                    <a:pt x="2425700" y="2533326"/>
                  </a:lnTo>
                  <a:lnTo>
                    <a:pt x="2425700" y="12700"/>
                  </a:lnTo>
                  <a:lnTo>
                    <a:pt x="12700" y="12700"/>
                  </a:lnTo>
                  <a:lnTo>
                    <a:pt x="12700" y="2546026"/>
                  </a:lnTo>
                </a:path>
              </a:pathLst>
            </a:custGeom>
            <a:solidFill>
              <a:srgbClr val="394C60">
                <a:alpha val="9804"/>
              </a:srgbClr>
            </a:solidFill>
          </p:spPr>
        </p:sp>
        <p:sp>
          <p:nvSpPr>
            <p:cNvPr name="TextBox 147" id="147"/>
            <p:cNvSpPr txBox="true"/>
            <p:nvPr/>
          </p:nvSpPr>
          <p:spPr>
            <a:xfrm>
              <a:off x="0" y="-38100"/>
              <a:ext cx="2438400" cy="2584126"/>
            </a:xfrm>
            <a:prstGeom prst="rect">
              <a:avLst/>
            </a:prstGeom>
          </p:spPr>
          <p:txBody>
            <a:bodyPr anchor="t" rtlCol="false" tIns="203200" lIns="203200" bIns="203200" rIns="203200"/>
            <a:lstStyle/>
            <a:p>
              <a:pPr>
                <a:lnSpc>
                  <a:spcPts val="1750"/>
                </a:lnSpc>
              </a:pPr>
              <a:r>
                <a:rPr lang="en-US" sz="1250">
                  <a:solidFill>
                    <a:srgbClr val="000000"/>
                  </a:solidFill>
                  <a:latin typeface="Arimo"/>
                </a:rPr>
                <a:t>Transitioning from school to job insurance is easier with the same provider</a:t>
              </a:r>
            </a:p>
            <a:p>
              <a:pPr>
                <a:lnSpc>
                  <a:spcPts val="1750"/>
                </a:lnSpc>
              </a:pPr>
            </a:p>
            <a:p>
              <a:pPr>
                <a:lnSpc>
                  <a:spcPts val="1750"/>
                </a:lnSpc>
              </a:pPr>
              <a:r>
                <a:rPr lang="en-US" sz="1250">
                  <a:solidFill>
                    <a:srgbClr val="000000"/>
                  </a:solidFill>
                  <a:latin typeface="Arimo"/>
                </a:rPr>
                <a:t> </a:t>
              </a:r>
            </a:p>
          </p:txBody>
        </p:sp>
      </p:grpSp>
      <p:grpSp>
        <p:nvGrpSpPr>
          <p:cNvPr name="Group 148" id="148"/>
          <p:cNvGrpSpPr/>
          <p:nvPr/>
        </p:nvGrpSpPr>
        <p:grpSpPr>
          <a:xfrm rot="0">
            <a:off x="13538857" y="1671654"/>
            <a:ext cx="1828800" cy="1755107"/>
            <a:chOff x="0" y="0"/>
            <a:chExt cx="2438400" cy="2340143"/>
          </a:xfrm>
        </p:grpSpPr>
        <p:sp>
          <p:nvSpPr>
            <p:cNvPr name="Freeform 149" id="149"/>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FFB3E2"/>
            </a:solidFill>
          </p:spPr>
        </p:sp>
        <p:sp>
          <p:nvSpPr>
            <p:cNvPr name="Freeform 150" id="150"/>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51" id="151"/>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Prescription medication laws vary significantly by state and can be barriers to necessary care</a:t>
              </a:r>
            </a:p>
            <a:p>
              <a:pPr>
                <a:lnSpc>
                  <a:spcPts val="1750"/>
                </a:lnSpc>
              </a:pPr>
            </a:p>
          </p:txBody>
        </p:sp>
      </p:grpSp>
      <p:grpSp>
        <p:nvGrpSpPr>
          <p:cNvPr name="Group 152" id="152"/>
          <p:cNvGrpSpPr/>
          <p:nvPr/>
        </p:nvGrpSpPr>
        <p:grpSpPr>
          <a:xfrm rot="0">
            <a:off x="15430500" y="2108211"/>
            <a:ext cx="1828800" cy="1755107"/>
            <a:chOff x="0" y="0"/>
            <a:chExt cx="2438400" cy="2340143"/>
          </a:xfrm>
        </p:grpSpPr>
        <p:sp>
          <p:nvSpPr>
            <p:cNvPr name="Freeform 153" id="153"/>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C1FF72"/>
            </a:solidFill>
          </p:spPr>
        </p:sp>
        <p:sp>
          <p:nvSpPr>
            <p:cNvPr name="Freeform 154" id="154"/>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55" id="155"/>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Schools lack important education on navigating healthcare systems</a:t>
              </a:r>
            </a:p>
            <a:p>
              <a:pPr>
                <a:lnSpc>
                  <a:spcPts val="1750"/>
                </a:lnSpc>
              </a:pPr>
            </a:p>
            <a:p>
              <a:pPr>
                <a:lnSpc>
                  <a:spcPts val="1750"/>
                </a:lnSpc>
              </a:pPr>
              <a:r>
                <a:rPr lang="en-US" sz="1250">
                  <a:solidFill>
                    <a:srgbClr val="000000"/>
                  </a:solidFill>
                  <a:latin typeface="Arimo"/>
                </a:rPr>
                <a:t> </a:t>
              </a:r>
            </a:p>
          </p:txBody>
        </p:sp>
      </p:grpSp>
      <p:grpSp>
        <p:nvGrpSpPr>
          <p:cNvPr name="Group 156" id="156"/>
          <p:cNvGrpSpPr/>
          <p:nvPr/>
        </p:nvGrpSpPr>
        <p:grpSpPr>
          <a:xfrm rot="0">
            <a:off x="10305014" y="3253835"/>
            <a:ext cx="1828800" cy="1775608"/>
            <a:chOff x="0" y="0"/>
            <a:chExt cx="2438400" cy="2367478"/>
          </a:xfrm>
        </p:grpSpPr>
        <p:sp>
          <p:nvSpPr>
            <p:cNvPr name="Freeform 157" id="157"/>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FFB3E2"/>
            </a:solidFill>
          </p:spPr>
        </p:sp>
        <p:sp>
          <p:nvSpPr>
            <p:cNvPr name="Freeform 158" id="158"/>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59" id="159"/>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Traveling and health need to be well-balanced for work efficiency</a:t>
              </a:r>
            </a:p>
            <a:p>
              <a:pPr>
                <a:lnSpc>
                  <a:spcPts val="1750"/>
                </a:lnSpc>
              </a:pPr>
            </a:p>
            <a:p>
              <a:pPr>
                <a:lnSpc>
                  <a:spcPts val="1750"/>
                </a:lnSpc>
              </a:pPr>
              <a:r>
                <a:rPr lang="en-US" sz="1250">
                  <a:solidFill>
                    <a:srgbClr val="000000"/>
                  </a:solidFill>
                  <a:latin typeface="Arimo"/>
                </a:rPr>
                <a:t> </a:t>
              </a:r>
            </a:p>
          </p:txBody>
        </p:sp>
      </p:grpSp>
      <p:grpSp>
        <p:nvGrpSpPr>
          <p:cNvPr name="Group 160" id="160"/>
          <p:cNvGrpSpPr/>
          <p:nvPr/>
        </p:nvGrpSpPr>
        <p:grpSpPr>
          <a:xfrm rot="0">
            <a:off x="12286214" y="3206126"/>
            <a:ext cx="1828800" cy="1775608"/>
            <a:chOff x="0" y="0"/>
            <a:chExt cx="2438400" cy="2367478"/>
          </a:xfrm>
        </p:grpSpPr>
        <p:sp>
          <p:nvSpPr>
            <p:cNvPr name="Freeform 161" id="161"/>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C1FF72"/>
            </a:solidFill>
          </p:spPr>
        </p:sp>
        <p:sp>
          <p:nvSpPr>
            <p:cNvPr name="Freeform 162" id="162"/>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63" id="163"/>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Going out-of-network should be a last resort, but it's feasible if necessary</a:t>
              </a:r>
            </a:p>
            <a:p>
              <a:pPr>
                <a:lnSpc>
                  <a:spcPts val="1750"/>
                </a:lnSpc>
              </a:pPr>
            </a:p>
            <a:p>
              <a:pPr>
                <a:lnSpc>
                  <a:spcPts val="1750"/>
                </a:lnSpc>
              </a:pPr>
              <a:r>
                <a:rPr lang="en-US" sz="1250">
                  <a:solidFill>
                    <a:srgbClr val="000000"/>
                  </a:solidFill>
                  <a:latin typeface="Arimo"/>
                </a:rPr>
                <a:t> </a:t>
              </a:r>
            </a:p>
          </p:txBody>
        </p:sp>
      </p:grpSp>
      <p:grpSp>
        <p:nvGrpSpPr>
          <p:cNvPr name="Group 164" id="164"/>
          <p:cNvGrpSpPr/>
          <p:nvPr/>
        </p:nvGrpSpPr>
        <p:grpSpPr>
          <a:xfrm rot="0">
            <a:off x="14381714" y="3253835"/>
            <a:ext cx="1828800" cy="1775608"/>
            <a:chOff x="0" y="0"/>
            <a:chExt cx="2438400" cy="2367478"/>
          </a:xfrm>
        </p:grpSpPr>
        <p:sp>
          <p:nvSpPr>
            <p:cNvPr name="Freeform 165" id="165"/>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FDF9B4"/>
            </a:solidFill>
          </p:spPr>
        </p:sp>
        <p:sp>
          <p:nvSpPr>
            <p:cNvPr name="Freeform 166" id="166"/>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67" id="167"/>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Seeking reimbursements from the company for health expenses is possible</a:t>
              </a:r>
            </a:p>
            <a:p>
              <a:pPr>
                <a:lnSpc>
                  <a:spcPts val="1750"/>
                </a:lnSpc>
              </a:pPr>
            </a:p>
          </p:txBody>
        </p:sp>
      </p:grpSp>
      <p:grpSp>
        <p:nvGrpSpPr>
          <p:cNvPr name="Group 168" id="168"/>
          <p:cNvGrpSpPr/>
          <p:nvPr/>
        </p:nvGrpSpPr>
        <p:grpSpPr>
          <a:xfrm rot="0">
            <a:off x="16334339" y="3253835"/>
            <a:ext cx="1828800" cy="1728736"/>
            <a:chOff x="0" y="0"/>
            <a:chExt cx="2438400" cy="2304981"/>
          </a:xfrm>
        </p:grpSpPr>
        <p:sp>
          <p:nvSpPr>
            <p:cNvPr name="Freeform 169" id="169"/>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57B1FA"/>
            </a:solidFill>
          </p:spPr>
        </p:sp>
        <p:sp>
          <p:nvSpPr>
            <p:cNvPr name="Freeform 170" id="170"/>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71" id="171"/>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The perception of state laws impacting prescription access is problematic</a:t>
              </a:r>
            </a:p>
            <a:p>
              <a:pPr>
                <a:lnSpc>
                  <a:spcPts val="1750"/>
                </a:lnSpc>
              </a:pPr>
            </a:p>
            <a:p>
              <a:pPr>
                <a:lnSpc>
                  <a:spcPts val="1750"/>
                </a:lnSpc>
              </a:pPr>
            </a:p>
          </p:txBody>
        </p:sp>
      </p:grpSp>
      <p:grpSp>
        <p:nvGrpSpPr>
          <p:cNvPr name="Group 172" id="172"/>
          <p:cNvGrpSpPr/>
          <p:nvPr/>
        </p:nvGrpSpPr>
        <p:grpSpPr>
          <a:xfrm rot="0">
            <a:off x="10576582" y="5305425"/>
            <a:ext cx="1828800" cy="1524000"/>
            <a:chOff x="0" y="0"/>
            <a:chExt cx="2438400" cy="2032000"/>
          </a:xfrm>
        </p:grpSpPr>
        <p:sp>
          <p:nvSpPr>
            <p:cNvPr name="Freeform 173" id="173"/>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57B1FA"/>
            </a:solidFill>
          </p:spPr>
        </p:sp>
        <p:sp>
          <p:nvSpPr>
            <p:cNvPr name="Freeform 174" id="174"/>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75" id="175"/>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Confident that he will get healthcare if he ever needs it</a:t>
              </a:r>
            </a:p>
            <a:p>
              <a:pPr>
                <a:lnSpc>
                  <a:spcPts val="1750"/>
                </a:lnSpc>
              </a:pPr>
            </a:p>
          </p:txBody>
        </p:sp>
      </p:grpSp>
      <p:grpSp>
        <p:nvGrpSpPr>
          <p:cNvPr name="Group 176" id="176"/>
          <p:cNvGrpSpPr/>
          <p:nvPr/>
        </p:nvGrpSpPr>
        <p:grpSpPr>
          <a:xfrm rot="0">
            <a:off x="12500632" y="5280720"/>
            <a:ext cx="1828800" cy="1728736"/>
            <a:chOff x="0" y="0"/>
            <a:chExt cx="2438400" cy="2304981"/>
          </a:xfrm>
        </p:grpSpPr>
        <p:sp>
          <p:nvSpPr>
            <p:cNvPr name="Freeform 177" id="177"/>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FDF9B4"/>
            </a:solidFill>
          </p:spPr>
        </p:sp>
        <p:sp>
          <p:nvSpPr>
            <p:cNvPr name="Freeform 178" id="178"/>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79" id="179"/>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Supported/grateful for his family in making healthcare decisions </a:t>
              </a:r>
            </a:p>
            <a:p>
              <a:pPr>
                <a:lnSpc>
                  <a:spcPts val="1750"/>
                </a:lnSpc>
              </a:pPr>
            </a:p>
            <a:p>
              <a:pPr>
                <a:lnSpc>
                  <a:spcPts val="1750"/>
                </a:lnSpc>
              </a:pPr>
            </a:p>
          </p:txBody>
        </p:sp>
      </p:grpSp>
      <p:grpSp>
        <p:nvGrpSpPr>
          <p:cNvPr name="Group 180" id="180"/>
          <p:cNvGrpSpPr/>
          <p:nvPr/>
        </p:nvGrpSpPr>
        <p:grpSpPr>
          <a:xfrm rot="0">
            <a:off x="14462782" y="5280720"/>
            <a:ext cx="1828800" cy="1524000"/>
            <a:chOff x="0" y="0"/>
            <a:chExt cx="2438400" cy="2032000"/>
          </a:xfrm>
        </p:grpSpPr>
        <p:sp>
          <p:nvSpPr>
            <p:cNvPr name="Freeform 181" id="181"/>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FDF9B4"/>
            </a:solidFill>
          </p:spPr>
        </p:sp>
        <p:sp>
          <p:nvSpPr>
            <p:cNvPr name="Freeform 182" id="182"/>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83" id="183"/>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Annoyed by the task of transitioning check-ups away from Boston </a:t>
              </a:r>
            </a:p>
            <a:p>
              <a:pPr>
                <a:lnSpc>
                  <a:spcPts val="1750"/>
                </a:lnSpc>
              </a:pPr>
            </a:p>
          </p:txBody>
        </p:sp>
      </p:grpSp>
      <p:grpSp>
        <p:nvGrpSpPr>
          <p:cNvPr name="Group 184" id="184"/>
          <p:cNvGrpSpPr/>
          <p:nvPr/>
        </p:nvGrpSpPr>
        <p:grpSpPr>
          <a:xfrm rot="0">
            <a:off x="16386832" y="5303639"/>
            <a:ext cx="1828800" cy="1982986"/>
            <a:chOff x="0" y="0"/>
            <a:chExt cx="2438400" cy="2643981"/>
          </a:xfrm>
        </p:grpSpPr>
        <p:sp>
          <p:nvSpPr>
            <p:cNvPr name="Freeform 185" id="185"/>
            <p:cNvSpPr/>
            <p:nvPr/>
          </p:nvSpPr>
          <p:spPr>
            <a:xfrm flipH="false" flipV="false" rot="0">
              <a:off x="0" y="0"/>
              <a:ext cx="2438400" cy="2542381"/>
            </a:xfrm>
            <a:custGeom>
              <a:avLst/>
              <a:gdLst/>
              <a:ahLst/>
              <a:cxnLst/>
              <a:rect r="r" b="b" t="t" l="l"/>
              <a:pathLst>
                <a:path h="2542381" w="2438400">
                  <a:moveTo>
                    <a:pt x="0" y="0"/>
                  </a:moveTo>
                  <a:lnTo>
                    <a:pt x="2438400" y="0"/>
                  </a:lnTo>
                  <a:lnTo>
                    <a:pt x="2438400" y="2542381"/>
                  </a:lnTo>
                  <a:lnTo>
                    <a:pt x="0" y="2542381"/>
                  </a:lnTo>
                  <a:close/>
                </a:path>
              </a:pathLst>
            </a:custGeom>
            <a:solidFill>
              <a:srgbClr val="FFB3E2"/>
            </a:solidFill>
          </p:spPr>
        </p:sp>
        <p:sp>
          <p:nvSpPr>
            <p:cNvPr name="Freeform 186" id="186"/>
            <p:cNvSpPr/>
            <p:nvPr/>
          </p:nvSpPr>
          <p:spPr>
            <a:xfrm flipH="false" flipV="false" rot="0">
              <a:off x="0" y="0"/>
              <a:ext cx="2438400" cy="2643981"/>
            </a:xfrm>
            <a:custGeom>
              <a:avLst/>
              <a:gdLst/>
              <a:ahLst/>
              <a:cxnLst/>
              <a:rect r="r" b="b" t="t" l="l"/>
              <a:pathLst>
                <a:path h="2643981" w="2438400">
                  <a:moveTo>
                    <a:pt x="0" y="2542381"/>
                  </a:moveTo>
                  <a:lnTo>
                    <a:pt x="2438400" y="2542381"/>
                  </a:lnTo>
                  <a:lnTo>
                    <a:pt x="2311400" y="2643981"/>
                  </a:lnTo>
                  <a:cubicBezTo>
                    <a:pt x="2311400" y="2643981"/>
                    <a:pt x="1320800" y="2567781"/>
                    <a:pt x="1219200" y="2567781"/>
                  </a:cubicBezTo>
                  <a:lnTo>
                    <a:pt x="1219200" y="2567781"/>
                  </a:lnTo>
                  <a:cubicBezTo>
                    <a:pt x="1117600" y="2567781"/>
                    <a:pt x="127000" y="2643981"/>
                    <a:pt x="127000" y="2643981"/>
                  </a:cubicBezTo>
                  <a:lnTo>
                    <a:pt x="0" y="2542381"/>
                  </a:lnTo>
                  <a:lnTo>
                    <a:pt x="0" y="0"/>
                  </a:lnTo>
                  <a:lnTo>
                    <a:pt x="2438400" y="0"/>
                  </a:lnTo>
                  <a:lnTo>
                    <a:pt x="2438400" y="2542381"/>
                  </a:lnTo>
                  <a:lnTo>
                    <a:pt x="12700" y="2542381"/>
                  </a:lnTo>
                  <a:lnTo>
                    <a:pt x="12700" y="2529681"/>
                  </a:lnTo>
                  <a:lnTo>
                    <a:pt x="2425700" y="2529681"/>
                  </a:lnTo>
                  <a:lnTo>
                    <a:pt x="2425700" y="12700"/>
                  </a:lnTo>
                  <a:lnTo>
                    <a:pt x="12700" y="12700"/>
                  </a:lnTo>
                  <a:lnTo>
                    <a:pt x="12700" y="2542381"/>
                  </a:lnTo>
                </a:path>
              </a:pathLst>
            </a:custGeom>
            <a:solidFill>
              <a:srgbClr val="394C60">
                <a:alpha val="9804"/>
              </a:srgbClr>
            </a:solidFill>
          </p:spPr>
        </p:sp>
        <p:sp>
          <p:nvSpPr>
            <p:cNvPr name="TextBox 187" id="187"/>
            <p:cNvSpPr txBox="true"/>
            <p:nvPr/>
          </p:nvSpPr>
          <p:spPr>
            <a:xfrm>
              <a:off x="0" y="-38100"/>
              <a:ext cx="2438400" cy="2580481"/>
            </a:xfrm>
            <a:prstGeom prst="rect">
              <a:avLst/>
            </a:prstGeom>
          </p:spPr>
          <p:txBody>
            <a:bodyPr anchor="t" rtlCol="false" tIns="203200" lIns="203200" bIns="203200" rIns="203200"/>
            <a:lstStyle/>
            <a:p>
              <a:pPr>
                <a:lnSpc>
                  <a:spcPts val="1750"/>
                </a:lnSpc>
              </a:pPr>
              <a:r>
                <a:rPr lang="en-US" sz="1250">
                  <a:solidFill>
                    <a:srgbClr val="000000"/>
                  </a:solidFill>
                  <a:latin typeface="Arimo"/>
                </a:rPr>
                <a:t>Grateful that he’s never experienced sickness/need for healthcare while traveling </a:t>
              </a:r>
            </a:p>
            <a:p>
              <a:pPr>
                <a:lnSpc>
                  <a:spcPts val="1750"/>
                </a:lnSpc>
              </a:pPr>
            </a:p>
            <a:p>
              <a:pPr>
                <a:lnSpc>
                  <a:spcPts val="1750"/>
                </a:lnSpc>
              </a:pPr>
            </a:p>
          </p:txBody>
        </p:sp>
      </p:grpSp>
      <p:grpSp>
        <p:nvGrpSpPr>
          <p:cNvPr name="Group 188" id="188"/>
          <p:cNvGrpSpPr/>
          <p:nvPr/>
        </p:nvGrpSpPr>
        <p:grpSpPr>
          <a:xfrm rot="0">
            <a:off x="9352514" y="6781800"/>
            <a:ext cx="1828800" cy="1947811"/>
            <a:chOff x="0" y="0"/>
            <a:chExt cx="2438400" cy="2597081"/>
          </a:xfrm>
        </p:grpSpPr>
        <p:sp>
          <p:nvSpPr>
            <p:cNvPr name="Freeform 189" id="189"/>
            <p:cNvSpPr/>
            <p:nvPr/>
          </p:nvSpPr>
          <p:spPr>
            <a:xfrm flipH="false" flipV="false" rot="0">
              <a:off x="0" y="0"/>
              <a:ext cx="2438400" cy="2495481"/>
            </a:xfrm>
            <a:custGeom>
              <a:avLst/>
              <a:gdLst/>
              <a:ahLst/>
              <a:cxnLst/>
              <a:rect r="r" b="b" t="t" l="l"/>
              <a:pathLst>
                <a:path h="2495481" w="2438400">
                  <a:moveTo>
                    <a:pt x="0" y="0"/>
                  </a:moveTo>
                  <a:lnTo>
                    <a:pt x="2438400" y="0"/>
                  </a:lnTo>
                  <a:lnTo>
                    <a:pt x="2438400" y="2495481"/>
                  </a:lnTo>
                  <a:lnTo>
                    <a:pt x="0" y="2495481"/>
                  </a:lnTo>
                  <a:close/>
                </a:path>
              </a:pathLst>
            </a:custGeom>
            <a:solidFill>
              <a:srgbClr val="FFB3E2"/>
            </a:solidFill>
          </p:spPr>
        </p:sp>
        <p:sp>
          <p:nvSpPr>
            <p:cNvPr name="Freeform 190" id="190"/>
            <p:cNvSpPr/>
            <p:nvPr/>
          </p:nvSpPr>
          <p:spPr>
            <a:xfrm flipH="false" flipV="false" rot="0">
              <a:off x="0" y="0"/>
              <a:ext cx="2438400" cy="2597081"/>
            </a:xfrm>
            <a:custGeom>
              <a:avLst/>
              <a:gdLst/>
              <a:ahLst/>
              <a:cxnLst/>
              <a:rect r="r" b="b" t="t" l="l"/>
              <a:pathLst>
                <a:path h="2597081" w="2438400">
                  <a:moveTo>
                    <a:pt x="0" y="2495481"/>
                  </a:moveTo>
                  <a:lnTo>
                    <a:pt x="2438400" y="2495481"/>
                  </a:lnTo>
                  <a:lnTo>
                    <a:pt x="2311400" y="2597081"/>
                  </a:lnTo>
                  <a:cubicBezTo>
                    <a:pt x="2311400" y="2597081"/>
                    <a:pt x="1320800" y="2520881"/>
                    <a:pt x="1219200" y="2520881"/>
                  </a:cubicBezTo>
                  <a:lnTo>
                    <a:pt x="1219200" y="2520881"/>
                  </a:lnTo>
                  <a:cubicBezTo>
                    <a:pt x="1117600" y="2520881"/>
                    <a:pt x="127000" y="2597081"/>
                    <a:pt x="127000" y="2597081"/>
                  </a:cubicBezTo>
                  <a:lnTo>
                    <a:pt x="0" y="2495481"/>
                  </a:lnTo>
                  <a:lnTo>
                    <a:pt x="0" y="0"/>
                  </a:lnTo>
                  <a:lnTo>
                    <a:pt x="2438400" y="0"/>
                  </a:lnTo>
                  <a:lnTo>
                    <a:pt x="2438400" y="2495481"/>
                  </a:lnTo>
                  <a:lnTo>
                    <a:pt x="12700" y="2495481"/>
                  </a:lnTo>
                  <a:lnTo>
                    <a:pt x="12700" y="2482781"/>
                  </a:lnTo>
                  <a:lnTo>
                    <a:pt x="2425700" y="2482781"/>
                  </a:lnTo>
                  <a:lnTo>
                    <a:pt x="2425700" y="12700"/>
                  </a:lnTo>
                  <a:lnTo>
                    <a:pt x="12700" y="12700"/>
                  </a:lnTo>
                  <a:lnTo>
                    <a:pt x="12700" y="2495481"/>
                  </a:lnTo>
                </a:path>
              </a:pathLst>
            </a:custGeom>
            <a:solidFill>
              <a:srgbClr val="394C60">
                <a:alpha val="9804"/>
              </a:srgbClr>
            </a:solidFill>
          </p:spPr>
        </p:sp>
        <p:sp>
          <p:nvSpPr>
            <p:cNvPr name="TextBox 191" id="191"/>
            <p:cNvSpPr txBox="true"/>
            <p:nvPr/>
          </p:nvSpPr>
          <p:spPr>
            <a:xfrm>
              <a:off x="0" y="-38100"/>
              <a:ext cx="2438400"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Frustrated that he can’t get prescription medicine in Boston when he needs it regularly </a:t>
              </a:r>
            </a:p>
            <a:p>
              <a:pPr>
                <a:lnSpc>
                  <a:spcPts val="1750"/>
                </a:lnSpc>
              </a:pPr>
            </a:p>
            <a:p>
              <a:pPr>
                <a:lnSpc>
                  <a:spcPts val="1750"/>
                </a:lnSpc>
              </a:pPr>
            </a:p>
          </p:txBody>
        </p:sp>
      </p:grpSp>
      <p:grpSp>
        <p:nvGrpSpPr>
          <p:cNvPr name="Group 192" id="192"/>
          <p:cNvGrpSpPr/>
          <p:nvPr/>
        </p:nvGrpSpPr>
        <p:grpSpPr>
          <a:xfrm rot="0">
            <a:off x="11162264" y="6769612"/>
            <a:ext cx="1828800" cy="1538326"/>
            <a:chOff x="0" y="0"/>
            <a:chExt cx="2438400" cy="2051102"/>
          </a:xfrm>
        </p:grpSpPr>
        <p:sp>
          <p:nvSpPr>
            <p:cNvPr name="Freeform 193" id="193"/>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FDF9B4"/>
            </a:solidFill>
          </p:spPr>
        </p:sp>
        <p:sp>
          <p:nvSpPr>
            <p:cNvPr name="Freeform 194" id="194"/>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195" id="195"/>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Satisfied with his job's health insurance enrollment process</a:t>
              </a:r>
            </a:p>
            <a:p>
              <a:pPr>
                <a:lnSpc>
                  <a:spcPts val="1750"/>
                </a:lnSpc>
              </a:pPr>
            </a:p>
          </p:txBody>
        </p:sp>
      </p:grpSp>
      <p:grpSp>
        <p:nvGrpSpPr>
          <p:cNvPr name="Group 196" id="196"/>
          <p:cNvGrpSpPr/>
          <p:nvPr/>
        </p:nvGrpSpPr>
        <p:grpSpPr>
          <a:xfrm rot="0">
            <a:off x="13105364" y="6529171"/>
            <a:ext cx="1828800" cy="1728736"/>
            <a:chOff x="0" y="0"/>
            <a:chExt cx="2438400" cy="2304981"/>
          </a:xfrm>
        </p:grpSpPr>
        <p:sp>
          <p:nvSpPr>
            <p:cNvPr name="Freeform 197" id="197"/>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FFB3E2"/>
            </a:solidFill>
          </p:spPr>
        </p:sp>
        <p:sp>
          <p:nvSpPr>
            <p:cNvPr name="Freeform 198" id="198"/>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99" id="199"/>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Worried about disclosing his medical condition to the company</a:t>
              </a:r>
            </a:p>
            <a:p>
              <a:pPr>
                <a:lnSpc>
                  <a:spcPts val="1750"/>
                </a:lnSpc>
              </a:pPr>
            </a:p>
            <a:p>
              <a:pPr>
                <a:lnSpc>
                  <a:spcPts val="1750"/>
                </a:lnSpc>
              </a:pPr>
            </a:p>
          </p:txBody>
        </p:sp>
      </p:grpSp>
      <p:grpSp>
        <p:nvGrpSpPr>
          <p:cNvPr name="Group 200" id="200"/>
          <p:cNvGrpSpPr/>
          <p:nvPr/>
        </p:nvGrpSpPr>
        <p:grpSpPr>
          <a:xfrm rot="0">
            <a:off x="15067514" y="6715125"/>
            <a:ext cx="1828800" cy="1728736"/>
            <a:chOff x="0" y="0"/>
            <a:chExt cx="2438400" cy="2304981"/>
          </a:xfrm>
        </p:grpSpPr>
        <p:sp>
          <p:nvSpPr>
            <p:cNvPr name="Freeform 201" id="201"/>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57B1FA"/>
            </a:solidFill>
          </p:spPr>
        </p:sp>
        <p:sp>
          <p:nvSpPr>
            <p:cNvPr name="Freeform 202" id="202"/>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203" id="203"/>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Relieved he hasn't encountered emergencies during travel</a:t>
              </a:r>
            </a:p>
            <a:p>
              <a:pPr>
                <a:lnSpc>
                  <a:spcPts val="1750"/>
                </a:lnSpc>
              </a:pPr>
            </a:p>
            <a:p>
              <a:pPr>
                <a:lnSpc>
                  <a:spcPts val="1750"/>
                </a:lnSpc>
              </a:pPr>
            </a:p>
          </p:txBody>
        </p:sp>
      </p:grpSp>
      <p:grpSp>
        <p:nvGrpSpPr>
          <p:cNvPr name="Group 204" id="204"/>
          <p:cNvGrpSpPr/>
          <p:nvPr/>
        </p:nvGrpSpPr>
        <p:grpSpPr>
          <a:xfrm rot="0">
            <a:off x="10362164" y="8257906"/>
            <a:ext cx="1828800" cy="1538326"/>
            <a:chOff x="0" y="0"/>
            <a:chExt cx="2438400" cy="2051102"/>
          </a:xfrm>
        </p:grpSpPr>
        <p:sp>
          <p:nvSpPr>
            <p:cNvPr name="Freeform 205" id="205"/>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FDF9B4"/>
            </a:solidFill>
          </p:spPr>
        </p:sp>
        <p:sp>
          <p:nvSpPr>
            <p:cNvPr name="Freeform 206" id="206"/>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07" id="207"/>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Grateful for the economic security he currently has</a:t>
              </a:r>
            </a:p>
            <a:p>
              <a:pPr>
                <a:lnSpc>
                  <a:spcPts val="1750"/>
                </a:lnSpc>
              </a:pPr>
            </a:p>
          </p:txBody>
        </p:sp>
      </p:grpSp>
      <p:grpSp>
        <p:nvGrpSpPr>
          <p:cNvPr name="Group 208" id="208"/>
          <p:cNvGrpSpPr/>
          <p:nvPr/>
        </p:nvGrpSpPr>
        <p:grpSpPr>
          <a:xfrm rot="0">
            <a:off x="12286214" y="8095305"/>
            <a:ext cx="1828800" cy="1538326"/>
            <a:chOff x="0" y="0"/>
            <a:chExt cx="2438400" cy="2051102"/>
          </a:xfrm>
        </p:grpSpPr>
        <p:sp>
          <p:nvSpPr>
            <p:cNvPr name="Freeform 209" id="209"/>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57B1FA"/>
            </a:solidFill>
          </p:spPr>
        </p:sp>
        <p:sp>
          <p:nvSpPr>
            <p:cNvPr name="Freeform 210" id="210"/>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11" id="211"/>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Discontent with the gap in school's education on healthcare</a:t>
              </a:r>
            </a:p>
            <a:p>
              <a:pPr>
                <a:lnSpc>
                  <a:spcPts val="1750"/>
                </a:lnSpc>
              </a:pPr>
            </a:p>
          </p:txBody>
        </p:sp>
      </p:grpSp>
      <p:grpSp>
        <p:nvGrpSpPr>
          <p:cNvPr name="Group 212" id="212"/>
          <p:cNvGrpSpPr/>
          <p:nvPr/>
        </p:nvGrpSpPr>
        <p:grpSpPr>
          <a:xfrm rot="0">
            <a:off x="14295989" y="8162702"/>
            <a:ext cx="1828800" cy="1728736"/>
            <a:chOff x="0" y="0"/>
            <a:chExt cx="2438400" cy="2304981"/>
          </a:xfrm>
        </p:grpSpPr>
        <p:sp>
          <p:nvSpPr>
            <p:cNvPr name="Freeform 213" id="213"/>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C1FF72"/>
            </a:solidFill>
          </p:spPr>
        </p:sp>
        <p:sp>
          <p:nvSpPr>
            <p:cNvPr name="Freeform 214" id="214"/>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215" id="215"/>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Concerned about staying within the insurance network when seeking care</a:t>
              </a:r>
            </a:p>
            <a:p>
              <a:pPr>
                <a:lnSpc>
                  <a:spcPts val="1750"/>
                </a:lnSpc>
              </a:pPr>
            </a:p>
            <a:p>
              <a:pPr>
                <a:lnSpc>
                  <a:spcPts val="1750"/>
                </a:lnSpc>
              </a:pPr>
            </a:p>
          </p:txBody>
        </p:sp>
      </p:grpSp>
      <p:grpSp>
        <p:nvGrpSpPr>
          <p:cNvPr name="Group 216" id="216"/>
          <p:cNvGrpSpPr/>
          <p:nvPr/>
        </p:nvGrpSpPr>
        <p:grpSpPr>
          <a:xfrm rot="0">
            <a:off x="16210514" y="8104830"/>
            <a:ext cx="1828800" cy="1538326"/>
            <a:chOff x="0" y="0"/>
            <a:chExt cx="2438400" cy="2051102"/>
          </a:xfrm>
        </p:grpSpPr>
        <p:sp>
          <p:nvSpPr>
            <p:cNvPr name="Freeform 217" id="217"/>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FDF9B4"/>
            </a:solidFill>
          </p:spPr>
        </p:sp>
        <p:sp>
          <p:nvSpPr>
            <p:cNvPr name="Freeform 218" id="218"/>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19" id="219"/>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Comfortable with his current health insurance setup</a:t>
              </a: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5872571" y="6986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5" id="5"/>
          <p:cNvSpPr txBox="true"/>
          <p:nvPr/>
        </p:nvSpPr>
        <p:spPr>
          <a:xfrm rot="0">
            <a:off x="7105390" y="6986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sp>
        <p:nvSpPr>
          <p:cNvPr name="TextBox 6" id="6"/>
          <p:cNvSpPr txBox="true"/>
          <p:nvPr/>
        </p:nvSpPr>
        <p:spPr>
          <a:xfrm rot="0">
            <a:off x="5872571" y="96985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7" id="7"/>
          <p:cNvSpPr txBox="true"/>
          <p:nvPr/>
        </p:nvSpPr>
        <p:spPr>
          <a:xfrm rot="0">
            <a:off x="7105390" y="96985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8" id="8"/>
          <p:cNvGrpSpPr>
            <a:grpSpLocks noChangeAspect="true"/>
          </p:cNvGrpSpPr>
          <p:nvPr/>
        </p:nvGrpSpPr>
        <p:grpSpPr>
          <a:xfrm rot="0">
            <a:off x="7844768" y="3863318"/>
            <a:ext cx="2598463" cy="2598463"/>
            <a:chOff x="0" y="0"/>
            <a:chExt cx="6350000" cy="6350000"/>
          </a:xfrm>
        </p:grpSpPr>
        <p:sp>
          <p:nvSpPr>
            <p:cNvPr name="Freeform 9" id="9"/>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1" id="11"/>
          <p:cNvGrpSpPr/>
          <p:nvPr/>
        </p:nvGrpSpPr>
        <p:grpSpPr>
          <a:xfrm rot="0">
            <a:off x="2150610" y="147654"/>
            <a:ext cx="1860980" cy="1524000"/>
            <a:chOff x="0" y="0"/>
            <a:chExt cx="2481307" cy="2032000"/>
          </a:xfrm>
        </p:grpSpPr>
        <p:sp>
          <p:nvSpPr>
            <p:cNvPr name="Freeform 12" id="12"/>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DBD9D5"/>
            </a:solidFill>
          </p:spPr>
        </p:sp>
        <p:sp>
          <p:nvSpPr>
            <p:cNvPr name="Freeform 13" id="13"/>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4" id="14"/>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“However, I’ve never had an emergency while traveling luckily” </a:t>
              </a:r>
            </a:p>
          </p:txBody>
        </p:sp>
      </p:grpSp>
      <p:grpSp>
        <p:nvGrpSpPr>
          <p:cNvPr name="Group 15" id="15"/>
          <p:cNvGrpSpPr/>
          <p:nvPr/>
        </p:nvGrpSpPr>
        <p:grpSpPr>
          <a:xfrm rot="0">
            <a:off x="4011591" y="106368"/>
            <a:ext cx="1860980" cy="1524000"/>
            <a:chOff x="0" y="0"/>
            <a:chExt cx="2481307" cy="2032000"/>
          </a:xfrm>
        </p:grpSpPr>
        <p:sp>
          <p:nvSpPr>
            <p:cNvPr name="Freeform 16" id="16"/>
            <p:cNvSpPr/>
            <p:nvPr/>
          </p:nvSpPr>
          <p:spPr>
            <a:xfrm flipH="false" flipV="false" rot="0">
              <a:off x="0" y="0"/>
              <a:ext cx="2481307" cy="1930400"/>
            </a:xfrm>
            <a:custGeom>
              <a:avLst/>
              <a:gdLst/>
              <a:ahLst/>
              <a:cxnLst/>
              <a:rect r="r" b="b" t="t" l="l"/>
              <a:pathLst>
                <a:path h="1930400" w="2481307">
                  <a:moveTo>
                    <a:pt x="0" y="0"/>
                  </a:moveTo>
                  <a:lnTo>
                    <a:pt x="2481307" y="0"/>
                  </a:lnTo>
                  <a:lnTo>
                    <a:pt x="2481307" y="1930400"/>
                  </a:lnTo>
                  <a:lnTo>
                    <a:pt x="0" y="1930400"/>
                  </a:lnTo>
                  <a:close/>
                </a:path>
              </a:pathLst>
            </a:custGeom>
            <a:solidFill>
              <a:srgbClr val="DBD9D5"/>
            </a:solidFill>
          </p:spPr>
        </p:sp>
        <p:sp>
          <p:nvSpPr>
            <p:cNvPr name="Freeform 17" id="17"/>
            <p:cNvSpPr/>
            <p:nvPr/>
          </p:nvSpPr>
          <p:spPr>
            <a:xfrm flipH="false" flipV="false" rot="0">
              <a:off x="0" y="0"/>
              <a:ext cx="2481307" cy="2032000"/>
            </a:xfrm>
            <a:custGeom>
              <a:avLst/>
              <a:gdLst/>
              <a:ahLst/>
              <a:cxnLst/>
              <a:rect r="r" b="b" t="t" l="l"/>
              <a:pathLst>
                <a:path h="2032000" w="2481307">
                  <a:moveTo>
                    <a:pt x="0" y="1930400"/>
                  </a:moveTo>
                  <a:lnTo>
                    <a:pt x="2481307" y="1930400"/>
                  </a:lnTo>
                  <a:lnTo>
                    <a:pt x="2354307" y="2032000"/>
                  </a:lnTo>
                  <a:cubicBezTo>
                    <a:pt x="2354307" y="2032000"/>
                    <a:pt x="1363707" y="1955800"/>
                    <a:pt x="1262107" y="1955800"/>
                  </a:cubicBezTo>
                  <a:lnTo>
                    <a:pt x="1219200" y="1955800"/>
                  </a:lnTo>
                  <a:cubicBezTo>
                    <a:pt x="1117600" y="1955800"/>
                    <a:pt x="127000" y="2032000"/>
                    <a:pt x="127000" y="2032000"/>
                  </a:cubicBezTo>
                  <a:lnTo>
                    <a:pt x="0" y="1930400"/>
                  </a:lnTo>
                  <a:lnTo>
                    <a:pt x="0" y="0"/>
                  </a:lnTo>
                  <a:lnTo>
                    <a:pt x="2481307" y="0"/>
                  </a:lnTo>
                  <a:lnTo>
                    <a:pt x="2481307" y="1930400"/>
                  </a:lnTo>
                  <a:lnTo>
                    <a:pt x="12700" y="1930400"/>
                  </a:lnTo>
                  <a:lnTo>
                    <a:pt x="12700" y="1917700"/>
                  </a:lnTo>
                  <a:lnTo>
                    <a:pt x="2468607" y="1917700"/>
                  </a:lnTo>
                  <a:lnTo>
                    <a:pt x="2468607" y="12700"/>
                  </a:lnTo>
                  <a:lnTo>
                    <a:pt x="12700" y="12700"/>
                  </a:lnTo>
                  <a:lnTo>
                    <a:pt x="12700" y="1930400"/>
                  </a:lnTo>
                </a:path>
              </a:pathLst>
            </a:custGeom>
            <a:solidFill>
              <a:srgbClr val="394C60">
                <a:alpha val="9804"/>
              </a:srgbClr>
            </a:solidFill>
          </p:spPr>
        </p:sp>
        <p:sp>
          <p:nvSpPr>
            <p:cNvPr name="TextBox 18" id="18"/>
            <p:cNvSpPr txBox="true"/>
            <p:nvPr/>
          </p:nvSpPr>
          <p:spPr>
            <a:xfrm>
              <a:off x="0" y="-38100"/>
              <a:ext cx="2481307"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“Honestly, as a consultant, when I travel, I’m working, so being healthy is super important.”</a:t>
              </a:r>
            </a:p>
          </p:txBody>
        </p:sp>
      </p:grpSp>
      <p:grpSp>
        <p:nvGrpSpPr>
          <p:cNvPr name="Group 19" id="19"/>
          <p:cNvGrpSpPr/>
          <p:nvPr/>
        </p:nvGrpSpPr>
        <p:grpSpPr>
          <a:xfrm rot="0">
            <a:off x="106856" y="1946114"/>
            <a:ext cx="1843688" cy="1524000"/>
            <a:chOff x="0" y="0"/>
            <a:chExt cx="2458250" cy="2032000"/>
          </a:xfrm>
        </p:grpSpPr>
        <p:sp>
          <p:nvSpPr>
            <p:cNvPr name="Freeform 20" id="20"/>
            <p:cNvSpPr/>
            <p:nvPr/>
          </p:nvSpPr>
          <p:spPr>
            <a:xfrm flipH="false" flipV="false" rot="0">
              <a:off x="0" y="0"/>
              <a:ext cx="2458250" cy="1930400"/>
            </a:xfrm>
            <a:custGeom>
              <a:avLst/>
              <a:gdLst/>
              <a:ahLst/>
              <a:cxnLst/>
              <a:rect r="r" b="b" t="t" l="l"/>
              <a:pathLst>
                <a:path h="1930400" w="2458250">
                  <a:moveTo>
                    <a:pt x="0" y="0"/>
                  </a:moveTo>
                  <a:lnTo>
                    <a:pt x="2458250" y="0"/>
                  </a:lnTo>
                  <a:lnTo>
                    <a:pt x="2458250" y="1930400"/>
                  </a:lnTo>
                  <a:lnTo>
                    <a:pt x="0" y="1930400"/>
                  </a:lnTo>
                  <a:close/>
                </a:path>
              </a:pathLst>
            </a:custGeom>
            <a:solidFill>
              <a:srgbClr val="DBD9D5"/>
            </a:solidFill>
          </p:spPr>
        </p:sp>
        <p:sp>
          <p:nvSpPr>
            <p:cNvPr name="Freeform 21" id="21"/>
            <p:cNvSpPr/>
            <p:nvPr/>
          </p:nvSpPr>
          <p:spPr>
            <a:xfrm flipH="false" flipV="false" rot="0">
              <a:off x="0" y="0"/>
              <a:ext cx="2458250" cy="2032000"/>
            </a:xfrm>
            <a:custGeom>
              <a:avLst/>
              <a:gdLst/>
              <a:ahLst/>
              <a:cxnLst/>
              <a:rect r="r" b="b" t="t" l="l"/>
              <a:pathLst>
                <a:path h="2032000" w="2458250">
                  <a:moveTo>
                    <a:pt x="0" y="1930400"/>
                  </a:moveTo>
                  <a:lnTo>
                    <a:pt x="2458250" y="1930400"/>
                  </a:lnTo>
                  <a:lnTo>
                    <a:pt x="2331250" y="2032000"/>
                  </a:lnTo>
                  <a:cubicBezTo>
                    <a:pt x="2331250" y="2032000"/>
                    <a:pt x="1340650" y="1955800"/>
                    <a:pt x="1239050" y="1955800"/>
                  </a:cubicBezTo>
                  <a:lnTo>
                    <a:pt x="1219200" y="1955800"/>
                  </a:lnTo>
                  <a:cubicBezTo>
                    <a:pt x="1117600" y="1955800"/>
                    <a:pt x="127000" y="2032000"/>
                    <a:pt x="127000" y="2032000"/>
                  </a:cubicBezTo>
                  <a:lnTo>
                    <a:pt x="0" y="1930400"/>
                  </a:lnTo>
                  <a:lnTo>
                    <a:pt x="0" y="0"/>
                  </a:lnTo>
                  <a:lnTo>
                    <a:pt x="2458250" y="0"/>
                  </a:lnTo>
                  <a:lnTo>
                    <a:pt x="2458250" y="1930400"/>
                  </a:lnTo>
                  <a:lnTo>
                    <a:pt x="12700" y="1930400"/>
                  </a:lnTo>
                  <a:lnTo>
                    <a:pt x="12700" y="1917700"/>
                  </a:lnTo>
                  <a:lnTo>
                    <a:pt x="2445550" y="1917700"/>
                  </a:lnTo>
                  <a:lnTo>
                    <a:pt x="2445550" y="12700"/>
                  </a:lnTo>
                  <a:lnTo>
                    <a:pt x="12700" y="12700"/>
                  </a:lnTo>
                  <a:lnTo>
                    <a:pt x="12700" y="1930400"/>
                  </a:lnTo>
                </a:path>
              </a:pathLst>
            </a:custGeom>
            <a:solidFill>
              <a:srgbClr val="394C60">
                <a:alpha val="9804"/>
              </a:srgbClr>
            </a:solidFill>
          </p:spPr>
        </p:sp>
        <p:sp>
          <p:nvSpPr>
            <p:cNvPr name="TextBox 22" id="22"/>
            <p:cNvSpPr txBox="true"/>
            <p:nvPr/>
          </p:nvSpPr>
          <p:spPr>
            <a:xfrm>
              <a:off x="0" y="-38100"/>
              <a:ext cx="245825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““Oh, I’m originally from Miami, and I still go home to do my yearly checkups…”</a:t>
              </a:r>
            </a:p>
          </p:txBody>
        </p:sp>
      </p:grpSp>
      <p:grpSp>
        <p:nvGrpSpPr>
          <p:cNvPr name="Group 23" id="23"/>
          <p:cNvGrpSpPr/>
          <p:nvPr/>
        </p:nvGrpSpPr>
        <p:grpSpPr>
          <a:xfrm rot="0">
            <a:off x="5951785" y="106368"/>
            <a:ext cx="1892984" cy="1947811"/>
            <a:chOff x="0" y="0"/>
            <a:chExt cx="2523978" cy="2597081"/>
          </a:xfrm>
        </p:grpSpPr>
        <p:sp>
          <p:nvSpPr>
            <p:cNvPr name="Freeform 24" id="24"/>
            <p:cNvSpPr/>
            <p:nvPr/>
          </p:nvSpPr>
          <p:spPr>
            <a:xfrm flipH="false" flipV="false" rot="0">
              <a:off x="0" y="0"/>
              <a:ext cx="2523978" cy="2495481"/>
            </a:xfrm>
            <a:custGeom>
              <a:avLst/>
              <a:gdLst/>
              <a:ahLst/>
              <a:cxnLst/>
              <a:rect r="r" b="b" t="t" l="l"/>
              <a:pathLst>
                <a:path h="2495481" w="2523978">
                  <a:moveTo>
                    <a:pt x="0" y="0"/>
                  </a:moveTo>
                  <a:lnTo>
                    <a:pt x="2523978" y="0"/>
                  </a:lnTo>
                  <a:lnTo>
                    <a:pt x="2523978" y="2495481"/>
                  </a:lnTo>
                  <a:lnTo>
                    <a:pt x="0" y="2495481"/>
                  </a:lnTo>
                  <a:close/>
                </a:path>
              </a:pathLst>
            </a:custGeom>
            <a:solidFill>
              <a:srgbClr val="DBD9D5"/>
            </a:solidFill>
          </p:spPr>
        </p:sp>
        <p:sp>
          <p:nvSpPr>
            <p:cNvPr name="Freeform 25" id="25"/>
            <p:cNvSpPr/>
            <p:nvPr/>
          </p:nvSpPr>
          <p:spPr>
            <a:xfrm flipH="false" flipV="false" rot="0">
              <a:off x="0" y="0"/>
              <a:ext cx="2523978" cy="2597081"/>
            </a:xfrm>
            <a:custGeom>
              <a:avLst/>
              <a:gdLst/>
              <a:ahLst/>
              <a:cxnLst/>
              <a:rect r="r" b="b" t="t" l="l"/>
              <a:pathLst>
                <a:path h="2597081" w="2523978">
                  <a:moveTo>
                    <a:pt x="0" y="2495481"/>
                  </a:moveTo>
                  <a:lnTo>
                    <a:pt x="2523978" y="2495481"/>
                  </a:lnTo>
                  <a:lnTo>
                    <a:pt x="2396978" y="2597081"/>
                  </a:lnTo>
                  <a:cubicBezTo>
                    <a:pt x="2396978" y="2597081"/>
                    <a:pt x="1406378" y="2520881"/>
                    <a:pt x="1304778" y="2520881"/>
                  </a:cubicBezTo>
                  <a:lnTo>
                    <a:pt x="1219200" y="2520881"/>
                  </a:lnTo>
                  <a:cubicBezTo>
                    <a:pt x="1117600" y="2520881"/>
                    <a:pt x="127000" y="2597081"/>
                    <a:pt x="127000" y="2597081"/>
                  </a:cubicBezTo>
                  <a:lnTo>
                    <a:pt x="0" y="2495481"/>
                  </a:lnTo>
                  <a:lnTo>
                    <a:pt x="0" y="0"/>
                  </a:lnTo>
                  <a:lnTo>
                    <a:pt x="2523978" y="0"/>
                  </a:lnTo>
                  <a:lnTo>
                    <a:pt x="2523978" y="2495481"/>
                  </a:lnTo>
                  <a:lnTo>
                    <a:pt x="12700" y="2495481"/>
                  </a:lnTo>
                  <a:lnTo>
                    <a:pt x="12700" y="2482781"/>
                  </a:lnTo>
                  <a:lnTo>
                    <a:pt x="2511278" y="2482781"/>
                  </a:lnTo>
                  <a:lnTo>
                    <a:pt x="2511278" y="12700"/>
                  </a:lnTo>
                  <a:lnTo>
                    <a:pt x="12700" y="12700"/>
                  </a:lnTo>
                  <a:lnTo>
                    <a:pt x="12700" y="2495481"/>
                  </a:lnTo>
                </a:path>
              </a:pathLst>
            </a:custGeom>
            <a:solidFill>
              <a:srgbClr val="394C60">
                <a:alpha val="9804"/>
              </a:srgbClr>
            </a:solidFill>
          </p:spPr>
        </p:sp>
        <p:sp>
          <p:nvSpPr>
            <p:cNvPr name="TextBox 26" id="26"/>
            <p:cNvSpPr txBox="true"/>
            <p:nvPr/>
          </p:nvSpPr>
          <p:spPr>
            <a:xfrm>
              <a:off x="0" y="-38100"/>
              <a:ext cx="2523978"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 wouldn't mind paying out of pocket if something did go wrong especially if I can probably get my company to reimburse me”</a:t>
              </a:r>
            </a:p>
          </p:txBody>
        </p:sp>
      </p:grpSp>
      <p:grpSp>
        <p:nvGrpSpPr>
          <p:cNvPr name="Group 27" id="27"/>
          <p:cNvGrpSpPr/>
          <p:nvPr/>
        </p:nvGrpSpPr>
        <p:grpSpPr>
          <a:xfrm rot="0">
            <a:off x="3438508" y="1465743"/>
            <a:ext cx="1837516" cy="1524000"/>
            <a:chOff x="0" y="0"/>
            <a:chExt cx="2450022" cy="2032000"/>
          </a:xfrm>
        </p:grpSpPr>
        <p:sp>
          <p:nvSpPr>
            <p:cNvPr name="Freeform 28" id="28"/>
            <p:cNvSpPr/>
            <p:nvPr/>
          </p:nvSpPr>
          <p:spPr>
            <a:xfrm flipH="false" flipV="false" rot="0">
              <a:off x="0" y="0"/>
              <a:ext cx="2450022" cy="1930400"/>
            </a:xfrm>
            <a:custGeom>
              <a:avLst/>
              <a:gdLst/>
              <a:ahLst/>
              <a:cxnLst/>
              <a:rect r="r" b="b" t="t" l="l"/>
              <a:pathLst>
                <a:path h="1930400" w="2450022">
                  <a:moveTo>
                    <a:pt x="0" y="0"/>
                  </a:moveTo>
                  <a:lnTo>
                    <a:pt x="2450022" y="0"/>
                  </a:lnTo>
                  <a:lnTo>
                    <a:pt x="2450022" y="1930400"/>
                  </a:lnTo>
                  <a:lnTo>
                    <a:pt x="0" y="1930400"/>
                  </a:lnTo>
                  <a:close/>
                </a:path>
              </a:pathLst>
            </a:custGeom>
            <a:solidFill>
              <a:srgbClr val="DBD9D5"/>
            </a:solidFill>
          </p:spPr>
        </p:sp>
        <p:sp>
          <p:nvSpPr>
            <p:cNvPr name="Freeform 29" id="29"/>
            <p:cNvSpPr/>
            <p:nvPr/>
          </p:nvSpPr>
          <p:spPr>
            <a:xfrm flipH="false" flipV="false" rot="0">
              <a:off x="0" y="0"/>
              <a:ext cx="2450022" cy="2032000"/>
            </a:xfrm>
            <a:custGeom>
              <a:avLst/>
              <a:gdLst/>
              <a:ahLst/>
              <a:cxnLst/>
              <a:rect r="r" b="b" t="t" l="l"/>
              <a:pathLst>
                <a:path h="2032000" w="2450022">
                  <a:moveTo>
                    <a:pt x="0" y="1930400"/>
                  </a:moveTo>
                  <a:lnTo>
                    <a:pt x="2450022" y="1930400"/>
                  </a:lnTo>
                  <a:lnTo>
                    <a:pt x="2323022" y="2032000"/>
                  </a:lnTo>
                  <a:cubicBezTo>
                    <a:pt x="2323022" y="2032000"/>
                    <a:pt x="1332422" y="1955800"/>
                    <a:pt x="1230822" y="1955800"/>
                  </a:cubicBezTo>
                  <a:lnTo>
                    <a:pt x="1219200" y="1955800"/>
                  </a:lnTo>
                  <a:cubicBezTo>
                    <a:pt x="1117600" y="1955800"/>
                    <a:pt x="127000" y="2032000"/>
                    <a:pt x="127000" y="2032000"/>
                  </a:cubicBezTo>
                  <a:lnTo>
                    <a:pt x="0" y="1930400"/>
                  </a:lnTo>
                  <a:lnTo>
                    <a:pt x="0" y="0"/>
                  </a:lnTo>
                  <a:lnTo>
                    <a:pt x="2450022" y="0"/>
                  </a:lnTo>
                  <a:lnTo>
                    <a:pt x="2450022" y="1930400"/>
                  </a:lnTo>
                  <a:lnTo>
                    <a:pt x="12700" y="1930400"/>
                  </a:lnTo>
                  <a:lnTo>
                    <a:pt x="12700" y="1917700"/>
                  </a:lnTo>
                  <a:lnTo>
                    <a:pt x="2437322" y="1917700"/>
                  </a:lnTo>
                  <a:lnTo>
                    <a:pt x="2437322" y="12700"/>
                  </a:lnTo>
                  <a:lnTo>
                    <a:pt x="12700" y="12700"/>
                  </a:lnTo>
                  <a:lnTo>
                    <a:pt x="12700" y="1930400"/>
                  </a:lnTo>
                </a:path>
              </a:pathLst>
            </a:custGeom>
            <a:solidFill>
              <a:srgbClr val="394C60">
                <a:alpha val="9804"/>
              </a:srgbClr>
            </a:solidFill>
          </p:spPr>
        </p:sp>
        <p:sp>
          <p:nvSpPr>
            <p:cNvPr name="TextBox 30" id="30"/>
            <p:cNvSpPr txBox="true"/>
            <p:nvPr/>
          </p:nvSpPr>
          <p:spPr>
            <a:xfrm>
              <a:off x="0" y="-38100"/>
              <a:ext cx="2450022"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“I’ve been working on getting my healthcare set up in Boston but I’ve been busy”</a:t>
              </a:r>
            </a:p>
            <a:p>
              <a:pPr>
                <a:lnSpc>
                  <a:spcPts val="1750"/>
                </a:lnSpc>
              </a:pPr>
            </a:p>
          </p:txBody>
        </p:sp>
      </p:grpSp>
      <p:sp>
        <p:nvSpPr>
          <p:cNvPr name="Freeform 31" id="31"/>
          <p:cNvSpPr/>
          <p:nvPr/>
        </p:nvSpPr>
        <p:spPr>
          <a:xfrm flipH="false" flipV="false" rot="0">
            <a:off x="8075380" y="4093930"/>
            <a:ext cx="2137240" cy="2137240"/>
          </a:xfrm>
          <a:custGeom>
            <a:avLst/>
            <a:gdLst/>
            <a:ahLst/>
            <a:cxnLst/>
            <a:rect r="r" b="b" t="t" l="l"/>
            <a:pathLst>
              <a:path h="2137240" w="2137240">
                <a:moveTo>
                  <a:pt x="0" y="0"/>
                </a:moveTo>
                <a:lnTo>
                  <a:pt x="2137240" y="0"/>
                </a:lnTo>
                <a:lnTo>
                  <a:pt x="2137240" y="2137240"/>
                </a:lnTo>
                <a:lnTo>
                  <a:pt x="0" y="21372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2" id="32"/>
          <p:cNvGrpSpPr/>
          <p:nvPr/>
        </p:nvGrpSpPr>
        <p:grpSpPr>
          <a:xfrm rot="0">
            <a:off x="3893780" y="2989743"/>
            <a:ext cx="1860980" cy="1947811"/>
            <a:chOff x="0" y="0"/>
            <a:chExt cx="2481307" cy="2597081"/>
          </a:xfrm>
        </p:grpSpPr>
        <p:sp>
          <p:nvSpPr>
            <p:cNvPr name="Freeform 33" id="33"/>
            <p:cNvSpPr/>
            <p:nvPr/>
          </p:nvSpPr>
          <p:spPr>
            <a:xfrm flipH="false" flipV="false" rot="0">
              <a:off x="0" y="0"/>
              <a:ext cx="2481307" cy="2495481"/>
            </a:xfrm>
            <a:custGeom>
              <a:avLst/>
              <a:gdLst/>
              <a:ahLst/>
              <a:cxnLst/>
              <a:rect r="r" b="b" t="t" l="l"/>
              <a:pathLst>
                <a:path h="2495481" w="2481307">
                  <a:moveTo>
                    <a:pt x="0" y="0"/>
                  </a:moveTo>
                  <a:lnTo>
                    <a:pt x="2481307" y="0"/>
                  </a:lnTo>
                  <a:lnTo>
                    <a:pt x="2481307" y="2495481"/>
                  </a:lnTo>
                  <a:lnTo>
                    <a:pt x="0" y="2495481"/>
                  </a:lnTo>
                  <a:close/>
                </a:path>
              </a:pathLst>
            </a:custGeom>
            <a:solidFill>
              <a:srgbClr val="DBD9D5"/>
            </a:solidFill>
          </p:spPr>
        </p:sp>
        <p:sp>
          <p:nvSpPr>
            <p:cNvPr name="Freeform 34" id="34"/>
            <p:cNvSpPr/>
            <p:nvPr/>
          </p:nvSpPr>
          <p:spPr>
            <a:xfrm flipH="false" flipV="false" rot="0">
              <a:off x="0" y="0"/>
              <a:ext cx="2481307" cy="2597081"/>
            </a:xfrm>
            <a:custGeom>
              <a:avLst/>
              <a:gdLst/>
              <a:ahLst/>
              <a:cxnLst/>
              <a:rect r="r" b="b" t="t" l="l"/>
              <a:pathLst>
                <a:path h="2597081" w="2481307">
                  <a:moveTo>
                    <a:pt x="0" y="2495481"/>
                  </a:moveTo>
                  <a:lnTo>
                    <a:pt x="2481307" y="2495481"/>
                  </a:lnTo>
                  <a:lnTo>
                    <a:pt x="2354307" y="2597081"/>
                  </a:lnTo>
                  <a:cubicBezTo>
                    <a:pt x="2354307" y="2597081"/>
                    <a:pt x="1363707" y="2520881"/>
                    <a:pt x="1262107" y="2520881"/>
                  </a:cubicBezTo>
                  <a:lnTo>
                    <a:pt x="1219200" y="2520881"/>
                  </a:lnTo>
                  <a:cubicBezTo>
                    <a:pt x="1117600" y="2520881"/>
                    <a:pt x="127000" y="2597081"/>
                    <a:pt x="127000" y="2597081"/>
                  </a:cubicBezTo>
                  <a:lnTo>
                    <a:pt x="0" y="2495481"/>
                  </a:lnTo>
                  <a:lnTo>
                    <a:pt x="0" y="0"/>
                  </a:lnTo>
                  <a:lnTo>
                    <a:pt x="2481307" y="0"/>
                  </a:lnTo>
                  <a:lnTo>
                    <a:pt x="2481307" y="2495481"/>
                  </a:lnTo>
                  <a:lnTo>
                    <a:pt x="12700" y="2495481"/>
                  </a:lnTo>
                  <a:lnTo>
                    <a:pt x="12700" y="2482781"/>
                  </a:lnTo>
                  <a:lnTo>
                    <a:pt x="2468607" y="2482781"/>
                  </a:lnTo>
                  <a:lnTo>
                    <a:pt x="2468607" y="12700"/>
                  </a:lnTo>
                  <a:lnTo>
                    <a:pt x="12700" y="12700"/>
                  </a:lnTo>
                  <a:lnTo>
                    <a:pt x="12700" y="2495481"/>
                  </a:lnTo>
                </a:path>
              </a:pathLst>
            </a:custGeom>
            <a:solidFill>
              <a:srgbClr val="394C60">
                <a:alpha val="9804"/>
              </a:srgbClr>
            </a:solidFill>
          </p:spPr>
        </p:sp>
        <p:sp>
          <p:nvSpPr>
            <p:cNvPr name="TextBox 35" id="35"/>
            <p:cNvSpPr txBox="true"/>
            <p:nvPr/>
          </p:nvSpPr>
          <p:spPr>
            <a:xfrm>
              <a:off x="0" y="-38100"/>
              <a:ext cx="2481307"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 have [condition] which requires me to have medication, which I did not disclose to my company”</a:t>
              </a:r>
            </a:p>
            <a:p>
              <a:pPr>
                <a:lnSpc>
                  <a:spcPts val="1750"/>
                </a:lnSpc>
              </a:pPr>
            </a:p>
          </p:txBody>
        </p:sp>
      </p:grpSp>
      <p:grpSp>
        <p:nvGrpSpPr>
          <p:cNvPr name="Group 36" id="36"/>
          <p:cNvGrpSpPr/>
          <p:nvPr/>
        </p:nvGrpSpPr>
        <p:grpSpPr>
          <a:xfrm rot="0">
            <a:off x="92645" y="3345725"/>
            <a:ext cx="1829366" cy="1591829"/>
            <a:chOff x="0" y="0"/>
            <a:chExt cx="2439154" cy="2122438"/>
          </a:xfrm>
        </p:grpSpPr>
        <p:sp>
          <p:nvSpPr>
            <p:cNvPr name="Freeform 37" id="37"/>
            <p:cNvSpPr/>
            <p:nvPr/>
          </p:nvSpPr>
          <p:spPr>
            <a:xfrm flipH="false" flipV="false" rot="0">
              <a:off x="0" y="0"/>
              <a:ext cx="2439154" cy="2020838"/>
            </a:xfrm>
            <a:custGeom>
              <a:avLst/>
              <a:gdLst/>
              <a:ahLst/>
              <a:cxnLst/>
              <a:rect r="r" b="b" t="t" l="l"/>
              <a:pathLst>
                <a:path h="2020838" w="2439154">
                  <a:moveTo>
                    <a:pt x="0" y="0"/>
                  </a:moveTo>
                  <a:lnTo>
                    <a:pt x="2439154" y="0"/>
                  </a:lnTo>
                  <a:lnTo>
                    <a:pt x="2439154" y="2020838"/>
                  </a:lnTo>
                  <a:lnTo>
                    <a:pt x="0" y="2020838"/>
                  </a:lnTo>
                  <a:close/>
                </a:path>
              </a:pathLst>
            </a:custGeom>
            <a:solidFill>
              <a:srgbClr val="DBD9D5"/>
            </a:solidFill>
          </p:spPr>
        </p:sp>
        <p:sp>
          <p:nvSpPr>
            <p:cNvPr name="Freeform 38" id="38"/>
            <p:cNvSpPr/>
            <p:nvPr/>
          </p:nvSpPr>
          <p:spPr>
            <a:xfrm flipH="false" flipV="false" rot="0">
              <a:off x="0" y="0"/>
              <a:ext cx="2439154" cy="2122438"/>
            </a:xfrm>
            <a:custGeom>
              <a:avLst/>
              <a:gdLst/>
              <a:ahLst/>
              <a:cxnLst/>
              <a:rect r="r" b="b" t="t" l="l"/>
              <a:pathLst>
                <a:path h="2122438" w="2439154">
                  <a:moveTo>
                    <a:pt x="0" y="2020838"/>
                  </a:moveTo>
                  <a:lnTo>
                    <a:pt x="2439154" y="2020838"/>
                  </a:lnTo>
                  <a:lnTo>
                    <a:pt x="2312154" y="2122438"/>
                  </a:lnTo>
                  <a:cubicBezTo>
                    <a:pt x="2312154" y="2122438"/>
                    <a:pt x="1321554" y="2046238"/>
                    <a:pt x="1219954" y="2046238"/>
                  </a:cubicBezTo>
                  <a:lnTo>
                    <a:pt x="1219200" y="2046238"/>
                  </a:lnTo>
                  <a:cubicBezTo>
                    <a:pt x="1117600" y="2046238"/>
                    <a:pt x="127000" y="2122438"/>
                    <a:pt x="127000" y="2122438"/>
                  </a:cubicBezTo>
                  <a:lnTo>
                    <a:pt x="0" y="2020838"/>
                  </a:lnTo>
                  <a:lnTo>
                    <a:pt x="0" y="0"/>
                  </a:lnTo>
                  <a:lnTo>
                    <a:pt x="2439154" y="0"/>
                  </a:lnTo>
                  <a:lnTo>
                    <a:pt x="2439154" y="2020838"/>
                  </a:lnTo>
                  <a:lnTo>
                    <a:pt x="12700" y="2020838"/>
                  </a:lnTo>
                  <a:lnTo>
                    <a:pt x="12700" y="2008138"/>
                  </a:lnTo>
                  <a:lnTo>
                    <a:pt x="2426454" y="2008138"/>
                  </a:lnTo>
                  <a:lnTo>
                    <a:pt x="2426454" y="12700"/>
                  </a:lnTo>
                  <a:lnTo>
                    <a:pt x="12700" y="12700"/>
                  </a:lnTo>
                  <a:lnTo>
                    <a:pt x="12700" y="2020838"/>
                  </a:lnTo>
                </a:path>
              </a:pathLst>
            </a:custGeom>
            <a:solidFill>
              <a:srgbClr val="394C60">
                <a:alpha val="9804"/>
              </a:srgbClr>
            </a:solidFill>
          </p:spPr>
        </p:sp>
        <p:sp>
          <p:nvSpPr>
            <p:cNvPr name="TextBox 39" id="39"/>
            <p:cNvSpPr txBox="true"/>
            <p:nvPr/>
          </p:nvSpPr>
          <p:spPr>
            <a:xfrm>
              <a:off x="0" y="-38100"/>
              <a:ext cx="2439154" cy="2058938"/>
            </a:xfrm>
            <a:prstGeom prst="rect">
              <a:avLst/>
            </a:prstGeom>
          </p:spPr>
          <p:txBody>
            <a:bodyPr anchor="t" rtlCol="false" tIns="203200" lIns="203200" bIns="203200" rIns="203200"/>
            <a:lstStyle/>
            <a:p>
              <a:pPr>
                <a:lnSpc>
                  <a:spcPts val="1610"/>
                </a:lnSpc>
              </a:pPr>
              <a:r>
                <a:rPr lang="en-US" sz="1150">
                  <a:solidFill>
                    <a:srgbClr val="000000"/>
                  </a:solidFill>
                  <a:latin typeface="Arimo"/>
                </a:rPr>
                <a:t>““It’s been difficult for me to get prescription medication in my new state because of state laws””</a:t>
              </a:r>
            </a:p>
          </p:txBody>
        </p:sp>
      </p:grpSp>
      <p:grpSp>
        <p:nvGrpSpPr>
          <p:cNvPr name="Group 40" id="40"/>
          <p:cNvGrpSpPr/>
          <p:nvPr/>
        </p:nvGrpSpPr>
        <p:grpSpPr>
          <a:xfrm rot="0">
            <a:off x="245045" y="106368"/>
            <a:ext cx="1829366" cy="1947811"/>
            <a:chOff x="0" y="0"/>
            <a:chExt cx="2439154" cy="2597081"/>
          </a:xfrm>
        </p:grpSpPr>
        <p:sp>
          <p:nvSpPr>
            <p:cNvPr name="Freeform 41" id="41"/>
            <p:cNvSpPr/>
            <p:nvPr/>
          </p:nvSpPr>
          <p:spPr>
            <a:xfrm flipH="false" flipV="false" rot="0">
              <a:off x="0" y="0"/>
              <a:ext cx="2439154" cy="2495481"/>
            </a:xfrm>
            <a:custGeom>
              <a:avLst/>
              <a:gdLst/>
              <a:ahLst/>
              <a:cxnLst/>
              <a:rect r="r" b="b" t="t" l="l"/>
              <a:pathLst>
                <a:path h="2495481" w="2439154">
                  <a:moveTo>
                    <a:pt x="0" y="0"/>
                  </a:moveTo>
                  <a:lnTo>
                    <a:pt x="2439154" y="0"/>
                  </a:lnTo>
                  <a:lnTo>
                    <a:pt x="2439154" y="2495481"/>
                  </a:lnTo>
                  <a:lnTo>
                    <a:pt x="0" y="2495481"/>
                  </a:lnTo>
                  <a:close/>
                </a:path>
              </a:pathLst>
            </a:custGeom>
            <a:solidFill>
              <a:srgbClr val="DBD9D5"/>
            </a:solidFill>
          </p:spPr>
        </p:sp>
        <p:sp>
          <p:nvSpPr>
            <p:cNvPr name="Freeform 42" id="42"/>
            <p:cNvSpPr/>
            <p:nvPr/>
          </p:nvSpPr>
          <p:spPr>
            <a:xfrm flipH="false" flipV="false" rot="0">
              <a:off x="0" y="0"/>
              <a:ext cx="2439154" cy="2597081"/>
            </a:xfrm>
            <a:custGeom>
              <a:avLst/>
              <a:gdLst/>
              <a:ahLst/>
              <a:cxnLst/>
              <a:rect r="r" b="b" t="t" l="l"/>
              <a:pathLst>
                <a:path h="2597081" w="2439154">
                  <a:moveTo>
                    <a:pt x="0" y="2495481"/>
                  </a:moveTo>
                  <a:lnTo>
                    <a:pt x="2439154" y="2495481"/>
                  </a:lnTo>
                  <a:lnTo>
                    <a:pt x="2312154" y="2597081"/>
                  </a:lnTo>
                  <a:cubicBezTo>
                    <a:pt x="2312154" y="2597081"/>
                    <a:pt x="1321554" y="2520881"/>
                    <a:pt x="1219954" y="2520881"/>
                  </a:cubicBezTo>
                  <a:lnTo>
                    <a:pt x="1219200" y="2520881"/>
                  </a:lnTo>
                  <a:cubicBezTo>
                    <a:pt x="1117600" y="2520881"/>
                    <a:pt x="127000" y="2597081"/>
                    <a:pt x="127000" y="2597081"/>
                  </a:cubicBezTo>
                  <a:lnTo>
                    <a:pt x="0" y="2495481"/>
                  </a:lnTo>
                  <a:lnTo>
                    <a:pt x="0" y="0"/>
                  </a:lnTo>
                  <a:lnTo>
                    <a:pt x="2439154" y="0"/>
                  </a:lnTo>
                  <a:lnTo>
                    <a:pt x="2439154" y="2495481"/>
                  </a:lnTo>
                  <a:lnTo>
                    <a:pt x="12700" y="2495481"/>
                  </a:lnTo>
                  <a:lnTo>
                    <a:pt x="12700" y="2482781"/>
                  </a:lnTo>
                  <a:lnTo>
                    <a:pt x="2426454" y="2482781"/>
                  </a:lnTo>
                  <a:lnTo>
                    <a:pt x="2426454" y="12700"/>
                  </a:lnTo>
                  <a:lnTo>
                    <a:pt x="12700" y="12700"/>
                  </a:lnTo>
                  <a:lnTo>
                    <a:pt x="12700" y="2495481"/>
                  </a:lnTo>
                </a:path>
              </a:pathLst>
            </a:custGeom>
            <a:solidFill>
              <a:srgbClr val="394C60">
                <a:alpha val="9804"/>
              </a:srgbClr>
            </a:solidFill>
          </p:spPr>
        </p:sp>
        <p:sp>
          <p:nvSpPr>
            <p:cNvPr name="TextBox 43" id="43"/>
            <p:cNvSpPr txBox="true"/>
            <p:nvPr/>
          </p:nvSpPr>
          <p:spPr>
            <a:xfrm>
              <a:off x="0" y="-38100"/>
              <a:ext cx="2439154"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”“I’ve been traveling every week since training began”</a:t>
              </a:r>
            </a:p>
            <a:p>
              <a:pPr>
                <a:lnSpc>
                  <a:spcPts val="1750"/>
                </a:lnSpc>
              </a:pPr>
            </a:p>
            <a:p>
              <a:pPr>
                <a:lnSpc>
                  <a:spcPts val="1750"/>
                </a:lnSpc>
              </a:pPr>
              <a:r>
                <a:rPr lang="en-US" sz="1250">
                  <a:solidFill>
                    <a:srgbClr val="000000"/>
                  </a:solidFill>
                  <a:latin typeface="Arimo"/>
                </a:rPr>
                <a:t>“I will do it, I will call the ambulance if I need”</a:t>
              </a:r>
            </a:p>
          </p:txBody>
        </p:sp>
      </p:grpSp>
      <p:grpSp>
        <p:nvGrpSpPr>
          <p:cNvPr name="Group 44" id="44"/>
          <p:cNvGrpSpPr/>
          <p:nvPr/>
        </p:nvGrpSpPr>
        <p:grpSpPr>
          <a:xfrm rot="0">
            <a:off x="2074410" y="3539838"/>
            <a:ext cx="1829366" cy="1524000"/>
            <a:chOff x="0" y="0"/>
            <a:chExt cx="2439154" cy="2032000"/>
          </a:xfrm>
        </p:grpSpPr>
        <p:sp>
          <p:nvSpPr>
            <p:cNvPr name="Freeform 45" id="4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46" id="4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47" id="4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“I grew up FLI, it would have been useful to know the difference between HSA/FSA”</a:t>
              </a:r>
            </a:p>
          </p:txBody>
        </p:sp>
      </p:grpSp>
      <p:grpSp>
        <p:nvGrpSpPr>
          <p:cNvPr name="Group 48" id="48"/>
          <p:cNvGrpSpPr/>
          <p:nvPr/>
        </p:nvGrpSpPr>
        <p:grpSpPr>
          <a:xfrm rot="0">
            <a:off x="5276025" y="2015838"/>
            <a:ext cx="1829366" cy="1524000"/>
            <a:chOff x="0" y="0"/>
            <a:chExt cx="2439154" cy="2032000"/>
          </a:xfrm>
        </p:grpSpPr>
        <p:sp>
          <p:nvSpPr>
            <p:cNvPr name="Freeform 49" id="4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50" id="5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51" id="5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“[Consulting company] made it really easy to enroll in health insurance “</a:t>
              </a:r>
            </a:p>
          </p:txBody>
        </p:sp>
      </p:grpSp>
      <p:grpSp>
        <p:nvGrpSpPr>
          <p:cNvPr name="Group 52" id="52"/>
          <p:cNvGrpSpPr/>
          <p:nvPr/>
        </p:nvGrpSpPr>
        <p:grpSpPr>
          <a:xfrm rot="0">
            <a:off x="7160697" y="1807667"/>
            <a:ext cx="1829366" cy="1811798"/>
            <a:chOff x="0" y="0"/>
            <a:chExt cx="2439154" cy="2415731"/>
          </a:xfrm>
        </p:grpSpPr>
        <p:sp>
          <p:nvSpPr>
            <p:cNvPr name="Freeform 53" id="53"/>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DBD9D5"/>
            </a:solidFill>
          </p:spPr>
        </p:sp>
        <p:sp>
          <p:nvSpPr>
            <p:cNvPr name="Freeform 54" id="54"/>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55" id="55"/>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“I really wish education about healthcare was taught more in school”</a:t>
              </a:r>
            </a:p>
            <a:p>
              <a:pPr>
                <a:lnSpc>
                  <a:spcPts val="1610"/>
                </a:lnSpc>
              </a:pPr>
            </a:p>
            <a:p>
              <a:pPr>
                <a:lnSpc>
                  <a:spcPts val="1610"/>
                </a:lnSpc>
              </a:pPr>
              <a:r>
                <a:rPr lang="en-US" sz="1150">
                  <a:solidFill>
                    <a:srgbClr val="000000"/>
                  </a:solidFill>
                  <a:latin typeface="Arimo"/>
                </a:rPr>
                <a:t>“I’ll try to stay in network, but will go out of network if needed”</a:t>
              </a:r>
            </a:p>
          </p:txBody>
        </p:sp>
      </p:grpSp>
      <p:grpSp>
        <p:nvGrpSpPr>
          <p:cNvPr name="Group 56" id="56"/>
          <p:cNvGrpSpPr/>
          <p:nvPr/>
        </p:nvGrpSpPr>
        <p:grpSpPr>
          <a:xfrm rot="0">
            <a:off x="6015403" y="3512677"/>
            <a:ext cx="1829366" cy="1611773"/>
            <a:chOff x="0" y="0"/>
            <a:chExt cx="2439154" cy="2149031"/>
          </a:xfrm>
        </p:grpSpPr>
        <p:sp>
          <p:nvSpPr>
            <p:cNvPr name="Freeform 57" id="57"/>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DBD9D5"/>
            </a:solidFill>
          </p:spPr>
        </p:sp>
        <p:sp>
          <p:nvSpPr>
            <p:cNvPr name="Freeform 58" id="58"/>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59" id="59"/>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“I’ve been really lucky to make good money out of college and have stable comployment” </a:t>
              </a:r>
            </a:p>
            <a:p>
              <a:pPr>
                <a:lnSpc>
                  <a:spcPts val="1610"/>
                </a:lnSpc>
              </a:pPr>
            </a:p>
            <a:p>
              <a:pPr>
                <a:lnSpc>
                  <a:spcPts val="1610"/>
                </a:lnSpc>
              </a:pPr>
            </a:p>
          </p:txBody>
        </p:sp>
      </p:grpSp>
      <p:grpSp>
        <p:nvGrpSpPr>
          <p:cNvPr name="Group 60" id="60"/>
          <p:cNvGrpSpPr/>
          <p:nvPr/>
        </p:nvGrpSpPr>
        <p:grpSpPr>
          <a:xfrm rot="0">
            <a:off x="1748287" y="1843746"/>
            <a:ext cx="1828800" cy="1728736"/>
            <a:chOff x="0" y="0"/>
            <a:chExt cx="2438400" cy="2304981"/>
          </a:xfrm>
        </p:grpSpPr>
        <p:sp>
          <p:nvSpPr>
            <p:cNvPr name="Freeform 61" id="61"/>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62" id="62"/>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63" id="63"/>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“I think young ppl should have a better understanding of state laws when it comes to prescription medication</a:t>
              </a:r>
            </a:p>
          </p:txBody>
        </p:sp>
      </p:grpSp>
      <p:grpSp>
        <p:nvGrpSpPr>
          <p:cNvPr name="Group 64" id="64"/>
          <p:cNvGrpSpPr/>
          <p:nvPr/>
        </p:nvGrpSpPr>
        <p:grpSpPr>
          <a:xfrm rot="0">
            <a:off x="121178" y="5257800"/>
            <a:ext cx="1829366" cy="1524000"/>
            <a:chOff x="0" y="0"/>
            <a:chExt cx="2439154" cy="2032000"/>
          </a:xfrm>
        </p:grpSpPr>
        <p:sp>
          <p:nvSpPr>
            <p:cNvPr name="Freeform 65" id="6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66" id="6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67" id="6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Brings advil with him while traveling</a:t>
              </a:r>
            </a:p>
            <a:p>
              <a:pPr>
                <a:lnSpc>
                  <a:spcPts val="1610"/>
                </a:lnSpc>
              </a:pPr>
            </a:p>
          </p:txBody>
        </p:sp>
      </p:grpSp>
      <p:grpSp>
        <p:nvGrpSpPr>
          <p:cNvPr name="Group 68" id="68"/>
          <p:cNvGrpSpPr/>
          <p:nvPr/>
        </p:nvGrpSpPr>
        <p:grpSpPr>
          <a:xfrm rot="0">
            <a:off x="6066085" y="5219700"/>
            <a:ext cx="1829366" cy="1524000"/>
            <a:chOff x="0" y="0"/>
            <a:chExt cx="2439154" cy="2032000"/>
          </a:xfrm>
        </p:grpSpPr>
        <p:sp>
          <p:nvSpPr>
            <p:cNvPr name="Freeform 69" id="6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70" id="7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1" id="7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Stays in hotels/works when traveling </a:t>
              </a:r>
            </a:p>
          </p:txBody>
        </p:sp>
      </p:grpSp>
      <p:grpSp>
        <p:nvGrpSpPr>
          <p:cNvPr name="Group 72" id="72"/>
          <p:cNvGrpSpPr/>
          <p:nvPr/>
        </p:nvGrpSpPr>
        <p:grpSpPr>
          <a:xfrm rot="0">
            <a:off x="4055744" y="5280720"/>
            <a:ext cx="1829366" cy="1524000"/>
            <a:chOff x="0" y="0"/>
            <a:chExt cx="2439154" cy="2032000"/>
          </a:xfrm>
        </p:grpSpPr>
        <p:sp>
          <p:nvSpPr>
            <p:cNvPr name="Freeform 73" id="73"/>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74" id="74"/>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5" id="75"/>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Uses insurance from school/company, never had to “search for own insurance” </a:t>
              </a:r>
            </a:p>
            <a:p>
              <a:pPr>
                <a:lnSpc>
                  <a:spcPts val="1610"/>
                </a:lnSpc>
              </a:pPr>
            </a:p>
          </p:txBody>
        </p:sp>
      </p:grpSp>
      <p:grpSp>
        <p:nvGrpSpPr>
          <p:cNvPr name="Group 76" id="76"/>
          <p:cNvGrpSpPr/>
          <p:nvPr/>
        </p:nvGrpSpPr>
        <p:grpSpPr>
          <a:xfrm rot="0">
            <a:off x="321245" y="6065639"/>
            <a:ext cx="1829366" cy="1524000"/>
            <a:chOff x="0" y="0"/>
            <a:chExt cx="2439154" cy="2032000"/>
          </a:xfrm>
        </p:grpSpPr>
        <p:sp>
          <p:nvSpPr>
            <p:cNvPr name="Freeform 77" id="77"/>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78" id="78"/>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9" id="79"/>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Still goes home in-state to Florida to go for regular checkups </a:t>
              </a:r>
            </a:p>
            <a:p>
              <a:pPr>
                <a:lnSpc>
                  <a:spcPts val="1610"/>
                </a:lnSpc>
              </a:pPr>
            </a:p>
            <a:p>
              <a:pPr>
                <a:lnSpc>
                  <a:spcPts val="1610"/>
                </a:lnSpc>
              </a:pPr>
            </a:p>
          </p:txBody>
        </p:sp>
      </p:grpSp>
      <p:grpSp>
        <p:nvGrpSpPr>
          <p:cNvPr name="Group 80" id="80"/>
          <p:cNvGrpSpPr/>
          <p:nvPr/>
        </p:nvGrpSpPr>
        <p:grpSpPr>
          <a:xfrm rot="0">
            <a:off x="1922010" y="6715125"/>
            <a:ext cx="1829366" cy="1811798"/>
            <a:chOff x="0" y="0"/>
            <a:chExt cx="2439154" cy="2415731"/>
          </a:xfrm>
        </p:grpSpPr>
        <p:sp>
          <p:nvSpPr>
            <p:cNvPr name="Freeform 81" id="81"/>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DBD9D5"/>
            </a:solidFill>
          </p:spPr>
        </p:sp>
        <p:sp>
          <p:nvSpPr>
            <p:cNvPr name="Freeform 82" id="82"/>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83" id="83"/>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Choose premium for all of his insurance options at [consulting company]</a:t>
              </a:r>
            </a:p>
            <a:p>
              <a:pPr>
                <a:lnSpc>
                  <a:spcPts val="1610"/>
                </a:lnSpc>
              </a:pPr>
            </a:p>
            <a:p>
              <a:pPr>
                <a:lnSpc>
                  <a:spcPts val="1610"/>
                </a:lnSpc>
              </a:pPr>
            </a:p>
            <a:p>
              <a:pPr>
                <a:lnSpc>
                  <a:spcPts val="1610"/>
                </a:lnSpc>
              </a:pPr>
            </a:p>
          </p:txBody>
        </p:sp>
      </p:grpSp>
      <p:grpSp>
        <p:nvGrpSpPr>
          <p:cNvPr name="Group 84" id="84"/>
          <p:cNvGrpSpPr/>
          <p:nvPr/>
        </p:nvGrpSpPr>
        <p:grpSpPr>
          <a:xfrm rot="0">
            <a:off x="6246014" y="7286625"/>
            <a:ext cx="1829366" cy="1524000"/>
            <a:chOff x="0" y="0"/>
            <a:chExt cx="2439154" cy="2032000"/>
          </a:xfrm>
        </p:grpSpPr>
        <p:sp>
          <p:nvSpPr>
            <p:cNvPr name="Freeform 85" id="8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86" id="8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7" id="8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Goes back to Florida to get medication refill</a:t>
              </a:r>
            </a:p>
            <a:p>
              <a:pPr>
                <a:lnSpc>
                  <a:spcPts val="1610"/>
                </a:lnSpc>
              </a:pPr>
            </a:p>
            <a:p>
              <a:pPr>
                <a:lnSpc>
                  <a:spcPts val="1610"/>
                </a:lnSpc>
              </a:pPr>
            </a:p>
            <a:p>
              <a:pPr>
                <a:lnSpc>
                  <a:spcPts val="1610"/>
                </a:lnSpc>
              </a:pPr>
            </a:p>
          </p:txBody>
        </p:sp>
      </p:grpSp>
      <p:grpSp>
        <p:nvGrpSpPr>
          <p:cNvPr name="Group 88" id="88"/>
          <p:cNvGrpSpPr/>
          <p:nvPr/>
        </p:nvGrpSpPr>
        <p:grpSpPr>
          <a:xfrm rot="0">
            <a:off x="2128637" y="5257800"/>
            <a:ext cx="1828800" cy="1569839"/>
            <a:chOff x="0" y="0"/>
            <a:chExt cx="2438400" cy="2093119"/>
          </a:xfrm>
        </p:grpSpPr>
        <p:sp>
          <p:nvSpPr>
            <p:cNvPr name="Freeform 89" id="89"/>
            <p:cNvSpPr/>
            <p:nvPr/>
          </p:nvSpPr>
          <p:spPr>
            <a:xfrm flipH="false" flipV="false" rot="0">
              <a:off x="0" y="0"/>
              <a:ext cx="2438400" cy="1991519"/>
            </a:xfrm>
            <a:custGeom>
              <a:avLst/>
              <a:gdLst/>
              <a:ahLst/>
              <a:cxnLst/>
              <a:rect r="r" b="b" t="t" l="l"/>
              <a:pathLst>
                <a:path h="1991519" w="2438400">
                  <a:moveTo>
                    <a:pt x="0" y="0"/>
                  </a:moveTo>
                  <a:lnTo>
                    <a:pt x="2438400" y="0"/>
                  </a:lnTo>
                  <a:lnTo>
                    <a:pt x="2438400" y="1991519"/>
                  </a:lnTo>
                  <a:lnTo>
                    <a:pt x="0" y="1991519"/>
                  </a:lnTo>
                  <a:close/>
                </a:path>
              </a:pathLst>
            </a:custGeom>
            <a:solidFill>
              <a:srgbClr val="DBD9D5"/>
            </a:solidFill>
          </p:spPr>
        </p:sp>
        <p:sp>
          <p:nvSpPr>
            <p:cNvPr name="Freeform 90" id="90"/>
            <p:cNvSpPr/>
            <p:nvPr/>
          </p:nvSpPr>
          <p:spPr>
            <a:xfrm flipH="false" flipV="false" rot="0">
              <a:off x="0" y="0"/>
              <a:ext cx="2438400" cy="2093119"/>
            </a:xfrm>
            <a:custGeom>
              <a:avLst/>
              <a:gdLst/>
              <a:ahLst/>
              <a:cxnLst/>
              <a:rect r="r" b="b" t="t" l="l"/>
              <a:pathLst>
                <a:path h="2093119" w="2438400">
                  <a:moveTo>
                    <a:pt x="0" y="1991519"/>
                  </a:moveTo>
                  <a:lnTo>
                    <a:pt x="2438400" y="1991519"/>
                  </a:lnTo>
                  <a:lnTo>
                    <a:pt x="2311400" y="2093119"/>
                  </a:lnTo>
                  <a:cubicBezTo>
                    <a:pt x="2311400" y="2093119"/>
                    <a:pt x="1320800" y="2016919"/>
                    <a:pt x="1219200" y="2016919"/>
                  </a:cubicBezTo>
                  <a:lnTo>
                    <a:pt x="1219200" y="2016919"/>
                  </a:lnTo>
                  <a:cubicBezTo>
                    <a:pt x="1117600" y="2016919"/>
                    <a:pt x="127000" y="2093119"/>
                    <a:pt x="127000" y="2093119"/>
                  </a:cubicBezTo>
                  <a:lnTo>
                    <a:pt x="0" y="1991519"/>
                  </a:lnTo>
                  <a:lnTo>
                    <a:pt x="0" y="0"/>
                  </a:lnTo>
                  <a:lnTo>
                    <a:pt x="2438400" y="0"/>
                  </a:lnTo>
                  <a:lnTo>
                    <a:pt x="2438400" y="1991519"/>
                  </a:lnTo>
                  <a:lnTo>
                    <a:pt x="12700" y="1991519"/>
                  </a:lnTo>
                  <a:lnTo>
                    <a:pt x="12700" y="1978819"/>
                  </a:lnTo>
                  <a:lnTo>
                    <a:pt x="2425700" y="1978819"/>
                  </a:lnTo>
                  <a:lnTo>
                    <a:pt x="2425700" y="12700"/>
                  </a:lnTo>
                  <a:lnTo>
                    <a:pt x="12700" y="12700"/>
                  </a:lnTo>
                  <a:lnTo>
                    <a:pt x="12700" y="1991519"/>
                  </a:lnTo>
                </a:path>
              </a:pathLst>
            </a:custGeom>
            <a:solidFill>
              <a:srgbClr val="394C60">
                <a:alpha val="9804"/>
              </a:srgbClr>
            </a:solidFill>
          </p:spPr>
        </p:sp>
        <p:sp>
          <p:nvSpPr>
            <p:cNvPr name="TextBox 91" id="91"/>
            <p:cNvSpPr txBox="true"/>
            <p:nvPr/>
          </p:nvSpPr>
          <p:spPr>
            <a:xfrm>
              <a:off x="0" y="-38100"/>
              <a:ext cx="2438400" cy="2029619"/>
            </a:xfrm>
            <a:prstGeom prst="rect">
              <a:avLst/>
            </a:prstGeom>
          </p:spPr>
          <p:txBody>
            <a:bodyPr anchor="t" rtlCol="false" tIns="203200" lIns="203200" bIns="203200" rIns="203200"/>
            <a:lstStyle/>
            <a:p>
              <a:pPr>
                <a:lnSpc>
                  <a:spcPts val="1750"/>
                </a:lnSpc>
              </a:pPr>
              <a:r>
                <a:rPr lang="en-US" sz="1250">
                  <a:solidFill>
                    <a:srgbClr val="000000"/>
                  </a:solidFill>
                  <a:latin typeface="Arimo"/>
                </a:rPr>
                <a:t>Talked to family for an hour before choosing insurance plan from company</a:t>
              </a:r>
            </a:p>
          </p:txBody>
        </p:sp>
      </p:grpSp>
      <p:grpSp>
        <p:nvGrpSpPr>
          <p:cNvPr name="Group 92" id="92"/>
          <p:cNvGrpSpPr/>
          <p:nvPr/>
        </p:nvGrpSpPr>
        <p:grpSpPr>
          <a:xfrm rot="0">
            <a:off x="299837" y="8496300"/>
            <a:ext cx="1828800" cy="1524000"/>
            <a:chOff x="0" y="0"/>
            <a:chExt cx="2438400" cy="2032000"/>
          </a:xfrm>
        </p:grpSpPr>
        <p:sp>
          <p:nvSpPr>
            <p:cNvPr name="Freeform 93" id="93"/>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94" id="94"/>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95" id="95"/>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Stuck with same insurance (Aetna) from college to company </a:t>
              </a:r>
            </a:p>
            <a:p>
              <a:pPr>
                <a:lnSpc>
                  <a:spcPts val="1750"/>
                </a:lnSpc>
              </a:pPr>
            </a:p>
          </p:txBody>
        </p:sp>
      </p:grpSp>
      <p:grpSp>
        <p:nvGrpSpPr>
          <p:cNvPr name="Group 96" id="96"/>
          <p:cNvGrpSpPr/>
          <p:nvPr/>
        </p:nvGrpSpPr>
        <p:grpSpPr>
          <a:xfrm rot="0">
            <a:off x="2150610" y="7787580"/>
            <a:ext cx="1828800" cy="1569839"/>
            <a:chOff x="0" y="0"/>
            <a:chExt cx="2438400" cy="2093119"/>
          </a:xfrm>
        </p:grpSpPr>
        <p:sp>
          <p:nvSpPr>
            <p:cNvPr name="Freeform 97" id="97"/>
            <p:cNvSpPr/>
            <p:nvPr/>
          </p:nvSpPr>
          <p:spPr>
            <a:xfrm flipH="false" flipV="false" rot="0">
              <a:off x="0" y="0"/>
              <a:ext cx="2438400" cy="1991519"/>
            </a:xfrm>
            <a:custGeom>
              <a:avLst/>
              <a:gdLst/>
              <a:ahLst/>
              <a:cxnLst/>
              <a:rect r="r" b="b" t="t" l="l"/>
              <a:pathLst>
                <a:path h="1991519" w="2438400">
                  <a:moveTo>
                    <a:pt x="0" y="0"/>
                  </a:moveTo>
                  <a:lnTo>
                    <a:pt x="2438400" y="0"/>
                  </a:lnTo>
                  <a:lnTo>
                    <a:pt x="2438400" y="1991519"/>
                  </a:lnTo>
                  <a:lnTo>
                    <a:pt x="0" y="1991519"/>
                  </a:lnTo>
                  <a:close/>
                </a:path>
              </a:pathLst>
            </a:custGeom>
            <a:solidFill>
              <a:srgbClr val="DBD9D5"/>
            </a:solidFill>
          </p:spPr>
        </p:sp>
        <p:sp>
          <p:nvSpPr>
            <p:cNvPr name="Freeform 98" id="98"/>
            <p:cNvSpPr/>
            <p:nvPr/>
          </p:nvSpPr>
          <p:spPr>
            <a:xfrm flipH="false" flipV="false" rot="0">
              <a:off x="0" y="0"/>
              <a:ext cx="2438400" cy="2093119"/>
            </a:xfrm>
            <a:custGeom>
              <a:avLst/>
              <a:gdLst/>
              <a:ahLst/>
              <a:cxnLst/>
              <a:rect r="r" b="b" t="t" l="l"/>
              <a:pathLst>
                <a:path h="2093119" w="2438400">
                  <a:moveTo>
                    <a:pt x="0" y="1991519"/>
                  </a:moveTo>
                  <a:lnTo>
                    <a:pt x="2438400" y="1991519"/>
                  </a:lnTo>
                  <a:lnTo>
                    <a:pt x="2311400" y="2093119"/>
                  </a:lnTo>
                  <a:cubicBezTo>
                    <a:pt x="2311400" y="2093119"/>
                    <a:pt x="1320800" y="2016919"/>
                    <a:pt x="1219200" y="2016919"/>
                  </a:cubicBezTo>
                  <a:lnTo>
                    <a:pt x="1219200" y="2016919"/>
                  </a:lnTo>
                  <a:cubicBezTo>
                    <a:pt x="1117600" y="2016919"/>
                    <a:pt x="127000" y="2093119"/>
                    <a:pt x="127000" y="2093119"/>
                  </a:cubicBezTo>
                  <a:lnTo>
                    <a:pt x="0" y="1991519"/>
                  </a:lnTo>
                  <a:lnTo>
                    <a:pt x="0" y="0"/>
                  </a:lnTo>
                  <a:lnTo>
                    <a:pt x="2438400" y="0"/>
                  </a:lnTo>
                  <a:lnTo>
                    <a:pt x="2438400" y="1991519"/>
                  </a:lnTo>
                  <a:lnTo>
                    <a:pt x="12700" y="1991519"/>
                  </a:lnTo>
                  <a:lnTo>
                    <a:pt x="12700" y="1978819"/>
                  </a:lnTo>
                  <a:lnTo>
                    <a:pt x="2425700" y="1978819"/>
                  </a:lnTo>
                  <a:lnTo>
                    <a:pt x="2425700" y="12700"/>
                  </a:lnTo>
                  <a:lnTo>
                    <a:pt x="12700" y="12700"/>
                  </a:lnTo>
                  <a:lnTo>
                    <a:pt x="12700" y="1991519"/>
                  </a:lnTo>
                </a:path>
              </a:pathLst>
            </a:custGeom>
            <a:solidFill>
              <a:srgbClr val="394C60">
                <a:alpha val="9804"/>
              </a:srgbClr>
            </a:solidFill>
          </p:spPr>
        </p:sp>
        <p:sp>
          <p:nvSpPr>
            <p:cNvPr name="TextBox 99" id="99"/>
            <p:cNvSpPr txBox="true"/>
            <p:nvPr/>
          </p:nvSpPr>
          <p:spPr>
            <a:xfrm>
              <a:off x="0" y="-38100"/>
              <a:ext cx="2438400" cy="2029619"/>
            </a:xfrm>
            <a:prstGeom prst="rect">
              <a:avLst/>
            </a:prstGeom>
          </p:spPr>
          <p:txBody>
            <a:bodyPr anchor="t" rtlCol="false" tIns="203200" lIns="203200" bIns="203200" rIns="203200"/>
            <a:lstStyle/>
            <a:p>
              <a:pPr>
                <a:lnSpc>
                  <a:spcPts val="1750"/>
                </a:lnSpc>
              </a:pPr>
              <a:r>
                <a:rPr lang="en-US" sz="1250">
                  <a:solidFill>
                    <a:srgbClr val="000000"/>
                  </a:solidFill>
                  <a:latin typeface="Arimo"/>
                </a:rPr>
                <a:t>Has not needed to find healthcare while traveling yet</a:t>
              </a:r>
            </a:p>
            <a:p>
              <a:pPr>
                <a:lnSpc>
                  <a:spcPts val="1750"/>
                </a:lnSpc>
              </a:pPr>
            </a:p>
          </p:txBody>
        </p:sp>
      </p:grpSp>
      <p:grpSp>
        <p:nvGrpSpPr>
          <p:cNvPr name="Group 100" id="100"/>
          <p:cNvGrpSpPr/>
          <p:nvPr/>
        </p:nvGrpSpPr>
        <p:grpSpPr>
          <a:xfrm rot="0">
            <a:off x="5885110" y="5869539"/>
            <a:ext cx="1829366" cy="1524000"/>
            <a:chOff x="0" y="0"/>
            <a:chExt cx="2439154" cy="2032000"/>
          </a:xfrm>
        </p:grpSpPr>
        <p:sp>
          <p:nvSpPr>
            <p:cNvPr name="Freeform 101" id="101"/>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102" id="102"/>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3" id="103"/>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[Consulting company] made it really easy to enroll in health insurance </a:t>
              </a:r>
            </a:p>
          </p:txBody>
        </p:sp>
      </p:grpSp>
      <p:grpSp>
        <p:nvGrpSpPr>
          <p:cNvPr name="Group 104" id="104"/>
          <p:cNvGrpSpPr/>
          <p:nvPr/>
        </p:nvGrpSpPr>
        <p:grpSpPr>
          <a:xfrm rot="0">
            <a:off x="3957437" y="6524625"/>
            <a:ext cx="1829366" cy="1524000"/>
            <a:chOff x="0" y="0"/>
            <a:chExt cx="2439154" cy="2032000"/>
          </a:xfrm>
        </p:grpSpPr>
        <p:sp>
          <p:nvSpPr>
            <p:cNvPr name="Freeform 105" id="105"/>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106" id="106"/>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7" id="107"/>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Actively schedules checkups during breaks/family visits</a:t>
              </a:r>
            </a:p>
          </p:txBody>
        </p:sp>
      </p:grpSp>
      <p:grpSp>
        <p:nvGrpSpPr>
          <p:cNvPr name="Group 108" id="108"/>
          <p:cNvGrpSpPr/>
          <p:nvPr/>
        </p:nvGrpSpPr>
        <p:grpSpPr>
          <a:xfrm rot="0">
            <a:off x="5951785" y="8551533"/>
            <a:ext cx="1829366" cy="1524000"/>
            <a:chOff x="0" y="0"/>
            <a:chExt cx="2439154" cy="2032000"/>
          </a:xfrm>
        </p:grpSpPr>
        <p:sp>
          <p:nvSpPr>
            <p:cNvPr name="Freeform 109" id="109"/>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DBD9D5"/>
            </a:solidFill>
          </p:spPr>
        </p:sp>
        <p:sp>
          <p:nvSpPr>
            <p:cNvPr name="Freeform 110" id="110"/>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11" id="111"/>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Chooses to be with HSA over FSA</a:t>
              </a:r>
            </a:p>
          </p:txBody>
        </p:sp>
      </p:grpSp>
      <p:grpSp>
        <p:nvGrpSpPr>
          <p:cNvPr name="Group 112" id="112"/>
          <p:cNvGrpSpPr/>
          <p:nvPr/>
        </p:nvGrpSpPr>
        <p:grpSpPr>
          <a:xfrm rot="0">
            <a:off x="0" y="7105650"/>
            <a:ext cx="1829366" cy="1611773"/>
            <a:chOff x="0" y="0"/>
            <a:chExt cx="2439154" cy="2149031"/>
          </a:xfrm>
        </p:grpSpPr>
        <p:sp>
          <p:nvSpPr>
            <p:cNvPr name="Freeform 113" id="113"/>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DBD9D5"/>
            </a:solidFill>
          </p:spPr>
        </p:sp>
        <p:sp>
          <p:nvSpPr>
            <p:cNvPr name="Freeform 114" id="114"/>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15" id="115"/>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Had a period without health insurance after university and before job insurance</a:t>
              </a:r>
            </a:p>
            <a:p>
              <a:pPr>
                <a:lnSpc>
                  <a:spcPts val="1610"/>
                </a:lnSpc>
              </a:pPr>
            </a:p>
          </p:txBody>
        </p:sp>
      </p:grpSp>
      <p:grpSp>
        <p:nvGrpSpPr>
          <p:cNvPr name="Group 116" id="116"/>
          <p:cNvGrpSpPr/>
          <p:nvPr/>
        </p:nvGrpSpPr>
        <p:grpSpPr>
          <a:xfrm rot="0">
            <a:off x="4417214" y="7545939"/>
            <a:ext cx="1828800" cy="1524000"/>
            <a:chOff x="0" y="0"/>
            <a:chExt cx="2438400" cy="2032000"/>
          </a:xfrm>
        </p:grpSpPr>
        <p:sp>
          <p:nvSpPr>
            <p:cNvPr name="Freeform 117" id="117"/>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18" id="118"/>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19" id="119"/>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Actively decided on Aetna for its benefits</a:t>
              </a:r>
            </a:p>
            <a:p>
              <a:pPr>
                <a:lnSpc>
                  <a:spcPts val="1750"/>
                </a:lnSpc>
              </a:pPr>
            </a:p>
          </p:txBody>
        </p:sp>
      </p:grpSp>
      <p:grpSp>
        <p:nvGrpSpPr>
          <p:cNvPr name="Group 120" id="120"/>
          <p:cNvGrpSpPr/>
          <p:nvPr/>
        </p:nvGrpSpPr>
        <p:grpSpPr>
          <a:xfrm rot="0">
            <a:off x="3322136" y="8622173"/>
            <a:ext cx="1829366" cy="1611773"/>
            <a:chOff x="0" y="0"/>
            <a:chExt cx="2439154" cy="2149031"/>
          </a:xfrm>
        </p:grpSpPr>
        <p:sp>
          <p:nvSpPr>
            <p:cNvPr name="Freeform 121" id="121"/>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DBD9D5"/>
            </a:solidFill>
          </p:spPr>
        </p:sp>
        <p:sp>
          <p:nvSpPr>
            <p:cNvPr name="Freeform 122" id="122"/>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23" id="123"/>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secure in the healthcare plan he chose</a:t>
              </a:r>
            </a:p>
            <a:p>
              <a:pPr>
                <a:lnSpc>
                  <a:spcPts val="1610"/>
                </a:lnSpc>
              </a:pPr>
            </a:p>
            <a:p>
              <a:pPr>
                <a:lnSpc>
                  <a:spcPts val="1610"/>
                </a:lnSpc>
              </a:pPr>
            </a:p>
            <a:p>
              <a:pPr>
                <a:lnSpc>
                  <a:spcPts val="1610"/>
                </a:lnSpc>
              </a:pPr>
            </a:p>
          </p:txBody>
        </p:sp>
      </p:grpSp>
      <p:grpSp>
        <p:nvGrpSpPr>
          <p:cNvPr name="Group 124" id="124"/>
          <p:cNvGrpSpPr/>
          <p:nvPr/>
        </p:nvGrpSpPr>
        <p:grpSpPr>
          <a:xfrm rot="0">
            <a:off x="9390614" y="584211"/>
            <a:ext cx="1828800" cy="1524000"/>
            <a:chOff x="0" y="0"/>
            <a:chExt cx="2438400" cy="2032000"/>
          </a:xfrm>
        </p:grpSpPr>
        <p:sp>
          <p:nvSpPr>
            <p:cNvPr name="Freeform 125" id="125"/>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26" id="126"/>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27" id="127"/>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Getting healthcare set up in Boston will be a long/tedious process</a:t>
              </a:r>
            </a:p>
            <a:p>
              <a:pPr>
                <a:lnSpc>
                  <a:spcPts val="1750"/>
                </a:lnSpc>
              </a:pPr>
              <a:r>
                <a:rPr lang="en-US" sz="1250">
                  <a:solidFill>
                    <a:srgbClr val="000000"/>
                  </a:solidFill>
                  <a:latin typeface="Arimo"/>
                </a:rPr>
                <a:t> </a:t>
              </a:r>
            </a:p>
          </p:txBody>
        </p:sp>
      </p:grpSp>
      <p:grpSp>
        <p:nvGrpSpPr>
          <p:cNvPr name="Group 128" id="128"/>
          <p:cNvGrpSpPr/>
          <p:nvPr/>
        </p:nvGrpSpPr>
        <p:grpSpPr>
          <a:xfrm rot="0">
            <a:off x="11276564" y="584211"/>
            <a:ext cx="1828800" cy="1524000"/>
            <a:chOff x="0" y="0"/>
            <a:chExt cx="2438400" cy="2032000"/>
          </a:xfrm>
        </p:grpSpPr>
        <p:sp>
          <p:nvSpPr>
            <p:cNvPr name="Freeform 129" id="129"/>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30" id="130"/>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31" id="131"/>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It might be negative to disclose [condition] to [consulting company] </a:t>
              </a:r>
            </a:p>
          </p:txBody>
        </p:sp>
      </p:grpSp>
      <p:grpSp>
        <p:nvGrpSpPr>
          <p:cNvPr name="Group 132" id="132"/>
          <p:cNvGrpSpPr/>
          <p:nvPr/>
        </p:nvGrpSpPr>
        <p:grpSpPr>
          <a:xfrm rot="0">
            <a:off x="15210389" y="355611"/>
            <a:ext cx="1828800" cy="1755107"/>
            <a:chOff x="0" y="0"/>
            <a:chExt cx="2438400" cy="2340143"/>
          </a:xfrm>
        </p:grpSpPr>
        <p:sp>
          <p:nvSpPr>
            <p:cNvPr name="Freeform 133" id="133"/>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DBD9D5"/>
            </a:solidFill>
          </p:spPr>
        </p:sp>
        <p:sp>
          <p:nvSpPr>
            <p:cNvPr name="Freeform 134" id="134"/>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35" id="135"/>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I’m in the economic position to pay out of pocket -&gt; health is more important than money</a:t>
              </a:r>
            </a:p>
            <a:p>
              <a:pPr>
                <a:lnSpc>
                  <a:spcPts val="1750"/>
                </a:lnSpc>
              </a:pPr>
            </a:p>
          </p:txBody>
        </p:sp>
      </p:grpSp>
      <p:grpSp>
        <p:nvGrpSpPr>
          <p:cNvPr name="Group 136" id="136"/>
          <p:cNvGrpSpPr/>
          <p:nvPr/>
        </p:nvGrpSpPr>
        <p:grpSpPr>
          <a:xfrm rot="0">
            <a:off x="13305389" y="530179"/>
            <a:ext cx="1828800" cy="1524000"/>
            <a:chOff x="0" y="0"/>
            <a:chExt cx="2438400" cy="2032000"/>
          </a:xfrm>
        </p:grpSpPr>
        <p:sp>
          <p:nvSpPr>
            <p:cNvPr name="Freeform 137" id="137"/>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38" id="138"/>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39" id="139"/>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The company's enrollment process made health decisions easier</a:t>
              </a:r>
            </a:p>
          </p:txBody>
        </p:sp>
      </p:grpSp>
      <p:grpSp>
        <p:nvGrpSpPr>
          <p:cNvPr name="Group 140" id="140"/>
          <p:cNvGrpSpPr/>
          <p:nvPr/>
        </p:nvGrpSpPr>
        <p:grpSpPr>
          <a:xfrm rot="0">
            <a:off x="9547882" y="2208541"/>
            <a:ext cx="1828800" cy="1755107"/>
            <a:chOff x="0" y="0"/>
            <a:chExt cx="2438400" cy="2340143"/>
          </a:xfrm>
        </p:grpSpPr>
        <p:sp>
          <p:nvSpPr>
            <p:cNvPr name="Freeform 141" id="141"/>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DBD9D5"/>
            </a:solidFill>
          </p:spPr>
        </p:sp>
        <p:sp>
          <p:nvSpPr>
            <p:cNvPr name="Freeform 142" id="142"/>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43" id="143"/>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Aetna’s familiarity and benefits make it the best choice for him</a:t>
              </a:r>
            </a:p>
            <a:p>
              <a:pPr>
                <a:lnSpc>
                  <a:spcPts val="1750"/>
                </a:lnSpc>
              </a:pPr>
            </a:p>
            <a:p>
              <a:pPr>
                <a:lnSpc>
                  <a:spcPts val="1750"/>
                </a:lnSpc>
              </a:pPr>
              <a:r>
                <a:rPr lang="en-US" sz="1250">
                  <a:solidFill>
                    <a:srgbClr val="000000"/>
                  </a:solidFill>
                  <a:latin typeface="Arimo"/>
                </a:rPr>
                <a:t> </a:t>
              </a:r>
            </a:p>
          </p:txBody>
        </p:sp>
      </p:grpSp>
      <p:grpSp>
        <p:nvGrpSpPr>
          <p:cNvPr name="Group 144" id="144"/>
          <p:cNvGrpSpPr/>
          <p:nvPr/>
        </p:nvGrpSpPr>
        <p:grpSpPr>
          <a:xfrm rot="0">
            <a:off x="11510032" y="1784978"/>
            <a:ext cx="1828800" cy="1985719"/>
            <a:chOff x="0" y="0"/>
            <a:chExt cx="2438400" cy="2647626"/>
          </a:xfrm>
        </p:grpSpPr>
        <p:sp>
          <p:nvSpPr>
            <p:cNvPr name="Freeform 145" id="145"/>
            <p:cNvSpPr/>
            <p:nvPr/>
          </p:nvSpPr>
          <p:spPr>
            <a:xfrm flipH="false" flipV="false" rot="0">
              <a:off x="0" y="0"/>
              <a:ext cx="2438400" cy="2546026"/>
            </a:xfrm>
            <a:custGeom>
              <a:avLst/>
              <a:gdLst/>
              <a:ahLst/>
              <a:cxnLst/>
              <a:rect r="r" b="b" t="t" l="l"/>
              <a:pathLst>
                <a:path h="2546026" w="2438400">
                  <a:moveTo>
                    <a:pt x="0" y="0"/>
                  </a:moveTo>
                  <a:lnTo>
                    <a:pt x="2438400" y="0"/>
                  </a:lnTo>
                  <a:lnTo>
                    <a:pt x="2438400" y="2546026"/>
                  </a:lnTo>
                  <a:lnTo>
                    <a:pt x="0" y="2546026"/>
                  </a:lnTo>
                  <a:close/>
                </a:path>
              </a:pathLst>
            </a:custGeom>
            <a:solidFill>
              <a:srgbClr val="DBD9D5"/>
            </a:solidFill>
          </p:spPr>
        </p:sp>
        <p:sp>
          <p:nvSpPr>
            <p:cNvPr name="Freeform 146" id="146"/>
            <p:cNvSpPr/>
            <p:nvPr/>
          </p:nvSpPr>
          <p:spPr>
            <a:xfrm flipH="false" flipV="false" rot="0">
              <a:off x="0" y="0"/>
              <a:ext cx="2438400" cy="2647626"/>
            </a:xfrm>
            <a:custGeom>
              <a:avLst/>
              <a:gdLst/>
              <a:ahLst/>
              <a:cxnLst/>
              <a:rect r="r" b="b" t="t" l="l"/>
              <a:pathLst>
                <a:path h="2647626" w="2438400">
                  <a:moveTo>
                    <a:pt x="0" y="2546026"/>
                  </a:moveTo>
                  <a:lnTo>
                    <a:pt x="2438400" y="2546026"/>
                  </a:lnTo>
                  <a:lnTo>
                    <a:pt x="2311400" y="2647626"/>
                  </a:lnTo>
                  <a:cubicBezTo>
                    <a:pt x="2311400" y="2647626"/>
                    <a:pt x="1320800" y="2571426"/>
                    <a:pt x="1219200" y="2571426"/>
                  </a:cubicBezTo>
                  <a:lnTo>
                    <a:pt x="1219200" y="2571426"/>
                  </a:lnTo>
                  <a:cubicBezTo>
                    <a:pt x="1117600" y="2571426"/>
                    <a:pt x="127000" y="2647626"/>
                    <a:pt x="127000" y="2647626"/>
                  </a:cubicBezTo>
                  <a:lnTo>
                    <a:pt x="0" y="2546026"/>
                  </a:lnTo>
                  <a:lnTo>
                    <a:pt x="0" y="0"/>
                  </a:lnTo>
                  <a:lnTo>
                    <a:pt x="2438400" y="0"/>
                  </a:lnTo>
                  <a:lnTo>
                    <a:pt x="2438400" y="2546026"/>
                  </a:lnTo>
                  <a:lnTo>
                    <a:pt x="12700" y="2546026"/>
                  </a:lnTo>
                  <a:lnTo>
                    <a:pt x="12700" y="2533326"/>
                  </a:lnTo>
                  <a:lnTo>
                    <a:pt x="2425700" y="2533326"/>
                  </a:lnTo>
                  <a:lnTo>
                    <a:pt x="2425700" y="12700"/>
                  </a:lnTo>
                  <a:lnTo>
                    <a:pt x="12700" y="12700"/>
                  </a:lnTo>
                  <a:lnTo>
                    <a:pt x="12700" y="2546026"/>
                  </a:lnTo>
                </a:path>
              </a:pathLst>
            </a:custGeom>
            <a:solidFill>
              <a:srgbClr val="394C60">
                <a:alpha val="9804"/>
              </a:srgbClr>
            </a:solidFill>
          </p:spPr>
        </p:sp>
        <p:sp>
          <p:nvSpPr>
            <p:cNvPr name="TextBox 147" id="147"/>
            <p:cNvSpPr txBox="true"/>
            <p:nvPr/>
          </p:nvSpPr>
          <p:spPr>
            <a:xfrm>
              <a:off x="0" y="-38100"/>
              <a:ext cx="2438400" cy="2584126"/>
            </a:xfrm>
            <a:prstGeom prst="rect">
              <a:avLst/>
            </a:prstGeom>
          </p:spPr>
          <p:txBody>
            <a:bodyPr anchor="t" rtlCol="false" tIns="203200" lIns="203200" bIns="203200" rIns="203200"/>
            <a:lstStyle/>
            <a:p>
              <a:pPr>
                <a:lnSpc>
                  <a:spcPts val="1750"/>
                </a:lnSpc>
              </a:pPr>
              <a:r>
                <a:rPr lang="en-US" sz="1250">
                  <a:solidFill>
                    <a:srgbClr val="000000"/>
                  </a:solidFill>
                  <a:latin typeface="Arimo"/>
                </a:rPr>
                <a:t>Transitioning from school to job insurance is easier with the same provider</a:t>
              </a:r>
            </a:p>
            <a:p>
              <a:pPr>
                <a:lnSpc>
                  <a:spcPts val="1750"/>
                </a:lnSpc>
              </a:pPr>
            </a:p>
            <a:p>
              <a:pPr>
                <a:lnSpc>
                  <a:spcPts val="1750"/>
                </a:lnSpc>
              </a:pPr>
              <a:r>
                <a:rPr lang="en-US" sz="1250">
                  <a:solidFill>
                    <a:srgbClr val="000000"/>
                  </a:solidFill>
                  <a:latin typeface="Arimo"/>
                </a:rPr>
                <a:t> </a:t>
              </a:r>
            </a:p>
          </p:txBody>
        </p:sp>
      </p:grpSp>
      <p:grpSp>
        <p:nvGrpSpPr>
          <p:cNvPr name="Group 148" id="148"/>
          <p:cNvGrpSpPr/>
          <p:nvPr/>
        </p:nvGrpSpPr>
        <p:grpSpPr>
          <a:xfrm rot="0">
            <a:off x="13538857" y="1671654"/>
            <a:ext cx="1828800" cy="1755107"/>
            <a:chOff x="0" y="0"/>
            <a:chExt cx="2438400" cy="2340143"/>
          </a:xfrm>
        </p:grpSpPr>
        <p:sp>
          <p:nvSpPr>
            <p:cNvPr name="Freeform 149" id="149"/>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DBD9D5"/>
            </a:solidFill>
          </p:spPr>
        </p:sp>
        <p:sp>
          <p:nvSpPr>
            <p:cNvPr name="Freeform 150" id="150"/>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51" id="151"/>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Prescription medication laws vary significantly by state and can be barriers to necessary care</a:t>
              </a:r>
            </a:p>
            <a:p>
              <a:pPr>
                <a:lnSpc>
                  <a:spcPts val="1750"/>
                </a:lnSpc>
              </a:pPr>
            </a:p>
          </p:txBody>
        </p:sp>
      </p:grpSp>
      <p:grpSp>
        <p:nvGrpSpPr>
          <p:cNvPr name="Group 152" id="152"/>
          <p:cNvGrpSpPr/>
          <p:nvPr/>
        </p:nvGrpSpPr>
        <p:grpSpPr>
          <a:xfrm rot="0">
            <a:off x="15430500" y="2108211"/>
            <a:ext cx="1828800" cy="1755107"/>
            <a:chOff x="0" y="0"/>
            <a:chExt cx="2438400" cy="2340143"/>
          </a:xfrm>
        </p:grpSpPr>
        <p:sp>
          <p:nvSpPr>
            <p:cNvPr name="Freeform 153" id="153"/>
            <p:cNvSpPr/>
            <p:nvPr/>
          </p:nvSpPr>
          <p:spPr>
            <a:xfrm flipH="false" flipV="false" rot="0">
              <a:off x="0" y="0"/>
              <a:ext cx="2438400" cy="2238543"/>
            </a:xfrm>
            <a:custGeom>
              <a:avLst/>
              <a:gdLst/>
              <a:ahLst/>
              <a:cxnLst/>
              <a:rect r="r" b="b" t="t" l="l"/>
              <a:pathLst>
                <a:path h="2238543" w="2438400">
                  <a:moveTo>
                    <a:pt x="0" y="0"/>
                  </a:moveTo>
                  <a:lnTo>
                    <a:pt x="2438400" y="0"/>
                  </a:lnTo>
                  <a:lnTo>
                    <a:pt x="2438400" y="2238543"/>
                  </a:lnTo>
                  <a:lnTo>
                    <a:pt x="0" y="2238543"/>
                  </a:lnTo>
                  <a:close/>
                </a:path>
              </a:pathLst>
            </a:custGeom>
            <a:solidFill>
              <a:srgbClr val="DBD9D5"/>
            </a:solidFill>
          </p:spPr>
        </p:sp>
        <p:sp>
          <p:nvSpPr>
            <p:cNvPr name="Freeform 154" id="154"/>
            <p:cNvSpPr/>
            <p:nvPr/>
          </p:nvSpPr>
          <p:spPr>
            <a:xfrm flipH="false" flipV="false" rot="0">
              <a:off x="0" y="0"/>
              <a:ext cx="2438400" cy="2340143"/>
            </a:xfrm>
            <a:custGeom>
              <a:avLst/>
              <a:gdLst/>
              <a:ahLst/>
              <a:cxnLst/>
              <a:rect r="r" b="b" t="t" l="l"/>
              <a:pathLst>
                <a:path h="2340143" w="2438400">
                  <a:moveTo>
                    <a:pt x="0" y="2238543"/>
                  </a:moveTo>
                  <a:lnTo>
                    <a:pt x="2438400" y="2238543"/>
                  </a:lnTo>
                  <a:lnTo>
                    <a:pt x="2311400" y="2340143"/>
                  </a:lnTo>
                  <a:cubicBezTo>
                    <a:pt x="2311400" y="2340143"/>
                    <a:pt x="1320800" y="2263943"/>
                    <a:pt x="1219200" y="2263943"/>
                  </a:cubicBezTo>
                  <a:lnTo>
                    <a:pt x="1219200" y="2263943"/>
                  </a:lnTo>
                  <a:cubicBezTo>
                    <a:pt x="1117600" y="2263943"/>
                    <a:pt x="127000" y="2340143"/>
                    <a:pt x="127000" y="2340143"/>
                  </a:cubicBezTo>
                  <a:lnTo>
                    <a:pt x="0" y="2238543"/>
                  </a:lnTo>
                  <a:lnTo>
                    <a:pt x="0" y="0"/>
                  </a:lnTo>
                  <a:lnTo>
                    <a:pt x="2438400" y="0"/>
                  </a:lnTo>
                  <a:lnTo>
                    <a:pt x="2438400" y="2238543"/>
                  </a:lnTo>
                  <a:lnTo>
                    <a:pt x="12700" y="2238543"/>
                  </a:lnTo>
                  <a:lnTo>
                    <a:pt x="12700" y="2225843"/>
                  </a:lnTo>
                  <a:lnTo>
                    <a:pt x="2425700" y="2225843"/>
                  </a:lnTo>
                  <a:lnTo>
                    <a:pt x="2425700" y="12700"/>
                  </a:lnTo>
                  <a:lnTo>
                    <a:pt x="12700" y="12700"/>
                  </a:lnTo>
                  <a:lnTo>
                    <a:pt x="12700" y="2238543"/>
                  </a:lnTo>
                </a:path>
              </a:pathLst>
            </a:custGeom>
            <a:solidFill>
              <a:srgbClr val="394C60">
                <a:alpha val="9804"/>
              </a:srgbClr>
            </a:solidFill>
          </p:spPr>
        </p:sp>
        <p:sp>
          <p:nvSpPr>
            <p:cNvPr name="TextBox 155" id="155"/>
            <p:cNvSpPr txBox="true"/>
            <p:nvPr/>
          </p:nvSpPr>
          <p:spPr>
            <a:xfrm>
              <a:off x="0" y="-38100"/>
              <a:ext cx="2438400" cy="2276643"/>
            </a:xfrm>
            <a:prstGeom prst="rect">
              <a:avLst/>
            </a:prstGeom>
          </p:spPr>
          <p:txBody>
            <a:bodyPr anchor="t" rtlCol="false" tIns="203200" lIns="203200" bIns="203200" rIns="203200"/>
            <a:lstStyle/>
            <a:p>
              <a:pPr>
                <a:lnSpc>
                  <a:spcPts val="1750"/>
                </a:lnSpc>
              </a:pPr>
              <a:r>
                <a:rPr lang="en-US" sz="1250">
                  <a:solidFill>
                    <a:srgbClr val="000000"/>
                  </a:solidFill>
                  <a:latin typeface="Arimo"/>
                </a:rPr>
                <a:t>Schools lack important education on navigating healthcare systems</a:t>
              </a:r>
            </a:p>
            <a:p>
              <a:pPr>
                <a:lnSpc>
                  <a:spcPts val="1750"/>
                </a:lnSpc>
              </a:pPr>
            </a:p>
            <a:p>
              <a:pPr>
                <a:lnSpc>
                  <a:spcPts val="1750"/>
                </a:lnSpc>
              </a:pPr>
              <a:r>
                <a:rPr lang="en-US" sz="1250">
                  <a:solidFill>
                    <a:srgbClr val="000000"/>
                  </a:solidFill>
                  <a:latin typeface="Arimo"/>
                </a:rPr>
                <a:t> </a:t>
              </a:r>
            </a:p>
          </p:txBody>
        </p:sp>
      </p:grpSp>
      <p:grpSp>
        <p:nvGrpSpPr>
          <p:cNvPr name="Group 156" id="156"/>
          <p:cNvGrpSpPr/>
          <p:nvPr/>
        </p:nvGrpSpPr>
        <p:grpSpPr>
          <a:xfrm rot="0">
            <a:off x="10305014" y="3253835"/>
            <a:ext cx="1828800" cy="1775608"/>
            <a:chOff x="0" y="0"/>
            <a:chExt cx="2438400" cy="2367478"/>
          </a:xfrm>
        </p:grpSpPr>
        <p:sp>
          <p:nvSpPr>
            <p:cNvPr name="Freeform 157" id="157"/>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DBD9D5"/>
            </a:solidFill>
          </p:spPr>
        </p:sp>
        <p:sp>
          <p:nvSpPr>
            <p:cNvPr name="Freeform 158" id="158"/>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59" id="159"/>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Traveling and health need to be well-balanced for work efficiency</a:t>
              </a:r>
            </a:p>
            <a:p>
              <a:pPr>
                <a:lnSpc>
                  <a:spcPts val="1750"/>
                </a:lnSpc>
              </a:pPr>
            </a:p>
            <a:p>
              <a:pPr>
                <a:lnSpc>
                  <a:spcPts val="1750"/>
                </a:lnSpc>
              </a:pPr>
              <a:r>
                <a:rPr lang="en-US" sz="1250">
                  <a:solidFill>
                    <a:srgbClr val="000000"/>
                  </a:solidFill>
                  <a:latin typeface="Arimo"/>
                </a:rPr>
                <a:t> </a:t>
              </a:r>
            </a:p>
          </p:txBody>
        </p:sp>
      </p:grpSp>
      <p:grpSp>
        <p:nvGrpSpPr>
          <p:cNvPr name="Group 160" id="160"/>
          <p:cNvGrpSpPr/>
          <p:nvPr/>
        </p:nvGrpSpPr>
        <p:grpSpPr>
          <a:xfrm rot="0">
            <a:off x="12286214" y="3206126"/>
            <a:ext cx="1828800" cy="1775608"/>
            <a:chOff x="0" y="0"/>
            <a:chExt cx="2438400" cy="2367478"/>
          </a:xfrm>
        </p:grpSpPr>
        <p:sp>
          <p:nvSpPr>
            <p:cNvPr name="Freeform 161" id="161"/>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DBD9D5"/>
            </a:solidFill>
          </p:spPr>
        </p:sp>
        <p:sp>
          <p:nvSpPr>
            <p:cNvPr name="Freeform 162" id="162"/>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63" id="163"/>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Going out-of-network should be a last resort, but it's feasible if necessary</a:t>
              </a:r>
            </a:p>
            <a:p>
              <a:pPr>
                <a:lnSpc>
                  <a:spcPts val="1750"/>
                </a:lnSpc>
              </a:pPr>
            </a:p>
            <a:p>
              <a:pPr>
                <a:lnSpc>
                  <a:spcPts val="1750"/>
                </a:lnSpc>
              </a:pPr>
              <a:r>
                <a:rPr lang="en-US" sz="1250">
                  <a:solidFill>
                    <a:srgbClr val="000000"/>
                  </a:solidFill>
                  <a:latin typeface="Arimo"/>
                </a:rPr>
                <a:t> </a:t>
              </a:r>
            </a:p>
          </p:txBody>
        </p:sp>
      </p:grpSp>
      <p:grpSp>
        <p:nvGrpSpPr>
          <p:cNvPr name="Group 164" id="164"/>
          <p:cNvGrpSpPr/>
          <p:nvPr/>
        </p:nvGrpSpPr>
        <p:grpSpPr>
          <a:xfrm rot="0">
            <a:off x="14381714" y="3253835"/>
            <a:ext cx="1828800" cy="1775608"/>
            <a:chOff x="0" y="0"/>
            <a:chExt cx="2438400" cy="2367478"/>
          </a:xfrm>
        </p:grpSpPr>
        <p:sp>
          <p:nvSpPr>
            <p:cNvPr name="Freeform 165" id="165"/>
            <p:cNvSpPr/>
            <p:nvPr/>
          </p:nvSpPr>
          <p:spPr>
            <a:xfrm flipH="false" flipV="false" rot="0">
              <a:off x="0" y="0"/>
              <a:ext cx="2438400" cy="2265878"/>
            </a:xfrm>
            <a:custGeom>
              <a:avLst/>
              <a:gdLst/>
              <a:ahLst/>
              <a:cxnLst/>
              <a:rect r="r" b="b" t="t" l="l"/>
              <a:pathLst>
                <a:path h="2265878" w="2438400">
                  <a:moveTo>
                    <a:pt x="0" y="0"/>
                  </a:moveTo>
                  <a:lnTo>
                    <a:pt x="2438400" y="0"/>
                  </a:lnTo>
                  <a:lnTo>
                    <a:pt x="2438400" y="2265878"/>
                  </a:lnTo>
                  <a:lnTo>
                    <a:pt x="0" y="2265878"/>
                  </a:lnTo>
                  <a:close/>
                </a:path>
              </a:pathLst>
            </a:custGeom>
            <a:solidFill>
              <a:srgbClr val="DBD9D5"/>
            </a:solidFill>
          </p:spPr>
        </p:sp>
        <p:sp>
          <p:nvSpPr>
            <p:cNvPr name="Freeform 166" id="166"/>
            <p:cNvSpPr/>
            <p:nvPr/>
          </p:nvSpPr>
          <p:spPr>
            <a:xfrm flipH="false" flipV="false" rot="0">
              <a:off x="0" y="0"/>
              <a:ext cx="2438400" cy="2367478"/>
            </a:xfrm>
            <a:custGeom>
              <a:avLst/>
              <a:gdLst/>
              <a:ahLst/>
              <a:cxnLst/>
              <a:rect r="r" b="b" t="t" l="l"/>
              <a:pathLst>
                <a:path h="2367478" w="2438400">
                  <a:moveTo>
                    <a:pt x="0" y="2265878"/>
                  </a:moveTo>
                  <a:lnTo>
                    <a:pt x="2438400" y="2265878"/>
                  </a:lnTo>
                  <a:lnTo>
                    <a:pt x="2311400" y="2367478"/>
                  </a:lnTo>
                  <a:cubicBezTo>
                    <a:pt x="2311400" y="2367478"/>
                    <a:pt x="1320800" y="2291278"/>
                    <a:pt x="1219200" y="2291278"/>
                  </a:cubicBezTo>
                  <a:lnTo>
                    <a:pt x="1219200" y="2291278"/>
                  </a:lnTo>
                  <a:cubicBezTo>
                    <a:pt x="1117600" y="2291278"/>
                    <a:pt x="127000" y="2367478"/>
                    <a:pt x="127000" y="2367478"/>
                  </a:cubicBezTo>
                  <a:lnTo>
                    <a:pt x="0" y="2265878"/>
                  </a:lnTo>
                  <a:lnTo>
                    <a:pt x="0" y="0"/>
                  </a:lnTo>
                  <a:lnTo>
                    <a:pt x="2438400" y="0"/>
                  </a:lnTo>
                  <a:lnTo>
                    <a:pt x="2438400" y="2265878"/>
                  </a:lnTo>
                  <a:lnTo>
                    <a:pt x="12700" y="2265878"/>
                  </a:lnTo>
                  <a:lnTo>
                    <a:pt x="12700" y="2253178"/>
                  </a:lnTo>
                  <a:lnTo>
                    <a:pt x="2425700" y="2253178"/>
                  </a:lnTo>
                  <a:lnTo>
                    <a:pt x="2425700" y="12700"/>
                  </a:lnTo>
                  <a:lnTo>
                    <a:pt x="12700" y="12700"/>
                  </a:lnTo>
                  <a:lnTo>
                    <a:pt x="12700" y="2265878"/>
                  </a:lnTo>
                </a:path>
              </a:pathLst>
            </a:custGeom>
            <a:solidFill>
              <a:srgbClr val="394C60">
                <a:alpha val="9804"/>
              </a:srgbClr>
            </a:solidFill>
          </p:spPr>
        </p:sp>
        <p:sp>
          <p:nvSpPr>
            <p:cNvPr name="TextBox 167" id="167"/>
            <p:cNvSpPr txBox="true"/>
            <p:nvPr/>
          </p:nvSpPr>
          <p:spPr>
            <a:xfrm>
              <a:off x="0" y="-38100"/>
              <a:ext cx="2438400" cy="2303978"/>
            </a:xfrm>
            <a:prstGeom prst="rect">
              <a:avLst/>
            </a:prstGeom>
          </p:spPr>
          <p:txBody>
            <a:bodyPr anchor="t" rtlCol="false" tIns="203200" lIns="203200" bIns="203200" rIns="203200"/>
            <a:lstStyle/>
            <a:p>
              <a:pPr>
                <a:lnSpc>
                  <a:spcPts val="1750"/>
                </a:lnSpc>
              </a:pPr>
              <a:r>
                <a:rPr lang="en-US" sz="1250">
                  <a:solidFill>
                    <a:srgbClr val="000000"/>
                  </a:solidFill>
                  <a:latin typeface="Arimo"/>
                </a:rPr>
                <a:t>Seeking reimbursements from the company for health expenses is possible</a:t>
              </a:r>
            </a:p>
            <a:p>
              <a:pPr>
                <a:lnSpc>
                  <a:spcPts val="1750"/>
                </a:lnSpc>
              </a:pPr>
            </a:p>
          </p:txBody>
        </p:sp>
      </p:grpSp>
      <p:grpSp>
        <p:nvGrpSpPr>
          <p:cNvPr name="Group 168" id="168"/>
          <p:cNvGrpSpPr/>
          <p:nvPr/>
        </p:nvGrpSpPr>
        <p:grpSpPr>
          <a:xfrm rot="0">
            <a:off x="16334339" y="3253835"/>
            <a:ext cx="1828800" cy="1728736"/>
            <a:chOff x="0" y="0"/>
            <a:chExt cx="2438400" cy="2304981"/>
          </a:xfrm>
        </p:grpSpPr>
        <p:sp>
          <p:nvSpPr>
            <p:cNvPr name="Freeform 169" id="169"/>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170" id="170"/>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71" id="171"/>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The perception of state laws impacting prescription access is problematic</a:t>
              </a:r>
            </a:p>
            <a:p>
              <a:pPr>
                <a:lnSpc>
                  <a:spcPts val="1750"/>
                </a:lnSpc>
              </a:pPr>
            </a:p>
            <a:p>
              <a:pPr>
                <a:lnSpc>
                  <a:spcPts val="1750"/>
                </a:lnSpc>
              </a:pPr>
            </a:p>
          </p:txBody>
        </p:sp>
      </p:grpSp>
      <p:grpSp>
        <p:nvGrpSpPr>
          <p:cNvPr name="Group 172" id="172"/>
          <p:cNvGrpSpPr/>
          <p:nvPr/>
        </p:nvGrpSpPr>
        <p:grpSpPr>
          <a:xfrm rot="0">
            <a:off x="10576582" y="5305425"/>
            <a:ext cx="1828800" cy="1524000"/>
            <a:chOff x="0" y="0"/>
            <a:chExt cx="2438400" cy="2032000"/>
          </a:xfrm>
        </p:grpSpPr>
        <p:sp>
          <p:nvSpPr>
            <p:cNvPr name="Freeform 173" id="173"/>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74" id="174"/>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75" id="175"/>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Confident that he will get healthcare if he ever needs it</a:t>
              </a:r>
            </a:p>
            <a:p>
              <a:pPr>
                <a:lnSpc>
                  <a:spcPts val="1750"/>
                </a:lnSpc>
              </a:pPr>
            </a:p>
          </p:txBody>
        </p:sp>
      </p:grpSp>
      <p:grpSp>
        <p:nvGrpSpPr>
          <p:cNvPr name="Group 176" id="176"/>
          <p:cNvGrpSpPr/>
          <p:nvPr/>
        </p:nvGrpSpPr>
        <p:grpSpPr>
          <a:xfrm rot="0">
            <a:off x="12500632" y="5280720"/>
            <a:ext cx="1828800" cy="1728736"/>
            <a:chOff x="0" y="0"/>
            <a:chExt cx="2438400" cy="2304981"/>
          </a:xfrm>
        </p:grpSpPr>
        <p:sp>
          <p:nvSpPr>
            <p:cNvPr name="Freeform 177" id="177"/>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178" id="178"/>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79" id="179"/>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Supported/grateful for his family in making healthcare decisions </a:t>
              </a:r>
            </a:p>
            <a:p>
              <a:pPr>
                <a:lnSpc>
                  <a:spcPts val="1750"/>
                </a:lnSpc>
              </a:pPr>
            </a:p>
            <a:p>
              <a:pPr>
                <a:lnSpc>
                  <a:spcPts val="1750"/>
                </a:lnSpc>
              </a:pPr>
            </a:p>
          </p:txBody>
        </p:sp>
      </p:grpSp>
      <p:grpSp>
        <p:nvGrpSpPr>
          <p:cNvPr name="Group 180" id="180"/>
          <p:cNvGrpSpPr/>
          <p:nvPr/>
        </p:nvGrpSpPr>
        <p:grpSpPr>
          <a:xfrm rot="0">
            <a:off x="14462782" y="5280720"/>
            <a:ext cx="1828800" cy="1524000"/>
            <a:chOff x="0" y="0"/>
            <a:chExt cx="2438400" cy="2032000"/>
          </a:xfrm>
        </p:grpSpPr>
        <p:sp>
          <p:nvSpPr>
            <p:cNvPr name="Freeform 181" id="181"/>
            <p:cNvSpPr/>
            <p:nvPr/>
          </p:nvSpPr>
          <p:spPr>
            <a:xfrm flipH="false" flipV="false" rot="0">
              <a:off x="0" y="0"/>
              <a:ext cx="2438400" cy="1930400"/>
            </a:xfrm>
            <a:custGeom>
              <a:avLst/>
              <a:gdLst/>
              <a:ahLst/>
              <a:cxnLst/>
              <a:rect r="r" b="b" t="t" l="l"/>
              <a:pathLst>
                <a:path h="1930400" w="2438400">
                  <a:moveTo>
                    <a:pt x="0" y="0"/>
                  </a:moveTo>
                  <a:lnTo>
                    <a:pt x="2438400" y="0"/>
                  </a:lnTo>
                  <a:lnTo>
                    <a:pt x="2438400" y="1930400"/>
                  </a:lnTo>
                  <a:lnTo>
                    <a:pt x="0" y="1930400"/>
                  </a:lnTo>
                  <a:close/>
                </a:path>
              </a:pathLst>
            </a:custGeom>
            <a:solidFill>
              <a:srgbClr val="DBD9D5"/>
            </a:solidFill>
          </p:spPr>
        </p:sp>
        <p:sp>
          <p:nvSpPr>
            <p:cNvPr name="Freeform 182" id="182"/>
            <p:cNvSpPr/>
            <p:nvPr/>
          </p:nvSpPr>
          <p:spPr>
            <a:xfrm flipH="false" flipV="false" rot="0">
              <a:off x="0" y="0"/>
              <a:ext cx="2438400" cy="2032000"/>
            </a:xfrm>
            <a:custGeom>
              <a:avLst/>
              <a:gdLst/>
              <a:ahLst/>
              <a:cxnLst/>
              <a:rect r="r" b="b" t="t" l="l"/>
              <a:pathLst>
                <a:path h="2032000" w="2438400">
                  <a:moveTo>
                    <a:pt x="0" y="1930400"/>
                  </a:moveTo>
                  <a:lnTo>
                    <a:pt x="2438400" y="1930400"/>
                  </a:lnTo>
                  <a:lnTo>
                    <a:pt x="2311400" y="2032000"/>
                  </a:lnTo>
                  <a:cubicBezTo>
                    <a:pt x="2311400" y="2032000"/>
                    <a:pt x="1320800" y="1955800"/>
                    <a:pt x="1219200" y="1955800"/>
                  </a:cubicBezTo>
                  <a:lnTo>
                    <a:pt x="1219200" y="1955800"/>
                  </a:lnTo>
                  <a:cubicBezTo>
                    <a:pt x="1117600" y="1955800"/>
                    <a:pt x="127000" y="2032000"/>
                    <a:pt x="127000" y="2032000"/>
                  </a:cubicBezTo>
                  <a:lnTo>
                    <a:pt x="0" y="1930400"/>
                  </a:lnTo>
                  <a:lnTo>
                    <a:pt x="0" y="0"/>
                  </a:lnTo>
                  <a:lnTo>
                    <a:pt x="2438400" y="0"/>
                  </a:lnTo>
                  <a:lnTo>
                    <a:pt x="2438400" y="1930400"/>
                  </a:lnTo>
                  <a:lnTo>
                    <a:pt x="12700" y="1930400"/>
                  </a:lnTo>
                  <a:lnTo>
                    <a:pt x="12700" y="1917700"/>
                  </a:lnTo>
                  <a:lnTo>
                    <a:pt x="2425700" y="1917700"/>
                  </a:lnTo>
                  <a:lnTo>
                    <a:pt x="2425700" y="12700"/>
                  </a:lnTo>
                  <a:lnTo>
                    <a:pt x="12700" y="12700"/>
                  </a:lnTo>
                  <a:lnTo>
                    <a:pt x="12700" y="1930400"/>
                  </a:lnTo>
                </a:path>
              </a:pathLst>
            </a:custGeom>
            <a:solidFill>
              <a:srgbClr val="394C60">
                <a:alpha val="9804"/>
              </a:srgbClr>
            </a:solidFill>
          </p:spPr>
        </p:sp>
        <p:sp>
          <p:nvSpPr>
            <p:cNvPr name="TextBox 183" id="183"/>
            <p:cNvSpPr txBox="true"/>
            <p:nvPr/>
          </p:nvSpPr>
          <p:spPr>
            <a:xfrm>
              <a:off x="0" y="-38100"/>
              <a:ext cx="243840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Annoyed by the task of transitioning check-ups away from Boston </a:t>
              </a:r>
            </a:p>
            <a:p>
              <a:pPr>
                <a:lnSpc>
                  <a:spcPts val="1750"/>
                </a:lnSpc>
              </a:pPr>
            </a:p>
          </p:txBody>
        </p:sp>
      </p:grpSp>
      <p:grpSp>
        <p:nvGrpSpPr>
          <p:cNvPr name="Group 184" id="184"/>
          <p:cNvGrpSpPr/>
          <p:nvPr/>
        </p:nvGrpSpPr>
        <p:grpSpPr>
          <a:xfrm rot="0">
            <a:off x="16386832" y="5303639"/>
            <a:ext cx="1828800" cy="1982986"/>
            <a:chOff x="0" y="0"/>
            <a:chExt cx="2438400" cy="2643981"/>
          </a:xfrm>
        </p:grpSpPr>
        <p:sp>
          <p:nvSpPr>
            <p:cNvPr name="Freeform 185" id="185"/>
            <p:cNvSpPr/>
            <p:nvPr/>
          </p:nvSpPr>
          <p:spPr>
            <a:xfrm flipH="false" flipV="false" rot="0">
              <a:off x="0" y="0"/>
              <a:ext cx="2438400" cy="2542381"/>
            </a:xfrm>
            <a:custGeom>
              <a:avLst/>
              <a:gdLst/>
              <a:ahLst/>
              <a:cxnLst/>
              <a:rect r="r" b="b" t="t" l="l"/>
              <a:pathLst>
                <a:path h="2542381" w="2438400">
                  <a:moveTo>
                    <a:pt x="0" y="0"/>
                  </a:moveTo>
                  <a:lnTo>
                    <a:pt x="2438400" y="0"/>
                  </a:lnTo>
                  <a:lnTo>
                    <a:pt x="2438400" y="2542381"/>
                  </a:lnTo>
                  <a:lnTo>
                    <a:pt x="0" y="2542381"/>
                  </a:lnTo>
                  <a:close/>
                </a:path>
              </a:pathLst>
            </a:custGeom>
            <a:solidFill>
              <a:srgbClr val="DBD9D5"/>
            </a:solidFill>
          </p:spPr>
        </p:sp>
        <p:sp>
          <p:nvSpPr>
            <p:cNvPr name="Freeform 186" id="186"/>
            <p:cNvSpPr/>
            <p:nvPr/>
          </p:nvSpPr>
          <p:spPr>
            <a:xfrm flipH="false" flipV="false" rot="0">
              <a:off x="0" y="0"/>
              <a:ext cx="2438400" cy="2643981"/>
            </a:xfrm>
            <a:custGeom>
              <a:avLst/>
              <a:gdLst/>
              <a:ahLst/>
              <a:cxnLst/>
              <a:rect r="r" b="b" t="t" l="l"/>
              <a:pathLst>
                <a:path h="2643981" w="2438400">
                  <a:moveTo>
                    <a:pt x="0" y="2542381"/>
                  </a:moveTo>
                  <a:lnTo>
                    <a:pt x="2438400" y="2542381"/>
                  </a:lnTo>
                  <a:lnTo>
                    <a:pt x="2311400" y="2643981"/>
                  </a:lnTo>
                  <a:cubicBezTo>
                    <a:pt x="2311400" y="2643981"/>
                    <a:pt x="1320800" y="2567781"/>
                    <a:pt x="1219200" y="2567781"/>
                  </a:cubicBezTo>
                  <a:lnTo>
                    <a:pt x="1219200" y="2567781"/>
                  </a:lnTo>
                  <a:cubicBezTo>
                    <a:pt x="1117600" y="2567781"/>
                    <a:pt x="127000" y="2643981"/>
                    <a:pt x="127000" y="2643981"/>
                  </a:cubicBezTo>
                  <a:lnTo>
                    <a:pt x="0" y="2542381"/>
                  </a:lnTo>
                  <a:lnTo>
                    <a:pt x="0" y="0"/>
                  </a:lnTo>
                  <a:lnTo>
                    <a:pt x="2438400" y="0"/>
                  </a:lnTo>
                  <a:lnTo>
                    <a:pt x="2438400" y="2542381"/>
                  </a:lnTo>
                  <a:lnTo>
                    <a:pt x="12700" y="2542381"/>
                  </a:lnTo>
                  <a:lnTo>
                    <a:pt x="12700" y="2529681"/>
                  </a:lnTo>
                  <a:lnTo>
                    <a:pt x="2425700" y="2529681"/>
                  </a:lnTo>
                  <a:lnTo>
                    <a:pt x="2425700" y="12700"/>
                  </a:lnTo>
                  <a:lnTo>
                    <a:pt x="12700" y="12700"/>
                  </a:lnTo>
                  <a:lnTo>
                    <a:pt x="12700" y="2542381"/>
                  </a:lnTo>
                </a:path>
              </a:pathLst>
            </a:custGeom>
            <a:solidFill>
              <a:srgbClr val="394C60">
                <a:alpha val="9804"/>
              </a:srgbClr>
            </a:solidFill>
          </p:spPr>
        </p:sp>
        <p:sp>
          <p:nvSpPr>
            <p:cNvPr name="TextBox 187" id="187"/>
            <p:cNvSpPr txBox="true"/>
            <p:nvPr/>
          </p:nvSpPr>
          <p:spPr>
            <a:xfrm>
              <a:off x="0" y="-38100"/>
              <a:ext cx="2438400" cy="2580481"/>
            </a:xfrm>
            <a:prstGeom prst="rect">
              <a:avLst/>
            </a:prstGeom>
          </p:spPr>
          <p:txBody>
            <a:bodyPr anchor="t" rtlCol="false" tIns="203200" lIns="203200" bIns="203200" rIns="203200"/>
            <a:lstStyle/>
            <a:p>
              <a:pPr>
                <a:lnSpc>
                  <a:spcPts val="1750"/>
                </a:lnSpc>
              </a:pPr>
              <a:r>
                <a:rPr lang="en-US" sz="1250">
                  <a:solidFill>
                    <a:srgbClr val="000000"/>
                  </a:solidFill>
                  <a:latin typeface="Arimo"/>
                </a:rPr>
                <a:t>Grateful that he’s never experienced sickness/need for healthcare while traveling </a:t>
              </a:r>
            </a:p>
            <a:p>
              <a:pPr>
                <a:lnSpc>
                  <a:spcPts val="1750"/>
                </a:lnSpc>
              </a:pPr>
            </a:p>
            <a:p>
              <a:pPr>
                <a:lnSpc>
                  <a:spcPts val="1750"/>
                </a:lnSpc>
              </a:pPr>
            </a:p>
          </p:txBody>
        </p:sp>
      </p:grpSp>
      <p:grpSp>
        <p:nvGrpSpPr>
          <p:cNvPr name="Group 188" id="188"/>
          <p:cNvGrpSpPr/>
          <p:nvPr/>
        </p:nvGrpSpPr>
        <p:grpSpPr>
          <a:xfrm rot="0">
            <a:off x="9352514" y="6781800"/>
            <a:ext cx="1828800" cy="1947811"/>
            <a:chOff x="0" y="0"/>
            <a:chExt cx="2438400" cy="2597081"/>
          </a:xfrm>
        </p:grpSpPr>
        <p:sp>
          <p:nvSpPr>
            <p:cNvPr name="Freeform 189" id="189"/>
            <p:cNvSpPr/>
            <p:nvPr/>
          </p:nvSpPr>
          <p:spPr>
            <a:xfrm flipH="false" flipV="false" rot="0">
              <a:off x="0" y="0"/>
              <a:ext cx="2438400" cy="2495481"/>
            </a:xfrm>
            <a:custGeom>
              <a:avLst/>
              <a:gdLst/>
              <a:ahLst/>
              <a:cxnLst/>
              <a:rect r="r" b="b" t="t" l="l"/>
              <a:pathLst>
                <a:path h="2495481" w="2438400">
                  <a:moveTo>
                    <a:pt x="0" y="0"/>
                  </a:moveTo>
                  <a:lnTo>
                    <a:pt x="2438400" y="0"/>
                  </a:lnTo>
                  <a:lnTo>
                    <a:pt x="2438400" y="2495481"/>
                  </a:lnTo>
                  <a:lnTo>
                    <a:pt x="0" y="2495481"/>
                  </a:lnTo>
                  <a:close/>
                </a:path>
              </a:pathLst>
            </a:custGeom>
            <a:solidFill>
              <a:srgbClr val="DBD9D5"/>
            </a:solidFill>
          </p:spPr>
        </p:sp>
        <p:sp>
          <p:nvSpPr>
            <p:cNvPr name="Freeform 190" id="190"/>
            <p:cNvSpPr/>
            <p:nvPr/>
          </p:nvSpPr>
          <p:spPr>
            <a:xfrm flipH="false" flipV="false" rot="0">
              <a:off x="0" y="0"/>
              <a:ext cx="2438400" cy="2597081"/>
            </a:xfrm>
            <a:custGeom>
              <a:avLst/>
              <a:gdLst/>
              <a:ahLst/>
              <a:cxnLst/>
              <a:rect r="r" b="b" t="t" l="l"/>
              <a:pathLst>
                <a:path h="2597081" w="2438400">
                  <a:moveTo>
                    <a:pt x="0" y="2495481"/>
                  </a:moveTo>
                  <a:lnTo>
                    <a:pt x="2438400" y="2495481"/>
                  </a:lnTo>
                  <a:lnTo>
                    <a:pt x="2311400" y="2597081"/>
                  </a:lnTo>
                  <a:cubicBezTo>
                    <a:pt x="2311400" y="2597081"/>
                    <a:pt x="1320800" y="2520881"/>
                    <a:pt x="1219200" y="2520881"/>
                  </a:cubicBezTo>
                  <a:lnTo>
                    <a:pt x="1219200" y="2520881"/>
                  </a:lnTo>
                  <a:cubicBezTo>
                    <a:pt x="1117600" y="2520881"/>
                    <a:pt x="127000" y="2597081"/>
                    <a:pt x="127000" y="2597081"/>
                  </a:cubicBezTo>
                  <a:lnTo>
                    <a:pt x="0" y="2495481"/>
                  </a:lnTo>
                  <a:lnTo>
                    <a:pt x="0" y="0"/>
                  </a:lnTo>
                  <a:lnTo>
                    <a:pt x="2438400" y="0"/>
                  </a:lnTo>
                  <a:lnTo>
                    <a:pt x="2438400" y="2495481"/>
                  </a:lnTo>
                  <a:lnTo>
                    <a:pt x="12700" y="2495481"/>
                  </a:lnTo>
                  <a:lnTo>
                    <a:pt x="12700" y="2482781"/>
                  </a:lnTo>
                  <a:lnTo>
                    <a:pt x="2425700" y="2482781"/>
                  </a:lnTo>
                  <a:lnTo>
                    <a:pt x="2425700" y="12700"/>
                  </a:lnTo>
                  <a:lnTo>
                    <a:pt x="12700" y="12700"/>
                  </a:lnTo>
                  <a:lnTo>
                    <a:pt x="12700" y="2495481"/>
                  </a:lnTo>
                </a:path>
              </a:pathLst>
            </a:custGeom>
            <a:solidFill>
              <a:srgbClr val="394C60">
                <a:alpha val="9804"/>
              </a:srgbClr>
            </a:solidFill>
          </p:spPr>
        </p:sp>
        <p:sp>
          <p:nvSpPr>
            <p:cNvPr name="TextBox 191" id="191"/>
            <p:cNvSpPr txBox="true"/>
            <p:nvPr/>
          </p:nvSpPr>
          <p:spPr>
            <a:xfrm>
              <a:off x="0" y="-38100"/>
              <a:ext cx="2438400"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Frustrated that he can’t get prescription medicine in Boston when he needs it regularly </a:t>
              </a:r>
            </a:p>
            <a:p>
              <a:pPr>
                <a:lnSpc>
                  <a:spcPts val="1750"/>
                </a:lnSpc>
              </a:pPr>
            </a:p>
            <a:p>
              <a:pPr>
                <a:lnSpc>
                  <a:spcPts val="1750"/>
                </a:lnSpc>
              </a:pPr>
            </a:p>
          </p:txBody>
        </p:sp>
      </p:grpSp>
      <p:grpSp>
        <p:nvGrpSpPr>
          <p:cNvPr name="Group 192" id="192"/>
          <p:cNvGrpSpPr/>
          <p:nvPr/>
        </p:nvGrpSpPr>
        <p:grpSpPr>
          <a:xfrm rot="0">
            <a:off x="11162264" y="6769612"/>
            <a:ext cx="1828800" cy="1538326"/>
            <a:chOff x="0" y="0"/>
            <a:chExt cx="2438400" cy="2051102"/>
          </a:xfrm>
        </p:grpSpPr>
        <p:sp>
          <p:nvSpPr>
            <p:cNvPr name="Freeform 193" id="193"/>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DBD9D5"/>
            </a:solidFill>
          </p:spPr>
        </p:sp>
        <p:sp>
          <p:nvSpPr>
            <p:cNvPr name="Freeform 194" id="194"/>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195" id="195"/>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Satisfied with his job's health insurance enrollment process</a:t>
              </a:r>
            </a:p>
            <a:p>
              <a:pPr>
                <a:lnSpc>
                  <a:spcPts val="1750"/>
                </a:lnSpc>
              </a:pPr>
            </a:p>
          </p:txBody>
        </p:sp>
      </p:grpSp>
      <p:grpSp>
        <p:nvGrpSpPr>
          <p:cNvPr name="Group 196" id="196"/>
          <p:cNvGrpSpPr/>
          <p:nvPr/>
        </p:nvGrpSpPr>
        <p:grpSpPr>
          <a:xfrm rot="0">
            <a:off x="13105364" y="6529171"/>
            <a:ext cx="1828800" cy="1728736"/>
            <a:chOff x="0" y="0"/>
            <a:chExt cx="2438400" cy="2304981"/>
          </a:xfrm>
        </p:grpSpPr>
        <p:sp>
          <p:nvSpPr>
            <p:cNvPr name="Freeform 197" id="197"/>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198" id="198"/>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199" id="199"/>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Worried about disclosing his medical condition to the company</a:t>
              </a:r>
            </a:p>
            <a:p>
              <a:pPr>
                <a:lnSpc>
                  <a:spcPts val="1750"/>
                </a:lnSpc>
              </a:pPr>
            </a:p>
            <a:p>
              <a:pPr>
                <a:lnSpc>
                  <a:spcPts val="1750"/>
                </a:lnSpc>
              </a:pPr>
            </a:p>
          </p:txBody>
        </p:sp>
      </p:grpSp>
      <p:grpSp>
        <p:nvGrpSpPr>
          <p:cNvPr name="Group 200" id="200"/>
          <p:cNvGrpSpPr/>
          <p:nvPr/>
        </p:nvGrpSpPr>
        <p:grpSpPr>
          <a:xfrm rot="0">
            <a:off x="15067514" y="6715125"/>
            <a:ext cx="1828800" cy="1728736"/>
            <a:chOff x="0" y="0"/>
            <a:chExt cx="2438400" cy="2304981"/>
          </a:xfrm>
        </p:grpSpPr>
        <p:sp>
          <p:nvSpPr>
            <p:cNvPr name="Freeform 201" id="201"/>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202" id="202"/>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203" id="203"/>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Relieved he hasn't encountered emergencies during travel</a:t>
              </a:r>
            </a:p>
            <a:p>
              <a:pPr>
                <a:lnSpc>
                  <a:spcPts val="1750"/>
                </a:lnSpc>
              </a:pPr>
            </a:p>
            <a:p>
              <a:pPr>
                <a:lnSpc>
                  <a:spcPts val="1750"/>
                </a:lnSpc>
              </a:pPr>
            </a:p>
          </p:txBody>
        </p:sp>
      </p:grpSp>
      <p:grpSp>
        <p:nvGrpSpPr>
          <p:cNvPr name="Group 204" id="204"/>
          <p:cNvGrpSpPr/>
          <p:nvPr/>
        </p:nvGrpSpPr>
        <p:grpSpPr>
          <a:xfrm rot="0">
            <a:off x="10362164" y="8257906"/>
            <a:ext cx="1828800" cy="1538326"/>
            <a:chOff x="0" y="0"/>
            <a:chExt cx="2438400" cy="2051102"/>
          </a:xfrm>
        </p:grpSpPr>
        <p:sp>
          <p:nvSpPr>
            <p:cNvPr name="Freeform 205" id="205"/>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DBD9D5"/>
            </a:solidFill>
          </p:spPr>
        </p:sp>
        <p:sp>
          <p:nvSpPr>
            <p:cNvPr name="Freeform 206" id="206"/>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07" id="207"/>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Grateful for the economic security he currently has</a:t>
              </a:r>
            </a:p>
            <a:p>
              <a:pPr>
                <a:lnSpc>
                  <a:spcPts val="1750"/>
                </a:lnSpc>
              </a:pPr>
            </a:p>
          </p:txBody>
        </p:sp>
      </p:grpSp>
      <p:grpSp>
        <p:nvGrpSpPr>
          <p:cNvPr name="Group 208" id="208"/>
          <p:cNvGrpSpPr/>
          <p:nvPr/>
        </p:nvGrpSpPr>
        <p:grpSpPr>
          <a:xfrm rot="0">
            <a:off x="12286214" y="8095305"/>
            <a:ext cx="1828800" cy="1538326"/>
            <a:chOff x="0" y="0"/>
            <a:chExt cx="2438400" cy="2051102"/>
          </a:xfrm>
        </p:grpSpPr>
        <p:sp>
          <p:nvSpPr>
            <p:cNvPr name="Freeform 209" id="209"/>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DBD9D5"/>
            </a:solidFill>
          </p:spPr>
        </p:sp>
        <p:sp>
          <p:nvSpPr>
            <p:cNvPr name="Freeform 210" id="210"/>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11" id="211"/>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Discontent with the gap in school's education on healthcare</a:t>
              </a:r>
            </a:p>
            <a:p>
              <a:pPr>
                <a:lnSpc>
                  <a:spcPts val="1750"/>
                </a:lnSpc>
              </a:pPr>
            </a:p>
          </p:txBody>
        </p:sp>
      </p:grpSp>
      <p:grpSp>
        <p:nvGrpSpPr>
          <p:cNvPr name="Group 212" id="212"/>
          <p:cNvGrpSpPr/>
          <p:nvPr/>
        </p:nvGrpSpPr>
        <p:grpSpPr>
          <a:xfrm rot="0">
            <a:off x="14295989" y="8162702"/>
            <a:ext cx="1828800" cy="1728736"/>
            <a:chOff x="0" y="0"/>
            <a:chExt cx="2438400" cy="2304981"/>
          </a:xfrm>
        </p:grpSpPr>
        <p:sp>
          <p:nvSpPr>
            <p:cNvPr name="Freeform 213" id="213"/>
            <p:cNvSpPr/>
            <p:nvPr/>
          </p:nvSpPr>
          <p:spPr>
            <a:xfrm flipH="false" flipV="false" rot="0">
              <a:off x="0" y="0"/>
              <a:ext cx="2438400" cy="2203381"/>
            </a:xfrm>
            <a:custGeom>
              <a:avLst/>
              <a:gdLst/>
              <a:ahLst/>
              <a:cxnLst/>
              <a:rect r="r" b="b" t="t" l="l"/>
              <a:pathLst>
                <a:path h="2203381" w="2438400">
                  <a:moveTo>
                    <a:pt x="0" y="0"/>
                  </a:moveTo>
                  <a:lnTo>
                    <a:pt x="2438400" y="0"/>
                  </a:lnTo>
                  <a:lnTo>
                    <a:pt x="2438400" y="2203381"/>
                  </a:lnTo>
                  <a:lnTo>
                    <a:pt x="0" y="2203381"/>
                  </a:lnTo>
                  <a:close/>
                </a:path>
              </a:pathLst>
            </a:custGeom>
            <a:solidFill>
              <a:srgbClr val="DBD9D5"/>
            </a:solidFill>
          </p:spPr>
        </p:sp>
        <p:sp>
          <p:nvSpPr>
            <p:cNvPr name="Freeform 214" id="214"/>
            <p:cNvSpPr/>
            <p:nvPr/>
          </p:nvSpPr>
          <p:spPr>
            <a:xfrm flipH="false" flipV="false" rot="0">
              <a:off x="0" y="0"/>
              <a:ext cx="2438400" cy="2304981"/>
            </a:xfrm>
            <a:custGeom>
              <a:avLst/>
              <a:gdLst/>
              <a:ahLst/>
              <a:cxnLst/>
              <a:rect r="r" b="b" t="t" l="l"/>
              <a:pathLst>
                <a:path h="2304981" w="2438400">
                  <a:moveTo>
                    <a:pt x="0" y="2203381"/>
                  </a:moveTo>
                  <a:lnTo>
                    <a:pt x="2438400" y="2203381"/>
                  </a:lnTo>
                  <a:lnTo>
                    <a:pt x="2311400" y="2304981"/>
                  </a:lnTo>
                  <a:cubicBezTo>
                    <a:pt x="2311400" y="2304981"/>
                    <a:pt x="1320800" y="2228781"/>
                    <a:pt x="1219200" y="2228781"/>
                  </a:cubicBezTo>
                  <a:lnTo>
                    <a:pt x="1219200" y="2228781"/>
                  </a:lnTo>
                  <a:cubicBezTo>
                    <a:pt x="1117600" y="2228781"/>
                    <a:pt x="127000" y="2304981"/>
                    <a:pt x="127000" y="2304981"/>
                  </a:cubicBezTo>
                  <a:lnTo>
                    <a:pt x="0" y="2203381"/>
                  </a:lnTo>
                  <a:lnTo>
                    <a:pt x="0" y="0"/>
                  </a:lnTo>
                  <a:lnTo>
                    <a:pt x="2438400" y="0"/>
                  </a:lnTo>
                  <a:lnTo>
                    <a:pt x="2438400" y="2203381"/>
                  </a:lnTo>
                  <a:lnTo>
                    <a:pt x="12700" y="2203381"/>
                  </a:lnTo>
                  <a:lnTo>
                    <a:pt x="12700" y="2190681"/>
                  </a:lnTo>
                  <a:lnTo>
                    <a:pt x="2425700" y="2190681"/>
                  </a:lnTo>
                  <a:lnTo>
                    <a:pt x="2425700" y="12700"/>
                  </a:lnTo>
                  <a:lnTo>
                    <a:pt x="12700" y="12700"/>
                  </a:lnTo>
                  <a:lnTo>
                    <a:pt x="12700" y="2203381"/>
                  </a:lnTo>
                </a:path>
              </a:pathLst>
            </a:custGeom>
            <a:solidFill>
              <a:srgbClr val="394C60">
                <a:alpha val="9804"/>
              </a:srgbClr>
            </a:solidFill>
          </p:spPr>
        </p:sp>
        <p:sp>
          <p:nvSpPr>
            <p:cNvPr name="TextBox 215" id="215"/>
            <p:cNvSpPr txBox="true"/>
            <p:nvPr/>
          </p:nvSpPr>
          <p:spPr>
            <a:xfrm>
              <a:off x="0" y="-38100"/>
              <a:ext cx="243840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Concerned about staying within the insurance network when seeking care</a:t>
              </a:r>
            </a:p>
            <a:p>
              <a:pPr>
                <a:lnSpc>
                  <a:spcPts val="1750"/>
                </a:lnSpc>
              </a:pPr>
            </a:p>
            <a:p>
              <a:pPr>
                <a:lnSpc>
                  <a:spcPts val="1750"/>
                </a:lnSpc>
              </a:pPr>
            </a:p>
          </p:txBody>
        </p:sp>
      </p:grpSp>
      <p:grpSp>
        <p:nvGrpSpPr>
          <p:cNvPr name="Group 216" id="216"/>
          <p:cNvGrpSpPr/>
          <p:nvPr/>
        </p:nvGrpSpPr>
        <p:grpSpPr>
          <a:xfrm rot="0">
            <a:off x="16210514" y="8104830"/>
            <a:ext cx="1828800" cy="1538326"/>
            <a:chOff x="0" y="0"/>
            <a:chExt cx="2438400" cy="2051102"/>
          </a:xfrm>
        </p:grpSpPr>
        <p:sp>
          <p:nvSpPr>
            <p:cNvPr name="Freeform 217" id="217"/>
            <p:cNvSpPr/>
            <p:nvPr/>
          </p:nvSpPr>
          <p:spPr>
            <a:xfrm flipH="false" flipV="false" rot="0">
              <a:off x="0" y="0"/>
              <a:ext cx="2438400" cy="1949502"/>
            </a:xfrm>
            <a:custGeom>
              <a:avLst/>
              <a:gdLst/>
              <a:ahLst/>
              <a:cxnLst/>
              <a:rect r="r" b="b" t="t" l="l"/>
              <a:pathLst>
                <a:path h="1949502" w="2438400">
                  <a:moveTo>
                    <a:pt x="0" y="0"/>
                  </a:moveTo>
                  <a:lnTo>
                    <a:pt x="2438400" y="0"/>
                  </a:lnTo>
                  <a:lnTo>
                    <a:pt x="2438400" y="1949502"/>
                  </a:lnTo>
                  <a:lnTo>
                    <a:pt x="0" y="1949502"/>
                  </a:lnTo>
                  <a:close/>
                </a:path>
              </a:pathLst>
            </a:custGeom>
            <a:solidFill>
              <a:srgbClr val="DBD9D5"/>
            </a:solidFill>
          </p:spPr>
        </p:sp>
        <p:sp>
          <p:nvSpPr>
            <p:cNvPr name="Freeform 218" id="218"/>
            <p:cNvSpPr/>
            <p:nvPr/>
          </p:nvSpPr>
          <p:spPr>
            <a:xfrm flipH="false" flipV="false" rot="0">
              <a:off x="0" y="0"/>
              <a:ext cx="2438400" cy="2051102"/>
            </a:xfrm>
            <a:custGeom>
              <a:avLst/>
              <a:gdLst/>
              <a:ahLst/>
              <a:cxnLst/>
              <a:rect r="r" b="b" t="t" l="l"/>
              <a:pathLst>
                <a:path h="2051102" w="2438400">
                  <a:moveTo>
                    <a:pt x="0" y="1949502"/>
                  </a:moveTo>
                  <a:lnTo>
                    <a:pt x="2438400" y="1949502"/>
                  </a:lnTo>
                  <a:lnTo>
                    <a:pt x="2311400" y="2051102"/>
                  </a:lnTo>
                  <a:cubicBezTo>
                    <a:pt x="2311400" y="2051102"/>
                    <a:pt x="1320800" y="1974902"/>
                    <a:pt x="1219200" y="1974902"/>
                  </a:cubicBezTo>
                  <a:lnTo>
                    <a:pt x="1219200" y="1974902"/>
                  </a:lnTo>
                  <a:cubicBezTo>
                    <a:pt x="1117600" y="1974902"/>
                    <a:pt x="127000" y="2051102"/>
                    <a:pt x="127000" y="2051102"/>
                  </a:cubicBezTo>
                  <a:lnTo>
                    <a:pt x="0" y="1949502"/>
                  </a:lnTo>
                  <a:lnTo>
                    <a:pt x="0" y="0"/>
                  </a:lnTo>
                  <a:lnTo>
                    <a:pt x="2438400" y="0"/>
                  </a:lnTo>
                  <a:lnTo>
                    <a:pt x="2438400" y="1949502"/>
                  </a:lnTo>
                  <a:lnTo>
                    <a:pt x="12700" y="1949502"/>
                  </a:lnTo>
                  <a:lnTo>
                    <a:pt x="12700" y="1936802"/>
                  </a:lnTo>
                  <a:lnTo>
                    <a:pt x="2425700" y="1936802"/>
                  </a:lnTo>
                  <a:lnTo>
                    <a:pt x="2425700" y="12700"/>
                  </a:lnTo>
                  <a:lnTo>
                    <a:pt x="12700" y="12700"/>
                  </a:lnTo>
                  <a:lnTo>
                    <a:pt x="12700" y="1949502"/>
                  </a:lnTo>
                </a:path>
              </a:pathLst>
            </a:custGeom>
            <a:solidFill>
              <a:srgbClr val="394C60">
                <a:alpha val="9804"/>
              </a:srgbClr>
            </a:solidFill>
          </p:spPr>
        </p:sp>
        <p:sp>
          <p:nvSpPr>
            <p:cNvPr name="TextBox 219" id="219"/>
            <p:cNvSpPr txBox="true"/>
            <p:nvPr/>
          </p:nvSpPr>
          <p:spPr>
            <a:xfrm>
              <a:off x="0" y="-38100"/>
              <a:ext cx="2438400" cy="1987602"/>
            </a:xfrm>
            <a:prstGeom prst="rect">
              <a:avLst/>
            </a:prstGeom>
          </p:spPr>
          <p:txBody>
            <a:bodyPr anchor="t" rtlCol="false" tIns="203200" lIns="203200" bIns="203200" rIns="203200"/>
            <a:lstStyle/>
            <a:p>
              <a:pPr>
                <a:lnSpc>
                  <a:spcPts val="1750"/>
                </a:lnSpc>
              </a:pPr>
              <a:r>
                <a:rPr lang="en-US" sz="1250">
                  <a:solidFill>
                    <a:srgbClr val="000000"/>
                  </a:solidFill>
                  <a:latin typeface="Arimo"/>
                </a:rPr>
                <a:t>Comfortable with his current health insurance setup</a:t>
              </a:r>
            </a:p>
          </p:txBody>
        </p:sp>
      </p:grpSp>
      <p:grpSp>
        <p:nvGrpSpPr>
          <p:cNvPr name="Group 220" id="220"/>
          <p:cNvGrpSpPr/>
          <p:nvPr/>
        </p:nvGrpSpPr>
        <p:grpSpPr>
          <a:xfrm rot="0">
            <a:off x="1950544" y="974376"/>
            <a:ext cx="2153728" cy="2267669"/>
            <a:chOff x="0" y="0"/>
            <a:chExt cx="2871638" cy="3023559"/>
          </a:xfrm>
        </p:grpSpPr>
        <p:sp>
          <p:nvSpPr>
            <p:cNvPr name="Freeform 221" id="221"/>
            <p:cNvSpPr/>
            <p:nvPr/>
          </p:nvSpPr>
          <p:spPr>
            <a:xfrm flipH="false" flipV="false" rot="0">
              <a:off x="0" y="0"/>
              <a:ext cx="2871638" cy="2921959"/>
            </a:xfrm>
            <a:custGeom>
              <a:avLst/>
              <a:gdLst/>
              <a:ahLst/>
              <a:cxnLst/>
              <a:rect r="r" b="b" t="t" l="l"/>
              <a:pathLst>
                <a:path h="2921959" w="2871638">
                  <a:moveTo>
                    <a:pt x="0" y="0"/>
                  </a:moveTo>
                  <a:lnTo>
                    <a:pt x="2871638" y="0"/>
                  </a:lnTo>
                  <a:lnTo>
                    <a:pt x="2871638" y="2921959"/>
                  </a:lnTo>
                  <a:lnTo>
                    <a:pt x="0" y="2921959"/>
                  </a:lnTo>
                  <a:close/>
                </a:path>
              </a:pathLst>
            </a:custGeom>
            <a:solidFill>
              <a:srgbClr val="FDF9B4"/>
            </a:solidFill>
          </p:spPr>
        </p:sp>
        <p:sp>
          <p:nvSpPr>
            <p:cNvPr name="Freeform 222" id="222"/>
            <p:cNvSpPr/>
            <p:nvPr/>
          </p:nvSpPr>
          <p:spPr>
            <a:xfrm flipH="false" flipV="false" rot="0">
              <a:off x="0" y="0"/>
              <a:ext cx="2871638" cy="3023559"/>
            </a:xfrm>
            <a:custGeom>
              <a:avLst/>
              <a:gdLst/>
              <a:ahLst/>
              <a:cxnLst/>
              <a:rect r="r" b="b" t="t" l="l"/>
              <a:pathLst>
                <a:path h="3023559" w="2871638">
                  <a:moveTo>
                    <a:pt x="0" y="2921959"/>
                  </a:moveTo>
                  <a:lnTo>
                    <a:pt x="2871638" y="2921959"/>
                  </a:lnTo>
                  <a:lnTo>
                    <a:pt x="2744638" y="3023559"/>
                  </a:lnTo>
                  <a:cubicBezTo>
                    <a:pt x="2744638" y="3023559"/>
                    <a:pt x="1754038" y="2947359"/>
                    <a:pt x="1652438" y="2947359"/>
                  </a:cubicBezTo>
                  <a:lnTo>
                    <a:pt x="1219200" y="2947359"/>
                  </a:lnTo>
                  <a:cubicBezTo>
                    <a:pt x="1117600" y="2947359"/>
                    <a:pt x="127000" y="3023559"/>
                    <a:pt x="127000" y="3023559"/>
                  </a:cubicBezTo>
                  <a:lnTo>
                    <a:pt x="0" y="2921959"/>
                  </a:lnTo>
                  <a:lnTo>
                    <a:pt x="0" y="0"/>
                  </a:lnTo>
                  <a:lnTo>
                    <a:pt x="2871638" y="0"/>
                  </a:lnTo>
                  <a:lnTo>
                    <a:pt x="2871638" y="2921959"/>
                  </a:lnTo>
                  <a:lnTo>
                    <a:pt x="12700" y="2921959"/>
                  </a:lnTo>
                  <a:lnTo>
                    <a:pt x="12700" y="2909259"/>
                  </a:lnTo>
                  <a:lnTo>
                    <a:pt x="2858938" y="2909259"/>
                  </a:lnTo>
                  <a:lnTo>
                    <a:pt x="2858938" y="12700"/>
                  </a:lnTo>
                  <a:lnTo>
                    <a:pt x="12700" y="12700"/>
                  </a:lnTo>
                  <a:lnTo>
                    <a:pt x="12700" y="2921959"/>
                  </a:lnTo>
                </a:path>
              </a:pathLst>
            </a:custGeom>
            <a:solidFill>
              <a:srgbClr val="394C60">
                <a:alpha val="9804"/>
              </a:srgbClr>
            </a:solidFill>
          </p:spPr>
        </p:sp>
        <p:sp>
          <p:nvSpPr>
            <p:cNvPr name="TextBox 223" id="223"/>
            <p:cNvSpPr txBox="true"/>
            <p:nvPr/>
          </p:nvSpPr>
          <p:spPr>
            <a:xfrm>
              <a:off x="0" y="-57150"/>
              <a:ext cx="2871638" cy="2979109"/>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Growing up FLI, the insurance process and terminology was extremely unclear  </a:t>
              </a:r>
            </a:p>
          </p:txBody>
        </p:sp>
      </p:grpSp>
      <p:grpSp>
        <p:nvGrpSpPr>
          <p:cNvPr name="Group 224" id="224"/>
          <p:cNvGrpSpPr/>
          <p:nvPr/>
        </p:nvGrpSpPr>
        <p:grpSpPr>
          <a:xfrm rot="0">
            <a:off x="2426456" y="6524625"/>
            <a:ext cx="2153728" cy="1961213"/>
            <a:chOff x="0" y="0"/>
            <a:chExt cx="2871638" cy="2614950"/>
          </a:xfrm>
        </p:grpSpPr>
        <p:sp>
          <p:nvSpPr>
            <p:cNvPr name="Freeform 225" id="225"/>
            <p:cNvSpPr/>
            <p:nvPr/>
          </p:nvSpPr>
          <p:spPr>
            <a:xfrm flipH="false" flipV="false" rot="0">
              <a:off x="0" y="0"/>
              <a:ext cx="2871638" cy="2513350"/>
            </a:xfrm>
            <a:custGeom>
              <a:avLst/>
              <a:gdLst/>
              <a:ahLst/>
              <a:cxnLst/>
              <a:rect r="r" b="b" t="t" l="l"/>
              <a:pathLst>
                <a:path h="2513350" w="2871638">
                  <a:moveTo>
                    <a:pt x="0" y="0"/>
                  </a:moveTo>
                  <a:lnTo>
                    <a:pt x="2871638" y="0"/>
                  </a:lnTo>
                  <a:lnTo>
                    <a:pt x="2871638" y="2513350"/>
                  </a:lnTo>
                  <a:lnTo>
                    <a:pt x="0" y="2513350"/>
                  </a:lnTo>
                  <a:close/>
                </a:path>
              </a:pathLst>
            </a:custGeom>
            <a:solidFill>
              <a:srgbClr val="C1FF72"/>
            </a:solidFill>
          </p:spPr>
        </p:sp>
        <p:sp>
          <p:nvSpPr>
            <p:cNvPr name="Freeform 226" id="226"/>
            <p:cNvSpPr/>
            <p:nvPr/>
          </p:nvSpPr>
          <p:spPr>
            <a:xfrm flipH="false" flipV="false" rot="0">
              <a:off x="0" y="0"/>
              <a:ext cx="2871638" cy="2614950"/>
            </a:xfrm>
            <a:custGeom>
              <a:avLst/>
              <a:gdLst/>
              <a:ahLst/>
              <a:cxnLst/>
              <a:rect r="r" b="b" t="t" l="l"/>
              <a:pathLst>
                <a:path h="2614950" w="2871638">
                  <a:moveTo>
                    <a:pt x="0" y="2513350"/>
                  </a:moveTo>
                  <a:lnTo>
                    <a:pt x="2871638" y="2513350"/>
                  </a:lnTo>
                  <a:lnTo>
                    <a:pt x="2744638" y="2614950"/>
                  </a:lnTo>
                  <a:cubicBezTo>
                    <a:pt x="2744638" y="2614950"/>
                    <a:pt x="1754038" y="2538750"/>
                    <a:pt x="1652438" y="2538750"/>
                  </a:cubicBezTo>
                  <a:lnTo>
                    <a:pt x="1219200" y="2538750"/>
                  </a:lnTo>
                  <a:cubicBezTo>
                    <a:pt x="1117600" y="2538750"/>
                    <a:pt x="127000" y="2614950"/>
                    <a:pt x="127000" y="2614950"/>
                  </a:cubicBezTo>
                  <a:lnTo>
                    <a:pt x="0" y="2513350"/>
                  </a:lnTo>
                  <a:lnTo>
                    <a:pt x="0" y="0"/>
                  </a:lnTo>
                  <a:lnTo>
                    <a:pt x="2871638" y="0"/>
                  </a:lnTo>
                  <a:lnTo>
                    <a:pt x="2871638" y="2513350"/>
                  </a:lnTo>
                  <a:lnTo>
                    <a:pt x="12700" y="2513350"/>
                  </a:lnTo>
                  <a:lnTo>
                    <a:pt x="12700" y="2500650"/>
                  </a:lnTo>
                  <a:lnTo>
                    <a:pt x="2858938" y="2500650"/>
                  </a:lnTo>
                  <a:lnTo>
                    <a:pt x="2858938" y="12700"/>
                  </a:lnTo>
                  <a:lnTo>
                    <a:pt x="12700" y="12700"/>
                  </a:lnTo>
                  <a:lnTo>
                    <a:pt x="12700" y="2513350"/>
                  </a:lnTo>
                </a:path>
              </a:pathLst>
            </a:custGeom>
            <a:solidFill>
              <a:srgbClr val="394C60">
                <a:alpha val="9804"/>
              </a:srgbClr>
            </a:solidFill>
          </p:spPr>
        </p:sp>
        <p:sp>
          <p:nvSpPr>
            <p:cNvPr name="TextBox 227" id="227"/>
            <p:cNvSpPr txBox="true"/>
            <p:nvPr/>
          </p:nvSpPr>
          <p:spPr>
            <a:xfrm>
              <a:off x="0" y="-57150"/>
              <a:ext cx="2871638" cy="2570500"/>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Takes care of his own health issues because of the nature of his work </a:t>
              </a:r>
            </a:p>
          </p:txBody>
        </p:sp>
      </p:grpSp>
      <p:grpSp>
        <p:nvGrpSpPr>
          <p:cNvPr name="Group 228" id="228"/>
          <p:cNvGrpSpPr/>
          <p:nvPr/>
        </p:nvGrpSpPr>
        <p:grpSpPr>
          <a:xfrm rot="0">
            <a:off x="10676489" y="1149663"/>
            <a:ext cx="2628900" cy="1961213"/>
            <a:chOff x="0" y="0"/>
            <a:chExt cx="3505200" cy="2614950"/>
          </a:xfrm>
        </p:grpSpPr>
        <p:sp>
          <p:nvSpPr>
            <p:cNvPr name="Freeform 229" id="229"/>
            <p:cNvSpPr/>
            <p:nvPr/>
          </p:nvSpPr>
          <p:spPr>
            <a:xfrm flipH="false" flipV="false" rot="0">
              <a:off x="0" y="0"/>
              <a:ext cx="3505200" cy="2513350"/>
            </a:xfrm>
            <a:custGeom>
              <a:avLst/>
              <a:gdLst/>
              <a:ahLst/>
              <a:cxnLst/>
              <a:rect r="r" b="b" t="t" l="l"/>
              <a:pathLst>
                <a:path h="2513350" w="3505200">
                  <a:moveTo>
                    <a:pt x="0" y="0"/>
                  </a:moveTo>
                  <a:lnTo>
                    <a:pt x="3505200" y="0"/>
                  </a:lnTo>
                  <a:lnTo>
                    <a:pt x="3505200" y="2513350"/>
                  </a:lnTo>
                  <a:lnTo>
                    <a:pt x="0" y="2513350"/>
                  </a:lnTo>
                  <a:close/>
                </a:path>
              </a:pathLst>
            </a:custGeom>
            <a:solidFill>
              <a:srgbClr val="FFB3E2"/>
            </a:solidFill>
          </p:spPr>
        </p:sp>
        <p:sp>
          <p:nvSpPr>
            <p:cNvPr name="Freeform 230" id="230"/>
            <p:cNvSpPr/>
            <p:nvPr/>
          </p:nvSpPr>
          <p:spPr>
            <a:xfrm flipH="false" flipV="false" rot="0">
              <a:off x="0" y="0"/>
              <a:ext cx="3505200" cy="2614950"/>
            </a:xfrm>
            <a:custGeom>
              <a:avLst/>
              <a:gdLst/>
              <a:ahLst/>
              <a:cxnLst/>
              <a:rect r="r" b="b" t="t" l="l"/>
              <a:pathLst>
                <a:path h="2614950" w="3505200">
                  <a:moveTo>
                    <a:pt x="0" y="2513350"/>
                  </a:moveTo>
                  <a:lnTo>
                    <a:pt x="3505200" y="2513350"/>
                  </a:lnTo>
                  <a:lnTo>
                    <a:pt x="3378200" y="2614950"/>
                  </a:lnTo>
                  <a:cubicBezTo>
                    <a:pt x="3378200" y="2614950"/>
                    <a:pt x="2387600" y="2538750"/>
                    <a:pt x="2286000" y="2538750"/>
                  </a:cubicBezTo>
                  <a:lnTo>
                    <a:pt x="1219200" y="2538750"/>
                  </a:lnTo>
                  <a:cubicBezTo>
                    <a:pt x="1117600" y="2538750"/>
                    <a:pt x="127000" y="2614950"/>
                    <a:pt x="127000" y="2614950"/>
                  </a:cubicBezTo>
                  <a:lnTo>
                    <a:pt x="0" y="2513350"/>
                  </a:lnTo>
                  <a:lnTo>
                    <a:pt x="0" y="0"/>
                  </a:lnTo>
                  <a:lnTo>
                    <a:pt x="3505200" y="0"/>
                  </a:lnTo>
                  <a:lnTo>
                    <a:pt x="3505200" y="2513350"/>
                  </a:lnTo>
                  <a:lnTo>
                    <a:pt x="12700" y="2513350"/>
                  </a:lnTo>
                  <a:lnTo>
                    <a:pt x="12700" y="2500650"/>
                  </a:lnTo>
                  <a:lnTo>
                    <a:pt x="3492500" y="2500650"/>
                  </a:lnTo>
                  <a:lnTo>
                    <a:pt x="3492500" y="12700"/>
                  </a:lnTo>
                  <a:lnTo>
                    <a:pt x="12700" y="12700"/>
                  </a:lnTo>
                  <a:lnTo>
                    <a:pt x="12700" y="2513350"/>
                  </a:lnTo>
                </a:path>
              </a:pathLst>
            </a:custGeom>
            <a:solidFill>
              <a:srgbClr val="394C60">
                <a:alpha val="9804"/>
              </a:srgbClr>
            </a:solidFill>
          </p:spPr>
        </p:sp>
        <p:sp>
          <p:nvSpPr>
            <p:cNvPr name="TextBox 231" id="231"/>
            <p:cNvSpPr txBox="true"/>
            <p:nvPr/>
          </p:nvSpPr>
          <p:spPr>
            <a:xfrm>
              <a:off x="0" y="-57150"/>
              <a:ext cx="3505200" cy="2570500"/>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There is a negative stigma behind disclosing health conditions to employers </a:t>
              </a:r>
            </a:p>
          </p:txBody>
        </p:sp>
      </p:grpSp>
      <p:grpSp>
        <p:nvGrpSpPr>
          <p:cNvPr name="Group 232" id="232"/>
          <p:cNvGrpSpPr/>
          <p:nvPr/>
        </p:nvGrpSpPr>
        <p:grpSpPr>
          <a:xfrm rot="0">
            <a:off x="14172164" y="2489507"/>
            <a:ext cx="2628900" cy="1961213"/>
            <a:chOff x="0" y="0"/>
            <a:chExt cx="3505200" cy="2614950"/>
          </a:xfrm>
        </p:grpSpPr>
        <p:sp>
          <p:nvSpPr>
            <p:cNvPr name="Freeform 233" id="233"/>
            <p:cNvSpPr/>
            <p:nvPr/>
          </p:nvSpPr>
          <p:spPr>
            <a:xfrm flipH="false" flipV="false" rot="0">
              <a:off x="0" y="0"/>
              <a:ext cx="3505200" cy="2513350"/>
            </a:xfrm>
            <a:custGeom>
              <a:avLst/>
              <a:gdLst/>
              <a:ahLst/>
              <a:cxnLst/>
              <a:rect r="r" b="b" t="t" l="l"/>
              <a:pathLst>
                <a:path h="2513350" w="3505200">
                  <a:moveTo>
                    <a:pt x="0" y="0"/>
                  </a:moveTo>
                  <a:lnTo>
                    <a:pt x="3505200" y="0"/>
                  </a:lnTo>
                  <a:lnTo>
                    <a:pt x="3505200" y="2513350"/>
                  </a:lnTo>
                  <a:lnTo>
                    <a:pt x="0" y="2513350"/>
                  </a:lnTo>
                  <a:close/>
                </a:path>
              </a:pathLst>
            </a:custGeom>
            <a:solidFill>
              <a:srgbClr val="FFFAA4"/>
            </a:solidFill>
          </p:spPr>
        </p:sp>
        <p:sp>
          <p:nvSpPr>
            <p:cNvPr name="Freeform 234" id="234"/>
            <p:cNvSpPr/>
            <p:nvPr/>
          </p:nvSpPr>
          <p:spPr>
            <a:xfrm flipH="false" flipV="false" rot="0">
              <a:off x="0" y="0"/>
              <a:ext cx="3505200" cy="2614950"/>
            </a:xfrm>
            <a:custGeom>
              <a:avLst/>
              <a:gdLst/>
              <a:ahLst/>
              <a:cxnLst/>
              <a:rect r="r" b="b" t="t" l="l"/>
              <a:pathLst>
                <a:path h="2614950" w="3505200">
                  <a:moveTo>
                    <a:pt x="0" y="2513350"/>
                  </a:moveTo>
                  <a:lnTo>
                    <a:pt x="3505200" y="2513350"/>
                  </a:lnTo>
                  <a:lnTo>
                    <a:pt x="3378200" y="2614950"/>
                  </a:lnTo>
                  <a:cubicBezTo>
                    <a:pt x="3378200" y="2614950"/>
                    <a:pt x="2387600" y="2538750"/>
                    <a:pt x="2286000" y="2538750"/>
                  </a:cubicBezTo>
                  <a:lnTo>
                    <a:pt x="1219200" y="2538750"/>
                  </a:lnTo>
                  <a:cubicBezTo>
                    <a:pt x="1117600" y="2538750"/>
                    <a:pt x="127000" y="2614950"/>
                    <a:pt x="127000" y="2614950"/>
                  </a:cubicBezTo>
                  <a:lnTo>
                    <a:pt x="0" y="2513350"/>
                  </a:lnTo>
                  <a:lnTo>
                    <a:pt x="0" y="0"/>
                  </a:lnTo>
                  <a:lnTo>
                    <a:pt x="3505200" y="0"/>
                  </a:lnTo>
                  <a:lnTo>
                    <a:pt x="3505200" y="2513350"/>
                  </a:lnTo>
                  <a:lnTo>
                    <a:pt x="12700" y="2513350"/>
                  </a:lnTo>
                  <a:lnTo>
                    <a:pt x="12700" y="2500650"/>
                  </a:lnTo>
                  <a:lnTo>
                    <a:pt x="3492500" y="2500650"/>
                  </a:lnTo>
                  <a:lnTo>
                    <a:pt x="3492500" y="12700"/>
                  </a:lnTo>
                  <a:lnTo>
                    <a:pt x="12700" y="12700"/>
                  </a:lnTo>
                  <a:lnTo>
                    <a:pt x="12700" y="2513350"/>
                  </a:lnTo>
                </a:path>
              </a:pathLst>
            </a:custGeom>
            <a:solidFill>
              <a:srgbClr val="394C60">
                <a:alpha val="9804"/>
              </a:srgbClr>
            </a:solidFill>
          </p:spPr>
        </p:sp>
        <p:sp>
          <p:nvSpPr>
            <p:cNvPr name="TextBox 235" id="235"/>
            <p:cNvSpPr txBox="true"/>
            <p:nvPr/>
          </p:nvSpPr>
          <p:spPr>
            <a:xfrm>
              <a:off x="0" y="-57150"/>
              <a:ext cx="3505200" cy="2570500"/>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Would rather receive more expensive, high-quality care than cheaper, low-quality care </a:t>
              </a:r>
            </a:p>
          </p:txBody>
        </p:sp>
      </p:grpSp>
      <p:grpSp>
        <p:nvGrpSpPr>
          <p:cNvPr name="Group 236" id="236"/>
          <p:cNvGrpSpPr/>
          <p:nvPr/>
        </p:nvGrpSpPr>
        <p:grpSpPr>
          <a:xfrm rot="0">
            <a:off x="11571839" y="6515100"/>
            <a:ext cx="2628900" cy="1961213"/>
            <a:chOff x="0" y="0"/>
            <a:chExt cx="3505200" cy="2614950"/>
          </a:xfrm>
        </p:grpSpPr>
        <p:sp>
          <p:nvSpPr>
            <p:cNvPr name="Freeform 237" id="237"/>
            <p:cNvSpPr/>
            <p:nvPr/>
          </p:nvSpPr>
          <p:spPr>
            <a:xfrm flipH="false" flipV="false" rot="0">
              <a:off x="0" y="0"/>
              <a:ext cx="3505200" cy="2513350"/>
            </a:xfrm>
            <a:custGeom>
              <a:avLst/>
              <a:gdLst/>
              <a:ahLst/>
              <a:cxnLst/>
              <a:rect r="r" b="b" t="t" l="l"/>
              <a:pathLst>
                <a:path h="2513350" w="3505200">
                  <a:moveTo>
                    <a:pt x="0" y="0"/>
                  </a:moveTo>
                  <a:lnTo>
                    <a:pt x="3505200" y="0"/>
                  </a:lnTo>
                  <a:lnTo>
                    <a:pt x="3505200" y="2513350"/>
                  </a:lnTo>
                  <a:lnTo>
                    <a:pt x="0" y="2513350"/>
                  </a:lnTo>
                  <a:close/>
                </a:path>
              </a:pathLst>
            </a:custGeom>
            <a:solidFill>
              <a:srgbClr val="85D6FF"/>
            </a:solidFill>
          </p:spPr>
        </p:sp>
        <p:sp>
          <p:nvSpPr>
            <p:cNvPr name="Freeform 238" id="238"/>
            <p:cNvSpPr/>
            <p:nvPr/>
          </p:nvSpPr>
          <p:spPr>
            <a:xfrm flipH="false" flipV="false" rot="0">
              <a:off x="0" y="0"/>
              <a:ext cx="3505200" cy="2614950"/>
            </a:xfrm>
            <a:custGeom>
              <a:avLst/>
              <a:gdLst/>
              <a:ahLst/>
              <a:cxnLst/>
              <a:rect r="r" b="b" t="t" l="l"/>
              <a:pathLst>
                <a:path h="2614950" w="3505200">
                  <a:moveTo>
                    <a:pt x="0" y="2513350"/>
                  </a:moveTo>
                  <a:lnTo>
                    <a:pt x="3505200" y="2513350"/>
                  </a:lnTo>
                  <a:lnTo>
                    <a:pt x="3378200" y="2614950"/>
                  </a:lnTo>
                  <a:cubicBezTo>
                    <a:pt x="3378200" y="2614950"/>
                    <a:pt x="2387600" y="2538750"/>
                    <a:pt x="2286000" y="2538750"/>
                  </a:cubicBezTo>
                  <a:lnTo>
                    <a:pt x="1219200" y="2538750"/>
                  </a:lnTo>
                  <a:cubicBezTo>
                    <a:pt x="1117600" y="2538750"/>
                    <a:pt x="127000" y="2614950"/>
                    <a:pt x="127000" y="2614950"/>
                  </a:cubicBezTo>
                  <a:lnTo>
                    <a:pt x="0" y="2513350"/>
                  </a:lnTo>
                  <a:lnTo>
                    <a:pt x="0" y="0"/>
                  </a:lnTo>
                  <a:lnTo>
                    <a:pt x="3505200" y="0"/>
                  </a:lnTo>
                  <a:lnTo>
                    <a:pt x="3505200" y="2513350"/>
                  </a:lnTo>
                  <a:lnTo>
                    <a:pt x="12700" y="2513350"/>
                  </a:lnTo>
                  <a:lnTo>
                    <a:pt x="12700" y="2500650"/>
                  </a:lnTo>
                  <a:lnTo>
                    <a:pt x="3492500" y="2500650"/>
                  </a:lnTo>
                  <a:lnTo>
                    <a:pt x="3492500" y="12700"/>
                  </a:lnTo>
                  <a:lnTo>
                    <a:pt x="12700" y="12700"/>
                  </a:lnTo>
                  <a:lnTo>
                    <a:pt x="12700" y="2513350"/>
                  </a:lnTo>
                </a:path>
              </a:pathLst>
            </a:custGeom>
            <a:solidFill>
              <a:srgbClr val="394C60">
                <a:alpha val="9804"/>
              </a:srgbClr>
            </a:solidFill>
          </p:spPr>
        </p:sp>
        <p:sp>
          <p:nvSpPr>
            <p:cNvPr name="TextBox 239" id="239"/>
            <p:cNvSpPr txBox="true"/>
            <p:nvPr/>
          </p:nvSpPr>
          <p:spPr>
            <a:xfrm>
              <a:off x="0" y="-57150"/>
              <a:ext cx="3505200" cy="2570500"/>
            </a:xfrm>
            <a:prstGeom prst="rect">
              <a:avLst/>
            </a:prstGeom>
          </p:spPr>
          <p:txBody>
            <a:bodyPr anchor="t" rtlCol="false" tIns="203200" lIns="203200" bIns="203200" rIns="203200"/>
            <a:lstStyle/>
            <a:p>
              <a:pPr algn="ctr">
                <a:lnSpc>
                  <a:spcPts val="2520"/>
                </a:lnSpc>
              </a:pPr>
              <a:r>
                <a:rPr lang="en-US" sz="1800">
                  <a:solidFill>
                    <a:srgbClr val="000000"/>
                  </a:solidFill>
                  <a:latin typeface="Arimo Bold"/>
                </a:rPr>
                <a:t>Annoyed that care is tied to his hometown in Boston when he is constantly traveling for work </a:t>
              </a:r>
            </a:p>
          </p:txBody>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lin ang="0"/>
        </a:gradFill>
      </p:bgPr>
    </p:bg>
    <p:spTree>
      <p:nvGrpSpPr>
        <p:cNvPr id="1" name=""/>
        <p:cNvGrpSpPr/>
        <p:nvPr/>
      </p:nvGrpSpPr>
      <p:grpSpPr>
        <a:xfrm>
          <a:off x="0" y="0"/>
          <a:ext cx="0" cy="0"/>
          <a:chOff x="0" y="0"/>
          <a:chExt cx="0" cy="0"/>
        </a:xfrm>
      </p:grpSpPr>
      <p:sp>
        <p:nvSpPr>
          <p:cNvPr name="TextBox 2" id="2"/>
          <p:cNvSpPr txBox="true"/>
          <p:nvPr/>
        </p:nvSpPr>
        <p:spPr>
          <a:xfrm rot="0">
            <a:off x="10298313" y="2142643"/>
            <a:ext cx="7389731"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Insight</a:t>
            </a:r>
          </a:p>
        </p:txBody>
      </p:sp>
      <p:sp>
        <p:nvSpPr>
          <p:cNvPr name="Freeform 3" id="3"/>
          <p:cNvSpPr/>
          <p:nvPr/>
        </p:nvSpPr>
        <p:spPr>
          <a:xfrm flipH="false" flipV="false" rot="0">
            <a:off x="3744798" y="4085044"/>
            <a:ext cx="3743803" cy="2851530"/>
          </a:xfrm>
          <a:custGeom>
            <a:avLst/>
            <a:gdLst/>
            <a:ahLst/>
            <a:cxnLst/>
            <a:rect r="r" b="b" t="t" l="l"/>
            <a:pathLst>
              <a:path h="2851530" w="3743803">
                <a:moveTo>
                  <a:pt x="0" y="0"/>
                </a:moveTo>
                <a:lnTo>
                  <a:pt x="3743802" y="0"/>
                </a:lnTo>
                <a:lnTo>
                  <a:pt x="3743802" y="2851530"/>
                </a:lnTo>
                <a:lnTo>
                  <a:pt x="0" y="2851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734109" y="6296230"/>
            <a:ext cx="2318696" cy="231869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1BC"/>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TextBox 7" id="7"/>
          <p:cNvSpPr txBox="true"/>
          <p:nvPr/>
        </p:nvSpPr>
        <p:spPr>
          <a:xfrm rot="0">
            <a:off x="1130142" y="6577355"/>
            <a:ext cx="2246513" cy="580456"/>
          </a:xfrm>
          <a:prstGeom prst="rect">
            <a:avLst/>
          </a:prstGeom>
        </p:spPr>
        <p:txBody>
          <a:bodyPr anchor="t" rtlCol="false" tIns="0" lIns="0" bIns="0" rIns="0">
            <a:spAutoFit/>
          </a:bodyPr>
          <a:lstStyle/>
          <a:p>
            <a:pPr algn="ctr">
              <a:lnSpc>
                <a:spcPts val="4140"/>
              </a:lnSpc>
            </a:pPr>
            <a:r>
              <a:rPr lang="en-US" sz="3450" spc="-69">
                <a:solidFill>
                  <a:srgbClr val="084C6E"/>
                </a:solidFill>
                <a:latin typeface="Codec Pro"/>
              </a:rPr>
              <a:t>“Bob”</a:t>
            </a:r>
          </a:p>
        </p:txBody>
      </p:sp>
      <p:grpSp>
        <p:nvGrpSpPr>
          <p:cNvPr name="Group 8" id="8"/>
          <p:cNvGrpSpPr/>
          <p:nvPr/>
        </p:nvGrpSpPr>
        <p:grpSpPr>
          <a:xfrm rot="0">
            <a:off x="7734109" y="2011603"/>
            <a:ext cx="2318696" cy="231869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sp>
        <p:nvSpPr>
          <p:cNvPr name="Freeform 11" id="11"/>
          <p:cNvSpPr/>
          <p:nvPr/>
        </p:nvSpPr>
        <p:spPr>
          <a:xfrm flipH="false" flipV="false" rot="0">
            <a:off x="8368200" y="2581681"/>
            <a:ext cx="1074677" cy="1257601"/>
          </a:xfrm>
          <a:custGeom>
            <a:avLst/>
            <a:gdLst/>
            <a:ahLst/>
            <a:cxnLst/>
            <a:rect r="r" b="b" t="t" l="l"/>
            <a:pathLst>
              <a:path h="1257601" w="1074677">
                <a:moveTo>
                  <a:pt x="0" y="0"/>
                </a:moveTo>
                <a:lnTo>
                  <a:pt x="1074677" y="0"/>
                </a:lnTo>
                <a:lnTo>
                  <a:pt x="1074677" y="1257601"/>
                </a:lnTo>
                <a:lnTo>
                  <a:pt x="0" y="12576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8256685" y="6879962"/>
            <a:ext cx="1273543" cy="1273543"/>
          </a:xfrm>
          <a:custGeom>
            <a:avLst/>
            <a:gdLst/>
            <a:ahLst/>
            <a:cxnLst/>
            <a:rect r="r" b="b" t="t" l="l"/>
            <a:pathLst>
              <a:path h="1273543" w="1273543">
                <a:moveTo>
                  <a:pt x="0" y="0"/>
                </a:moveTo>
                <a:lnTo>
                  <a:pt x="1273543" y="0"/>
                </a:lnTo>
                <a:lnTo>
                  <a:pt x="1273543" y="1273543"/>
                </a:lnTo>
                <a:lnTo>
                  <a:pt x="0" y="127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0323754" y="6471696"/>
            <a:ext cx="7364290" cy="674601"/>
          </a:xfrm>
          <a:prstGeom prst="rect">
            <a:avLst/>
          </a:prstGeom>
        </p:spPr>
        <p:txBody>
          <a:bodyPr anchor="t" rtlCol="false" tIns="0" lIns="0" bIns="0" rIns="0">
            <a:spAutoFit/>
          </a:bodyPr>
          <a:lstStyle/>
          <a:p>
            <a:pPr marL="0" indent="0" lvl="0">
              <a:lnSpc>
                <a:spcPts val="4789"/>
              </a:lnSpc>
              <a:spcBef>
                <a:spcPct val="0"/>
              </a:spcBef>
            </a:pPr>
            <a:r>
              <a:rPr lang="en-US" sz="3991">
                <a:solidFill>
                  <a:srgbClr val="084C6E"/>
                </a:solidFill>
                <a:latin typeface="Codec Pro Bold"/>
              </a:rPr>
              <a:t>Need</a:t>
            </a:r>
          </a:p>
        </p:txBody>
      </p:sp>
      <p:sp>
        <p:nvSpPr>
          <p:cNvPr name="TextBox 14" id="14"/>
          <p:cNvSpPr txBox="true"/>
          <p:nvPr/>
        </p:nvSpPr>
        <p:spPr>
          <a:xfrm rot="0">
            <a:off x="10323754" y="7365372"/>
            <a:ext cx="7730462" cy="2560951"/>
          </a:xfrm>
          <a:prstGeom prst="rect">
            <a:avLst/>
          </a:prstGeom>
        </p:spPr>
        <p:txBody>
          <a:bodyPr anchor="t" rtlCol="false" tIns="0" lIns="0" bIns="0" rIns="0">
            <a:spAutoFit/>
          </a:bodyPr>
          <a:lstStyle/>
          <a:p>
            <a:pPr algn="l" marL="0" indent="0" lvl="1">
              <a:lnSpc>
                <a:spcPts val="3410"/>
              </a:lnSpc>
              <a:spcBef>
                <a:spcPct val="0"/>
              </a:spcBef>
            </a:pPr>
            <a:r>
              <a:rPr lang="en-US" sz="2583">
                <a:solidFill>
                  <a:srgbClr val="084C6E"/>
                </a:solidFill>
                <a:latin typeface="Open Sauce"/>
              </a:rPr>
              <a:t>There is a need for young people to learn how to </a:t>
            </a:r>
            <a:r>
              <a:rPr lang="en-US" sz="2583" u="sng">
                <a:solidFill>
                  <a:srgbClr val="084C6E"/>
                </a:solidFill>
                <a:latin typeface="Open Sauce Bold"/>
              </a:rPr>
              <a:t>transition recurring healthcare services</a:t>
            </a:r>
            <a:r>
              <a:rPr lang="en-US" sz="2583">
                <a:solidFill>
                  <a:srgbClr val="084C6E"/>
                </a:solidFill>
                <a:latin typeface="Open Sauce"/>
              </a:rPr>
              <a:t> to locations they relocate to. Overall, there’s a </a:t>
            </a:r>
            <a:r>
              <a:rPr lang="en-US" sz="2583" u="sng">
                <a:solidFill>
                  <a:srgbClr val="084C6E"/>
                </a:solidFill>
                <a:latin typeface="Open Sauce Bold"/>
              </a:rPr>
              <a:t>need for education</a:t>
            </a:r>
            <a:r>
              <a:rPr lang="en-US" sz="2583">
                <a:solidFill>
                  <a:srgbClr val="084C6E"/>
                </a:solidFill>
                <a:latin typeface="Open Sauce"/>
              </a:rPr>
              <a:t> about healthcare for young adults, especially those who move to different states.  </a:t>
            </a:r>
          </a:p>
        </p:txBody>
      </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7" id="17"/>
          <p:cNvGrpSpPr>
            <a:grpSpLocks noChangeAspect="true"/>
          </p:cNvGrpSpPr>
          <p:nvPr/>
        </p:nvGrpSpPr>
        <p:grpSpPr>
          <a:xfrm rot="0">
            <a:off x="1028700" y="3863806"/>
            <a:ext cx="2449398" cy="2449398"/>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solidFill>
              <a:srgbClr val="000000">
                <a:alpha val="0"/>
              </a:srgbClr>
            </a:solidFill>
            <a:ln w="12700">
              <a:solidFill>
                <a:srgbClr val="000000"/>
              </a:solidFill>
            </a:ln>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TextBox 20" id="20"/>
          <p:cNvSpPr txBox="true"/>
          <p:nvPr/>
        </p:nvSpPr>
        <p:spPr>
          <a:xfrm rot="0">
            <a:off x="10323754" y="3039067"/>
            <a:ext cx="7191449" cy="2101267"/>
          </a:xfrm>
          <a:prstGeom prst="rect">
            <a:avLst/>
          </a:prstGeom>
        </p:spPr>
        <p:txBody>
          <a:bodyPr anchor="t" rtlCol="false" tIns="0" lIns="0" bIns="0" rIns="0">
            <a:spAutoFit/>
          </a:bodyPr>
          <a:lstStyle/>
          <a:p>
            <a:pPr algn="l" marL="0" indent="0" lvl="1">
              <a:lnSpc>
                <a:spcPts val="3410"/>
              </a:lnSpc>
              <a:spcBef>
                <a:spcPct val="0"/>
              </a:spcBef>
            </a:pPr>
            <a:r>
              <a:rPr lang="en-US" sz="2583">
                <a:solidFill>
                  <a:srgbClr val="084C6E"/>
                </a:solidFill>
                <a:latin typeface="Open Sauce"/>
              </a:rPr>
              <a:t>Certain individuals do feel confident in their ability to find healthcare. However, young people still tend to have their healthcare </a:t>
            </a:r>
            <a:r>
              <a:rPr lang="en-US" sz="2583" u="sng">
                <a:solidFill>
                  <a:srgbClr val="084C6E"/>
                </a:solidFill>
                <a:latin typeface="Open Sauce Bold"/>
              </a:rPr>
              <a:t>decisions/offices tied to their family and hometown.</a:t>
            </a:r>
            <a:r>
              <a:rPr lang="en-US" sz="2583">
                <a:solidFill>
                  <a:srgbClr val="084C6E"/>
                </a:solidFill>
                <a:latin typeface="Open Sauce"/>
              </a:rPr>
              <a:t> </a:t>
            </a:r>
          </a:p>
        </p:txBody>
      </p:sp>
      <p:sp>
        <p:nvSpPr>
          <p:cNvPr name="Freeform 21" id="21"/>
          <p:cNvSpPr/>
          <p:nvPr/>
        </p:nvSpPr>
        <p:spPr>
          <a:xfrm flipH="false" flipV="false" rot="0">
            <a:off x="1239260" y="4129361"/>
            <a:ext cx="2028277" cy="2028277"/>
          </a:xfrm>
          <a:custGeom>
            <a:avLst/>
            <a:gdLst/>
            <a:ahLst/>
            <a:cxnLst/>
            <a:rect r="r" b="b" t="t" l="l"/>
            <a:pathLst>
              <a:path h="2028277" w="2028277">
                <a:moveTo>
                  <a:pt x="0" y="0"/>
                </a:moveTo>
                <a:lnTo>
                  <a:pt x="2028277" y="0"/>
                </a:lnTo>
                <a:lnTo>
                  <a:pt x="2028277" y="2028278"/>
                </a:lnTo>
                <a:lnTo>
                  <a:pt x="0" y="202827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970902" y="1345966"/>
            <a:ext cx="14346195" cy="7966342"/>
            <a:chOff x="0" y="0"/>
            <a:chExt cx="3521412" cy="1955416"/>
          </a:xfrm>
        </p:grpSpPr>
        <p:sp>
          <p:nvSpPr>
            <p:cNvPr name="Freeform 3" id="3"/>
            <p:cNvSpPr/>
            <p:nvPr/>
          </p:nvSpPr>
          <p:spPr>
            <a:xfrm flipH="false" flipV="false" rot="0">
              <a:off x="0" y="0"/>
              <a:ext cx="3521412" cy="1955416"/>
            </a:xfrm>
            <a:custGeom>
              <a:avLst/>
              <a:gdLst/>
              <a:ahLst/>
              <a:cxnLst/>
              <a:rect r="r" b="b" t="t" l="l"/>
              <a:pathLst>
                <a:path h="1955416" w="3521412">
                  <a:moveTo>
                    <a:pt x="11333" y="0"/>
                  </a:moveTo>
                  <a:lnTo>
                    <a:pt x="3510080" y="0"/>
                  </a:lnTo>
                  <a:cubicBezTo>
                    <a:pt x="3516338" y="0"/>
                    <a:pt x="3521412" y="5074"/>
                    <a:pt x="3521412" y="11333"/>
                  </a:cubicBezTo>
                  <a:lnTo>
                    <a:pt x="3521412" y="1944083"/>
                  </a:lnTo>
                  <a:cubicBezTo>
                    <a:pt x="3521412" y="1950342"/>
                    <a:pt x="3516338" y="1955416"/>
                    <a:pt x="3510080" y="1955416"/>
                  </a:cubicBezTo>
                  <a:lnTo>
                    <a:pt x="11333" y="1955416"/>
                  </a:lnTo>
                  <a:cubicBezTo>
                    <a:pt x="5074" y="1955416"/>
                    <a:pt x="0" y="1950342"/>
                    <a:pt x="0" y="1944083"/>
                  </a:cubicBezTo>
                  <a:lnTo>
                    <a:pt x="0" y="11333"/>
                  </a:lnTo>
                  <a:cubicBezTo>
                    <a:pt x="0" y="5074"/>
                    <a:pt x="5074" y="0"/>
                    <a:pt x="1133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3521412" cy="1983991"/>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14302696" y="1849034"/>
            <a:ext cx="1330960" cy="315576"/>
            <a:chOff x="0" y="0"/>
            <a:chExt cx="1774614" cy="420768"/>
          </a:xfrm>
        </p:grpSpPr>
        <p:grpSp>
          <p:nvGrpSpPr>
            <p:cNvPr name="Group 6" id="6"/>
            <p:cNvGrpSpPr/>
            <p:nvPr/>
          </p:nvGrpSpPr>
          <p:grpSpPr>
            <a:xfrm rot="0">
              <a:off x="1353845" y="0"/>
              <a:ext cx="420768" cy="42076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679680" y="0"/>
              <a:ext cx="420768" cy="42076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420768" cy="420768"/>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3332928" y="9216397"/>
            <a:ext cx="7673751" cy="614463"/>
          </a:xfrm>
          <a:custGeom>
            <a:avLst/>
            <a:gdLst/>
            <a:ahLst/>
            <a:cxnLst/>
            <a:rect r="r" b="b" t="t" l="l"/>
            <a:pathLst>
              <a:path h="614463" w="7673751">
                <a:moveTo>
                  <a:pt x="0" y="0"/>
                </a:moveTo>
                <a:lnTo>
                  <a:pt x="7673751" y="0"/>
                </a:lnTo>
                <a:lnTo>
                  <a:pt x="7673751" y="614463"/>
                </a:lnTo>
                <a:lnTo>
                  <a:pt x="0" y="614463"/>
                </a:lnTo>
                <a:lnTo>
                  <a:pt x="0" y="0"/>
                </a:lnTo>
                <a:close/>
              </a:path>
            </a:pathLst>
          </a:custGeom>
          <a:blipFill>
            <a:blip r:embed="rId4"/>
            <a:stretch>
              <a:fillRect l="0" t="-146648" r="0" b="0"/>
            </a:stretch>
          </a:blipFill>
        </p:spPr>
      </p:sp>
      <p:sp>
        <p:nvSpPr>
          <p:cNvPr name="Freeform 18" id="18"/>
          <p:cNvSpPr/>
          <p:nvPr/>
        </p:nvSpPr>
        <p:spPr>
          <a:xfrm flipH="false" flipV="false" rot="0">
            <a:off x="1970902" y="7865075"/>
            <a:ext cx="7849098" cy="1409284"/>
          </a:xfrm>
          <a:custGeom>
            <a:avLst/>
            <a:gdLst/>
            <a:ahLst/>
            <a:cxnLst/>
            <a:rect r="r" b="b" t="t" l="l"/>
            <a:pathLst>
              <a:path h="1409284" w="7849098">
                <a:moveTo>
                  <a:pt x="0" y="0"/>
                </a:moveTo>
                <a:lnTo>
                  <a:pt x="7849099" y="0"/>
                </a:lnTo>
                <a:lnTo>
                  <a:pt x="7849099" y="1409284"/>
                </a:lnTo>
                <a:lnTo>
                  <a:pt x="0" y="14092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4717223" y="1921097"/>
            <a:ext cx="8724186" cy="868025"/>
          </a:xfrm>
          <a:prstGeom prst="rect">
            <a:avLst/>
          </a:prstGeom>
        </p:spPr>
        <p:txBody>
          <a:bodyPr anchor="t" rtlCol="false" tIns="0" lIns="0" bIns="0" rIns="0">
            <a:spAutoFit/>
          </a:bodyPr>
          <a:lstStyle/>
          <a:p>
            <a:pPr algn="ctr" marL="0" indent="0" lvl="0">
              <a:lnSpc>
                <a:spcPts val="6204"/>
              </a:lnSpc>
              <a:spcBef>
                <a:spcPct val="0"/>
              </a:spcBef>
            </a:pPr>
            <a:r>
              <a:rPr lang="en-US" sz="5170">
                <a:solidFill>
                  <a:srgbClr val="084C6E"/>
                </a:solidFill>
                <a:latin typeface="Codec Pro Bold"/>
              </a:rPr>
              <a:t>KEY TAKEAWAY THEMES</a:t>
            </a:r>
          </a:p>
        </p:txBody>
      </p:sp>
      <p:sp>
        <p:nvSpPr>
          <p:cNvPr name="Freeform 20" id="20"/>
          <p:cNvSpPr/>
          <p:nvPr/>
        </p:nvSpPr>
        <p:spPr>
          <a:xfrm flipH="false" flipV="false" rot="0">
            <a:off x="9511947" y="7870933"/>
            <a:ext cx="6773380" cy="1409284"/>
          </a:xfrm>
          <a:custGeom>
            <a:avLst/>
            <a:gdLst/>
            <a:ahLst/>
            <a:cxnLst/>
            <a:rect r="r" b="b" t="t" l="l"/>
            <a:pathLst>
              <a:path h="1409284" w="6773380">
                <a:moveTo>
                  <a:pt x="0" y="0"/>
                </a:moveTo>
                <a:lnTo>
                  <a:pt x="6773380" y="0"/>
                </a:lnTo>
                <a:lnTo>
                  <a:pt x="6773380" y="1409284"/>
                </a:lnTo>
                <a:lnTo>
                  <a:pt x="0" y="1409284"/>
                </a:lnTo>
                <a:lnTo>
                  <a:pt x="0" y="0"/>
                </a:lnTo>
                <a:close/>
              </a:path>
            </a:pathLst>
          </a:custGeom>
          <a:blipFill>
            <a:blip r:embed="rId5">
              <a:extLst>
                <a:ext uri="{96DAC541-7B7A-43D3-8B79-37D633B846F1}">
                  <asvg:svgBlip xmlns:asvg="http://schemas.microsoft.com/office/drawing/2016/SVG/main" r:embed="rId6"/>
                </a:ext>
              </a:extLst>
            </a:blip>
            <a:stretch>
              <a:fillRect l="0" t="0" r="-15881" b="0"/>
            </a:stretch>
          </a:blipFill>
        </p:spPr>
      </p:sp>
      <p:grpSp>
        <p:nvGrpSpPr>
          <p:cNvPr name="Group 21" id="21"/>
          <p:cNvGrpSpPr/>
          <p:nvPr/>
        </p:nvGrpSpPr>
        <p:grpSpPr>
          <a:xfrm rot="0">
            <a:off x="4023749" y="3156889"/>
            <a:ext cx="10060513" cy="938993"/>
            <a:chOff x="0" y="0"/>
            <a:chExt cx="2089728" cy="195044"/>
          </a:xfrm>
        </p:grpSpPr>
        <p:sp>
          <p:nvSpPr>
            <p:cNvPr name="Freeform 22" id="22"/>
            <p:cNvSpPr/>
            <p:nvPr/>
          </p:nvSpPr>
          <p:spPr>
            <a:xfrm flipH="false" flipV="false" rot="0">
              <a:off x="0" y="0"/>
              <a:ext cx="2089728" cy="195044"/>
            </a:xfrm>
            <a:custGeom>
              <a:avLst/>
              <a:gdLst/>
              <a:ahLst/>
              <a:cxnLst/>
              <a:rect r="r" b="b" t="t" l="l"/>
              <a:pathLst>
                <a:path h="195044" w="2089728">
                  <a:moveTo>
                    <a:pt x="31551" y="0"/>
                  </a:moveTo>
                  <a:lnTo>
                    <a:pt x="2058177" y="0"/>
                  </a:lnTo>
                  <a:cubicBezTo>
                    <a:pt x="2066545" y="0"/>
                    <a:pt x="2074570" y="3324"/>
                    <a:pt x="2080487" y="9241"/>
                  </a:cubicBezTo>
                  <a:cubicBezTo>
                    <a:pt x="2086404" y="15158"/>
                    <a:pt x="2089728" y="23183"/>
                    <a:pt x="2089728" y="31551"/>
                  </a:cubicBezTo>
                  <a:lnTo>
                    <a:pt x="2089728" y="163493"/>
                  </a:lnTo>
                  <a:cubicBezTo>
                    <a:pt x="2089728" y="180918"/>
                    <a:pt x="2075602" y="195044"/>
                    <a:pt x="2058177" y="195044"/>
                  </a:cubicBezTo>
                  <a:lnTo>
                    <a:pt x="31551" y="195044"/>
                  </a:lnTo>
                  <a:cubicBezTo>
                    <a:pt x="14126" y="195044"/>
                    <a:pt x="0" y="180918"/>
                    <a:pt x="0" y="163493"/>
                  </a:cubicBezTo>
                  <a:lnTo>
                    <a:pt x="0" y="31551"/>
                  </a:lnTo>
                  <a:cubicBezTo>
                    <a:pt x="0" y="14126"/>
                    <a:pt x="14126" y="0"/>
                    <a:pt x="31551" y="0"/>
                  </a:cubicBezTo>
                  <a:close/>
                </a:path>
              </a:pathLst>
            </a:custGeom>
            <a:solidFill>
              <a:srgbClr val="FCFCFC"/>
            </a:solidFill>
            <a:ln w="47625" cap="rnd">
              <a:solidFill>
                <a:srgbClr val="084C6E"/>
              </a:solidFill>
              <a:prstDash val="solid"/>
              <a:round/>
            </a:ln>
          </p:spPr>
        </p:sp>
        <p:sp>
          <p:nvSpPr>
            <p:cNvPr name="TextBox 23" id="23"/>
            <p:cNvSpPr txBox="true"/>
            <p:nvPr/>
          </p:nvSpPr>
          <p:spPr>
            <a:xfrm>
              <a:off x="0" y="-28575"/>
              <a:ext cx="2089728" cy="22361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24" id="24"/>
          <p:cNvSpPr txBox="true"/>
          <p:nvPr/>
        </p:nvSpPr>
        <p:spPr>
          <a:xfrm rot="0">
            <a:off x="2068499" y="3299109"/>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Young people are traveling back home to receive care </a:t>
            </a:r>
          </a:p>
        </p:txBody>
      </p:sp>
      <p:grpSp>
        <p:nvGrpSpPr>
          <p:cNvPr name="Group 25" id="25"/>
          <p:cNvGrpSpPr/>
          <p:nvPr/>
        </p:nvGrpSpPr>
        <p:grpSpPr>
          <a:xfrm rot="0">
            <a:off x="5112108" y="4467357"/>
            <a:ext cx="7883795" cy="938993"/>
            <a:chOff x="0" y="0"/>
            <a:chExt cx="1637589" cy="195044"/>
          </a:xfrm>
        </p:grpSpPr>
        <p:sp>
          <p:nvSpPr>
            <p:cNvPr name="Freeform 26" id="26"/>
            <p:cNvSpPr/>
            <p:nvPr/>
          </p:nvSpPr>
          <p:spPr>
            <a:xfrm flipH="false" flipV="false" rot="0">
              <a:off x="0" y="0"/>
              <a:ext cx="1637589" cy="195044"/>
            </a:xfrm>
            <a:custGeom>
              <a:avLst/>
              <a:gdLst/>
              <a:ahLst/>
              <a:cxnLst/>
              <a:rect r="r" b="b" t="t" l="l"/>
              <a:pathLst>
                <a:path h="195044" w="1637589">
                  <a:moveTo>
                    <a:pt x="40262" y="0"/>
                  </a:moveTo>
                  <a:lnTo>
                    <a:pt x="1597327" y="0"/>
                  </a:lnTo>
                  <a:cubicBezTo>
                    <a:pt x="1619563" y="0"/>
                    <a:pt x="1637589" y="18026"/>
                    <a:pt x="1637589" y="40262"/>
                  </a:cubicBezTo>
                  <a:lnTo>
                    <a:pt x="1637589" y="154782"/>
                  </a:lnTo>
                  <a:cubicBezTo>
                    <a:pt x="1637589" y="177018"/>
                    <a:pt x="1619563" y="195044"/>
                    <a:pt x="1597327" y="195044"/>
                  </a:cubicBezTo>
                  <a:lnTo>
                    <a:pt x="40262" y="195044"/>
                  </a:lnTo>
                  <a:cubicBezTo>
                    <a:pt x="18026" y="195044"/>
                    <a:pt x="0" y="177018"/>
                    <a:pt x="0" y="154782"/>
                  </a:cubicBezTo>
                  <a:lnTo>
                    <a:pt x="0" y="40262"/>
                  </a:lnTo>
                  <a:cubicBezTo>
                    <a:pt x="0" y="18026"/>
                    <a:pt x="18026" y="0"/>
                    <a:pt x="40262" y="0"/>
                  </a:cubicBezTo>
                  <a:close/>
                </a:path>
              </a:pathLst>
            </a:custGeom>
            <a:solidFill>
              <a:srgbClr val="FCFCFC"/>
            </a:solidFill>
            <a:ln w="47625" cap="rnd">
              <a:solidFill>
                <a:srgbClr val="084C6E"/>
              </a:solidFill>
              <a:prstDash val="solid"/>
              <a:round/>
            </a:ln>
          </p:spPr>
        </p:sp>
        <p:sp>
          <p:nvSpPr>
            <p:cNvPr name="TextBox 27" id="27"/>
            <p:cNvSpPr txBox="true"/>
            <p:nvPr/>
          </p:nvSpPr>
          <p:spPr>
            <a:xfrm>
              <a:off x="0" y="-28575"/>
              <a:ext cx="1637589" cy="22361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28" id="28"/>
          <p:cNvSpPr txBox="true"/>
          <p:nvPr/>
        </p:nvSpPr>
        <p:spPr>
          <a:xfrm rot="0">
            <a:off x="1945592" y="4610232"/>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Medicare vs Private Insurance</a:t>
            </a:r>
          </a:p>
        </p:txBody>
      </p:sp>
      <p:grpSp>
        <p:nvGrpSpPr>
          <p:cNvPr name="Group 29" id="29"/>
          <p:cNvGrpSpPr/>
          <p:nvPr/>
        </p:nvGrpSpPr>
        <p:grpSpPr>
          <a:xfrm rot="0">
            <a:off x="4023749" y="5777825"/>
            <a:ext cx="10060513" cy="938993"/>
            <a:chOff x="0" y="0"/>
            <a:chExt cx="2089728" cy="195044"/>
          </a:xfrm>
        </p:grpSpPr>
        <p:sp>
          <p:nvSpPr>
            <p:cNvPr name="Freeform 30" id="30"/>
            <p:cNvSpPr/>
            <p:nvPr/>
          </p:nvSpPr>
          <p:spPr>
            <a:xfrm flipH="false" flipV="false" rot="0">
              <a:off x="0" y="0"/>
              <a:ext cx="2089728" cy="195044"/>
            </a:xfrm>
            <a:custGeom>
              <a:avLst/>
              <a:gdLst/>
              <a:ahLst/>
              <a:cxnLst/>
              <a:rect r="r" b="b" t="t" l="l"/>
              <a:pathLst>
                <a:path h="195044" w="2089728">
                  <a:moveTo>
                    <a:pt x="31551" y="0"/>
                  </a:moveTo>
                  <a:lnTo>
                    <a:pt x="2058177" y="0"/>
                  </a:lnTo>
                  <a:cubicBezTo>
                    <a:pt x="2066545" y="0"/>
                    <a:pt x="2074570" y="3324"/>
                    <a:pt x="2080487" y="9241"/>
                  </a:cubicBezTo>
                  <a:cubicBezTo>
                    <a:pt x="2086404" y="15158"/>
                    <a:pt x="2089728" y="23183"/>
                    <a:pt x="2089728" y="31551"/>
                  </a:cubicBezTo>
                  <a:lnTo>
                    <a:pt x="2089728" y="163493"/>
                  </a:lnTo>
                  <a:cubicBezTo>
                    <a:pt x="2089728" y="180918"/>
                    <a:pt x="2075602" y="195044"/>
                    <a:pt x="2058177" y="195044"/>
                  </a:cubicBezTo>
                  <a:lnTo>
                    <a:pt x="31551" y="195044"/>
                  </a:lnTo>
                  <a:cubicBezTo>
                    <a:pt x="14126" y="195044"/>
                    <a:pt x="0" y="180918"/>
                    <a:pt x="0" y="163493"/>
                  </a:cubicBezTo>
                  <a:lnTo>
                    <a:pt x="0" y="31551"/>
                  </a:lnTo>
                  <a:cubicBezTo>
                    <a:pt x="0" y="14126"/>
                    <a:pt x="14126" y="0"/>
                    <a:pt x="31551" y="0"/>
                  </a:cubicBezTo>
                  <a:close/>
                </a:path>
              </a:pathLst>
            </a:custGeom>
            <a:solidFill>
              <a:srgbClr val="FCFCFC"/>
            </a:solidFill>
            <a:ln w="47625" cap="rnd">
              <a:solidFill>
                <a:srgbClr val="084C6E"/>
              </a:solidFill>
              <a:prstDash val="solid"/>
              <a:round/>
            </a:ln>
          </p:spPr>
        </p:sp>
        <p:sp>
          <p:nvSpPr>
            <p:cNvPr name="TextBox 31" id="31"/>
            <p:cNvSpPr txBox="true"/>
            <p:nvPr/>
          </p:nvSpPr>
          <p:spPr>
            <a:xfrm>
              <a:off x="0" y="-28575"/>
              <a:ext cx="2089728" cy="223619"/>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32" id="32"/>
          <p:cNvSpPr txBox="true"/>
          <p:nvPr/>
        </p:nvSpPr>
        <p:spPr>
          <a:xfrm rot="0">
            <a:off x="2035586" y="5920046"/>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Healthcare provider &amp; stakeholder communication </a:t>
            </a:r>
          </a:p>
        </p:txBody>
      </p:sp>
      <p:grpSp>
        <p:nvGrpSpPr>
          <p:cNvPr name="Group 33" id="33"/>
          <p:cNvGrpSpPr/>
          <p:nvPr/>
        </p:nvGrpSpPr>
        <p:grpSpPr>
          <a:xfrm rot="0">
            <a:off x="5112108" y="7088294"/>
            <a:ext cx="7883795" cy="776781"/>
            <a:chOff x="0" y="0"/>
            <a:chExt cx="1637589" cy="161350"/>
          </a:xfrm>
        </p:grpSpPr>
        <p:sp>
          <p:nvSpPr>
            <p:cNvPr name="Freeform 34" id="34"/>
            <p:cNvSpPr/>
            <p:nvPr/>
          </p:nvSpPr>
          <p:spPr>
            <a:xfrm flipH="false" flipV="false" rot="0">
              <a:off x="0" y="0"/>
              <a:ext cx="1637589" cy="161350"/>
            </a:xfrm>
            <a:custGeom>
              <a:avLst/>
              <a:gdLst/>
              <a:ahLst/>
              <a:cxnLst/>
              <a:rect r="r" b="b" t="t" l="l"/>
              <a:pathLst>
                <a:path h="161350" w="1637589">
                  <a:moveTo>
                    <a:pt x="40262" y="0"/>
                  </a:moveTo>
                  <a:lnTo>
                    <a:pt x="1597327" y="0"/>
                  </a:lnTo>
                  <a:cubicBezTo>
                    <a:pt x="1619563" y="0"/>
                    <a:pt x="1637589" y="18026"/>
                    <a:pt x="1637589" y="40262"/>
                  </a:cubicBezTo>
                  <a:lnTo>
                    <a:pt x="1637589" y="121088"/>
                  </a:lnTo>
                  <a:cubicBezTo>
                    <a:pt x="1637589" y="143324"/>
                    <a:pt x="1619563" y="161350"/>
                    <a:pt x="1597327" y="161350"/>
                  </a:cubicBezTo>
                  <a:lnTo>
                    <a:pt x="40262" y="161350"/>
                  </a:lnTo>
                  <a:cubicBezTo>
                    <a:pt x="18026" y="161350"/>
                    <a:pt x="0" y="143324"/>
                    <a:pt x="0" y="121088"/>
                  </a:cubicBezTo>
                  <a:lnTo>
                    <a:pt x="0" y="40262"/>
                  </a:lnTo>
                  <a:cubicBezTo>
                    <a:pt x="0" y="18026"/>
                    <a:pt x="18026" y="0"/>
                    <a:pt x="40262" y="0"/>
                  </a:cubicBezTo>
                  <a:close/>
                </a:path>
              </a:pathLst>
            </a:custGeom>
            <a:solidFill>
              <a:srgbClr val="FCFCFC"/>
            </a:solidFill>
            <a:ln w="47625" cap="rnd">
              <a:solidFill>
                <a:srgbClr val="084C6E"/>
              </a:solidFill>
              <a:prstDash val="solid"/>
              <a:round/>
            </a:ln>
          </p:spPr>
        </p:sp>
        <p:sp>
          <p:nvSpPr>
            <p:cNvPr name="TextBox 35" id="35"/>
            <p:cNvSpPr txBox="true"/>
            <p:nvPr/>
          </p:nvSpPr>
          <p:spPr>
            <a:xfrm>
              <a:off x="0" y="-28575"/>
              <a:ext cx="1637589" cy="189925"/>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36" id="36"/>
          <p:cNvSpPr txBox="true"/>
          <p:nvPr/>
        </p:nvSpPr>
        <p:spPr>
          <a:xfrm rot="0">
            <a:off x="1945592" y="7174019"/>
            <a:ext cx="14216828" cy="540252"/>
          </a:xfrm>
          <a:prstGeom prst="rect">
            <a:avLst/>
          </a:prstGeom>
        </p:spPr>
        <p:txBody>
          <a:bodyPr anchor="t" rtlCol="false" tIns="0" lIns="0" bIns="0" rIns="0">
            <a:spAutoFit/>
          </a:bodyPr>
          <a:lstStyle/>
          <a:p>
            <a:pPr algn="ctr" marL="0" indent="0" lvl="0">
              <a:lnSpc>
                <a:spcPts val="4002"/>
              </a:lnSpc>
            </a:pPr>
            <a:r>
              <a:rPr lang="en-US" sz="2879">
                <a:solidFill>
                  <a:srgbClr val="084C6E"/>
                </a:solidFill>
                <a:latin typeface="Codec Pro Bold"/>
              </a:rPr>
              <a:t>Willingness to pay out-of-pocket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50000">
              <a:srgbClr val="FFFFFF">
                <a:alpha val="100000"/>
              </a:srgbClr>
            </a:gs>
            <a:gs pos="100000">
              <a:srgbClr val="FFF7CF">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2337880" y="1423901"/>
            <a:ext cx="13764974" cy="6861189"/>
            <a:chOff x="0" y="0"/>
            <a:chExt cx="3625343" cy="1807062"/>
          </a:xfrm>
        </p:grpSpPr>
        <p:sp>
          <p:nvSpPr>
            <p:cNvPr name="Freeform 3" id="3"/>
            <p:cNvSpPr/>
            <p:nvPr/>
          </p:nvSpPr>
          <p:spPr>
            <a:xfrm flipH="false" flipV="false" rot="0">
              <a:off x="0" y="0"/>
              <a:ext cx="3625343" cy="1807062"/>
            </a:xfrm>
            <a:custGeom>
              <a:avLst/>
              <a:gdLst/>
              <a:ahLst/>
              <a:cxnLst/>
              <a:rect r="r" b="b" t="t" l="l"/>
              <a:pathLst>
                <a:path h="1807062" w="3625343">
                  <a:moveTo>
                    <a:pt x="18560" y="0"/>
                  </a:moveTo>
                  <a:lnTo>
                    <a:pt x="3606783" y="0"/>
                  </a:lnTo>
                  <a:cubicBezTo>
                    <a:pt x="3617033" y="0"/>
                    <a:pt x="3625343" y="8310"/>
                    <a:pt x="3625343" y="18560"/>
                  </a:cubicBezTo>
                  <a:lnTo>
                    <a:pt x="3625343" y="1788502"/>
                  </a:lnTo>
                  <a:cubicBezTo>
                    <a:pt x="3625343" y="1798752"/>
                    <a:pt x="3617033" y="1807062"/>
                    <a:pt x="3606783" y="1807062"/>
                  </a:cubicBezTo>
                  <a:lnTo>
                    <a:pt x="18560" y="1807062"/>
                  </a:lnTo>
                  <a:cubicBezTo>
                    <a:pt x="8310" y="1807062"/>
                    <a:pt x="0" y="1798752"/>
                    <a:pt x="0" y="1788502"/>
                  </a:cubicBezTo>
                  <a:lnTo>
                    <a:pt x="0" y="18560"/>
                  </a:lnTo>
                  <a:cubicBezTo>
                    <a:pt x="0" y="8310"/>
                    <a:pt x="8310" y="0"/>
                    <a:pt x="18560"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 id="4"/>
            <p:cNvSpPr txBox="true"/>
            <p:nvPr/>
          </p:nvSpPr>
          <p:spPr>
            <a:xfrm>
              <a:off x="0" y="-28575"/>
              <a:ext cx="3625343"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3253975" y="4854495"/>
            <a:ext cx="2438358" cy="1268359"/>
            <a:chOff x="0" y="0"/>
            <a:chExt cx="598657" cy="311403"/>
          </a:xfrm>
        </p:grpSpPr>
        <p:sp>
          <p:nvSpPr>
            <p:cNvPr name="Freeform 6" id="6"/>
            <p:cNvSpPr/>
            <p:nvPr/>
          </p:nvSpPr>
          <p:spPr>
            <a:xfrm flipH="false" flipV="false" rot="0">
              <a:off x="0" y="0"/>
              <a:ext cx="598657" cy="311403"/>
            </a:xfrm>
            <a:custGeom>
              <a:avLst/>
              <a:gdLst/>
              <a:ahLst/>
              <a:cxnLst/>
              <a:rect r="r" b="b" t="t" l="l"/>
              <a:pathLst>
                <a:path h="311403" w="598657">
                  <a:moveTo>
                    <a:pt x="104777" y="0"/>
                  </a:moveTo>
                  <a:lnTo>
                    <a:pt x="493880" y="0"/>
                  </a:lnTo>
                  <a:cubicBezTo>
                    <a:pt x="551747" y="0"/>
                    <a:pt x="598657" y="46910"/>
                    <a:pt x="598657" y="104777"/>
                  </a:cubicBezTo>
                  <a:lnTo>
                    <a:pt x="598657" y="206626"/>
                  </a:lnTo>
                  <a:cubicBezTo>
                    <a:pt x="598657" y="264493"/>
                    <a:pt x="551747" y="311403"/>
                    <a:pt x="493880" y="311403"/>
                  </a:cubicBezTo>
                  <a:lnTo>
                    <a:pt x="104777" y="311403"/>
                  </a:lnTo>
                  <a:cubicBezTo>
                    <a:pt x="46910" y="311403"/>
                    <a:pt x="0" y="264493"/>
                    <a:pt x="0" y="206626"/>
                  </a:cubicBezTo>
                  <a:lnTo>
                    <a:pt x="0" y="104777"/>
                  </a:lnTo>
                  <a:cubicBezTo>
                    <a:pt x="0" y="46910"/>
                    <a:pt x="46910" y="0"/>
                    <a:pt x="104777"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28575" cap="rnd">
              <a:solidFill>
                <a:srgbClr val="084C6E"/>
              </a:solidFill>
              <a:prstDash val="solid"/>
              <a:round/>
            </a:ln>
          </p:spPr>
        </p:sp>
        <p:sp>
          <p:nvSpPr>
            <p:cNvPr name="TextBox 7" id="7"/>
            <p:cNvSpPr txBox="true"/>
            <p:nvPr/>
          </p:nvSpPr>
          <p:spPr>
            <a:xfrm>
              <a:off x="0" y="-38100"/>
              <a:ext cx="598657" cy="349503"/>
            </a:xfrm>
            <a:prstGeom prst="rect">
              <a:avLst/>
            </a:prstGeom>
          </p:spPr>
          <p:txBody>
            <a:bodyPr anchor="ctr" rtlCol="false" tIns="50800" lIns="50800" bIns="50800" rIns="50800"/>
            <a:lstStyle/>
            <a:p>
              <a:pPr algn="ctr" marL="0" indent="0" lvl="1">
                <a:lnSpc>
                  <a:spcPts val="2925"/>
                </a:lnSpc>
              </a:pPr>
              <a:r>
                <a:rPr lang="en-US" sz="2104" spc="143">
                  <a:solidFill>
                    <a:srgbClr val="084C6E"/>
                  </a:solidFill>
                  <a:latin typeface="Open Sauce Bold"/>
                </a:rPr>
                <a:t>EXPAND INTERVIEW SCOPE</a:t>
              </a:r>
            </a:p>
          </p:txBody>
        </p:sp>
      </p:grpSp>
      <p:grpSp>
        <p:nvGrpSpPr>
          <p:cNvPr name="Group 8" id="8"/>
          <p:cNvGrpSpPr/>
          <p:nvPr/>
        </p:nvGrpSpPr>
        <p:grpSpPr>
          <a:xfrm rot="0">
            <a:off x="6366199" y="4851746"/>
            <a:ext cx="2438358" cy="1268359"/>
            <a:chOff x="0" y="0"/>
            <a:chExt cx="598657" cy="311403"/>
          </a:xfrm>
        </p:grpSpPr>
        <p:sp>
          <p:nvSpPr>
            <p:cNvPr name="Freeform 9" id="9"/>
            <p:cNvSpPr/>
            <p:nvPr/>
          </p:nvSpPr>
          <p:spPr>
            <a:xfrm flipH="false" flipV="false" rot="0">
              <a:off x="0" y="0"/>
              <a:ext cx="598657" cy="311403"/>
            </a:xfrm>
            <a:custGeom>
              <a:avLst/>
              <a:gdLst/>
              <a:ahLst/>
              <a:cxnLst/>
              <a:rect r="r" b="b" t="t" l="l"/>
              <a:pathLst>
                <a:path h="311403" w="598657">
                  <a:moveTo>
                    <a:pt x="104777" y="0"/>
                  </a:moveTo>
                  <a:lnTo>
                    <a:pt x="493880" y="0"/>
                  </a:lnTo>
                  <a:cubicBezTo>
                    <a:pt x="551747" y="0"/>
                    <a:pt x="598657" y="46910"/>
                    <a:pt x="598657" y="104777"/>
                  </a:cubicBezTo>
                  <a:lnTo>
                    <a:pt x="598657" y="206626"/>
                  </a:lnTo>
                  <a:cubicBezTo>
                    <a:pt x="598657" y="264493"/>
                    <a:pt x="551747" y="311403"/>
                    <a:pt x="493880" y="311403"/>
                  </a:cubicBezTo>
                  <a:lnTo>
                    <a:pt x="104777" y="311403"/>
                  </a:lnTo>
                  <a:cubicBezTo>
                    <a:pt x="46910" y="311403"/>
                    <a:pt x="0" y="264493"/>
                    <a:pt x="0" y="206626"/>
                  </a:cubicBezTo>
                  <a:lnTo>
                    <a:pt x="0" y="104777"/>
                  </a:lnTo>
                  <a:cubicBezTo>
                    <a:pt x="0" y="46910"/>
                    <a:pt x="46910" y="0"/>
                    <a:pt x="104777"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28575" cap="rnd">
              <a:solidFill>
                <a:srgbClr val="084C6E"/>
              </a:solidFill>
              <a:prstDash val="solid"/>
              <a:round/>
            </a:ln>
          </p:spPr>
        </p:sp>
        <p:sp>
          <p:nvSpPr>
            <p:cNvPr name="TextBox 10" id="10"/>
            <p:cNvSpPr txBox="true"/>
            <p:nvPr/>
          </p:nvSpPr>
          <p:spPr>
            <a:xfrm>
              <a:off x="0" y="-38100"/>
              <a:ext cx="598657" cy="349503"/>
            </a:xfrm>
            <a:prstGeom prst="rect">
              <a:avLst/>
            </a:prstGeom>
          </p:spPr>
          <p:txBody>
            <a:bodyPr anchor="ctr" rtlCol="false" tIns="50800" lIns="50800" bIns="50800" rIns="50800"/>
            <a:lstStyle/>
            <a:p>
              <a:pPr algn="ctr" marL="0" indent="0" lvl="1">
                <a:lnSpc>
                  <a:spcPts val="2925"/>
                </a:lnSpc>
                <a:spcBef>
                  <a:spcPct val="0"/>
                </a:spcBef>
              </a:pPr>
              <a:r>
                <a:rPr lang="en-US" sz="2104" spc="143">
                  <a:solidFill>
                    <a:srgbClr val="084C6E"/>
                  </a:solidFill>
                  <a:latin typeface="Open Sauce Bold"/>
                </a:rPr>
                <a:t>DIG DEEPER INTO INTERVIEWS </a:t>
              </a:r>
            </a:p>
          </p:txBody>
        </p:sp>
      </p:grpSp>
      <p:sp>
        <p:nvSpPr>
          <p:cNvPr name="AutoShape 11" id="11"/>
          <p:cNvSpPr/>
          <p:nvPr/>
        </p:nvSpPr>
        <p:spPr>
          <a:xfrm flipV="true">
            <a:off x="5692333" y="5485925"/>
            <a:ext cx="673866" cy="2750"/>
          </a:xfrm>
          <a:prstGeom prst="line">
            <a:avLst/>
          </a:prstGeom>
          <a:ln cap="rnd" w="38100">
            <a:solidFill>
              <a:srgbClr val="084C6E"/>
            </a:solidFill>
            <a:prstDash val="solid"/>
            <a:headEnd type="none" len="sm" w="sm"/>
            <a:tailEnd type="arrow" len="sm" w="med"/>
          </a:ln>
        </p:spPr>
      </p:sp>
      <p:sp>
        <p:nvSpPr>
          <p:cNvPr name="Freeform 12" id="12"/>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4" id="14"/>
          <p:cNvSpPr txBox="true"/>
          <p:nvPr/>
        </p:nvSpPr>
        <p:spPr>
          <a:xfrm rot="0">
            <a:off x="3201954" y="6276140"/>
            <a:ext cx="2542400" cy="1584927"/>
          </a:xfrm>
          <a:prstGeom prst="rect">
            <a:avLst/>
          </a:prstGeom>
        </p:spPr>
        <p:txBody>
          <a:bodyPr anchor="t" rtlCol="false" tIns="0" lIns="0" bIns="0" rIns="0">
            <a:spAutoFit/>
          </a:bodyPr>
          <a:lstStyle/>
          <a:p>
            <a:pPr algn="ctr" marL="0" indent="0" lvl="1">
              <a:lnSpc>
                <a:spcPts val="2112"/>
              </a:lnSpc>
              <a:spcBef>
                <a:spcPct val="0"/>
              </a:spcBef>
            </a:pPr>
            <a:r>
              <a:rPr lang="en-US" sz="1600">
                <a:solidFill>
                  <a:srgbClr val="084C6E"/>
                </a:solidFill>
                <a:latin typeface="Open Sauce Medium"/>
              </a:rPr>
              <a:t>Interview users with </a:t>
            </a:r>
            <a:r>
              <a:rPr lang="en-US" sz="1600">
                <a:solidFill>
                  <a:srgbClr val="084C6E"/>
                </a:solidFill>
                <a:latin typeface="Open Sauce Heavy"/>
              </a:rPr>
              <a:t>more diverse backgrounds</a:t>
            </a:r>
            <a:r>
              <a:rPr lang="en-US" sz="1600">
                <a:solidFill>
                  <a:srgbClr val="084C6E"/>
                </a:solidFill>
                <a:latin typeface="Open Sauce Medium"/>
              </a:rPr>
              <a:t> and get more </a:t>
            </a:r>
            <a:r>
              <a:rPr lang="en-US" sz="1600">
                <a:solidFill>
                  <a:srgbClr val="084C6E"/>
                </a:solidFill>
                <a:latin typeface="Open Sauce Heavy"/>
              </a:rPr>
              <a:t>expert opinions </a:t>
            </a:r>
            <a:r>
              <a:rPr lang="en-US" sz="1600">
                <a:solidFill>
                  <a:srgbClr val="084C6E"/>
                </a:solidFill>
                <a:latin typeface="Open Sauce Medium"/>
              </a:rPr>
              <a:t>on insurance in the US specifically</a:t>
            </a:r>
          </a:p>
        </p:txBody>
      </p:sp>
      <p:grpSp>
        <p:nvGrpSpPr>
          <p:cNvPr name="Group 15" id="15"/>
          <p:cNvGrpSpPr/>
          <p:nvPr/>
        </p:nvGrpSpPr>
        <p:grpSpPr>
          <a:xfrm rot="0">
            <a:off x="9537982" y="4851746"/>
            <a:ext cx="2432623" cy="1268359"/>
            <a:chOff x="0" y="0"/>
            <a:chExt cx="597249" cy="311403"/>
          </a:xfrm>
        </p:grpSpPr>
        <p:sp>
          <p:nvSpPr>
            <p:cNvPr name="Freeform 16" id="16"/>
            <p:cNvSpPr/>
            <p:nvPr/>
          </p:nvSpPr>
          <p:spPr>
            <a:xfrm flipH="false" flipV="false" rot="0">
              <a:off x="0" y="0"/>
              <a:ext cx="597249" cy="311403"/>
            </a:xfrm>
            <a:custGeom>
              <a:avLst/>
              <a:gdLst/>
              <a:ahLst/>
              <a:cxnLst/>
              <a:rect r="r" b="b" t="t" l="l"/>
              <a:pathLst>
                <a:path h="311403" w="597249">
                  <a:moveTo>
                    <a:pt x="105024" y="0"/>
                  </a:moveTo>
                  <a:lnTo>
                    <a:pt x="492225" y="0"/>
                  </a:lnTo>
                  <a:cubicBezTo>
                    <a:pt x="520080" y="0"/>
                    <a:pt x="546793" y="11065"/>
                    <a:pt x="566489" y="30761"/>
                  </a:cubicBezTo>
                  <a:cubicBezTo>
                    <a:pt x="586184" y="50457"/>
                    <a:pt x="597249" y="77170"/>
                    <a:pt x="597249" y="105024"/>
                  </a:cubicBezTo>
                  <a:lnTo>
                    <a:pt x="597249" y="206379"/>
                  </a:lnTo>
                  <a:cubicBezTo>
                    <a:pt x="597249" y="234233"/>
                    <a:pt x="586184" y="260947"/>
                    <a:pt x="566489" y="280642"/>
                  </a:cubicBezTo>
                  <a:cubicBezTo>
                    <a:pt x="546793" y="300338"/>
                    <a:pt x="520080" y="311403"/>
                    <a:pt x="492225" y="311403"/>
                  </a:cubicBezTo>
                  <a:lnTo>
                    <a:pt x="105024" y="311403"/>
                  </a:lnTo>
                  <a:cubicBezTo>
                    <a:pt x="77170" y="311403"/>
                    <a:pt x="50457" y="300338"/>
                    <a:pt x="30761" y="280642"/>
                  </a:cubicBezTo>
                  <a:cubicBezTo>
                    <a:pt x="11065" y="260947"/>
                    <a:pt x="0" y="234233"/>
                    <a:pt x="0" y="206379"/>
                  </a:cubicBezTo>
                  <a:lnTo>
                    <a:pt x="0" y="105024"/>
                  </a:lnTo>
                  <a:cubicBezTo>
                    <a:pt x="0" y="77170"/>
                    <a:pt x="11065" y="50457"/>
                    <a:pt x="30761" y="30761"/>
                  </a:cubicBezTo>
                  <a:cubicBezTo>
                    <a:pt x="50457" y="11065"/>
                    <a:pt x="77170" y="0"/>
                    <a:pt x="105024"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28575" cap="rnd">
              <a:solidFill>
                <a:srgbClr val="084C6E"/>
              </a:solidFill>
              <a:prstDash val="solid"/>
              <a:round/>
            </a:ln>
          </p:spPr>
        </p:sp>
        <p:sp>
          <p:nvSpPr>
            <p:cNvPr name="TextBox 17" id="17"/>
            <p:cNvSpPr txBox="true"/>
            <p:nvPr/>
          </p:nvSpPr>
          <p:spPr>
            <a:xfrm>
              <a:off x="0" y="-38100"/>
              <a:ext cx="597249" cy="349503"/>
            </a:xfrm>
            <a:prstGeom prst="rect">
              <a:avLst/>
            </a:prstGeom>
          </p:spPr>
          <p:txBody>
            <a:bodyPr anchor="ctr" rtlCol="false" tIns="50800" lIns="50800" bIns="50800" rIns="50800"/>
            <a:lstStyle/>
            <a:p>
              <a:pPr algn="ctr" marL="0" indent="0" lvl="1">
                <a:lnSpc>
                  <a:spcPts val="2925"/>
                </a:lnSpc>
                <a:spcBef>
                  <a:spcPct val="0"/>
                </a:spcBef>
              </a:pPr>
              <a:r>
                <a:rPr lang="en-US" sz="2104" spc="143">
                  <a:solidFill>
                    <a:srgbClr val="084C6E"/>
                  </a:solidFill>
                  <a:latin typeface="Open Sauce Bold"/>
                </a:rPr>
                <a:t>NARROW DOWN  PROBLEM</a:t>
              </a:r>
            </a:p>
          </p:txBody>
        </p:sp>
      </p:grpSp>
      <p:sp>
        <p:nvSpPr>
          <p:cNvPr name="AutoShape 18" id="18"/>
          <p:cNvSpPr/>
          <p:nvPr/>
        </p:nvSpPr>
        <p:spPr>
          <a:xfrm>
            <a:off x="8804557" y="5485925"/>
            <a:ext cx="733425" cy="0"/>
          </a:xfrm>
          <a:prstGeom prst="line">
            <a:avLst/>
          </a:prstGeom>
          <a:ln cap="rnd" w="38100">
            <a:solidFill>
              <a:srgbClr val="084C6E"/>
            </a:solidFill>
            <a:prstDash val="solid"/>
            <a:headEnd type="none" len="sm" w="sm"/>
            <a:tailEnd type="arrow" len="sm" w="med"/>
          </a:ln>
        </p:spPr>
      </p:sp>
      <p:grpSp>
        <p:nvGrpSpPr>
          <p:cNvPr name="Group 19" id="19"/>
          <p:cNvGrpSpPr/>
          <p:nvPr/>
        </p:nvGrpSpPr>
        <p:grpSpPr>
          <a:xfrm rot="0">
            <a:off x="12971028" y="5086023"/>
            <a:ext cx="2438358" cy="799805"/>
            <a:chOff x="0" y="0"/>
            <a:chExt cx="598657" cy="196365"/>
          </a:xfrm>
        </p:grpSpPr>
        <p:sp>
          <p:nvSpPr>
            <p:cNvPr name="Freeform 20" id="20"/>
            <p:cNvSpPr/>
            <p:nvPr/>
          </p:nvSpPr>
          <p:spPr>
            <a:xfrm flipH="false" flipV="false" rot="0">
              <a:off x="0" y="0"/>
              <a:ext cx="598657" cy="196365"/>
            </a:xfrm>
            <a:custGeom>
              <a:avLst/>
              <a:gdLst/>
              <a:ahLst/>
              <a:cxnLst/>
              <a:rect r="r" b="b" t="t" l="l"/>
              <a:pathLst>
                <a:path h="196365" w="598657">
                  <a:moveTo>
                    <a:pt x="98183" y="0"/>
                  </a:moveTo>
                  <a:lnTo>
                    <a:pt x="500475" y="0"/>
                  </a:lnTo>
                  <a:cubicBezTo>
                    <a:pt x="554699" y="0"/>
                    <a:pt x="598657" y="43958"/>
                    <a:pt x="598657" y="98183"/>
                  </a:cubicBezTo>
                  <a:lnTo>
                    <a:pt x="598657" y="98183"/>
                  </a:lnTo>
                  <a:cubicBezTo>
                    <a:pt x="598657" y="124222"/>
                    <a:pt x="588313" y="149195"/>
                    <a:pt x="569900" y="167608"/>
                  </a:cubicBezTo>
                  <a:cubicBezTo>
                    <a:pt x="551487" y="186021"/>
                    <a:pt x="526514" y="196365"/>
                    <a:pt x="500475" y="196365"/>
                  </a:cubicBezTo>
                  <a:lnTo>
                    <a:pt x="98183" y="196365"/>
                  </a:lnTo>
                  <a:cubicBezTo>
                    <a:pt x="43958" y="196365"/>
                    <a:pt x="0" y="152407"/>
                    <a:pt x="0" y="98183"/>
                  </a:cubicBezTo>
                  <a:lnTo>
                    <a:pt x="0" y="98183"/>
                  </a:lnTo>
                  <a:cubicBezTo>
                    <a:pt x="0" y="43958"/>
                    <a:pt x="43958" y="0"/>
                    <a:pt x="98183" y="0"/>
                  </a:cubicBezTo>
                  <a:close/>
                </a:path>
              </a:pathLst>
            </a:custGeom>
            <a:gradFill rotWithShape="true">
              <a:gsLst>
                <a:gs pos="0">
                  <a:srgbClr val="FFFFFF">
                    <a:alpha val="0"/>
                  </a:srgbClr>
                </a:gs>
                <a:gs pos="100000">
                  <a:srgbClr val="FFFFFF">
                    <a:alpha val="100000"/>
                  </a:srgbClr>
                </a:gs>
              </a:gsLst>
              <a:path path="circle">
                <a:fillToRect l="0" r="100000" t="0" b="100000"/>
              </a:path>
              <a:tileRect r="0" l="-100000" b="0" t="-100000"/>
            </a:gradFill>
            <a:ln w="28575" cap="rnd">
              <a:solidFill>
                <a:srgbClr val="084C6E"/>
              </a:solidFill>
              <a:prstDash val="solid"/>
              <a:round/>
            </a:ln>
          </p:spPr>
        </p:sp>
        <p:sp>
          <p:nvSpPr>
            <p:cNvPr name="TextBox 21" id="21"/>
            <p:cNvSpPr txBox="true"/>
            <p:nvPr/>
          </p:nvSpPr>
          <p:spPr>
            <a:xfrm>
              <a:off x="0" y="-38100"/>
              <a:ext cx="598657" cy="234465"/>
            </a:xfrm>
            <a:prstGeom prst="rect">
              <a:avLst/>
            </a:prstGeom>
          </p:spPr>
          <p:txBody>
            <a:bodyPr anchor="ctr" rtlCol="false" tIns="50800" lIns="50800" bIns="50800" rIns="50800"/>
            <a:lstStyle/>
            <a:p>
              <a:pPr algn="ctr" marL="0" indent="0" lvl="1">
                <a:lnSpc>
                  <a:spcPts val="2925"/>
                </a:lnSpc>
                <a:spcBef>
                  <a:spcPct val="0"/>
                </a:spcBef>
              </a:pPr>
              <a:r>
                <a:rPr lang="en-US" sz="2104" spc="143">
                  <a:solidFill>
                    <a:srgbClr val="084C6E"/>
                  </a:solidFill>
                  <a:latin typeface="Open Sauce Bold"/>
                </a:rPr>
                <a:t>CREATE POVS</a:t>
              </a:r>
            </a:p>
          </p:txBody>
        </p:sp>
      </p:grpSp>
      <p:sp>
        <p:nvSpPr>
          <p:cNvPr name="AutoShape 22" id="22"/>
          <p:cNvSpPr/>
          <p:nvPr/>
        </p:nvSpPr>
        <p:spPr>
          <a:xfrm flipV="true">
            <a:off x="11970605" y="5485925"/>
            <a:ext cx="1000422" cy="0"/>
          </a:xfrm>
          <a:prstGeom prst="line">
            <a:avLst/>
          </a:prstGeom>
          <a:ln cap="rnd" w="38100">
            <a:solidFill>
              <a:srgbClr val="084C6E"/>
            </a:solidFill>
            <a:prstDash val="solid"/>
            <a:headEnd type="none" len="sm" w="sm"/>
            <a:tailEnd type="arrow" len="sm" w="med"/>
          </a:ln>
        </p:spPr>
      </p:sp>
      <p:sp>
        <p:nvSpPr>
          <p:cNvPr name="Freeform 23" id="23"/>
          <p:cNvSpPr/>
          <p:nvPr/>
        </p:nvSpPr>
        <p:spPr>
          <a:xfrm flipH="false" flipV="false" rot="0">
            <a:off x="3993961" y="3645520"/>
            <a:ext cx="928875" cy="928875"/>
          </a:xfrm>
          <a:custGeom>
            <a:avLst/>
            <a:gdLst/>
            <a:ahLst/>
            <a:cxnLst/>
            <a:rect r="r" b="b" t="t" l="l"/>
            <a:pathLst>
              <a:path h="928875" w="928875">
                <a:moveTo>
                  <a:pt x="0" y="0"/>
                </a:moveTo>
                <a:lnTo>
                  <a:pt x="928875" y="0"/>
                </a:lnTo>
                <a:lnTo>
                  <a:pt x="928875" y="928875"/>
                </a:lnTo>
                <a:lnTo>
                  <a:pt x="0" y="9288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4" id="24"/>
          <p:cNvSpPr/>
          <p:nvPr/>
        </p:nvSpPr>
        <p:spPr>
          <a:xfrm flipH="false" flipV="false" rot="0">
            <a:off x="13756001" y="3709606"/>
            <a:ext cx="868412" cy="874314"/>
          </a:xfrm>
          <a:custGeom>
            <a:avLst/>
            <a:gdLst/>
            <a:ahLst/>
            <a:cxnLst/>
            <a:rect r="r" b="b" t="t" l="l"/>
            <a:pathLst>
              <a:path h="874314" w="868412">
                <a:moveTo>
                  <a:pt x="0" y="0"/>
                </a:moveTo>
                <a:lnTo>
                  <a:pt x="868412" y="0"/>
                </a:lnTo>
                <a:lnTo>
                  <a:pt x="868412" y="874314"/>
                </a:lnTo>
                <a:lnTo>
                  <a:pt x="0" y="8743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5" id="25"/>
          <p:cNvSpPr txBox="true"/>
          <p:nvPr/>
        </p:nvSpPr>
        <p:spPr>
          <a:xfrm rot="0">
            <a:off x="5449341" y="2362331"/>
            <a:ext cx="7764679" cy="647700"/>
          </a:xfrm>
          <a:prstGeom prst="rect">
            <a:avLst/>
          </a:prstGeom>
        </p:spPr>
        <p:txBody>
          <a:bodyPr anchor="t" rtlCol="false" tIns="0" lIns="0" bIns="0" rIns="0">
            <a:spAutoFit/>
          </a:bodyPr>
          <a:lstStyle/>
          <a:p>
            <a:pPr algn="ctr" marL="0" indent="0" lvl="0">
              <a:lnSpc>
                <a:spcPts val="4603"/>
              </a:lnSpc>
              <a:spcBef>
                <a:spcPct val="0"/>
              </a:spcBef>
            </a:pPr>
            <a:r>
              <a:rPr lang="en-US" sz="3836">
                <a:solidFill>
                  <a:srgbClr val="084C6E"/>
                </a:solidFill>
                <a:latin typeface="Codec Pro Bold"/>
              </a:rPr>
              <a:t>WHAT’S NEXT?</a:t>
            </a:r>
          </a:p>
        </p:txBody>
      </p:sp>
      <p:sp>
        <p:nvSpPr>
          <p:cNvPr name="TextBox 26" id="26"/>
          <p:cNvSpPr txBox="true"/>
          <p:nvPr/>
        </p:nvSpPr>
        <p:spPr>
          <a:xfrm rot="0">
            <a:off x="6373471" y="6661514"/>
            <a:ext cx="2542400" cy="789796"/>
          </a:xfrm>
          <a:prstGeom prst="rect">
            <a:avLst/>
          </a:prstGeom>
        </p:spPr>
        <p:txBody>
          <a:bodyPr anchor="t" rtlCol="false" tIns="0" lIns="0" bIns="0" rIns="0">
            <a:spAutoFit/>
          </a:bodyPr>
          <a:lstStyle/>
          <a:p>
            <a:pPr algn="ctr" marL="0" indent="0" lvl="1">
              <a:lnSpc>
                <a:spcPts val="2112"/>
              </a:lnSpc>
              <a:spcBef>
                <a:spcPct val="0"/>
              </a:spcBef>
            </a:pPr>
            <a:r>
              <a:rPr lang="en-US" sz="1600">
                <a:solidFill>
                  <a:srgbClr val="084C6E"/>
                </a:solidFill>
                <a:latin typeface="Open Sauce Medium"/>
              </a:rPr>
              <a:t>Continue analyzing </a:t>
            </a:r>
            <a:r>
              <a:rPr lang="en-US" sz="1600">
                <a:solidFill>
                  <a:srgbClr val="084C6E"/>
                </a:solidFill>
                <a:latin typeface="Open Sauce Heavy"/>
              </a:rPr>
              <a:t>trends and themes</a:t>
            </a:r>
            <a:r>
              <a:rPr lang="en-US" sz="1600">
                <a:solidFill>
                  <a:srgbClr val="084C6E"/>
                </a:solidFill>
                <a:latin typeface="Open Sauce Medium"/>
              </a:rPr>
              <a:t> we find in our interviews</a:t>
            </a:r>
          </a:p>
        </p:txBody>
      </p:sp>
      <p:sp>
        <p:nvSpPr>
          <p:cNvPr name="TextBox 27" id="27"/>
          <p:cNvSpPr txBox="true"/>
          <p:nvPr/>
        </p:nvSpPr>
        <p:spPr>
          <a:xfrm rot="0">
            <a:off x="9537982" y="6528992"/>
            <a:ext cx="2542400" cy="1054840"/>
          </a:xfrm>
          <a:prstGeom prst="rect">
            <a:avLst/>
          </a:prstGeom>
        </p:spPr>
        <p:txBody>
          <a:bodyPr anchor="t" rtlCol="false" tIns="0" lIns="0" bIns="0" rIns="0">
            <a:spAutoFit/>
          </a:bodyPr>
          <a:lstStyle/>
          <a:p>
            <a:pPr algn="ctr" marL="0" indent="0" lvl="1">
              <a:lnSpc>
                <a:spcPts val="2112"/>
              </a:lnSpc>
              <a:spcBef>
                <a:spcPct val="0"/>
              </a:spcBef>
            </a:pPr>
            <a:r>
              <a:rPr lang="en-US" sz="1600">
                <a:solidFill>
                  <a:srgbClr val="084C6E"/>
                </a:solidFill>
                <a:latin typeface="Open Sauce Medium"/>
              </a:rPr>
              <a:t>Determine what specific problem within </a:t>
            </a:r>
            <a:r>
              <a:rPr lang="en-US" sz="1600">
                <a:solidFill>
                  <a:srgbClr val="084C6E"/>
                </a:solidFill>
                <a:latin typeface="Open Sauce Heavy"/>
              </a:rPr>
              <a:t>accessing insurance</a:t>
            </a:r>
            <a:r>
              <a:rPr lang="en-US" sz="1600">
                <a:solidFill>
                  <a:srgbClr val="084C6E"/>
                </a:solidFill>
                <a:latin typeface="Open Sauce Medium"/>
              </a:rPr>
              <a:t> we want to focus on</a:t>
            </a:r>
          </a:p>
        </p:txBody>
      </p:sp>
      <p:sp>
        <p:nvSpPr>
          <p:cNvPr name="TextBox 28" id="28"/>
          <p:cNvSpPr txBox="true"/>
          <p:nvPr/>
        </p:nvSpPr>
        <p:spPr>
          <a:xfrm rot="0">
            <a:off x="12919007" y="6661514"/>
            <a:ext cx="2542400" cy="789796"/>
          </a:xfrm>
          <a:prstGeom prst="rect">
            <a:avLst/>
          </a:prstGeom>
        </p:spPr>
        <p:txBody>
          <a:bodyPr anchor="t" rtlCol="false" tIns="0" lIns="0" bIns="0" rIns="0">
            <a:spAutoFit/>
          </a:bodyPr>
          <a:lstStyle/>
          <a:p>
            <a:pPr algn="ctr" marL="0" indent="0" lvl="1">
              <a:lnSpc>
                <a:spcPts val="2112"/>
              </a:lnSpc>
              <a:spcBef>
                <a:spcPct val="0"/>
              </a:spcBef>
            </a:pPr>
            <a:r>
              <a:rPr lang="en-US" sz="1600">
                <a:solidFill>
                  <a:srgbClr val="084C6E"/>
                </a:solidFill>
                <a:latin typeface="Open Sauce Medium"/>
              </a:rPr>
              <a:t>Formulate </a:t>
            </a:r>
            <a:r>
              <a:rPr lang="en-US" sz="1600">
                <a:solidFill>
                  <a:srgbClr val="084C6E"/>
                </a:solidFill>
                <a:latin typeface="Open Sauce Heavy"/>
              </a:rPr>
              <a:t>point of views</a:t>
            </a:r>
            <a:r>
              <a:rPr lang="en-US" sz="1600">
                <a:solidFill>
                  <a:srgbClr val="084C6E"/>
                </a:solidFill>
                <a:latin typeface="Open Sauce Medium"/>
              </a:rPr>
              <a:t> from our potential users</a:t>
            </a:r>
          </a:p>
        </p:txBody>
      </p:sp>
      <p:grpSp>
        <p:nvGrpSpPr>
          <p:cNvPr name="Group 29" id="29"/>
          <p:cNvGrpSpPr/>
          <p:nvPr/>
        </p:nvGrpSpPr>
        <p:grpSpPr>
          <a:xfrm rot="0">
            <a:off x="14420008" y="1681876"/>
            <a:ext cx="1240428" cy="294111"/>
            <a:chOff x="0" y="0"/>
            <a:chExt cx="1653904" cy="392148"/>
          </a:xfrm>
        </p:grpSpPr>
        <p:grpSp>
          <p:nvGrpSpPr>
            <p:cNvPr name="Group 30" id="30"/>
            <p:cNvGrpSpPr/>
            <p:nvPr/>
          </p:nvGrpSpPr>
          <p:grpSpPr>
            <a:xfrm rot="0">
              <a:off x="1261756" y="0"/>
              <a:ext cx="392148" cy="392148"/>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2" id="3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3" id="33"/>
            <p:cNvGrpSpPr/>
            <p:nvPr/>
          </p:nvGrpSpPr>
          <p:grpSpPr>
            <a:xfrm rot="0">
              <a:off x="633448" y="0"/>
              <a:ext cx="392148" cy="392148"/>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5" id="35"/>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6" id="36"/>
            <p:cNvGrpSpPr/>
            <p:nvPr/>
          </p:nvGrpSpPr>
          <p:grpSpPr>
            <a:xfrm rot="0">
              <a:off x="0" y="0"/>
              <a:ext cx="392148" cy="392148"/>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8" id="3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39" id="39"/>
          <p:cNvSpPr/>
          <p:nvPr/>
        </p:nvSpPr>
        <p:spPr>
          <a:xfrm flipH="false" flipV="false" rot="0">
            <a:off x="7172456" y="3645520"/>
            <a:ext cx="825844" cy="895886"/>
          </a:xfrm>
          <a:custGeom>
            <a:avLst/>
            <a:gdLst/>
            <a:ahLst/>
            <a:cxnLst/>
            <a:rect r="r" b="b" t="t" l="l"/>
            <a:pathLst>
              <a:path h="895886" w="825844">
                <a:moveTo>
                  <a:pt x="0" y="0"/>
                </a:moveTo>
                <a:lnTo>
                  <a:pt x="825844" y="0"/>
                </a:lnTo>
                <a:lnTo>
                  <a:pt x="825844" y="895886"/>
                </a:lnTo>
                <a:lnTo>
                  <a:pt x="0" y="8958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0" id="40"/>
          <p:cNvSpPr/>
          <p:nvPr/>
        </p:nvSpPr>
        <p:spPr>
          <a:xfrm flipH="false" flipV="false" rot="0">
            <a:off x="10452662" y="3719341"/>
            <a:ext cx="587713" cy="748246"/>
          </a:xfrm>
          <a:custGeom>
            <a:avLst/>
            <a:gdLst/>
            <a:ahLst/>
            <a:cxnLst/>
            <a:rect r="r" b="b" t="t" l="l"/>
            <a:pathLst>
              <a:path h="748246" w="587713">
                <a:moveTo>
                  <a:pt x="0" y="0"/>
                </a:moveTo>
                <a:lnTo>
                  <a:pt x="587713" y="0"/>
                </a:lnTo>
                <a:lnTo>
                  <a:pt x="587713" y="748245"/>
                </a:lnTo>
                <a:lnTo>
                  <a:pt x="0" y="7482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BFDD">
                <a:alpha val="100000"/>
              </a:srgbClr>
            </a:gs>
            <a:gs pos="33333">
              <a:srgbClr val="FFFFFF">
                <a:alpha val="100000"/>
              </a:srgbClr>
            </a:gs>
            <a:gs pos="66667">
              <a:srgbClr val="FFFFFF">
                <a:alpha val="100000"/>
              </a:srgbClr>
            </a:gs>
            <a:gs pos="100000">
              <a:srgbClr val="FFF7C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flipV="true">
            <a:off x="1579851" y="6089834"/>
            <a:ext cx="7591875" cy="0"/>
          </a:xfrm>
          <a:prstGeom prst="line">
            <a:avLst/>
          </a:prstGeom>
          <a:ln cap="flat" w="19050">
            <a:solidFill>
              <a:srgbClr val="084C6E"/>
            </a:solidFill>
            <a:prstDash val="solid"/>
            <a:headEnd type="none" len="sm" w="sm"/>
            <a:tailEnd type="none" len="sm" w="sm"/>
          </a:ln>
        </p:spPr>
      </p:sp>
      <p:sp>
        <p:nvSpPr>
          <p:cNvPr name="Freeform 4" id="4"/>
          <p:cNvSpPr/>
          <p:nvPr/>
        </p:nvSpPr>
        <p:spPr>
          <a:xfrm flipH="false" flipV="false" rot="0">
            <a:off x="10797600" y="407289"/>
            <a:ext cx="7104316" cy="9472422"/>
          </a:xfrm>
          <a:custGeom>
            <a:avLst/>
            <a:gdLst/>
            <a:ahLst/>
            <a:cxnLst/>
            <a:rect r="r" b="b" t="t" l="l"/>
            <a:pathLst>
              <a:path h="9472422" w="7104316">
                <a:moveTo>
                  <a:pt x="0" y="0"/>
                </a:moveTo>
                <a:lnTo>
                  <a:pt x="7104316" y="0"/>
                </a:lnTo>
                <a:lnTo>
                  <a:pt x="7104316" y="9472422"/>
                </a:lnTo>
                <a:lnTo>
                  <a:pt x="0" y="9472422"/>
                </a:lnTo>
                <a:lnTo>
                  <a:pt x="0" y="0"/>
                </a:lnTo>
                <a:close/>
              </a:path>
            </a:pathLst>
          </a:custGeom>
          <a:blipFill>
            <a:blip r:embed="rId4"/>
            <a:stretch>
              <a:fillRect l="0" t="0" r="0" b="0"/>
            </a:stretch>
          </a:blipFill>
        </p:spPr>
      </p:sp>
      <p:sp>
        <p:nvSpPr>
          <p:cNvPr name="TextBox 5" id="5"/>
          <p:cNvSpPr txBox="true"/>
          <p:nvPr/>
        </p:nvSpPr>
        <p:spPr>
          <a:xfrm rot="0">
            <a:off x="1579851" y="4892997"/>
            <a:ext cx="7416021" cy="796787"/>
          </a:xfrm>
          <a:prstGeom prst="rect">
            <a:avLst/>
          </a:prstGeom>
        </p:spPr>
        <p:txBody>
          <a:bodyPr anchor="t" rtlCol="false" tIns="0" lIns="0" bIns="0" rIns="0">
            <a:spAutoFit/>
          </a:bodyPr>
          <a:lstStyle/>
          <a:p>
            <a:pPr algn="ctr" marL="0" indent="0" lvl="0">
              <a:lnSpc>
                <a:spcPts val="5759"/>
              </a:lnSpc>
              <a:spcBef>
                <a:spcPct val="0"/>
              </a:spcBef>
            </a:pPr>
            <a:r>
              <a:rPr lang="en-US" sz="4800">
                <a:solidFill>
                  <a:srgbClr val="084C6E"/>
                </a:solidFill>
                <a:latin typeface="Codec Pro Bold"/>
              </a:rPr>
              <a:t>Thank You For Listening!</a:t>
            </a:r>
          </a:p>
        </p:txBody>
      </p:sp>
      <p:sp>
        <p:nvSpPr>
          <p:cNvPr name="TextBox 6" id="6"/>
          <p:cNvSpPr txBox="true"/>
          <p:nvPr/>
        </p:nvSpPr>
        <p:spPr>
          <a:xfrm rot="0">
            <a:off x="1939367" y="6432734"/>
            <a:ext cx="6180406" cy="595520"/>
          </a:xfrm>
          <a:prstGeom prst="rect">
            <a:avLst/>
          </a:prstGeom>
        </p:spPr>
        <p:txBody>
          <a:bodyPr anchor="t" rtlCol="false" tIns="0" lIns="0" bIns="0" rIns="0">
            <a:spAutoFit/>
          </a:bodyPr>
          <a:lstStyle/>
          <a:p>
            <a:pPr algn="ctr" marL="0" indent="0" lvl="0">
              <a:lnSpc>
                <a:spcPts val="4311"/>
              </a:lnSpc>
              <a:spcBef>
                <a:spcPct val="0"/>
              </a:spcBef>
            </a:pPr>
            <a:r>
              <a:rPr lang="en-US" sz="3592">
                <a:solidFill>
                  <a:srgbClr val="084C6E"/>
                </a:solidFill>
                <a:latin typeface="Codec Pro Bold"/>
              </a:rPr>
              <a:t>Questions?</a:t>
            </a:r>
          </a:p>
        </p:txBody>
      </p:sp>
    </p:spTree>
  </p:cSld>
  <p:clrMapOvr>
    <a:masterClrMapping/>
  </p:clrMapOvr>
</p:sld>
</file>

<file path=ppt/slides/slide31.xml><?xml version="1.0" encoding="utf-8"?>
<p:sld xmlns:p="http://schemas.openxmlformats.org/presentationml/2006/main" xmlns:a="http://schemas.openxmlformats.org/drawingml/2006/main">
  <p:cSld>
    <p:bg>
      <p:bgPr>
        <a:gradFill rotWithShape="true">
          <a:gsLst>
            <a:gs pos="0">
              <a:srgbClr val="84BFDD">
                <a:alpha val="100000"/>
              </a:srgbClr>
            </a:gs>
            <a:gs pos="33333">
              <a:srgbClr val="FFFFFF">
                <a:alpha val="100000"/>
              </a:srgbClr>
            </a:gs>
            <a:gs pos="66667">
              <a:srgbClr val="FFFFFF">
                <a:alpha val="100000"/>
              </a:srgbClr>
            </a:gs>
            <a:gs pos="100000">
              <a:srgbClr val="FFF7C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TextBox 2" id="2"/>
          <p:cNvSpPr txBox="true"/>
          <p:nvPr/>
        </p:nvSpPr>
        <p:spPr>
          <a:xfrm rot="0">
            <a:off x="4981732" y="4048125"/>
            <a:ext cx="8324536" cy="2009775"/>
          </a:xfrm>
          <a:prstGeom prst="rect">
            <a:avLst/>
          </a:prstGeom>
        </p:spPr>
        <p:txBody>
          <a:bodyPr anchor="t" rtlCol="false" tIns="0" lIns="0" bIns="0" rIns="0">
            <a:spAutoFit/>
          </a:bodyPr>
          <a:lstStyle/>
          <a:p>
            <a:pPr algn="ctr" marL="0" indent="0" lvl="0">
              <a:lnSpc>
                <a:spcPts val="14400"/>
              </a:lnSpc>
              <a:spcBef>
                <a:spcPct val="0"/>
              </a:spcBef>
            </a:pPr>
            <a:r>
              <a:rPr lang="en-US" sz="12000">
                <a:solidFill>
                  <a:srgbClr val="084C6E"/>
                </a:solidFill>
                <a:latin typeface="Codec Pro Bold"/>
              </a:rPr>
              <a:t>APPENDIX</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4972209" y="2650229"/>
            <a:ext cx="3856773" cy="5532646"/>
            <a:chOff x="0" y="0"/>
            <a:chExt cx="1259692" cy="1807062"/>
          </a:xfrm>
        </p:grpSpPr>
        <p:sp>
          <p:nvSpPr>
            <p:cNvPr name="Freeform 3" id="3"/>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lin ang="2700000"/>
            </a:gradFill>
            <a:ln w="47625" cap="rnd">
              <a:solidFill>
                <a:srgbClr val="084C6E"/>
              </a:solidFill>
              <a:prstDash val="solid"/>
              <a:round/>
            </a:ln>
          </p:spPr>
        </p:sp>
        <p:sp>
          <p:nvSpPr>
            <p:cNvPr name="TextBox 4" id="4"/>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5" id="5"/>
          <p:cNvGrpSpPr/>
          <p:nvPr/>
        </p:nvGrpSpPr>
        <p:grpSpPr>
          <a:xfrm rot="0">
            <a:off x="7594226" y="2839863"/>
            <a:ext cx="1000242" cy="237162"/>
            <a:chOff x="0" y="0"/>
            <a:chExt cx="1333656" cy="316215"/>
          </a:xfrm>
        </p:grpSpPr>
        <p:grpSp>
          <p:nvGrpSpPr>
            <p:cNvPr name="Group 6" id="6"/>
            <p:cNvGrpSpPr/>
            <p:nvPr/>
          </p:nvGrpSpPr>
          <p:grpSpPr>
            <a:xfrm rot="0">
              <a:off x="1017441" y="0"/>
              <a:ext cx="316215" cy="316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9" id="9"/>
            <p:cNvGrpSpPr/>
            <p:nvPr/>
          </p:nvGrpSpPr>
          <p:grpSpPr>
            <a:xfrm rot="0">
              <a:off x="510792" y="0"/>
              <a:ext cx="316215" cy="316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12" id="12"/>
            <p:cNvGrpSpPr/>
            <p:nvPr/>
          </p:nvGrpSpPr>
          <p:grpSpPr>
            <a:xfrm rot="0">
              <a:off x="0" y="0"/>
              <a:ext cx="316215" cy="316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14" id="14"/>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sp>
        <p:nvSpPr>
          <p:cNvPr name="Freeform 15" id="15"/>
          <p:cNvSpPr/>
          <p:nvPr/>
        </p:nvSpPr>
        <p:spPr>
          <a:xfrm flipH="false" flipV="false" rot="0">
            <a:off x="16942034" y="711434"/>
            <a:ext cx="634533" cy="634533"/>
          </a:xfrm>
          <a:custGeom>
            <a:avLst/>
            <a:gdLst/>
            <a:ahLst/>
            <a:cxnLst/>
            <a:rect r="r" b="b" t="t" l="l"/>
            <a:pathLst>
              <a:path h="634533" w="634533">
                <a:moveTo>
                  <a:pt x="0" y="0"/>
                </a:moveTo>
                <a:lnTo>
                  <a:pt x="634532" y="0"/>
                </a:lnTo>
                <a:lnTo>
                  <a:pt x="634532" y="634532"/>
                </a:lnTo>
                <a:lnTo>
                  <a:pt x="0" y="6345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true" flipV="false" rot="0">
            <a:off x="772820" y="711434"/>
            <a:ext cx="634533" cy="634533"/>
          </a:xfrm>
          <a:custGeom>
            <a:avLst/>
            <a:gdLst/>
            <a:ahLst/>
            <a:cxnLst/>
            <a:rect r="r" b="b" t="t" l="l"/>
            <a:pathLst>
              <a:path h="634533" w="634533">
                <a:moveTo>
                  <a:pt x="634533" y="0"/>
                </a:moveTo>
                <a:lnTo>
                  <a:pt x="0" y="0"/>
                </a:lnTo>
                <a:lnTo>
                  <a:pt x="0" y="634532"/>
                </a:lnTo>
                <a:lnTo>
                  <a:pt x="634533" y="634532"/>
                </a:lnTo>
                <a:lnTo>
                  <a:pt x="634533"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7" id="17"/>
          <p:cNvGrpSpPr>
            <a:grpSpLocks noChangeAspect="true"/>
          </p:cNvGrpSpPr>
          <p:nvPr/>
        </p:nvGrpSpPr>
        <p:grpSpPr>
          <a:xfrm rot="0">
            <a:off x="5539443" y="3303896"/>
            <a:ext cx="2722306" cy="2722306"/>
            <a:chOff x="0" y="0"/>
            <a:chExt cx="6350000" cy="6350000"/>
          </a:xfrm>
        </p:grpSpPr>
        <p:sp>
          <p:nvSpPr>
            <p:cNvPr name="Freeform 18" id="1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0" t="0" r="0" b="0"/>
              </a:stretch>
            </a:blipFill>
          </p:spPr>
        </p:sp>
        <p:sp>
          <p:nvSpPr>
            <p:cNvPr name="Freeform 19" id="1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20" id="20"/>
          <p:cNvGrpSpPr/>
          <p:nvPr/>
        </p:nvGrpSpPr>
        <p:grpSpPr>
          <a:xfrm rot="0">
            <a:off x="9458604" y="2650229"/>
            <a:ext cx="3856773" cy="5532646"/>
            <a:chOff x="0" y="0"/>
            <a:chExt cx="1259692" cy="1807062"/>
          </a:xfrm>
        </p:grpSpPr>
        <p:sp>
          <p:nvSpPr>
            <p:cNvPr name="Freeform 21" id="21"/>
            <p:cNvSpPr/>
            <p:nvPr/>
          </p:nvSpPr>
          <p:spPr>
            <a:xfrm flipH="false" flipV="false" rot="0">
              <a:off x="0" y="0"/>
              <a:ext cx="1259692" cy="1807062"/>
            </a:xfrm>
            <a:custGeom>
              <a:avLst/>
              <a:gdLst/>
              <a:ahLst/>
              <a:cxnLst/>
              <a:rect r="r" b="b" t="t" l="l"/>
              <a:pathLst>
                <a:path h="1807062" w="1259692">
                  <a:moveTo>
                    <a:pt x="66243" y="0"/>
                  </a:moveTo>
                  <a:lnTo>
                    <a:pt x="1193449" y="0"/>
                  </a:lnTo>
                  <a:cubicBezTo>
                    <a:pt x="1230034" y="0"/>
                    <a:pt x="1259692" y="29658"/>
                    <a:pt x="1259692" y="66243"/>
                  </a:cubicBezTo>
                  <a:lnTo>
                    <a:pt x="1259692" y="1740819"/>
                  </a:lnTo>
                  <a:cubicBezTo>
                    <a:pt x="1259692" y="1758388"/>
                    <a:pt x="1252713" y="1775237"/>
                    <a:pt x="1240290" y="1787660"/>
                  </a:cubicBezTo>
                  <a:cubicBezTo>
                    <a:pt x="1227867" y="1800083"/>
                    <a:pt x="1211018" y="1807062"/>
                    <a:pt x="1193449" y="1807062"/>
                  </a:cubicBezTo>
                  <a:lnTo>
                    <a:pt x="66243" y="1807062"/>
                  </a:lnTo>
                  <a:cubicBezTo>
                    <a:pt x="48674" y="1807062"/>
                    <a:pt x="31825" y="1800083"/>
                    <a:pt x="19402" y="1787660"/>
                  </a:cubicBezTo>
                  <a:cubicBezTo>
                    <a:pt x="6979" y="1775237"/>
                    <a:pt x="0" y="1758388"/>
                    <a:pt x="0" y="1740819"/>
                  </a:cubicBezTo>
                  <a:lnTo>
                    <a:pt x="0" y="66243"/>
                  </a:lnTo>
                  <a:cubicBezTo>
                    <a:pt x="0" y="48674"/>
                    <a:pt x="6979" y="31825"/>
                    <a:pt x="19402" y="19402"/>
                  </a:cubicBezTo>
                  <a:cubicBezTo>
                    <a:pt x="31825" y="6979"/>
                    <a:pt x="48674" y="0"/>
                    <a:pt x="66243" y="0"/>
                  </a:cubicBezTo>
                  <a:close/>
                </a:path>
              </a:pathLst>
            </a:custGeom>
            <a:gradFill rotWithShape="true">
              <a:gsLst>
                <a:gs pos="0">
                  <a:srgbClr val="84BFDD">
                    <a:alpha val="100000"/>
                  </a:srgbClr>
                </a:gs>
                <a:gs pos="50000">
                  <a:srgbClr val="FFFFFF">
                    <a:alpha val="100000"/>
                  </a:srgbClr>
                </a:gs>
                <a:gs pos="100000">
                  <a:srgbClr val="FFF7CF">
                    <a:alpha val="100000"/>
                  </a:srgbClr>
                </a:gs>
              </a:gsLst>
              <a:path path="circle">
                <a:fillToRect l="0" r="100000" t="0" b="100000"/>
              </a:path>
              <a:tileRect r="0" l="-100000" b="0" t="-100000"/>
            </a:gradFill>
            <a:ln w="47625" cap="rnd">
              <a:solidFill>
                <a:srgbClr val="084C6E"/>
              </a:solidFill>
              <a:prstDash val="solid"/>
              <a:round/>
            </a:ln>
          </p:spPr>
        </p:sp>
        <p:sp>
          <p:nvSpPr>
            <p:cNvPr name="TextBox 22" id="22"/>
            <p:cNvSpPr txBox="true"/>
            <p:nvPr/>
          </p:nvSpPr>
          <p:spPr>
            <a:xfrm>
              <a:off x="0" y="-28575"/>
              <a:ext cx="1259692" cy="1835637"/>
            </a:xfrm>
            <a:prstGeom prst="rect">
              <a:avLst/>
            </a:prstGeom>
          </p:spPr>
          <p:txBody>
            <a:bodyPr anchor="ctr" rtlCol="false" tIns="50800" lIns="50800" bIns="50800" rIns="50800"/>
            <a:lstStyle/>
            <a:p>
              <a:pPr algn="ctr">
                <a:lnSpc>
                  <a:spcPts val="2590"/>
                </a:lnSpc>
              </a:pPr>
            </a:p>
          </p:txBody>
        </p:sp>
      </p:grpSp>
      <p:grpSp>
        <p:nvGrpSpPr>
          <p:cNvPr name="Group 23" id="23"/>
          <p:cNvGrpSpPr/>
          <p:nvPr/>
        </p:nvGrpSpPr>
        <p:grpSpPr>
          <a:xfrm rot="0">
            <a:off x="12080620" y="2839863"/>
            <a:ext cx="1000242" cy="237162"/>
            <a:chOff x="0" y="0"/>
            <a:chExt cx="1333656" cy="316215"/>
          </a:xfrm>
        </p:grpSpPr>
        <p:grpSp>
          <p:nvGrpSpPr>
            <p:cNvPr name="Group 24" id="24"/>
            <p:cNvGrpSpPr/>
            <p:nvPr/>
          </p:nvGrpSpPr>
          <p:grpSpPr>
            <a:xfrm rot="0">
              <a:off x="1017441" y="0"/>
              <a:ext cx="316215" cy="316215"/>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26" id="26"/>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27" id="27"/>
            <p:cNvGrpSpPr/>
            <p:nvPr/>
          </p:nvGrpSpPr>
          <p:grpSpPr>
            <a:xfrm rot="0">
              <a:off x="510792" y="0"/>
              <a:ext cx="316215" cy="316215"/>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29" id="29"/>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nvGrpSpPr>
            <p:cNvPr name="Group 30" id="30"/>
            <p:cNvGrpSpPr/>
            <p:nvPr/>
          </p:nvGrpSpPr>
          <p:grpSpPr>
            <a:xfrm rot="0">
              <a:off x="0" y="0"/>
              <a:ext cx="316215" cy="316215"/>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4C6E"/>
              </a:solidFill>
            </p:spPr>
          </p:sp>
          <p:sp>
            <p:nvSpPr>
              <p:cNvPr name="TextBox 32" id="32"/>
              <p:cNvSpPr txBox="true"/>
              <p:nvPr/>
            </p:nvSpPr>
            <p:spPr>
              <a:xfrm>
                <a:off x="76200" y="47625"/>
                <a:ext cx="660400" cy="688975"/>
              </a:xfrm>
              <a:prstGeom prst="rect">
                <a:avLst/>
              </a:prstGeom>
            </p:spPr>
            <p:txBody>
              <a:bodyPr anchor="ctr" rtlCol="false" tIns="50800" lIns="50800" bIns="50800" rIns="50800"/>
              <a:lstStyle/>
              <a:p>
                <a:pPr algn="ctr">
                  <a:lnSpc>
                    <a:spcPts val="2590"/>
                  </a:lnSpc>
                </a:pPr>
              </a:p>
            </p:txBody>
          </p:sp>
        </p:grpSp>
      </p:grpSp>
      <p:grpSp>
        <p:nvGrpSpPr>
          <p:cNvPr name="Group 33" id="33"/>
          <p:cNvGrpSpPr>
            <a:grpSpLocks noChangeAspect="true"/>
          </p:cNvGrpSpPr>
          <p:nvPr/>
        </p:nvGrpSpPr>
        <p:grpSpPr>
          <a:xfrm rot="0">
            <a:off x="10025837" y="3303896"/>
            <a:ext cx="2722306" cy="2722306"/>
            <a:chOff x="0" y="0"/>
            <a:chExt cx="6350000" cy="6350000"/>
          </a:xfrm>
        </p:grpSpPr>
        <p:sp>
          <p:nvSpPr>
            <p:cNvPr name="Freeform 34" id="34"/>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5"/>
              <a:stretch>
                <a:fillRect l="0" t="-16666" r="0" b="-16666"/>
              </a:stretch>
            </a:blipFill>
          </p:spPr>
        </p:sp>
        <p:sp>
          <p:nvSpPr>
            <p:cNvPr name="Freeform 35" id="35"/>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36" id="36"/>
          <p:cNvGrpSpPr/>
          <p:nvPr/>
        </p:nvGrpSpPr>
        <p:grpSpPr>
          <a:xfrm rot="0">
            <a:off x="2161527" y="676484"/>
            <a:ext cx="14118723" cy="868845"/>
            <a:chOff x="0" y="0"/>
            <a:chExt cx="3718511" cy="228832"/>
          </a:xfrm>
        </p:grpSpPr>
        <p:sp>
          <p:nvSpPr>
            <p:cNvPr name="Freeform 37" id="37"/>
            <p:cNvSpPr/>
            <p:nvPr/>
          </p:nvSpPr>
          <p:spPr>
            <a:xfrm flipH="false" flipV="false" rot="0">
              <a:off x="0" y="0"/>
              <a:ext cx="3718511" cy="228832"/>
            </a:xfrm>
            <a:custGeom>
              <a:avLst/>
              <a:gdLst/>
              <a:ahLst/>
              <a:cxnLst/>
              <a:rect r="r" b="b" t="t" l="l"/>
              <a:pathLst>
                <a:path h="228832" w="3718511">
                  <a:moveTo>
                    <a:pt x="14257" y="0"/>
                  </a:moveTo>
                  <a:lnTo>
                    <a:pt x="3704255" y="0"/>
                  </a:lnTo>
                  <a:cubicBezTo>
                    <a:pt x="3708036" y="0"/>
                    <a:pt x="3711662" y="1502"/>
                    <a:pt x="3714336" y="4176"/>
                  </a:cubicBezTo>
                  <a:cubicBezTo>
                    <a:pt x="3717009" y="6849"/>
                    <a:pt x="3718511" y="10476"/>
                    <a:pt x="3718511" y="14257"/>
                  </a:cubicBezTo>
                  <a:lnTo>
                    <a:pt x="3718511" y="214575"/>
                  </a:lnTo>
                  <a:cubicBezTo>
                    <a:pt x="3718511" y="222449"/>
                    <a:pt x="3712128" y="228832"/>
                    <a:pt x="3704255" y="228832"/>
                  </a:cubicBezTo>
                  <a:lnTo>
                    <a:pt x="14257" y="228832"/>
                  </a:lnTo>
                  <a:cubicBezTo>
                    <a:pt x="6383" y="228832"/>
                    <a:pt x="0" y="222449"/>
                    <a:pt x="0" y="214575"/>
                  </a:cubicBezTo>
                  <a:lnTo>
                    <a:pt x="0" y="14257"/>
                  </a:lnTo>
                  <a:cubicBezTo>
                    <a:pt x="0" y="6383"/>
                    <a:pt x="6383" y="0"/>
                    <a:pt x="14257"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38" id="38"/>
            <p:cNvSpPr txBox="true"/>
            <p:nvPr/>
          </p:nvSpPr>
          <p:spPr>
            <a:xfrm>
              <a:off x="0" y="-28575"/>
              <a:ext cx="3718511" cy="257407"/>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Freeform 39" id="39"/>
          <p:cNvSpPr/>
          <p:nvPr/>
        </p:nvSpPr>
        <p:spPr>
          <a:xfrm flipH="false" flipV="false" rot="0">
            <a:off x="15306153" y="822215"/>
            <a:ext cx="626764" cy="626764"/>
          </a:xfrm>
          <a:custGeom>
            <a:avLst/>
            <a:gdLst/>
            <a:ahLst/>
            <a:cxnLst/>
            <a:rect r="r" b="b" t="t" l="l"/>
            <a:pathLst>
              <a:path h="626764" w="626764">
                <a:moveTo>
                  <a:pt x="0" y="0"/>
                </a:moveTo>
                <a:lnTo>
                  <a:pt x="626764" y="0"/>
                </a:lnTo>
                <a:lnTo>
                  <a:pt x="626764" y="626764"/>
                </a:lnTo>
                <a:lnTo>
                  <a:pt x="0" y="6267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40" id="40"/>
          <p:cNvSpPr/>
          <p:nvPr/>
        </p:nvSpPr>
        <p:spPr>
          <a:xfrm>
            <a:off x="14853310" y="692294"/>
            <a:ext cx="0" cy="837225"/>
          </a:xfrm>
          <a:prstGeom prst="line">
            <a:avLst/>
          </a:prstGeom>
          <a:ln cap="flat" w="38100">
            <a:solidFill>
              <a:srgbClr val="084C6E"/>
            </a:solidFill>
            <a:prstDash val="solid"/>
            <a:headEnd type="none" len="sm" w="sm"/>
            <a:tailEnd type="none" len="sm" w="sm"/>
          </a:ln>
        </p:spPr>
      </p:sp>
      <p:grpSp>
        <p:nvGrpSpPr>
          <p:cNvPr name="Group 41" id="41"/>
          <p:cNvGrpSpPr/>
          <p:nvPr/>
        </p:nvGrpSpPr>
        <p:grpSpPr>
          <a:xfrm rot="0">
            <a:off x="7264080" y="8823878"/>
            <a:ext cx="3913619" cy="814984"/>
            <a:chOff x="0" y="0"/>
            <a:chExt cx="1030747" cy="214646"/>
          </a:xfrm>
        </p:grpSpPr>
        <p:sp>
          <p:nvSpPr>
            <p:cNvPr name="Freeform 42" id="42"/>
            <p:cNvSpPr/>
            <p:nvPr/>
          </p:nvSpPr>
          <p:spPr>
            <a:xfrm flipH="false" flipV="false" rot="0">
              <a:off x="0" y="0"/>
              <a:ext cx="1030747" cy="214646"/>
            </a:xfrm>
            <a:custGeom>
              <a:avLst/>
              <a:gdLst/>
              <a:ahLst/>
              <a:cxnLst/>
              <a:rect r="r" b="b" t="t" l="l"/>
              <a:pathLst>
                <a:path h="214646" w="1030747">
                  <a:moveTo>
                    <a:pt x="51433" y="0"/>
                  </a:moveTo>
                  <a:lnTo>
                    <a:pt x="979314" y="0"/>
                  </a:lnTo>
                  <a:cubicBezTo>
                    <a:pt x="992955" y="0"/>
                    <a:pt x="1006037" y="5419"/>
                    <a:pt x="1015683" y="15064"/>
                  </a:cubicBezTo>
                  <a:cubicBezTo>
                    <a:pt x="1025328" y="24710"/>
                    <a:pt x="1030747" y="37792"/>
                    <a:pt x="1030747" y="51433"/>
                  </a:cubicBezTo>
                  <a:lnTo>
                    <a:pt x="1030747" y="163213"/>
                  </a:lnTo>
                  <a:cubicBezTo>
                    <a:pt x="1030747" y="176854"/>
                    <a:pt x="1025328" y="189936"/>
                    <a:pt x="1015683" y="199581"/>
                  </a:cubicBezTo>
                  <a:cubicBezTo>
                    <a:pt x="1006037" y="209227"/>
                    <a:pt x="992955" y="214646"/>
                    <a:pt x="979314" y="214646"/>
                  </a:cubicBezTo>
                  <a:lnTo>
                    <a:pt x="51433" y="214646"/>
                  </a:lnTo>
                  <a:cubicBezTo>
                    <a:pt x="37792" y="214646"/>
                    <a:pt x="24710" y="209227"/>
                    <a:pt x="15064" y="199581"/>
                  </a:cubicBezTo>
                  <a:cubicBezTo>
                    <a:pt x="5419" y="189936"/>
                    <a:pt x="0" y="176854"/>
                    <a:pt x="0" y="163213"/>
                  </a:cubicBezTo>
                  <a:lnTo>
                    <a:pt x="0" y="51433"/>
                  </a:lnTo>
                  <a:cubicBezTo>
                    <a:pt x="0" y="37792"/>
                    <a:pt x="5419" y="24710"/>
                    <a:pt x="15064" y="15064"/>
                  </a:cubicBezTo>
                  <a:cubicBezTo>
                    <a:pt x="24710" y="5419"/>
                    <a:pt x="37792" y="0"/>
                    <a:pt x="51433" y="0"/>
                  </a:cubicBezTo>
                  <a:close/>
                </a:path>
              </a:pathLst>
            </a:custGeom>
            <a:gradFill rotWithShape="true">
              <a:gsLst>
                <a:gs pos="0">
                  <a:srgbClr val="FFFFFF">
                    <a:alpha val="100000"/>
                  </a:srgbClr>
                </a:gs>
                <a:gs pos="100000">
                  <a:srgbClr val="FFFFFF">
                    <a:alpha val="100000"/>
                  </a:srgbClr>
                </a:gs>
              </a:gsLst>
              <a:path path="circle">
                <a:fillToRect l="0" r="100000" t="0" b="100000"/>
              </a:path>
              <a:tileRect r="0" l="-100000" b="0" t="-100000"/>
            </a:gradFill>
            <a:ln w="19050" cap="rnd">
              <a:solidFill>
                <a:srgbClr val="084C6E"/>
              </a:solidFill>
              <a:prstDash val="solid"/>
              <a:round/>
            </a:ln>
          </p:spPr>
        </p:sp>
        <p:sp>
          <p:nvSpPr>
            <p:cNvPr name="TextBox 43" id="43"/>
            <p:cNvSpPr txBox="true"/>
            <p:nvPr/>
          </p:nvSpPr>
          <p:spPr>
            <a:xfrm>
              <a:off x="0" y="-28575"/>
              <a:ext cx="1030747" cy="243221"/>
            </a:xfrm>
            <a:prstGeom prst="rect">
              <a:avLst/>
            </a:prstGeom>
          </p:spPr>
          <p:txBody>
            <a:bodyPr anchor="ctr" rtlCol="false" tIns="50800" lIns="50800" bIns="50800" rIns="50800"/>
            <a:lstStyle/>
            <a:p>
              <a:pPr algn="ctr" marL="0" indent="0" lvl="0">
                <a:lnSpc>
                  <a:spcPts val="2590"/>
                </a:lnSpc>
                <a:spcBef>
                  <a:spcPct val="0"/>
                </a:spcBef>
              </a:pPr>
            </a:p>
          </p:txBody>
        </p:sp>
      </p:grpSp>
      <p:sp>
        <p:nvSpPr>
          <p:cNvPr name="TextBox 44" id="44"/>
          <p:cNvSpPr txBox="true"/>
          <p:nvPr/>
        </p:nvSpPr>
        <p:spPr>
          <a:xfrm rot="0">
            <a:off x="5558557" y="6101697"/>
            <a:ext cx="2703192" cy="537671"/>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Dr. David Svec</a:t>
            </a:r>
          </a:p>
        </p:txBody>
      </p:sp>
      <p:sp>
        <p:nvSpPr>
          <p:cNvPr name="TextBox 45" id="45"/>
          <p:cNvSpPr txBox="true"/>
          <p:nvPr/>
        </p:nvSpPr>
        <p:spPr>
          <a:xfrm rot="0">
            <a:off x="5377930" y="6641284"/>
            <a:ext cx="3064446" cy="1196751"/>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Internal Medicine at Stanford Medicine</a:t>
            </a:r>
          </a:p>
          <a:p>
            <a:pPr algn="ctr">
              <a:lnSpc>
                <a:spcPts val="3358"/>
              </a:lnSpc>
            </a:pPr>
            <a:r>
              <a:rPr lang="en-US" sz="2239" spc="-55">
                <a:solidFill>
                  <a:srgbClr val="000000"/>
                </a:solidFill>
                <a:latin typeface="Open Sauce Italics"/>
              </a:rPr>
              <a:t>Palo Alto, CA</a:t>
            </a:r>
          </a:p>
        </p:txBody>
      </p:sp>
      <p:sp>
        <p:nvSpPr>
          <p:cNvPr name="TextBox 46" id="46"/>
          <p:cNvSpPr txBox="true"/>
          <p:nvPr/>
        </p:nvSpPr>
        <p:spPr>
          <a:xfrm rot="0">
            <a:off x="10025837" y="6101697"/>
            <a:ext cx="2703192" cy="530248"/>
          </a:xfrm>
          <a:prstGeom prst="rect">
            <a:avLst/>
          </a:prstGeom>
        </p:spPr>
        <p:txBody>
          <a:bodyPr anchor="t" rtlCol="false" tIns="0" lIns="0" bIns="0" rIns="0">
            <a:spAutoFit/>
          </a:bodyPr>
          <a:lstStyle/>
          <a:p>
            <a:pPr algn="ctr">
              <a:lnSpc>
                <a:spcPts val="4429"/>
              </a:lnSpc>
            </a:pPr>
            <a:r>
              <a:rPr lang="en-US" sz="2952" spc="-73">
                <a:solidFill>
                  <a:srgbClr val="084C6E"/>
                </a:solidFill>
                <a:latin typeface="Open Sauce Bold"/>
              </a:rPr>
              <a:t>Lyubo</a:t>
            </a:r>
          </a:p>
        </p:txBody>
      </p:sp>
      <p:sp>
        <p:nvSpPr>
          <p:cNvPr name="TextBox 47" id="47"/>
          <p:cNvSpPr txBox="true"/>
          <p:nvPr/>
        </p:nvSpPr>
        <p:spPr>
          <a:xfrm rot="0">
            <a:off x="9854767" y="6845435"/>
            <a:ext cx="3064446" cy="788448"/>
          </a:xfrm>
          <a:prstGeom prst="rect">
            <a:avLst/>
          </a:prstGeom>
        </p:spPr>
        <p:txBody>
          <a:bodyPr anchor="t" rtlCol="false" tIns="0" lIns="0" bIns="0" rIns="0">
            <a:spAutoFit/>
          </a:bodyPr>
          <a:lstStyle/>
          <a:p>
            <a:pPr algn="ctr">
              <a:lnSpc>
                <a:spcPts val="3358"/>
              </a:lnSpc>
            </a:pPr>
            <a:r>
              <a:rPr lang="en-US" sz="2239" spc="-55">
                <a:solidFill>
                  <a:srgbClr val="000000"/>
                </a:solidFill>
                <a:latin typeface="Open Sauce Italics"/>
              </a:rPr>
              <a:t>UX Designer</a:t>
            </a:r>
          </a:p>
          <a:p>
            <a:pPr algn="ctr">
              <a:lnSpc>
                <a:spcPts val="3358"/>
              </a:lnSpc>
            </a:pPr>
            <a:r>
              <a:rPr lang="en-US" sz="2239" spc="-55">
                <a:solidFill>
                  <a:srgbClr val="000000"/>
                </a:solidFill>
                <a:latin typeface="Open Sauce Italics"/>
              </a:rPr>
              <a:t>Palo Alto, CA</a:t>
            </a:r>
          </a:p>
        </p:txBody>
      </p:sp>
      <p:sp>
        <p:nvSpPr>
          <p:cNvPr name="TextBox 48" id="48"/>
          <p:cNvSpPr txBox="true"/>
          <p:nvPr/>
        </p:nvSpPr>
        <p:spPr>
          <a:xfrm rot="0">
            <a:off x="5312469" y="755540"/>
            <a:ext cx="7663062" cy="712718"/>
          </a:xfrm>
          <a:prstGeom prst="rect">
            <a:avLst/>
          </a:prstGeom>
        </p:spPr>
        <p:txBody>
          <a:bodyPr anchor="t" rtlCol="false" tIns="0" lIns="0" bIns="0" rIns="0">
            <a:spAutoFit/>
          </a:bodyPr>
          <a:lstStyle/>
          <a:p>
            <a:pPr algn="ctr" marL="0" indent="0" lvl="0">
              <a:lnSpc>
                <a:spcPts val="5141"/>
              </a:lnSpc>
              <a:spcBef>
                <a:spcPct val="0"/>
              </a:spcBef>
            </a:pPr>
            <a:r>
              <a:rPr lang="en-US" sz="4284">
                <a:solidFill>
                  <a:srgbClr val="084C6E"/>
                </a:solidFill>
                <a:latin typeface="Codec Pro Bold"/>
              </a:rPr>
              <a:t>ADDITIONAL INTERVIEWEES</a:t>
            </a:r>
          </a:p>
        </p:txBody>
      </p:sp>
      <p:sp>
        <p:nvSpPr>
          <p:cNvPr name="TextBox 49" id="49"/>
          <p:cNvSpPr txBox="true"/>
          <p:nvPr/>
        </p:nvSpPr>
        <p:spPr>
          <a:xfrm rot="0">
            <a:off x="5594376" y="9011550"/>
            <a:ext cx="7253026" cy="461755"/>
          </a:xfrm>
          <a:prstGeom prst="rect">
            <a:avLst/>
          </a:prstGeom>
        </p:spPr>
        <p:txBody>
          <a:bodyPr anchor="t" rtlCol="false" tIns="0" lIns="0" bIns="0" rIns="0">
            <a:spAutoFit/>
          </a:bodyPr>
          <a:lstStyle/>
          <a:p>
            <a:pPr algn="ctr" marL="0" indent="0" lvl="0">
              <a:lnSpc>
                <a:spcPts val="3359"/>
              </a:lnSpc>
              <a:spcBef>
                <a:spcPct val="0"/>
              </a:spcBef>
            </a:pPr>
            <a:r>
              <a:rPr lang="en-US" sz="2799">
                <a:solidFill>
                  <a:srgbClr val="084C6E"/>
                </a:solidFill>
                <a:latin typeface="Codec Pro Bold"/>
              </a:rPr>
              <a:t> ** SEE APPENDIX **</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45766" y="175352"/>
            <a:ext cx="1829366" cy="1947811"/>
            <a:chOff x="0" y="0"/>
            <a:chExt cx="2439154" cy="2597081"/>
          </a:xfrm>
        </p:grpSpPr>
        <p:sp>
          <p:nvSpPr>
            <p:cNvPr name="Freeform 5" id="5"/>
            <p:cNvSpPr/>
            <p:nvPr/>
          </p:nvSpPr>
          <p:spPr>
            <a:xfrm flipH="false" flipV="false" rot="0">
              <a:off x="0" y="0"/>
              <a:ext cx="2439154" cy="2495481"/>
            </a:xfrm>
            <a:custGeom>
              <a:avLst/>
              <a:gdLst/>
              <a:ahLst/>
              <a:cxnLst/>
              <a:rect r="r" b="b" t="t" l="l"/>
              <a:pathLst>
                <a:path h="2495481" w="2439154">
                  <a:moveTo>
                    <a:pt x="0" y="0"/>
                  </a:moveTo>
                  <a:lnTo>
                    <a:pt x="2439154" y="0"/>
                  </a:lnTo>
                  <a:lnTo>
                    <a:pt x="2439154" y="2495481"/>
                  </a:lnTo>
                  <a:lnTo>
                    <a:pt x="0" y="2495481"/>
                  </a:lnTo>
                  <a:close/>
                </a:path>
              </a:pathLst>
            </a:custGeom>
            <a:solidFill>
              <a:srgbClr val="85D6FF"/>
            </a:solidFill>
          </p:spPr>
        </p:sp>
        <p:sp>
          <p:nvSpPr>
            <p:cNvPr name="Freeform 6" id="6"/>
            <p:cNvSpPr/>
            <p:nvPr/>
          </p:nvSpPr>
          <p:spPr>
            <a:xfrm flipH="false" flipV="false" rot="0">
              <a:off x="0" y="0"/>
              <a:ext cx="2439154" cy="2597081"/>
            </a:xfrm>
            <a:custGeom>
              <a:avLst/>
              <a:gdLst/>
              <a:ahLst/>
              <a:cxnLst/>
              <a:rect r="r" b="b" t="t" l="l"/>
              <a:pathLst>
                <a:path h="2597081" w="2439154">
                  <a:moveTo>
                    <a:pt x="0" y="2495481"/>
                  </a:moveTo>
                  <a:lnTo>
                    <a:pt x="2439154" y="2495481"/>
                  </a:lnTo>
                  <a:lnTo>
                    <a:pt x="2312154" y="2597081"/>
                  </a:lnTo>
                  <a:cubicBezTo>
                    <a:pt x="2312154" y="2597081"/>
                    <a:pt x="1321554" y="2520881"/>
                    <a:pt x="1219954" y="2520881"/>
                  </a:cubicBezTo>
                  <a:lnTo>
                    <a:pt x="1219200" y="2520881"/>
                  </a:lnTo>
                  <a:cubicBezTo>
                    <a:pt x="1117600" y="2520881"/>
                    <a:pt x="127000" y="2597081"/>
                    <a:pt x="127000" y="2597081"/>
                  </a:cubicBezTo>
                  <a:lnTo>
                    <a:pt x="0" y="2495481"/>
                  </a:lnTo>
                  <a:lnTo>
                    <a:pt x="0" y="0"/>
                  </a:lnTo>
                  <a:lnTo>
                    <a:pt x="2439154" y="0"/>
                  </a:lnTo>
                  <a:lnTo>
                    <a:pt x="2439154" y="2495481"/>
                  </a:lnTo>
                  <a:lnTo>
                    <a:pt x="12700" y="2495481"/>
                  </a:lnTo>
                  <a:lnTo>
                    <a:pt x="12700" y="2482781"/>
                  </a:lnTo>
                  <a:lnTo>
                    <a:pt x="2426454" y="2482781"/>
                  </a:lnTo>
                  <a:lnTo>
                    <a:pt x="2426454" y="12700"/>
                  </a:lnTo>
                  <a:lnTo>
                    <a:pt x="12700" y="12700"/>
                  </a:lnTo>
                  <a:lnTo>
                    <a:pt x="12700" y="2495481"/>
                  </a:lnTo>
                </a:path>
              </a:pathLst>
            </a:custGeom>
            <a:solidFill>
              <a:srgbClr val="394C60">
                <a:alpha val="9804"/>
              </a:srgbClr>
            </a:solidFill>
          </p:spPr>
        </p:sp>
        <p:sp>
          <p:nvSpPr>
            <p:cNvPr name="TextBox 7" id="7"/>
            <p:cNvSpPr txBox="true"/>
            <p:nvPr/>
          </p:nvSpPr>
          <p:spPr>
            <a:xfrm>
              <a:off x="0" y="-38100"/>
              <a:ext cx="2439154"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“Insurance doesn’t influence much on the inpatient side of things... fortunately we don’t have substantial impacts from it.”</a:t>
              </a:r>
            </a:p>
          </p:txBody>
        </p:sp>
      </p:grpSp>
      <p:sp>
        <p:nvSpPr>
          <p:cNvPr name="TextBox 8" id="8"/>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grpSp>
        <p:nvGrpSpPr>
          <p:cNvPr name="Group 10" id="10"/>
          <p:cNvGrpSpPr>
            <a:grpSpLocks noChangeAspect="true"/>
          </p:cNvGrpSpPr>
          <p:nvPr/>
        </p:nvGrpSpPr>
        <p:grpSpPr>
          <a:xfrm rot="0">
            <a:off x="7844768" y="3863318"/>
            <a:ext cx="2598463" cy="2598463"/>
            <a:chOff x="0" y="0"/>
            <a:chExt cx="6350000" cy="6350000"/>
          </a:xfrm>
        </p:grpSpPr>
        <p:sp>
          <p:nvSpPr>
            <p:cNvPr name="Freeform 11" id="11"/>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t="0" r="0" b="0"/>
              </a:stretch>
            </a:blipFill>
          </p:spPr>
        </p:sp>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grpSp>
        <p:nvGrpSpPr>
          <p:cNvPr name="Group 13" id="13"/>
          <p:cNvGrpSpPr/>
          <p:nvPr/>
        </p:nvGrpSpPr>
        <p:grpSpPr>
          <a:xfrm rot="0">
            <a:off x="1875131" y="54795"/>
            <a:ext cx="1860980" cy="1947811"/>
            <a:chOff x="0" y="0"/>
            <a:chExt cx="2481307" cy="2597081"/>
          </a:xfrm>
        </p:grpSpPr>
        <p:sp>
          <p:nvSpPr>
            <p:cNvPr name="Freeform 14" id="14"/>
            <p:cNvSpPr/>
            <p:nvPr/>
          </p:nvSpPr>
          <p:spPr>
            <a:xfrm flipH="false" flipV="false" rot="0">
              <a:off x="0" y="0"/>
              <a:ext cx="2481307" cy="2495481"/>
            </a:xfrm>
            <a:custGeom>
              <a:avLst/>
              <a:gdLst/>
              <a:ahLst/>
              <a:cxnLst/>
              <a:rect r="r" b="b" t="t" l="l"/>
              <a:pathLst>
                <a:path h="2495481" w="2481307">
                  <a:moveTo>
                    <a:pt x="0" y="0"/>
                  </a:moveTo>
                  <a:lnTo>
                    <a:pt x="2481307" y="0"/>
                  </a:lnTo>
                  <a:lnTo>
                    <a:pt x="2481307" y="2495481"/>
                  </a:lnTo>
                  <a:lnTo>
                    <a:pt x="0" y="2495481"/>
                  </a:lnTo>
                  <a:close/>
                </a:path>
              </a:pathLst>
            </a:custGeom>
            <a:solidFill>
              <a:srgbClr val="FDF9B4"/>
            </a:solidFill>
          </p:spPr>
        </p:sp>
        <p:sp>
          <p:nvSpPr>
            <p:cNvPr name="Freeform 15" id="15"/>
            <p:cNvSpPr/>
            <p:nvPr/>
          </p:nvSpPr>
          <p:spPr>
            <a:xfrm flipH="false" flipV="false" rot="0">
              <a:off x="0" y="0"/>
              <a:ext cx="2481307" cy="2597081"/>
            </a:xfrm>
            <a:custGeom>
              <a:avLst/>
              <a:gdLst/>
              <a:ahLst/>
              <a:cxnLst/>
              <a:rect r="r" b="b" t="t" l="l"/>
              <a:pathLst>
                <a:path h="2597081" w="2481307">
                  <a:moveTo>
                    <a:pt x="0" y="2495481"/>
                  </a:moveTo>
                  <a:lnTo>
                    <a:pt x="2481307" y="2495481"/>
                  </a:lnTo>
                  <a:lnTo>
                    <a:pt x="2354307" y="2597081"/>
                  </a:lnTo>
                  <a:cubicBezTo>
                    <a:pt x="2354307" y="2597081"/>
                    <a:pt x="1363707" y="2520881"/>
                    <a:pt x="1262107" y="2520881"/>
                  </a:cubicBezTo>
                  <a:lnTo>
                    <a:pt x="1219200" y="2520881"/>
                  </a:lnTo>
                  <a:cubicBezTo>
                    <a:pt x="1117600" y="2520881"/>
                    <a:pt x="127000" y="2597081"/>
                    <a:pt x="127000" y="2597081"/>
                  </a:cubicBezTo>
                  <a:lnTo>
                    <a:pt x="0" y="2495481"/>
                  </a:lnTo>
                  <a:lnTo>
                    <a:pt x="0" y="0"/>
                  </a:lnTo>
                  <a:lnTo>
                    <a:pt x="2481307" y="0"/>
                  </a:lnTo>
                  <a:lnTo>
                    <a:pt x="2481307" y="2495481"/>
                  </a:lnTo>
                  <a:lnTo>
                    <a:pt x="12700" y="2495481"/>
                  </a:lnTo>
                  <a:lnTo>
                    <a:pt x="12700" y="2482781"/>
                  </a:lnTo>
                  <a:lnTo>
                    <a:pt x="2468607" y="2482781"/>
                  </a:lnTo>
                  <a:lnTo>
                    <a:pt x="2468607" y="12700"/>
                  </a:lnTo>
                  <a:lnTo>
                    <a:pt x="12700" y="12700"/>
                  </a:lnTo>
                  <a:lnTo>
                    <a:pt x="12700" y="2495481"/>
                  </a:lnTo>
                </a:path>
              </a:pathLst>
            </a:custGeom>
            <a:solidFill>
              <a:srgbClr val="394C60">
                <a:alpha val="9804"/>
              </a:srgbClr>
            </a:solidFill>
          </p:spPr>
        </p:sp>
        <p:sp>
          <p:nvSpPr>
            <p:cNvPr name="TextBox 16" id="16"/>
            <p:cNvSpPr txBox="true"/>
            <p:nvPr/>
          </p:nvSpPr>
          <p:spPr>
            <a:xfrm>
              <a:off x="0" y="-38100"/>
              <a:ext cx="2481307" cy="2533581"/>
            </a:xfrm>
            <a:prstGeom prst="rect">
              <a:avLst/>
            </a:prstGeom>
          </p:spPr>
          <p:txBody>
            <a:bodyPr anchor="t" rtlCol="false" tIns="203200" lIns="203200" bIns="203200" rIns="203200"/>
            <a:lstStyle/>
            <a:p>
              <a:pPr>
                <a:lnSpc>
                  <a:spcPts val="1750"/>
                </a:lnSpc>
              </a:pPr>
              <a:r>
                <a:rPr lang="en-US" sz="1250">
                  <a:solidFill>
                    <a:srgbClr val="000000"/>
                  </a:solidFill>
                  <a:latin typeface="Arimo"/>
                </a:rPr>
                <a:t>“Insurance mostly impacts us once we’re trying to get patients back to outpatient care. That’s primary care or specialty care.”</a:t>
              </a:r>
            </a:p>
          </p:txBody>
        </p:sp>
      </p:grpSp>
      <p:grpSp>
        <p:nvGrpSpPr>
          <p:cNvPr name="Group 17" id="17"/>
          <p:cNvGrpSpPr/>
          <p:nvPr/>
        </p:nvGrpSpPr>
        <p:grpSpPr>
          <a:xfrm rot="0">
            <a:off x="3953963" y="219906"/>
            <a:ext cx="1938359" cy="1524000"/>
            <a:chOff x="0" y="0"/>
            <a:chExt cx="2584478" cy="2032000"/>
          </a:xfrm>
        </p:grpSpPr>
        <p:sp>
          <p:nvSpPr>
            <p:cNvPr name="Freeform 18" id="18"/>
            <p:cNvSpPr/>
            <p:nvPr/>
          </p:nvSpPr>
          <p:spPr>
            <a:xfrm flipH="false" flipV="false" rot="0">
              <a:off x="0" y="0"/>
              <a:ext cx="2584478" cy="1930400"/>
            </a:xfrm>
            <a:custGeom>
              <a:avLst/>
              <a:gdLst/>
              <a:ahLst/>
              <a:cxnLst/>
              <a:rect r="r" b="b" t="t" l="l"/>
              <a:pathLst>
                <a:path h="1930400" w="2584478">
                  <a:moveTo>
                    <a:pt x="0" y="0"/>
                  </a:moveTo>
                  <a:lnTo>
                    <a:pt x="2584478" y="0"/>
                  </a:lnTo>
                  <a:lnTo>
                    <a:pt x="2584478" y="1930400"/>
                  </a:lnTo>
                  <a:lnTo>
                    <a:pt x="0" y="1930400"/>
                  </a:lnTo>
                  <a:close/>
                </a:path>
              </a:pathLst>
            </a:custGeom>
            <a:solidFill>
              <a:srgbClr val="C1FF72"/>
            </a:solidFill>
          </p:spPr>
        </p:sp>
        <p:sp>
          <p:nvSpPr>
            <p:cNvPr name="Freeform 19" id="19"/>
            <p:cNvSpPr/>
            <p:nvPr/>
          </p:nvSpPr>
          <p:spPr>
            <a:xfrm flipH="false" flipV="false" rot="0">
              <a:off x="0" y="0"/>
              <a:ext cx="2584478" cy="2032000"/>
            </a:xfrm>
            <a:custGeom>
              <a:avLst/>
              <a:gdLst/>
              <a:ahLst/>
              <a:cxnLst/>
              <a:rect r="r" b="b" t="t" l="l"/>
              <a:pathLst>
                <a:path h="2032000" w="2584478">
                  <a:moveTo>
                    <a:pt x="0" y="1930400"/>
                  </a:moveTo>
                  <a:lnTo>
                    <a:pt x="2584478" y="1930400"/>
                  </a:lnTo>
                  <a:lnTo>
                    <a:pt x="2457478" y="2032000"/>
                  </a:lnTo>
                  <a:cubicBezTo>
                    <a:pt x="2457478" y="2032000"/>
                    <a:pt x="1466878" y="1955800"/>
                    <a:pt x="1365278" y="1955800"/>
                  </a:cubicBezTo>
                  <a:lnTo>
                    <a:pt x="1219200" y="1955800"/>
                  </a:lnTo>
                  <a:cubicBezTo>
                    <a:pt x="1117600" y="1955800"/>
                    <a:pt x="127000" y="2032000"/>
                    <a:pt x="127000" y="2032000"/>
                  </a:cubicBezTo>
                  <a:lnTo>
                    <a:pt x="0" y="1930400"/>
                  </a:lnTo>
                  <a:lnTo>
                    <a:pt x="0" y="0"/>
                  </a:lnTo>
                  <a:lnTo>
                    <a:pt x="2584478" y="0"/>
                  </a:lnTo>
                  <a:lnTo>
                    <a:pt x="2584478" y="1930400"/>
                  </a:lnTo>
                  <a:lnTo>
                    <a:pt x="12700" y="1930400"/>
                  </a:lnTo>
                  <a:lnTo>
                    <a:pt x="12700" y="1917700"/>
                  </a:lnTo>
                  <a:lnTo>
                    <a:pt x="2571778" y="1917700"/>
                  </a:lnTo>
                  <a:lnTo>
                    <a:pt x="2571778" y="12700"/>
                  </a:lnTo>
                  <a:lnTo>
                    <a:pt x="12700" y="12700"/>
                  </a:lnTo>
                  <a:lnTo>
                    <a:pt x="12700" y="1930400"/>
                  </a:lnTo>
                </a:path>
              </a:pathLst>
            </a:custGeom>
            <a:solidFill>
              <a:srgbClr val="394C60">
                <a:alpha val="9804"/>
              </a:srgbClr>
            </a:solidFill>
          </p:spPr>
        </p:sp>
        <p:sp>
          <p:nvSpPr>
            <p:cNvPr name="TextBox 20" id="20"/>
            <p:cNvSpPr txBox="true"/>
            <p:nvPr/>
          </p:nvSpPr>
          <p:spPr>
            <a:xfrm>
              <a:off x="0" y="-38100"/>
              <a:ext cx="25844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“The only thing I’m uncertain about is the Kaiser system, since Kaiser is such a closed system.”</a:t>
              </a:r>
            </a:p>
          </p:txBody>
        </p:sp>
      </p:grpSp>
      <p:grpSp>
        <p:nvGrpSpPr>
          <p:cNvPr name="Group 21" id="21"/>
          <p:cNvGrpSpPr/>
          <p:nvPr/>
        </p:nvGrpSpPr>
        <p:grpSpPr>
          <a:xfrm rot="0">
            <a:off x="157651" y="1925969"/>
            <a:ext cx="1843688" cy="1810301"/>
            <a:chOff x="0" y="0"/>
            <a:chExt cx="2458250" cy="2413735"/>
          </a:xfrm>
        </p:grpSpPr>
        <p:sp>
          <p:nvSpPr>
            <p:cNvPr name="Freeform 22" id="22"/>
            <p:cNvSpPr/>
            <p:nvPr/>
          </p:nvSpPr>
          <p:spPr>
            <a:xfrm flipH="false" flipV="false" rot="0">
              <a:off x="0" y="0"/>
              <a:ext cx="2458250" cy="2312134"/>
            </a:xfrm>
            <a:custGeom>
              <a:avLst/>
              <a:gdLst/>
              <a:ahLst/>
              <a:cxnLst/>
              <a:rect r="r" b="b" t="t" l="l"/>
              <a:pathLst>
                <a:path h="2312134" w="2458250">
                  <a:moveTo>
                    <a:pt x="0" y="0"/>
                  </a:moveTo>
                  <a:lnTo>
                    <a:pt x="2458250" y="0"/>
                  </a:lnTo>
                  <a:lnTo>
                    <a:pt x="2458250" y="2312134"/>
                  </a:lnTo>
                  <a:lnTo>
                    <a:pt x="0" y="2312134"/>
                  </a:lnTo>
                  <a:close/>
                </a:path>
              </a:pathLst>
            </a:custGeom>
            <a:solidFill>
              <a:srgbClr val="FDF9B4"/>
            </a:solidFill>
          </p:spPr>
        </p:sp>
        <p:sp>
          <p:nvSpPr>
            <p:cNvPr name="Freeform 23" id="23"/>
            <p:cNvSpPr/>
            <p:nvPr/>
          </p:nvSpPr>
          <p:spPr>
            <a:xfrm flipH="false" flipV="false" rot="0">
              <a:off x="0" y="0"/>
              <a:ext cx="2458250" cy="2413734"/>
            </a:xfrm>
            <a:custGeom>
              <a:avLst/>
              <a:gdLst/>
              <a:ahLst/>
              <a:cxnLst/>
              <a:rect r="r" b="b" t="t" l="l"/>
              <a:pathLst>
                <a:path h="2413734" w="2458250">
                  <a:moveTo>
                    <a:pt x="0" y="2312134"/>
                  </a:moveTo>
                  <a:lnTo>
                    <a:pt x="2458250" y="2312134"/>
                  </a:lnTo>
                  <a:lnTo>
                    <a:pt x="2331250" y="2413734"/>
                  </a:lnTo>
                  <a:cubicBezTo>
                    <a:pt x="2331250" y="2413734"/>
                    <a:pt x="1340650" y="2337534"/>
                    <a:pt x="1239050" y="2337534"/>
                  </a:cubicBezTo>
                  <a:lnTo>
                    <a:pt x="1219200" y="2337534"/>
                  </a:lnTo>
                  <a:cubicBezTo>
                    <a:pt x="1117600" y="2337534"/>
                    <a:pt x="127000" y="2413734"/>
                    <a:pt x="127000" y="2413734"/>
                  </a:cubicBezTo>
                  <a:lnTo>
                    <a:pt x="0" y="2312134"/>
                  </a:lnTo>
                  <a:lnTo>
                    <a:pt x="0" y="0"/>
                  </a:lnTo>
                  <a:lnTo>
                    <a:pt x="2458250" y="0"/>
                  </a:lnTo>
                  <a:lnTo>
                    <a:pt x="2458250" y="2312134"/>
                  </a:lnTo>
                  <a:lnTo>
                    <a:pt x="12700" y="2312134"/>
                  </a:lnTo>
                  <a:lnTo>
                    <a:pt x="12700" y="2299434"/>
                  </a:lnTo>
                  <a:lnTo>
                    <a:pt x="2445550" y="2299434"/>
                  </a:lnTo>
                  <a:lnTo>
                    <a:pt x="2445550" y="12700"/>
                  </a:lnTo>
                  <a:lnTo>
                    <a:pt x="12700" y="12700"/>
                  </a:lnTo>
                  <a:lnTo>
                    <a:pt x="12700" y="2312134"/>
                  </a:lnTo>
                </a:path>
              </a:pathLst>
            </a:custGeom>
            <a:solidFill>
              <a:srgbClr val="394C60">
                <a:alpha val="9804"/>
              </a:srgbClr>
            </a:solidFill>
          </p:spPr>
        </p:sp>
        <p:sp>
          <p:nvSpPr>
            <p:cNvPr name="TextBox 24" id="24"/>
            <p:cNvSpPr txBox="true"/>
            <p:nvPr/>
          </p:nvSpPr>
          <p:spPr>
            <a:xfrm>
              <a:off x="0" y="-38100"/>
              <a:ext cx="2458250" cy="2350235"/>
            </a:xfrm>
            <a:prstGeom prst="rect">
              <a:avLst/>
            </a:prstGeom>
          </p:spPr>
          <p:txBody>
            <a:bodyPr anchor="t" rtlCol="false" tIns="203200" lIns="203200" bIns="203200" rIns="203200"/>
            <a:lstStyle/>
            <a:p>
              <a:pPr>
                <a:lnSpc>
                  <a:spcPts val="1750"/>
                </a:lnSpc>
              </a:pPr>
              <a:r>
                <a:rPr lang="en-US" sz="1250">
                  <a:solidFill>
                    <a:srgbClr val="000000"/>
                  </a:solidFill>
                  <a:latin typeface="Arimo"/>
                </a:rPr>
                <a:t>“We recommend that they call their insurance carrier so that their records end up all in the same place.”</a:t>
              </a:r>
            </a:p>
          </p:txBody>
        </p:sp>
      </p:grpSp>
      <p:grpSp>
        <p:nvGrpSpPr>
          <p:cNvPr name="Group 25" id="25"/>
          <p:cNvGrpSpPr/>
          <p:nvPr/>
        </p:nvGrpSpPr>
        <p:grpSpPr>
          <a:xfrm rot="0">
            <a:off x="5951785" y="264459"/>
            <a:ext cx="1892984" cy="1858704"/>
            <a:chOff x="0" y="0"/>
            <a:chExt cx="2523978" cy="2478272"/>
          </a:xfrm>
        </p:grpSpPr>
        <p:sp>
          <p:nvSpPr>
            <p:cNvPr name="Freeform 26" id="26"/>
            <p:cNvSpPr/>
            <p:nvPr/>
          </p:nvSpPr>
          <p:spPr>
            <a:xfrm flipH="false" flipV="false" rot="0">
              <a:off x="0" y="0"/>
              <a:ext cx="2523978" cy="2376672"/>
            </a:xfrm>
            <a:custGeom>
              <a:avLst/>
              <a:gdLst/>
              <a:ahLst/>
              <a:cxnLst/>
              <a:rect r="r" b="b" t="t" l="l"/>
              <a:pathLst>
                <a:path h="2376672" w="2523978">
                  <a:moveTo>
                    <a:pt x="0" y="0"/>
                  </a:moveTo>
                  <a:lnTo>
                    <a:pt x="2523978" y="0"/>
                  </a:lnTo>
                  <a:lnTo>
                    <a:pt x="2523978" y="2376672"/>
                  </a:lnTo>
                  <a:lnTo>
                    <a:pt x="0" y="2376672"/>
                  </a:lnTo>
                  <a:close/>
                </a:path>
              </a:pathLst>
            </a:custGeom>
            <a:solidFill>
              <a:srgbClr val="FFB3E2"/>
            </a:solidFill>
          </p:spPr>
        </p:sp>
        <p:sp>
          <p:nvSpPr>
            <p:cNvPr name="Freeform 27" id="27"/>
            <p:cNvSpPr/>
            <p:nvPr/>
          </p:nvSpPr>
          <p:spPr>
            <a:xfrm flipH="false" flipV="false" rot="0">
              <a:off x="0" y="0"/>
              <a:ext cx="2523978" cy="2478272"/>
            </a:xfrm>
            <a:custGeom>
              <a:avLst/>
              <a:gdLst/>
              <a:ahLst/>
              <a:cxnLst/>
              <a:rect r="r" b="b" t="t" l="l"/>
              <a:pathLst>
                <a:path h="2478272" w="2523978">
                  <a:moveTo>
                    <a:pt x="0" y="2376672"/>
                  </a:moveTo>
                  <a:lnTo>
                    <a:pt x="2523978" y="2376672"/>
                  </a:lnTo>
                  <a:lnTo>
                    <a:pt x="2396978" y="2478272"/>
                  </a:lnTo>
                  <a:cubicBezTo>
                    <a:pt x="2396978" y="2478272"/>
                    <a:pt x="1406378" y="2402072"/>
                    <a:pt x="1304778" y="2402072"/>
                  </a:cubicBezTo>
                  <a:lnTo>
                    <a:pt x="1219200" y="2402072"/>
                  </a:lnTo>
                  <a:cubicBezTo>
                    <a:pt x="1117600" y="2402072"/>
                    <a:pt x="127000" y="2478272"/>
                    <a:pt x="127000" y="2478272"/>
                  </a:cubicBezTo>
                  <a:lnTo>
                    <a:pt x="0" y="2376672"/>
                  </a:lnTo>
                  <a:lnTo>
                    <a:pt x="0" y="0"/>
                  </a:lnTo>
                  <a:lnTo>
                    <a:pt x="2523978" y="0"/>
                  </a:lnTo>
                  <a:lnTo>
                    <a:pt x="2523978" y="2376672"/>
                  </a:lnTo>
                  <a:lnTo>
                    <a:pt x="12700" y="2376672"/>
                  </a:lnTo>
                  <a:lnTo>
                    <a:pt x="12700" y="2363972"/>
                  </a:lnTo>
                  <a:lnTo>
                    <a:pt x="2511278" y="2363972"/>
                  </a:lnTo>
                  <a:lnTo>
                    <a:pt x="2511278" y="12700"/>
                  </a:lnTo>
                  <a:lnTo>
                    <a:pt x="12700" y="12700"/>
                  </a:lnTo>
                  <a:lnTo>
                    <a:pt x="12700" y="2376672"/>
                  </a:lnTo>
                </a:path>
              </a:pathLst>
            </a:custGeom>
            <a:solidFill>
              <a:srgbClr val="394C60">
                <a:alpha val="9804"/>
              </a:srgbClr>
            </a:solidFill>
          </p:spPr>
        </p:sp>
        <p:sp>
          <p:nvSpPr>
            <p:cNvPr name="TextBox 28" id="28"/>
            <p:cNvSpPr txBox="true"/>
            <p:nvPr/>
          </p:nvSpPr>
          <p:spPr>
            <a:xfrm>
              <a:off x="0" y="-38100"/>
              <a:ext cx="2523978" cy="2414772"/>
            </a:xfrm>
            <a:prstGeom prst="rect">
              <a:avLst/>
            </a:prstGeom>
          </p:spPr>
          <p:txBody>
            <a:bodyPr anchor="t" rtlCol="false" tIns="203200" lIns="203200" bIns="203200" rIns="203200"/>
            <a:lstStyle/>
            <a:p>
              <a:pPr>
                <a:lnSpc>
                  <a:spcPts val="1750"/>
                </a:lnSpc>
              </a:pPr>
              <a:r>
                <a:rPr lang="en-US" sz="1250">
                  <a:solidFill>
                    <a:srgbClr val="000000"/>
                  </a:solidFill>
                  <a:latin typeface="Arimo"/>
                </a:rPr>
                <a:t>“When patients leave the area, it’s generally all in the patient’s hands to find new doctors, hospitals, etc.”</a:t>
              </a:r>
            </a:p>
          </p:txBody>
        </p:sp>
      </p:grpSp>
      <p:grpSp>
        <p:nvGrpSpPr>
          <p:cNvPr name="Group 29" id="29"/>
          <p:cNvGrpSpPr/>
          <p:nvPr/>
        </p:nvGrpSpPr>
        <p:grpSpPr>
          <a:xfrm rot="0">
            <a:off x="2125163" y="1743906"/>
            <a:ext cx="1837516" cy="1728736"/>
            <a:chOff x="0" y="0"/>
            <a:chExt cx="2450022" cy="2304981"/>
          </a:xfrm>
        </p:grpSpPr>
        <p:sp>
          <p:nvSpPr>
            <p:cNvPr name="Freeform 30" id="30"/>
            <p:cNvSpPr/>
            <p:nvPr/>
          </p:nvSpPr>
          <p:spPr>
            <a:xfrm flipH="false" flipV="false" rot="0">
              <a:off x="0" y="0"/>
              <a:ext cx="2450022" cy="2203381"/>
            </a:xfrm>
            <a:custGeom>
              <a:avLst/>
              <a:gdLst/>
              <a:ahLst/>
              <a:cxnLst/>
              <a:rect r="r" b="b" t="t" l="l"/>
              <a:pathLst>
                <a:path h="2203381" w="2450022">
                  <a:moveTo>
                    <a:pt x="0" y="0"/>
                  </a:moveTo>
                  <a:lnTo>
                    <a:pt x="2450022" y="0"/>
                  </a:lnTo>
                  <a:lnTo>
                    <a:pt x="2450022" y="2203381"/>
                  </a:lnTo>
                  <a:lnTo>
                    <a:pt x="0" y="2203381"/>
                  </a:lnTo>
                  <a:close/>
                </a:path>
              </a:pathLst>
            </a:custGeom>
            <a:solidFill>
              <a:srgbClr val="FFB3E2"/>
            </a:solidFill>
          </p:spPr>
        </p:sp>
        <p:sp>
          <p:nvSpPr>
            <p:cNvPr name="Freeform 31" id="31"/>
            <p:cNvSpPr/>
            <p:nvPr/>
          </p:nvSpPr>
          <p:spPr>
            <a:xfrm flipH="false" flipV="false" rot="0">
              <a:off x="0" y="0"/>
              <a:ext cx="2450022" cy="2304981"/>
            </a:xfrm>
            <a:custGeom>
              <a:avLst/>
              <a:gdLst/>
              <a:ahLst/>
              <a:cxnLst/>
              <a:rect r="r" b="b" t="t" l="l"/>
              <a:pathLst>
                <a:path h="2304981" w="2450022">
                  <a:moveTo>
                    <a:pt x="0" y="2203381"/>
                  </a:moveTo>
                  <a:lnTo>
                    <a:pt x="2450022" y="2203381"/>
                  </a:lnTo>
                  <a:lnTo>
                    <a:pt x="2323022" y="2304981"/>
                  </a:lnTo>
                  <a:cubicBezTo>
                    <a:pt x="2323022" y="2304981"/>
                    <a:pt x="1332422" y="2228781"/>
                    <a:pt x="1230822" y="2228781"/>
                  </a:cubicBezTo>
                  <a:lnTo>
                    <a:pt x="1219200" y="2228781"/>
                  </a:lnTo>
                  <a:cubicBezTo>
                    <a:pt x="1117600" y="2228781"/>
                    <a:pt x="127000" y="2304981"/>
                    <a:pt x="127000" y="2304981"/>
                  </a:cubicBezTo>
                  <a:lnTo>
                    <a:pt x="0" y="2203381"/>
                  </a:lnTo>
                  <a:lnTo>
                    <a:pt x="0" y="0"/>
                  </a:lnTo>
                  <a:lnTo>
                    <a:pt x="2450022" y="0"/>
                  </a:lnTo>
                  <a:lnTo>
                    <a:pt x="2450022" y="2203381"/>
                  </a:lnTo>
                  <a:lnTo>
                    <a:pt x="12700" y="2203381"/>
                  </a:lnTo>
                  <a:lnTo>
                    <a:pt x="12700" y="2190681"/>
                  </a:lnTo>
                  <a:lnTo>
                    <a:pt x="2437322" y="2190681"/>
                  </a:lnTo>
                  <a:lnTo>
                    <a:pt x="2437322" y="12700"/>
                  </a:lnTo>
                  <a:lnTo>
                    <a:pt x="12700" y="12700"/>
                  </a:lnTo>
                  <a:lnTo>
                    <a:pt x="12700" y="2203381"/>
                  </a:lnTo>
                </a:path>
              </a:pathLst>
            </a:custGeom>
            <a:solidFill>
              <a:srgbClr val="394C60">
                <a:alpha val="9804"/>
              </a:srgbClr>
            </a:solidFill>
          </p:spPr>
        </p:sp>
        <p:sp>
          <p:nvSpPr>
            <p:cNvPr name="TextBox 32" id="32"/>
            <p:cNvSpPr txBox="true"/>
            <p:nvPr/>
          </p:nvSpPr>
          <p:spPr>
            <a:xfrm>
              <a:off x="0" y="-38100"/>
              <a:ext cx="2450022"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“In emergency situations, care is always given no matter what. The insurance is dealt with later.”</a:t>
              </a:r>
            </a:p>
          </p:txBody>
        </p:sp>
      </p:grpSp>
      <p:sp>
        <p:nvSpPr>
          <p:cNvPr name="TextBox 33" id="33"/>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34" id="34"/>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35" id="35"/>
          <p:cNvGrpSpPr/>
          <p:nvPr/>
        </p:nvGrpSpPr>
        <p:grpSpPr>
          <a:xfrm rot="0">
            <a:off x="10443232" y="5490213"/>
            <a:ext cx="1829366" cy="1538629"/>
            <a:chOff x="0" y="0"/>
            <a:chExt cx="2439154" cy="2051505"/>
          </a:xfrm>
        </p:grpSpPr>
        <p:sp>
          <p:nvSpPr>
            <p:cNvPr name="Freeform 36" id="3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37" id="3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38" id="3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lucky to not have to deal with insurance too much as a doctor.</a:t>
              </a:r>
            </a:p>
          </p:txBody>
        </p:sp>
      </p:grpSp>
      <p:grpSp>
        <p:nvGrpSpPr>
          <p:cNvPr name="Group 39" id="39"/>
          <p:cNvGrpSpPr/>
          <p:nvPr/>
        </p:nvGrpSpPr>
        <p:grpSpPr>
          <a:xfrm rot="0">
            <a:off x="4068263" y="1743906"/>
            <a:ext cx="1837516" cy="1804241"/>
            <a:chOff x="0" y="0"/>
            <a:chExt cx="2450022" cy="2405655"/>
          </a:xfrm>
        </p:grpSpPr>
        <p:sp>
          <p:nvSpPr>
            <p:cNvPr name="Freeform 40" id="40"/>
            <p:cNvSpPr/>
            <p:nvPr/>
          </p:nvSpPr>
          <p:spPr>
            <a:xfrm flipH="false" flipV="false" rot="0">
              <a:off x="0" y="0"/>
              <a:ext cx="2450022" cy="2304055"/>
            </a:xfrm>
            <a:custGeom>
              <a:avLst/>
              <a:gdLst/>
              <a:ahLst/>
              <a:cxnLst/>
              <a:rect r="r" b="b" t="t" l="l"/>
              <a:pathLst>
                <a:path h="2304055" w="2450022">
                  <a:moveTo>
                    <a:pt x="0" y="0"/>
                  </a:moveTo>
                  <a:lnTo>
                    <a:pt x="2450022" y="0"/>
                  </a:lnTo>
                  <a:lnTo>
                    <a:pt x="2450022" y="2304055"/>
                  </a:lnTo>
                  <a:lnTo>
                    <a:pt x="0" y="2304055"/>
                  </a:lnTo>
                  <a:close/>
                </a:path>
              </a:pathLst>
            </a:custGeom>
            <a:solidFill>
              <a:srgbClr val="85D6FF"/>
            </a:solidFill>
          </p:spPr>
        </p:sp>
        <p:sp>
          <p:nvSpPr>
            <p:cNvPr name="Freeform 41" id="41"/>
            <p:cNvSpPr/>
            <p:nvPr/>
          </p:nvSpPr>
          <p:spPr>
            <a:xfrm flipH="false" flipV="false" rot="0">
              <a:off x="0" y="0"/>
              <a:ext cx="2450022" cy="2405655"/>
            </a:xfrm>
            <a:custGeom>
              <a:avLst/>
              <a:gdLst/>
              <a:ahLst/>
              <a:cxnLst/>
              <a:rect r="r" b="b" t="t" l="l"/>
              <a:pathLst>
                <a:path h="2405655" w="2450022">
                  <a:moveTo>
                    <a:pt x="0" y="2304055"/>
                  </a:moveTo>
                  <a:lnTo>
                    <a:pt x="2450022" y="2304055"/>
                  </a:lnTo>
                  <a:lnTo>
                    <a:pt x="2323022" y="2405655"/>
                  </a:lnTo>
                  <a:cubicBezTo>
                    <a:pt x="2323022" y="2405655"/>
                    <a:pt x="1332422" y="2329455"/>
                    <a:pt x="1230822" y="2329455"/>
                  </a:cubicBezTo>
                  <a:lnTo>
                    <a:pt x="1219200" y="2329455"/>
                  </a:lnTo>
                  <a:cubicBezTo>
                    <a:pt x="1117600" y="2329455"/>
                    <a:pt x="127000" y="2405655"/>
                    <a:pt x="127000" y="2405655"/>
                  </a:cubicBezTo>
                  <a:lnTo>
                    <a:pt x="0" y="2304055"/>
                  </a:lnTo>
                  <a:lnTo>
                    <a:pt x="0" y="0"/>
                  </a:lnTo>
                  <a:lnTo>
                    <a:pt x="2450022" y="0"/>
                  </a:lnTo>
                  <a:lnTo>
                    <a:pt x="2450022" y="2304055"/>
                  </a:lnTo>
                  <a:lnTo>
                    <a:pt x="12700" y="2304055"/>
                  </a:lnTo>
                  <a:lnTo>
                    <a:pt x="12700" y="2291355"/>
                  </a:lnTo>
                  <a:lnTo>
                    <a:pt x="2437322" y="2291355"/>
                  </a:lnTo>
                  <a:lnTo>
                    <a:pt x="2437322" y="12700"/>
                  </a:lnTo>
                  <a:lnTo>
                    <a:pt x="12700" y="12700"/>
                  </a:lnTo>
                  <a:lnTo>
                    <a:pt x="12700" y="2304055"/>
                  </a:lnTo>
                </a:path>
              </a:pathLst>
            </a:custGeom>
            <a:solidFill>
              <a:srgbClr val="394C60">
                <a:alpha val="9804"/>
              </a:srgbClr>
            </a:solidFill>
          </p:spPr>
        </p:sp>
        <p:sp>
          <p:nvSpPr>
            <p:cNvPr name="TextBox 42" id="42"/>
            <p:cNvSpPr txBox="true"/>
            <p:nvPr/>
          </p:nvSpPr>
          <p:spPr>
            <a:xfrm>
              <a:off x="0" y="-38100"/>
              <a:ext cx="2450022" cy="2342155"/>
            </a:xfrm>
            <a:prstGeom prst="rect">
              <a:avLst/>
            </a:prstGeom>
          </p:spPr>
          <p:txBody>
            <a:bodyPr anchor="t" rtlCol="false" tIns="203200" lIns="203200" bIns="203200" rIns="203200"/>
            <a:lstStyle/>
            <a:p>
              <a:pPr>
                <a:lnSpc>
                  <a:spcPts val="1750"/>
                </a:lnSpc>
              </a:pPr>
              <a:r>
                <a:rPr lang="en-US" sz="1250">
                  <a:solidFill>
                    <a:srgbClr val="000000"/>
                  </a:solidFill>
                  <a:latin typeface="Arimo"/>
                </a:rPr>
                <a:t>“I’m perfectly healthy, but I am part of clinical research trials where they check my vitals for free.”</a:t>
              </a:r>
            </a:p>
          </p:txBody>
        </p:sp>
      </p:grpSp>
      <p:grpSp>
        <p:nvGrpSpPr>
          <p:cNvPr name="Group 43" id="43"/>
          <p:cNvGrpSpPr/>
          <p:nvPr/>
        </p:nvGrpSpPr>
        <p:grpSpPr>
          <a:xfrm rot="0">
            <a:off x="6020080" y="2212269"/>
            <a:ext cx="1837516" cy="1524000"/>
            <a:chOff x="0" y="0"/>
            <a:chExt cx="2450022" cy="2032000"/>
          </a:xfrm>
        </p:grpSpPr>
        <p:sp>
          <p:nvSpPr>
            <p:cNvPr name="Freeform 44" id="44"/>
            <p:cNvSpPr/>
            <p:nvPr/>
          </p:nvSpPr>
          <p:spPr>
            <a:xfrm flipH="false" flipV="false" rot="0">
              <a:off x="0" y="0"/>
              <a:ext cx="2450022" cy="1930400"/>
            </a:xfrm>
            <a:custGeom>
              <a:avLst/>
              <a:gdLst/>
              <a:ahLst/>
              <a:cxnLst/>
              <a:rect r="r" b="b" t="t" l="l"/>
              <a:pathLst>
                <a:path h="1930400" w="2450022">
                  <a:moveTo>
                    <a:pt x="0" y="0"/>
                  </a:moveTo>
                  <a:lnTo>
                    <a:pt x="2450022" y="0"/>
                  </a:lnTo>
                  <a:lnTo>
                    <a:pt x="2450022" y="1930400"/>
                  </a:lnTo>
                  <a:lnTo>
                    <a:pt x="0" y="1930400"/>
                  </a:lnTo>
                  <a:close/>
                </a:path>
              </a:pathLst>
            </a:custGeom>
            <a:solidFill>
              <a:srgbClr val="FDF9B4"/>
            </a:solidFill>
          </p:spPr>
        </p:sp>
        <p:sp>
          <p:nvSpPr>
            <p:cNvPr name="Freeform 45" id="45"/>
            <p:cNvSpPr/>
            <p:nvPr/>
          </p:nvSpPr>
          <p:spPr>
            <a:xfrm flipH="false" flipV="false" rot="0">
              <a:off x="0" y="0"/>
              <a:ext cx="2450022" cy="2032000"/>
            </a:xfrm>
            <a:custGeom>
              <a:avLst/>
              <a:gdLst/>
              <a:ahLst/>
              <a:cxnLst/>
              <a:rect r="r" b="b" t="t" l="l"/>
              <a:pathLst>
                <a:path h="2032000" w="2450022">
                  <a:moveTo>
                    <a:pt x="0" y="1930400"/>
                  </a:moveTo>
                  <a:lnTo>
                    <a:pt x="2450022" y="1930400"/>
                  </a:lnTo>
                  <a:lnTo>
                    <a:pt x="2323022" y="2032000"/>
                  </a:lnTo>
                  <a:cubicBezTo>
                    <a:pt x="2323022" y="2032000"/>
                    <a:pt x="1332422" y="1955800"/>
                    <a:pt x="1230822" y="1955800"/>
                  </a:cubicBezTo>
                  <a:lnTo>
                    <a:pt x="1219200" y="1955800"/>
                  </a:lnTo>
                  <a:cubicBezTo>
                    <a:pt x="1117600" y="1955800"/>
                    <a:pt x="127000" y="2032000"/>
                    <a:pt x="127000" y="2032000"/>
                  </a:cubicBezTo>
                  <a:lnTo>
                    <a:pt x="0" y="1930400"/>
                  </a:lnTo>
                  <a:lnTo>
                    <a:pt x="0" y="0"/>
                  </a:lnTo>
                  <a:lnTo>
                    <a:pt x="2450022" y="0"/>
                  </a:lnTo>
                  <a:lnTo>
                    <a:pt x="2450022" y="1930400"/>
                  </a:lnTo>
                  <a:lnTo>
                    <a:pt x="12700" y="1930400"/>
                  </a:lnTo>
                  <a:lnTo>
                    <a:pt x="12700" y="1917700"/>
                  </a:lnTo>
                  <a:lnTo>
                    <a:pt x="2437322" y="1917700"/>
                  </a:lnTo>
                  <a:lnTo>
                    <a:pt x="2437322" y="12700"/>
                  </a:lnTo>
                  <a:lnTo>
                    <a:pt x="12700" y="12700"/>
                  </a:lnTo>
                  <a:lnTo>
                    <a:pt x="12700" y="1930400"/>
                  </a:lnTo>
                </a:path>
              </a:pathLst>
            </a:custGeom>
            <a:solidFill>
              <a:srgbClr val="394C60">
                <a:alpha val="9804"/>
              </a:srgbClr>
            </a:solidFill>
          </p:spPr>
        </p:sp>
        <p:sp>
          <p:nvSpPr>
            <p:cNvPr name="TextBox 46" id="46"/>
            <p:cNvSpPr txBox="true"/>
            <p:nvPr/>
          </p:nvSpPr>
          <p:spPr>
            <a:xfrm>
              <a:off x="0" y="-38100"/>
              <a:ext cx="2450022"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“I haven’t gone to a doctor in so many years.”</a:t>
              </a:r>
            </a:p>
          </p:txBody>
        </p:sp>
      </p:grpSp>
      <p:grpSp>
        <p:nvGrpSpPr>
          <p:cNvPr name="Group 47" id="47"/>
          <p:cNvGrpSpPr/>
          <p:nvPr/>
        </p:nvGrpSpPr>
        <p:grpSpPr>
          <a:xfrm rot="0">
            <a:off x="281476" y="3352249"/>
            <a:ext cx="1843688" cy="1810301"/>
            <a:chOff x="0" y="0"/>
            <a:chExt cx="2458250" cy="2413735"/>
          </a:xfrm>
        </p:grpSpPr>
        <p:sp>
          <p:nvSpPr>
            <p:cNvPr name="Freeform 48" id="48"/>
            <p:cNvSpPr/>
            <p:nvPr/>
          </p:nvSpPr>
          <p:spPr>
            <a:xfrm flipH="false" flipV="false" rot="0">
              <a:off x="0" y="0"/>
              <a:ext cx="2458250" cy="2312134"/>
            </a:xfrm>
            <a:custGeom>
              <a:avLst/>
              <a:gdLst/>
              <a:ahLst/>
              <a:cxnLst/>
              <a:rect r="r" b="b" t="t" l="l"/>
              <a:pathLst>
                <a:path h="2312134" w="2458250">
                  <a:moveTo>
                    <a:pt x="0" y="0"/>
                  </a:moveTo>
                  <a:lnTo>
                    <a:pt x="2458250" y="0"/>
                  </a:lnTo>
                  <a:lnTo>
                    <a:pt x="2458250" y="2312134"/>
                  </a:lnTo>
                  <a:lnTo>
                    <a:pt x="0" y="2312134"/>
                  </a:lnTo>
                  <a:close/>
                </a:path>
              </a:pathLst>
            </a:custGeom>
            <a:solidFill>
              <a:srgbClr val="C1FF72"/>
            </a:solidFill>
          </p:spPr>
        </p:sp>
        <p:sp>
          <p:nvSpPr>
            <p:cNvPr name="Freeform 49" id="49"/>
            <p:cNvSpPr/>
            <p:nvPr/>
          </p:nvSpPr>
          <p:spPr>
            <a:xfrm flipH="false" flipV="false" rot="0">
              <a:off x="0" y="0"/>
              <a:ext cx="2458250" cy="2413734"/>
            </a:xfrm>
            <a:custGeom>
              <a:avLst/>
              <a:gdLst/>
              <a:ahLst/>
              <a:cxnLst/>
              <a:rect r="r" b="b" t="t" l="l"/>
              <a:pathLst>
                <a:path h="2413734" w="2458250">
                  <a:moveTo>
                    <a:pt x="0" y="2312134"/>
                  </a:moveTo>
                  <a:lnTo>
                    <a:pt x="2458250" y="2312134"/>
                  </a:lnTo>
                  <a:lnTo>
                    <a:pt x="2331250" y="2413734"/>
                  </a:lnTo>
                  <a:cubicBezTo>
                    <a:pt x="2331250" y="2413734"/>
                    <a:pt x="1340650" y="2337534"/>
                    <a:pt x="1239050" y="2337534"/>
                  </a:cubicBezTo>
                  <a:lnTo>
                    <a:pt x="1219200" y="2337534"/>
                  </a:lnTo>
                  <a:cubicBezTo>
                    <a:pt x="1117600" y="2337534"/>
                    <a:pt x="127000" y="2413734"/>
                    <a:pt x="127000" y="2413734"/>
                  </a:cubicBezTo>
                  <a:lnTo>
                    <a:pt x="0" y="2312134"/>
                  </a:lnTo>
                  <a:lnTo>
                    <a:pt x="0" y="0"/>
                  </a:lnTo>
                  <a:lnTo>
                    <a:pt x="2458250" y="0"/>
                  </a:lnTo>
                  <a:lnTo>
                    <a:pt x="2458250" y="2312134"/>
                  </a:lnTo>
                  <a:lnTo>
                    <a:pt x="12700" y="2312134"/>
                  </a:lnTo>
                  <a:lnTo>
                    <a:pt x="12700" y="2299434"/>
                  </a:lnTo>
                  <a:lnTo>
                    <a:pt x="2445550" y="2299434"/>
                  </a:lnTo>
                  <a:lnTo>
                    <a:pt x="2445550" y="12700"/>
                  </a:lnTo>
                  <a:lnTo>
                    <a:pt x="12700" y="12700"/>
                  </a:lnTo>
                  <a:lnTo>
                    <a:pt x="12700" y="2312134"/>
                  </a:lnTo>
                </a:path>
              </a:pathLst>
            </a:custGeom>
            <a:solidFill>
              <a:srgbClr val="394C60">
                <a:alpha val="9804"/>
              </a:srgbClr>
            </a:solidFill>
          </p:spPr>
        </p:sp>
        <p:sp>
          <p:nvSpPr>
            <p:cNvPr name="TextBox 50" id="50"/>
            <p:cNvSpPr txBox="true"/>
            <p:nvPr/>
          </p:nvSpPr>
          <p:spPr>
            <a:xfrm>
              <a:off x="0" y="-38100"/>
              <a:ext cx="2458250" cy="2350235"/>
            </a:xfrm>
            <a:prstGeom prst="rect">
              <a:avLst/>
            </a:prstGeom>
          </p:spPr>
          <p:txBody>
            <a:bodyPr anchor="t" rtlCol="false" tIns="203200" lIns="203200" bIns="203200" rIns="203200"/>
            <a:lstStyle/>
            <a:p>
              <a:pPr>
                <a:lnSpc>
                  <a:spcPts val="1750"/>
                </a:lnSpc>
              </a:pPr>
              <a:r>
                <a:rPr lang="en-US" sz="1250">
                  <a:solidFill>
                    <a:srgbClr val="000000"/>
                  </a:solidFill>
                  <a:latin typeface="Arimo"/>
                </a:rPr>
                <a:t>“I’m on the Stanford health insurance, which is a bit expensive, but it’s nice knowing everyone.”</a:t>
              </a:r>
            </a:p>
          </p:txBody>
        </p:sp>
      </p:grpSp>
      <p:grpSp>
        <p:nvGrpSpPr>
          <p:cNvPr name="Group 51" id="51"/>
          <p:cNvGrpSpPr/>
          <p:nvPr/>
        </p:nvGrpSpPr>
        <p:grpSpPr>
          <a:xfrm rot="0">
            <a:off x="2174870" y="3433814"/>
            <a:ext cx="1843688" cy="1728736"/>
            <a:chOff x="0" y="0"/>
            <a:chExt cx="2458250" cy="2304981"/>
          </a:xfrm>
        </p:grpSpPr>
        <p:sp>
          <p:nvSpPr>
            <p:cNvPr name="Freeform 52" id="52"/>
            <p:cNvSpPr/>
            <p:nvPr/>
          </p:nvSpPr>
          <p:spPr>
            <a:xfrm flipH="false" flipV="false" rot="0">
              <a:off x="0" y="0"/>
              <a:ext cx="2458250" cy="2203381"/>
            </a:xfrm>
            <a:custGeom>
              <a:avLst/>
              <a:gdLst/>
              <a:ahLst/>
              <a:cxnLst/>
              <a:rect r="r" b="b" t="t" l="l"/>
              <a:pathLst>
                <a:path h="2203381" w="2458250">
                  <a:moveTo>
                    <a:pt x="0" y="0"/>
                  </a:moveTo>
                  <a:lnTo>
                    <a:pt x="2458250" y="0"/>
                  </a:lnTo>
                  <a:lnTo>
                    <a:pt x="2458250" y="2203381"/>
                  </a:lnTo>
                  <a:lnTo>
                    <a:pt x="0" y="2203381"/>
                  </a:lnTo>
                  <a:close/>
                </a:path>
              </a:pathLst>
            </a:custGeom>
            <a:solidFill>
              <a:srgbClr val="FDF9B4"/>
            </a:solidFill>
          </p:spPr>
        </p:sp>
        <p:sp>
          <p:nvSpPr>
            <p:cNvPr name="Freeform 53" id="53"/>
            <p:cNvSpPr/>
            <p:nvPr/>
          </p:nvSpPr>
          <p:spPr>
            <a:xfrm flipH="false" flipV="false" rot="0">
              <a:off x="0" y="0"/>
              <a:ext cx="2458250" cy="2304981"/>
            </a:xfrm>
            <a:custGeom>
              <a:avLst/>
              <a:gdLst/>
              <a:ahLst/>
              <a:cxnLst/>
              <a:rect r="r" b="b" t="t" l="l"/>
              <a:pathLst>
                <a:path h="2304981" w="2458250">
                  <a:moveTo>
                    <a:pt x="0" y="2203381"/>
                  </a:moveTo>
                  <a:lnTo>
                    <a:pt x="2458250" y="2203381"/>
                  </a:lnTo>
                  <a:lnTo>
                    <a:pt x="2331250" y="2304981"/>
                  </a:lnTo>
                  <a:cubicBezTo>
                    <a:pt x="2331250" y="2304981"/>
                    <a:pt x="1340650" y="2228781"/>
                    <a:pt x="1239050" y="2228781"/>
                  </a:cubicBezTo>
                  <a:lnTo>
                    <a:pt x="1219200" y="2228781"/>
                  </a:lnTo>
                  <a:cubicBezTo>
                    <a:pt x="1117600" y="2228781"/>
                    <a:pt x="127000" y="2304981"/>
                    <a:pt x="127000" y="2304981"/>
                  </a:cubicBezTo>
                  <a:lnTo>
                    <a:pt x="0" y="2203381"/>
                  </a:lnTo>
                  <a:lnTo>
                    <a:pt x="0" y="0"/>
                  </a:lnTo>
                  <a:lnTo>
                    <a:pt x="2458250" y="0"/>
                  </a:lnTo>
                  <a:lnTo>
                    <a:pt x="2458250" y="2203381"/>
                  </a:lnTo>
                  <a:lnTo>
                    <a:pt x="12700" y="2203381"/>
                  </a:lnTo>
                  <a:lnTo>
                    <a:pt x="12700" y="2190681"/>
                  </a:lnTo>
                  <a:lnTo>
                    <a:pt x="2445550" y="2190681"/>
                  </a:lnTo>
                  <a:lnTo>
                    <a:pt x="2445550" y="12700"/>
                  </a:lnTo>
                  <a:lnTo>
                    <a:pt x="12700" y="12700"/>
                  </a:lnTo>
                  <a:lnTo>
                    <a:pt x="12700" y="2203381"/>
                  </a:lnTo>
                </a:path>
              </a:pathLst>
            </a:custGeom>
            <a:solidFill>
              <a:srgbClr val="394C60">
                <a:alpha val="9804"/>
              </a:srgbClr>
            </a:solidFill>
          </p:spPr>
        </p:sp>
        <p:sp>
          <p:nvSpPr>
            <p:cNvPr name="TextBox 54" id="54"/>
            <p:cNvSpPr txBox="true"/>
            <p:nvPr/>
          </p:nvSpPr>
          <p:spPr>
            <a:xfrm>
              <a:off x="0" y="-38100"/>
              <a:ext cx="245825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“EMTALA says you need to accept patients if you have clinical capability irrespective of insurance.”</a:t>
              </a:r>
            </a:p>
          </p:txBody>
        </p:sp>
      </p:grpSp>
      <p:grpSp>
        <p:nvGrpSpPr>
          <p:cNvPr name="Group 55" id="55"/>
          <p:cNvGrpSpPr/>
          <p:nvPr/>
        </p:nvGrpSpPr>
        <p:grpSpPr>
          <a:xfrm rot="0">
            <a:off x="12450666" y="5490213"/>
            <a:ext cx="1829366" cy="1538629"/>
            <a:chOff x="0" y="0"/>
            <a:chExt cx="2439154" cy="2051505"/>
          </a:xfrm>
        </p:grpSpPr>
        <p:sp>
          <p:nvSpPr>
            <p:cNvPr name="Freeform 56" id="5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57" id="5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58" id="5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Uncertain about how insurance works especially for outpatient care. </a:t>
              </a:r>
            </a:p>
          </p:txBody>
        </p:sp>
      </p:grpSp>
      <p:grpSp>
        <p:nvGrpSpPr>
          <p:cNvPr name="Group 59" id="59"/>
          <p:cNvGrpSpPr/>
          <p:nvPr/>
        </p:nvGrpSpPr>
        <p:grpSpPr>
          <a:xfrm rot="0">
            <a:off x="232180" y="5330176"/>
            <a:ext cx="1892984" cy="1524000"/>
            <a:chOff x="0" y="0"/>
            <a:chExt cx="2523978" cy="2032000"/>
          </a:xfrm>
        </p:grpSpPr>
        <p:sp>
          <p:nvSpPr>
            <p:cNvPr name="Freeform 60" id="60"/>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C1FF72"/>
            </a:solidFill>
          </p:spPr>
        </p:sp>
        <p:sp>
          <p:nvSpPr>
            <p:cNvPr name="Freeform 61" id="61"/>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62" id="62"/>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Doesn’t go to his own personal checkups. </a:t>
              </a:r>
            </a:p>
          </p:txBody>
        </p:sp>
      </p:grpSp>
      <p:grpSp>
        <p:nvGrpSpPr>
          <p:cNvPr name="Group 63" id="63"/>
          <p:cNvGrpSpPr/>
          <p:nvPr/>
        </p:nvGrpSpPr>
        <p:grpSpPr>
          <a:xfrm rot="0">
            <a:off x="2297024" y="5330176"/>
            <a:ext cx="1892984" cy="1524000"/>
            <a:chOff x="0" y="0"/>
            <a:chExt cx="2523978" cy="2032000"/>
          </a:xfrm>
        </p:grpSpPr>
        <p:sp>
          <p:nvSpPr>
            <p:cNvPr name="Freeform 64" id="64"/>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DF9B4"/>
            </a:solidFill>
          </p:spPr>
        </p:sp>
        <p:sp>
          <p:nvSpPr>
            <p:cNvPr name="Freeform 65" id="65"/>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66" id="66"/>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Clinical days where he checks on 8-12 patients (inpatients).</a:t>
              </a:r>
            </a:p>
          </p:txBody>
        </p:sp>
      </p:grpSp>
      <p:grpSp>
        <p:nvGrpSpPr>
          <p:cNvPr name="Group 67" id="67"/>
          <p:cNvGrpSpPr/>
          <p:nvPr/>
        </p:nvGrpSpPr>
        <p:grpSpPr>
          <a:xfrm rot="0">
            <a:off x="4361457" y="5330176"/>
            <a:ext cx="1892984" cy="1524000"/>
            <a:chOff x="0" y="0"/>
            <a:chExt cx="2523978" cy="2032000"/>
          </a:xfrm>
        </p:grpSpPr>
        <p:sp>
          <p:nvSpPr>
            <p:cNvPr name="Freeform 68" id="68"/>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85D6FF"/>
            </a:solidFill>
          </p:spPr>
        </p:sp>
        <p:sp>
          <p:nvSpPr>
            <p:cNvPr name="Freeform 69" id="69"/>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70" id="70"/>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Enrolls himself in clinical research trials for science and his own checkups.</a:t>
              </a:r>
            </a:p>
          </p:txBody>
        </p:sp>
      </p:grpSp>
      <p:grpSp>
        <p:nvGrpSpPr>
          <p:cNvPr name="Group 71" id="71"/>
          <p:cNvGrpSpPr/>
          <p:nvPr/>
        </p:nvGrpSpPr>
        <p:grpSpPr>
          <a:xfrm rot="0">
            <a:off x="232180" y="6854176"/>
            <a:ext cx="1892984" cy="1728736"/>
            <a:chOff x="0" y="0"/>
            <a:chExt cx="2523978" cy="2304981"/>
          </a:xfrm>
        </p:grpSpPr>
        <p:sp>
          <p:nvSpPr>
            <p:cNvPr name="Freeform 72" id="72"/>
            <p:cNvSpPr/>
            <p:nvPr/>
          </p:nvSpPr>
          <p:spPr>
            <a:xfrm flipH="false" flipV="false" rot="0">
              <a:off x="0" y="0"/>
              <a:ext cx="2523978" cy="2203381"/>
            </a:xfrm>
            <a:custGeom>
              <a:avLst/>
              <a:gdLst/>
              <a:ahLst/>
              <a:cxnLst/>
              <a:rect r="r" b="b" t="t" l="l"/>
              <a:pathLst>
                <a:path h="2203381" w="2523978">
                  <a:moveTo>
                    <a:pt x="0" y="0"/>
                  </a:moveTo>
                  <a:lnTo>
                    <a:pt x="2523978" y="0"/>
                  </a:lnTo>
                  <a:lnTo>
                    <a:pt x="2523978" y="2203381"/>
                  </a:lnTo>
                  <a:lnTo>
                    <a:pt x="0" y="2203381"/>
                  </a:lnTo>
                  <a:close/>
                </a:path>
              </a:pathLst>
            </a:custGeom>
            <a:solidFill>
              <a:srgbClr val="85D6FF"/>
            </a:solidFill>
          </p:spPr>
        </p:sp>
        <p:sp>
          <p:nvSpPr>
            <p:cNvPr name="Freeform 73" id="73"/>
            <p:cNvSpPr/>
            <p:nvPr/>
          </p:nvSpPr>
          <p:spPr>
            <a:xfrm flipH="false" flipV="false" rot="0">
              <a:off x="0" y="0"/>
              <a:ext cx="2523978" cy="2304981"/>
            </a:xfrm>
            <a:custGeom>
              <a:avLst/>
              <a:gdLst/>
              <a:ahLst/>
              <a:cxnLst/>
              <a:rect r="r" b="b" t="t" l="l"/>
              <a:pathLst>
                <a:path h="2304981" w="2523978">
                  <a:moveTo>
                    <a:pt x="0" y="2203381"/>
                  </a:moveTo>
                  <a:lnTo>
                    <a:pt x="2523978" y="2203381"/>
                  </a:lnTo>
                  <a:lnTo>
                    <a:pt x="2396978" y="2304981"/>
                  </a:lnTo>
                  <a:cubicBezTo>
                    <a:pt x="2396978" y="2304981"/>
                    <a:pt x="1406378" y="2228781"/>
                    <a:pt x="1304778" y="2228781"/>
                  </a:cubicBezTo>
                  <a:lnTo>
                    <a:pt x="1219200" y="2228781"/>
                  </a:lnTo>
                  <a:cubicBezTo>
                    <a:pt x="1117600" y="2228781"/>
                    <a:pt x="127000" y="2304981"/>
                    <a:pt x="127000" y="2304981"/>
                  </a:cubicBezTo>
                  <a:lnTo>
                    <a:pt x="0" y="2203381"/>
                  </a:lnTo>
                  <a:lnTo>
                    <a:pt x="0" y="0"/>
                  </a:lnTo>
                  <a:lnTo>
                    <a:pt x="2523978" y="0"/>
                  </a:lnTo>
                  <a:lnTo>
                    <a:pt x="2523978" y="2203381"/>
                  </a:lnTo>
                  <a:lnTo>
                    <a:pt x="12700" y="2203381"/>
                  </a:lnTo>
                  <a:lnTo>
                    <a:pt x="12700" y="2190681"/>
                  </a:lnTo>
                  <a:lnTo>
                    <a:pt x="2511278" y="2190681"/>
                  </a:lnTo>
                  <a:lnTo>
                    <a:pt x="2511278" y="12700"/>
                  </a:lnTo>
                  <a:lnTo>
                    <a:pt x="12700" y="12700"/>
                  </a:lnTo>
                  <a:lnTo>
                    <a:pt x="12700" y="2203381"/>
                  </a:lnTo>
                </a:path>
              </a:pathLst>
            </a:custGeom>
            <a:solidFill>
              <a:srgbClr val="394C60">
                <a:alpha val="9804"/>
              </a:srgbClr>
            </a:solidFill>
          </p:spPr>
        </p:sp>
        <p:sp>
          <p:nvSpPr>
            <p:cNvPr name="TextBox 74" id="74"/>
            <p:cNvSpPr txBox="true"/>
            <p:nvPr/>
          </p:nvSpPr>
          <p:spPr>
            <a:xfrm>
              <a:off x="0" y="-38100"/>
              <a:ext cx="2523978"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Teaches, conducts research, works on quality improvement, safety control, and patient safety on non-clinical days.</a:t>
              </a:r>
            </a:p>
          </p:txBody>
        </p:sp>
      </p:grpSp>
      <p:grpSp>
        <p:nvGrpSpPr>
          <p:cNvPr name="Group 75" id="75"/>
          <p:cNvGrpSpPr/>
          <p:nvPr/>
        </p:nvGrpSpPr>
        <p:grpSpPr>
          <a:xfrm rot="0">
            <a:off x="2287499" y="6810375"/>
            <a:ext cx="1892984" cy="1524000"/>
            <a:chOff x="0" y="0"/>
            <a:chExt cx="2523978" cy="2032000"/>
          </a:xfrm>
        </p:grpSpPr>
        <p:sp>
          <p:nvSpPr>
            <p:cNvPr name="Freeform 76" id="76"/>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FB3E2"/>
            </a:solidFill>
          </p:spPr>
        </p:sp>
        <p:sp>
          <p:nvSpPr>
            <p:cNvPr name="Freeform 77" id="77"/>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78" id="78"/>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Works mainly in inpatient care (essentially urgent care/ER)</a:t>
              </a:r>
            </a:p>
          </p:txBody>
        </p:sp>
      </p:grpSp>
      <p:grpSp>
        <p:nvGrpSpPr>
          <p:cNvPr name="Group 79" id="79"/>
          <p:cNvGrpSpPr/>
          <p:nvPr/>
        </p:nvGrpSpPr>
        <p:grpSpPr>
          <a:xfrm rot="0">
            <a:off x="4342407" y="6901801"/>
            <a:ext cx="1892984" cy="1524000"/>
            <a:chOff x="0" y="0"/>
            <a:chExt cx="2523978" cy="2032000"/>
          </a:xfrm>
        </p:grpSpPr>
        <p:sp>
          <p:nvSpPr>
            <p:cNvPr name="Freeform 80" id="80"/>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DF9B4"/>
            </a:solidFill>
          </p:spPr>
        </p:sp>
        <p:sp>
          <p:nvSpPr>
            <p:cNvPr name="Freeform 81" id="81"/>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82" id="82"/>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Works with Stanford Health Consulting Group to improve Stanford hospital system.</a:t>
              </a:r>
            </a:p>
          </p:txBody>
        </p:sp>
      </p:grpSp>
      <p:grpSp>
        <p:nvGrpSpPr>
          <p:cNvPr name="Group 83" id="83"/>
          <p:cNvGrpSpPr/>
          <p:nvPr/>
        </p:nvGrpSpPr>
        <p:grpSpPr>
          <a:xfrm rot="0">
            <a:off x="9523964" y="678061"/>
            <a:ext cx="1892984" cy="1858704"/>
            <a:chOff x="0" y="0"/>
            <a:chExt cx="2523978" cy="2478272"/>
          </a:xfrm>
        </p:grpSpPr>
        <p:sp>
          <p:nvSpPr>
            <p:cNvPr name="Freeform 84" id="84"/>
            <p:cNvSpPr/>
            <p:nvPr/>
          </p:nvSpPr>
          <p:spPr>
            <a:xfrm flipH="false" flipV="false" rot="0">
              <a:off x="0" y="0"/>
              <a:ext cx="2523978" cy="2376672"/>
            </a:xfrm>
            <a:custGeom>
              <a:avLst/>
              <a:gdLst/>
              <a:ahLst/>
              <a:cxnLst/>
              <a:rect r="r" b="b" t="t" l="l"/>
              <a:pathLst>
                <a:path h="2376672" w="2523978">
                  <a:moveTo>
                    <a:pt x="0" y="0"/>
                  </a:moveTo>
                  <a:lnTo>
                    <a:pt x="2523978" y="0"/>
                  </a:lnTo>
                  <a:lnTo>
                    <a:pt x="2523978" y="2376672"/>
                  </a:lnTo>
                  <a:lnTo>
                    <a:pt x="0" y="2376672"/>
                  </a:lnTo>
                  <a:close/>
                </a:path>
              </a:pathLst>
            </a:custGeom>
            <a:solidFill>
              <a:srgbClr val="FDF9B4"/>
            </a:solidFill>
          </p:spPr>
        </p:sp>
        <p:sp>
          <p:nvSpPr>
            <p:cNvPr name="Freeform 85" id="85"/>
            <p:cNvSpPr/>
            <p:nvPr/>
          </p:nvSpPr>
          <p:spPr>
            <a:xfrm flipH="false" flipV="false" rot="0">
              <a:off x="0" y="0"/>
              <a:ext cx="2523978" cy="2478272"/>
            </a:xfrm>
            <a:custGeom>
              <a:avLst/>
              <a:gdLst/>
              <a:ahLst/>
              <a:cxnLst/>
              <a:rect r="r" b="b" t="t" l="l"/>
              <a:pathLst>
                <a:path h="2478272" w="2523978">
                  <a:moveTo>
                    <a:pt x="0" y="2376672"/>
                  </a:moveTo>
                  <a:lnTo>
                    <a:pt x="2523978" y="2376672"/>
                  </a:lnTo>
                  <a:lnTo>
                    <a:pt x="2396978" y="2478272"/>
                  </a:lnTo>
                  <a:cubicBezTo>
                    <a:pt x="2396978" y="2478272"/>
                    <a:pt x="1406378" y="2402072"/>
                    <a:pt x="1304778" y="2402072"/>
                  </a:cubicBezTo>
                  <a:lnTo>
                    <a:pt x="1219200" y="2402072"/>
                  </a:lnTo>
                  <a:cubicBezTo>
                    <a:pt x="1117600" y="2402072"/>
                    <a:pt x="127000" y="2478272"/>
                    <a:pt x="127000" y="2478272"/>
                  </a:cubicBezTo>
                  <a:lnTo>
                    <a:pt x="0" y="2376672"/>
                  </a:lnTo>
                  <a:lnTo>
                    <a:pt x="0" y="0"/>
                  </a:lnTo>
                  <a:lnTo>
                    <a:pt x="2523978" y="0"/>
                  </a:lnTo>
                  <a:lnTo>
                    <a:pt x="2523978" y="2376672"/>
                  </a:lnTo>
                  <a:lnTo>
                    <a:pt x="12700" y="2376672"/>
                  </a:lnTo>
                  <a:lnTo>
                    <a:pt x="12700" y="2363972"/>
                  </a:lnTo>
                  <a:lnTo>
                    <a:pt x="2511278" y="2363972"/>
                  </a:lnTo>
                  <a:lnTo>
                    <a:pt x="2511278" y="12700"/>
                  </a:lnTo>
                  <a:lnTo>
                    <a:pt x="12700" y="12700"/>
                  </a:lnTo>
                  <a:lnTo>
                    <a:pt x="12700" y="2376672"/>
                  </a:lnTo>
                </a:path>
              </a:pathLst>
            </a:custGeom>
            <a:solidFill>
              <a:srgbClr val="394C60">
                <a:alpha val="9804"/>
              </a:srgbClr>
            </a:solidFill>
          </p:spPr>
        </p:sp>
        <p:sp>
          <p:nvSpPr>
            <p:cNvPr name="TextBox 86" id="86"/>
            <p:cNvSpPr txBox="true"/>
            <p:nvPr/>
          </p:nvSpPr>
          <p:spPr>
            <a:xfrm>
              <a:off x="0" y="-38100"/>
              <a:ext cx="2523978" cy="2414772"/>
            </a:xfrm>
            <a:prstGeom prst="rect">
              <a:avLst/>
            </a:prstGeom>
          </p:spPr>
          <p:txBody>
            <a:bodyPr anchor="t" rtlCol="false" tIns="203200" lIns="203200" bIns="203200" rIns="203200"/>
            <a:lstStyle/>
            <a:p>
              <a:pPr>
                <a:lnSpc>
                  <a:spcPts val="1750"/>
                </a:lnSpc>
              </a:pPr>
              <a:r>
                <a:rPr lang="en-US" sz="1250">
                  <a:solidFill>
                    <a:srgbClr val="000000"/>
                  </a:solidFill>
                  <a:latin typeface="Arimo"/>
                </a:rPr>
                <a:t>Believes that the insurance process is a hassle, even from the perspective as a doctor. </a:t>
              </a:r>
            </a:p>
          </p:txBody>
        </p:sp>
      </p:grpSp>
      <p:grpSp>
        <p:nvGrpSpPr>
          <p:cNvPr name="Group 87" id="87"/>
          <p:cNvGrpSpPr/>
          <p:nvPr/>
        </p:nvGrpSpPr>
        <p:grpSpPr>
          <a:xfrm rot="0">
            <a:off x="11636023" y="353565"/>
            <a:ext cx="1892984" cy="1858704"/>
            <a:chOff x="0" y="0"/>
            <a:chExt cx="2523978" cy="2478272"/>
          </a:xfrm>
        </p:grpSpPr>
        <p:sp>
          <p:nvSpPr>
            <p:cNvPr name="Freeform 88" id="88"/>
            <p:cNvSpPr/>
            <p:nvPr/>
          </p:nvSpPr>
          <p:spPr>
            <a:xfrm flipH="false" flipV="false" rot="0">
              <a:off x="0" y="0"/>
              <a:ext cx="2523978" cy="2376672"/>
            </a:xfrm>
            <a:custGeom>
              <a:avLst/>
              <a:gdLst/>
              <a:ahLst/>
              <a:cxnLst/>
              <a:rect r="r" b="b" t="t" l="l"/>
              <a:pathLst>
                <a:path h="2376672" w="2523978">
                  <a:moveTo>
                    <a:pt x="0" y="0"/>
                  </a:moveTo>
                  <a:lnTo>
                    <a:pt x="2523978" y="0"/>
                  </a:lnTo>
                  <a:lnTo>
                    <a:pt x="2523978" y="2376672"/>
                  </a:lnTo>
                  <a:lnTo>
                    <a:pt x="0" y="2376672"/>
                  </a:lnTo>
                  <a:close/>
                </a:path>
              </a:pathLst>
            </a:custGeom>
            <a:solidFill>
              <a:srgbClr val="85D6FF"/>
            </a:solidFill>
          </p:spPr>
        </p:sp>
        <p:sp>
          <p:nvSpPr>
            <p:cNvPr name="Freeform 89" id="89"/>
            <p:cNvSpPr/>
            <p:nvPr/>
          </p:nvSpPr>
          <p:spPr>
            <a:xfrm flipH="false" flipV="false" rot="0">
              <a:off x="0" y="0"/>
              <a:ext cx="2523978" cy="2478272"/>
            </a:xfrm>
            <a:custGeom>
              <a:avLst/>
              <a:gdLst/>
              <a:ahLst/>
              <a:cxnLst/>
              <a:rect r="r" b="b" t="t" l="l"/>
              <a:pathLst>
                <a:path h="2478272" w="2523978">
                  <a:moveTo>
                    <a:pt x="0" y="2376672"/>
                  </a:moveTo>
                  <a:lnTo>
                    <a:pt x="2523978" y="2376672"/>
                  </a:lnTo>
                  <a:lnTo>
                    <a:pt x="2396978" y="2478272"/>
                  </a:lnTo>
                  <a:cubicBezTo>
                    <a:pt x="2396978" y="2478272"/>
                    <a:pt x="1406378" y="2402072"/>
                    <a:pt x="1304778" y="2402072"/>
                  </a:cubicBezTo>
                  <a:lnTo>
                    <a:pt x="1219200" y="2402072"/>
                  </a:lnTo>
                  <a:cubicBezTo>
                    <a:pt x="1117600" y="2402072"/>
                    <a:pt x="127000" y="2478272"/>
                    <a:pt x="127000" y="2478272"/>
                  </a:cubicBezTo>
                  <a:lnTo>
                    <a:pt x="0" y="2376672"/>
                  </a:lnTo>
                  <a:lnTo>
                    <a:pt x="0" y="0"/>
                  </a:lnTo>
                  <a:lnTo>
                    <a:pt x="2523978" y="0"/>
                  </a:lnTo>
                  <a:lnTo>
                    <a:pt x="2523978" y="2376672"/>
                  </a:lnTo>
                  <a:lnTo>
                    <a:pt x="12700" y="2376672"/>
                  </a:lnTo>
                  <a:lnTo>
                    <a:pt x="12700" y="2363972"/>
                  </a:lnTo>
                  <a:lnTo>
                    <a:pt x="2511278" y="2363972"/>
                  </a:lnTo>
                  <a:lnTo>
                    <a:pt x="2511278" y="12700"/>
                  </a:lnTo>
                  <a:lnTo>
                    <a:pt x="12700" y="12700"/>
                  </a:lnTo>
                  <a:lnTo>
                    <a:pt x="12700" y="2376672"/>
                  </a:lnTo>
                </a:path>
              </a:pathLst>
            </a:custGeom>
            <a:solidFill>
              <a:srgbClr val="394C60">
                <a:alpha val="9804"/>
              </a:srgbClr>
            </a:solidFill>
          </p:spPr>
        </p:sp>
        <p:sp>
          <p:nvSpPr>
            <p:cNvPr name="TextBox 90" id="90"/>
            <p:cNvSpPr txBox="true"/>
            <p:nvPr/>
          </p:nvSpPr>
          <p:spPr>
            <a:xfrm>
              <a:off x="0" y="-38100"/>
              <a:ext cx="2523978" cy="2414772"/>
            </a:xfrm>
            <a:prstGeom prst="rect">
              <a:avLst/>
            </a:prstGeom>
          </p:spPr>
          <p:txBody>
            <a:bodyPr anchor="t" rtlCol="false" tIns="203200" lIns="203200" bIns="203200" rIns="203200"/>
            <a:lstStyle/>
            <a:p>
              <a:pPr>
                <a:lnSpc>
                  <a:spcPts val="1750"/>
                </a:lnSpc>
              </a:pPr>
              <a:r>
                <a:rPr lang="en-US" sz="1250">
                  <a:solidFill>
                    <a:srgbClr val="000000"/>
                  </a:solidFill>
                  <a:latin typeface="Arimo"/>
                </a:rPr>
                <a:t>Thinks that he can identify is health for the most part as a doctor, bypassing checkups. </a:t>
              </a:r>
            </a:p>
          </p:txBody>
        </p:sp>
      </p:grpSp>
      <p:grpSp>
        <p:nvGrpSpPr>
          <p:cNvPr name="Group 91" id="91"/>
          <p:cNvGrpSpPr/>
          <p:nvPr/>
        </p:nvGrpSpPr>
        <p:grpSpPr>
          <a:xfrm rot="0">
            <a:off x="14461007" y="5490213"/>
            <a:ext cx="1829366" cy="1538629"/>
            <a:chOff x="0" y="0"/>
            <a:chExt cx="2439154" cy="2051505"/>
          </a:xfrm>
        </p:grpSpPr>
        <p:sp>
          <p:nvSpPr>
            <p:cNvPr name="Freeform 92" id="9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93" id="9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94" id="9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grateful that he is healthy for the most part and that he hasn’t had to use his health insurance.</a:t>
              </a:r>
            </a:p>
          </p:txBody>
        </p:sp>
      </p:grpSp>
      <p:grpSp>
        <p:nvGrpSpPr>
          <p:cNvPr name="Group 95" id="95"/>
          <p:cNvGrpSpPr/>
          <p:nvPr/>
        </p:nvGrpSpPr>
        <p:grpSpPr>
          <a:xfrm rot="0">
            <a:off x="13748082" y="677106"/>
            <a:ext cx="1892984" cy="1858704"/>
            <a:chOff x="0" y="0"/>
            <a:chExt cx="2523978" cy="2478272"/>
          </a:xfrm>
        </p:grpSpPr>
        <p:sp>
          <p:nvSpPr>
            <p:cNvPr name="Freeform 96" id="96"/>
            <p:cNvSpPr/>
            <p:nvPr/>
          </p:nvSpPr>
          <p:spPr>
            <a:xfrm flipH="false" flipV="false" rot="0">
              <a:off x="0" y="0"/>
              <a:ext cx="2523978" cy="2376672"/>
            </a:xfrm>
            <a:custGeom>
              <a:avLst/>
              <a:gdLst/>
              <a:ahLst/>
              <a:cxnLst/>
              <a:rect r="r" b="b" t="t" l="l"/>
              <a:pathLst>
                <a:path h="2376672" w="2523978">
                  <a:moveTo>
                    <a:pt x="0" y="0"/>
                  </a:moveTo>
                  <a:lnTo>
                    <a:pt x="2523978" y="0"/>
                  </a:lnTo>
                  <a:lnTo>
                    <a:pt x="2523978" y="2376672"/>
                  </a:lnTo>
                  <a:lnTo>
                    <a:pt x="0" y="2376672"/>
                  </a:lnTo>
                  <a:close/>
                </a:path>
              </a:pathLst>
            </a:custGeom>
            <a:solidFill>
              <a:srgbClr val="FDF9B4"/>
            </a:solidFill>
          </p:spPr>
        </p:sp>
        <p:sp>
          <p:nvSpPr>
            <p:cNvPr name="Freeform 97" id="97"/>
            <p:cNvSpPr/>
            <p:nvPr/>
          </p:nvSpPr>
          <p:spPr>
            <a:xfrm flipH="false" flipV="false" rot="0">
              <a:off x="0" y="0"/>
              <a:ext cx="2523978" cy="2478272"/>
            </a:xfrm>
            <a:custGeom>
              <a:avLst/>
              <a:gdLst/>
              <a:ahLst/>
              <a:cxnLst/>
              <a:rect r="r" b="b" t="t" l="l"/>
              <a:pathLst>
                <a:path h="2478272" w="2523978">
                  <a:moveTo>
                    <a:pt x="0" y="2376672"/>
                  </a:moveTo>
                  <a:lnTo>
                    <a:pt x="2523978" y="2376672"/>
                  </a:lnTo>
                  <a:lnTo>
                    <a:pt x="2396978" y="2478272"/>
                  </a:lnTo>
                  <a:cubicBezTo>
                    <a:pt x="2396978" y="2478272"/>
                    <a:pt x="1406378" y="2402072"/>
                    <a:pt x="1304778" y="2402072"/>
                  </a:cubicBezTo>
                  <a:lnTo>
                    <a:pt x="1219200" y="2402072"/>
                  </a:lnTo>
                  <a:cubicBezTo>
                    <a:pt x="1117600" y="2402072"/>
                    <a:pt x="127000" y="2478272"/>
                    <a:pt x="127000" y="2478272"/>
                  </a:cubicBezTo>
                  <a:lnTo>
                    <a:pt x="0" y="2376672"/>
                  </a:lnTo>
                  <a:lnTo>
                    <a:pt x="0" y="0"/>
                  </a:lnTo>
                  <a:lnTo>
                    <a:pt x="2523978" y="0"/>
                  </a:lnTo>
                  <a:lnTo>
                    <a:pt x="2523978" y="2376672"/>
                  </a:lnTo>
                  <a:lnTo>
                    <a:pt x="12700" y="2376672"/>
                  </a:lnTo>
                  <a:lnTo>
                    <a:pt x="12700" y="2363972"/>
                  </a:lnTo>
                  <a:lnTo>
                    <a:pt x="2511278" y="2363972"/>
                  </a:lnTo>
                  <a:lnTo>
                    <a:pt x="2511278" y="12700"/>
                  </a:lnTo>
                  <a:lnTo>
                    <a:pt x="12700" y="12700"/>
                  </a:lnTo>
                  <a:lnTo>
                    <a:pt x="12700" y="2376672"/>
                  </a:lnTo>
                </a:path>
              </a:pathLst>
            </a:custGeom>
            <a:solidFill>
              <a:srgbClr val="394C60">
                <a:alpha val="9804"/>
              </a:srgbClr>
            </a:solidFill>
          </p:spPr>
        </p:sp>
        <p:sp>
          <p:nvSpPr>
            <p:cNvPr name="TextBox 98" id="98"/>
            <p:cNvSpPr txBox="true"/>
            <p:nvPr/>
          </p:nvSpPr>
          <p:spPr>
            <a:xfrm>
              <a:off x="0" y="-38100"/>
              <a:ext cx="2523978" cy="2414772"/>
            </a:xfrm>
            <a:prstGeom prst="rect">
              <a:avLst/>
            </a:prstGeom>
          </p:spPr>
          <p:txBody>
            <a:bodyPr anchor="t" rtlCol="false" tIns="203200" lIns="203200" bIns="203200" rIns="203200"/>
            <a:lstStyle/>
            <a:p>
              <a:pPr>
                <a:lnSpc>
                  <a:spcPts val="1750"/>
                </a:lnSpc>
              </a:pPr>
              <a:r>
                <a:rPr lang="en-US" sz="1250">
                  <a:solidFill>
                    <a:srgbClr val="000000"/>
                  </a:solidFill>
                  <a:latin typeface="Arimo"/>
                </a:rPr>
                <a:t>Switching to a different health insurance would not be worth it.</a:t>
              </a:r>
            </a:p>
          </p:txBody>
        </p:sp>
      </p:grpSp>
      <p:grpSp>
        <p:nvGrpSpPr>
          <p:cNvPr name="Group 99" id="99"/>
          <p:cNvGrpSpPr/>
          <p:nvPr/>
        </p:nvGrpSpPr>
        <p:grpSpPr>
          <a:xfrm rot="0">
            <a:off x="15888715" y="219906"/>
            <a:ext cx="1892984" cy="1524000"/>
            <a:chOff x="0" y="0"/>
            <a:chExt cx="2523978" cy="2032000"/>
          </a:xfrm>
        </p:grpSpPr>
        <p:sp>
          <p:nvSpPr>
            <p:cNvPr name="Freeform 100" id="100"/>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DF9B4"/>
            </a:solidFill>
          </p:spPr>
        </p:sp>
        <p:sp>
          <p:nvSpPr>
            <p:cNvPr name="Freeform 101" id="101"/>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102" id="102"/>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Getting personal checkups might take too much of his time and isn’t worth it.</a:t>
              </a:r>
            </a:p>
          </p:txBody>
        </p:sp>
      </p:grpSp>
      <p:grpSp>
        <p:nvGrpSpPr>
          <p:cNvPr name="Group 103" id="103"/>
          <p:cNvGrpSpPr/>
          <p:nvPr/>
        </p:nvGrpSpPr>
        <p:grpSpPr>
          <a:xfrm rot="0">
            <a:off x="16442773" y="5490213"/>
            <a:ext cx="1829366" cy="1611773"/>
            <a:chOff x="0" y="0"/>
            <a:chExt cx="2439154" cy="2149031"/>
          </a:xfrm>
        </p:grpSpPr>
        <p:sp>
          <p:nvSpPr>
            <p:cNvPr name="Freeform 104" id="104"/>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105" id="105"/>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06" id="106"/>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Satisfied and trusts Stanford health insurance; confident they will provide him the care if he ever needs it.</a:t>
              </a:r>
            </a:p>
          </p:txBody>
        </p:sp>
      </p:grpSp>
      <p:grpSp>
        <p:nvGrpSpPr>
          <p:cNvPr name="Group 107" id="107"/>
          <p:cNvGrpSpPr/>
          <p:nvPr/>
        </p:nvGrpSpPr>
        <p:grpSpPr>
          <a:xfrm rot="0">
            <a:off x="281886" y="8504039"/>
            <a:ext cx="1892984" cy="1524000"/>
            <a:chOff x="0" y="0"/>
            <a:chExt cx="2523978" cy="2032000"/>
          </a:xfrm>
        </p:grpSpPr>
        <p:sp>
          <p:nvSpPr>
            <p:cNvPr name="Freeform 108" id="108"/>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C1FF72"/>
            </a:solidFill>
          </p:spPr>
        </p:sp>
        <p:sp>
          <p:nvSpPr>
            <p:cNvPr name="Freeform 109" id="109"/>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110" id="110"/>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Tries his best to refer patients to in-network specialists, providers, etc.</a:t>
              </a:r>
            </a:p>
          </p:txBody>
        </p:sp>
      </p:grpSp>
      <p:grpSp>
        <p:nvGrpSpPr>
          <p:cNvPr name="Group 111" id="111"/>
          <p:cNvGrpSpPr/>
          <p:nvPr/>
        </p:nvGrpSpPr>
        <p:grpSpPr>
          <a:xfrm rot="0">
            <a:off x="10000426" y="2275146"/>
            <a:ext cx="1892984" cy="1858704"/>
            <a:chOff x="0" y="0"/>
            <a:chExt cx="2523978" cy="2478272"/>
          </a:xfrm>
        </p:grpSpPr>
        <p:sp>
          <p:nvSpPr>
            <p:cNvPr name="Freeform 112" id="112"/>
            <p:cNvSpPr/>
            <p:nvPr/>
          </p:nvSpPr>
          <p:spPr>
            <a:xfrm flipH="false" flipV="false" rot="0">
              <a:off x="0" y="0"/>
              <a:ext cx="2523978" cy="2376672"/>
            </a:xfrm>
            <a:custGeom>
              <a:avLst/>
              <a:gdLst/>
              <a:ahLst/>
              <a:cxnLst/>
              <a:rect r="r" b="b" t="t" l="l"/>
              <a:pathLst>
                <a:path h="2376672" w="2523978">
                  <a:moveTo>
                    <a:pt x="0" y="0"/>
                  </a:moveTo>
                  <a:lnTo>
                    <a:pt x="2523978" y="0"/>
                  </a:lnTo>
                  <a:lnTo>
                    <a:pt x="2523978" y="2376672"/>
                  </a:lnTo>
                  <a:lnTo>
                    <a:pt x="0" y="2376672"/>
                  </a:lnTo>
                  <a:close/>
                </a:path>
              </a:pathLst>
            </a:custGeom>
            <a:solidFill>
              <a:srgbClr val="FFB3E2"/>
            </a:solidFill>
          </p:spPr>
        </p:sp>
        <p:sp>
          <p:nvSpPr>
            <p:cNvPr name="Freeform 113" id="113"/>
            <p:cNvSpPr/>
            <p:nvPr/>
          </p:nvSpPr>
          <p:spPr>
            <a:xfrm flipH="false" flipV="false" rot="0">
              <a:off x="0" y="0"/>
              <a:ext cx="2523978" cy="2478272"/>
            </a:xfrm>
            <a:custGeom>
              <a:avLst/>
              <a:gdLst/>
              <a:ahLst/>
              <a:cxnLst/>
              <a:rect r="r" b="b" t="t" l="l"/>
              <a:pathLst>
                <a:path h="2478272" w="2523978">
                  <a:moveTo>
                    <a:pt x="0" y="2376672"/>
                  </a:moveTo>
                  <a:lnTo>
                    <a:pt x="2523978" y="2376672"/>
                  </a:lnTo>
                  <a:lnTo>
                    <a:pt x="2396978" y="2478272"/>
                  </a:lnTo>
                  <a:cubicBezTo>
                    <a:pt x="2396978" y="2478272"/>
                    <a:pt x="1406378" y="2402072"/>
                    <a:pt x="1304778" y="2402072"/>
                  </a:cubicBezTo>
                  <a:lnTo>
                    <a:pt x="1219200" y="2402072"/>
                  </a:lnTo>
                  <a:cubicBezTo>
                    <a:pt x="1117600" y="2402072"/>
                    <a:pt x="127000" y="2478272"/>
                    <a:pt x="127000" y="2478272"/>
                  </a:cubicBezTo>
                  <a:lnTo>
                    <a:pt x="0" y="2376672"/>
                  </a:lnTo>
                  <a:lnTo>
                    <a:pt x="0" y="0"/>
                  </a:lnTo>
                  <a:lnTo>
                    <a:pt x="2523978" y="0"/>
                  </a:lnTo>
                  <a:lnTo>
                    <a:pt x="2523978" y="2376672"/>
                  </a:lnTo>
                  <a:lnTo>
                    <a:pt x="12700" y="2376672"/>
                  </a:lnTo>
                  <a:lnTo>
                    <a:pt x="12700" y="2363972"/>
                  </a:lnTo>
                  <a:lnTo>
                    <a:pt x="2511278" y="2363972"/>
                  </a:lnTo>
                  <a:lnTo>
                    <a:pt x="2511278" y="12700"/>
                  </a:lnTo>
                  <a:lnTo>
                    <a:pt x="12700" y="12700"/>
                  </a:lnTo>
                  <a:lnTo>
                    <a:pt x="12700" y="2376672"/>
                  </a:lnTo>
                </a:path>
              </a:pathLst>
            </a:custGeom>
            <a:solidFill>
              <a:srgbClr val="394C60">
                <a:alpha val="9804"/>
              </a:srgbClr>
            </a:solidFill>
          </p:spPr>
        </p:sp>
        <p:sp>
          <p:nvSpPr>
            <p:cNvPr name="TextBox 114" id="114"/>
            <p:cNvSpPr txBox="true"/>
            <p:nvPr/>
          </p:nvSpPr>
          <p:spPr>
            <a:xfrm>
              <a:off x="0" y="-38100"/>
              <a:ext cx="2523978" cy="2414772"/>
            </a:xfrm>
            <a:prstGeom prst="rect">
              <a:avLst/>
            </a:prstGeom>
          </p:spPr>
          <p:txBody>
            <a:bodyPr anchor="t" rtlCol="false" tIns="203200" lIns="203200" bIns="203200" rIns="203200"/>
            <a:lstStyle/>
            <a:p>
              <a:pPr>
                <a:lnSpc>
                  <a:spcPts val="1750"/>
                </a:lnSpc>
              </a:pPr>
              <a:r>
                <a:rPr lang="en-US" sz="1250">
                  <a:solidFill>
                    <a:srgbClr val="000000"/>
                  </a:solidFill>
                  <a:latin typeface="Arimo"/>
                </a:rPr>
                <a:t>Believes Stanford’s health insurance is the best for him since  he knows the people working there. </a:t>
              </a:r>
            </a:p>
          </p:txBody>
        </p:sp>
      </p:grpSp>
      <p:grpSp>
        <p:nvGrpSpPr>
          <p:cNvPr name="Group 115" id="115"/>
          <p:cNvGrpSpPr/>
          <p:nvPr/>
        </p:nvGrpSpPr>
        <p:grpSpPr>
          <a:xfrm rot="0">
            <a:off x="12017234" y="1909814"/>
            <a:ext cx="1892984" cy="1524000"/>
            <a:chOff x="0" y="0"/>
            <a:chExt cx="2523978" cy="2032000"/>
          </a:xfrm>
        </p:grpSpPr>
        <p:sp>
          <p:nvSpPr>
            <p:cNvPr name="Freeform 116" id="116"/>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C1FF72"/>
            </a:solidFill>
          </p:spPr>
        </p:sp>
        <p:sp>
          <p:nvSpPr>
            <p:cNvPr name="Freeform 117" id="117"/>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118" id="118"/>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Expensive health insurance is worth it when he can trust the insurance.</a:t>
              </a:r>
            </a:p>
          </p:txBody>
        </p:sp>
      </p:grpSp>
      <p:grpSp>
        <p:nvGrpSpPr>
          <p:cNvPr name="Group 119" id="119"/>
          <p:cNvGrpSpPr/>
          <p:nvPr/>
        </p:nvGrpSpPr>
        <p:grpSpPr>
          <a:xfrm rot="0">
            <a:off x="9287278" y="7044282"/>
            <a:ext cx="1829366" cy="1611773"/>
            <a:chOff x="0" y="0"/>
            <a:chExt cx="2439154" cy="2149031"/>
          </a:xfrm>
        </p:grpSpPr>
        <p:sp>
          <p:nvSpPr>
            <p:cNvPr name="Freeform 120" id="120"/>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C1FF72"/>
            </a:solidFill>
          </p:spPr>
        </p:sp>
        <p:sp>
          <p:nvSpPr>
            <p:cNvPr name="Freeform 121" id="121"/>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22" id="122"/>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somewhat regretful that it’s mostly on patients to determine if their insurance can cover the care they receive.</a:t>
              </a:r>
            </a:p>
          </p:txBody>
        </p:sp>
      </p:grpSp>
      <p:grpSp>
        <p:nvGrpSpPr>
          <p:cNvPr name="Group 123" id="123"/>
          <p:cNvGrpSpPr/>
          <p:nvPr/>
        </p:nvGrpSpPr>
        <p:grpSpPr>
          <a:xfrm rot="0">
            <a:off x="11357914" y="7044282"/>
            <a:ext cx="1829366" cy="1538629"/>
            <a:chOff x="0" y="0"/>
            <a:chExt cx="2439154" cy="2051505"/>
          </a:xfrm>
        </p:grpSpPr>
        <p:sp>
          <p:nvSpPr>
            <p:cNvPr name="Freeform 124" id="12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125" id="12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26" id="12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Loves his work researching, teaching, and providing care for patients. </a:t>
              </a:r>
            </a:p>
          </p:txBody>
        </p:sp>
      </p:grpSp>
      <p:grpSp>
        <p:nvGrpSpPr>
          <p:cNvPr name="Group 127" id="127"/>
          <p:cNvGrpSpPr/>
          <p:nvPr/>
        </p:nvGrpSpPr>
        <p:grpSpPr>
          <a:xfrm rot="0">
            <a:off x="2297024" y="8496300"/>
            <a:ext cx="1892984" cy="1524000"/>
            <a:chOff x="0" y="0"/>
            <a:chExt cx="2523978" cy="2032000"/>
          </a:xfrm>
        </p:grpSpPr>
        <p:sp>
          <p:nvSpPr>
            <p:cNvPr name="Freeform 128" id="128"/>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FB3E2"/>
            </a:solidFill>
          </p:spPr>
        </p:sp>
        <p:sp>
          <p:nvSpPr>
            <p:cNvPr name="Freeform 129" id="129"/>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130" id="130"/>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Chief Medical Officer at Stanford Healthcare TriValley, providing care to East Bay and beyond.</a:t>
              </a:r>
            </a:p>
          </p:txBody>
        </p:sp>
      </p:grpSp>
      <p:grpSp>
        <p:nvGrpSpPr>
          <p:cNvPr name="Group 131" id="131"/>
          <p:cNvGrpSpPr/>
          <p:nvPr/>
        </p:nvGrpSpPr>
        <p:grpSpPr>
          <a:xfrm rot="0">
            <a:off x="4142382" y="3329039"/>
            <a:ext cx="1843688" cy="1728736"/>
            <a:chOff x="0" y="0"/>
            <a:chExt cx="2458250" cy="2304981"/>
          </a:xfrm>
        </p:grpSpPr>
        <p:sp>
          <p:nvSpPr>
            <p:cNvPr name="Freeform 132" id="132"/>
            <p:cNvSpPr/>
            <p:nvPr/>
          </p:nvSpPr>
          <p:spPr>
            <a:xfrm flipH="false" flipV="false" rot="0">
              <a:off x="0" y="0"/>
              <a:ext cx="2458250" cy="2203381"/>
            </a:xfrm>
            <a:custGeom>
              <a:avLst/>
              <a:gdLst/>
              <a:ahLst/>
              <a:cxnLst/>
              <a:rect r="r" b="b" t="t" l="l"/>
              <a:pathLst>
                <a:path h="2203381" w="2458250">
                  <a:moveTo>
                    <a:pt x="0" y="0"/>
                  </a:moveTo>
                  <a:lnTo>
                    <a:pt x="2458250" y="0"/>
                  </a:lnTo>
                  <a:lnTo>
                    <a:pt x="2458250" y="2203381"/>
                  </a:lnTo>
                  <a:lnTo>
                    <a:pt x="0" y="2203381"/>
                  </a:lnTo>
                  <a:close/>
                </a:path>
              </a:pathLst>
            </a:custGeom>
            <a:solidFill>
              <a:srgbClr val="FFB3E2"/>
            </a:solidFill>
          </p:spPr>
        </p:sp>
        <p:sp>
          <p:nvSpPr>
            <p:cNvPr name="Freeform 133" id="133"/>
            <p:cNvSpPr/>
            <p:nvPr/>
          </p:nvSpPr>
          <p:spPr>
            <a:xfrm flipH="false" flipV="false" rot="0">
              <a:off x="0" y="0"/>
              <a:ext cx="2458250" cy="2304981"/>
            </a:xfrm>
            <a:custGeom>
              <a:avLst/>
              <a:gdLst/>
              <a:ahLst/>
              <a:cxnLst/>
              <a:rect r="r" b="b" t="t" l="l"/>
              <a:pathLst>
                <a:path h="2304981" w="2458250">
                  <a:moveTo>
                    <a:pt x="0" y="2203381"/>
                  </a:moveTo>
                  <a:lnTo>
                    <a:pt x="2458250" y="2203381"/>
                  </a:lnTo>
                  <a:lnTo>
                    <a:pt x="2331250" y="2304981"/>
                  </a:lnTo>
                  <a:cubicBezTo>
                    <a:pt x="2331250" y="2304981"/>
                    <a:pt x="1340650" y="2228781"/>
                    <a:pt x="1239050" y="2228781"/>
                  </a:cubicBezTo>
                  <a:lnTo>
                    <a:pt x="1219200" y="2228781"/>
                  </a:lnTo>
                  <a:cubicBezTo>
                    <a:pt x="1117600" y="2228781"/>
                    <a:pt x="127000" y="2304981"/>
                    <a:pt x="127000" y="2304981"/>
                  </a:cubicBezTo>
                  <a:lnTo>
                    <a:pt x="0" y="2203381"/>
                  </a:lnTo>
                  <a:lnTo>
                    <a:pt x="0" y="0"/>
                  </a:lnTo>
                  <a:lnTo>
                    <a:pt x="2458250" y="0"/>
                  </a:lnTo>
                  <a:lnTo>
                    <a:pt x="2458250" y="2203381"/>
                  </a:lnTo>
                  <a:lnTo>
                    <a:pt x="12700" y="2203381"/>
                  </a:lnTo>
                  <a:lnTo>
                    <a:pt x="12700" y="2190681"/>
                  </a:lnTo>
                  <a:lnTo>
                    <a:pt x="2445550" y="2190681"/>
                  </a:lnTo>
                  <a:lnTo>
                    <a:pt x="2445550" y="12700"/>
                  </a:lnTo>
                  <a:lnTo>
                    <a:pt x="12700" y="12700"/>
                  </a:lnTo>
                  <a:lnTo>
                    <a:pt x="12700" y="2203381"/>
                  </a:lnTo>
                </a:path>
              </a:pathLst>
            </a:custGeom>
            <a:solidFill>
              <a:srgbClr val="394C60">
                <a:alpha val="9804"/>
              </a:srgbClr>
            </a:solidFill>
          </p:spPr>
        </p:sp>
        <p:sp>
          <p:nvSpPr>
            <p:cNvPr name="TextBox 134" id="134"/>
            <p:cNvSpPr txBox="true"/>
            <p:nvPr/>
          </p:nvSpPr>
          <p:spPr>
            <a:xfrm>
              <a:off x="0" y="-38100"/>
              <a:ext cx="2458250"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“If they’re uninsured it’s a big problem” (context: patients traveling to different states and need care)</a:t>
              </a:r>
            </a:p>
          </p:txBody>
        </p:sp>
      </p:grpSp>
      <p:grpSp>
        <p:nvGrpSpPr>
          <p:cNvPr name="Group 135" id="135"/>
          <p:cNvGrpSpPr/>
          <p:nvPr/>
        </p:nvGrpSpPr>
        <p:grpSpPr>
          <a:xfrm rot="0">
            <a:off x="14081668" y="2535810"/>
            <a:ext cx="1892984" cy="1524000"/>
            <a:chOff x="0" y="0"/>
            <a:chExt cx="2523978" cy="2032000"/>
          </a:xfrm>
        </p:grpSpPr>
        <p:sp>
          <p:nvSpPr>
            <p:cNvPr name="Freeform 136" id="136"/>
            <p:cNvSpPr/>
            <p:nvPr/>
          </p:nvSpPr>
          <p:spPr>
            <a:xfrm flipH="false" flipV="false" rot="0">
              <a:off x="0" y="0"/>
              <a:ext cx="2523978" cy="1930400"/>
            </a:xfrm>
            <a:custGeom>
              <a:avLst/>
              <a:gdLst/>
              <a:ahLst/>
              <a:cxnLst/>
              <a:rect r="r" b="b" t="t" l="l"/>
              <a:pathLst>
                <a:path h="1930400" w="2523978">
                  <a:moveTo>
                    <a:pt x="0" y="0"/>
                  </a:moveTo>
                  <a:lnTo>
                    <a:pt x="2523978" y="0"/>
                  </a:lnTo>
                  <a:lnTo>
                    <a:pt x="2523978" y="1930400"/>
                  </a:lnTo>
                  <a:lnTo>
                    <a:pt x="0" y="1930400"/>
                  </a:lnTo>
                  <a:close/>
                </a:path>
              </a:pathLst>
            </a:custGeom>
            <a:solidFill>
              <a:srgbClr val="FFB3E2"/>
            </a:solidFill>
          </p:spPr>
        </p:sp>
        <p:sp>
          <p:nvSpPr>
            <p:cNvPr name="Freeform 137" id="137"/>
            <p:cNvSpPr/>
            <p:nvPr/>
          </p:nvSpPr>
          <p:spPr>
            <a:xfrm flipH="false" flipV="false" rot="0">
              <a:off x="0" y="0"/>
              <a:ext cx="2523978" cy="2032000"/>
            </a:xfrm>
            <a:custGeom>
              <a:avLst/>
              <a:gdLst/>
              <a:ahLst/>
              <a:cxnLst/>
              <a:rect r="r" b="b" t="t" l="l"/>
              <a:pathLst>
                <a:path h="2032000" w="2523978">
                  <a:moveTo>
                    <a:pt x="0" y="1930400"/>
                  </a:moveTo>
                  <a:lnTo>
                    <a:pt x="2523978" y="1930400"/>
                  </a:lnTo>
                  <a:lnTo>
                    <a:pt x="2396978" y="2032000"/>
                  </a:lnTo>
                  <a:cubicBezTo>
                    <a:pt x="2396978" y="2032000"/>
                    <a:pt x="1406378" y="1955800"/>
                    <a:pt x="1304778" y="1955800"/>
                  </a:cubicBezTo>
                  <a:lnTo>
                    <a:pt x="1219200" y="1955800"/>
                  </a:lnTo>
                  <a:cubicBezTo>
                    <a:pt x="1117600" y="1955800"/>
                    <a:pt x="127000" y="2032000"/>
                    <a:pt x="127000" y="2032000"/>
                  </a:cubicBezTo>
                  <a:lnTo>
                    <a:pt x="0" y="1930400"/>
                  </a:lnTo>
                  <a:lnTo>
                    <a:pt x="0" y="0"/>
                  </a:lnTo>
                  <a:lnTo>
                    <a:pt x="2523978" y="0"/>
                  </a:lnTo>
                  <a:lnTo>
                    <a:pt x="2523978" y="1930400"/>
                  </a:lnTo>
                  <a:lnTo>
                    <a:pt x="12700" y="1930400"/>
                  </a:lnTo>
                  <a:lnTo>
                    <a:pt x="12700" y="1917700"/>
                  </a:lnTo>
                  <a:lnTo>
                    <a:pt x="2511278" y="1917700"/>
                  </a:lnTo>
                  <a:lnTo>
                    <a:pt x="2511278" y="12700"/>
                  </a:lnTo>
                  <a:lnTo>
                    <a:pt x="12700" y="12700"/>
                  </a:lnTo>
                  <a:lnTo>
                    <a:pt x="12700" y="1930400"/>
                  </a:lnTo>
                </a:path>
              </a:pathLst>
            </a:custGeom>
            <a:solidFill>
              <a:srgbClr val="394C60">
                <a:alpha val="9804"/>
              </a:srgbClr>
            </a:solidFill>
          </p:spPr>
        </p:sp>
        <p:sp>
          <p:nvSpPr>
            <p:cNvPr name="TextBox 138" id="138"/>
            <p:cNvSpPr txBox="true"/>
            <p:nvPr/>
          </p:nvSpPr>
          <p:spPr>
            <a:xfrm>
              <a:off x="0" y="-38100"/>
              <a:ext cx="2523978"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Care is the most important priority when dealing with patients.</a:t>
              </a:r>
            </a:p>
          </p:txBody>
        </p:sp>
      </p:grpSp>
      <p:grpSp>
        <p:nvGrpSpPr>
          <p:cNvPr name="Group 139" id="139"/>
          <p:cNvGrpSpPr/>
          <p:nvPr/>
        </p:nvGrpSpPr>
        <p:grpSpPr>
          <a:xfrm rot="0">
            <a:off x="16012752" y="1846273"/>
            <a:ext cx="2419982" cy="1524000"/>
            <a:chOff x="0" y="0"/>
            <a:chExt cx="3226643" cy="2032000"/>
          </a:xfrm>
        </p:grpSpPr>
        <p:sp>
          <p:nvSpPr>
            <p:cNvPr name="Freeform 140" id="140"/>
            <p:cNvSpPr/>
            <p:nvPr/>
          </p:nvSpPr>
          <p:spPr>
            <a:xfrm flipH="false" flipV="false" rot="0">
              <a:off x="0" y="0"/>
              <a:ext cx="3226643" cy="1930400"/>
            </a:xfrm>
            <a:custGeom>
              <a:avLst/>
              <a:gdLst/>
              <a:ahLst/>
              <a:cxnLst/>
              <a:rect r="r" b="b" t="t" l="l"/>
              <a:pathLst>
                <a:path h="1930400" w="3226643">
                  <a:moveTo>
                    <a:pt x="0" y="0"/>
                  </a:moveTo>
                  <a:lnTo>
                    <a:pt x="3226643" y="0"/>
                  </a:lnTo>
                  <a:lnTo>
                    <a:pt x="3226643" y="1930400"/>
                  </a:lnTo>
                  <a:lnTo>
                    <a:pt x="0" y="1930400"/>
                  </a:lnTo>
                  <a:close/>
                </a:path>
              </a:pathLst>
            </a:custGeom>
            <a:solidFill>
              <a:srgbClr val="C1FF72"/>
            </a:solidFill>
          </p:spPr>
        </p:sp>
        <p:sp>
          <p:nvSpPr>
            <p:cNvPr name="Freeform 141" id="141"/>
            <p:cNvSpPr/>
            <p:nvPr/>
          </p:nvSpPr>
          <p:spPr>
            <a:xfrm flipH="false" flipV="false" rot="0">
              <a:off x="0" y="0"/>
              <a:ext cx="3226643" cy="2032000"/>
            </a:xfrm>
            <a:custGeom>
              <a:avLst/>
              <a:gdLst/>
              <a:ahLst/>
              <a:cxnLst/>
              <a:rect r="r" b="b" t="t" l="l"/>
              <a:pathLst>
                <a:path h="2032000" w="3226643">
                  <a:moveTo>
                    <a:pt x="0" y="1930400"/>
                  </a:moveTo>
                  <a:lnTo>
                    <a:pt x="3226643" y="1930400"/>
                  </a:lnTo>
                  <a:lnTo>
                    <a:pt x="3099643" y="2032000"/>
                  </a:lnTo>
                  <a:cubicBezTo>
                    <a:pt x="3099643" y="2032000"/>
                    <a:pt x="2109043" y="1955800"/>
                    <a:pt x="2007443" y="1955800"/>
                  </a:cubicBezTo>
                  <a:lnTo>
                    <a:pt x="1219200" y="1955800"/>
                  </a:lnTo>
                  <a:cubicBezTo>
                    <a:pt x="1117600" y="1955800"/>
                    <a:pt x="127000" y="2032000"/>
                    <a:pt x="127000" y="2032000"/>
                  </a:cubicBezTo>
                  <a:lnTo>
                    <a:pt x="0" y="1930400"/>
                  </a:lnTo>
                  <a:lnTo>
                    <a:pt x="0" y="0"/>
                  </a:lnTo>
                  <a:lnTo>
                    <a:pt x="3226643" y="0"/>
                  </a:lnTo>
                  <a:lnTo>
                    <a:pt x="3226643" y="1930400"/>
                  </a:lnTo>
                  <a:lnTo>
                    <a:pt x="12700" y="1930400"/>
                  </a:lnTo>
                  <a:lnTo>
                    <a:pt x="12700" y="1917700"/>
                  </a:lnTo>
                  <a:lnTo>
                    <a:pt x="3213943" y="1917700"/>
                  </a:lnTo>
                  <a:lnTo>
                    <a:pt x="3213943" y="12700"/>
                  </a:lnTo>
                  <a:lnTo>
                    <a:pt x="12700" y="12700"/>
                  </a:lnTo>
                  <a:lnTo>
                    <a:pt x="12700" y="1930400"/>
                  </a:lnTo>
                </a:path>
              </a:pathLst>
            </a:custGeom>
            <a:solidFill>
              <a:srgbClr val="394C60">
                <a:alpha val="9804"/>
              </a:srgbClr>
            </a:solidFill>
          </p:spPr>
        </p:sp>
        <p:sp>
          <p:nvSpPr>
            <p:cNvPr name="TextBox 142" id="142"/>
            <p:cNvSpPr txBox="true"/>
            <p:nvPr/>
          </p:nvSpPr>
          <p:spPr>
            <a:xfrm>
              <a:off x="0" y="-38100"/>
              <a:ext cx="3226643"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Since not all insurance systems are unified (ex: Kaiser is different from others), insurance is even more complicated.</a:t>
              </a:r>
            </a:p>
          </p:txBody>
        </p:sp>
      </p:grpSp>
      <p:grpSp>
        <p:nvGrpSpPr>
          <p:cNvPr name="Group 143" id="143"/>
          <p:cNvGrpSpPr/>
          <p:nvPr/>
        </p:nvGrpSpPr>
        <p:grpSpPr>
          <a:xfrm rot="0">
            <a:off x="13365349" y="7044282"/>
            <a:ext cx="1829366" cy="1538629"/>
            <a:chOff x="0" y="0"/>
            <a:chExt cx="2439154" cy="2051505"/>
          </a:xfrm>
        </p:grpSpPr>
        <p:sp>
          <p:nvSpPr>
            <p:cNvPr name="Freeform 144" id="14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45" id="14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46" id="14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Confident in his ability to check up on his health for the most part.</a:t>
              </a:r>
            </a:p>
          </p:txBody>
        </p:sp>
      </p:grpSp>
      <p:grpSp>
        <p:nvGrpSpPr>
          <p:cNvPr name="Group 147" id="147"/>
          <p:cNvGrpSpPr/>
          <p:nvPr/>
        </p:nvGrpSpPr>
        <p:grpSpPr>
          <a:xfrm rot="0">
            <a:off x="4361457" y="8511526"/>
            <a:ext cx="1892984" cy="1728736"/>
            <a:chOff x="0" y="0"/>
            <a:chExt cx="2523978" cy="2304981"/>
          </a:xfrm>
        </p:grpSpPr>
        <p:sp>
          <p:nvSpPr>
            <p:cNvPr name="Freeform 148" id="148"/>
            <p:cNvSpPr/>
            <p:nvPr/>
          </p:nvSpPr>
          <p:spPr>
            <a:xfrm flipH="false" flipV="false" rot="0">
              <a:off x="0" y="0"/>
              <a:ext cx="2523978" cy="2203381"/>
            </a:xfrm>
            <a:custGeom>
              <a:avLst/>
              <a:gdLst/>
              <a:ahLst/>
              <a:cxnLst/>
              <a:rect r="r" b="b" t="t" l="l"/>
              <a:pathLst>
                <a:path h="2203381" w="2523978">
                  <a:moveTo>
                    <a:pt x="0" y="0"/>
                  </a:moveTo>
                  <a:lnTo>
                    <a:pt x="2523978" y="0"/>
                  </a:lnTo>
                  <a:lnTo>
                    <a:pt x="2523978" y="2203381"/>
                  </a:lnTo>
                  <a:lnTo>
                    <a:pt x="0" y="2203381"/>
                  </a:lnTo>
                  <a:close/>
                </a:path>
              </a:pathLst>
            </a:custGeom>
            <a:solidFill>
              <a:srgbClr val="FDF9B4"/>
            </a:solidFill>
          </p:spPr>
        </p:sp>
        <p:sp>
          <p:nvSpPr>
            <p:cNvPr name="Freeform 149" id="149"/>
            <p:cNvSpPr/>
            <p:nvPr/>
          </p:nvSpPr>
          <p:spPr>
            <a:xfrm flipH="false" flipV="false" rot="0">
              <a:off x="0" y="0"/>
              <a:ext cx="2523978" cy="2304981"/>
            </a:xfrm>
            <a:custGeom>
              <a:avLst/>
              <a:gdLst/>
              <a:ahLst/>
              <a:cxnLst/>
              <a:rect r="r" b="b" t="t" l="l"/>
              <a:pathLst>
                <a:path h="2304981" w="2523978">
                  <a:moveTo>
                    <a:pt x="0" y="2203381"/>
                  </a:moveTo>
                  <a:lnTo>
                    <a:pt x="2523978" y="2203381"/>
                  </a:lnTo>
                  <a:lnTo>
                    <a:pt x="2396978" y="2304981"/>
                  </a:lnTo>
                  <a:cubicBezTo>
                    <a:pt x="2396978" y="2304981"/>
                    <a:pt x="1406378" y="2228781"/>
                    <a:pt x="1304778" y="2228781"/>
                  </a:cubicBezTo>
                  <a:lnTo>
                    <a:pt x="1219200" y="2228781"/>
                  </a:lnTo>
                  <a:cubicBezTo>
                    <a:pt x="1117600" y="2228781"/>
                    <a:pt x="127000" y="2304981"/>
                    <a:pt x="127000" y="2304981"/>
                  </a:cubicBezTo>
                  <a:lnTo>
                    <a:pt x="0" y="2203381"/>
                  </a:lnTo>
                  <a:lnTo>
                    <a:pt x="0" y="0"/>
                  </a:lnTo>
                  <a:lnTo>
                    <a:pt x="2523978" y="0"/>
                  </a:lnTo>
                  <a:lnTo>
                    <a:pt x="2523978" y="2203381"/>
                  </a:lnTo>
                  <a:lnTo>
                    <a:pt x="12700" y="2203381"/>
                  </a:lnTo>
                  <a:lnTo>
                    <a:pt x="12700" y="2190681"/>
                  </a:lnTo>
                  <a:lnTo>
                    <a:pt x="2511278" y="2190681"/>
                  </a:lnTo>
                  <a:lnTo>
                    <a:pt x="2511278" y="12700"/>
                  </a:lnTo>
                  <a:lnTo>
                    <a:pt x="12700" y="12700"/>
                  </a:lnTo>
                  <a:lnTo>
                    <a:pt x="12700" y="2203381"/>
                  </a:lnTo>
                </a:path>
              </a:pathLst>
            </a:custGeom>
            <a:solidFill>
              <a:srgbClr val="394C60">
                <a:alpha val="9804"/>
              </a:srgbClr>
            </a:solidFill>
          </p:spPr>
        </p:sp>
        <p:sp>
          <p:nvSpPr>
            <p:cNvPr name="TextBox 150" id="150"/>
            <p:cNvSpPr txBox="true"/>
            <p:nvPr/>
          </p:nvSpPr>
          <p:spPr>
            <a:xfrm>
              <a:off x="0" y="-38100"/>
              <a:ext cx="2523978"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Got contemplative when discussing how it’s mostly on patients to navigate insurance after he recommends specialists / PCPs. </a:t>
              </a:r>
            </a:p>
          </p:txBody>
        </p:sp>
      </p:grpSp>
      <p:grpSp>
        <p:nvGrpSpPr>
          <p:cNvPr name="Group 151" id="151"/>
          <p:cNvGrpSpPr/>
          <p:nvPr/>
        </p:nvGrpSpPr>
        <p:grpSpPr>
          <a:xfrm rot="0">
            <a:off x="15528090" y="7101986"/>
            <a:ext cx="1829366" cy="1538629"/>
            <a:chOff x="0" y="0"/>
            <a:chExt cx="2439154" cy="2051505"/>
          </a:xfrm>
        </p:grpSpPr>
        <p:sp>
          <p:nvSpPr>
            <p:cNvPr name="Freeform 152" id="15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153" id="15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4" id="15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Is grateful that as an inpatient doctor he doesn’t have to deal with insurance too much.</a:t>
              </a:r>
            </a:p>
          </p:txBody>
        </p:sp>
      </p:grpSp>
      <p:grpSp>
        <p:nvGrpSpPr>
          <p:cNvPr name="Group 155" id="155"/>
          <p:cNvGrpSpPr/>
          <p:nvPr/>
        </p:nvGrpSpPr>
        <p:grpSpPr>
          <a:xfrm rot="0">
            <a:off x="11063562" y="8640615"/>
            <a:ext cx="1829366" cy="1538629"/>
            <a:chOff x="0" y="0"/>
            <a:chExt cx="2439154" cy="2051505"/>
          </a:xfrm>
        </p:grpSpPr>
        <p:sp>
          <p:nvSpPr>
            <p:cNvPr name="Freeform 156" id="15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157" id="15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58" id="15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Dubious about some aspects of insurance, like how each state’s laws vary, which can complicate things.</a:t>
              </a:r>
            </a:p>
          </p:txBody>
        </p:sp>
      </p:grpSp>
      <p:grpSp>
        <p:nvGrpSpPr>
          <p:cNvPr name="Group 159" id="159"/>
          <p:cNvGrpSpPr/>
          <p:nvPr/>
        </p:nvGrpSpPr>
        <p:grpSpPr>
          <a:xfrm rot="0">
            <a:off x="13064377" y="8504039"/>
            <a:ext cx="1829366" cy="1538629"/>
            <a:chOff x="0" y="0"/>
            <a:chExt cx="2439154" cy="2051505"/>
          </a:xfrm>
        </p:grpSpPr>
        <p:sp>
          <p:nvSpPr>
            <p:cNvPr name="Freeform 160" id="1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161" id="1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162" id="1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Resolute and firm on prioritizing care over insurance. Would not sacrifice care over anything.</a:t>
              </a:r>
            </a:p>
          </p:txBody>
        </p:sp>
      </p:grpSp>
      <p:grpSp>
        <p:nvGrpSpPr>
          <p:cNvPr name="Group 163" id="163"/>
          <p:cNvGrpSpPr/>
          <p:nvPr/>
        </p:nvGrpSpPr>
        <p:grpSpPr>
          <a:xfrm rot="0">
            <a:off x="11855098" y="3548147"/>
            <a:ext cx="2226570" cy="1524000"/>
            <a:chOff x="0" y="0"/>
            <a:chExt cx="2968760" cy="2032000"/>
          </a:xfrm>
        </p:grpSpPr>
        <p:sp>
          <p:nvSpPr>
            <p:cNvPr name="Freeform 164" id="164"/>
            <p:cNvSpPr/>
            <p:nvPr/>
          </p:nvSpPr>
          <p:spPr>
            <a:xfrm flipH="false" flipV="false" rot="0">
              <a:off x="0" y="0"/>
              <a:ext cx="2968760" cy="1930400"/>
            </a:xfrm>
            <a:custGeom>
              <a:avLst/>
              <a:gdLst/>
              <a:ahLst/>
              <a:cxnLst/>
              <a:rect r="r" b="b" t="t" l="l"/>
              <a:pathLst>
                <a:path h="1930400" w="2968760">
                  <a:moveTo>
                    <a:pt x="0" y="0"/>
                  </a:moveTo>
                  <a:lnTo>
                    <a:pt x="2968760" y="0"/>
                  </a:lnTo>
                  <a:lnTo>
                    <a:pt x="2968760" y="1930400"/>
                  </a:lnTo>
                  <a:lnTo>
                    <a:pt x="0" y="1930400"/>
                  </a:lnTo>
                  <a:close/>
                </a:path>
              </a:pathLst>
            </a:custGeom>
            <a:solidFill>
              <a:srgbClr val="FDF9B4"/>
            </a:solidFill>
          </p:spPr>
        </p:sp>
        <p:sp>
          <p:nvSpPr>
            <p:cNvPr name="Freeform 165" id="165"/>
            <p:cNvSpPr/>
            <p:nvPr/>
          </p:nvSpPr>
          <p:spPr>
            <a:xfrm flipH="false" flipV="false" rot="0">
              <a:off x="0" y="0"/>
              <a:ext cx="2968760" cy="2032000"/>
            </a:xfrm>
            <a:custGeom>
              <a:avLst/>
              <a:gdLst/>
              <a:ahLst/>
              <a:cxnLst/>
              <a:rect r="r" b="b" t="t" l="l"/>
              <a:pathLst>
                <a:path h="2032000" w="2968760">
                  <a:moveTo>
                    <a:pt x="0" y="1930400"/>
                  </a:moveTo>
                  <a:lnTo>
                    <a:pt x="2968760" y="1930400"/>
                  </a:lnTo>
                  <a:lnTo>
                    <a:pt x="2841760" y="2032000"/>
                  </a:lnTo>
                  <a:cubicBezTo>
                    <a:pt x="2841760" y="2032000"/>
                    <a:pt x="1851160" y="1955800"/>
                    <a:pt x="1749560" y="1955800"/>
                  </a:cubicBezTo>
                  <a:lnTo>
                    <a:pt x="1219200" y="1955800"/>
                  </a:lnTo>
                  <a:cubicBezTo>
                    <a:pt x="1117600" y="1955800"/>
                    <a:pt x="127000" y="2032000"/>
                    <a:pt x="127000" y="2032000"/>
                  </a:cubicBezTo>
                  <a:lnTo>
                    <a:pt x="0" y="1930400"/>
                  </a:lnTo>
                  <a:lnTo>
                    <a:pt x="0" y="0"/>
                  </a:lnTo>
                  <a:lnTo>
                    <a:pt x="2968760" y="0"/>
                  </a:lnTo>
                  <a:lnTo>
                    <a:pt x="2968760" y="1930400"/>
                  </a:lnTo>
                  <a:lnTo>
                    <a:pt x="12700" y="1930400"/>
                  </a:lnTo>
                  <a:lnTo>
                    <a:pt x="12700" y="1917700"/>
                  </a:lnTo>
                  <a:lnTo>
                    <a:pt x="2956060" y="1917700"/>
                  </a:lnTo>
                  <a:lnTo>
                    <a:pt x="2956060" y="12700"/>
                  </a:lnTo>
                  <a:lnTo>
                    <a:pt x="12700" y="12700"/>
                  </a:lnTo>
                  <a:lnTo>
                    <a:pt x="12700" y="1930400"/>
                  </a:lnTo>
                </a:path>
              </a:pathLst>
            </a:custGeom>
            <a:solidFill>
              <a:srgbClr val="394C60">
                <a:alpha val="9804"/>
              </a:srgbClr>
            </a:solidFill>
          </p:spPr>
        </p:sp>
        <p:sp>
          <p:nvSpPr>
            <p:cNvPr name="TextBox 166" id="166"/>
            <p:cNvSpPr txBox="true"/>
            <p:nvPr/>
          </p:nvSpPr>
          <p:spPr>
            <a:xfrm>
              <a:off x="0" y="-38100"/>
              <a:ext cx="2968760"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Although he cares for patients, he doesn’t believe it’s his responsibility to determine what’s in-network. </a:t>
              </a:r>
            </a:p>
          </p:txBody>
        </p:sp>
      </p:grpSp>
      <p:grpSp>
        <p:nvGrpSpPr>
          <p:cNvPr name="Group 167" id="167"/>
          <p:cNvGrpSpPr/>
          <p:nvPr/>
        </p:nvGrpSpPr>
        <p:grpSpPr>
          <a:xfrm rot="0">
            <a:off x="15888715" y="3495400"/>
            <a:ext cx="2259387" cy="1524000"/>
            <a:chOff x="0" y="0"/>
            <a:chExt cx="3012515" cy="2032000"/>
          </a:xfrm>
        </p:grpSpPr>
        <p:sp>
          <p:nvSpPr>
            <p:cNvPr name="Freeform 168" id="168"/>
            <p:cNvSpPr/>
            <p:nvPr/>
          </p:nvSpPr>
          <p:spPr>
            <a:xfrm flipH="false" flipV="false" rot="0">
              <a:off x="0" y="0"/>
              <a:ext cx="3012516" cy="1930400"/>
            </a:xfrm>
            <a:custGeom>
              <a:avLst/>
              <a:gdLst/>
              <a:ahLst/>
              <a:cxnLst/>
              <a:rect r="r" b="b" t="t" l="l"/>
              <a:pathLst>
                <a:path h="1930400" w="3012516">
                  <a:moveTo>
                    <a:pt x="0" y="0"/>
                  </a:moveTo>
                  <a:lnTo>
                    <a:pt x="3012516" y="0"/>
                  </a:lnTo>
                  <a:lnTo>
                    <a:pt x="3012516" y="1930400"/>
                  </a:lnTo>
                  <a:lnTo>
                    <a:pt x="0" y="1930400"/>
                  </a:lnTo>
                  <a:close/>
                </a:path>
              </a:pathLst>
            </a:custGeom>
            <a:solidFill>
              <a:srgbClr val="FDF9B4"/>
            </a:solidFill>
          </p:spPr>
        </p:sp>
        <p:sp>
          <p:nvSpPr>
            <p:cNvPr name="Freeform 169" id="169"/>
            <p:cNvSpPr/>
            <p:nvPr/>
          </p:nvSpPr>
          <p:spPr>
            <a:xfrm flipH="false" flipV="false" rot="0">
              <a:off x="0" y="0"/>
              <a:ext cx="3012516" cy="2032000"/>
            </a:xfrm>
            <a:custGeom>
              <a:avLst/>
              <a:gdLst/>
              <a:ahLst/>
              <a:cxnLst/>
              <a:rect r="r" b="b" t="t" l="l"/>
              <a:pathLst>
                <a:path h="2032000" w="3012516">
                  <a:moveTo>
                    <a:pt x="0" y="1930400"/>
                  </a:moveTo>
                  <a:lnTo>
                    <a:pt x="3012516" y="1930400"/>
                  </a:lnTo>
                  <a:lnTo>
                    <a:pt x="2885516" y="2032000"/>
                  </a:lnTo>
                  <a:cubicBezTo>
                    <a:pt x="2885516" y="2032000"/>
                    <a:pt x="1894916" y="1955800"/>
                    <a:pt x="1793316" y="1955800"/>
                  </a:cubicBezTo>
                  <a:lnTo>
                    <a:pt x="1219200" y="1955800"/>
                  </a:lnTo>
                  <a:cubicBezTo>
                    <a:pt x="1117600" y="1955800"/>
                    <a:pt x="127000" y="2032000"/>
                    <a:pt x="127000" y="2032000"/>
                  </a:cubicBezTo>
                  <a:lnTo>
                    <a:pt x="0" y="1930400"/>
                  </a:lnTo>
                  <a:lnTo>
                    <a:pt x="0" y="0"/>
                  </a:lnTo>
                  <a:lnTo>
                    <a:pt x="3012516" y="0"/>
                  </a:lnTo>
                  <a:lnTo>
                    <a:pt x="3012516" y="1930400"/>
                  </a:lnTo>
                  <a:lnTo>
                    <a:pt x="12700" y="1930400"/>
                  </a:lnTo>
                  <a:lnTo>
                    <a:pt x="12700" y="1917700"/>
                  </a:lnTo>
                  <a:lnTo>
                    <a:pt x="2999816" y="1917700"/>
                  </a:lnTo>
                  <a:lnTo>
                    <a:pt x="2999816" y="12700"/>
                  </a:lnTo>
                  <a:lnTo>
                    <a:pt x="12700" y="12700"/>
                  </a:lnTo>
                  <a:lnTo>
                    <a:pt x="12700" y="1930400"/>
                  </a:lnTo>
                </a:path>
              </a:pathLst>
            </a:custGeom>
            <a:solidFill>
              <a:srgbClr val="394C60">
                <a:alpha val="9804"/>
              </a:srgbClr>
            </a:solidFill>
          </p:spPr>
        </p:sp>
        <p:sp>
          <p:nvSpPr>
            <p:cNvPr name="TextBox 170" id="170"/>
            <p:cNvSpPr txBox="true"/>
            <p:nvPr/>
          </p:nvSpPr>
          <p:spPr>
            <a:xfrm>
              <a:off x="0" y="-38100"/>
              <a:ext cx="3012515" cy="1968500"/>
            </a:xfrm>
            <a:prstGeom prst="rect">
              <a:avLst/>
            </a:prstGeom>
          </p:spPr>
          <p:txBody>
            <a:bodyPr anchor="t" rtlCol="false" tIns="203200" lIns="203200" bIns="203200" rIns="203200"/>
            <a:lstStyle/>
            <a:p>
              <a:pPr>
                <a:lnSpc>
                  <a:spcPts val="1750"/>
                </a:lnSpc>
              </a:pPr>
              <a:r>
                <a:rPr lang="en-US" sz="1250">
                  <a:solidFill>
                    <a:srgbClr val="000000"/>
                  </a:solidFill>
                  <a:latin typeface="Arimo"/>
                </a:rPr>
                <a:t>There should be better communication between doctors, patients, and insurance to ensure referrals are in-network.</a:t>
              </a:r>
            </a:p>
          </p:txBody>
        </p:sp>
      </p:grpSp>
      <p:grpSp>
        <p:nvGrpSpPr>
          <p:cNvPr name="Group 171" id="171"/>
          <p:cNvGrpSpPr/>
          <p:nvPr/>
        </p:nvGrpSpPr>
        <p:grpSpPr>
          <a:xfrm rot="0">
            <a:off x="6235391" y="8070704"/>
            <a:ext cx="1892984" cy="1728736"/>
            <a:chOff x="0" y="0"/>
            <a:chExt cx="2523978" cy="2304981"/>
          </a:xfrm>
        </p:grpSpPr>
        <p:sp>
          <p:nvSpPr>
            <p:cNvPr name="Freeform 172" id="172"/>
            <p:cNvSpPr/>
            <p:nvPr/>
          </p:nvSpPr>
          <p:spPr>
            <a:xfrm flipH="false" flipV="false" rot="0">
              <a:off x="0" y="0"/>
              <a:ext cx="2523978" cy="2203381"/>
            </a:xfrm>
            <a:custGeom>
              <a:avLst/>
              <a:gdLst/>
              <a:ahLst/>
              <a:cxnLst/>
              <a:rect r="r" b="b" t="t" l="l"/>
              <a:pathLst>
                <a:path h="2203381" w="2523978">
                  <a:moveTo>
                    <a:pt x="0" y="0"/>
                  </a:moveTo>
                  <a:lnTo>
                    <a:pt x="2523978" y="0"/>
                  </a:lnTo>
                  <a:lnTo>
                    <a:pt x="2523978" y="2203381"/>
                  </a:lnTo>
                  <a:lnTo>
                    <a:pt x="0" y="2203381"/>
                  </a:lnTo>
                  <a:close/>
                </a:path>
              </a:pathLst>
            </a:custGeom>
            <a:solidFill>
              <a:srgbClr val="C1FF72"/>
            </a:solidFill>
          </p:spPr>
        </p:sp>
        <p:sp>
          <p:nvSpPr>
            <p:cNvPr name="Freeform 173" id="173"/>
            <p:cNvSpPr/>
            <p:nvPr/>
          </p:nvSpPr>
          <p:spPr>
            <a:xfrm flipH="false" flipV="false" rot="0">
              <a:off x="0" y="0"/>
              <a:ext cx="2523978" cy="2304981"/>
            </a:xfrm>
            <a:custGeom>
              <a:avLst/>
              <a:gdLst/>
              <a:ahLst/>
              <a:cxnLst/>
              <a:rect r="r" b="b" t="t" l="l"/>
              <a:pathLst>
                <a:path h="2304981" w="2523978">
                  <a:moveTo>
                    <a:pt x="0" y="2203381"/>
                  </a:moveTo>
                  <a:lnTo>
                    <a:pt x="2523978" y="2203381"/>
                  </a:lnTo>
                  <a:lnTo>
                    <a:pt x="2396978" y="2304981"/>
                  </a:lnTo>
                  <a:cubicBezTo>
                    <a:pt x="2396978" y="2304981"/>
                    <a:pt x="1406378" y="2228781"/>
                    <a:pt x="1304778" y="2228781"/>
                  </a:cubicBezTo>
                  <a:lnTo>
                    <a:pt x="1219200" y="2228781"/>
                  </a:lnTo>
                  <a:cubicBezTo>
                    <a:pt x="1117600" y="2228781"/>
                    <a:pt x="127000" y="2304981"/>
                    <a:pt x="127000" y="2304981"/>
                  </a:cubicBezTo>
                  <a:lnTo>
                    <a:pt x="0" y="2203381"/>
                  </a:lnTo>
                  <a:lnTo>
                    <a:pt x="0" y="0"/>
                  </a:lnTo>
                  <a:lnTo>
                    <a:pt x="2523978" y="0"/>
                  </a:lnTo>
                  <a:lnTo>
                    <a:pt x="2523978" y="2203381"/>
                  </a:lnTo>
                  <a:lnTo>
                    <a:pt x="12700" y="2203381"/>
                  </a:lnTo>
                  <a:lnTo>
                    <a:pt x="12700" y="2190681"/>
                  </a:lnTo>
                  <a:lnTo>
                    <a:pt x="2511278" y="2190681"/>
                  </a:lnTo>
                  <a:lnTo>
                    <a:pt x="2511278" y="12700"/>
                  </a:lnTo>
                  <a:lnTo>
                    <a:pt x="12700" y="12700"/>
                  </a:lnTo>
                  <a:lnTo>
                    <a:pt x="12700" y="2203381"/>
                  </a:lnTo>
                </a:path>
              </a:pathLst>
            </a:custGeom>
            <a:solidFill>
              <a:srgbClr val="394C60">
                <a:alpha val="9804"/>
              </a:srgbClr>
            </a:solidFill>
          </p:spPr>
        </p:sp>
        <p:sp>
          <p:nvSpPr>
            <p:cNvPr name="TextBox 174" id="174"/>
            <p:cNvSpPr txBox="true"/>
            <p:nvPr/>
          </p:nvSpPr>
          <p:spPr>
            <a:xfrm>
              <a:off x="0" y="-38100"/>
              <a:ext cx="2523978" cy="2241481"/>
            </a:xfrm>
            <a:prstGeom prst="rect">
              <a:avLst/>
            </a:prstGeom>
          </p:spPr>
          <p:txBody>
            <a:bodyPr anchor="t" rtlCol="false" tIns="203200" lIns="203200" bIns="203200" rIns="203200"/>
            <a:lstStyle/>
            <a:p>
              <a:pPr>
                <a:lnSpc>
                  <a:spcPts val="1750"/>
                </a:lnSpc>
              </a:pPr>
              <a:r>
                <a:rPr lang="en-US" sz="1250">
                  <a:solidFill>
                    <a:srgbClr val="000000"/>
                  </a:solidFill>
                  <a:latin typeface="Arimo"/>
                </a:rPr>
                <a:t>Got more animated when talking about how he enrolls in clinical research trials and checks on himself.</a:t>
              </a: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FFFFF">
                <a:alpha val="100000"/>
              </a:srgbClr>
            </a:gs>
            <a:gs pos="50000">
              <a:srgbClr val="84BFDD">
                <a:alpha val="100000"/>
              </a:srgbClr>
            </a:gs>
            <a:gs pos="100000">
              <a:srgbClr val="84BFD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flipV="true">
            <a:off x="-602849" y="5143500"/>
            <a:ext cx="18890849" cy="0"/>
          </a:xfrm>
          <a:prstGeom prst="line">
            <a:avLst/>
          </a:prstGeom>
          <a:ln cap="flat" w="38100">
            <a:solidFill>
              <a:srgbClr val="000000"/>
            </a:solidFill>
            <a:prstDash val="solid"/>
            <a:headEnd type="none" len="sm" w="sm"/>
            <a:tailEnd type="none" len="sm" w="sm"/>
          </a:ln>
        </p:spPr>
      </p:sp>
      <p:sp>
        <p:nvSpPr>
          <p:cNvPr name="AutoShape 3" id="3"/>
          <p:cNvSpPr/>
          <p:nvPr/>
        </p:nvSpPr>
        <p:spPr>
          <a:xfrm flipH="true" flipV="true">
            <a:off x="9163050" y="19050"/>
            <a:ext cx="8489" cy="1028700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45766" y="67829"/>
            <a:ext cx="1829366" cy="1611773"/>
            <a:chOff x="0" y="0"/>
            <a:chExt cx="2439154" cy="2149031"/>
          </a:xfrm>
        </p:grpSpPr>
        <p:sp>
          <p:nvSpPr>
            <p:cNvPr name="Freeform 5" id="5"/>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6" id="6"/>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7" id="7"/>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“I found a family friend to help find surgery and post-surgery care when my family had just moved to the States.”</a:t>
              </a:r>
            </a:p>
          </p:txBody>
        </p:sp>
      </p:grpSp>
      <p:sp>
        <p:nvSpPr>
          <p:cNvPr name="TextBox 8" id="8"/>
          <p:cNvSpPr txBox="true"/>
          <p:nvPr/>
        </p:nvSpPr>
        <p:spPr>
          <a:xfrm rot="0">
            <a:off x="5615223" y="162756"/>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SAY</a:t>
            </a:r>
          </a:p>
        </p:txBody>
      </p:sp>
      <p:sp>
        <p:nvSpPr>
          <p:cNvPr name="TextBox 9" id="9"/>
          <p:cNvSpPr txBox="true"/>
          <p:nvPr/>
        </p:nvSpPr>
        <p:spPr>
          <a:xfrm rot="0">
            <a:off x="7391506" y="163711"/>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THINK</a:t>
            </a:r>
          </a:p>
        </p:txBody>
      </p:sp>
      <p:grpSp>
        <p:nvGrpSpPr>
          <p:cNvPr name="Group 10" id="10"/>
          <p:cNvGrpSpPr>
            <a:grpSpLocks noChangeAspect="true"/>
          </p:cNvGrpSpPr>
          <p:nvPr/>
        </p:nvGrpSpPr>
        <p:grpSpPr>
          <a:xfrm rot="0">
            <a:off x="7844768" y="3863318"/>
            <a:ext cx="2598463" cy="2598463"/>
            <a:chOff x="0" y="0"/>
            <a:chExt cx="6350000" cy="6350000"/>
          </a:xfrm>
        </p:grpSpPr>
        <p:sp>
          <p:nvSpPr>
            <p:cNvPr name="Freeform 11" id="11"/>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2"/>
              <a:stretch>
                <a:fillRect l="0" t="-16666" r="0" b="-16666"/>
              </a:stretch>
            </a:blipFill>
          </p:spPr>
        </p:sp>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true">
              <a:gsLst>
                <a:gs pos="0">
                  <a:srgbClr val="FFF7CF">
                    <a:alpha val="100000"/>
                  </a:srgbClr>
                </a:gs>
                <a:gs pos="50000">
                  <a:srgbClr val="FFFFFF">
                    <a:alpha val="100000"/>
                  </a:srgbClr>
                </a:gs>
                <a:gs pos="100000">
                  <a:srgbClr val="84BFDD">
                    <a:alpha val="100000"/>
                  </a:srgbClr>
                </a:gs>
              </a:gsLst>
              <a:path path="circle">
                <a:fillToRect l="0" r="100000" t="0" b="100000"/>
              </a:path>
              <a:tileRect r="0" l="-100000" b="0" t="-100000"/>
            </a:gradFill>
          </p:spPr>
        </p:sp>
      </p:grpSp>
      <p:sp>
        <p:nvSpPr>
          <p:cNvPr name="TextBox 13" id="13"/>
          <p:cNvSpPr txBox="true"/>
          <p:nvPr/>
        </p:nvSpPr>
        <p:spPr>
          <a:xfrm rot="0">
            <a:off x="5615223"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DO</a:t>
            </a:r>
          </a:p>
        </p:txBody>
      </p:sp>
      <p:sp>
        <p:nvSpPr>
          <p:cNvPr name="TextBox 14" id="14"/>
          <p:cNvSpPr txBox="true"/>
          <p:nvPr/>
        </p:nvSpPr>
        <p:spPr>
          <a:xfrm rot="0">
            <a:off x="7391506" y="9513689"/>
            <a:ext cx="5501421" cy="514350"/>
          </a:xfrm>
          <a:prstGeom prst="rect">
            <a:avLst/>
          </a:prstGeom>
        </p:spPr>
        <p:txBody>
          <a:bodyPr anchor="t" rtlCol="false" tIns="0" lIns="0" bIns="0" rIns="0">
            <a:spAutoFit/>
          </a:bodyPr>
          <a:lstStyle/>
          <a:p>
            <a:pPr algn="ctr" marL="0" indent="0" lvl="0">
              <a:lnSpc>
                <a:spcPts val="3600"/>
              </a:lnSpc>
              <a:spcBef>
                <a:spcPct val="0"/>
              </a:spcBef>
            </a:pPr>
            <a:r>
              <a:rPr lang="en-US" sz="3000">
                <a:solidFill>
                  <a:srgbClr val="084C6E"/>
                </a:solidFill>
                <a:latin typeface="Codec Pro Bold"/>
              </a:rPr>
              <a:t>FEEL</a:t>
            </a:r>
          </a:p>
        </p:txBody>
      </p:sp>
      <p:grpSp>
        <p:nvGrpSpPr>
          <p:cNvPr name="Group 15" id="15"/>
          <p:cNvGrpSpPr/>
          <p:nvPr/>
        </p:nvGrpSpPr>
        <p:grpSpPr>
          <a:xfrm rot="0">
            <a:off x="114017" y="5300494"/>
            <a:ext cx="1829366" cy="1524000"/>
            <a:chOff x="0" y="0"/>
            <a:chExt cx="2439154" cy="2032000"/>
          </a:xfrm>
        </p:grpSpPr>
        <p:sp>
          <p:nvSpPr>
            <p:cNvPr name="Freeform 16" id="1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7" id="1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8" id="1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Enjoys bike riding in his free time. </a:t>
              </a:r>
            </a:p>
          </p:txBody>
        </p:sp>
      </p:grpSp>
      <p:grpSp>
        <p:nvGrpSpPr>
          <p:cNvPr name="Group 19" id="19"/>
          <p:cNvGrpSpPr/>
          <p:nvPr/>
        </p:nvGrpSpPr>
        <p:grpSpPr>
          <a:xfrm rot="0">
            <a:off x="2184692" y="5300494"/>
            <a:ext cx="1829366" cy="1524000"/>
            <a:chOff x="0" y="0"/>
            <a:chExt cx="2439154" cy="2032000"/>
          </a:xfrm>
        </p:grpSpPr>
        <p:sp>
          <p:nvSpPr>
            <p:cNvPr name="Freeform 20" id="2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21" id="2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22" id="2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Consults community and family friends for help when navigating health insurance.</a:t>
              </a:r>
            </a:p>
          </p:txBody>
        </p:sp>
      </p:grpSp>
      <p:grpSp>
        <p:nvGrpSpPr>
          <p:cNvPr name="Group 23" id="23"/>
          <p:cNvGrpSpPr/>
          <p:nvPr/>
        </p:nvGrpSpPr>
        <p:grpSpPr>
          <a:xfrm rot="0">
            <a:off x="10681357" y="5537214"/>
            <a:ext cx="1829366" cy="1524000"/>
            <a:chOff x="0" y="0"/>
            <a:chExt cx="2439154" cy="2032000"/>
          </a:xfrm>
        </p:grpSpPr>
        <p:sp>
          <p:nvSpPr>
            <p:cNvPr name="Freeform 24" id="24"/>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25" id="25"/>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26" id="26"/>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Frustrated by long ER waits and variability in wait length. </a:t>
              </a:r>
            </a:p>
          </p:txBody>
        </p:sp>
      </p:grpSp>
      <p:grpSp>
        <p:nvGrpSpPr>
          <p:cNvPr name="Group 27" id="27"/>
          <p:cNvGrpSpPr/>
          <p:nvPr/>
        </p:nvGrpSpPr>
        <p:grpSpPr>
          <a:xfrm rot="0">
            <a:off x="12748847" y="5537214"/>
            <a:ext cx="1829366" cy="1611773"/>
            <a:chOff x="0" y="0"/>
            <a:chExt cx="2439154" cy="2149031"/>
          </a:xfrm>
        </p:grpSpPr>
        <p:sp>
          <p:nvSpPr>
            <p:cNvPr name="Freeform 28" id="2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29" id="2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30" id="3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Confused by the paperwork and insurance options when transitioning to individual health insurance.</a:t>
              </a:r>
            </a:p>
          </p:txBody>
        </p:sp>
      </p:grpSp>
      <p:grpSp>
        <p:nvGrpSpPr>
          <p:cNvPr name="Group 31" id="31"/>
          <p:cNvGrpSpPr/>
          <p:nvPr/>
        </p:nvGrpSpPr>
        <p:grpSpPr>
          <a:xfrm rot="0">
            <a:off x="9528549" y="678061"/>
            <a:ext cx="1829366" cy="1611773"/>
            <a:chOff x="0" y="0"/>
            <a:chExt cx="2439154" cy="2149031"/>
          </a:xfrm>
        </p:grpSpPr>
        <p:sp>
          <p:nvSpPr>
            <p:cNvPr name="Freeform 32" id="32"/>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85D6FF"/>
            </a:solidFill>
          </p:spPr>
        </p:sp>
        <p:sp>
          <p:nvSpPr>
            <p:cNvPr name="Freeform 33" id="33"/>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34" id="34"/>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Health is ultimately the most important: would rather go to ER and alleviate personal anxiety about his health than be unsure.</a:t>
              </a:r>
            </a:p>
          </p:txBody>
        </p:sp>
      </p:grpSp>
      <p:grpSp>
        <p:nvGrpSpPr>
          <p:cNvPr name="Group 35" id="35"/>
          <p:cNvGrpSpPr/>
          <p:nvPr/>
        </p:nvGrpSpPr>
        <p:grpSpPr>
          <a:xfrm rot="0">
            <a:off x="11357914" y="677106"/>
            <a:ext cx="1829366" cy="1524000"/>
            <a:chOff x="0" y="0"/>
            <a:chExt cx="2439154" cy="2032000"/>
          </a:xfrm>
        </p:grpSpPr>
        <p:sp>
          <p:nvSpPr>
            <p:cNvPr name="Freeform 36" id="3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37" id="3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38" id="3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Community is an important resource when navigating health insurance and healthcare.</a:t>
              </a:r>
            </a:p>
          </p:txBody>
        </p:sp>
      </p:grpSp>
      <p:grpSp>
        <p:nvGrpSpPr>
          <p:cNvPr name="Group 39" id="39"/>
          <p:cNvGrpSpPr/>
          <p:nvPr/>
        </p:nvGrpSpPr>
        <p:grpSpPr>
          <a:xfrm rot="0">
            <a:off x="14816338" y="5493327"/>
            <a:ext cx="1829366" cy="1524000"/>
            <a:chOff x="0" y="0"/>
            <a:chExt cx="2439154" cy="2032000"/>
          </a:xfrm>
        </p:grpSpPr>
        <p:sp>
          <p:nvSpPr>
            <p:cNvPr name="Freeform 40" id="4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41" id="4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42" id="4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lucky his search for health insurance was easier than his friends immigrating from other countries.</a:t>
              </a:r>
            </a:p>
          </p:txBody>
        </p:sp>
      </p:grpSp>
      <p:grpSp>
        <p:nvGrpSpPr>
          <p:cNvPr name="Group 43" id="43"/>
          <p:cNvGrpSpPr/>
          <p:nvPr/>
        </p:nvGrpSpPr>
        <p:grpSpPr>
          <a:xfrm rot="0">
            <a:off x="1943383" y="67829"/>
            <a:ext cx="1829366" cy="1538629"/>
            <a:chOff x="0" y="0"/>
            <a:chExt cx="2439154" cy="2051505"/>
          </a:xfrm>
        </p:grpSpPr>
        <p:sp>
          <p:nvSpPr>
            <p:cNvPr name="Freeform 44" id="44"/>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45" id="45"/>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46" id="46"/>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 went to the ER more to alleviate my personal anxiety [in case something was wrong].”</a:t>
              </a:r>
            </a:p>
          </p:txBody>
        </p:sp>
      </p:grpSp>
      <p:grpSp>
        <p:nvGrpSpPr>
          <p:cNvPr name="Group 47" id="47"/>
          <p:cNvGrpSpPr/>
          <p:nvPr/>
        </p:nvGrpSpPr>
        <p:grpSpPr>
          <a:xfrm rot="0">
            <a:off x="4014057" y="67829"/>
            <a:ext cx="1829366" cy="1611773"/>
            <a:chOff x="0" y="0"/>
            <a:chExt cx="2439154" cy="2149031"/>
          </a:xfrm>
        </p:grpSpPr>
        <p:sp>
          <p:nvSpPr>
            <p:cNvPr name="Freeform 48" id="4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85D6FF"/>
            </a:solidFill>
          </p:spPr>
        </p:sp>
        <p:sp>
          <p:nvSpPr>
            <p:cNvPr name="Freeform 49" id="4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50" id="5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“My mom is considering switching to Palo Alto Medical due to long wait times getting appointments with specialists.”</a:t>
              </a:r>
            </a:p>
          </p:txBody>
        </p:sp>
      </p:grpSp>
      <p:grpSp>
        <p:nvGrpSpPr>
          <p:cNvPr name="Group 51" id="51"/>
          <p:cNvGrpSpPr/>
          <p:nvPr/>
        </p:nvGrpSpPr>
        <p:grpSpPr>
          <a:xfrm rot="0">
            <a:off x="5910098" y="67829"/>
            <a:ext cx="1829366" cy="1538629"/>
            <a:chOff x="0" y="0"/>
            <a:chExt cx="2439154" cy="2051505"/>
          </a:xfrm>
        </p:grpSpPr>
        <p:sp>
          <p:nvSpPr>
            <p:cNvPr name="Freeform 52" id="5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53" id="5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54" id="5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“It’s something like more than 2 months out for appointments and MRIs.”</a:t>
              </a:r>
            </a:p>
          </p:txBody>
        </p:sp>
      </p:grpSp>
      <p:grpSp>
        <p:nvGrpSpPr>
          <p:cNvPr name="Group 55" id="55"/>
          <p:cNvGrpSpPr/>
          <p:nvPr/>
        </p:nvGrpSpPr>
        <p:grpSpPr>
          <a:xfrm rot="0">
            <a:off x="114017" y="1679602"/>
            <a:ext cx="1829366" cy="1538629"/>
            <a:chOff x="0" y="0"/>
            <a:chExt cx="2439154" cy="2051505"/>
          </a:xfrm>
        </p:grpSpPr>
        <p:sp>
          <p:nvSpPr>
            <p:cNvPr name="Freeform 56" id="56"/>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DF9B4"/>
            </a:solidFill>
          </p:spPr>
        </p:sp>
        <p:sp>
          <p:nvSpPr>
            <p:cNvPr name="Freeform 57" id="57"/>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58" id="58"/>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“It wasn’t an easy process to switch to individual health insurance.”</a:t>
              </a:r>
            </a:p>
          </p:txBody>
        </p:sp>
      </p:grpSp>
      <p:grpSp>
        <p:nvGrpSpPr>
          <p:cNvPr name="Group 59" id="59"/>
          <p:cNvGrpSpPr/>
          <p:nvPr/>
        </p:nvGrpSpPr>
        <p:grpSpPr>
          <a:xfrm rot="0">
            <a:off x="2064037" y="1679602"/>
            <a:ext cx="1829366" cy="1538629"/>
            <a:chOff x="0" y="0"/>
            <a:chExt cx="2439154" cy="2051505"/>
          </a:xfrm>
        </p:grpSpPr>
        <p:sp>
          <p:nvSpPr>
            <p:cNvPr name="Freeform 60" id="60"/>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FFB3E2"/>
            </a:solidFill>
          </p:spPr>
        </p:sp>
        <p:sp>
          <p:nvSpPr>
            <p:cNvPr name="Freeform 61" id="61"/>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62" id="62"/>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 work at a large and outdated company so I was mostly self-navigating through Workday.”</a:t>
              </a:r>
            </a:p>
          </p:txBody>
        </p:sp>
      </p:grpSp>
      <p:grpSp>
        <p:nvGrpSpPr>
          <p:cNvPr name="Group 63" id="63"/>
          <p:cNvGrpSpPr/>
          <p:nvPr/>
        </p:nvGrpSpPr>
        <p:grpSpPr>
          <a:xfrm rot="0">
            <a:off x="4014057" y="1679602"/>
            <a:ext cx="2103405" cy="2211848"/>
            <a:chOff x="0" y="0"/>
            <a:chExt cx="2804540" cy="2949131"/>
          </a:xfrm>
        </p:grpSpPr>
        <p:sp>
          <p:nvSpPr>
            <p:cNvPr name="Freeform 64" id="64"/>
            <p:cNvSpPr/>
            <p:nvPr/>
          </p:nvSpPr>
          <p:spPr>
            <a:xfrm flipH="false" flipV="false" rot="0">
              <a:off x="0" y="0"/>
              <a:ext cx="2804540" cy="2847531"/>
            </a:xfrm>
            <a:custGeom>
              <a:avLst/>
              <a:gdLst/>
              <a:ahLst/>
              <a:cxnLst/>
              <a:rect r="r" b="b" t="t" l="l"/>
              <a:pathLst>
                <a:path h="2847531" w="2804540">
                  <a:moveTo>
                    <a:pt x="0" y="0"/>
                  </a:moveTo>
                  <a:lnTo>
                    <a:pt x="2804540" y="0"/>
                  </a:lnTo>
                  <a:lnTo>
                    <a:pt x="2804540" y="2847531"/>
                  </a:lnTo>
                  <a:lnTo>
                    <a:pt x="0" y="2847531"/>
                  </a:lnTo>
                  <a:close/>
                </a:path>
              </a:pathLst>
            </a:custGeom>
            <a:solidFill>
              <a:srgbClr val="FDF9B4"/>
            </a:solidFill>
          </p:spPr>
        </p:sp>
        <p:sp>
          <p:nvSpPr>
            <p:cNvPr name="Freeform 65" id="65"/>
            <p:cNvSpPr/>
            <p:nvPr/>
          </p:nvSpPr>
          <p:spPr>
            <a:xfrm flipH="false" flipV="false" rot="0">
              <a:off x="0" y="0"/>
              <a:ext cx="2804540" cy="2949131"/>
            </a:xfrm>
            <a:custGeom>
              <a:avLst/>
              <a:gdLst/>
              <a:ahLst/>
              <a:cxnLst/>
              <a:rect r="r" b="b" t="t" l="l"/>
              <a:pathLst>
                <a:path h="2949131" w="2804540">
                  <a:moveTo>
                    <a:pt x="0" y="2847531"/>
                  </a:moveTo>
                  <a:lnTo>
                    <a:pt x="2804540" y="2847531"/>
                  </a:lnTo>
                  <a:lnTo>
                    <a:pt x="2677540" y="2949131"/>
                  </a:lnTo>
                  <a:cubicBezTo>
                    <a:pt x="2677540" y="2949131"/>
                    <a:pt x="1686940" y="2872931"/>
                    <a:pt x="1585340" y="2872931"/>
                  </a:cubicBezTo>
                  <a:lnTo>
                    <a:pt x="1219200" y="2872931"/>
                  </a:lnTo>
                  <a:cubicBezTo>
                    <a:pt x="1117600" y="2872931"/>
                    <a:pt x="127000" y="2949131"/>
                    <a:pt x="127000" y="2949131"/>
                  </a:cubicBezTo>
                  <a:lnTo>
                    <a:pt x="0" y="2847531"/>
                  </a:lnTo>
                  <a:lnTo>
                    <a:pt x="0" y="0"/>
                  </a:lnTo>
                  <a:lnTo>
                    <a:pt x="2804540" y="0"/>
                  </a:lnTo>
                  <a:lnTo>
                    <a:pt x="2804540" y="2847531"/>
                  </a:lnTo>
                  <a:lnTo>
                    <a:pt x="12700" y="2847531"/>
                  </a:lnTo>
                  <a:lnTo>
                    <a:pt x="12700" y="2834831"/>
                  </a:lnTo>
                  <a:lnTo>
                    <a:pt x="2791840" y="2834831"/>
                  </a:lnTo>
                  <a:lnTo>
                    <a:pt x="2791840" y="12700"/>
                  </a:lnTo>
                  <a:lnTo>
                    <a:pt x="12700" y="12700"/>
                  </a:lnTo>
                  <a:lnTo>
                    <a:pt x="12700" y="2847531"/>
                  </a:lnTo>
                </a:path>
              </a:pathLst>
            </a:custGeom>
            <a:solidFill>
              <a:srgbClr val="394C60">
                <a:alpha val="9804"/>
              </a:srgbClr>
            </a:solidFill>
          </p:spPr>
        </p:sp>
        <p:sp>
          <p:nvSpPr>
            <p:cNvPr name="TextBox 66" id="66"/>
            <p:cNvSpPr txBox="true"/>
            <p:nvPr/>
          </p:nvSpPr>
          <p:spPr>
            <a:xfrm>
              <a:off x="0" y="-38100"/>
              <a:ext cx="2804540" cy="2885631"/>
            </a:xfrm>
            <a:prstGeom prst="rect">
              <a:avLst/>
            </a:prstGeom>
          </p:spPr>
          <p:txBody>
            <a:bodyPr anchor="t" rtlCol="false" tIns="203200" lIns="203200" bIns="203200" rIns="203200"/>
            <a:lstStyle/>
            <a:p>
              <a:pPr>
                <a:lnSpc>
                  <a:spcPts val="1610"/>
                </a:lnSpc>
              </a:pPr>
              <a:r>
                <a:rPr lang="en-US" sz="1150">
                  <a:solidFill>
                    <a:srgbClr val="000000"/>
                  </a:solidFill>
                  <a:latin typeface="Arimo"/>
                </a:rPr>
                <a:t>“Pushing technology on scale tends to be like that. It’s really you and the Internet, what info can I find for myself, and what community do I have to help piece that picture together.”</a:t>
              </a:r>
            </a:p>
            <a:p>
              <a:pPr>
                <a:lnSpc>
                  <a:spcPts val="1610"/>
                </a:lnSpc>
              </a:pPr>
            </a:p>
          </p:txBody>
        </p:sp>
      </p:grpSp>
      <p:grpSp>
        <p:nvGrpSpPr>
          <p:cNvPr name="Group 67" id="67"/>
          <p:cNvGrpSpPr/>
          <p:nvPr/>
        </p:nvGrpSpPr>
        <p:grpSpPr>
          <a:xfrm rot="0">
            <a:off x="6241287" y="1606458"/>
            <a:ext cx="2103405" cy="1611773"/>
            <a:chOff x="0" y="0"/>
            <a:chExt cx="2804540" cy="2149031"/>
          </a:xfrm>
        </p:grpSpPr>
        <p:sp>
          <p:nvSpPr>
            <p:cNvPr name="Freeform 68" id="68"/>
            <p:cNvSpPr/>
            <p:nvPr/>
          </p:nvSpPr>
          <p:spPr>
            <a:xfrm flipH="false" flipV="false" rot="0">
              <a:off x="0" y="0"/>
              <a:ext cx="2804540" cy="2047431"/>
            </a:xfrm>
            <a:custGeom>
              <a:avLst/>
              <a:gdLst/>
              <a:ahLst/>
              <a:cxnLst/>
              <a:rect r="r" b="b" t="t" l="l"/>
              <a:pathLst>
                <a:path h="2047431" w="2804540">
                  <a:moveTo>
                    <a:pt x="0" y="0"/>
                  </a:moveTo>
                  <a:lnTo>
                    <a:pt x="2804540" y="0"/>
                  </a:lnTo>
                  <a:lnTo>
                    <a:pt x="2804540" y="2047431"/>
                  </a:lnTo>
                  <a:lnTo>
                    <a:pt x="0" y="2047431"/>
                  </a:lnTo>
                  <a:close/>
                </a:path>
              </a:pathLst>
            </a:custGeom>
            <a:solidFill>
              <a:srgbClr val="C1FF72"/>
            </a:solidFill>
          </p:spPr>
        </p:sp>
        <p:sp>
          <p:nvSpPr>
            <p:cNvPr name="Freeform 69" id="69"/>
            <p:cNvSpPr/>
            <p:nvPr/>
          </p:nvSpPr>
          <p:spPr>
            <a:xfrm flipH="false" flipV="false" rot="0">
              <a:off x="0" y="0"/>
              <a:ext cx="2804540" cy="2149031"/>
            </a:xfrm>
            <a:custGeom>
              <a:avLst/>
              <a:gdLst/>
              <a:ahLst/>
              <a:cxnLst/>
              <a:rect r="r" b="b" t="t" l="l"/>
              <a:pathLst>
                <a:path h="2149031" w="2804540">
                  <a:moveTo>
                    <a:pt x="0" y="2047431"/>
                  </a:moveTo>
                  <a:lnTo>
                    <a:pt x="2804540" y="2047431"/>
                  </a:lnTo>
                  <a:lnTo>
                    <a:pt x="2677540" y="2149031"/>
                  </a:lnTo>
                  <a:cubicBezTo>
                    <a:pt x="2677540" y="2149031"/>
                    <a:pt x="1686940" y="2072831"/>
                    <a:pt x="1585340" y="2072831"/>
                  </a:cubicBezTo>
                  <a:lnTo>
                    <a:pt x="1219200" y="2072831"/>
                  </a:lnTo>
                  <a:cubicBezTo>
                    <a:pt x="1117600" y="2072831"/>
                    <a:pt x="127000" y="2149031"/>
                    <a:pt x="127000" y="2149031"/>
                  </a:cubicBezTo>
                  <a:lnTo>
                    <a:pt x="0" y="2047431"/>
                  </a:lnTo>
                  <a:lnTo>
                    <a:pt x="0" y="0"/>
                  </a:lnTo>
                  <a:lnTo>
                    <a:pt x="2804540" y="0"/>
                  </a:lnTo>
                  <a:lnTo>
                    <a:pt x="2804540" y="2047431"/>
                  </a:lnTo>
                  <a:lnTo>
                    <a:pt x="12700" y="2047431"/>
                  </a:lnTo>
                  <a:lnTo>
                    <a:pt x="12700" y="2034731"/>
                  </a:lnTo>
                  <a:lnTo>
                    <a:pt x="2791840" y="2034731"/>
                  </a:lnTo>
                  <a:lnTo>
                    <a:pt x="2791840" y="12700"/>
                  </a:lnTo>
                  <a:lnTo>
                    <a:pt x="12700" y="12700"/>
                  </a:lnTo>
                  <a:lnTo>
                    <a:pt x="12700" y="2047431"/>
                  </a:lnTo>
                </a:path>
              </a:pathLst>
            </a:custGeom>
            <a:solidFill>
              <a:srgbClr val="394C60">
                <a:alpha val="9804"/>
              </a:srgbClr>
            </a:solidFill>
          </p:spPr>
        </p:sp>
        <p:sp>
          <p:nvSpPr>
            <p:cNvPr name="TextBox 70" id="70"/>
            <p:cNvSpPr txBox="true"/>
            <p:nvPr/>
          </p:nvSpPr>
          <p:spPr>
            <a:xfrm>
              <a:off x="0" y="-38100"/>
              <a:ext cx="2804540"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“My experience was much more funneled than my friend from the European Union.”</a:t>
              </a:r>
            </a:p>
          </p:txBody>
        </p:sp>
      </p:grpSp>
      <p:grpSp>
        <p:nvGrpSpPr>
          <p:cNvPr name="Group 71" id="71"/>
          <p:cNvGrpSpPr/>
          <p:nvPr/>
        </p:nvGrpSpPr>
        <p:grpSpPr>
          <a:xfrm rot="0">
            <a:off x="114017" y="3218231"/>
            <a:ext cx="1829366" cy="1538629"/>
            <a:chOff x="0" y="0"/>
            <a:chExt cx="2439154" cy="2051505"/>
          </a:xfrm>
        </p:grpSpPr>
        <p:sp>
          <p:nvSpPr>
            <p:cNvPr name="Freeform 72" id="7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C1FF72"/>
            </a:solidFill>
          </p:spPr>
        </p:sp>
        <p:sp>
          <p:nvSpPr>
            <p:cNvPr name="Freeform 73" id="7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74" id="7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 knew ultimately my end-goal was to go through Kaiser and mitigate for amounts as best as I can.”</a:t>
              </a:r>
            </a:p>
          </p:txBody>
        </p:sp>
      </p:grpSp>
      <p:grpSp>
        <p:nvGrpSpPr>
          <p:cNvPr name="Group 75" id="75"/>
          <p:cNvGrpSpPr/>
          <p:nvPr/>
        </p:nvGrpSpPr>
        <p:grpSpPr>
          <a:xfrm rot="0">
            <a:off x="9528549" y="7105100"/>
            <a:ext cx="1829366" cy="1524000"/>
            <a:chOff x="0" y="0"/>
            <a:chExt cx="2439154" cy="2032000"/>
          </a:xfrm>
        </p:grpSpPr>
        <p:sp>
          <p:nvSpPr>
            <p:cNvPr name="Freeform 76" id="7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77" id="7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78" id="7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Thankful he only had to switch from Kaiser (parents) to Kaiser (individual). </a:t>
              </a:r>
            </a:p>
          </p:txBody>
        </p:sp>
      </p:grpSp>
      <p:grpSp>
        <p:nvGrpSpPr>
          <p:cNvPr name="Group 79" id="79"/>
          <p:cNvGrpSpPr/>
          <p:nvPr/>
        </p:nvGrpSpPr>
        <p:grpSpPr>
          <a:xfrm rot="0">
            <a:off x="11596039" y="7148987"/>
            <a:ext cx="1829366" cy="1524000"/>
            <a:chOff x="0" y="0"/>
            <a:chExt cx="2439154" cy="2032000"/>
          </a:xfrm>
        </p:grpSpPr>
        <p:sp>
          <p:nvSpPr>
            <p:cNvPr name="Freeform 80" id="8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81" id="8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2" id="8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Annoyed by the outdated Workday technology used to handle insurance papers.</a:t>
              </a:r>
            </a:p>
          </p:txBody>
        </p:sp>
      </p:grpSp>
      <p:grpSp>
        <p:nvGrpSpPr>
          <p:cNvPr name="Group 83" id="83"/>
          <p:cNvGrpSpPr/>
          <p:nvPr/>
        </p:nvGrpSpPr>
        <p:grpSpPr>
          <a:xfrm rot="0">
            <a:off x="13758780" y="7148987"/>
            <a:ext cx="1829366" cy="1524000"/>
            <a:chOff x="0" y="0"/>
            <a:chExt cx="2439154" cy="2032000"/>
          </a:xfrm>
        </p:grpSpPr>
        <p:sp>
          <p:nvSpPr>
            <p:cNvPr name="Freeform 84" id="84"/>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85" id="85"/>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86" id="86"/>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grateful he had a community (ex: family friend) to support his search.</a:t>
              </a:r>
            </a:p>
          </p:txBody>
        </p:sp>
      </p:grpSp>
      <p:grpSp>
        <p:nvGrpSpPr>
          <p:cNvPr name="Group 87" id="87"/>
          <p:cNvGrpSpPr/>
          <p:nvPr/>
        </p:nvGrpSpPr>
        <p:grpSpPr>
          <a:xfrm rot="0">
            <a:off x="15826271" y="7017327"/>
            <a:ext cx="1829366" cy="1611773"/>
            <a:chOff x="0" y="0"/>
            <a:chExt cx="2439154" cy="2149031"/>
          </a:xfrm>
        </p:grpSpPr>
        <p:sp>
          <p:nvSpPr>
            <p:cNvPr name="Freeform 88" id="8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89" id="8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90" id="9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Comfortable and confident with his current insurance</a:t>
              </a:r>
            </a:p>
          </p:txBody>
        </p:sp>
      </p:grpSp>
      <p:grpSp>
        <p:nvGrpSpPr>
          <p:cNvPr name="Group 91" id="91"/>
          <p:cNvGrpSpPr/>
          <p:nvPr/>
        </p:nvGrpSpPr>
        <p:grpSpPr>
          <a:xfrm rot="0">
            <a:off x="2064037" y="3218231"/>
            <a:ext cx="1829366" cy="1538629"/>
            <a:chOff x="0" y="0"/>
            <a:chExt cx="2439154" cy="2051505"/>
          </a:xfrm>
        </p:grpSpPr>
        <p:sp>
          <p:nvSpPr>
            <p:cNvPr name="Freeform 92" id="92"/>
            <p:cNvSpPr/>
            <p:nvPr/>
          </p:nvSpPr>
          <p:spPr>
            <a:xfrm flipH="false" flipV="false" rot="0">
              <a:off x="0" y="0"/>
              <a:ext cx="2439154" cy="1949905"/>
            </a:xfrm>
            <a:custGeom>
              <a:avLst/>
              <a:gdLst/>
              <a:ahLst/>
              <a:cxnLst/>
              <a:rect r="r" b="b" t="t" l="l"/>
              <a:pathLst>
                <a:path h="1949905" w="2439154">
                  <a:moveTo>
                    <a:pt x="0" y="0"/>
                  </a:moveTo>
                  <a:lnTo>
                    <a:pt x="2439154" y="0"/>
                  </a:lnTo>
                  <a:lnTo>
                    <a:pt x="2439154" y="1949905"/>
                  </a:lnTo>
                  <a:lnTo>
                    <a:pt x="0" y="1949905"/>
                  </a:lnTo>
                  <a:close/>
                </a:path>
              </a:pathLst>
            </a:custGeom>
            <a:solidFill>
              <a:srgbClr val="85D6FF"/>
            </a:solidFill>
          </p:spPr>
        </p:sp>
        <p:sp>
          <p:nvSpPr>
            <p:cNvPr name="Freeform 93" id="93"/>
            <p:cNvSpPr/>
            <p:nvPr/>
          </p:nvSpPr>
          <p:spPr>
            <a:xfrm flipH="false" flipV="false" rot="0">
              <a:off x="0" y="0"/>
              <a:ext cx="2439154" cy="2051505"/>
            </a:xfrm>
            <a:custGeom>
              <a:avLst/>
              <a:gdLst/>
              <a:ahLst/>
              <a:cxnLst/>
              <a:rect r="r" b="b" t="t" l="l"/>
              <a:pathLst>
                <a:path h="2051505" w="2439154">
                  <a:moveTo>
                    <a:pt x="0" y="1949905"/>
                  </a:moveTo>
                  <a:lnTo>
                    <a:pt x="2439154" y="1949905"/>
                  </a:lnTo>
                  <a:lnTo>
                    <a:pt x="2312154" y="2051505"/>
                  </a:lnTo>
                  <a:cubicBezTo>
                    <a:pt x="2312154" y="2051505"/>
                    <a:pt x="1321554" y="1975305"/>
                    <a:pt x="1219954" y="1975305"/>
                  </a:cubicBezTo>
                  <a:lnTo>
                    <a:pt x="1219200" y="1975305"/>
                  </a:lnTo>
                  <a:cubicBezTo>
                    <a:pt x="1117600" y="1975305"/>
                    <a:pt x="127000" y="2051505"/>
                    <a:pt x="127000" y="2051505"/>
                  </a:cubicBezTo>
                  <a:lnTo>
                    <a:pt x="0" y="1949905"/>
                  </a:lnTo>
                  <a:lnTo>
                    <a:pt x="0" y="0"/>
                  </a:lnTo>
                  <a:lnTo>
                    <a:pt x="2439154" y="0"/>
                  </a:lnTo>
                  <a:lnTo>
                    <a:pt x="2439154" y="1949905"/>
                  </a:lnTo>
                  <a:lnTo>
                    <a:pt x="12700" y="1949905"/>
                  </a:lnTo>
                  <a:lnTo>
                    <a:pt x="12700" y="1937205"/>
                  </a:lnTo>
                  <a:lnTo>
                    <a:pt x="2426454" y="1937205"/>
                  </a:lnTo>
                  <a:lnTo>
                    <a:pt x="2426454" y="12700"/>
                  </a:lnTo>
                  <a:lnTo>
                    <a:pt x="12700" y="12700"/>
                  </a:lnTo>
                  <a:lnTo>
                    <a:pt x="12700" y="1949905"/>
                  </a:lnTo>
                </a:path>
              </a:pathLst>
            </a:custGeom>
            <a:solidFill>
              <a:srgbClr val="394C60">
                <a:alpha val="9804"/>
              </a:srgbClr>
            </a:solidFill>
          </p:spPr>
        </p:sp>
        <p:sp>
          <p:nvSpPr>
            <p:cNvPr name="TextBox 94" id="94"/>
            <p:cNvSpPr txBox="true"/>
            <p:nvPr/>
          </p:nvSpPr>
          <p:spPr>
            <a:xfrm>
              <a:off x="0" y="-38100"/>
              <a:ext cx="2439154" cy="1988005"/>
            </a:xfrm>
            <a:prstGeom prst="rect">
              <a:avLst/>
            </a:prstGeom>
          </p:spPr>
          <p:txBody>
            <a:bodyPr anchor="t" rtlCol="false" tIns="203200" lIns="203200" bIns="203200" rIns="203200"/>
            <a:lstStyle/>
            <a:p>
              <a:pPr>
                <a:lnSpc>
                  <a:spcPts val="1610"/>
                </a:lnSpc>
              </a:pPr>
              <a:r>
                <a:rPr lang="en-US" sz="1150">
                  <a:solidFill>
                    <a:srgbClr val="000000"/>
                  </a:solidFill>
                  <a:latin typeface="Arimo"/>
                </a:rPr>
                <a:t>“I had to wait 3.5 hours in the ER... I ended up getting out at 4:30 am.”</a:t>
              </a:r>
            </a:p>
          </p:txBody>
        </p:sp>
      </p:grpSp>
      <p:grpSp>
        <p:nvGrpSpPr>
          <p:cNvPr name="Group 95" id="95"/>
          <p:cNvGrpSpPr/>
          <p:nvPr/>
        </p:nvGrpSpPr>
        <p:grpSpPr>
          <a:xfrm rot="0">
            <a:off x="4151077" y="5300494"/>
            <a:ext cx="1829366" cy="1524000"/>
            <a:chOff x="0" y="0"/>
            <a:chExt cx="2439154" cy="2032000"/>
          </a:xfrm>
        </p:grpSpPr>
        <p:sp>
          <p:nvSpPr>
            <p:cNvPr name="Freeform 96" id="9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97" id="9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98" id="9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Chose Kaiser again due to already having been in Kaiser when younger.</a:t>
              </a:r>
            </a:p>
          </p:txBody>
        </p:sp>
      </p:grpSp>
      <p:grpSp>
        <p:nvGrpSpPr>
          <p:cNvPr name="Group 99" id="99"/>
          <p:cNvGrpSpPr/>
          <p:nvPr/>
        </p:nvGrpSpPr>
        <p:grpSpPr>
          <a:xfrm rot="0">
            <a:off x="13311105" y="677106"/>
            <a:ext cx="1829366" cy="1524000"/>
            <a:chOff x="0" y="0"/>
            <a:chExt cx="2439154" cy="2032000"/>
          </a:xfrm>
        </p:grpSpPr>
        <p:sp>
          <p:nvSpPr>
            <p:cNvPr name="Freeform 100" id="10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101" id="10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2" id="10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Going to the ER shouldn’t have to take so long. </a:t>
              </a:r>
            </a:p>
          </p:txBody>
        </p:sp>
      </p:grpSp>
      <p:grpSp>
        <p:nvGrpSpPr>
          <p:cNvPr name="Group 103" id="103"/>
          <p:cNvGrpSpPr/>
          <p:nvPr/>
        </p:nvGrpSpPr>
        <p:grpSpPr>
          <a:xfrm rot="0">
            <a:off x="11357914" y="8720612"/>
            <a:ext cx="1829366" cy="1524000"/>
            <a:chOff x="0" y="0"/>
            <a:chExt cx="2439154" cy="2032000"/>
          </a:xfrm>
        </p:grpSpPr>
        <p:sp>
          <p:nvSpPr>
            <p:cNvPr name="Freeform 104" id="104"/>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105" id="105"/>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06" id="106"/>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Concerned about his mom’s long appointment wait time and current search to switch insurances.</a:t>
              </a:r>
            </a:p>
          </p:txBody>
        </p:sp>
      </p:grpSp>
      <p:grpSp>
        <p:nvGrpSpPr>
          <p:cNvPr name="Group 107" id="107"/>
          <p:cNvGrpSpPr/>
          <p:nvPr/>
        </p:nvGrpSpPr>
        <p:grpSpPr>
          <a:xfrm rot="0">
            <a:off x="15264296" y="677106"/>
            <a:ext cx="1829366" cy="1611773"/>
            <a:chOff x="0" y="0"/>
            <a:chExt cx="2439154" cy="2149031"/>
          </a:xfrm>
        </p:grpSpPr>
        <p:sp>
          <p:nvSpPr>
            <p:cNvPr name="Freeform 108" id="10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109" id="10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10" id="11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Navigating health insurance shouldn’t be such a difficult process, especially when switching within the same company.</a:t>
              </a:r>
            </a:p>
          </p:txBody>
        </p:sp>
      </p:grpSp>
      <p:grpSp>
        <p:nvGrpSpPr>
          <p:cNvPr name="Group 111" id="111"/>
          <p:cNvGrpSpPr/>
          <p:nvPr/>
        </p:nvGrpSpPr>
        <p:grpSpPr>
          <a:xfrm rot="0">
            <a:off x="9359569" y="2139255"/>
            <a:ext cx="1829366" cy="1524000"/>
            <a:chOff x="0" y="0"/>
            <a:chExt cx="2439154" cy="2032000"/>
          </a:xfrm>
        </p:grpSpPr>
        <p:sp>
          <p:nvSpPr>
            <p:cNvPr name="Freeform 112" id="112"/>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FB3E2"/>
            </a:solidFill>
          </p:spPr>
        </p:sp>
        <p:sp>
          <p:nvSpPr>
            <p:cNvPr name="Freeform 113" id="113"/>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14" id="114"/>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Outdated technology also contributes to the hassle of navigating health insurance.</a:t>
              </a:r>
            </a:p>
          </p:txBody>
        </p:sp>
      </p:grpSp>
      <p:grpSp>
        <p:nvGrpSpPr>
          <p:cNvPr name="Group 115" id="115"/>
          <p:cNvGrpSpPr/>
          <p:nvPr/>
        </p:nvGrpSpPr>
        <p:grpSpPr>
          <a:xfrm rot="0">
            <a:off x="11116644" y="2139255"/>
            <a:ext cx="1829366" cy="1524000"/>
            <a:chOff x="0" y="0"/>
            <a:chExt cx="2439154" cy="2032000"/>
          </a:xfrm>
        </p:grpSpPr>
        <p:sp>
          <p:nvSpPr>
            <p:cNvPr name="Freeform 116" id="11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117" id="11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18" id="11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Switching insurances is a hassle; switching out of Kaiser wouldn’t have been ideal for him.</a:t>
              </a:r>
            </a:p>
          </p:txBody>
        </p:sp>
      </p:grpSp>
      <p:grpSp>
        <p:nvGrpSpPr>
          <p:cNvPr name="Group 119" id="119"/>
          <p:cNvGrpSpPr/>
          <p:nvPr/>
        </p:nvGrpSpPr>
        <p:grpSpPr>
          <a:xfrm rot="0">
            <a:off x="45766" y="6824494"/>
            <a:ext cx="1829366" cy="1524000"/>
            <a:chOff x="0" y="0"/>
            <a:chExt cx="2439154" cy="2032000"/>
          </a:xfrm>
        </p:grpSpPr>
        <p:sp>
          <p:nvSpPr>
            <p:cNvPr name="Freeform 120" id="12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121" id="12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22" id="12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Chose Kaiser again due to already having been in Kaiser when younger.</a:t>
              </a:r>
            </a:p>
          </p:txBody>
        </p:sp>
      </p:grpSp>
      <p:grpSp>
        <p:nvGrpSpPr>
          <p:cNvPr name="Group 123" id="123"/>
          <p:cNvGrpSpPr/>
          <p:nvPr/>
        </p:nvGrpSpPr>
        <p:grpSpPr>
          <a:xfrm rot="0">
            <a:off x="1943383" y="6824494"/>
            <a:ext cx="1829366" cy="1524000"/>
            <a:chOff x="0" y="0"/>
            <a:chExt cx="2439154" cy="2032000"/>
          </a:xfrm>
        </p:grpSpPr>
        <p:sp>
          <p:nvSpPr>
            <p:cNvPr name="Freeform 124" id="124"/>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FB3E2"/>
            </a:solidFill>
          </p:spPr>
        </p:sp>
        <p:sp>
          <p:nvSpPr>
            <p:cNvPr name="Freeform 125" id="125"/>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26" id="126"/>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Stumbled over some health insurance terms like co-pay and HMO/PPO during the interview.</a:t>
              </a:r>
            </a:p>
          </p:txBody>
        </p:sp>
      </p:grpSp>
      <p:grpSp>
        <p:nvGrpSpPr>
          <p:cNvPr name="Group 127" id="127"/>
          <p:cNvGrpSpPr/>
          <p:nvPr/>
        </p:nvGrpSpPr>
        <p:grpSpPr>
          <a:xfrm rot="0">
            <a:off x="12986972" y="2139255"/>
            <a:ext cx="1829366" cy="1611773"/>
            <a:chOff x="0" y="0"/>
            <a:chExt cx="2439154" cy="2149031"/>
          </a:xfrm>
        </p:grpSpPr>
        <p:sp>
          <p:nvSpPr>
            <p:cNvPr name="Freeform 128" id="12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DF9B4"/>
            </a:solidFill>
          </p:spPr>
        </p:sp>
        <p:sp>
          <p:nvSpPr>
            <p:cNvPr name="Freeform 129" id="12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30" id="13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Doctor and appointment availability should be faster, especially for less healthy patients like his mother.</a:t>
              </a:r>
            </a:p>
          </p:txBody>
        </p:sp>
      </p:grpSp>
      <p:grpSp>
        <p:nvGrpSpPr>
          <p:cNvPr name="Group 131" id="131"/>
          <p:cNvGrpSpPr/>
          <p:nvPr/>
        </p:nvGrpSpPr>
        <p:grpSpPr>
          <a:xfrm rot="0">
            <a:off x="4014057" y="6824494"/>
            <a:ext cx="1829366" cy="1524000"/>
            <a:chOff x="0" y="0"/>
            <a:chExt cx="2439154" cy="2032000"/>
          </a:xfrm>
        </p:grpSpPr>
        <p:sp>
          <p:nvSpPr>
            <p:cNvPr name="Freeform 132" id="132"/>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33" id="133"/>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34" id="134"/>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Made sure to get the insurance with the lowest monthly pay.</a:t>
              </a:r>
            </a:p>
          </p:txBody>
        </p:sp>
      </p:grpSp>
      <p:grpSp>
        <p:nvGrpSpPr>
          <p:cNvPr name="Group 135" id="135"/>
          <p:cNvGrpSpPr/>
          <p:nvPr/>
        </p:nvGrpSpPr>
        <p:grpSpPr>
          <a:xfrm rot="0">
            <a:off x="6117462" y="6604695"/>
            <a:ext cx="1829366" cy="1524000"/>
            <a:chOff x="0" y="0"/>
            <a:chExt cx="2439154" cy="2032000"/>
          </a:xfrm>
        </p:grpSpPr>
        <p:sp>
          <p:nvSpPr>
            <p:cNvPr name="Freeform 136" id="13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FB3E2"/>
            </a:solidFill>
          </p:spPr>
        </p:sp>
        <p:sp>
          <p:nvSpPr>
            <p:cNvPr name="Freeform 137" id="13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38" id="13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Asked parents for help when initially switching to individual health plan. </a:t>
              </a:r>
            </a:p>
          </p:txBody>
        </p:sp>
      </p:grpSp>
      <p:grpSp>
        <p:nvGrpSpPr>
          <p:cNvPr name="Group 139" id="139"/>
          <p:cNvGrpSpPr/>
          <p:nvPr/>
        </p:nvGrpSpPr>
        <p:grpSpPr>
          <a:xfrm rot="0">
            <a:off x="14987788" y="2202061"/>
            <a:ext cx="1829366" cy="1524000"/>
            <a:chOff x="0" y="0"/>
            <a:chExt cx="2439154" cy="2032000"/>
          </a:xfrm>
        </p:grpSpPr>
        <p:sp>
          <p:nvSpPr>
            <p:cNvPr name="Freeform 140" id="140"/>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141" id="141"/>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42" id="142"/>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Searching for new insurance (ex: for his mother) should be an easier process.</a:t>
              </a:r>
            </a:p>
          </p:txBody>
        </p:sp>
      </p:grpSp>
      <p:grpSp>
        <p:nvGrpSpPr>
          <p:cNvPr name="Group 143" id="143"/>
          <p:cNvGrpSpPr/>
          <p:nvPr/>
        </p:nvGrpSpPr>
        <p:grpSpPr>
          <a:xfrm rot="0">
            <a:off x="13434930" y="8629100"/>
            <a:ext cx="1829366" cy="1524000"/>
            <a:chOff x="0" y="0"/>
            <a:chExt cx="2439154" cy="2032000"/>
          </a:xfrm>
        </p:grpSpPr>
        <p:sp>
          <p:nvSpPr>
            <p:cNvPr name="Freeform 144" id="144"/>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45" id="145"/>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46" id="146"/>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Confident in his youth and health and that he won’t need to use his insurance much.</a:t>
              </a:r>
            </a:p>
          </p:txBody>
        </p:sp>
      </p:grpSp>
      <p:grpSp>
        <p:nvGrpSpPr>
          <p:cNvPr name="Group 147" id="147"/>
          <p:cNvGrpSpPr/>
          <p:nvPr/>
        </p:nvGrpSpPr>
        <p:grpSpPr>
          <a:xfrm rot="0">
            <a:off x="114017" y="8348494"/>
            <a:ext cx="1829366" cy="1524000"/>
            <a:chOff x="0" y="0"/>
            <a:chExt cx="2439154" cy="2032000"/>
          </a:xfrm>
        </p:grpSpPr>
        <p:sp>
          <p:nvSpPr>
            <p:cNvPr name="Freeform 148" id="148"/>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C1FF72"/>
            </a:solidFill>
          </p:spPr>
        </p:sp>
        <p:sp>
          <p:nvSpPr>
            <p:cNvPr name="Freeform 149" id="149"/>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50" id="150"/>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Used Workday to handle insurance switch process when getting his job. </a:t>
              </a:r>
            </a:p>
          </p:txBody>
        </p:sp>
      </p:grpSp>
      <p:grpSp>
        <p:nvGrpSpPr>
          <p:cNvPr name="Group 151" id="151"/>
          <p:cNvGrpSpPr/>
          <p:nvPr/>
        </p:nvGrpSpPr>
        <p:grpSpPr>
          <a:xfrm rot="0">
            <a:off x="15264296" y="8629100"/>
            <a:ext cx="1829366" cy="1524000"/>
            <a:chOff x="0" y="0"/>
            <a:chExt cx="2439154" cy="2032000"/>
          </a:xfrm>
        </p:grpSpPr>
        <p:sp>
          <p:nvSpPr>
            <p:cNvPr name="Freeform 152" id="152"/>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153" id="153"/>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54" id="154"/>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Feels sympathetic towards friends who had a much harder time finding insurance.</a:t>
              </a:r>
            </a:p>
          </p:txBody>
        </p:sp>
      </p:grpSp>
      <p:grpSp>
        <p:nvGrpSpPr>
          <p:cNvPr name="Group 155" id="155"/>
          <p:cNvGrpSpPr/>
          <p:nvPr/>
        </p:nvGrpSpPr>
        <p:grpSpPr>
          <a:xfrm rot="0">
            <a:off x="2321711" y="8348494"/>
            <a:ext cx="1829366" cy="1524000"/>
            <a:chOff x="0" y="0"/>
            <a:chExt cx="2439154" cy="2032000"/>
          </a:xfrm>
        </p:grpSpPr>
        <p:sp>
          <p:nvSpPr>
            <p:cNvPr name="Freeform 156" id="156"/>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FDF9B4"/>
            </a:solidFill>
          </p:spPr>
        </p:sp>
        <p:sp>
          <p:nvSpPr>
            <p:cNvPr name="Freeform 157" id="157"/>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58" id="158"/>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Gets regular checkups as necessary.</a:t>
              </a:r>
            </a:p>
          </p:txBody>
        </p:sp>
      </p:grpSp>
      <p:grpSp>
        <p:nvGrpSpPr>
          <p:cNvPr name="Group 159" id="159"/>
          <p:cNvGrpSpPr/>
          <p:nvPr/>
        </p:nvGrpSpPr>
        <p:grpSpPr>
          <a:xfrm rot="0">
            <a:off x="4384517" y="8416266"/>
            <a:ext cx="1992654" cy="1611773"/>
            <a:chOff x="0" y="0"/>
            <a:chExt cx="2656872" cy="2149031"/>
          </a:xfrm>
        </p:grpSpPr>
        <p:sp>
          <p:nvSpPr>
            <p:cNvPr name="Freeform 160" id="160"/>
            <p:cNvSpPr/>
            <p:nvPr/>
          </p:nvSpPr>
          <p:spPr>
            <a:xfrm flipH="false" flipV="false" rot="0">
              <a:off x="0" y="0"/>
              <a:ext cx="2656872" cy="2047431"/>
            </a:xfrm>
            <a:custGeom>
              <a:avLst/>
              <a:gdLst/>
              <a:ahLst/>
              <a:cxnLst/>
              <a:rect r="r" b="b" t="t" l="l"/>
              <a:pathLst>
                <a:path h="2047431" w="2656872">
                  <a:moveTo>
                    <a:pt x="0" y="0"/>
                  </a:moveTo>
                  <a:lnTo>
                    <a:pt x="2656872" y="0"/>
                  </a:lnTo>
                  <a:lnTo>
                    <a:pt x="2656872" y="2047431"/>
                  </a:lnTo>
                  <a:lnTo>
                    <a:pt x="0" y="2047431"/>
                  </a:lnTo>
                  <a:close/>
                </a:path>
              </a:pathLst>
            </a:custGeom>
            <a:solidFill>
              <a:srgbClr val="85D6FF"/>
            </a:solidFill>
          </p:spPr>
        </p:sp>
        <p:sp>
          <p:nvSpPr>
            <p:cNvPr name="Freeform 161" id="161"/>
            <p:cNvSpPr/>
            <p:nvPr/>
          </p:nvSpPr>
          <p:spPr>
            <a:xfrm flipH="false" flipV="false" rot="0">
              <a:off x="0" y="0"/>
              <a:ext cx="2656872" cy="2149031"/>
            </a:xfrm>
            <a:custGeom>
              <a:avLst/>
              <a:gdLst/>
              <a:ahLst/>
              <a:cxnLst/>
              <a:rect r="r" b="b" t="t" l="l"/>
              <a:pathLst>
                <a:path h="2149031" w="2656872">
                  <a:moveTo>
                    <a:pt x="0" y="2047431"/>
                  </a:moveTo>
                  <a:lnTo>
                    <a:pt x="2656872" y="2047431"/>
                  </a:lnTo>
                  <a:lnTo>
                    <a:pt x="2529872" y="2149031"/>
                  </a:lnTo>
                  <a:cubicBezTo>
                    <a:pt x="2529872" y="2149031"/>
                    <a:pt x="1539272" y="2072831"/>
                    <a:pt x="1437672" y="2072831"/>
                  </a:cubicBezTo>
                  <a:lnTo>
                    <a:pt x="1219200" y="2072831"/>
                  </a:lnTo>
                  <a:cubicBezTo>
                    <a:pt x="1117600" y="2072831"/>
                    <a:pt x="127000" y="2149031"/>
                    <a:pt x="127000" y="2149031"/>
                  </a:cubicBezTo>
                  <a:lnTo>
                    <a:pt x="0" y="2047431"/>
                  </a:lnTo>
                  <a:lnTo>
                    <a:pt x="0" y="0"/>
                  </a:lnTo>
                  <a:lnTo>
                    <a:pt x="2656872" y="0"/>
                  </a:lnTo>
                  <a:lnTo>
                    <a:pt x="2656872" y="2047431"/>
                  </a:lnTo>
                  <a:lnTo>
                    <a:pt x="12700" y="2047431"/>
                  </a:lnTo>
                  <a:lnTo>
                    <a:pt x="12700" y="2034731"/>
                  </a:lnTo>
                  <a:lnTo>
                    <a:pt x="2644172" y="2034731"/>
                  </a:lnTo>
                  <a:lnTo>
                    <a:pt x="2644172" y="12700"/>
                  </a:lnTo>
                  <a:lnTo>
                    <a:pt x="12700" y="12700"/>
                  </a:lnTo>
                  <a:lnTo>
                    <a:pt x="12700" y="2047431"/>
                  </a:lnTo>
                </a:path>
              </a:pathLst>
            </a:custGeom>
            <a:solidFill>
              <a:srgbClr val="394C60">
                <a:alpha val="9804"/>
              </a:srgbClr>
            </a:solidFill>
          </p:spPr>
        </p:sp>
        <p:sp>
          <p:nvSpPr>
            <p:cNvPr name="TextBox 162" id="162"/>
            <p:cNvSpPr txBox="true"/>
            <p:nvPr/>
          </p:nvSpPr>
          <p:spPr>
            <a:xfrm>
              <a:off x="0" y="-38100"/>
              <a:ext cx="2656872"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Made confused gestures when talking about switching insurance plans after employment; not too confident in explaining his insurance.</a:t>
              </a:r>
            </a:p>
          </p:txBody>
        </p:sp>
      </p:grpSp>
      <p:grpSp>
        <p:nvGrpSpPr>
          <p:cNvPr name="Group 163" id="163"/>
          <p:cNvGrpSpPr/>
          <p:nvPr/>
        </p:nvGrpSpPr>
        <p:grpSpPr>
          <a:xfrm rot="0">
            <a:off x="11258996" y="3350752"/>
            <a:ext cx="1829366" cy="1811798"/>
            <a:chOff x="0" y="0"/>
            <a:chExt cx="2439154" cy="2415731"/>
          </a:xfrm>
        </p:grpSpPr>
        <p:sp>
          <p:nvSpPr>
            <p:cNvPr name="Freeform 164" id="164"/>
            <p:cNvSpPr/>
            <p:nvPr/>
          </p:nvSpPr>
          <p:spPr>
            <a:xfrm flipH="false" flipV="false" rot="0">
              <a:off x="0" y="0"/>
              <a:ext cx="2439154" cy="2314131"/>
            </a:xfrm>
            <a:custGeom>
              <a:avLst/>
              <a:gdLst/>
              <a:ahLst/>
              <a:cxnLst/>
              <a:rect r="r" b="b" t="t" l="l"/>
              <a:pathLst>
                <a:path h="2314131" w="2439154">
                  <a:moveTo>
                    <a:pt x="0" y="0"/>
                  </a:moveTo>
                  <a:lnTo>
                    <a:pt x="2439154" y="0"/>
                  </a:lnTo>
                  <a:lnTo>
                    <a:pt x="2439154" y="2314131"/>
                  </a:lnTo>
                  <a:lnTo>
                    <a:pt x="0" y="2314131"/>
                  </a:lnTo>
                  <a:close/>
                </a:path>
              </a:pathLst>
            </a:custGeom>
            <a:solidFill>
              <a:srgbClr val="FDF9B4"/>
            </a:solidFill>
          </p:spPr>
        </p:sp>
        <p:sp>
          <p:nvSpPr>
            <p:cNvPr name="Freeform 165" id="165"/>
            <p:cNvSpPr/>
            <p:nvPr/>
          </p:nvSpPr>
          <p:spPr>
            <a:xfrm flipH="false" flipV="false" rot="0">
              <a:off x="0" y="0"/>
              <a:ext cx="2439154" cy="2415731"/>
            </a:xfrm>
            <a:custGeom>
              <a:avLst/>
              <a:gdLst/>
              <a:ahLst/>
              <a:cxnLst/>
              <a:rect r="r" b="b" t="t" l="l"/>
              <a:pathLst>
                <a:path h="2415731" w="2439154">
                  <a:moveTo>
                    <a:pt x="0" y="2314131"/>
                  </a:moveTo>
                  <a:lnTo>
                    <a:pt x="2439154" y="2314131"/>
                  </a:lnTo>
                  <a:lnTo>
                    <a:pt x="2312154" y="2415731"/>
                  </a:lnTo>
                  <a:cubicBezTo>
                    <a:pt x="2312154" y="2415731"/>
                    <a:pt x="1321554" y="2339531"/>
                    <a:pt x="1219954" y="2339531"/>
                  </a:cubicBezTo>
                  <a:lnTo>
                    <a:pt x="1219200" y="2339531"/>
                  </a:lnTo>
                  <a:cubicBezTo>
                    <a:pt x="1117600" y="2339531"/>
                    <a:pt x="127000" y="2415731"/>
                    <a:pt x="127000" y="2415731"/>
                  </a:cubicBezTo>
                  <a:lnTo>
                    <a:pt x="0" y="2314131"/>
                  </a:lnTo>
                  <a:lnTo>
                    <a:pt x="0" y="0"/>
                  </a:lnTo>
                  <a:lnTo>
                    <a:pt x="2439154" y="0"/>
                  </a:lnTo>
                  <a:lnTo>
                    <a:pt x="2439154" y="2314131"/>
                  </a:lnTo>
                  <a:lnTo>
                    <a:pt x="12700" y="2314131"/>
                  </a:lnTo>
                  <a:lnTo>
                    <a:pt x="12700" y="2301431"/>
                  </a:lnTo>
                  <a:lnTo>
                    <a:pt x="2426454" y="2301431"/>
                  </a:lnTo>
                  <a:lnTo>
                    <a:pt x="2426454" y="12700"/>
                  </a:lnTo>
                  <a:lnTo>
                    <a:pt x="12700" y="12700"/>
                  </a:lnTo>
                  <a:lnTo>
                    <a:pt x="12700" y="2314131"/>
                  </a:lnTo>
                </a:path>
              </a:pathLst>
            </a:custGeom>
            <a:solidFill>
              <a:srgbClr val="394C60">
                <a:alpha val="9804"/>
              </a:srgbClr>
            </a:solidFill>
          </p:spPr>
        </p:sp>
        <p:sp>
          <p:nvSpPr>
            <p:cNvPr name="TextBox 166" id="166"/>
            <p:cNvSpPr txBox="true"/>
            <p:nvPr/>
          </p:nvSpPr>
          <p:spPr>
            <a:xfrm>
              <a:off x="0" y="-38100"/>
              <a:ext cx="2439154" cy="2352231"/>
            </a:xfrm>
            <a:prstGeom prst="rect">
              <a:avLst/>
            </a:prstGeom>
          </p:spPr>
          <p:txBody>
            <a:bodyPr anchor="t" rtlCol="false" tIns="203200" lIns="203200" bIns="203200" rIns="203200"/>
            <a:lstStyle/>
            <a:p>
              <a:pPr>
                <a:lnSpc>
                  <a:spcPts val="1610"/>
                </a:lnSpc>
              </a:pPr>
              <a:r>
                <a:rPr lang="en-US" sz="1150">
                  <a:solidFill>
                    <a:srgbClr val="000000"/>
                  </a:solidFill>
                  <a:latin typeface="Arimo"/>
                </a:rPr>
                <a:t>Making it easier to understand health insurance terms would be helpful, and making them easier to remember would be nice.</a:t>
              </a:r>
            </a:p>
          </p:txBody>
        </p:sp>
      </p:grpSp>
      <p:grpSp>
        <p:nvGrpSpPr>
          <p:cNvPr name="Group 167" id="167"/>
          <p:cNvGrpSpPr/>
          <p:nvPr/>
        </p:nvGrpSpPr>
        <p:grpSpPr>
          <a:xfrm rot="0">
            <a:off x="13663530" y="3450765"/>
            <a:ext cx="1829366" cy="1611773"/>
            <a:chOff x="0" y="0"/>
            <a:chExt cx="2439154" cy="2149031"/>
          </a:xfrm>
        </p:grpSpPr>
        <p:sp>
          <p:nvSpPr>
            <p:cNvPr name="Freeform 168" id="168"/>
            <p:cNvSpPr/>
            <p:nvPr/>
          </p:nvSpPr>
          <p:spPr>
            <a:xfrm flipH="false" flipV="false" rot="0">
              <a:off x="0" y="0"/>
              <a:ext cx="2439154" cy="2047431"/>
            </a:xfrm>
            <a:custGeom>
              <a:avLst/>
              <a:gdLst/>
              <a:ahLst/>
              <a:cxnLst/>
              <a:rect r="r" b="b" t="t" l="l"/>
              <a:pathLst>
                <a:path h="2047431" w="2439154">
                  <a:moveTo>
                    <a:pt x="0" y="0"/>
                  </a:moveTo>
                  <a:lnTo>
                    <a:pt x="2439154" y="0"/>
                  </a:lnTo>
                  <a:lnTo>
                    <a:pt x="2439154" y="2047431"/>
                  </a:lnTo>
                  <a:lnTo>
                    <a:pt x="0" y="2047431"/>
                  </a:lnTo>
                  <a:close/>
                </a:path>
              </a:pathLst>
            </a:custGeom>
            <a:solidFill>
              <a:srgbClr val="FFB3E2"/>
            </a:solidFill>
          </p:spPr>
        </p:sp>
        <p:sp>
          <p:nvSpPr>
            <p:cNvPr name="Freeform 169" id="169"/>
            <p:cNvSpPr/>
            <p:nvPr/>
          </p:nvSpPr>
          <p:spPr>
            <a:xfrm flipH="false" flipV="false" rot="0">
              <a:off x="0" y="0"/>
              <a:ext cx="2439154" cy="2149031"/>
            </a:xfrm>
            <a:custGeom>
              <a:avLst/>
              <a:gdLst/>
              <a:ahLst/>
              <a:cxnLst/>
              <a:rect r="r" b="b" t="t" l="l"/>
              <a:pathLst>
                <a:path h="2149031" w="2439154">
                  <a:moveTo>
                    <a:pt x="0" y="2047431"/>
                  </a:moveTo>
                  <a:lnTo>
                    <a:pt x="2439154" y="2047431"/>
                  </a:lnTo>
                  <a:lnTo>
                    <a:pt x="2312154" y="2149031"/>
                  </a:lnTo>
                  <a:cubicBezTo>
                    <a:pt x="2312154" y="2149031"/>
                    <a:pt x="1321554" y="2072831"/>
                    <a:pt x="1219954" y="2072831"/>
                  </a:cubicBezTo>
                  <a:lnTo>
                    <a:pt x="1219200" y="2072831"/>
                  </a:lnTo>
                  <a:cubicBezTo>
                    <a:pt x="1117600" y="2072831"/>
                    <a:pt x="127000" y="2149031"/>
                    <a:pt x="127000" y="2149031"/>
                  </a:cubicBezTo>
                  <a:lnTo>
                    <a:pt x="0" y="2047431"/>
                  </a:lnTo>
                  <a:lnTo>
                    <a:pt x="0" y="0"/>
                  </a:lnTo>
                  <a:lnTo>
                    <a:pt x="2439154" y="0"/>
                  </a:lnTo>
                  <a:lnTo>
                    <a:pt x="2439154" y="2047431"/>
                  </a:lnTo>
                  <a:lnTo>
                    <a:pt x="12700" y="2047431"/>
                  </a:lnTo>
                  <a:lnTo>
                    <a:pt x="12700" y="2034731"/>
                  </a:lnTo>
                  <a:lnTo>
                    <a:pt x="2426454" y="2034731"/>
                  </a:lnTo>
                  <a:lnTo>
                    <a:pt x="2426454" y="12700"/>
                  </a:lnTo>
                  <a:lnTo>
                    <a:pt x="12700" y="12700"/>
                  </a:lnTo>
                  <a:lnTo>
                    <a:pt x="12700" y="2047431"/>
                  </a:lnTo>
                </a:path>
              </a:pathLst>
            </a:custGeom>
            <a:solidFill>
              <a:srgbClr val="394C60">
                <a:alpha val="9804"/>
              </a:srgbClr>
            </a:solidFill>
          </p:spPr>
        </p:sp>
        <p:sp>
          <p:nvSpPr>
            <p:cNvPr name="TextBox 170" id="170"/>
            <p:cNvSpPr txBox="true"/>
            <p:nvPr/>
          </p:nvSpPr>
          <p:spPr>
            <a:xfrm>
              <a:off x="0" y="-38100"/>
              <a:ext cx="2439154" cy="2085531"/>
            </a:xfrm>
            <a:prstGeom prst="rect">
              <a:avLst/>
            </a:prstGeom>
          </p:spPr>
          <p:txBody>
            <a:bodyPr anchor="t" rtlCol="false" tIns="203200" lIns="203200" bIns="203200" rIns="203200"/>
            <a:lstStyle/>
            <a:p>
              <a:pPr>
                <a:lnSpc>
                  <a:spcPts val="1610"/>
                </a:lnSpc>
              </a:pPr>
              <a:r>
                <a:rPr lang="en-US" sz="1150">
                  <a:solidFill>
                    <a:srgbClr val="000000"/>
                  </a:solidFill>
                  <a:latin typeface="Arimo"/>
                </a:rPr>
                <a:t>Education about health insurance is limited. It was because of his community that he was able to understand the process.</a:t>
              </a:r>
            </a:p>
          </p:txBody>
        </p:sp>
      </p:grpSp>
      <p:grpSp>
        <p:nvGrpSpPr>
          <p:cNvPr name="Group 171" id="171"/>
          <p:cNvGrpSpPr/>
          <p:nvPr/>
        </p:nvGrpSpPr>
        <p:grpSpPr>
          <a:xfrm rot="0">
            <a:off x="16458634" y="5493327"/>
            <a:ext cx="1829366" cy="1524000"/>
            <a:chOff x="0" y="0"/>
            <a:chExt cx="2439154" cy="2032000"/>
          </a:xfrm>
        </p:grpSpPr>
        <p:sp>
          <p:nvSpPr>
            <p:cNvPr name="Freeform 172" id="172"/>
            <p:cNvSpPr/>
            <p:nvPr/>
          </p:nvSpPr>
          <p:spPr>
            <a:xfrm flipH="false" flipV="false" rot="0">
              <a:off x="0" y="0"/>
              <a:ext cx="2439154" cy="1930400"/>
            </a:xfrm>
            <a:custGeom>
              <a:avLst/>
              <a:gdLst/>
              <a:ahLst/>
              <a:cxnLst/>
              <a:rect r="r" b="b" t="t" l="l"/>
              <a:pathLst>
                <a:path h="1930400" w="2439154">
                  <a:moveTo>
                    <a:pt x="0" y="0"/>
                  </a:moveTo>
                  <a:lnTo>
                    <a:pt x="2439154" y="0"/>
                  </a:lnTo>
                  <a:lnTo>
                    <a:pt x="2439154" y="1930400"/>
                  </a:lnTo>
                  <a:lnTo>
                    <a:pt x="0" y="1930400"/>
                  </a:lnTo>
                  <a:close/>
                </a:path>
              </a:pathLst>
            </a:custGeom>
            <a:solidFill>
              <a:srgbClr val="85D6FF"/>
            </a:solidFill>
          </p:spPr>
        </p:sp>
        <p:sp>
          <p:nvSpPr>
            <p:cNvPr name="Freeform 173" id="173"/>
            <p:cNvSpPr/>
            <p:nvPr/>
          </p:nvSpPr>
          <p:spPr>
            <a:xfrm flipH="false" flipV="false" rot="0">
              <a:off x="0" y="0"/>
              <a:ext cx="2439154" cy="2032000"/>
            </a:xfrm>
            <a:custGeom>
              <a:avLst/>
              <a:gdLst/>
              <a:ahLst/>
              <a:cxnLst/>
              <a:rect r="r" b="b" t="t" l="l"/>
              <a:pathLst>
                <a:path h="2032000" w="2439154">
                  <a:moveTo>
                    <a:pt x="0" y="1930400"/>
                  </a:moveTo>
                  <a:lnTo>
                    <a:pt x="2439154" y="1930400"/>
                  </a:lnTo>
                  <a:lnTo>
                    <a:pt x="2312154" y="2032000"/>
                  </a:lnTo>
                  <a:cubicBezTo>
                    <a:pt x="2312154" y="2032000"/>
                    <a:pt x="1321554" y="1955800"/>
                    <a:pt x="1219954" y="1955800"/>
                  </a:cubicBezTo>
                  <a:lnTo>
                    <a:pt x="1219200" y="1955800"/>
                  </a:lnTo>
                  <a:cubicBezTo>
                    <a:pt x="1117600" y="1955800"/>
                    <a:pt x="127000" y="2032000"/>
                    <a:pt x="127000" y="2032000"/>
                  </a:cubicBezTo>
                  <a:lnTo>
                    <a:pt x="0" y="1930400"/>
                  </a:lnTo>
                  <a:lnTo>
                    <a:pt x="0" y="0"/>
                  </a:lnTo>
                  <a:lnTo>
                    <a:pt x="2439154" y="0"/>
                  </a:lnTo>
                  <a:lnTo>
                    <a:pt x="2439154" y="1930400"/>
                  </a:lnTo>
                  <a:lnTo>
                    <a:pt x="12700" y="1930400"/>
                  </a:lnTo>
                  <a:lnTo>
                    <a:pt x="12700" y="1917700"/>
                  </a:lnTo>
                  <a:lnTo>
                    <a:pt x="2426454" y="1917700"/>
                  </a:lnTo>
                  <a:lnTo>
                    <a:pt x="2426454" y="12700"/>
                  </a:lnTo>
                  <a:lnTo>
                    <a:pt x="12700" y="12700"/>
                  </a:lnTo>
                  <a:lnTo>
                    <a:pt x="12700" y="1930400"/>
                  </a:lnTo>
                </a:path>
              </a:pathLst>
            </a:custGeom>
            <a:solidFill>
              <a:srgbClr val="394C60">
                <a:alpha val="9804"/>
              </a:srgbClr>
            </a:solidFill>
          </p:spPr>
        </p:sp>
        <p:sp>
          <p:nvSpPr>
            <p:cNvPr name="TextBox 174" id="174"/>
            <p:cNvSpPr txBox="true"/>
            <p:nvPr/>
          </p:nvSpPr>
          <p:spPr>
            <a:xfrm>
              <a:off x="0" y="-38100"/>
              <a:ext cx="2439154" cy="1968500"/>
            </a:xfrm>
            <a:prstGeom prst="rect">
              <a:avLst/>
            </a:prstGeom>
          </p:spPr>
          <p:txBody>
            <a:bodyPr anchor="t" rtlCol="false" tIns="203200" lIns="203200" bIns="203200" rIns="203200"/>
            <a:lstStyle/>
            <a:p>
              <a:pPr>
                <a:lnSpc>
                  <a:spcPts val="1610"/>
                </a:lnSpc>
              </a:pPr>
              <a:r>
                <a:rPr lang="en-US" sz="1150">
                  <a:solidFill>
                    <a:srgbClr val="000000"/>
                  </a:solidFill>
                  <a:latin typeface="Arimo"/>
                </a:rPr>
                <a:t>Thankful his ER visit was 99% covered; paid less than $100.</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DAFwdKP-az8</dc:identifier>
  <dcterms:modified xsi:type="dcterms:W3CDTF">2011-08-01T06:04:30Z</dcterms:modified>
  <cp:revision>1</cp:revision>
  <dc:title>CS 147: Needfinding Pres</dc:title>
</cp:coreProperties>
</file>