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61"/>
  </p:notesMasterIdLst>
  <p:sldIdLst>
    <p:sldId id="256" r:id="rId20"/>
    <p:sldId id="257" r:id="rId21"/>
    <p:sldId id="258" r:id="rId22"/>
    <p:sldId id="259" r:id="rId23"/>
    <p:sldId id="260" r:id="rId24"/>
    <p:sldId id="261" r:id="rId25"/>
    <p:sldId id="262" r:id="rId26"/>
    <p:sldId id="263" r:id="rId27"/>
    <p:sldId id="264" r:id="rId28"/>
    <p:sldId id="265" r:id="rId29"/>
    <p:sldId id="266" r:id="rId30"/>
    <p:sldId id="267" r:id="rId31"/>
    <p:sldId id="268" r:id="rId32"/>
    <p:sldId id="269" r:id="rId33"/>
    <p:sldId id="270" r:id="rId34"/>
    <p:sldId id="271" r:id="rId35"/>
    <p:sldId id="272" r:id="rId36"/>
    <p:sldId id="273" r:id="rId37"/>
    <p:sldId id="274" r:id="rId38"/>
    <p:sldId id="275" r:id="rId39"/>
    <p:sldId id="276" r:id="rId40"/>
    <p:sldId id="277" r:id="rId41"/>
    <p:sldId id="278" r:id="rId42"/>
    <p:sldId id="279" r:id="rId43"/>
    <p:sldId id="280" r:id="rId44"/>
    <p:sldId id="281" r:id="rId45"/>
    <p:sldId id="282" r:id="rId46"/>
    <p:sldId id="283" r:id="rId47"/>
    <p:sldId id="284" r:id="rId48"/>
    <p:sldId id="285" r:id="rId49"/>
    <p:sldId id="286" r:id="rId50"/>
    <p:sldId id="287" r:id="rId51"/>
    <p:sldId id="288" r:id="rId52"/>
    <p:sldId id="289" r:id="rId53"/>
    <p:sldId id="290" r:id="rId54"/>
    <p:sldId id="291" r:id="rId55"/>
    <p:sldId id="292" r:id="rId56"/>
    <p:sldId id="293" r:id="rId57"/>
    <p:sldId id="294" r:id="rId58"/>
    <p:sldId id="295" r:id="rId59"/>
    <p:sldId id="296" r:id="rId60"/>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Kollektif" charset="1" panose="020B0604020101010102"/>
      <p:regular r:id="rId10"/>
    </p:embeddedFont>
    <p:embeddedFont>
      <p:font typeface="Kollektif Bold" charset="1" panose="020B0604020101010102"/>
      <p:regular r:id="rId11"/>
    </p:embeddedFont>
    <p:embeddedFont>
      <p:font typeface="Kollektif Italics" charset="1" panose="020B0604020101010102"/>
      <p:regular r:id="rId12"/>
    </p:embeddedFont>
    <p:embeddedFont>
      <p:font typeface="Kollektif Bold Italics" charset="1" panose="020B0604020101010102"/>
      <p:regular r:id="rId13"/>
    </p:embeddedFont>
    <p:embeddedFont>
      <p:font typeface="Canva Sans" charset="1" panose="020B0503030501040103"/>
      <p:regular r:id="rId14"/>
    </p:embeddedFont>
    <p:embeddedFont>
      <p:font typeface="Canva Sans Bold" charset="1" panose="020B0803030501040103"/>
      <p:regular r:id="rId15"/>
    </p:embeddedFont>
    <p:embeddedFont>
      <p:font typeface="Canva Sans Italics" charset="1" panose="020B0503030501040103"/>
      <p:regular r:id="rId16"/>
    </p:embeddedFont>
    <p:embeddedFont>
      <p:font typeface="Canva Sans Bold Italics" charset="1" panose="020B0803030501040103"/>
      <p:regular r:id="rId17"/>
    </p:embeddedFont>
    <p:embeddedFont>
      <p:font typeface="Canva Sans Medium" charset="1" panose="020B0603030501040103"/>
      <p:regular r:id="rId18"/>
    </p:embeddedFont>
    <p:embeddedFont>
      <p:font typeface="Canva Sans Medium Italics" charset="1" panose="020B0603030501040103"/>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slides/slide1.xml" Type="http://schemas.openxmlformats.org/officeDocument/2006/relationships/slide"/><Relationship Id="rId21" Target="slides/slide2.xml" Type="http://schemas.openxmlformats.org/officeDocument/2006/relationships/slide"/><Relationship Id="rId22" Target="slides/slide3.xml" Type="http://schemas.openxmlformats.org/officeDocument/2006/relationships/slide"/><Relationship Id="rId23" Target="slides/slide4.xml" Type="http://schemas.openxmlformats.org/officeDocument/2006/relationships/slide"/><Relationship Id="rId24" Target="slides/slide5.xml" Type="http://schemas.openxmlformats.org/officeDocument/2006/relationships/slide"/><Relationship Id="rId25" Target="slides/slide6.xml" Type="http://schemas.openxmlformats.org/officeDocument/2006/relationships/slide"/><Relationship Id="rId26" Target="slides/slide7.xml" Type="http://schemas.openxmlformats.org/officeDocument/2006/relationships/slide"/><Relationship Id="rId27" Target="slides/slide8.xml" Type="http://schemas.openxmlformats.org/officeDocument/2006/relationships/slide"/><Relationship Id="rId28" Target="slides/slide9.xml" Type="http://schemas.openxmlformats.org/officeDocument/2006/relationships/slide"/><Relationship Id="rId29" Target="slides/slide10.xml" Type="http://schemas.openxmlformats.org/officeDocument/2006/relationships/slide"/><Relationship Id="rId3" Target="viewProps.xml" Type="http://schemas.openxmlformats.org/officeDocument/2006/relationships/viewProps"/><Relationship Id="rId30" Target="slides/slide11.xml" Type="http://schemas.openxmlformats.org/officeDocument/2006/relationships/slide"/><Relationship Id="rId31" Target="slides/slide12.xml" Type="http://schemas.openxmlformats.org/officeDocument/2006/relationships/slide"/><Relationship Id="rId32" Target="slides/slide13.xml" Type="http://schemas.openxmlformats.org/officeDocument/2006/relationships/slide"/><Relationship Id="rId33" Target="slides/slide14.xml" Type="http://schemas.openxmlformats.org/officeDocument/2006/relationships/slide"/><Relationship Id="rId34" Target="slides/slide15.xml" Type="http://schemas.openxmlformats.org/officeDocument/2006/relationships/slide"/><Relationship Id="rId35" Target="slides/slide16.xml" Type="http://schemas.openxmlformats.org/officeDocument/2006/relationships/slide"/><Relationship Id="rId36" Target="slides/slide17.xml" Type="http://schemas.openxmlformats.org/officeDocument/2006/relationships/slide"/><Relationship Id="rId37" Target="slides/slide18.xml" Type="http://schemas.openxmlformats.org/officeDocument/2006/relationships/slide"/><Relationship Id="rId38" Target="slides/slide19.xml" Type="http://schemas.openxmlformats.org/officeDocument/2006/relationships/slide"/><Relationship Id="rId39" Target="slides/slide20.xml" Type="http://schemas.openxmlformats.org/officeDocument/2006/relationships/slide"/><Relationship Id="rId4" Target="theme/theme1.xml" Type="http://schemas.openxmlformats.org/officeDocument/2006/relationships/theme"/><Relationship Id="rId40" Target="slides/slide21.xml" Type="http://schemas.openxmlformats.org/officeDocument/2006/relationships/slide"/><Relationship Id="rId41" Target="slides/slide22.xml" Type="http://schemas.openxmlformats.org/officeDocument/2006/relationships/slide"/><Relationship Id="rId42" Target="slides/slide23.xml" Type="http://schemas.openxmlformats.org/officeDocument/2006/relationships/slide"/><Relationship Id="rId43" Target="slides/slide24.xml" Type="http://schemas.openxmlformats.org/officeDocument/2006/relationships/slide"/><Relationship Id="rId44" Target="slides/slide25.xml" Type="http://schemas.openxmlformats.org/officeDocument/2006/relationships/slide"/><Relationship Id="rId45" Target="slides/slide26.xml" Type="http://schemas.openxmlformats.org/officeDocument/2006/relationships/slide"/><Relationship Id="rId46" Target="slides/slide27.xml" Type="http://schemas.openxmlformats.org/officeDocument/2006/relationships/slide"/><Relationship Id="rId47" Target="slides/slide28.xml" Type="http://schemas.openxmlformats.org/officeDocument/2006/relationships/slide"/><Relationship Id="rId48" Target="slides/slide29.xml" Type="http://schemas.openxmlformats.org/officeDocument/2006/relationships/slide"/><Relationship Id="rId49" Target="slides/slide30.xml" Type="http://schemas.openxmlformats.org/officeDocument/2006/relationships/slide"/><Relationship Id="rId5" Target="tableStyles.xml" Type="http://schemas.openxmlformats.org/officeDocument/2006/relationships/tableStyles"/><Relationship Id="rId50" Target="slides/slide31.xml" Type="http://schemas.openxmlformats.org/officeDocument/2006/relationships/slide"/><Relationship Id="rId51" Target="slides/slide32.xml" Type="http://schemas.openxmlformats.org/officeDocument/2006/relationships/slide"/><Relationship Id="rId52" Target="slides/slide33.xml" Type="http://schemas.openxmlformats.org/officeDocument/2006/relationships/slide"/><Relationship Id="rId53" Target="slides/slide34.xml" Type="http://schemas.openxmlformats.org/officeDocument/2006/relationships/slide"/><Relationship Id="rId54" Target="slides/slide35.xml" Type="http://schemas.openxmlformats.org/officeDocument/2006/relationships/slide"/><Relationship Id="rId55" Target="slides/slide36.xml" Type="http://schemas.openxmlformats.org/officeDocument/2006/relationships/slide"/><Relationship Id="rId56" Target="slides/slide37.xml" Type="http://schemas.openxmlformats.org/officeDocument/2006/relationships/slide"/><Relationship Id="rId57" Target="slides/slide38.xml" Type="http://schemas.openxmlformats.org/officeDocument/2006/relationships/slide"/><Relationship Id="rId58" Target="slides/slide39.xml" Type="http://schemas.openxmlformats.org/officeDocument/2006/relationships/slide"/><Relationship Id="rId59" Target="slides/slide40.xml" Type="http://schemas.openxmlformats.org/officeDocument/2006/relationships/slide"/><Relationship Id="rId6" Target="fonts/font6.fntdata" Type="http://schemas.openxmlformats.org/officeDocument/2006/relationships/font"/><Relationship Id="rId60" Target="slides/slide41.xml" Type="http://schemas.openxmlformats.org/officeDocument/2006/relationships/slide"/><Relationship Id="rId61" Target="notesMasters/notesMaster1.xml" Type="http://schemas.openxmlformats.org/officeDocument/2006/relationships/notesMaster"/><Relationship Id="rId62" Target="theme/theme2.xml" Type="http://schemas.openxmlformats.org/officeDocument/2006/relationships/theme"/><Relationship Id="rId63" Target="notesSlides/notesSlide1.xml" Type="http://schemas.openxmlformats.org/officeDocument/2006/relationships/notesSlide"/><Relationship Id="rId64" Target="notesSlides/notesSlide2.xml" Type="http://schemas.openxmlformats.org/officeDocument/2006/relationships/notesSlide"/><Relationship Id="rId65" Target="notesSlides/notesSlide3.xml" Type="http://schemas.openxmlformats.org/officeDocument/2006/relationships/notesSlide"/><Relationship Id="rId66" Target="notesSlides/notesSlide4.xml" Type="http://schemas.openxmlformats.org/officeDocument/2006/relationships/notesSlide"/><Relationship Id="rId67" Target="notesSlides/notesSlide5.xml" Type="http://schemas.openxmlformats.org/officeDocument/2006/relationships/notesSlide"/><Relationship Id="rId68" Target="notesSlides/notesSlide6.xml" Type="http://schemas.openxmlformats.org/officeDocument/2006/relationships/notesSlide"/><Relationship Id="rId69" Target="notesSlides/notesSlide7.xml" Type="http://schemas.openxmlformats.org/officeDocument/2006/relationships/notesSlide"/><Relationship Id="rId7" Target="fonts/font7.fntdata" Type="http://schemas.openxmlformats.org/officeDocument/2006/relationships/font"/><Relationship Id="rId70" Target="notesSlides/notesSlide8.xml" Type="http://schemas.openxmlformats.org/officeDocument/2006/relationships/notesSlide"/><Relationship Id="rId71" Target="notesSlides/notesSlide9.xml" Type="http://schemas.openxmlformats.org/officeDocument/2006/relationships/notesSlide"/><Relationship Id="rId72" Target="notesSlides/notesSlide10.xml" Type="http://schemas.openxmlformats.org/officeDocument/2006/relationships/notesSlide"/><Relationship Id="rId73" Target="notesSlides/notesSlide11.xml" Type="http://schemas.openxmlformats.org/officeDocument/2006/relationships/notesSlide"/><Relationship Id="rId74" Target="notesSlides/notesSlide12.xml" Type="http://schemas.openxmlformats.org/officeDocument/2006/relationships/notesSlide"/><Relationship Id="rId75" Target="notesSlides/notesSlide13.xml" Type="http://schemas.openxmlformats.org/officeDocument/2006/relationships/notesSlide"/><Relationship Id="rId76" Target="notesSlides/notesSlide14.xml" Type="http://schemas.openxmlformats.org/officeDocument/2006/relationships/notesSlide"/><Relationship Id="rId77" Target="notesSlides/notesSlide15.xml" Type="http://schemas.openxmlformats.org/officeDocument/2006/relationships/notesSlide"/><Relationship Id="rId78" Target="notesSlides/notesSlide16.xml" Type="http://schemas.openxmlformats.org/officeDocument/2006/relationships/notesSlide"/><Relationship Id="rId79" Target="notesSlides/notesSlide17.xml" Type="http://schemas.openxmlformats.org/officeDocument/2006/relationships/notesSlide"/><Relationship Id="rId8" Target="fonts/font8.fntdata" Type="http://schemas.openxmlformats.org/officeDocument/2006/relationships/font"/><Relationship Id="rId80" Target="notesSlides/notesSlide18.xml" Type="http://schemas.openxmlformats.org/officeDocument/2006/relationships/notesSlide"/><Relationship Id="rId81" Target="notesSlides/notesSlide19.xml" Type="http://schemas.openxmlformats.org/officeDocument/2006/relationships/notesSlide"/><Relationship Id="rId82" Target="notesSlides/notesSlide20.xml" Type="http://schemas.openxmlformats.org/officeDocument/2006/relationships/notesSlide"/><Relationship Id="rId83" Target="notesSlides/notesSlide21.xml" Type="http://schemas.openxmlformats.org/officeDocument/2006/relationships/notesSlide"/><Relationship Id="rId84" Target="notesSlides/notesSlide22.xml" Type="http://schemas.openxmlformats.org/officeDocument/2006/relationships/notesSlide"/><Relationship Id="rId85" Target="notesSlides/notesSlide23.xml" Type="http://schemas.openxmlformats.org/officeDocument/2006/relationships/notesSlide"/><Relationship Id="rId86" Target="notesSlides/notesSlide24.xml" Type="http://schemas.openxmlformats.org/officeDocument/2006/relationships/notesSlide"/><Relationship Id="rId87" Target="notesSlides/notesSlide25.xml" Type="http://schemas.openxmlformats.org/officeDocument/2006/relationships/notesSlide"/><Relationship Id="rId9" Target="fonts/font9.fntdata" Type="http://schemas.openxmlformats.org/officeDocument/2006/relationships/font"/></Relationships>
</file>

<file path=ppt/notesMasters/_rels/notesMaster1.xml.rels><?xml version="1.0" encoding="UTF-8" standalone="no"?><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2.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3.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4.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5.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6.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7.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8.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9.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10.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11.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12.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13.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_rels/notesSlide14.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24.xml" Type="http://schemas.openxmlformats.org/officeDocument/2006/relationships/slide"/></Relationships>
</file>

<file path=ppt/notesSlides/_rels/notesSlide15.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25.xml" Type="http://schemas.openxmlformats.org/officeDocument/2006/relationships/slide"/></Relationships>
</file>

<file path=ppt/notesSlides/_rels/notesSlide16.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28.xml" Type="http://schemas.openxmlformats.org/officeDocument/2006/relationships/slide"/></Relationships>
</file>

<file path=ppt/notesSlides/_rels/notesSlide17.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29.xml" Type="http://schemas.openxmlformats.org/officeDocument/2006/relationships/slide"/></Relationships>
</file>

<file path=ppt/notesSlides/_rels/notesSlide18.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30.xml" Type="http://schemas.openxmlformats.org/officeDocument/2006/relationships/slide"/></Relationships>
</file>

<file path=ppt/notesSlides/_rels/notesSlide19.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33.xml" Type="http://schemas.openxmlformats.org/officeDocument/2006/relationships/slide"/></Relationships>
</file>

<file path=ppt/notesSlides/_rels/notesSlide20.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34.xml" Type="http://schemas.openxmlformats.org/officeDocument/2006/relationships/slide"/></Relationships>
</file>

<file path=ppt/notesSlides/_rels/notesSlide21.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35.xml" Type="http://schemas.openxmlformats.org/officeDocument/2006/relationships/slide"/></Relationships>
</file>

<file path=ppt/notesSlides/_rels/notesSlide22.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36.xml" Type="http://schemas.openxmlformats.org/officeDocument/2006/relationships/slide"/></Relationships>
</file>

<file path=ppt/notesSlides/_rels/notesSlide23.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37.xml" Type="http://schemas.openxmlformats.org/officeDocument/2006/relationships/slide"/></Relationships>
</file>

<file path=ppt/notesSlides/_rels/notesSlide24.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38.xml" Type="http://schemas.openxmlformats.org/officeDocument/2006/relationships/slide"/></Relationships>
</file>

<file path=ppt/notesSlides/_rels/notesSlide25.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41.xml" Type="http://schemas.openxmlformats.org/officeDocument/2006/relationships/slide"/></Relationships>
</file>

<file path=ppt/notesSlides/notesSlide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Last week we focused on how young people navigate their healthcare experience, particularly with insurance, diving into how they find care with their insurance network, how they understand their insurance and how to use it, and how they switch insurance when becoming adults.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saw from many of our interviews that there were common themes when seeking care and dealing with health insurance. For example, Alia, Connie, and Anastazja all had trouble finding and making personalized care decisions either because they moved states or because of scheduling difficulties when finding a doctor. As a result, they either relied on home remedies and over-the-counter treatments to address their health concerns or even just gave up finding care altogether. In Lyubo and Bob's case, they were often unsure what the best health insurance for them was when selecting a new insurance with their employer; they noted that they just didn't know anything about what to look for, revealing that there is often a lack of education regarding health insurance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Building upon these insights, we realized that most people are overwhelmed by the many decisions they have to make and the information needed to navigate their healthcare, whether it's finding a doctor or finding the best insurance for themselves, and oftentimes lack the proper information needed to make these decisions. So, we decided to hone in on the decision-making process of finding care: how can we educate and assist users in making healthcare decisions that will help them make easier and better decisions?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4.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 dig deeper into the rationale and education behind healthcare decisions, we interviewed John, the director a wide-ranging student health services network and Brad, a recent grad and software engineer. We tried to aim for a younger demographic than last week, targeting students and more recent grads, and also interviewed John for his insight into working with student health specifically.</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5.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John emphasized to us that students really don't have much understanding of their healthcare benefits, and interestingly even though resources exist, most students don't seem to be aware of them or even use them. He also highlighted that an active class on navigating health insurance would be something that students would probably appreciate. Overall, he highlighted that it's not just resources that are lacking when it comes to healthcare, but rather utilization and awareness of these resources that are lacking; we need more active education initiatives when it comes to teaching young people about their healthcare needs and benefits.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6.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Our other interviewee was Brad, a recent college grad who works as a software engineer at a large tech company here. He's a former international student who is originally from Taiwan.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7.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Brad was unfamiliar with long wait times and scheduling appointments coming from Taiwan, where you can walk in and get an appointment the same day. He constantly has to check for availabilities in appointments, wasting a lot of time for him. He also provided the insight that community-based education can be really valuable in determining the best doctor and insurance for himself, suggesting that the community can be an important resource in education.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8.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Your calendar is packed to the brim - work, class, dinner with your mom, hanging out with friends. Bumping your yearly checkup 6 months down the line… seems fine for now. That ear infection that’s “mild” right now? Maybe I’ll book an appointment tomorrow and go next week. We propose CheckUp, an app that looks at your online Calendar, takes your insurance information, and books your healthcare appointments for you, from the eye doctor to the dentist. You choose whether to accept or deny the appointments that your secretary makes for you, and you can specify any preferences about the doctor you see. Skip the long process of making multiple phone calls to several healthcare professionals to scrounge for a single time slot - leave it to our app. This solution works for both recurring healthcare appts and for any sudden health issues.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9.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What we asked people: Hi! So first, I want to give you some context. You are a student or early career professional/intern right now.  This is what your Google Calendar looks like for the next week. However, your ear starts hurting sunday night. When would you go and seek healthcare? Circle the time slot. How long do you think it will take to book your appt? Write a time down. When would you schedule the appt? Circle the time slot. Explain why you made those choices</a:t>
            </a:r>
          </a:p>
          <a:p>
            <a:r>
              <a:rPr lang="en-US"/>
              <a:t/>
            </a:r>
          </a:p>
          <a:p>
            <a:r>
              <a:rPr lang="en-US"/>
              <a:t>We have two calendars - students and professionals, since we identified that these are ppl who move a lot to new places/are very busy.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0.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recruited participants from the Career Fair, and we talked to a mix of professionals and students. We have a diversity of participants, since we talked to people who were international, FLI, and not from the Bay Area (one of our participants was from Guam). They are relevant to our study because we are looking to talk to people who are juggling multiple responsibilities and where healthcare is seen as one of many "To Dos"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Our initial assumption: People also put off receiving care if they are busy because booking appointments is seen as tedious</a:t>
            </a:r>
          </a:p>
          <a:p>
            <a:r>
              <a:rPr lang="en-US"/>
              <a:t/>
            </a:r>
          </a:p>
          <a:p>
            <a:r>
              <a:rPr lang="en-US"/>
              <a:t>Many people expressed that they wouldn’t call until Monday/Tuesday or until symptoms got really bad</a:t>
            </a:r>
          </a:p>
          <a:p>
            <a:r>
              <a:rPr lang="en-US"/>
              <a:t/>
            </a:r>
          </a:p>
          <a:p>
            <a:r>
              <a:rPr lang="en-US"/>
              <a:t>They expected the search to booking process to take around 30 mins - 1 hour of their time, and described it as “tedious”. Some described themselves as "lazy" and wouldn't do it unless it started to seriously affect their work. One participant even said on the professional calendar that she would go a week without healthcare.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Our second solution is CoPal, a virtual assistant that walks you through your healthcare needs and recommends relevant health options based on a user's questions. This solution relies on the assumption that a user is able to trust what a virtual assistant or chatbot says and trust them with potentially vulnerable health questions.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led users to interact with 3 online chatbots/virtual experiences (ChatGPT, Amtrak's Julie, United) with an objective, such as asking for help to book a train ticket to LA. At the end, we asked users to reflect on the experience, particularly probing how much they trusted their interactions with the chatbot.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4.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recruited one international Stanford student who wished to remain anonymous, but was recruited through mutual friends. As an international student, we were especially curious about her trust in asking a chatbot about systems that may be unfamiliar to her, such as navigating the train system in America.</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5.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What worked:</a:t>
            </a:r>
          </a:p>
          <a:p>
            <a:r>
              <a:rPr lang="en-US"/>
              <a:t>- The interactions that involved a chatbot provided through a service were more trustworthy than a standalone chatbot like ChatGPT</a:t>
            </a:r>
          </a:p>
          <a:p>
            <a:r>
              <a:rPr lang="en-US"/>
              <a:t>- Interactions were most positive when the user was able to get the result they wanted! The user trusted the service more when this happened. </a:t>
            </a:r>
          </a:p>
          <a:p>
            <a:r>
              <a:rPr lang="en-US"/>
              <a:t/>
            </a:r>
          </a:p>
          <a:p>
            <a:r>
              <a:rPr lang="en-US"/>
              <a:t>What didn't:</a:t>
            </a:r>
          </a:p>
          <a:p>
            <a:r>
              <a:rPr lang="en-US"/>
              <a:t>- Some chatbots were more clunking / the UI was unclear making it hard for the user to get the results that they wanted.</a:t>
            </a:r>
          </a:p>
          <a:p>
            <a:r>
              <a:rPr lang="en-US"/>
              <a:t>- In the ChatGPT interaction, the lack of specifics in the prompt made the chat’s answer super generic and therefore not helpful. </a:t>
            </a:r>
          </a:p>
          <a:p>
            <a:r>
              <a:rPr lang="en-US"/>
              <a:t/>
            </a:r>
          </a:p>
          <a:p>
            <a:r>
              <a:rPr lang="en-US"/>
              <a:t>Insights:</a:t>
            </a:r>
          </a:p>
          <a:p>
            <a:r>
              <a:rPr lang="en-US"/>
              <a:t>- Trust is more likely when the chatbot is connected to / developed by a company where the service is provided rather than a stand alone chatbot that is not affiliated with the industry or service it is giving recommendations on (ie chatGPT has less credibility giving healthcare advice compared to an insurance company’s chatbot)</a:t>
            </a:r>
          </a:p>
          <a:p>
            <a:r>
              <a:rPr lang="en-US"/>
              <a:t>- Question: How can we build a platform where the user can believe the results given to them even if it is not directly connected to a healthcare company / industry?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6.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recruited 4 Stanford students at Tresidder by sitting at tables and asking participants to sit down with us for a quick experience. All of them were Stanford undergraduates, and each of them were relevant as people who have all suffered from various, mostly minor health conditions that needed some type of care.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7.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that users carefully studied their options and were thinking as if they were confronting the scenarios in real-life; suggests home-remedy research is a viable sollution.</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8.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After testing out various solutions and observing what users liked and didn't like, we ultimately decided to go with CheckUp. Being less complicated than the other solutions, users were able to make their decisions and interact with the prototype quickly and without much explanation; it was the most intuitive solution out of all of them. It also had the clearest action; ultimately, users had a scheduled appointment based on their schedule, personal priorities, and preferences on how fast they wanted to be seen. As we continue on with this solution however, there are some concerns that we will continue to watch for, such as ethical concerns that CheckUp could perpetuate racial biases in selecting a doctor appointment, and also data privacy concerns in sharing information to make an appointment, sharing your calendar info, and more. There are also potential user biases to watch out for, such as the fact that older populations and less tech-savvy communities may be left out by our solution, and also people who don't operate with calendars in their daily lives.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9.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These are the 10 HMWs we generated from Connie's POV:</a:t>
            </a:r>
          </a:p>
          <a:p>
            <a:r>
              <a:rPr lang="en-US"/>
              <a:t/>
            </a:r>
          </a:p>
          <a:p>
            <a:r>
              <a:rPr lang="en-US"/>
              <a:t>HMW separate unavailable doctors from available doctors more clearly?</a:t>
            </a:r>
          </a:p>
          <a:p>
            <a:r>
              <a:rPr lang="en-US"/>
              <a:t>HMW make the search process for finding doctors insightful rather than annoying?</a:t>
            </a:r>
          </a:p>
          <a:p>
            <a:r>
              <a:rPr lang="en-US"/>
              <a:t>HMW entirely remove the search process for finding doctors?</a:t>
            </a:r>
          </a:p>
          <a:p>
            <a:r>
              <a:rPr lang="en-US"/>
              <a:t>HMW leverage known failed doctor searches to update and inform the doctor search process?</a:t>
            </a:r>
          </a:p>
          <a:p>
            <a:r>
              <a:rPr lang="en-US"/>
              <a:t>HMW remove the burden of finding doctors from the patients?</a:t>
            </a:r>
          </a:p>
          <a:p>
            <a:r>
              <a:rPr lang="en-US"/>
              <a:t>HMW make the insurance switch process like the college transfer process?</a:t>
            </a:r>
          </a:p>
          <a:p>
            <a:r>
              <a:rPr lang="en-US"/>
              <a:t>HMW make the search process for finding doctors something to look forward to?</a:t>
            </a:r>
          </a:p>
          <a:p>
            <a:r>
              <a:rPr lang="en-US"/>
              <a:t>HMW use previous satisfying doctor experiences to inform the doctor search process with the new insurance?</a:t>
            </a:r>
          </a:p>
          <a:p>
            <a:r>
              <a:rPr lang="en-US"/>
              <a:t>HMW incentivize patients to continue searching for doctors and get checkups instead of giving up?</a:t>
            </a:r>
          </a:p>
          <a:p>
            <a:r>
              <a:rPr lang="en-US"/>
              <a:t>HMW facilitate communication between insurance, doctors, and patients to streamline the doctor search process?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0.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These are the 10 HMWs generated from John's POV: </a:t>
            </a:r>
          </a:p>
          <a:p>
            <a:r>
              <a:rPr lang="en-US"/>
              <a:t/>
            </a:r>
          </a:p>
          <a:p>
            <a:r>
              <a:rPr lang="en-US"/>
              <a:t>HMW standardize co-pays across the US?</a:t>
            </a:r>
          </a:p>
          <a:p>
            <a:r>
              <a:rPr lang="en-US"/>
              <a:t>HMW make the process of hiring physicians less arduous / more efficient?</a:t>
            </a:r>
          </a:p>
          <a:p>
            <a:r>
              <a:rPr lang="en-US"/>
              <a:t>HMW remove the burden of co-pay for students?</a:t>
            </a:r>
          </a:p>
          <a:p>
            <a:r>
              <a:rPr lang="en-US"/>
              <a:t>HMW alleviate the feeling of lack of access to care for students?</a:t>
            </a:r>
          </a:p>
          <a:p>
            <a:r>
              <a:rPr lang="en-US"/>
              <a:t>HMW educate students about their insurance at a young age?</a:t>
            </a:r>
          </a:p>
          <a:p>
            <a:r>
              <a:rPr lang="en-US"/>
              <a:t>HMW normalize conversations about insurance amongst young people?</a:t>
            </a:r>
          </a:p>
          <a:p>
            <a:r>
              <a:rPr lang="en-US"/>
              <a:t>HMW place health responsibilities onto young people at an earlier point in their lives?</a:t>
            </a:r>
          </a:p>
          <a:p>
            <a:r>
              <a:rPr lang="en-US"/>
              <a:t>HMW increase communication between healthcare providers and their constituents?</a:t>
            </a:r>
          </a:p>
          <a:p>
            <a:r>
              <a:rPr lang="en-US"/>
              <a:t>HMW better respond to student demand for care in a timely fashion?</a:t>
            </a:r>
          </a:p>
          <a:p>
            <a:r>
              <a:rPr lang="en-US"/>
              <a:t>HMW vary the amount of staffing on a month-by-month basis?</a:t>
            </a:r>
          </a:p>
          <a:p>
            <a:r>
              <a:rPr lang="en-US"/>
              <a:t>HMW track co-pay metrics from state to state?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These are the HMWs for Alia:</a:t>
            </a:r>
          </a:p>
          <a:p>
            <a:r>
              <a:rPr lang="en-US"/>
              <a:t>HMW reduce the rates of misdiagnosis?</a:t>
            </a:r>
          </a:p>
          <a:p>
            <a:r>
              <a:rPr lang="en-US"/>
              <a:t>HMW better early detection of a recurrent injury?</a:t>
            </a:r>
          </a:p>
          <a:p>
            <a:r>
              <a:rPr lang="en-US"/>
              <a:t>HMW help people find affordable primary care in a new city?</a:t>
            </a:r>
          </a:p>
          <a:p>
            <a:r>
              <a:rPr lang="en-US"/>
              <a:t>HMW help people easily switch in-state insurance plans upon moving?</a:t>
            </a:r>
          </a:p>
          <a:p>
            <a:r>
              <a:rPr lang="en-US"/>
              <a:t>HMW automate the creation of personalized lifestyle regimens based on watched content?</a:t>
            </a:r>
          </a:p>
          <a:p>
            <a:r>
              <a:rPr lang="en-US"/>
              <a:t>HMW foster greater long-term trust between new doctors and patients?</a:t>
            </a:r>
          </a:p>
          <a:p>
            <a:r>
              <a:rPr lang="en-US"/>
              <a:t>HMW eliminate in-state only plans?</a:t>
            </a:r>
          </a:p>
          <a:p>
            <a:r>
              <a:rPr lang="en-US"/>
              <a:t>HMW distinguish between recurrent and one-off incident injuries?</a:t>
            </a:r>
          </a:p>
          <a:p>
            <a:r>
              <a:rPr lang="en-US"/>
              <a:t>HMW create better ways to continue tracking recurrent injuries?</a:t>
            </a:r>
          </a:p>
          <a:p>
            <a:r>
              <a:rPr lang="en-US"/>
              <a:t>HMW provide patients the autonomy they desire in their healthcare while maintaining the integrity of medical information?</a:t>
            </a:r>
          </a:p>
          <a:p>
            <a:r>
              <a:rPr lang="en-US"/>
              <a:t>HMW eliminate the need to go back home for care?</a:t>
            </a:r>
          </a:p>
          <a:p>
            <a:r>
              <a:rPr lang="en-US"/>
              <a:t>HMW help self-employed entrepreneurs find reliable health insurance plans?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Brainstorm for HMW educate students about their insurance at a young age? </a:t>
            </a:r>
          </a:p>
          <a:p>
            <a:r>
              <a:rPr lang="en-US"/>
              <a:t/>
            </a:r>
          </a:p>
          <a:p>
            <a:r>
              <a:rPr lang="en-US"/>
              <a:t>Solution chosen was CoPal, a virtual assistant that walks you through your healthcare needs and recommends health options.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is the brainstorm for HMW incentivize patients to continue searching for doctors and get checkups instead of giving up?</a:t>
            </a:r>
          </a:p>
          <a:p>
            <a:r>
              <a:rPr lang="en-US"/>
              <a:t/>
            </a:r>
          </a:p>
          <a:p>
            <a:r>
              <a:rPr lang="en-US"/>
              <a:t>The solution chosen was CheckUp</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4.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is the brainstorm for HMW provide Alia the autonomy she desires in her healthcare while maintaining the integrity of medical information?</a:t>
            </a:r>
          </a:p>
          <a:p>
            <a:r>
              <a:rPr lang="en-US"/>
              <a:t/>
            </a:r>
          </a:p>
          <a:p>
            <a:r>
              <a:rPr lang="en-US"/>
              <a:t>The Solution chosen was DocDIY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5.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is a filled out calendar that one of participants filled out, she wrote out her thinking process very clearly and how she perceived the process of getting healthcare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1.jpeg" Type="http://schemas.openxmlformats.org/officeDocument/2006/relationships/image"/><Relationship Id="rId11" Target="../media/image12.jpe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9.png" Type="http://schemas.openxmlformats.org/officeDocument/2006/relationships/image"/><Relationship Id="rId9" Target="../media/image10.pn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4.svg" Type="http://schemas.openxmlformats.org/officeDocument/2006/relationships/image"/><Relationship Id="rId11" Target="../media/image15.png" Type="http://schemas.openxmlformats.org/officeDocument/2006/relationships/image"/><Relationship Id="rId12" Target="../media/image16.svg" Type="http://schemas.openxmlformats.org/officeDocument/2006/relationships/image"/><Relationship Id="rId2" Target="../notesSlides/notesSlide1.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media/image13.pn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8.png" Type="http://schemas.openxmlformats.org/officeDocument/2006/relationships/image"/><Relationship Id="rId11" Target="../media/image19.png" Type="http://schemas.openxmlformats.org/officeDocument/2006/relationships/image"/><Relationship Id="rId12" Target="../media/image20.svg" Type="http://schemas.openxmlformats.org/officeDocument/2006/relationships/image"/><Relationship Id="rId13" Target="../media/image21.jpeg" Type="http://schemas.openxmlformats.org/officeDocument/2006/relationships/image"/><Relationship Id="rId14" Target="../media/image22.jpeg" Type="http://schemas.openxmlformats.org/officeDocument/2006/relationships/image"/><Relationship Id="rId2" Target="../notesSlides/notesSlide2.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media/image17.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4.svg" Type="http://schemas.openxmlformats.org/officeDocument/2006/relationships/image"/><Relationship Id="rId11" Target="../media/image15.png" Type="http://schemas.openxmlformats.org/officeDocument/2006/relationships/image"/><Relationship Id="rId12" Target="../media/image16.svg" Type="http://schemas.openxmlformats.org/officeDocument/2006/relationships/image"/><Relationship Id="rId2" Target="../notesSlides/notesSlide3.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media/image13.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9.png" Type="http://schemas.openxmlformats.org/officeDocument/2006/relationships/image"/><Relationship Id="rId11" Target="../media/image20.svg" Type="http://schemas.openxmlformats.org/officeDocument/2006/relationships/image"/><Relationship Id="rId2" Target="../notesSlides/notesSlide4.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media/image23.pn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19.png" Type="http://schemas.openxmlformats.org/officeDocument/2006/relationships/image"/><Relationship Id="rId9" Target="../media/image20.sv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25.png" Type="http://schemas.openxmlformats.org/officeDocument/2006/relationships/image"/><Relationship Id="rId11" Target="../media/image26.svg" Type="http://schemas.openxmlformats.org/officeDocument/2006/relationships/image"/><Relationship Id="rId2" Target="../notesSlides/notesSlide5.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media/image24.pn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media/image23.pn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26.svg" Type="http://schemas.openxmlformats.org/officeDocument/2006/relationships/image"/><Relationship Id="rId11" Target="../media/image27.png" Type="http://schemas.openxmlformats.org/officeDocument/2006/relationships/image"/><Relationship Id="rId12" Target="../media/image28.svg" Type="http://schemas.openxmlformats.org/officeDocument/2006/relationships/image"/><Relationship Id="rId2" Target="../notesSlides/notesSlide7.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media/image25.pn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9.png" Type="http://schemas.openxmlformats.org/officeDocument/2006/relationships/image"/><Relationship Id="rId11" Target="../media/image20.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18.png" Type="http://schemas.openxmlformats.org/officeDocument/2006/relationships/image"/><Relationship Id="rId9" Target="../media/image17.pn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18.png" Type="http://schemas.openxmlformats.org/officeDocument/2006/relationships/image"/></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29.png" Type="http://schemas.openxmlformats.org/officeDocument/2006/relationships/image"/><Relationship Id="rId9" Target="../media/image30.svg" Type="http://schemas.openxmlformats.org/officeDocument/2006/relationships/image"/></Relationships>
</file>

<file path=ppt/slides/_rels/slide1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19.png" Type="http://schemas.openxmlformats.org/officeDocument/2006/relationships/image"/><Relationship Id="rId9" Target="../media/image20.svg" Type="http://schemas.openxmlformats.org/officeDocument/2006/relationships/image"/></Relationships>
</file>

<file path=ppt/slides/_rels/slide1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31.png" Type="http://schemas.openxmlformats.org/officeDocument/2006/relationships/image"/><Relationship Id="rId9" Target="../media/image32.svg" Type="http://schemas.openxmlformats.org/officeDocument/2006/relationships/image"/></Relationships>
</file>

<file path=ppt/slides/_rels/slide1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17.png" Type="http://schemas.openxmlformats.org/officeDocument/2006/relationships/image"/></Relationships>
</file>

<file path=ppt/slides/_rels/slide1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33.png" Type="http://schemas.openxmlformats.org/officeDocument/2006/relationships/image"/><Relationship Id="rId9" Target="../media/image34.svg" Type="http://schemas.openxmlformats.org/officeDocument/2006/relationships/image"/></Relationships>
</file>

<file path=ppt/slides/_rels/slide18.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media/image35.png" Type="http://schemas.openxmlformats.org/officeDocument/2006/relationships/image"/></Relationships>
</file>

<file path=ppt/slides/_rels/slide19.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4.svg" Type="http://schemas.openxmlformats.org/officeDocument/2006/relationships/image"/><Relationship Id="rId11" Target="../media/image36.png" Type="http://schemas.openxmlformats.org/officeDocument/2006/relationships/image"/><Relationship Id="rId12" Target="../media/image37.png" Type="http://schemas.openxmlformats.org/officeDocument/2006/relationships/image"/><Relationship Id="rId2" Target="../notesSlides/notesSlide9.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media/image13.png" Type="http://schemas.openxmlformats.org/officeDocument/2006/relationships/image"/></Relationships>
</file>

<file path=ppt/slides/_rels/slide20.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39.jpeg" Type="http://schemas.openxmlformats.org/officeDocument/2006/relationships/image"/><Relationship Id="rId2" Target="../notesSlides/notesSlide10.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media/image38.jpeg" Type="http://schemas.openxmlformats.org/officeDocument/2006/relationships/image"/></Relationships>
</file>

<file path=ppt/slides/_rels/slide21.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41.svg" Type="http://schemas.openxmlformats.org/officeDocument/2006/relationships/image"/><Relationship Id="rId2" Target="../notesSlides/notesSlide11.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media/image40.png" Type="http://schemas.openxmlformats.org/officeDocument/2006/relationships/image"/></Relationships>
</file>

<file path=ppt/slides/_rels/slide22.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43.svg" Type="http://schemas.openxmlformats.org/officeDocument/2006/relationships/image"/><Relationship Id="rId2" Target="../notesSlides/notesSlide12.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media/image42.png" Type="http://schemas.openxmlformats.org/officeDocument/2006/relationships/image"/></Relationships>
</file>

<file path=ppt/slides/_rels/slide23.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4.svg" Type="http://schemas.openxmlformats.org/officeDocument/2006/relationships/image"/><Relationship Id="rId11" Target="../media/image44.png" Type="http://schemas.openxmlformats.org/officeDocument/2006/relationships/image"/><Relationship Id="rId12" Target="../media/image45.png" Type="http://schemas.openxmlformats.org/officeDocument/2006/relationships/image"/><Relationship Id="rId13" Target="../media/image46.png" Type="http://schemas.openxmlformats.org/officeDocument/2006/relationships/image"/><Relationship Id="rId2" Target="../notesSlides/notesSlide13.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media/image13.png" Type="http://schemas.openxmlformats.org/officeDocument/2006/relationships/image"/></Relationships>
</file>

<file path=ppt/slides/_rels/slide24.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media/image47.jpeg" Type="http://schemas.openxmlformats.org/officeDocument/2006/relationships/image"/></Relationships>
</file>

<file path=ppt/slides/_rels/slide25.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41.svg" Type="http://schemas.openxmlformats.org/officeDocument/2006/relationships/image"/><Relationship Id="rId2" Target="../notesSlides/notesSlide15.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media/image40.png" Type="http://schemas.openxmlformats.org/officeDocument/2006/relationships/image"/></Relationships>
</file>

<file path=ppt/slides/_rels/slide2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48.png" Type="http://schemas.openxmlformats.org/officeDocument/2006/relationships/image"/></Relationships>
</file>

<file path=ppt/slides/_rels/slide27.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49.png" Type="http://schemas.openxmlformats.org/officeDocument/2006/relationships/image"/><Relationship Id="rId11" Target="../media/image50.jpe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_rels/slide28.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52.jpeg" Type="http://schemas.openxmlformats.org/officeDocument/2006/relationships/image"/><Relationship Id="rId11" Target="../media/image53.jpeg" Type="http://schemas.openxmlformats.org/officeDocument/2006/relationships/image"/><Relationship Id="rId2" Target="../notesSlides/notesSlide16.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media/image51.jpeg" Type="http://schemas.openxmlformats.org/officeDocument/2006/relationships/image"/></Relationships>
</file>

<file path=ppt/slides/_rels/slide29.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41.svg" Type="http://schemas.openxmlformats.org/officeDocument/2006/relationships/image"/><Relationship Id="rId2" Target="../notesSlides/notesSlide17.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media/image40.png" Type="http://schemas.openxmlformats.org/officeDocument/2006/relationships/image"/></Relationships>
</file>

<file path=ppt/slides/_rels/slide30.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media/image35.png" Type="http://schemas.openxmlformats.org/officeDocument/2006/relationships/image"/></Relationships>
</file>

<file path=ppt/slides/_rels/slide3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54.jpeg" Type="http://schemas.openxmlformats.org/officeDocument/2006/relationships/image"/></Relationships>
</file>

<file path=ppt/slides/_rels/slide3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s>
</file>

<file path=ppt/slides/_rels/slide33.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19.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s>
</file>

<file path=ppt/slides/_rels/slide34.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20.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s>
</file>

<file path=ppt/slides/_rels/slide35.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21.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s>
</file>

<file path=ppt/slides/_rels/slide36.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22.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media/image55.jpeg" Type="http://schemas.openxmlformats.org/officeDocument/2006/relationships/image"/></Relationships>
</file>

<file path=ppt/slides/_rels/slide37.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23.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media/image56.jpeg" Type="http://schemas.openxmlformats.org/officeDocument/2006/relationships/image"/></Relationships>
</file>

<file path=ppt/slides/_rels/slide38.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24.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media/image57.jpeg" Type="http://schemas.openxmlformats.org/officeDocument/2006/relationships/image"/></Relationships>
</file>

<file path=ppt/slides/_rels/slide3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8.png" Type="http://schemas.openxmlformats.org/officeDocument/2006/relationships/image"/></Relationships>
</file>

<file path=ppt/slides/_rels/slide4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9.png" Type="http://schemas.openxmlformats.org/officeDocument/2006/relationships/image"/></Relationships>
</file>

<file path=ppt/slides/_rels/slide41.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25.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media/image60.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2">
                <a:alphaModFix amt="62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4">
                <a:alphaModFix amt="62000"/>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6">
                <a:alphaModFix amt="62000"/>
                <a:extLst>
                  <a:ext uri="{96DAC541-7B7A-43D3-8B79-37D633B846F1}">
                    <asvg:svgBlip xmlns:asvg="http://schemas.microsoft.com/office/drawing/2016/SVG/main" r:embed="rId7"/>
                  </a:ext>
                </a:extLst>
              </a:blip>
              <a:stretch>
                <a:fillRect l="0" t="0" r="0" b="0"/>
              </a:stretch>
            </a:blipFill>
          </p:spPr>
        </p:sp>
      </p:grpSp>
      <p:grpSp>
        <p:nvGrpSpPr>
          <p:cNvPr name="Group 6" id="6"/>
          <p:cNvGrpSpPr/>
          <p:nvPr/>
        </p:nvGrpSpPr>
        <p:grpSpPr>
          <a:xfrm rot="5200089">
            <a:off x="-3824700" y="-4007710"/>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2">
                <a:alphaModFix amt="62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4">
                <a:alphaModFix amt="62000"/>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6">
                <a:alphaModFix amt="62000"/>
                <a:extLst>
                  <a:ext uri="{96DAC541-7B7A-43D3-8B79-37D633B846F1}">
                    <asvg:svgBlip xmlns:asvg="http://schemas.microsoft.com/office/drawing/2016/SVG/main" r:embed="rId7"/>
                  </a:ext>
                </a:extLst>
              </a:blip>
              <a:stretch>
                <a:fillRect l="0" t="0" r="0" b="0"/>
              </a:stretch>
            </a:blipFill>
          </p:spPr>
        </p:sp>
      </p:grpSp>
      <p:grpSp>
        <p:nvGrpSpPr>
          <p:cNvPr name="Group 10" id="10"/>
          <p:cNvGrpSpPr/>
          <p:nvPr/>
        </p:nvGrpSpPr>
        <p:grpSpPr>
          <a:xfrm rot="0">
            <a:off x="2648790" y="3087949"/>
            <a:ext cx="3584855" cy="596036"/>
            <a:chOff x="0" y="0"/>
            <a:chExt cx="944159" cy="156981"/>
          </a:xfrm>
        </p:grpSpPr>
        <p:sp>
          <p:nvSpPr>
            <p:cNvPr name="Freeform 11" id="11"/>
            <p:cNvSpPr/>
            <p:nvPr/>
          </p:nvSpPr>
          <p:spPr>
            <a:xfrm flipH="false" flipV="false" rot="0">
              <a:off x="0" y="0"/>
              <a:ext cx="944159" cy="156981"/>
            </a:xfrm>
            <a:custGeom>
              <a:avLst/>
              <a:gdLst/>
              <a:ahLst/>
              <a:cxnLst/>
              <a:rect r="r" b="b" t="t" l="l"/>
              <a:pathLst>
                <a:path h="156981" w="944159">
                  <a:moveTo>
                    <a:pt x="34554" y="0"/>
                  </a:moveTo>
                  <a:lnTo>
                    <a:pt x="909606" y="0"/>
                  </a:lnTo>
                  <a:cubicBezTo>
                    <a:pt x="918770" y="0"/>
                    <a:pt x="927559" y="3640"/>
                    <a:pt x="934039" y="10121"/>
                  </a:cubicBezTo>
                  <a:cubicBezTo>
                    <a:pt x="940519" y="16601"/>
                    <a:pt x="944159" y="25390"/>
                    <a:pt x="944159" y="34554"/>
                  </a:cubicBezTo>
                  <a:lnTo>
                    <a:pt x="944159" y="122427"/>
                  </a:lnTo>
                  <a:cubicBezTo>
                    <a:pt x="944159" y="141510"/>
                    <a:pt x="928689" y="156981"/>
                    <a:pt x="909606" y="156981"/>
                  </a:cubicBezTo>
                  <a:lnTo>
                    <a:pt x="34554" y="156981"/>
                  </a:lnTo>
                  <a:cubicBezTo>
                    <a:pt x="15470" y="156981"/>
                    <a:pt x="0" y="141510"/>
                    <a:pt x="0" y="122427"/>
                  </a:cubicBezTo>
                  <a:lnTo>
                    <a:pt x="0" y="34554"/>
                  </a:lnTo>
                  <a:cubicBezTo>
                    <a:pt x="0" y="15470"/>
                    <a:pt x="15470" y="0"/>
                    <a:pt x="34554" y="0"/>
                  </a:cubicBezTo>
                  <a:close/>
                </a:path>
              </a:pathLst>
            </a:custGeom>
            <a:solidFill>
              <a:srgbClr val="1A1B1E"/>
            </a:solidFill>
            <a:ln cap="sq">
              <a:noFill/>
              <a:prstDash val="solid"/>
              <a:miter/>
            </a:ln>
          </p:spPr>
        </p:sp>
        <p:sp>
          <p:nvSpPr>
            <p:cNvPr name="TextBox 12" id="12"/>
            <p:cNvSpPr txBox="true"/>
            <p:nvPr/>
          </p:nvSpPr>
          <p:spPr>
            <a:xfrm>
              <a:off x="0" y="-66675"/>
              <a:ext cx="812800" cy="879475"/>
            </a:xfrm>
            <a:prstGeom prst="rect">
              <a:avLst/>
            </a:prstGeom>
          </p:spPr>
          <p:txBody>
            <a:bodyPr anchor="ctr" rtlCol="false" tIns="50800" lIns="50800" bIns="50800" rIns="50800"/>
            <a:lstStyle/>
            <a:p>
              <a:pPr algn="ctr">
                <a:lnSpc>
                  <a:spcPts val="3919"/>
                </a:lnSpc>
              </a:pPr>
              <a:r>
                <a:rPr lang="en-US" sz="2799">
                  <a:solidFill>
                    <a:srgbClr val="FFFFFF"/>
                  </a:solidFill>
                  <a:latin typeface="Kollektif Bold"/>
                </a:rPr>
                <a:t>CS 147</a:t>
              </a:r>
            </a:p>
          </p:txBody>
        </p:sp>
      </p:grpSp>
      <p:sp>
        <p:nvSpPr>
          <p:cNvPr name="Freeform 13" id="13"/>
          <p:cNvSpPr/>
          <p:nvPr/>
        </p:nvSpPr>
        <p:spPr>
          <a:xfrm flipH="false" flipV="false" rot="0">
            <a:off x="10916609" y="2326556"/>
            <a:ext cx="5275368" cy="5633888"/>
          </a:xfrm>
          <a:custGeom>
            <a:avLst/>
            <a:gdLst/>
            <a:ahLst/>
            <a:cxnLst/>
            <a:rect r="r" b="b" t="t" l="l"/>
            <a:pathLst>
              <a:path h="5633888" w="5275368">
                <a:moveTo>
                  <a:pt x="0" y="0"/>
                </a:moveTo>
                <a:lnTo>
                  <a:pt x="5275368" y="0"/>
                </a:lnTo>
                <a:lnTo>
                  <a:pt x="5275368" y="5633888"/>
                </a:lnTo>
                <a:lnTo>
                  <a:pt x="0" y="563388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4" id="14"/>
          <p:cNvSpPr txBox="true"/>
          <p:nvPr/>
        </p:nvSpPr>
        <p:spPr>
          <a:xfrm rot="0">
            <a:off x="1028700" y="3981784"/>
            <a:ext cx="7270419" cy="3028950"/>
          </a:xfrm>
          <a:prstGeom prst="rect">
            <a:avLst/>
          </a:prstGeom>
        </p:spPr>
        <p:txBody>
          <a:bodyPr anchor="t" rtlCol="false" tIns="0" lIns="0" bIns="0" rIns="0">
            <a:spAutoFit/>
          </a:bodyPr>
          <a:lstStyle/>
          <a:p>
            <a:pPr algn="ctr">
              <a:lnSpc>
                <a:spcPts val="7800"/>
              </a:lnSpc>
            </a:pPr>
            <a:r>
              <a:rPr lang="en-US" sz="7500" spc="-135">
                <a:solidFill>
                  <a:srgbClr val="1A1B1E"/>
                </a:solidFill>
                <a:latin typeface="Kollektif Bold"/>
              </a:rPr>
              <a:t>streamlining the healthcare experience</a:t>
            </a:r>
          </a:p>
        </p:txBody>
      </p:sp>
      <p:sp>
        <p:nvSpPr>
          <p:cNvPr name="TextBox 15" id="15"/>
          <p:cNvSpPr txBox="true"/>
          <p:nvPr/>
        </p:nvSpPr>
        <p:spPr>
          <a:xfrm rot="0">
            <a:off x="727724" y="7125034"/>
            <a:ext cx="7872371" cy="449828"/>
          </a:xfrm>
          <a:prstGeom prst="rect">
            <a:avLst/>
          </a:prstGeom>
        </p:spPr>
        <p:txBody>
          <a:bodyPr anchor="t" rtlCol="false" tIns="0" lIns="0" bIns="0" rIns="0">
            <a:spAutoFit/>
          </a:bodyPr>
          <a:lstStyle/>
          <a:p>
            <a:pPr algn="ctr">
              <a:lnSpc>
                <a:spcPts val="3600"/>
              </a:lnSpc>
            </a:pPr>
            <a:r>
              <a:rPr lang="en-US" sz="2400">
                <a:solidFill>
                  <a:srgbClr val="66666E"/>
                </a:solidFill>
                <a:latin typeface="Kollektif Bold"/>
              </a:rPr>
              <a:t>Delali Bruce, Angela Mao, Susan Lee, Abbie Maemoto</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2">
                <a:alphaModFix amt="62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4">
                <a:alphaModFix amt="62000"/>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6">
                <a:alphaModFix amt="62000"/>
                <a:extLst>
                  <a:ext uri="{96DAC541-7B7A-43D3-8B79-37D633B846F1}">
                    <asvg:svgBlip xmlns:asvg="http://schemas.microsoft.com/office/drawing/2016/SVG/main" r:embed="rId7"/>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2">
                <a:alphaModFix amt="62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4">
                <a:alphaModFix amt="62000"/>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6">
                <a:alphaModFix amt="62000"/>
                <a:extLst>
                  <a:ext uri="{96DAC541-7B7A-43D3-8B79-37D633B846F1}">
                    <asvg:svgBlip xmlns:asvg="http://schemas.microsoft.com/office/drawing/2016/SVG/main" r:embed="rId7"/>
                  </a:ext>
                </a:extLst>
              </a:blip>
              <a:stretch>
                <a:fillRect l="0" t="0" r="0" b="0"/>
              </a:stretch>
            </a:blipFill>
          </p:spPr>
        </p:sp>
      </p:grpSp>
      <p:grpSp>
        <p:nvGrpSpPr>
          <p:cNvPr name="Group 10" id="10"/>
          <p:cNvGrpSpPr/>
          <p:nvPr/>
        </p:nvGrpSpPr>
        <p:grpSpPr>
          <a:xfrm rot="0">
            <a:off x="1435120" y="3673536"/>
            <a:ext cx="3671755" cy="3751438"/>
            <a:chOff x="0" y="0"/>
            <a:chExt cx="4895673" cy="5001918"/>
          </a:xfrm>
        </p:grpSpPr>
        <p:grpSp>
          <p:nvGrpSpPr>
            <p:cNvPr name="Group 11" id="11"/>
            <p:cNvGrpSpPr/>
            <p:nvPr/>
          </p:nvGrpSpPr>
          <p:grpSpPr>
            <a:xfrm rot="0">
              <a:off x="0" y="2783183"/>
              <a:ext cx="4895673" cy="2218734"/>
              <a:chOff x="0" y="0"/>
              <a:chExt cx="577429" cy="261693"/>
            </a:xfrm>
          </p:grpSpPr>
          <p:sp>
            <p:nvSpPr>
              <p:cNvPr name="Freeform 12" id="12"/>
              <p:cNvSpPr/>
              <p:nvPr/>
            </p:nvSpPr>
            <p:spPr>
              <a:xfrm flipH="false" flipV="false" rot="0">
                <a:off x="0" y="0"/>
                <a:ext cx="577429" cy="261693"/>
              </a:xfrm>
              <a:custGeom>
                <a:avLst/>
                <a:gdLst/>
                <a:ahLst/>
                <a:cxnLst/>
                <a:rect r="r" b="b" t="t" l="l"/>
                <a:pathLst>
                  <a:path h="261693" w="577429">
                    <a:moveTo>
                      <a:pt x="88557" y="0"/>
                    </a:moveTo>
                    <a:lnTo>
                      <a:pt x="488872" y="0"/>
                    </a:lnTo>
                    <a:cubicBezTo>
                      <a:pt x="537781" y="0"/>
                      <a:pt x="577429" y="39648"/>
                      <a:pt x="577429" y="88557"/>
                    </a:cubicBezTo>
                    <a:lnTo>
                      <a:pt x="577429" y="173135"/>
                    </a:lnTo>
                    <a:cubicBezTo>
                      <a:pt x="577429" y="196622"/>
                      <a:pt x="568099" y="219147"/>
                      <a:pt x="551491" y="235755"/>
                    </a:cubicBezTo>
                    <a:cubicBezTo>
                      <a:pt x="534884" y="252363"/>
                      <a:pt x="512359" y="261693"/>
                      <a:pt x="488872" y="261693"/>
                    </a:cubicBezTo>
                    <a:lnTo>
                      <a:pt x="88557" y="261693"/>
                    </a:lnTo>
                    <a:cubicBezTo>
                      <a:pt x="39648" y="261693"/>
                      <a:pt x="0" y="222044"/>
                      <a:pt x="0" y="173135"/>
                    </a:cubicBezTo>
                    <a:lnTo>
                      <a:pt x="0" y="88557"/>
                    </a:lnTo>
                    <a:cubicBezTo>
                      <a:pt x="0" y="65070"/>
                      <a:pt x="9330" y="42546"/>
                      <a:pt x="25938" y="25938"/>
                    </a:cubicBezTo>
                    <a:cubicBezTo>
                      <a:pt x="42546" y="9330"/>
                      <a:pt x="65070" y="0"/>
                      <a:pt x="88557" y="0"/>
                    </a:cubicBezTo>
                    <a:close/>
                  </a:path>
                </a:pathLst>
              </a:custGeom>
              <a:solidFill>
                <a:srgbClr val="FFFFFF"/>
              </a:solidFill>
              <a:ln cap="rnd">
                <a:noFill/>
                <a:prstDash val="solid"/>
                <a:round/>
              </a:ln>
            </p:spPr>
          </p:sp>
          <p:sp>
            <p:nvSpPr>
              <p:cNvPr name="TextBox 13" id="13"/>
              <p:cNvSpPr txBox="true"/>
              <p:nvPr/>
            </p:nvSpPr>
            <p:spPr>
              <a:xfrm>
                <a:off x="0" y="-57150"/>
                <a:ext cx="812800" cy="869950"/>
              </a:xfrm>
              <a:prstGeom prst="rect">
                <a:avLst/>
              </a:prstGeom>
            </p:spPr>
            <p:txBody>
              <a:bodyPr anchor="ctr" rtlCol="false" tIns="50800" lIns="50800" bIns="50800" rIns="50800"/>
              <a:lstStyle/>
              <a:p>
                <a:pPr algn="ctr" marL="0" indent="0" lvl="0">
                  <a:lnSpc>
                    <a:spcPts val="2754"/>
                  </a:lnSpc>
                  <a:spcBef>
                    <a:spcPct val="0"/>
                  </a:spcBef>
                </a:pPr>
              </a:p>
            </p:txBody>
          </p:sp>
        </p:grpSp>
        <p:grpSp>
          <p:nvGrpSpPr>
            <p:cNvPr name="Group 14" id="14"/>
            <p:cNvGrpSpPr>
              <a:grpSpLocks noChangeAspect="true"/>
            </p:cNvGrpSpPr>
            <p:nvPr/>
          </p:nvGrpSpPr>
          <p:grpSpPr>
            <a:xfrm rot="0">
              <a:off x="629625" y="0"/>
              <a:ext cx="3636423" cy="3636423"/>
              <a:chOff x="0" y="0"/>
              <a:chExt cx="8909050" cy="8909050"/>
            </a:xfrm>
          </p:grpSpPr>
          <p:sp>
            <p:nvSpPr>
              <p:cNvPr name="Freeform 15" id="15"/>
              <p:cNvSpPr/>
              <p:nvPr/>
            </p:nvSpPr>
            <p:spPr>
              <a:xfrm flipH="false" flipV="false" rot="0">
                <a:off x="-210012" y="2402"/>
                <a:ext cx="9329074" cy="8904246"/>
              </a:xfrm>
              <a:custGeom>
                <a:avLst/>
                <a:gdLst/>
                <a:ahLst/>
                <a:cxnLst/>
                <a:rect r="r" b="b" t="t" l="l"/>
                <a:pathLst>
                  <a:path h="8904246" w="9329074">
                    <a:moveTo>
                      <a:pt x="4664537" y="7123"/>
                    </a:moveTo>
                    <a:cubicBezTo>
                      <a:pt x="3071756" y="0"/>
                      <a:pt x="1596908" y="845651"/>
                      <a:pt x="798454" y="2223865"/>
                    </a:cubicBezTo>
                    <a:cubicBezTo>
                      <a:pt x="0" y="3602079"/>
                      <a:pt x="0" y="5302167"/>
                      <a:pt x="798454" y="6680382"/>
                    </a:cubicBezTo>
                    <a:cubicBezTo>
                      <a:pt x="1596908" y="8058595"/>
                      <a:pt x="3071756" y="8904246"/>
                      <a:pt x="4664537" y="8897123"/>
                    </a:cubicBezTo>
                    <a:cubicBezTo>
                      <a:pt x="6257318" y="8904246"/>
                      <a:pt x="7732166" y="8058595"/>
                      <a:pt x="8530620" y="6680382"/>
                    </a:cubicBezTo>
                    <a:cubicBezTo>
                      <a:pt x="9329074" y="5302167"/>
                      <a:pt x="9329074" y="3602079"/>
                      <a:pt x="8530620" y="2223865"/>
                    </a:cubicBezTo>
                    <a:cubicBezTo>
                      <a:pt x="7732166" y="845651"/>
                      <a:pt x="6257318" y="0"/>
                      <a:pt x="4664537" y="7123"/>
                    </a:cubicBezTo>
                    <a:close/>
                  </a:path>
                </a:pathLst>
              </a:custGeom>
              <a:solidFill>
                <a:srgbClr val="A19FFF"/>
              </a:solidFill>
            </p:spPr>
          </p:sp>
          <p:sp>
            <p:nvSpPr>
              <p:cNvPr name="Freeform 16" id="16"/>
              <p:cNvSpPr/>
              <p:nvPr/>
            </p:nvSpPr>
            <p:spPr>
              <a:xfrm flipH="false" flipV="false" rot="0">
                <a:off x="63863" y="263805"/>
                <a:ext cx="8781323" cy="8381440"/>
              </a:xfrm>
              <a:custGeom>
                <a:avLst/>
                <a:gdLst/>
                <a:ahLst/>
                <a:cxnLst/>
                <a:rect r="r" b="b" t="t" l="l"/>
                <a:pathLst>
                  <a:path h="8381440" w="8781323">
                    <a:moveTo>
                      <a:pt x="4390662" y="6705"/>
                    </a:moveTo>
                    <a:cubicBezTo>
                      <a:pt x="2891400" y="0"/>
                      <a:pt x="1503147" y="795999"/>
                      <a:pt x="751573" y="2093292"/>
                    </a:cubicBezTo>
                    <a:cubicBezTo>
                      <a:pt x="0" y="3390586"/>
                      <a:pt x="0" y="4990854"/>
                      <a:pt x="751573" y="6288148"/>
                    </a:cubicBezTo>
                    <a:cubicBezTo>
                      <a:pt x="1503147" y="7585441"/>
                      <a:pt x="2891400" y="8381440"/>
                      <a:pt x="4390662" y="8374735"/>
                    </a:cubicBezTo>
                    <a:cubicBezTo>
                      <a:pt x="5889924" y="8381440"/>
                      <a:pt x="7278177" y="7585441"/>
                      <a:pt x="8029751" y="6288148"/>
                    </a:cubicBezTo>
                    <a:cubicBezTo>
                      <a:pt x="8781323" y="4990854"/>
                      <a:pt x="8781323" y="3390586"/>
                      <a:pt x="8029751" y="2093292"/>
                    </a:cubicBezTo>
                    <a:cubicBezTo>
                      <a:pt x="7278177" y="795999"/>
                      <a:pt x="5889924" y="0"/>
                      <a:pt x="4390662" y="6705"/>
                    </a:cubicBezTo>
                    <a:close/>
                  </a:path>
                </a:pathLst>
              </a:custGeom>
              <a:blipFill>
                <a:blip r:embed="rId8"/>
                <a:stretch>
                  <a:fillRect l="223" t="-24999" r="223" b="-24999"/>
                </a:stretch>
              </a:blipFill>
            </p:spPr>
          </p:sp>
          <p:sp>
            <p:nvSpPr>
              <p:cNvPr name="Freeform 17" id="17"/>
              <p:cNvSpPr/>
              <p:nvPr/>
            </p:nvSpPr>
            <p:spPr>
              <a:xfrm flipH="false" flipV="false" rot="0">
                <a:off x="0" y="0"/>
                <a:ext cx="8909050" cy="8909050"/>
              </a:xfrm>
              <a:custGeom>
                <a:avLst/>
                <a:gdLst/>
                <a:ahLst/>
                <a:cxnLst/>
                <a:rect r="r" b="b" t="t" l="l"/>
                <a:pathLst>
                  <a:path h="8909050" w="8909050">
                    <a:moveTo>
                      <a:pt x="4454525" y="8909050"/>
                    </a:moveTo>
                    <a:cubicBezTo>
                      <a:pt x="3264662" y="8909050"/>
                      <a:pt x="2146046" y="8445500"/>
                      <a:pt x="1304544" y="7603744"/>
                    </a:cubicBezTo>
                    <a:cubicBezTo>
                      <a:pt x="895477" y="7194550"/>
                      <a:pt x="574294" y="6718173"/>
                      <a:pt x="350012" y="6187694"/>
                    </a:cubicBezTo>
                    <a:cubicBezTo>
                      <a:pt x="117729" y="5638673"/>
                      <a:pt x="0" y="5055489"/>
                      <a:pt x="0" y="4454525"/>
                    </a:cubicBezTo>
                    <a:cubicBezTo>
                      <a:pt x="0" y="3854704"/>
                      <a:pt x="117475" y="3272282"/>
                      <a:pt x="349377" y="2723642"/>
                    </a:cubicBezTo>
                    <a:cubicBezTo>
                      <a:pt x="573405" y="2193163"/>
                      <a:pt x="894207" y="1716786"/>
                      <a:pt x="1302766" y="1307338"/>
                    </a:cubicBezTo>
                    <a:cubicBezTo>
                      <a:pt x="2144141" y="464312"/>
                      <a:pt x="3263519" y="0"/>
                      <a:pt x="4454525" y="0"/>
                    </a:cubicBezTo>
                    <a:cubicBezTo>
                      <a:pt x="5055362" y="0"/>
                      <a:pt x="5638419" y="117729"/>
                      <a:pt x="6187440" y="350012"/>
                    </a:cubicBezTo>
                    <a:cubicBezTo>
                      <a:pt x="6717792" y="574294"/>
                      <a:pt x="7194296" y="895477"/>
                      <a:pt x="7603490" y="1304544"/>
                    </a:cubicBezTo>
                    <a:cubicBezTo>
                      <a:pt x="8445373" y="2146046"/>
                      <a:pt x="8909050" y="3264789"/>
                      <a:pt x="8909050" y="4454652"/>
                    </a:cubicBezTo>
                    <a:cubicBezTo>
                      <a:pt x="8909050" y="5644769"/>
                      <a:pt x="8445246" y="6763766"/>
                      <a:pt x="7602982" y="7605268"/>
                    </a:cubicBezTo>
                    <a:cubicBezTo>
                      <a:pt x="7193789" y="8014208"/>
                      <a:pt x="6717285" y="8335138"/>
                      <a:pt x="6186932" y="8559419"/>
                    </a:cubicBezTo>
                    <a:cubicBezTo>
                      <a:pt x="5637911" y="8791321"/>
                      <a:pt x="5055108" y="8909050"/>
                      <a:pt x="4454525" y="8909050"/>
                    </a:cubicBezTo>
                    <a:close/>
                    <a:moveTo>
                      <a:pt x="4454525" y="19050"/>
                    </a:moveTo>
                    <a:cubicBezTo>
                      <a:pt x="3268599" y="19050"/>
                      <a:pt x="2154047" y="481330"/>
                      <a:pt x="1316228" y="1320800"/>
                    </a:cubicBezTo>
                    <a:cubicBezTo>
                      <a:pt x="909447" y="1728343"/>
                      <a:pt x="590042" y="2202815"/>
                      <a:pt x="366903" y="2731008"/>
                    </a:cubicBezTo>
                    <a:cubicBezTo>
                      <a:pt x="136017" y="3277362"/>
                      <a:pt x="19050" y="3857244"/>
                      <a:pt x="19050" y="4454525"/>
                    </a:cubicBezTo>
                    <a:cubicBezTo>
                      <a:pt x="19050" y="5052949"/>
                      <a:pt x="136271" y="5633593"/>
                      <a:pt x="367538" y="6180328"/>
                    </a:cubicBezTo>
                    <a:cubicBezTo>
                      <a:pt x="590931" y="6708522"/>
                      <a:pt x="910717" y="7182866"/>
                      <a:pt x="1318006" y="7590282"/>
                    </a:cubicBezTo>
                    <a:cubicBezTo>
                      <a:pt x="2155825" y="8428355"/>
                      <a:pt x="3269742" y="8890000"/>
                      <a:pt x="4454525" y="8890000"/>
                    </a:cubicBezTo>
                    <a:cubicBezTo>
                      <a:pt x="5052568" y="8890000"/>
                      <a:pt x="5632958" y="8772779"/>
                      <a:pt x="6179439" y="8541766"/>
                    </a:cubicBezTo>
                    <a:cubicBezTo>
                      <a:pt x="6707632" y="8318500"/>
                      <a:pt x="7181977" y="7998841"/>
                      <a:pt x="7589520" y="7591679"/>
                    </a:cubicBezTo>
                    <a:cubicBezTo>
                      <a:pt x="8428101" y="6753733"/>
                      <a:pt x="8890000" y="5639562"/>
                      <a:pt x="8890000" y="4454525"/>
                    </a:cubicBezTo>
                    <a:cubicBezTo>
                      <a:pt x="8890000" y="3269742"/>
                      <a:pt x="8428355" y="2155825"/>
                      <a:pt x="7590028" y="1317879"/>
                    </a:cubicBezTo>
                    <a:cubicBezTo>
                      <a:pt x="7182612" y="910590"/>
                      <a:pt x="6708140" y="590931"/>
                      <a:pt x="6180074" y="367538"/>
                    </a:cubicBezTo>
                    <a:cubicBezTo>
                      <a:pt x="5633339" y="136271"/>
                      <a:pt x="5052822" y="19050"/>
                      <a:pt x="4454525" y="19050"/>
                    </a:cubicBezTo>
                    <a:close/>
                    <a:moveTo>
                      <a:pt x="4454525" y="8648065"/>
                    </a:moveTo>
                    <a:cubicBezTo>
                      <a:pt x="3334385" y="8648065"/>
                      <a:pt x="2281301" y="8211693"/>
                      <a:pt x="1489075" y="7419213"/>
                    </a:cubicBezTo>
                    <a:cubicBezTo>
                      <a:pt x="697103" y="6626987"/>
                      <a:pt x="260985" y="5574157"/>
                      <a:pt x="260985" y="4454525"/>
                    </a:cubicBezTo>
                    <a:cubicBezTo>
                      <a:pt x="260985" y="3889756"/>
                      <a:pt x="371602" y="3341497"/>
                      <a:pt x="589788" y="2824988"/>
                    </a:cubicBezTo>
                    <a:cubicBezTo>
                      <a:pt x="800735" y="2325624"/>
                      <a:pt x="1102741" y="1877060"/>
                      <a:pt x="1487297" y="1491742"/>
                    </a:cubicBezTo>
                    <a:cubicBezTo>
                      <a:pt x="2279396" y="698119"/>
                      <a:pt x="3333242" y="260985"/>
                      <a:pt x="4454398" y="260985"/>
                    </a:cubicBezTo>
                    <a:cubicBezTo>
                      <a:pt x="5573776" y="260985"/>
                      <a:pt x="6626606" y="697103"/>
                      <a:pt x="7418832" y="1488948"/>
                    </a:cubicBezTo>
                    <a:cubicBezTo>
                      <a:pt x="8211438" y="2281174"/>
                      <a:pt x="8647937" y="3334385"/>
                      <a:pt x="8647937" y="4454398"/>
                    </a:cubicBezTo>
                    <a:cubicBezTo>
                      <a:pt x="8647937" y="5574792"/>
                      <a:pt x="8211311" y="6628130"/>
                      <a:pt x="7418450" y="7420356"/>
                    </a:cubicBezTo>
                    <a:cubicBezTo>
                      <a:pt x="6626225" y="8212074"/>
                      <a:pt x="5573522" y="8648065"/>
                      <a:pt x="4454525" y="8648065"/>
                    </a:cubicBezTo>
                    <a:close/>
                    <a:moveTo>
                      <a:pt x="4454525" y="280035"/>
                    </a:moveTo>
                    <a:cubicBezTo>
                      <a:pt x="3338449" y="280035"/>
                      <a:pt x="2289429" y="715137"/>
                      <a:pt x="1500886" y="1505204"/>
                    </a:cubicBezTo>
                    <a:cubicBezTo>
                      <a:pt x="713613" y="2294001"/>
                      <a:pt x="280035" y="3341370"/>
                      <a:pt x="280035" y="4454525"/>
                    </a:cubicBezTo>
                    <a:cubicBezTo>
                      <a:pt x="280035" y="5569077"/>
                      <a:pt x="714248" y="6617081"/>
                      <a:pt x="1502537" y="7405751"/>
                    </a:cubicBezTo>
                    <a:cubicBezTo>
                      <a:pt x="2291080" y="8194548"/>
                      <a:pt x="3339465" y="8629015"/>
                      <a:pt x="4454525" y="8629015"/>
                    </a:cubicBezTo>
                    <a:cubicBezTo>
                      <a:pt x="5568442" y="8629015"/>
                      <a:pt x="6616319" y="8195056"/>
                      <a:pt x="7405116" y="7407021"/>
                    </a:cubicBezTo>
                    <a:cubicBezTo>
                      <a:pt x="8194422" y="6618477"/>
                      <a:pt x="8629015" y="5569839"/>
                      <a:pt x="8629015" y="4454525"/>
                    </a:cubicBezTo>
                    <a:cubicBezTo>
                      <a:pt x="8629015" y="3339465"/>
                      <a:pt x="8194548" y="2291080"/>
                      <a:pt x="7405497" y="1502537"/>
                    </a:cubicBezTo>
                    <a:cubicBezTo>
                      <a:pt x="6616827" y="714121"/>
                      <a:pt x="5568823" y="280035"/>
                      <a:pt x="4454525" y="280035"/>
                    </a:cubicBezTo>
                    <a:close/>
                  </a:path>
                </a:pathLst>
              </a:custGeom>
              <a:solidFill>
                <a:srgbClr val="2E2E2E"/>
              </a:solidFill>
            </p:spPr>
          </p:sp>
        </p:grpSp>
        <p:sp>
          <p:nvSpPr>
            <p:cNvPr name="TextBox 18" id="18"/>
            <p:cNvSpPr txBox="true"/>
            <p:nvPr/>
          </p:nvSpPr>
          <p:spPr>
            <a:xfrm rot="0">
              <a:off x="110181" y="3851310"/>
              <a:ext cx="4727956" cy="641985"/>
            </a:xfrm>
            <a:prstGeom prst="rect">
              <a:avLst/>
            </a:prstGeom>
          </p:spPr>
          <p:txBody>
            <a:bodyPr anchor="t" rtlCol="false" tIns="0" lIns="0" bIns="0" rIns="0">
              <a:spAutoFit/>
            </a:bodyPr>
            <a:lstStyle/>
            <a:p>
              <a:pPr algn="ctr" marL="0" indent="0" lvl="0">
                <a:lnSpc>
                  <a:spcPts val="4199"/>
                </a:lnSpc>
                <a:spcBef>
                  <a:spcPct val="0"/>
                </a:spcBef>
              </a:pPr>
              <a:r>
                <a:rPr lang="en-US" sz="2799">
                  <a:solidFill>
                    <a:srgbClr val="1A1B1E"/>
                  </a:solidFill>
                  <a:latin typeface="Kollektif Bold"/>
                </a:rPr>
                <a:t>Susan Lee</a:t>
              </a:r>
            </a:p>
          </p:txBody>
        </p:sp>
      </p:grpSp>
      <p:grpSp>
        <p:nvGrpSpPr>
          <p:cNvPr name="Group 19" id="19"/>
          <p:cNvGrpSpPr/>
          <p:nvPr/>
        </p:nvGrpSpPr>
        <p:grpSpPr>
          <a:xfrm rot="0">
            <a:off x="5492770" y="3673536"/>
            <a:ext cx="3671755" cy="3751438"/>
            <a:chOff x="0" y="0"/>
            <a:chExt cx="4895673" cy="5001918"/>
          </a:xfrm>
        </p:grpSpPr>
        <p:grpSp>
          <p:nvGrpSpPr>
            <p:cNvPr name="Group 20" id="20"/>
            <p:cNvGrpSpPr/>
            <p:nvPr/>
          </p:nvGrpSpPr>
          <p:grpSpPr>
            <a:xfrm rot="0">
              <a:off x="0" y="2783183"/>
              <a:ext cx="4895673" cy="2218734"/>
              <a:chOff x="0" y="0"/>
              <a:chExt cx="577429" cy="261693"/>
            </a:xfrm>
          </p:grpSpPr>
          <p:sp>
            <p:nvSpPr>
              <p:cNvPr name="Freeform 21" id="21"/>
              <p:cNvSpPr/>
              <p:nvPr/>
            </p:nvSpPr>
            <p:spPr>
              <a:xfrm flipH="false" flipV="false" rot="0">
                <a:off x="0" y="0"/>
                <a:ext cx="577429" cy="261693"/>
              </a:xfrm>
              <a:custGeom>
                <a:avLst/>
                <a:gdLst/>
                <a:ahLst/>
                <a:cxnLst/>
                <a:rect r="r" b="b" t="t" l="l"/>
                <a:pathLst>
                  <a:path h="261693" w="577429">
                    <a:moveTo>
                      <a:pt x="88557" y="0"/>
                    </a:moveTo>
                    <a:lnTo>
                      <a:pt x="488872" y="0"/>
                    </a:lnTo>
                    <a:cubicBezTo>
                      <a:pt x="537781" y="0"/>
                      <a:pt x="577429" y="39648"/>
                      <a:pt x="577429" y="88557"/>
                    </a:cubicBezTo>
                    <a:lnTo>
                      <a:pt x="577429" y="173135"/>
                    </a:lnTo>
                    <a:cubicBezTo>
                      <a:pt x="577429" y="196622"/>
                      <a:pt x="568099" y="219147"/>
                      <a:pt x="551491" y="235755"/>
                    </a:cubicBezTo>
                    <a:cubicBezTo>
                      <a:pt x="534884" y="252363"/>
                      <a:pt x="512359" y="261693"/>
                      <a:pt x="488872" y="261693"/>
                    </a:cubicBezTo>
                    <a:lnTo>
                      <a:pt x="88557" y="261693"/>
                    </a:lnTo>
                    <a:cubicBezTo>
                      <a:pt x="39648" y="261693"/>
                      <a:pt x="0" y="222044"/>
                      <a:pt x="0" y="173135"/>
                    </a:cubicBezTo>
                    <a:lnTo>
                      <a:pt x="0" y="88557"/>
                    </a:lnTo>
                    <a:cubicBezTo>
                      <a:pt x="0" y="65070"/>
                      <a:pt x="9330" y="42546"/>
                      <a:pt x="25938" y="25938"/>
                    </a:cubicBezTo>
                    <a:cubicBezTo>
                      <a:pt x="42546" y="9330"/>
                      <a:pt x="65070" y="0"/>
                      <a:pt x="88557" y="0"/>
                    </a:cubicBezTo>
                    <a:close/>
                  </a:path>
                </a:pathLst>
              </a:custGeom>
              <a:solidFill>
                <a:srgbClr val="FFFFFF"/>
              </a:solidFill>
              <a:ln cap="rnd">
                <a:noFill/>
                <a:prstDash val="solid"/>
                <a:round/>
              </a:ln>
            </p:spPr>
          </p:sp>
          <p:sp>
            <p:nvSpPr>
              <p:cNvPr name="TextBox 22" id="22"/>
              <p:cNvSpPr txBox="true"/>
              <p:nvPr/>
            </p:nvSpPr>
            <p:spPr>
              <a:xfrm>
                <a:off x="0" y="-57150"/>
                <a:ext cx="812800" cy="869950"/>
              </a:xfrm>
              <a:prstGeom prst="rect">
                <a:avLst/>
              </a:prstGeom>
            </p:spPr>
            <p:txBody>
              <a:bodyPr anchor="ctr" rtlCol="false" tIns="50800" lIns="50800" bIns="50800" rIns="50800"/>
              <a:lstStyle/>
              <a:p>
                <a:pPr algn="ctr" marL="0" indent="0" lvl="0">
                  <a:lnSpc>
                    <a:spcPts val="2754"/>
                  </a:lnSpc>
                  <a:spcBef>
                    <a:spcPct val="0"/>
                  </a:spcBef>
                </a:pPr>
              </a:p>
            </p:txBody>
          </p:sp>
        </p:grpSp>
        <p:grpSp>
          <p:nvGrpSpPr>
            <p:cNvPr name="Group 23" id="23"/>
            <p:cNvGrpSpPr>
              <a:grpSpLocks noChangeAspect="true"/>
            </p:cNvGrpSpPr>
            <p:nvPr/>
          </p:nvGrpSpPr>
          <p:grpSpPr>
            <a:xfrm rot="0">
              <a:off x="629625" y="0"/>
              <a:ext cx="3636423" cy="3636423"/>
              <a:chOff x="0" y="0"/>
              <a:chExt cx="8909050" cy="8909050"/>
            </a:xfrm>
          </p:grpSpPr>
          <p:sp>
            <p:nvSpPr>
              <p:cNvPr name="Freeform 24" id="24"/>
              <p:cNvSpPr/>
              <p:nvPr/>
            </p:nvSpPr>
            <p:spPr>
              <a:xfrm flipH="false" flipV="false" rot="0">
                <a:off x="-210012" y="2402"/>
                <a:ext cx="9329074" cy="8904246"/>
              </a:xfrm>
              <a:custGeom>
                <a:avLst/>
                <a:gdLst/>
                <a:ahLst/>
                <a:cxnLst/>
                <a:rect r="r" b="b" t="t" l="l"/>
                <a:pathLst>
                  <a:path h="8904246" w="9329074">
                    <a:moveTo>
                      <a:pt x="4664537" y="7123"/>
                    </a:moveTo>
                    <a:cubicBezTo>
                      <a:pt x="3071756" y="0"/>
                      <a:pt x="1596908" y="845651"/>
                      <a:pt x="798454" y="2223865"/>
                    </a:cubicBezTo>
                    <a:cubicBezTo>
                      <a:pt x="0" y="3602079"/>
                      <a:pt x="0" y="5302167"/>
                      <a:pt x="798454" y="6680382"/>
                    </a:cubicBezTo>
                    <a:cubicBezTo>
                      <a:pt x="1596908" y="8058595"/>
                      <a:pt x="3071756" y="8904246"/>
                      <a:pt x="4664537" y="8897123"/>
                    </a:cubicBezTo>
                    <a:cubicBezTo>
                      <a:pt x="6257318" y="8904246"/>
                      <a:pt x="7732166" y="8058595"/>
                      <a:pt x="8530620" y="6680382"/>
                    </a:cubicBezTo>
                    <a:cubicBezTo>
                      <a:pt x="9329074" y="5302167"/>
                      <a:pt x="9329074" y="3602079"/>
                      <a:pt x="8530620" y="2223865"/>
                    </a:cubicBezTo>
                    <a:cubicBezTo>
                      <a:pt x="7732166" y="845651"/>
                      <a:pt x="6257318" y="0"/>
                      <a:pt x="4664537" y="7123"/>
                    </a:cubicBezTo>
                    <a:close/>
                  </a:path>
                </a:pathLst>
              </a:custGeom>
              <a:solidFill>
                <a:srgbClr val="A19FFF"/>
              </a:solidFill>
            </p:spPr>
          </p:sp>
          <p:sp>
            <p:nvSpPr>
              <p:cNvPr name="Freeform 25" id="25"/>
              <p:cNvSpPr/>
              <p:nvPr/>
            </p:nvSpPr>
            <p:spPr>
              <a:xfrm flipH="false" flipV="false" rot="0">
                <a:off x="63863" y="263805"/>
                <a:ext cx="8781323" cy="8381440"/>
              </a:xfrm>
              <a:custGeom>
                <a:avLst/>
                <a:gdLst/>
                <a:ahLst/>
                <a:cxnLst/>
                <a:rect r="r" b="b" t="t" l="l"/>
                <a:pathLst>
                  <a:path h="8381440" w="8781323">
                    <a:moveTo>
                      <a:pt x="4390662" y="6705"/>
                    </a:moveTo>
                    <a:cubicBezTo>
                      <a:pt x="2891400" y="0"/>
                      <a:pt x="1503147" y="795999"/>
                      <a:pt x="751573" y="2093292"/>
                    </a:cubicBezTo>
                    <a:cubicBezTo>
                      <a:pt x="0" y="3390586"/>
                      <a:pt x="0" y="4990854"/>
                      <a:pt x="751573" y="6288148"/>
                    </a:cubicBezTo>
                    <a:cubicBezTo>
                      <a:pt x="1503147" y="7585441"/>
                      <a:pt x="2891400" y="8381440"/>
                      <a:pt x="4390662" y="8374735"/>
                    </a:cubicBezTo>
                    <a:cubicBezTo>
                      <a:pt x="5889924" y="8381440"/>
                      <a:pt x="7278177" y="7585441"/>
                      <a:pt x="8029751" y="6288148"/>
                    </a:cubicBezTo>
                    <a:cubicBezTo>
                      <a:pt x="8781323" y="4990854"/>
                      <a:pt x="8781323" y="3390586"/>
                      <a:pt x="8029751" y="2093292"/>
                    </a:cubicBezTo>
                    <a:cubicBezTo>
                      <a:pt x="7278177" y="795999"/>
                      <a:pt x="5889924" y="0"/>
                      <a:pt x="4390662" y="6705"/>
                    </a:cubicBezTo>
                    <a:close/>
                  </a:path>
                </a:pathLst>
              </a:custGeom>
              <a:blipFill>
                <a:blip r:embed="rId9"/>
                <a:stretch>
                  <a:fillRect l="-4012" t="-19161" r="-10277" b="-3363"/>
                </a:stretch>
              </a:blipFill>
            </p:spPr>
          </p:sp>
          <p:sp>
            <p:nvSpPr>
              <p:cNvPr name="Freeform 26" id="26"/>
              <p:cNvSpPr/>
              <p:nvPr/>
            </p:nvSpPr>
            <p:spPr>
              <a:xfrm flipH="false" flipV="false" rot="0">
                <a:off x="0" y="0"/>
                <a:ext cx="8909050" cy="8909050"/>
              </a:xfrm>
              <a:custGeom>
                <a:avLst/>
                <a:gdLst/>
                <a:ahLst/>
                <a:cxnLst/>
                <a:rect r="r" b="b" t="t" l="l"/>
                <a:pathLst>
                  <a:path h="8909050" w="8909050">
                    <a:moveTo>
                      <a:pt x="4454525" y="8909050"/>
                    </a:moveTo>
                    <a:cubicBezTo>
                      <a:pt x="3264662" y="8909050"/>
                      <a:pt x="2146046" y="8445500"/>
                      <a:pt x="1304544" y="7603744"/>
                    </a:cubicBezTo>
                    <a:cubicBezTo>
                      <a:pt x="895477" y="7194550"/>
                      <a:pt x="574294" y="6718173"/>
                      <a:pt x="350012" y="6187694"/>
                    </a:cubicBezTo>
                    <a:cubicBezTo>
                      <a:pt x="117729" y="5638673"/>
                      <a:pt x="0" y="5055489"/>
                      <a:pt x="0" y="4454525"/>
                    </a:cubicBezTo>
                    <a:cubicBezTo>
                      <a:pt x="0" y="3854704"/>
                      <a:pt x="117475" y="3272282"/>
                      <a:pt x="349377" y="2723642"/>
                    </a:cubicBezTo>
                    <a:cubicBezTo>
                      <a:pt x="573405" y="2193163"/>
                      <a:pt x="894207" y="1716786"/>
                      <a:pt x="1302766" y="1307338"/>
                    </a:cubicBezTo>
                    <a:cubicBezTo>
                      <a:pt x="2144141" y="464312"/>
                      <a:pt x="3263519" y="0"/>
                      <a:pt x="4454525" y="0"/>
                    </a:cubicBezTo>
                    <a:cubicBezTo>
                      <a:pt x="5055362" y="0"/>
                      <a:pt x="5638419" y="117729"/>
                      <a:pt x="6187440" y="350012"/>
                    </a:cubicBezTo>
                    <a:cubicBezTo>
                      <a:pt x="6717792" y="574294"/>
                      <a:pt x="7194296" y="895477"/>
                      <a:pt x="7603490" y="1304544"/>
                    </a:cubicBezTo>
                    <a:cubicBezTo>
                      <a:pt x="8445373" y="2146046"/>
                      <a:pt x="8909050" y="3264789"/>
                      <a:pt x="8909050" y="4454652"/>
                    </a:cubicBezTo>
                    <a:cubicBezTo>
                      <a:pt x="8909050" y="5644769"/>
                      <a:pt x="8445246" y="6763766"/>
                      <a:pt x="7602982" y="7605268"/>
                    </a:cubicBezTo>
                    <a:cubicBezTo>
                      <a:pt x="7193789" y="8014208"/>
                      <a:pt x="6717285" y="8335138"/>
                      <a:pt x="6186932" y="8559419"/>
                    </a:cubicBezTo>
                    <a:cubicBezTo>
                      <a:pt x="5637911" y="8791321"/>
                      <a:pt x="5055108" y="8909050"/>
                      <a:pt x="4454525" y="8909050"/>
                    </a:cubicBezTo>
                    <a:close/>
                    <a:moveTo>
                      <a:pt x="4454525" y="19050"/>
                    </a:moveTo>
                    <a:cubicBezTo>
                      <a:pt x="3268599" y="19050"/>
                      <a:pt x="2154047" y="481330"/>
                      <a:pt x="1316228" y="1320800"/>
                    </a:cubicBezTo>
                    <a:cubicBezTo>
                      <a:pt x="909447" y="1728343"/>
                      <a:pt x="590042" y="2202815"/>
                      <a:pt x="366903" y="2731008"/>
                    </a:cubicBezTo>
                    <a:cubicBezTo>
                      <a:pt x="136017" y="3277362"/>
                      <a:pt x="19050" y="3857244"/>
                      <a:pt x="19050" y="4454525"/>
                    </a:cubicBezTo>
                    <a:cubicBezTo>
                      <a:pt x="19050" y="5052949"/>
                      <a:pt x="136271" y="5633593"/>
                      <a:pt x="367538" y="6180328"/>
                    </a:cubicBezTo>
                    <a:cubicBezTo>
                      <a:pt x="590931" y="6708522"/>
                      <a:pt x="910717" y="7182866"/>
                      <a:pt x="1318006" y="7590282"/>
                    </a:cubicBezTo>
                    <a:cubicBezTo>
                      <a:pt x="2155825" y="8428355"/>
                      <a:pt x="3269742" y="8890000"/>
                      <a:pt x="4454525" y="8890000"/>
                    </a:cubicBezTo>
                    <a:cubicBezTo>
                      <a:pt x="5052568" y="8890000"/>
                      <a:pt x="5632958" y="8772779"/>
                      <a:pt x="6179439" y="8541766"/>
                    </a:cubicBezTo>
                    <a:cubicBezTo>
                      <a:pt x="6707632" y="8318500"/>
                      <a:pt x="7181977" y="7998841"/>
                      <a:pt x="7589520" y="7591679"/>
                    </a:cubicBezTo>
                    <a:cubicBezTo>
                      <a:pt x="8428101" y="6753733"/>
                      <a:pt x="8890000" y="5639562"/>
                      <a:pt x="8890000" y="4454525"/>
                    </a:cubicBezTo>
                    <a:cubicBezTo>
                      <a:pt x="8890000" y="3269742"/>
                      <a:pt x="8428355" y="2155825"/>
                      <a:pt x="7590028" y="1317879"/>
                    </a:cubicBezTo>
                    <a:cubicBezTo>
                      <a:pt x="7182612" y="910590"/>
                      <a:pt x="6708140" y="590931"/>
                      <a:pt x="6180074" y="367538"/>
                    </a:cubicBezTo>
                    <a:cubicBezTo>
                      <a:pt x="5633339" y="136271"/>
                      <a:pt x="5052822" y="19050"/>
                      <a:pt x="4454525" y="19050"/>
                    </a:cubicBezTo>
                    <a:close/>
                    <a:moveTo>
                      <a:pt x="4454525" y="8648065"/>
                    </a:moveTo>
                    <a:cubicBezTo>
                      <a:pt x="3334385" y="8648065"/>
                      <a:pt x="2281301" y="8211693"/>
                      <a:pt x="1489075" y="7419213"/>
                    </a:cubicBezTo>
                    <a:cubicBezTo>
                      <a:pt x="697103" y="6626987"/>
                      <a:pt x="260985" y="5574157"/>
                      <a:pt x="260985" y="4454525"/>
                    </a:cubicBezTo>
                    <a:cubicBezTo>
                      <a:pt x="260985" y="3889756"/>
                      <a:pt x="371602" y="3341497"/>
                      <a:pt x="589788" y="2824988"/>
                    </a:cubicBezTo>
                    <a:cubicBezTo>
                      <a:pt x="800735" y="2325624"/>
                      <a:pt x="1102741" y="1877060"/>
                      <a:pt x="1487297" y="1491742"/>
                    </a:cubicBezTo>
                    <a:cubicBezTo>
                      <a:pt x="2279396" y="698119"/>
                      <a:pt x="3333242" y="260985"/>
                      <a:pt x="4454398" y="260985"/>
                    </a:cubicBezTo>
                    <a:cubicBezTo>
                      <a:pt x="5573776" y="260985"/>
                      <a:pt x="6626606" y="697103"/>
                      <a:pt x="7418832" y="1488948"/>
                    </a:cubicBezTo>
                    <a:cubicBezTo>
                      <a:pt x="8211438" y="2281174"/>
                      <a:pt x="8647937" y="3334385"/>
                      <a:pt x="8647937" y="4454398"/>
                    </a:cubicBezTo>
                    <a:cubicBezTo>
                      <a:pt x="8647937" y="5574792"/>
                      <a:pt x="8211311" y="6628130"/>
                      <a:pt x="7418450" y="7420356"/>
                    </a:cubicBezTo>
                    <a:cubicBezTo>
                      <a:pt x="6626225" y="8212074"/>
                      <a:pt x="5573522" y="8648065"/>
                      <a:pt x="4454525" y="8648065"/>
                    </a:cubicBezTo>
                    <a:close/>
                    <a:moveTo>
                      <a:pt x="4454525" y="280035"/>
                    </a:moveTo>
                    <a:cubicBezTo>
                      <a:pt x="3338449" y="280035"/>
                      <a:pt x="2289429" y="715137"/>
                      <a:pt x="1500886" y="1505204"/>
                    </a:cubicBezTo>
                    <a:cubicBezTo>
                      <a:pt x="713613" y="2294001"/>
                      <a:pt x="280035" y="3341370"/>
                      <a:pt x="280035" y="4454525"/>
                    </a:cubicBezTo>
                    <a:cubicBezTo>
                      <a:pt x="280035" y="5569077"/>
                      <a:pt x="714248" y="6617081"/>
                      <a:pt x="1502537" y="7405751"/>
                    </a:cubicBezTo>
                    <a:cubicBezTo>
                      <a:pt x="2291080" y="8194548"/>
                      <a:pt x="3339465" y="8629015"/>
                      <a:pt x="4454525" y="8629015"/>
                    </a:cubicBezTo>
                    <a:cubicBezTo>
                      <a:pt x="5568442" y="8629015"/>
                      <a:pt x="6616319" y="8195056"/>
                      <a:pt x="7405116" y="7407021"/>
                    </a:cubicBezTo>
                    <a:cubicBezTo>
                      <a:pt x="8194422" y="6618477"/>
                      <a:pt x="8629015" y="5569839"/>
                      <a:pt x="8629015" y="4454525"/>
                    </a:cubicBezTo>
                    <a:cubicBezTo>
                      <a:pt x="8629015" y="3339465"/>
                      <a:pt x="8194548" y="2291080"/>
                      <a:pt x="7405497" y="1502537"/>
                    </a:cubicBezTo>
                    <a:cubicBezTo>
                      <a:pt x="6616827" y="714121"/>
                      <a:pt x="5568823" y="280035"/>
                      <a:pt x="4454525" y="280035"/>
                    </a:cubicBezTo>
                    <a:close/>
                  </a:path>
                </a:pathLst>
              </a:custGeom>
              <a:solidFill>
                <a:srgbClr val="2E2E2E"/>
              </a:solidFill>
            </p:spPr>
          </p:sp>
        </p:grpSp>
        <p:sp>
          <p:nvSpPr>
            <p:cNvPr name="TextBox 27" id="27"/>
            <p:cNvSpPr txBox="true"/>
            <p:nvPr/>
          </p:nvSpPr>
          <p:spPr>
            <a:xfrm rot="0">
              <a:off x="83859" y="3851310"/>
              <a:ext cx="4727956" cy="641985"/>
            </a:xfrm>
            <a:prstGeom prst="rect">
              <a:avLst/>
            </a:prstGeom>
          </p:spPr>
          <p:txBody>
            <a:bodyPr anchor="t" rtlCol="false" tIns="0" lIns="0" bIns="0" rIns="0">
              <a:spAutoFit/>
            </a:bodyPr>
            <a:lstStyle/>
            <a:p>
              <a:pPr algn="ctr" marL="0" indent="0" lvl="0">
                <a:lnSpc>
                  <a:spcPts val="4199"/>
                </a:lnSpc>
                <a:spcBef>
                  <a:spcPct val="0"/>
                </a:spcBef>
              </a:pPr>
              <a:r>
                <a:rPr lang="en-US" sz="2799">
                  <a:solidFill>
                    <a:srgbClr val="1A1B1E"/>
                  </a:solidFill>
                  <a:latin typeface="Kollektif Bold"/>
                </a:rPr>
                <a:t>Delali Bruce</a:t>
              </a:r>
            </a:p>
          </p:txBody>
        </p:sp>
      </p:grpSp>
      <p:grpSp>
        <p:nvGrpSpPr>
          <p:cNvPr name="Group 28" id="28"/>
          <p:cNvGrpSpPr/>
          <p:nvPr/>
        </p:nvGrpSpPr>
        <p:grpSpPr>
          <a:xfrm rot="0">
            <a:off x="9550420" y="3673536"/>
            <a:ext cx="3671755" cy="3751438"/>
            <a:chOff x="0" y="0"/>
            <a:chExt cx="4895673" cy="5001918"/>
          </a:xfrm>
        </p:grpSpPr>
        <p:grpSp>
          <p:nvGrpSpPr>
            <p:cNvPr name="Group 29" id="29"/>
            <p:cNvGrpSpPr/>
            <p:nvPr/>
          </p:nvGrpSpPr>
          <p:grpSpPr>
            <a:xfrm rot="0">
              <a:off x="0" y="2783183"/>
              <a:ext cx="4895673" cy="2218734"/>
              <a:chOff x="0" y="0"/>
              <a:chExt cx="577429" cy="261693"/>
            </a:xfrm>
          </p:grpSpPr>
          <p:sp>
            <p:nvSpPr>
              <p:cNvPr name="Freeform 30" id="30"/>
              <p:cNvSpPr/>
              <p:nvPr/>
            </p:nvSpPr>
            <p:spPr>
              <a:xfrm flipH="false" flipV="false" rot="0">
                <a:off x="0" y="0"/>
                <a:ext cx="577429" cy="261693"/>
              </a:xfrm>
              <a:custGeom>
                <a:avLst/>
                <a:gdLst/>
                <a:ahLst/>
                <a:cxnLst/>
                <a:rect r="r" b="b" t="t" l="l"/>
                <a:pathLst>
                  <a:path h="261693" w="577429">
                    <a:moveTo>
                      <a:pt x="88557" y="0"/>
                    </a:moveTo>
                    <a:lnTo>
                      <a:pt x="488872" y="0"/>
                    </a:lnTo>
                    <a:cubicBezTo>
                      <a:pt x="537781" y="0"/>
                      <a:pt x="577429" y="39648"/>
                      <a:pt x="577429" y="88557"/>
                    </a:cubicBezTo>
                    <a:lnTo>
                      <a:pt x="577429" y="173135"/>
                    </a:lnTo>
                    <a:cubicBezTo>
                      <a:pt x="577429" y="196622"/>
                      <a:pt x="568099" y="219147"/>
                      <a:pt x="551491" y="235755"/>
                    </a:cubicBezTo>
                    <a:cubicBezTo>
                      <a:pt x="534884" y="252363"/>
                      <a:pt x="512359" y="261693"/>
                      <a:pt x="488872" y="261693"/>
                    </a:cubicBezTo>
                    <a:lnTo>
                      <a:pt x="88557" y="261693"/>
                    </a:lnTo>
                    <a:cubicBezTo>
                      <a:pt x="39648" y="261693"/>
                      <a:pt x="0" y="222044"/>
                      <a:pt x="0" y="173135"/>
                    </a:cubicBezTo>
                    <a:lnTo>
                      <a:pt x="0" y="88557"/>
                    </a:lnTo>
                    <a:cubicBezTo>
                      <a:pt x="0" y="65070"/>
                      <a:pt x="9330" y="42546"/>
                      <a:pt x="25938" y="25938"/>
                    </a:cubicBezTo>
                    <a:cubicBezTo>
                      <a:pt x="42546" y="9330"/>
                      <a:pt x="65070" y="0"/>
                      <a:pt x="88557" y="0"/>
                    </a:cubicBezTo>
                    <a:close/>
                  </a:path>
                </a:pathLst>
              </a:custGeom>
              <a:solidFill>
                <a:srgbClr val="FFFFFF"/>
              </a:solidFill>
              <a:ln cap="rnd">
                <a:noFill/>
                <a:prstDash val="solid"/>
                <a:round/>
              </a:ln>
            </p:spPr>
          </p:sp>
          <p:sp>
            <p:nvSpPr>
              <p:cNvPr name="TextBox 31" id="31"/>
              <p:cNvSpPr txBox="true"/>
              <p:nvPr/>
            </p:nvSpPr>
            <p:spPr>
              <a:xfrm>
                <a:off x="0" y="-57150"/>
                <a:ext cx="812800" cy="869950"/>
              </a:xfrm>
              <a:prstGeom prst="rect">
                <a:avLst/>
              </a:prstGeom>
            </p:spPr>
            <p:txBody>
              <a:bodyPr anchor="ctr" rtlCol="false" tIns="50800" lIns="50800" bIns="50800" rIns="50800"/>
              <a:lstStyle/>
              <a:p>
                <a:pPr algn="ctr" marL="0" indent="0" lvl="0">
                  <a:lnSpc>
                    <a:spcPts val="2754"/>
                  </a:lnSpc>
                  <a:spcBef>
                    <a:spcPct val="0"/>
                  </a:spcBef>
                </a:pPr>
              </a:p>
            </p:txBody>
          </p:sp>
        </p:grpSp>
        <p:grpSp>
          <p:nvGrpSpPr>
            <p:cNvPr name="Group 32" id="32"/>
            <p:cNvGrpSpPr>
              <a:grpSpLocks noChangeAspect="true"/>
            </p:cNvGrpSpPr>
            <p:nvPr/>
          </p:nvGrpSpPr>
          <p:grpSpPr>
            <a:xfrm rot="0">
              <a:off x="629625" y="0"/>
              <a:ext cx="3636423" cy="3636423"/>
              <a:chOff x="0" y="0"/>
              <a:chExt cx="8909050" cy="8909050"/>
            </a:xfrm>
          </p:grpSpPr>
          <p:sp>
            <p:nvSpPr>
              <p:cNvPr name="Freeform 33" id="33"/>
              <p:cNvSpPr/>
              <p:nvPr/>
            </p:nvSpPr>
            <p:spPr>
              <a:xfrm flipH="false" flipV="false" rot="0">
                <a:off x="-210012" y="2402"/>
                <a:ext cx="9329074" cy="8904246"/>
              </a:xfrm>
              <a:custGeom>
                <a:avLst/>
                <a:gdLst/>
                <a:ahLst/>
                <a:cxnLst/>
                <a:rect r="r" b="b" t="t" l="l"/>
                <a:pathLst>
                  <a:path h="8904246" w="9329074">
                    <a:moveTo>
                      <a:pt x="4664537" y="7123"/>
                    </a:moveTo>
                    <a:cubicBezTo>
                      <a:pt x="3071756" y="0"/>
                      <a:pt x="1596908" y="845651"/>
                      <a:pt x="798454" y="2223865"/>
                    </a:cubicBezTo>
                    <a:cubicBezTo>
                      <a:pt x="0" y="3602079"/>
                      <a:pt x="0" y="5302167"/>
                      <a:pt x="798454" y="6680382"/>
                    </a:cubicBezTo>
                    <a:cubicBezTo>
                      <a:pt x="1596908" y="8058595"/>
                      <a:pt x="3071756" y="8904246"/>
                      <a:pt x="4664537" y="8897123"/>
                    </a:cubicBezTo>
                    <a:cubicBezTo>
                      <a:pt x="6257318" y="8904246"/>
                      <a:pt x="7732166" y="8058595"/>
                      <a:pt x="8530620" y="6680382"/>
                    </a:cubicBezTo>
                    <a:cubicBezTo>
                      <a:pt x="9329074" y="5302167"/>
                      <a:pt x="9329074" y="3602079"/>
                      <a:pt x="8530620" y="2223865"/>
                    </a:cubicBezTo>
                    <a:cubicBezTo>
                      <a:pt x="7732166" y="845651"/>
                      <a:pt x="6257318" y="0"/>
                      <a:pt x="4664537" y="7123"/>
                    </a:cubicBezTo>
                    <a:close/>
                  </a:path>
                </a:pathLst>
              </a:custGeom>
              <a:solidFill>
                <a:srgbClr val="A19FFF"/>
              </a:solidFill>
            </p:spPr>
          </p:sp>
          <p:sp>
            <p:nvSpPr>
              <p:cNvPr name="Freeform 34" id="34"/>
              <p:cNvSpPr/>
              <p:nvPr/>
            </p:nvSpPr>
            <p:spPr>
              <a:xfrm flipH="false" flipV="false" rot="0">
                <a:off x="63863" y="263805"/>
                <a:ext cx="8781323" cy="8381440"/>
              </a:xfrm>
              <a:custGeom>
                <a:avLst/>
                <a:gdLst/>
                <a:ahLst/>
                <a:cxnLst/>
                <a:rect r="r" b="b" t="t" l="l"/>
                <a:pathLst>
                  <a:path h="8381440" w="8781323">
                    <a:moveTo>
                      <a:pt x="4390662" y="6705"/>
                    </a:moveTo>
                    <a:cubicBezTo>
                      <a:pt x="2891400" y="0"/>
                      <a:pt x="1503147" y="795999"/>
                      <a:pt x="751573" y="2093292"/>
                    </a:cubicBezTo>
                    <a:cubicBezTo>
                      <a:pt x="0" y="3390586"/>
                      <a:pt x="0" y="4990854"/>
                      <a:pt x="751573" y="6288148"/>
                    </a:cubicBezTo>
                    <a:cubicBezTo>
                      <a:pt x="1503147" y="7585441"/>
                      <a:pt x="2891400" y="8381440"/>
                      <a:pt x="4390662" y="8374735"/>
                    </a:cubicBezTo>
                    <a:cubicBezTo>
                      <a:pt x="5889924" y="8381440"/>
                      <a:pt x="7278177" y="7585441"/>
                      <a:pt x="8029751" y="6288148"/>
                    </a:cubicBezTo>
                    <a:cubicBezTo>
                      <a:pt x="8781323" y="4990854"/>
                      <a:pt x="8781323" y="3390586"/>
                      <a:pt x="8029751" y="2093292"/>
                    </a:cubicBezTo>
                    <a:cubicBezTo>
                      <a:pt x="7278177" y="795999"/>
                      <a:pt x="5889924" y="0"/>
                      <a:pt x="4390662" y="6705"/>
                    </a:cubicBezTo>
                    <a:close/>
                  </a:path>
                </a:pathLst>
              </a:custGeom>
              <a:blipFill>
                <a:blip r:embed="rId10"/>
                <a:stretch>
                  <a:fillRect l="-15676" t="-64861" r="-17761" b="-36192"/>
                </a:stretch>
              </a:blipFill>
            </p:spPr>
          </p:sp>
          <p:sp>
            <p:nvSpPr>
              <p:cNvPr name="Freeform 35" id="35"/>
              <p:cNvSpPr/>
              <p:nvPr/>
            </p:nvSpPr>
            <p:spPr>
              <a:xfrm flipH="false" flipV="false" rot="0">
                <a:off x="0" y="0"/>
                <a:ext cx="8909050" cy="8909050"/>
              </a:xfrm>
              <a:custGeom>
                <a:avLst/>
                <a:gdLst/>
                <a:ahLst/>
                <a:cxnLst/>
                <a:rect r="r" b="b" t="t" l="l"/>
                <a:pathLst>
                  <a:path h="8909050" w="8909050">
                    <a:moveTo>
                      <a:pt x="4454525" y="8909050"/>
                    </a:moveTo>
                    <a:cubicBezTo>
                      <a:pt x="3264662" y="8909050"/>
                      <a:pt x="2146046" y="8445500"/>
                      <a:pt x="1304544" y="7603744"/>
                    </a:cubicBezTo>
                    <a:cubicBezTo>
                      <a:pt x="895477" y="7194550"/>
                      <a:pt x="574294" y="6718173"/>
                      <a:pt x="350012" y="6187694"/>
                    </a:cubicBezTo>
                    <a:cubicBezTo>
                      <a:pt x="117729" y="5638673"/>
                      <a:pt x="0" y="5055489"/>
                      <a:pt x="0" y="4454525"/>
                    </a:cubicBezTo>
                    <a:cubicBezTo>
                      <a:pt x="0" y="3854704"/>
                      <a:pt x="117475" y="3272282"/>
                      <a:pt x="349377" y="2723642"/>
                    </a:cubicBezTo>
                    <a:cubicBezTo>
                      <a:pt x="573405" y="2193163"/>
                      <a:pt x="894207" y="1716786"/>
                      <a:pt x="1302766" y="1307338"/>
                    </a:cubicBezTo>
                    <a:cubicBezTo>
                      <a:pt x="2144141" y="464312"/>
                      <a:pt x="3263519" y="0"/>
                      <a:pt x="4454525" y="0"/>
                    </a:cubicBezTo>
                    <a:cubicBezTo>
                      <a:pt x="5055362" y="0"/>
                      <a:pt x="5638419" y="117729"/>
                      <a:pt x="6187440" y="350012"/>
                    </a:cubicBezTo>
                    <a:cubicBezTo>
                      <a:pt x="6717792" y="574294"/>
                      <a:pt x="7194296" y="895477"/>
                      <a:pt x="7603490" y="1304544"/>
                    </a:cubicBezTo>
                    <a:cubicBezTo>
                      <a:pt x="8445373" y="2146046"/>
                      <a:pt x="8909050" y="3264789"/>
                      <a:pt x="8909050" y="4454652"/>
                    </a:cubicBezTo>
                    <a:cubicBezTo>
                      <a:pt x="8909050" y="5644769"/>
                      <a:pt x="8445246" y="6763766"/>
                      <a:pt x="7602982" y="7605268"/>
                    </a:cubicBezTo>
                    <a:cubicBezTo>
                      <a:pt x="7193789" y="8014208"/>
                      <a:pt x="6717285" y="8335138"/>
                      <a:pt x="6186932" y="8559419"/>
                    </a:cubicBezTo>
                    <a:cubicBezTo>
                      <a:pt x="5637911" y="8791321"/>
                      <a:pt x="5055108" y="8909050"/>
                      <a:pt x="4454525" y="8909050"/>
                    </a:cubicBezTo>
                    <a:close/>
                    <a:moveTo>
                      <a:pt x="4454525" y="19050"/>
                    </a:moveTo>
                    <a:cubicBezTo>
                      <a:pt x="3268599" y="19050"/>
                      <a:pt x="2154047" y="481330"/>
                      <a:pt x="1316228" y="1320800"/>
                    </a:cubicBezTo>
                    <a:cubicBezTo>
                      <a:pt x="909447" y="1728343"/>
                      <a:pt x="590042" y="2202815"/>
                      <a:pt x="366903" y="2731008"/>
                    </a:cubicBezTo>
                    <a:cubicBezTo>
                      <a:pt x="136017" y="3277362"/>
                      <a:pt x="19050" y="3857244"/>
                      <a:pt x="19050" y="4454525"/>
                    </a:cubicBezTo>
                    <a:cubicBezTo>
                      <a:pt x="19050" y="5052949"/>
                      <a:pt x="136271" y="5633593"/>
                      <a:pt x="367538" y="6180328"/>
                    </a:cubicBezTo>
                    <a:cubicBezTo>
                      <a:pt x="590931" y="6708522"/>
                      <a:pt x="910717" y="7182866"/>
                      <a:pt x="1318006" y="7590282"/>
                    </a:cubicBezTo>
                    <a:cubicBezTo>
                      <a:pt x="2155825" y="8428355"/>
                      <a:pt x="3269742" y="8890000"/>
                      <a:pt x="4454525" y="8890000"/>
                    </a:cubicBezTo>
                    <a:cubicBezTo>
                      <a:pt x="5052568" y="8890000"/>
                      <a:pt x="5632958" y="8772779"/>
                      <a:pt x="6179439" y="8541766"/>
                    </a:cubicBezTo>
                    <a:cubicBezTo>
                      <a:pt x="6707632" y="8318500"/>
                      <a:pt x="7181977" y="7998841"/>
                      <a:pt x="7589520" y="7591679"/>
                    </a:cubicBezTo>
                    <a:cubicBezTo>
                      <a:pt x="8428101" y="6753733"/>
                      <a:pt x="8890000" y="5639562"/>
                      <a:pt x="8890000" y="4454525"/>
                    </a:cubicBezTo>
                    <a:cubicBezTo>
                      <a:pt x="8890000" y="3269742"/>
                      <a:pt x="8428355" y="2155825"/>
                      <a:pt x="7590028" y="1317879"/>
                    </a:cubicBezTo>
                    <a:cubicBezTo>
                      <a:pt x="7182612" y="910590"/>
                      <a:pt x="6708140" y="590931"/>
                      <a:pt x="6180074" y="367538"/>
                    </a:cubicBezTo>
                    <a:cubicBezTo>
                      <a:pt x="5633339" y="136271"/>
                      <a:pt x="5052822" y="19050"/>
                      <a:pt x="4454525" y="19050"/>
                    </a:cubicBezTo>
                    <a:close/>
                    <a:moveTo>
                      <a:pt x="4454525" y="8648065"/>
                    </a:moveTo>
                    <a:cubicBezTo>
                      <a:pt x="3334385" y="8648065"/>
                      <a:pt x="2281301" y="8211693"/>
                      <a:pt x="1489075" y="7419213"/>
                    </a:cubicBezTo>
                    <a:cubicBezTo>
                      <a:pt x="697103" y="6626987"/>
                      <a:pt x="260985" y="5574157"/>
                      <a:pt x="260985" y="4454525"/>
                    </a:cubicBezTo>
                    <a:cubicBezTo>
                      <a:pt x="260985" y="3889756"/>
                      <a:pt x="371602" y="3341497"/>
                      <a:pt x="589788" y="2824988"/>
                    </a:cubicBezTo>
                    <a:cubicBezTo>
                      <a:pt x="800735" y="2325624"/>
                      <a:pt x="1102741" y="1877060"/>
                      <a:pt x="1487297" y="1491742"/>
                    </a:cubicBezTo>
                    <a:cubicBezTo>
                      <a:pt x="2279396" y="698119"/>
                      <a:pt x="3333242" y="260985"/>
                      <a:pt x="4454398" y="260985"/>
                    </a:cubicBezTo>
                    <a:cubicBezTo>
                      <a:pt x="5573776" y="260985"/>
                      <a:pt x="6626606" y="697103"/>
                      <a:pt x="7418832" y="1488948"/>
                    </a:cubicBezTo>
                    <a:cubicBezTo>
                      <a:pt x="8211438" y="2281174"/>
                      <a:pt x="8647937" y="3334385"/>
                      <a:pt x="8647937" y="4454398"/>
                    </a:cubicBezTo>
                    <a:cubicBezTo>
                      <a:pt x="8647937" y="5574792"/>
                      <a:pt x="8211311" y="6628130"/>
                      <a:pt x="7418450" y="7420356"/>
                    </a:cubicBezTo>
                    <a:cubicBezTo>
                      <a:pt x="6626225" y="8212074"/>
                      <a:pt x="5573522" y="8648065"/>
                      <a:pt x="4454525" y="8648065"/>
                    </a:cubicBezTo>
                    <a:close/>
                    <a:moveTo>
                      <a:pt x="4454525" y="280035"/>
                    </a:moveTo>
                    <a:cubicBezTo>
                      <a:pt x="3338449" y="280035"/>
                      <a:pt x="2289429" y="715137"/>
                      <a:pt x="1500886" y="1505204"/>
                    </a:cubicBezTo>
                    <a:cubicBezTo>
                      <a:pt x="713613" y="2294001"/>
                      <a:pt x="280035" y="3341370"/>
                      <a:pt x="280035" y="4454525"/>
                    </a:cubicBezTo>
                    <a:cubicBezTo>
                      <a:pt x="280035" y="5569077"/>
                      <a:pt x="714248" y="6617081"/>
                      <a:pt x="1502537" y="7405751"/>
                    </a:cubicBezTo>
                    <a:cubicBezTo>
                      <a:pt x="2291080" y="8194548"/>
                      <a:pt x="3339465" y="8629015"/>
                      <a:pt x="4454525" y="8629015"/>
                    </a:cubicBezTo>
                    <a:cubicBezTo>
                      <a:pt x="5568442" y="8629015"/>
                      <a:pt x="6616319" y="8195056"/>
                      <a:pt x="7405116" y="7407021"/>
                    </a:cubicBezTo>
                    <a:cubicBezTo>
                      <a:pt x="8194422" y="6618477"/>
                      <a:pt x="8629015" y="5569839"/>
                      <a:pt x="8629015" y="4454525"/>
                    </a:cubicBezTo>
                    <a:cubicBezTo>
                      <a:pt x="8629015" y="3339465"/>
                      <a:pt x="8194548" y="2291080"/>
                      <a:pt x="7405497" y="1502537"/>
                    </a:cubicBezTo>
                    <a:cubicBezTo>
                      <a:pt x="6616827" y="714121"/>
                      <a:pt x="5568823" y="280035"/>
                      <a:pt x="4454525" y="280035"/>
                    </a:cubicBezTo>
                    <a:close/>
                  </a:path>
                </a:pathLst>
              </a:custGeom>
              <a:solidFill>
                <a:srgbClr val="2E2E2E"/>
              </a:solidFill>
            </p:spPr>
          </p:sp>
        </p:grpSp>
        <p:sp>
          <p:nvSpPr>
            <p:cNvPr name="TextBox 36" id="36"/>
            <p:cNvSpPr txBox="true"/>
            <p:nvPr/>
          </p:nvSpPr>
          <p:spPr>
            <a:xfrm rot="0">
              <a:off x="83859" y="3851310"/>
              <a:ext cx="4727956" cy="641985"/>
            </a:xfrm>
            <a:prstGeom prst="rect">
              <a:avLst/>
            </a:prstGeom>
          </p:spPr>
          <p:txBody>
            <a:bodyPr anchor="t" rtlCol="false" tIns="0" lIns="0" bIns="0" rIns="0">
              <a:spAutoFit/>
            </a:bodyPr>
            <a:lstStyle/>
            <a:p>
              <a:pPr algn="ctr" marL="0" indent="0" lvl="0">
                <a:lnSpc>
                  <a:spcPts val="4199"/>
                </a:lnSpc>
                <a:spcBef>
                  <a:spcPct val="0"/>
                </a:spcBef>
              </a:pPr>
              <a:r>
                <a:rPr lang="en-US" sz="2799">
                  <a:solidFill>
                    <a:srgbClr val="1A1B1E"/>
                  </a:solidFill>
                  <a:latin typeface="Kollektif Bold"/>
                </a:rPr>
                <a:t>Angela Mao</a:t>
              </a:r>
            </a:p>
          </p:txBody>
        </p:sp>
      </p:grpSp>
      <p:grpSp>
        <p:nvGrpSpPr>
          <p:cNvPr name="Group 37" id="37"/>
          <p:cNvGrpSpPr/>
          <p:nvPr/>
        </p:nvGrpSpPr>
        <p:grpSpPr>
          <a:xfrm rot="0">
            <a:off x="13612700" y="3673536"/>
            <a:ext cx="3671755" cy="3751438"/>
            <a:chOff x="0" y="0"/>
            <a:chExt cx="4895673" cy="5001918"/>
          </a:xfrm>
        </p:grpSpPr>
        <p:grpSp>
          <p:nvGrpSpPr>
            <p:cNvPr name="Group 38" id="38"/>
            <p:cNvGrpSpPr/>
            <p:nvPr/>
          </p:nvGrpSpPr>
          <p:grpSpPr>
            <a:xfrm rot="0">
              <a:off x="0" y="2783183"/>
              <a:ext cx="4895673" cy="2218734"/>
              <a:chOff x="0" y="0"/>
              <a:chExt cx="577429" cy="261693"/>
            </a:xfrm>
          </p:grpSpPr>
          <p:sp>
            <p:nvSpPr>
              <p:cNvPr name="Freeform 39" id="39"/>
              <p:cNvSpPr/>
              <p:nvPr/>
            </p:nvSpPr>
            <p:spPr>
              <a:xfrm flipH="false" flipV="false" rot="0">
                <a:off x="0" y="0"/>
                <a:ext cx="577429" cy="261693"/>
              </a:xfrm>
              <a:custGeom>
                <a:avLst/>
                <a:gdLst/>
                <a:ahLst/>
                <a:cxnLst/>
                <a:rect r="r" b="b" t="t" l="l"/>
                <a:pathLst>
                  <a:path h="261693" w="577429">
                    <a:moveTo>
                      <a:pt x="88557" y="0"/>
                    </a:moveTo>
                    <a:lnTo>
                      <a:pt x="488872" y="0"/>
                    </a:lnTo>
                    <a:cubicBezTo>
                      <a:pt x="537781" y="0"/>
                      <a:pt x="577429" y="39648"/>
                      <a:pt x="577429" y="88557"/>
                    </a:cubicBezTo>
                    <a:lnTo>
                      <a:pt x="577429" y="173135"/>
                    </a:lnTo>
                    <a:cubicBezTo>
                      <a:pt x="577429" y="196622"/>
                      <a:pt x="568099" y="219147"/>
                      <a:pt x="551491" y="235755"/>
                    </a:cubicBezTo>
                    <a:cubicBezTo>
                      <a:pt x="534884" y="252363"/>
                      <a:pt x="512359" y="261693"/>
                      <a:pt x="488872" y="261693"/>
                    </a:cubicBezTo>
                    <a:lnTo>
                      <a:pt x="88557" y="261693"/>
                    </a:lnTo>
                    <a:cubicBezTo>
                      <a:pt x="39648" y="261693"/>
                      <a:pt x="0" y="222044"/>
                      <a:pt x="0" y="173135"/>
                    </a:cubicBezTo>
                    <a:lnTo>
                      <a:pt x="0" y="88557"/>
                    </a:lnTo>
                    <a:cubicBezTo>
                      <a:pt x="0" y="65070"/>
                      <a:pt x="9330" y="42546"/>
                      <a:pt x="25938" y="25938"/>
                    </a:cubicBezTo>
                    <a:cubicBezTo>
                      <a:pt x="42546" y="9330"/>
                      <a:pt x="65070" y="0"/>
                      <a:pt x="88557" y="0"/>
                    </a:cubicBezTo>
                    <a:close/>
                  </a:path>
                </a:pathLst>
              </a:custGeom>
              <a:solidFill>
                <a:srgbClr val="FFFFFF"/>
              </a:solidFill>
              <a:ln cap="rnd">
                <a:noFill/>
                <a:prstDash val="solid"/>
                <a:round/>
              </a:ln>
            </p:spPr>
          </p:sp>
          <p:sp>
            <p:nvSpPr>
              <p:cNvPr name="TextBox 40" id="40"/>
              <p:cNvSpPr txBox="true"/>
              <p:nvPr/>
            </p:nvSpPr>
            <p:spPr>
              <a:xfrm>
                <a:off x="0" y="-57150"/>
                <a:ext cx="812800" cy="869950"/>
              </a:xfrm>
              <a:prstGeom prst="rect">
                <a:avLst/>
              </a:prstGeom>
            </p:spPr>
            <p:txBody>
              <a:bodyPr anchor="ctr" rtlCol="false" tIns="50800" lIns="50800" bIns="50800" rIns="50800"/>
              <a:lstStyle/>
              <a:p>
                <a:pPr algn="ctr" marL="0" indent="0" lvl="0">
                  <a:lnSpc>
                    <a:spcPts val="2754"/>
                  </a:lnSpc>
                  <a:spcBef>
                    <a:spcPct val="0"/>
                  </a:spcBef>
                </a:pPr>
              </a:p>
            </p:txBody>
          </p:sp>
        </p:grpSp>
        <p:grpSp>
          <p:nvGrpSpPr>
            <p:cNvPr name="Group 41" id="41"/>
            <p:cNvGrpSpPr>
              <a:grpSpLocks noChangeAspect="true"/>
            </p:cNvGrpSpPr>
            <p:nvPr/>
          </p:nvGrpSpPr>
          <p:grpSpPr>
            <a:xfrm rot="0">
              <a:off x="629625" y="0"/>
              <a:ext cx="3636423" cy="3636423"/>
              <a:chOff x="0" y="0"/>
              <a:chExt cx="8909050" cy="8909050"/>
            </a:xfrm>
          </p:grpSpPr>
          <p:sp>
            <p:nvSpPr>
              <p:cNvPr name="Freeform 42" id="42"/>
              <p:cNvSpPr/>
              <p:nvPr/>
            </p:nvSpPr>
            <p:spPr>
              <a:xfrm flipH="false" flipV="false" rot="0">
                <a:off x="-210012" y="2402"/>
                <a:ext cx="9329074" cy="8904246"/>
              </a:xfrm>
              <a:custGeom>
                <a:avLst/>
                <a:gdLst/>
                <a:ahLst/>
                <a:cxnLst/>
                <a:rect r="r" b="b" t="t" l="l"/>
                <a:pathLst>
                  <a:path h="8904246" w="9329074">
                    <a:moveTo>
                      <a:pt x="4664537" y="7123"/>
                    </a:moveTo>
                    <a:cubicBezTo>
                      <a:pt x="3071756" y="0"/>
                      <a:pt x="1596908" y="845651"/>
                      <a:pt x="798454" y="2223865"/>
                    </a:cubicBezTo>
                    <a:cubicBezTo>
                      <a:pt x="0" y="3602079"/>
                      <a:pt x="0" y="5302167"/>
                      <a:pt x="798454" y="6680382"/>
                    </a:cubicBezTo>
                    <a:cubicBezTo>
                      <a:pt x="1596908" y="8058595"/>
                      <a:pt x="3071756" y="8904246"/>
                      <a:pt x="4664537" y="8897123"/>
                    </a:cubicBezTo>
                    <a:cubicBezTo>
                      <a:pt x="6257318" y="8904246"/>
                      <a:pt x="7732166" y="8058595"/>
                      <a:pt x="8530620" y="6680382"/>
                    </a:cubicBezTo>
                    <a:cubicBezTo>
                      <a:pt x="9329074" y="5302167"/>
                      <a:pt x="9329074" y="3602079"/>
                      <a:pt x="8530620" y="2223865"/>
                    </a:cubicBezTo>
                    <a:cubicBezTo>
                      <a:pt x="7732166" y="845651"/>
                      <a:pt x="6257318" y="0"/>
                      <a:pt x="4664537" y="7123"/>
                    </a:cubicBezTo>
                    <a:close/>
                  </a:path>
                </a:pathLst>
              </a:custGeom>
              <a:solidFill>
                <a:srgbClr val="A19FFF"/>
              </a:solidFill>
            </p:spPr>
          </p:sp>
          <p:sp>
            <p:nvSpPr>
              <p:cNvPr name="Freeform 43" id="43"/>
              <p:cNvSpPr/>
              <p:nvPr/>
            </p:nvSpPr>
            <p:spPr>
              <a:xfrm flipH="false" flipV="false" rot="0">
                <a:off x="63863" y="263805"/>
                <a:ext cx="8781323" cy="8381440"/>
              </a:xfrm>
              <a:custGeom>
                <a:avLst/>
                <a:gdLst/>
                <a:ahLst/>
                <a:cxnLst/>
                <a:rect r="r" b="b" t="t" l="l"/>
                <a:pathLst>
                  <a:path h="8381440" w="8781323">
                    <a:moveTo>
                      <a:pt x="4390662" y="6705"/>
                    </a:moveTo>
                    <a:cubicBezTo>
                      <a:pt x="2891400" y="0"/>
                      <a:pt x="1503147" y="795999"/>
                      <a:pt x="751573" y="2093292"/>
                    </a:cubicBezTo>
                    <a:cubicBezTo>
                      <a:pt x="0" y="3390586"/>
                      <a:pt x="0" y="4990854"/>
                      <a:pt x="751573" y="6288148"/>
                    </a:cubicBezTo>
                    <a:cubicBezTo>
                      <a:pt x="1503147" y="7585441"/>
                      <a:pt x="2891400" y="8381440"/>
                      <a:pt x="4390662" y="8374735"/>
                    </a:cubicBezTo>
                    <a:cubicBezTo>
                      <a:pt x="5889924" y="8381440"/>
                      <a:pt x="7278177" y="7585441"/>
                      <a:pt x="8029751" y="6288148"/>
                    </a:cubicBezTo>
                    <a:cubicBezTo>
                      <a:pt x="8781323" y="4990854"/>
                      <a:pt x="8781323" y="3390586"/>
                      <a:pt x="8029751" y="2093292"/>
                    </a:cubicBezTo>
                    <a:cubicBezTo>
                      <a:pt x="7278177" y="795999"/>
                      <a:pt x="5889924" y="0"/>
                      <a:pt x="4390662" y="6705"/>
                    </a:cubicBezTo>
                    <a:close/>
                  </a:path>
                </a:pathLst>
              </a:custGeom>
              <a:blipFill>
                <a:blip r:embed="rId11"/>
                <a:stretch>
                  <a:fillRect l="223" t="-24571" r="223" b="-24571"/>
                </a:stretch>
              </a:blipFill>
            </p:spPr>
          </p:sp>
          <p:sp>
            <p:nvSpPr>
              <p:cNvPr name="Freeform 44" id="44"/>
              <p:cNvSpPr/>
              <p:nvPr/>
            </p:nvSpPr>
            <p:spPr>
              <a:xfrm flipH="false" flipV="false" rot="0">
                <a:off x="0" y="0"/>
                <a:ext cx="8909050" cy="8909050"/>
              </a:xfrm>
              <a:custGeom>
                <a:avLst/>
                <a:gdLst/>
                <a:ahLst/>
                <a:cxnLst/>
                <a:rect r="r" b="b" t="t" l="l"/>
                <a:pathLst>
                  <a:path h="8909050" w="8909050">
                    <a:moveTo>
                      <a:pt x="4454525" y="8909050"/>
                    </a:moveTo>
                    <a:cubicBezTo>
                      <a:pt x="3264662" y="8909050"/>
                      <a:pt x="2146046" y="8445500"/>
                      <a:pt x="1304544" y="7603744"/>
                    </a:cubicBezTo>
                    <a:cubicBezTo>
                      <a:pt x="895477" y="7194550"/>
                      <a:pt x="574294" y="6718173"/>
                      <a:pt x="350012" y="6187694"/>
                    </a:cubicBezTo>
                    <a:cubicBezTo>
                      <a:pt x="117729" y="5638673"/>
                      <a:pt x="0" y="5055489"/>
                      <a:pt x="0" y="4454525"/>
                    </a:cubicBezTo>
                    <a:cubicBezTo>
                      <a:pt x="0" y="3854704"/>
                      <a:pt x="117475" y="3272282"/>
                      <a:pt x="349377" y="2723642"/>
                    </a:cubicBezTo>
                    <a:cubicBezTo>
                      <a:pt x="573405" y="2193163"/>
                      <a:pt x="894207" y="1716786"/>
                      <a:pt x="1302766" y="1307338"/>
                    </a:cubicBezTo>
                    <a:cubicBezTo>
                      <a:pt x="2144141" y="464312"/>
                      <a:pt x="3263519" y="0"/>
                      <a:pt x="4454525" y="0"/>
                    </a:cubicBezTo>
                    <a:cubicBezTo>
                      <a:pt x="5055362" y="0"/>
                      <a:pt x="5638419" y="117729"/>
                      <a:pt x="6187440" y="350012"/>
                    </a:cubicBezTo>
                    <a:cubicBezTo>
                      <a:pt x="6717792" y="574294"/>
                      <a:pt x="7194296" y="895477"/>
                      <a:pt x="7603490" y="1304544"/>
                    </a:cubicBezTo>
                    <a:cubicBezTo>
                      <a:pt x="8445373" y="2146046"/>
                      <a:pt x="8909050" y="3264789"/>
                      <a:pt x="8909050" y="4454652"/>
                    </a:cubicBezTo>
                    <a:cubicBezTo>
                      <a:pt x="8909050" y="5644769"/>
                      <a:pt x="8445246" y="6763766"/>
                      <a:pt x="7602982" y="7605268"/>
                    </a:cubicBezTo>
                    <a:cubicBezTo>
                      <a:pt x="7193789" y="8014208"/>
                      <a:pt x="6717285" y="8335138"/>
                      <a:pt x="6186932" y="8559419"/>
                    </a:cubicBezTo>
                    <a:cubicBezTo>
                      <a:pt x="5637911" y="8791321"/>
                      <a:pt x="5055108" y="8909050"/>
                      <a:pt x="4454525" y="8909050"/>
                    </a:cubicBezTo>
                    <a:close/>
                    <a:moveTo>
                      <a:pt x="4454525" y="19050"/>
                    </a:moveTo>
                    <a:cubicBezTo>
                      <a:pt x="3268599" y="19050"/>
                      <a:pt x="2154047" y="481330"/>
                      <a:pt x="1316228" y="1320800"/>
                    </a:cubicBezTo>
                    <a:cubicBezTo>
                      <a:pt x="909447" y="1728343"/>
                      <a:pt x="590042" y="2202815"/>
                      <a:pt x="366903" y="2731008"/>
                    </a:cubicBezTo>
                    <a:cubicBezTo>
                      <a:pt x="136017" y="3277362"/>
                      <a:pt x="19050" y="3857244"/>
                      <a:pt x="19050" y="4454525"/>
                    </a:cubicBezTo>
                    <a:cubicBezTo>
                      <a:pt x="19050" y="5052949"/>
                      <a:pt x="136271" y="5633593"/>
                      <a:pt x="367538" y="6180328"/>
                    </a:cubicBezTo>
                    <a:cubicBezTo>
                      <a:pt x="590931" y="6708522"/>
                      <a:pt x="910717" y="7182866"/>
                      <a:pt x="1318006" y="7590282"/>
                    </a:cubicBezTo>
                    <a:cubicBezTo>
                      <a:pt x="2155825" y="8428355"/>
                      <a:pt x="3269742" y="8890000"/>
                      <a:pt x="4454525" y="8890000"/>
                    </a:cubicBezTo>
                    <a:cubicBezTo>
                      <a:pt x="5052568" y="8890000"/>
                      <a:pt x="5632958" y="8772779"/>
                      <a:pt x="6179439" y="8541766"/>
                    </a:cubicBezTo>
                    <a:cubicBezTo>
                      <a:pt x="6707632" y="8318500"/>
                      <a:pt x="7181977" y="7998841"/>
                      <a:pt x="7589520" y="7591679"/>
                    </a:cubicBezTo>
                    <a:cubicBezTo>
                      <a:pt x="8428101" y="6753733"/>
                      <a:pt x="8890000" y="5639562"/>
                      <a:pt x="8890000" y="4454525"/>
                    </a:cubicBezTo>
                    <a:cubicBezTo>
                      <a:pt x="8890000" y="3269742"/>
                      <a:pt x="8428355" y="2155825"/>
                      <a:pt x="7590028" y="1317879"/>
                    </a:cubicBezTo>
                    <a:cubicBezTo>
                      <a:pt x="7182612" y="910590"/>
                      <a:pt x="6708140" y="590931"/>
                      <a:pt x="6180074" y="367538"/>
                    </a:cubicBezTo>
                    <a:cubicBezTo>
                      <a:pt x="5633339" y="136271"/>
                      <a:pt x="5052822" y="19050"/>
                      <a:pt x="4454525" y="19050"/>
                    </a:cubicBezTo>
                    <a:close/>
                    <a:moveTo>
                      <a:pt x="4454525" y="8648065"/>
                    </a:moveTo>
                    <a:cubicBezTo>
                      <a:pt x="3334385" y="8648065"/>
                      <a:pt x="2281301" y="8211693"/>
                      <a:pt x="1489075" y="7419213"/>
                    </a:cubicBezTo>
                    <a:cubicBezTo>
                      <a:pt x="697103" y="6626987"/>
                      <a:pt x="260985" y="5574157"/>
                      <a:pt x="260985" y="4454525"/>
                    </a:cubicBezTo>
                    <a:cubicBezTo>
                      <a:pt x="260985" y="3889756"/>
                      <a:pt x="371602" y="3341497"/>
                      <a:pt x="589788" y="2824988"/>
                    </a:cubicBezTo>
                    <a:cubicBezTo>
                      <a:pt x="800735" y="2325624"/>
                      <a:pt x="1102741" y="1877060"/>
                      <a:pt x="1487297" y="1491742"/>
                    </a:cubicBezTo>
                    <a:cubicBezTo>
                      <a:pt x="2279396" y="698119"/>
                      <a:pt x="3333242" y="260985"/>
                      <a:pt x="4454398" y="260985"/>
                    </a:cubicBezTo>
                    <a:cubicBezTo>
                      <a:pt x="5573776" y="260985"/>
                      <a:pt x="6626606" y="697103"/>
                      <a:pt x="7418832" y="1488948"/>
                    </a:cubicBezTo>
                    <a:cubicBezTo>
                      <a:pt x="8211438" y="2281174"/>
                      <a:pt x="8647937" y="3334385"/>
                      <a:pt x="8647937" y="4454398"/>
                    </a:cubicBezTo>
                    <a:cubicBezTo>
                      <a:pt x="8647937" y="5574792"/>
                      <a:pt x="8211311" y="6628130"/>
                      <a:pt x="7418450" y="7420356"/>
                    </a:cubicBezTo>
                    <a:cubicBezTo>
                      <a:pt x="6626225" y="8212074"/>
                      <a:pt x="5573522" y="8648065"/>
                      <a:pt x="4454525" y="8648065"/>
                    </a:cubicBezTo>
                    <a:close/>
                    <a:moveTo>
                      <a:pt x="4454525" y="280035"/>
                    </a:moveTo>
                    <a:cubicBezTo>
                      <a:pt x="3338449" y="280035"/>
                      <a:pt x="2289429" y="715137"/>
                      <a:pt x="1500886" y="1505204"/>
                    </a:cubicBezTo>
                    <a:cubicBezTo>
                      <a:pt x="713613" y="2294001"/>
                      <a:pt x="280035" y="3341370"/>
                      <a:pt x="280035" y="4454525"/>
                    </a:cubicBezTo>
                    <a:cubicBezTo>
                      <a:pt x="280035" y="5569077"/>
                      <a:pt x="714248" y="6617081"/>
                      <a:pt x="1502537" y="7405751"/>
                    </a:cubicBezTo>
                    <a:cubicBezTo>
                      <a:pt x="2291080" y="8194548"/>
                      <a:pt x="3339465" y="8629015"/>
                      <a:pt x="4454525" y="8629015"/>
                    </a:cubicBezTo>
                    <a:cubicBezTo>
                      <a:pt x="5568442" y="8629015"/>
                      <a:pt x="6616319" y="8195056"/>
                      <a:pt x="7405116" y="7407021"/>
                    </a:cubicBezTo>
                    <a:cubicBezTo>
                      <a:pt x="8194422" y="6618477"/>
                      <a:pt x="8629015" y="5569839"/>
                      <a:pt x="8629015" y="4454525"/>
                    </a:cubicBezTo>
                    <a:cubicBezTo>
                      <a:pt x="8629015" y="3339465"/>
                      <a:pt x="8194548" y="2291080"/>
                      <a:pt x="7405497" y="1502537"/>
                    </a:cubicBezTo>
                    <a:cubicBezTo>
                      <a:pt x="6616827" y="714121"/>
                      <a:pt x="5568823" y="280035"/>
                      <a:pt x="4454525" y="280035"/>
                    </a:cubicBezTo>
                    <a:close/>
                  </a:path>
                </a:pathLst>
              </a:custGeom>
              <a:solidFill>
                <a:srgbClr val="2E2E2E"/>
              </a:solidFill>
            </p:spPr>
          </p:sp>
        </p:grpSp>
        <p:sp>
          <p:nvSpPr>
            <p:cNvPr name="TextBox 45" id="45"/>
            <p:cNvSpPr txBox="true"/>
            <p:nvPr/>
          </p:nvSpPr>
          <p:spPr>
            <a:xfrm rot="0">
              <a:off x="83859" y="3851310"/>
              <a:ext cx="4727956" cy="641985"/>
            </a:xfrm>
            <a:prstGeom prst="rect">
              <a:avLst/>
            </a:prstGeom>
          </p:spPr>
          <p:txBody>
            <a:bodyPr anchor="t" rtlCol="false" tIns="0" lIns="0" bIns="0" rIns="0">
              <a:spAutoFit/>
            </a:bodyPr>
            <a:lstStyle/>
            <a:p>
              <a:pPr algn="ctr" marL="0" indent="0" lvl="0">
                <a:lnSpc>
                  <a:spcPts val="4199"/>
                </a:lnSpc>
                <a:spcBef>
                  <a:spcPct val="0"/>
                </a:spcBef>
              </a:pPr>
              <a:r>
                <a:rPr lang="en-US" sz="2799">
                  <a:solidFill>
                    <a:srgbClr val="1A1B1E"/>
                  </a:solidFill>
                  <a:latin typeface="Kollektif Bold"/>
                </a:rPr>
                <a:t>Abbie Maemoto</a:t>
              </a:r>
            </a:p>
          </p:txBody>
        </p:sp>
      </p:grpSp>
      <p:sp>
        <p:nvSpPr>
          <p:cNvPr name="TextBox 46" id="46"/>
          <p:cNvSpPr txBox="true"/>
          <p:nvPr/>
        </p:nvSpPr>
        <p:spPr>
          <a:xfrm rot="0">
            <a:off x="2491348" y="1308684"/>
            <a:ext cx="13305304" cy="1134999"/>
          </a:xfrm>
          <a:prstGeom prst="rect">
            <a:avLst/>
          </a:prstGeom>
        </p:spPr>
        <p:txBody>
          <a:bodyPr anchor="t" rtlCol="false" tIns="0" lIns="0" bIns="0" rIns="0">
            <a:spAutoFit/>
          </a:bodyPr>
          <a:lstStyle/>
          <a:p>
            <a:pPr algn="ctr">
              <a:lnSpc>
                <a:spcPts val="8928"/>
              </a:lnSpc>
            </a:pPr>
            <a:r>
              <a:rPr lang="en-US" sz="7200">
                <a:solidFill>
                  <a:srgbClr val="1A1B1E"/>
                </a:solidFill>
                <a:latin typeface="Kollektif Bold"/>
              </a:rPr>
              <a:t>CheckUp Team</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6" id="6"/>
          <p:cNvGrpSpPr/>
          <p:nvPr/>
        </p:nvGrpSpPr>
        <p:grpSpPr>
          <a:xfrm rot="5200089">
            <a:off x="-3824700" y="-4007710"/>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10" id="10"/>
          <p:cNvGrpSpPr/>
          <p:nvPr/>
        </p:nvGrpSpPr>
        <p:grpSpPr>
          <a:xfrm rot="0">
            <a:off x="1443327" y="3098212"/>
            <a:ext cx="15446510" cy="6595059"/>
            <a:chOff x="0" y="0"/>
            <a:chExt cx="2429156" cy="1037155"/>
          </a:xfrm>
        </p:grpSpPr>
        <p:sp>
          <p:nvSpPr>
            <p:cNvPr name="Freeform 11" id="11"/>
            <p:cNvSpPr/>
            <p:nvPr/>
          </p:nvSpPr>
          <p:spPr>
            <a:xfrm flipH="false" flipV="false" rot="0">
              <a:off x="0" y="0"/>
              <a:ext cx="2429156" cy="1037155"/>
            </a:xfrm>
            <a:custGeom>
              <a:avLst/>
              <a:gdLst/>
              <a:ahLst/>
              <a:cxnLst/>
              <a:rect r="r" b="b" t="t" l="l"/>
              <a:pathLst>
                <a:path h="1037155" w="2429156">
                  <a:moveTo>
                    <a:pt x="21051" y="0"/>
                  </a:moveTo>
                  <a:lnTo>
                    <a:pt x="2408105" y="0"/>
                  </a:lnTo>
                  <a:cubicBezTo>
                    <a:pt x="2413688" y="0"/>
                    <a:pt x="2419042" y="2218"/>
                    <a:pt x="2422990" y="6166"/>
                  </a:cubicBezTo>
                  <a:cubicBezTo>
                    <a:pt x="2426938" y="10113"/>
                    <a:pt x="2429156" y="15468"/>
                    <a:pt x="2429156" y="21051"/>
                  </a:cubicBezTo>
                  <a:lnTo>
                    <a:pt x="2429156" y="1016104"/>
                  </a:lnTo>
                  <a:cubicBezTo>
                    <a:pt x="2429156" y="1027730"/>
                    <a:pt x="2419731" y="1037155"/>
                    <a:pt x="2408105" y="1037155"/>
                  </a:cubicBezTo>
                  <a:lnTo>
                    <a:pt x="21051" y="1037155"/>
                  </a:lnTo>
                  <a:cubicBezTo>
                    <a:pt x="9425" y="1037155"/>
                    <a:pt x="0" y="1027730"/>
                    <a:pt x="0" y="1016104"/>
                  </a:cubicBezTo>
                  <a:lnTo>
                    <a:pt x="0" y="21051"/>
                  </a:lnTo>
                  <a:cubicBezTo>
                    <a:pt x="0" y="9425"/>
                    <a:pt x="9425" y="0"/>
                    <a:pt x="21051" y="0"/>
                  </a:cubicBezTo>
                  <a:close/>
                </a:path>
              </a:pathLst>
            </a:custGeom>
            <a:solidFill>
              <a:srgbClr val="FFFFFF"/>
            </a:solidFill>
            <a:ln cap="rnd">
              <a:noFill/>
              <a:prstDash val="solid"/>
              <a:round/>
            </a:ln>
          </p:spPr>
        </p:sp>
        <p:sp>
          <p:nvSpPr>
            <p:cNvPr name="TextBox 12" id="12"/>
            <p:cNvSpPr txBox="true"/>
            <p:nvPr/>
          </p:nvSpPr>
          <p:spPr>
            <a:xfrm>
              <a:off x="0" y="-57150"/>
              <a:ext cx="812800" cy="869950"/>
            </a:xfrm>
            <a:prstGeom prst="rect">
              <a:avLst/>
            </a:prstGeom>
          </p:spPr>
          <p:txBody>
            <a:bodyPr anchor="ctr" rtlCol="false" tIns="50800" lIns="50800" bIns="50800" rIns="50800"/>
            <a:lstStyle/>
            <a:p>
              <a:pPr algn="ctr" marL="0" indent="0" lvl="0">
                <a:lnSpc>
                  <a:spcPts val="2754"/>
                </a:lnSpc>
                <a:spcBef>
                  <a:spcPct val="0"/>
                </a:spcBef>
              </a:pPr>
            </a:p>
          </p:txBody>
        </p:sp>
      </p:grpSp>
      <p:grpSp>
        <p:nvGrpSpPr>
          <p:cNvPr name="Group 13" id="13"/>
          <p:cNvGrpSpPr/>
          <p:nvPr/>
        </p:nvGrpSpPr>
        <p:grpSpPr>
          <a:xfrm rot="0">
            <a:off x="7351572" y="2512156"/>
            <a:ext cx="3584855" cy="844413"/>
            <a:chOff x="0" y="0"/>
            <a:chExt cx="944159" cy="222397"/>
          </a:xfrm>
        </p:grpSpPr>
        <p:sp>
          <p:nvSpPr>
            <p:cNvPr name="Freeform 14" id="14"/>
            <p:cNvSpPr/>
            <p:nvPr/>
          </p:nvSpPr>
          <p:spPr>
            <a:xfrm flipH="false" flipV="false" rot="0">
              <a:off x="0" y="0"/>
              <a:ext cx="944159" cy="222397"/>
            </a:xfrm>
            <a:custGeom>
              <a:avLst/>
              <a:gdLst/>
              <a:ahLst/>
              <a:cxnLst/>
              <a:rect r="r" b="b" t="t" l="l"/>
              <a:pathLst>
                <a:path h="222397" w="944159">
                  <a:moveTo>
                    <a:pt x="34554" y="0"/>
                  </a:moveTo>
                  <a:lnTo>
                    <a:pt x="909606" y="0"/>
                  </a:lnTo>
                  <a:cubicBezTo>
                    <a:pt x="918770" y="0"/>
                    <a:pt x="927559" y="3640"/>
                    <a:pt x="934039" y="10121"/>
                  </a:cubicBezTo>
                  <a:cubicBezTo>
                    <a:pt x="940519" y="16601"/>
                    <a:pt x="944159" y="25390"/>
                    <a:pt x="944159" y="34554"/>
                  </a:cubicBezTo>
                  <a:lnTo>
                    <a:pt x="944159" y="187843"/>
                  </a:lnTo>
                  <a:cubicBezTo>
                    <a:pt x="944159" y="206926"/>
                    <a:pt x="928689" y="222397"/>
                    <a:pt x="909606" y="222397"/>
                  </a:cubicBezTo>
                  <a:lnTo>
                    <a:pt x="34554" y="222397"/>
                  </a:lnTo>
                  <a:cubicBezTo>
                    <a:pt x="15470" y="222397"/>
                    <a:pt x="0" y="206926"/>
                    <a:pt x="0" y="187843"/>
                  </a:cubicBezTo>
                  <a:lnTo>
                    <a:pt x="0" y="34554"/>
                  </a:lnTo>
                  <a:cubicBezTo>
                    <a:pt x="0" y="15470"/>
                    <a:pt x="15470" y="0"/>
                    <a:pt x="34554" y="0"/>
                  </a:cubicBezTo>
                  <a:close/>
                </a:path>
              </a:pathLst>
            </a:custGeom>
            <a:solidFill>
              <a:srgbClr val="1A1B1E"/>
            </a:solidFill>
            <a:ln cap="sq">
              <a:noFill/>
              <a:prstDash val="solid"/>
              <a:miter/>
            </a:ln>
          </p:spPr>
        </p:sp>
        <p:sp>
          <p:nvSpPr>
            <p:cNvPr name="TextBox 15" id="15"/>
            <p:cNvSpPr txBox="true"/>
            <p:nvPr/>
          </p:nvSpPr>
          <p:spPr>
            <a:xfrm>
              <a:off x="0" y="-66675"/>
              <a:ext cx="812800" cy="879475"/>
            </a:xfrm>
            <a:prstGeom prst="rect">
              <a:avLst/>
            </a:prstGeom>
          </p:spPr>
          <p:txBody>
            <a:bodyPr anchor="ctr" rtlCol="false" tIns="50800" lIns="50800" bIns="50800" rIns="50800"/>
            <a:lstStyle/>
            <a:p>
              <a:pPr algn="ctr">
                <a:lnSpc>
                  <a:spcPts val="3919"/>
                </a:lnSpc>
              </a:pPr>
              <a:r>
                <a:rPr lang="en-US" sz="2799">
                  <a:solidFill>
                    <a:srgbClr val="FFFFFF"/>
                  </a:solidFill>
                  <a:latin typeface="Kollektif Bold"/>
                </a:rPr>
                <a:t>Original</a:t>
              </a:r>
            </a:p>
          </p:txBody>
        </p:sp>
      </p:grpSp>
      <p:sp>
        <p:nvSpPr>
          <p:cNvPr name="Freeform 16" id="16"/>
          <p:cNvSpPr/>
          <p:nvPr/>
        </p:nvSpPr>
        <p:spPr>
          <a:xfrm flipH="false" flipV="false" rot="0">
            <a:off x="2348749" y="5760267"/>
            <a:ext cx="378762" cy="378762"/>
          </a:xfrm>
          <a:custGeom>
            <a:avLst/>
            <a:gdLst/>
            <a:ahLst/>
            <a:cxnLst/>
            <a:rect r="r" b="b" t="t" l="l"/>
            <a:pathLst>
              <a:path h="378762" w="378762">
                <a:moveTo>
                  <a:pt x="0" y="0"/>
                </a:moveTo>
                <a:lnTo>
                  <a:pt x="378762" y="0"/>
                </a:lnTo>
                <a:lnTo>
                  <a:pt x="378762" y="378762"/>
                </a:lnTo>
                <a:lnTo>
                  <a:pt x="0" y="37876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7" id="17"/>
          <p:cNvSpPr/>
          <p:nvPr/>
        </p:nvSpPr>
        <p:spPr>
          <a:xfrm flipH="false" flipV="false" rot="0">
            <a:off x="2348749" y="6929604"/>
            <a:ext cx="378762" cy="378762"/>
          </a:xfrm>
          <a:custGeom>
            <a:avLst/>
            <a:gdLst/>
            <a:ahLst/>
            <a:cxnLst/>
            <a:rect r="r" b="b" t="t" l="l"/>
            <a:pathLst>
              <a:path h="378762" w="378762">
                <a:moveTo>
                  <a:pt x="0" y="0"/>
                </a:moveTo>
                <a:lnTo>
                  <a:pt x="378762" y="0"/>
                </a:lnTo>
                <a:lnTo>
                  <a:pt x="378762" y="378762"/>
                </a:lnTo>
                <a:lnTo>
                  <a:pt x="0" y="37876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8" id="18"/>
          <p:cNvSpPr/>
          <p:nvPr/>
        </p:nvSpPr>
        <p:spPr>
          <a:xfrm flipH="false" flipV="false" rot="0">
            <a:off x="2348749" y="8097369"/>
            <a:ext cx="378762" cy="378762"/>
          </a:xfrm>
          <a:custGeom>
            <a:avLst/>
            <a:gdLst/>
            <a:ahLst/>
            <a:cxnLst/>
            <a:rect r="r" b="b" t="t" l="l"/>
            <a:pathLst>
              <a:path h="378762" w="378762">
                <a:moveTo>
                  <a:pt x="0" y="0"/>
                </a:moveTo>
                <a:lnTo>
                  <a:pt x="378762" y="0"/>
                </a:lnTo>
                <a:lnTo>
                  <a:pt x="378762" y="378762"/>
                </a:lnTo>
                <a:lnTo>
                  <a:pt x="0" y="37876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9" id="19"/>
          <p:cNvSpPr/>
          <p:nvPr/>
        </p:nvSpPr>
        <p:spPr>
          <a:xfrm flipH="false" flipV="false" rot="1283272">
            <a:off x="14846849" y="1847390"/>
            <a:ext cx="2751830" cy="2061371"/>
          </a:xfrm>
          <a:custGeom>
            <a:avLst/>
            <a:gdLst/>
            <a:ahLst/>
            <a:cxnLst/>
            <a:rect r="r" b="b" t="t" l="l"/>
            <a:pathLst>
              <a:path h="2061371" w="2751830">
                <a:moveTo>
                  <a:pt x="0" y="0"/>
                </a:moveTo>
                <a:lnTo>
                  <a:pt x="2751830" y="0"/>
                </a:lnTo>
                <a:lnTo>
                  <a:pt x="2751830" y="2061370"/>
                </a:lnTo>
                <a:lnTo>
                  <a:pt x="0" y="206137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20" id="20"/>
          <p:cNvSpPr txBox="true"/>
          <p:nvPr/>
        </p:nvSpPr>
        <p:spPr>
          <a:xfrm rot="0">
            <a:off x="2491348" y="990600"/>
            <a:ext cx="13305304" cy="1134999"/>
          </a:xfrm>
          <a:prstGeom prst="rect">
            <a:avLst/>
          </a:prstGeom>
        </p:spPr>
        <p:txBody>
          <a:bodyPr anchor="t" rtlCol="false" tIns="0" lIns="0" bIns="0" rIns="0">
            <a:spAutoFit/>
          </a:bodyPr>
          <a:lstStyle/>
          <a:p>
            <a:pPr algn="ctr">
              <a:lnSpc>
                <a:spcPts val="8928"/>
              </a:lnSpc>
            </a:pPr>
            <a:r>
              <a:rPr lang="en-US" sz="7200">
                <a:solidFill>
                  <a:srgbClr val="1A1B1E"/>
                </a:solidFill>
                <a:latin typeface="Kollektif Bold"/>
              </a:rPr>
              <a:t>Problem Domain</a:t>
            </a:r>
          </a:p>
        </p:txBody>
      </p:sp>
      <p:sp>
        <p:nvSpPr>
          <p:cNvPr name="TextBox 21" id="21"/>
          <p:cNvSpPr txBox="true"/>
          <p:nvPr/>
        </p:nvSpPr>
        <p:spPr>
          <a:xfrm rot="0">
            <a:off x="2154000" y="3670894"/>
            <a:ext cx="14025165" cy="1261110"/>
          </a:xfrm>
          <a:prstGeom prst="rect">
            <a:avLst/>
          </a:prstGeom>
        </p:spPr>
        <p:txBody>
          <a:bodyPr anchor="t" rtlCol="false" tIns="0" lIns="0" bIns="0" rIns="0">
            <a:spAutoFit/>
          </a:bodyPr>
          <a:lstStyle/>
          <a:p>
            <a:pPr algn="l" marL="0" indent="0" lvl="0">
              <a:lnSpc>
                <a:spcPts val="5040"/>
              </a:lnSpc>
              <a:spcBef>
                <a:spcPct val="0"/>
              </a:spcBef>
            </a:pPr>
            <a:r>
              <a:rPr lang="en-US" sz="3600">
                <a:solidFill>
                  <a:srgbClr val="1A1B1E"/>
                </a:solidFill>
                <a:latin typeface="Kollektif Bold"/>
              </a:rPr>
              <a:t>Big Idea: How do young people navigate their healthcare experience?</a:t>
            </a:r>
          </a:p>
        </p:txBody>
      </p:sp>
      <p:sp>
        <p:nvSpPr>
          <p:cNvPr name="TextBox 22" id="22"/>
          <p:cNvSpPr txBox="true"/>
          <p:nvPr/>
        </p:nvSpPr>
        <p:spPr>
          <a:xfrm rot="0">
            <a:off x="2975584" y="6769417"/>
            <a:ext cx="11161469" cy="622935"/>
          </a:xfrm>
          <a:prstGeom prst="rect">
            <a:avLst/>
          </a:prstGeom>
        </p:spPr>
        <p:txBody>
          <a:bodyPr anchor="t" rtlCol="false" tIns="0" lIns="0" bIns="0" rIns="0">
            <a:spAutoFit/>
          </a:bodyPr>
          <a:lstStyle/>
          <a:p>
            <a:pPr algn="l" marL="0" indent="0" lvl="0">
              <a:lnSpc>
                <a:spcPts val="5040"/>
              </a:lnSpc>
              <a:spcBef>
                <a:spcPct val="0"/>
              </a:spcBef>
            </a:pPr>
            <a:r>
              <a:rPr lang="en-US" sz="3600">
                <a:solidFill>
                  <a:srgbClr val="1A1B1E"/>
                </a:solidFill>
                <a:latin typeface="Kollektif"/>
              </a:rPr>
              <a:t>How do they understand their insurance?</a:t>
            </a:r>
          </a:p>
        </p:txBody>
      </p:sp>
      <p:sp>
        <p:nvSpPr>
          <p:cNvPr name="TextBox 23" id="23"/>
          <p:cNvSpPr txBox="true"/>
          <p:nvPr/>
        </p:nvSpPr>
        <p:spPr>
          <a:xfrm rot="0">
            <a:off x="2975584" y="5603557"/>
            <a:ext cx="11590151" cy="622935"/>
          </a:xfrm>
          <a:prstGeom prst="rect">
            <a:avLst/>
          </a:prstGeom>
        </p:spPr>
        <p:txBody>
          <a:bodyPr anchor="t" rtlCol="false" tIns="0" lIns="0" bIns="0" rIns="0">
            <a:spAutoFit/>
          </a:bodyPr>
          <a:lstStyle/>
          <a:p>
            <a:pPr algn="l" marL="0" indent="0" lvl="0">
              <a:lnSpc>
                <a:spcPts val="5040"/>
              </a:lnSpc>
              <a:spcBef>
                <a:spcPct val="0"/>
              </a:spcBef>
            </a:pPr>
            <a:r>
              <a:rPr lang="en-US" sz="3600">
                <a:solidFill>
                  <a:srgbClr val="1A1B1E"/>
                </a:solidFill>
                <a:latin typeface="Kollektif"/>
              </a:rPr>
              <a:t>How do they find in-network care?</a:t>
            </a:r>
          </a:p>
        </p:txBody>
      </p:sp>
      <p:sp>
        <p:nvSpPr>
          <p:cNvPr name="TextBox 24" id="24"/>
          <p:cNvSpPr txBox="true"/>
          <p:nvPr/>
        </p:nvSpPr>
        <p:spPr>
          <a:xfrm rot="0">
            <a:off x="2975584" y="7937182"/>
            <a:ext cx="12821068" cy="622935"/>
          </a:xfrm>
          <a:prstGeom prst="rect">
            <a:avLst/>
          </a:prstGeom>
        </p:spPr>
        <p:txBody>
          <a:bodyPr anchor="t" rtlCol="false" tIns="0" lIns="0" bIns="0" rIns="0">
            <a:spAutoFit/>
          </a:bodyPr>
          <a:lstStyle/>
          <a:p>
            <a:pPr algn="l" marL="0" indent="0" lvl="0">
              <a:lnSpc>
                <a:spcPts val="5040"/>
              </a:lnSpc>
              <a:spcBef>
                <a:spcPct val="0"/>
              </a:spcBef>
            </a:pPr>
            <a:r>
              <a:rPr lang="en-US" sz="3600">
                <a:solidFill>
                  <a:srgbClr val="1A1B1E"/>
                </a:solidFill>
                <a:latin typeface="Kollektif"/>
              </a:rPr>
              <a:t>How do they switch insurance when becoming independent?</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sp>
        <p:nvSpPr>
          <p:cNvPr name="TextBox 10" id="10"/>
          <p:cNvSpPr txBox="true"/>
          <p:nvPr/>
        </p:nvSpPr>
        <p:spPr>
          <a:xfrm rot="0">
            <a:off x="2707135" y="399351"/>
            <a:ext cx="13305304" cy="1134999"/>
          </a:xfrm>
          <a:prstGeom prst="rect">
            <a:avLst/>
          </a:prstGeom>
        </p:spPr>
        <p:txBody>
          <a:bodyPr anchor="t" rtlCol="false" tIns="0" lIns="0" bIns="0" rIns="0">
            <a:spAutoFit/>
          </a:bodyPr>
          <a:lstStyle/>
          <a:p>
            <a:pPr algn="ctr">
              <a:lnSpc>
                <a:spcPts val="8928"/>
              </a:lnSpc>
            </a:pPr>
            <a:r>
              <a:rPr lang="en-US" sz="7200">
                <a:solidFill>
                  <a:srgbClr val="1A1B1E"/>
                </a:solidFill>
                <a:latin typeface="Kollektif Bold"/>
              </a:rPr>
              <a:t>Previous Insights</a:t>
            </a:r>
          </a:p>
        </p:txBody>
      </p:sp>
      <p:grpSp>
        <p:nvGrpSpPr>
          <p:cNvPr name="Group 11" id="11"/>
          <p:cNvGrpSpPr/>
          <p:nvPr/>
        </p:nvGrpSpPr>
        <p:grpSpPr>
          <a:xfrm rot="0">
            <a:off x="705837" y="2024619"/>
            <a:ext cx="3334597" cy="3118881"/>
            <a:chOff x="0" y="0"/>
            <a:chExt cx="4446130" cy="4158508"/>
          </a:xfrm>
        </p:grpSpPr>
        <p:sp>
          <p:nvSpPr>
            <p:cNvPr name="TextBox 12" id="12"/>
            <p:cNvSpPr txBox="true"/>
            <p:nvPr/>
          </p:nvSpPr>
          <p:spPr>
            <a:xfrm rot="0">
              <a:off x="0" y="3559206"/>
              <a:ext cx="4446130" cy="599302"/>
            </a:xfrm>
            <a:prstGeom prst="rect">
              <a:avLst/>
            </a:prstGeom>
          </p:spPr>
          <p:txBody>
            <a:bodyPr anchor="t" rtlCol="false" tIns="0" lIns="0" bIns="0" rIns="0">
              <a:spAutoFit/>
            </a:bodyPr>
            <a:lstStyle/>
            <a:p>
              <a:pPr algn="ctr" marL="0" indent="0" lvl="0">
                <a:lnSpc>
                  <a:spcPts val="3949"/>
                </a:lnSpc>
                <a:spcBef>
                  <a:spcPct val="0"/>
                </a:spcBef>
              </a:pPr>
              <a:r>
                <a:rPr lang="en-US" sz="2633">
                  <a:solidFill>
                    <a:srgbClr val="1A1B1E"/>
                  </a:solidFill>
                  <a:latin typeface="Kollektif Bold"/>
                </a:rPr>
                <a:t>Alia</a:t>
              </a:r>
            </a:p>
          </p:txBody>
        </p:sp>
        <p:grpSp>
          <p:nvGrpSpPr>
            <p:cNvPr name="Group 13" id="13"/>
            <p:cNvGrpSpPr>
              <a:grpSpLocks noChangeAspect="true"/>
            </p:cNvGrpSpPr>
            <p:nvPr/>
          </p:nvGrpSpPr>
          <p:grpSpPr>
            <a:xfrm rot="0">
              <a:off x="513234" y="0"/>
              <a:ext cx="3419662" cy="3419662"/>
              <a:chOff x="0" y="0"/>
              <a:chExt cx="8909050" cy="8909050"/>
            </a:xfrm>
          </p:grpSpPr>
          <p:sp>
            <p:nvSpPr>
              <p:cNvPr name="Freeform 14" id="14"/>
              <p:cNvSpPr/>
              <p:nvPr/>
            </p:nvSpPr>
            <p:spPr>
              <a:xfrm flipH="false" flipV="false" rot="0">
                <a:off x="-210012" y="2402"/>
                <a:ext cx="9329074" cy="8904246"/>
              </a:xfrm>
              <a:custGeom>
                <a:avLst/>
                <a:gdLst/>
                <a:ahLst/>
                <a:cxnLst/>
                <a:rect r="r" b="b" t="t" l="l"/>
                <a:pathLst>
                  <a:path h="8904246" w="9329074">
                    <a:moveTo>
                      <a:pt x="4664537" y="7123"/>
                    </a:moveTo>
                    <a:cubicBezTo>
                      <a:pt x="3071756" y="0"/>
                      <a:pt x="1596908" y="845651"/>
                      <a:pt x="798454" y="2223865"/>
                    </a:cubicBezTo>
                    <a:cubicBezTo>
                      <a:pt x="0" y="3602079"/>
                      <a:pt x="0" y="5302167"/>
                      <a:pt x="798454" y="6680382"/>
                    </a:cubicBezTo>
                    <a:cubicBezTo>
                      <a:pt x="1596908" y="8058595"/>
                      <a:pt x="3071756" y="8904246"/>
                      <a:pt x="4664537" y="8897123"/>
                    </a:cubicBezTo>
                    <a:cubicBezTo>
                      <a:pt x="6257318" y="8904246"/>
                      <a:pt x="7732166" y="8058595"/>
                      <a:pt x="8530620" y="6680382"/>
                    </a:cubicBezTo>
                    <a:cubicBezTo>
                      <a:pt x="9329074" y="5302167"/>
                      <a:pt x="9329074" y="3602079"/>
                      <a:pt x="8530620" y="2223865"/>
                    </a:cubicBezTo>
                    <a:cubicBezTo>
                      <a:pt x="7732166" y="845651"/>
                      <a:pt x="6257318" y="0"/>
                      <a:pt x="4664537" y="7123"/>
                    </a:cubicBezTo>
                    <a:close/>
                  </a:path>
                </a:pathLst>
              </a:custGeom>
              <a:solidFill>
                <a:srgbClr val="A19FFF"/>
              </a:solidFill>
            </p:spPr>
          </p:sp>
          <p:sp>
            <p:nvSpPr>
              <p:cNvPr name="Freeform 15" id="15"/>
              <p:cNvSpPr/>
              <p:nvPr/>
            </p:nvSpPr>
            <p:spPr>
              <a:xfrm flipH="false" flipV="false" rot="0">
                <a:off x="63863" y="263805"/>
                <a:ext cx="8781323" cy="8381440"/>
              </a:xfrm>
              <a:custGeom>
                <a:avLst/>
                <a:gdLst/>
                <a:ahLst/>
                <a:cxnLst/>
                <a:rect r="r" b="b" t="t" l="l"/>
                <a:pathLst>
                  <a:path h="8381440" w="8781323">
                    <a:moveTo>
                      <a:pt x="4390662" y="6705"/>
                    </a:moveTo>
                    <a:cubicBezTo>
                      <a:pt x="2891400" y="0"/>
                      <a:pt x="1503147" y="795999"/>
                      <a:pt x="751573" y="2093292"/>
                    </a:cubicBezTo>
                    <a:cubicBezTo>
                      <a:pt x="0" y="3390586"/>
                      <a:pt x="0" y="4990854"/>
                      <a:pt x="751573" y="6288148"/>
                    </a:cubicBezTo>
                    <a:cubicBezTo>
                      <a:pt x="1503147" y="7585441"/>
                      <a:pt x="2891400" y="8381440"/>
                      <a:pt x="4390662" y="8374735"/>
                    </a:cubicBezTo>
                    <a:cubicBezTo>
                      <a:pt x="5889924" y="8381440"/>
                      <a:pt x="7278177" y="7585441"/>
                      <a:pt x="8029751" y="6288148"/>
                    </a:cubicBezTo>
                    <a:cubicBezTo>
                      <a:pt x="8781323" y="4990854"/>
                      <a:pt x="8781323" y="3390586"/>
                      <a:pt x="8029751" y="2093292"/>
                    </a:cubicBezTo>
                    <a:cubicBezTo>
                      <a:pt x="7278177" y="795999"/>
                      <a:pt x="5889924" y="0"/>
                      <a:pt x="4390662" y="6705"/>
                    </a:cubicBezTo>
                    <a:close/>
                  </a:path>
                </a:pathLst>
              </a:custGeom>
              <a:blipFill>
                <a:blip r:embed="rId9"/>
                <a:stretch>
                  <a:fillRect l="223" t="0" r="223" b="0"/>
                </a:stretch>
              </a:blipFill>
            </p:spPr>
          </p:sp>
          <p:sp>
            <p:nvSpPr>
              <p:cNvPr name="Freeform 16" id="16"/>
              <p:cNvSpPr/>
              <p:nvPr/>
            </p:nvSpPr>
            <p:spPr>
              <a:xfrm flipH="false" flipV="false" rot="0">
                <a:off x="0" y="0"/>
                <a:ext cx="8909050" cy="8909050"/>
              </a:xfrm>
              <a:custGeom>
                <a:avLst/>
                <a:gdLst/>
                <a:ahLst/>
                <a:cxnLst/>
                <a:rect r="r" b="b" t="t" l="l"/>
                <a:pathLst>
                  <a:path h="8909050" w="8909050">
                    <a:moveTo>
                      <a:pt x="4454525" y="8909050"/>
                    </a:moveTo>
                    <a:cubicBezTo>
                      <a:pt x="3264662" y="8909050"/>
                      <a:pt x="2146046" y="8445500"/>
                      <a:pt x="1304544" y="7603744"/>
                    </a:cubicBezTo>
                    <a:cubicBezTo>
                      <a:pt x="895477" y="7194550"/>
                      <a:pt x="574294" y="6718173"/>
                      <a:pt x="350012" y="6187694"/>
                    </a:cubicBezTo>
                    <a:cubicBezTo>
                      <a:pt x="117729" y="5638673"/>
                      <a:pt x="0" y="5055489"/>
                      <a:pt x="0" y="4454525"/>
                    </a:cubicBezTo>
                    <a:cubicBezTo>
                      <a:pt x="0" y="3854704"/>
                      <a:pt x="117475" y="3272282"/>
                      <a:pt x="349377" y="2723642"/>
                    </a:cubicBezTo>
                    <a:cubicBezTo>
                      <a:pt x="573405" y="2193163"/>
                      <a:pt x="894207" y="1716786"/>
                      <a:pt x="1302766" y="1307338"/>
                    </a:cubicBezTo>
                    <a:cubicBezTo>
                      <a:pt x="2144141" y="464312"/>
                      <a:pt x="3263519" y="0"/>
                      <a:pt x="4454525" y="0"/>
                    </a:cubicBezTo>
                    <a:cubicBezTo>
                      <a:pt x="5055362" y="0"/>
                      <a:pt x="5638419" y="117729"/>
                      <a:pt x="6187440" y="350012"/>
                    </a:cubicBezTo>
                    <a:cubicBezTo>
                      <a:pt x="6717792" y="574294"/>
                      <a:pt x="7194296" y="895477"/>
                      <a:pt x="7603490" y="1304544"/>
                    </a:cubicBezTo>
                    <a:cubicBezTo>
                      <a:pt x="8445373" y="2146046"/>
                      <a:pt x="8909050" y="3264789"/>
                      <a:pt x="8909050" y="4454652"/>
                    </a:cubicBezTo>
                    <a:cubicBezTo>
                      <a:pt x="8909050" y="5644769"/>
                      <a:pt x="8445246" y="6763766"/>
                      <a:pt x="7602982" y="7605268"/>
                    </a:cubicBezTo>
                    <a:cubicBezTo>
                      <a:pt x="7193789" y="8014208"/>
                      <a:pt x="6717285" y="8335138"/>
                      <a:pt x="6186932" y="8559419"/>
                    </a:cubicBezTo>
                    <a:cubicBezTo>
                      <a:pt x="5637911" y="8791321"/>
                      <a:pt x="5055108" y="8909050"/>
                      <a:pt x="4454525" y="8909050"/>
                    </a:cubicBezTo>
                    <a:close/>
                    <a:moveTo>
                      <a:pt x="4454525" y="19050"/>
                    </a:moveTo>
                    <a:cubicBezTo>
                      <a:pt x="3268599" y="19050"/>
                      <a:pt x="2154047" y="481330"/>
                      <a:pt x="1316228" y="1320800"/>
                    </a:cubicBezTo>
                    <a:cubicBezTo>
                      <a:pt x="909447" y="1728343"/>
                      <a:pt x="590042" y="2202815"/>
                      <a:pt x="366903" y="2731008"/>
                    </a:cubicBezTo>
                    <a:cubicBezTo>
                      <a:pt x="136017" y="3277362"/>
                      <a:pt x="19050" y="3857244"/>
                      <a:pt x="19050" y="4454525"/>
                    </a:cubicBezTo>
                    <a:cubicBezTo>
                      <a:pt x="19050" y="5052949"/>
                      <a:pt x="136271" y="5633593"/>
                      <a:pt x="367538" y="6180328"/>
                    </a:cubicBezTo>
                    <a:cubicBezTo>
                      <a:pt x="590931" y="6708522"/>
                      <a:pt x="910717" y="7182866"/>
                      <a:pt x="1318006" y="7590282"/>
                    </a:cubicBezTo>
                    <a:cubicBezTo>
                      <a:pt x="2155825" y="8428355"/>
                      <a:pt x="3269742" y="8890000"/>
                      <a:pt x="4454525" y="8890000"/>
                    </a:cubicBezTo>
                    <a:cubicBezTo>
                      <a:pt x="5052568" y="8890000"/>
                      <a:pt x="5632958" y="8772779"/>
                      <a:pt x="6179439" y="8541766"/>
                    </a:cubicBezTo>
                    <a:cubicBezTo>
                      <a:pt x="6707632" y="8318500"/>
                      <a:pt x="7181977" y="7998841"/>
                      <a:pt x="7589520" y="7591679"/>
                    </a:cubicBezTo>
                    <a:cubicBezTo>
                      <a:pt x="8428101" y="6753733"/>
                      <a:pt x="8890000" y="5639562"/>
                      <a:pt x="8890000" y="4454525"/>
                    </a:cubicBezTo>
                    <a:cubicBezTo>
                      <a:pt x="8890000" y="3269742"/>
                      <a:pt x="8428355" y="2155825"/>
                      <a:pt x="7590028" y="1317879"/>
                    </a:cubicBezTo>
                    <a:cubicBezTo>
                      <a:pt x="7182612" y="910590"/>
                      <a:pt x="6708140" y="590931"/>
                      <a:pt x="6180074" y="367538"/>
                    </a:cubicBezTo>
                    <a:cubicBezTo>
                      <a:pt x="5633339" y="136271"/>
                      <a:pt x="5052822" y="19050"/>
                      <a:pt x="4454525" y="19050"/>
                    </a:cubicBezTo>
                    <a:close/>
                    <a:moveTo>
                      <a:pt x="4454525" y="8648065"/>
                    </a:moveTo>
                    <a:cubicBezTo>
                      <a:pt x="3334385" y="8648065"/>
                      <a:pt x="2281301" y="8211693"/>
                      <a:pt x="1489075" y="7419213"/>
                    </a:cubicBezTo>
                    <a:cubicBezTo>
                      <a:pt x="697103" y="6626987"/>
                      <a:pt x="260985" y="5574157"/>
                      <a:pt x="260985" y="4454525"/>
                    </a:cubicBezTo>
                    <a:cubicBezTo>
                      <a:pt x="260985" y="3889756"/>
                      <a:pt x="371602" y="3341497"/>
                      <a:pt x="589788" y="2824988"/>
                    </a:cubicBezTo>
                    <a:cubicBezTo>
                      <a:pt x="800735" y="2325624"/>
                      <a:pt x="1102741" y="1877060"/>
                      <a:pt x="1487297" y="1491742"/>
                    </a:cubicBezTo>
                    <a:cubicBezTo>
                      <a:pt x="2279396" y="698119"/>
                      <a:pt x="3333242" y="260985"/>
                      <a:pt x="4454398" y="260985"/>
                    </a:cubicBezTo>
                    <a:cubicBezTo>
                      <a:pt x="5573776" y="260985"/>
                      <a:pt x="6626606" y="697103"/>
                      <a:pt x="7418832" y="1488948"/>
                    </a:cubicBezTo>
                    <a:cubicBezTo>
                      <a:pt x="8211438" y="2281174"/>
                      <a:pt x="8647937" y="3334385"/>
                      <a:pt x="8647937" y="4454398"/>
                    </a:cubicBezTo>
                    <a:cubicBezTo>
                      <a:pt x="8647937" y="5574792"/>
                      <a:pt x="8211311" y="6628130"/>
                      <a:pt x="7418450" y="7420356"/>
                    </a:cubicBezTo>
                    <a:cubicBezTo>
                      <a:pt x="6626225" y="8212074"/>
                      <a:pt x="5573522" y="8648065"/>
                      <a:pt x="4454525" y="8648065"/>
                    </a:cubicBezTo>
                    <a:close/>
                    <a:moveTo>
                      <a:pt x="4454525" y="280035"/>
                    </a:moveTo>
                    <a:cubicBezTo>
                      <a:pt x="3338449" y="280035"/>
                      <a:pt x="2289429" y="715137"/>
                      <a:pt x="1500886" y="1505204"/>
                    </a:cubicBezTo>
                    <a:cubicBezTo>
                      <a:pt x="713613" y="2294001"/>
                      <a:pt x="280035" y="3341370"/>
                      <a:pt x="280035" y="4454525"/>
                    </a:cubicBezTo>
                    <a:cubicBezTo>
                      <a:pt x="280035" y="5569077"/>
                      <a:pt x="714248" y="6617081"/>
                      <a:pt x="1502537" y="7405751"/>
                    </a:cubicBezTo>
                    <a:cubicBezTo>
                      <a:pt x="2291080" y="8194548"/>
                      <a:pt x="3339465" y="8629015"/>
                      <a:pt x="4454525" y="8629015"/>
                    </a:cubicBezTo>
                    <a:cubicBezTo>
                      <a:pt x="5568442" y="8629015"/>
                      <a:pt x="6616319" y="8195056"/>
                      <a:pt x="7405116" y="7407021"/>
                    </a:cubicBezTo>
                    <a:cubicBezTo>
                      <a:pt x="8194422" y="6618477"/>
                      <a:pt x="8629015" y="5569839"/>
                      <a:pt x="8629015" y="4454525"/>
                    </a:cubicBezTo>
                    <a:cubicBezTo>
                      <a:pt x="8629015" y="3339465"/>
                      <a:pt x="8194548" y="2291080"/>
                      <a:pt x="7405497" y="1502537"/>
                    </a:cubicBezTo>
                    <a:cubicBezTo>
                      <a:pt x="6616827" y="714121"/>
                      <a:pt x="5568823" y="280035"/>
                      <a:pt x="4454525" y="280035"/>
                    </a:cubicBezTo>
                    <a:close/>
                  </a:path>
                </a:pathLst>
              </a:custGeom>
              <a:solidFill>
                <a:srgbClr val="2E2E2E"/>
              </a:solidFill>
            </p:spPr>
          </p:sp>
        </p:grpSp>
      </p:grpSp>
      <p:grpSp>
        <p:nvGrpSpPr>
          <p:cNvPr name="Group 17" id="17"/>
          <p:cNvGrpSpPr/>
          <p:nvPr/>
        </p:nvGrpSpPr>
        <p:grpSpPr>
          <a:xfrm rot="0">
            <a:off x="3655509" y="2024619"/>
            <a:ext cx="3334597" cy="3118881"/>
            <a:chOff x="0" y="0"/>
            <a:chExt cx="4446130" cy="4158508"/>
          </a:xfrm>
        </p:grpSpPr>
        <p:grpSp>
          <p:nvGrpSpPr>
            <p:cNvPr name="Group 18" id="18"/>
            <p:cNvGrpSpPr>
              <a:grpSpLocks noChangeAspect="true"/>
            </p:cNvGrpSpPr>
            <p:nvPr/>
          </p:nvGrpSpPr>
          <p:grpSpPr>
            <a:xfrm rot="0">
              <a:off x="513234" y="0"/>
              <a:ext cx="3419662" cy="3419662"/>
              <a:chOff x="0" y="0"/>
              <a:chExt cx="8909050" cy="8909050"/>
            </a:xfrm>
          </p:grpSpPr>
          <p:sp>
            <p:nvSpPr>
              <p:cNvPr name="Freeform 19" id="19"/>
              <p:cNvSpPr/>
              <p:nvPr/>
            </p:nvSpPr>
            <p:spPr>
              <a:xfrm flipH="false" flipV="false" rot="0">
                <a:off x="-210012" y="2402"/>
                <a:ext cx="9329074" cy="8904246"/>
              </a:xfrm>
              <a:custGeom>
                <a:avLst/>
                <a:gdLst/>
                <a:ahLst/>
                <a:cxnLst/>
                <a:rect r="r" b="b" t="t" l="l"/>
                <a:pathLst>
                  <a:path h="8904246" w="9329074">
                    <a:moveTo>
                      <a:pt x="4664537" y="7123"/>
                    </a:moveTo>
                    <a:cubicBezTo>
                      <a:pt x="3071756" y="0"/>
                      <a:pt x="1596908" y="845651"/>
                      <a:pt x="798454" y="2223865"/>
                    </a:cubicBezTo>
                    <a:cubicBezTo>
                      <a:pt x="0" y="3602079"/>
                      <a:pt x="0" y="5302167"/>
                      <a:pt x="798454" y="6680382"/>
                    </a:cubicBezTo>
                    <a:cubicBezTo>
                      <a:pt x="1596908" y="8058595"/>
                      <a:pt x="3071756" y="8904246"/>
                      <a:pt x="4664537" y="8897123"/>
                    </a:cubicBezTo>
                    <a:cubicBezTo>
                      <a:pt x="6257318" y="8904246"/>
                      <a:pt x="7732166" y="8058595"/>
                      <a:pt x="8530620" y="6680382"/>
                    </a:cubicBezTo>
                    <a:cubicBezTo>
                      <a:pt x="9329074" y="5302167"/>
                      <a:pt x="9329074" y="3602079"/>
                      <a:pt x="8530620" y="2223865"/>
                    </a:cubicBezTo>
                    <a:cubicBezTo>
                      <a:pt x="7732166" y="845651"/>
                      <a:pt x="6257318" y="0"/>
                      <a:pt x="4664537" y="7123"/>
                    </a:cubicBezTo>
                    <a:close/>
                  </a:path>
                </a:pathLst>
              </a:custGeom>
              <a:solidFill>
                <a:srgbClr val="A19FFF"/>
              </a:solidFill>
            </p:spPr>
          </p:sp>
          <p:sp>
            <p:nvSpPr>
              <p:cNvPr name="Freeform 20" id="20"/>
              <p:cNvSpPr/>
              <p:nvPr/>
            </p:nvSpPr>
            <p:spPr>
              <a:xfrm flipH="false" flipV="false" rot="0">
                <a:off x="63863" y="263805"/>
                <a:ext cx="8781323" cy="8381440"/>
              </a:xfrm>
              <a:custGeom>
                <a:avLst/>
                <a:gdLst/>
                <a:ahLst/>
                <a:cxnLst/>
                <a:rect r="r" b="b" t="t" l="l"/>
                <a:pathLst>
                  <a:path h="8381440" w="8781323">
                    <a:moveTo>
                      <a:pt x="4390662" y="6705"/>
                    </a:moveTo>
                    <a:cubicBezTo>
                      <a:pt x="2891400" y="0"/>
                      <a:pt x="1503147" y="795999"/>
                      <a:pt x="751573" y="2093292"/>
                    </a:cubicBezTo>
                    <a:cubicBezTo>
                      <a:pt x="0" y="3390586"/>
                      <a:pt x="0" y="4990854"/>
                      <a:pt x="751573" y="6288148"/>
                    </a:cubicBezTo>
                    <a:cubicBezTo>
                      <a:pt x="1503147" y="7585441"/>
                      <a:pt x="2891400" y="8381440"/>
                      <a:pt x="4390662" y="8374735"/>
                    </a:cubicBezTo>
                    <a:cubicBezTo>
                      <a:pt x="5889924" y="8381440"/>
                      <a:pt x="7278177" y="7585441"/>
                      <a:pt x="8029751" y="6288148"/>
                    </a:cubicBezTo>
                    <a:cubicBezTo>
                      <a:pt x="8781323" y="4990854"/>
                      <a:pt x="8781323" y="3390586"/>
                      <a:pt x="8029751" y="2093292"/>
                    </a:cubicBezTo>
                    <a:cubicBezTo>
                      <a:pt x="7278177" y="795999"/>
                      <a:pt x="5889924" y="0"/>
                      <a:pt x="4390662" y="6705"/>
                    </a:cubicBezTo>
                    <a:close/>
                  </a:path>
                </a:pathLst>
              </a:custGeom>
              <a:blipFill>
                <a:blip r:embed="rId10"/>
                <a:stretch>
                  <a:fillRect l="-28081" t="0" r="-28081" b="0"/>
                </a:stretch>
              </a:blipFill>
            </p:spPr>
          </p:sp>
          <p:sp>
            <p:nvSpPr>
              <p:cNvPr name="Freeform 21" id="21"/>
              <p:cNvSpPr/>
              <p:nvPr/>
            </p:nvSpPr>
            <p:spPr>
              <a:xfrm flipH="false" flipV="false" rot="0">
                <a:off x="0" y="0"/>
                <a:ext cx="8909050" cy="8909050"/>
              </a:xfrm>
              <a:custGeom>
                <a:avLst/>
                <a:gdLst/>
                <a:ahLst/>
                <a:cxnLst/>
                <a:rect r="r" b="b" t="t" l="l"/>
                <a:pathLst>
                  <a:path h="8909050" w="8909050">
                    <a:moveTo>
                      <a:pt x="4454525" y="8909050"/>
                    </a:moveTo>
                    <a:cubicBezTo>
                      <a:pt x="3264662" y="8909050"/>
                      <a:pt x="2146046" y="8445500"/>
                      <a:pt x="1304544" y="7603744"/>
                    </a:cubicBezTo>
                    <a:cubicBezTo>
                      <a:pt x="895477" y="7194550"/>
                      <a:pt x="574294" y="6718173"/>
                      <a:pt x="350012" y="6187694"/>
                    </a:cubicBezTo>
                    <a:cubicBezTo>
                      <a:pt x="117729" y="5638673"/>
                      <a:pt x="0" y="5055489"/>
                      <a:pt x="0" y="4454525"/>
                    </a:cubicBezTo>
                    <a:cubicBezTo>
                      <a:pt x="0" y="3854704"/>
                      <a:pt x="117475" y="3272282"/>
                      <a:pt x="349377" y="2723642"/>
                    </a:cubicBezTo>
                    <a:cubicBezTo>
                      <a:pt x="573405" y="2193163"/>
                      <a:pt x="894207" y="1716786"/>
                      <a:pt x="1302766" y="1307338"/>
                    </a:cubicBezTo>
                    <a:cubicBezTo>
                      <a:pt x="2144141" y="464312"/>
                      <a:pt x="3263519" y="0"/>
                      <a:pt x="4454525" y="0"/>
                    </a:cubicBezTo>
                    <a:cubicBezTo>
                      <a:pt x="5055362" y="0"/>
                      <a:pt x="5638419" y="117729"/>
                      <a:pt x="6187440" y="350012"/>
                    </a:cubicBezTo>
                    <a:cubicBezTo>
                      <a:pt x="6717792" y="574294"/>
                      <a:pt x="7194296" y="895477"/>
                      <a:pt x="7603490" y="1304544"/>
                    </a:cubicBezTo>
                    <a:cubicBezTo>
                      <a:pt x="8445373" y="2146046"/>
                      <a:pt x="8909050" y="3264789"/>
                      <a:pt x="8909050" y="4454652"/>
                    </a:cubicBezTo>
                    <a:cubicBezTo>
                      <a:pt x="8909050" y="5644769"/>
                      <a:pt x="8445246" y="6763766"/>
                      <a:pt x="7602982" y="7605268"/>
                    </a:cubicBezTo>
                    <a:cubicBezTo>
                      <a:pt x="7193789" y="8014208"/>
                      <a:pt x="6717285" y="8335138"/>
                      <a:pt x="6186932" y="8559419"/>
                    </a:cubicBezTo>
                    <a:cubicBezTo>
                      <a:pt x="5637911" y="8791321"/>
                      <a:pt x="5055108" y="8909050"/>
                      <a:pt x="4454525" y="8909050"/>
                    </a:cubicBezTo>
                    <a:close/>
                    <a:moveTo>
                      <a:pt x="4454525" y="19050"/>
                    </a:moveTo>
                    <a:cubicBezTo>
                      <a:pt x="3268599" y="19050"/>
                      <a:pt x="2154047" y="481330"/>
                      <a:pt x="1316228" y="1320800"/>
                    </a:cubicBezTo>
                    <a:cubicBezTo>
                      <a:pt x="909447" y="1728343"/>
                      <a:pt x="590042" y="2202815"/>
                      <a:pt x="366903" y="2731008"/>
                    </a:cubicBezTo>
                    <a:cubicBezTo>
                      <a:pt x="136017" y="3277362"/>
                      <a:pt x="19050" y="3857244"/>
                      <a:pt x="19050" y="4454525"/>
                    </a:cubicBezTo>
                    <a:cubicBezTo>
                      <a:pt x="19050" y="5052949"/>
                      <a:pt x="136271" y="5633593"/>
                      <a:pt x="367538" y="6180328"/>
                    </a:cubicBezTo>
                    <a:cubicBezTo>
                      <a:pt x="590931" y="6708522"/>
                      <a:pt x="910717" y="7182866"/>
                      <a:pt x="1318006" y="7590282"/>
                    </a:cubicBezTo>
                    <a:cubicBezTo>
                      <a:pt x="2155825" y="8428355"/>
                      <a:pt x="3269742" y="8890000"/>
                      <a:pt x="4454525" y="8890000"/>
                    </a:cubicBezTo>
                    <a:cubicBezTo>
                      <a:pt x="5052568" y="8890000"/>
                      <a:pt x="5632958" y="8772779"/>
                      <a:pt x="6179439" y="8541766"/>
                    </a:cubicBezTo>
                    <a:cubicBezTo>
                      <a:pt x="6707632" y="8318500"/>
                      <a:pt x="7181977" y="7998841"/>
                      <a:pt x="7589520" y="7591679"/>
                    </a:cubicBezTo>
                    <a:cubicBezTo>
                      <a:pt x="8428101" y="6753733"/>
                      <a:pt x="8890000" y="5639562"/>
                      <a:pt x="8890000" y="4454525"/>
                    </a:cubicBezTo>
                    <a:cubicBezTo>
                      <a:pt x="8890000" y="3269742"/>
                      <a:pt x="8428355" y="2155825"/>
                      <a:pt x="7590028" y="1317879"/>
                    </a:cubicBezTo>
                    <a:cubicBezTo>
                      <a:pt x="7182612" y="910590"/>
                      <a:pt x="6708140" y="590931"/>
                      <a:pt x="6180074" y="367538"/>
                    </a:cubicBezTo>
                    <a:cubicBezTo>
                      <a:pt x="5633339" y="136271"/>
                      <a:pt x="5052822" y="19050"/>
                      <a:pt x="4454525" y="19050"/>
                    </a:cubicBezTo>
                    <a:close/>
                    <a:moveTo>
                      <a:pt x="4454525" y="8648065"/>
                    </a:moveTo>
                    <a:cubicBezTo>
                      <a:pt x="3334385" y="8648065"/>
                      <a:pt x="2281301" y="8211693"/>
                      <a:pt x="1489075" y="7419213"/>
                    </a:cubicBezTo>
                    <a:cubicBezTo>
                      <a:pt x="697103" y="6626987"/>
                      <a:pt x="260985" y="5574157"/>
                      <a:pt x="260985" y="4454525"/>
                    </a:cubicBezTo>
                    <a:cubicBezTo>
                      <a:pt x="260985" y="3889756"/>
                      <a:pt x="371602" y="3341497"/>
                      <a:pt x="589788" y="2824988"/>
                    </a:cubicBezTo>
                    <a:cubicBezTo>
                      <a:pt x="800735" y="2325624"/>
                      <a:pt x="1102741" y="1877060"/>
                      <a:pt x="1487297" y="1491742"/>
                    </a:cubicBezTo>
                    <a:cubicBezTo>
                      <a:pt x="2279396" y="698119"/>
                      <a:pt x="3333242" y="260985"/>
                      <a:pt x="4454398" y="260985"/>
                    </a:cubicBezTo>
                    <a:cubicBezTo>
                      <a:pt x="5573776" y="260985"/>
                      <a:pt x="6626606" y="697103"/>
                      <a:pt x="7418832" y="1488948"/>
                    </a:cubicBezTo>
                    <a:cubicBezTo>
                      <a:pt x="8211438" y="2281174"/>
                      <a:pt x="8647937" y="3334385"/>
                      <a:pt x="8647937" y="4454398"/>
                    </a:cubicBezTo>
                    <a:cubicBezTo>
                      <a:pt x="8647937" y="5574792"/>
                      <a:pt x="8211311" y="6628130"/>
                      <a:pt x="7418450" y="7420356"/>
                    </a:cubicBezTo>
                    <a:cubicBezTo>
                      <a:pt x="6626225" y="8212074"/>
                      <a:pt x="5573522" y="8648065"/>
                      <a:pt x="4454525" y="8648065"/>
                    </a:cubicBezTo>
                    <a:close/>
                    <a:moveTo>
                      <a:pt x="4454525" y="280035"/>
                    </a:moveTo>
                    <a:cubicBezTo>
                      <a:pt x="3338449" y="280035"/>
                      <a:pt x="2289429" y="715137"/>
                      <a:pt x="1500886" y="1505204"/>
                    </a:cubicBezTo>
                    <a:cubicBezTo>
                      <a:pt x="713613" y="2294001"/>
                      <a:pt x="280035" y="3341370"/>
                      <a:pt x="280035" y="4454525"/>
                    </a:cubicBezTo>
                    <a:cubicBezTo>
                      <a:pt x="280035" y="5569077"/>
                      <a:pt x="714248" y="6617081"/>
                      <a:pt x="1502537" y="7405751"/>
                    </a:cubicBezTo>
                    <a:cubicBezTo>
                      <a:pt x="2291080" y="8194548"/>
                      <a:pt x="3339465" y="8629015"/>
                      <a:pt x="4454525" y="8629015"/>
                    </a:cubicBezTo>
                    <a:cubicBezTo>
                      <a:pt x="5568442" y="8629015"/>
                      <a:pt x="6616319" y="8195056"/>
                      <a:pt x="7405116" y="7407021"/>
                    </a:cubicBezTo>
                    <a:cubicBezTo>
                      <a:pt x="8194422" y="6618477"/>
                      <a:pt x="8629015" y="5569839"/>
                      <a:pt x="8629015" y="4454525"/>
                    </a:cubicBezTo>
                    <a:cubicBezTo>
                      <a:pt x="8629015" y="3339465"/>
                      <a:pt x="8194548" y="2291080"/>
                      <a:pt x="7405497" y="1502537"/>
                    </a:cubicBezTo>
                    <a:cubicBezTo>
                      <a:pt x="6616827" y="714121"/>
                      <a:pt x="5568823" y="280035"/>
                      <a:pt x="4454525" y="280035"/>
                    </a:cubicBezTo>
                    <a:close/>
                  </a:path>
                </a:pathLst>
              </a:custGeom>
              <a:solidFill>
                <a:srgbClr val="2E2E2E"/>
              </a:solidFill>
            </p:spPr>
          </p:sp>
        </p:grpSp>
        <p:sp>
          <p:nvSpPr>
            <p:cNvPr name="TextBox 22" id="22"/>
            <p:cNvSpPr txBox="true"/>
            <p:nvPr/>
          </p:nvSpPr>
          <p:spPr>
            <a:xfrm rot="0">
              <a:off x="0" y="3559206"/>
              <a:ext cx="4446130" cy="599302"/>
            </a:xfrm>
            <a:prstGeom prst="rect">
              <a:avLst/>
            </a:prstGeom>
          </p:spPr>
          <p:txBody>
            <a:bodyPr anchor="t" rtlCol="false" tIns="0" lIns="0" bIns="0" rIns="0">
              <a:spAutoFit/>
            </a:bodyPr>
            <a:lstStyle/>
            <a:p>
              <a:pPr algn="ctr" marL="0" indent="0" lvl="0">
                <a:lnSpc>
                  <a:spcPts val="3949"/>
                </a:lnSpc>
                <a:spcBef>
                  <a:spcPct val="0"/>
                </a:spcBef>
              </a:pPr>
              <a:r>
                <a:rPr lang="en-US" sz="2633">
                  <a:solidFill>
                    <a:srgbClr val="1A1B1E"/>
                  </a:solidFill>
                  <a:latin typeface="Kollektif Bold"/>
                </a:rPr>
                <a:t>Connie</a:t>
              </a:r>
            </a:p>
          </p:txBody>
        </p:sp>
      </p:grpSp>
      <p:sp>
        <p:nvSpPr>
          <p:cNvPr name="TextBox 23" id="23"/>
          <p:cNvSpPr txBox="true"/>
          <p:nvPr/>
        </p:nvSpPr>
        <p:spPr>
          <a:xfrm rot="0">
            <a:off x="1028700" y="5572125"/>
            <a:ext cx="8849016" cy="2566670"/>
          </a:xfrm>
          <a:prstGeom prst="rect">
            <a:avLst/>
          </a:prstGeom>
        </p:spPr>
        <p:txBody>
          <a:bodyPr anchor="t" rtlCol="false" tIns="0" lIns="0" bIns="0" rIns="0">
            <a:spAutoFit/>
          </a:bodyPr>
          <a:lstStyle/>
          <a:p>
            <a:pPr marL="690881" indent="-345440" lvl="1">
              <a:lnSpc>
                <a:spcPts val="4480"/>
              </a:lnSpc>
              <a:buFont typeface="Arial"/>
              <a:buChar char="•"/>
            </a:pPr>
            <a:r>
              <a:rPr lang="en-US" sz="3200">
                <a:solidFill>
                  <a:srgbClr val="1A1B1E"/>
                </a:solidFill>
                <a:latin typeface="Canva Sans"/>
              </a:rPr>
              <a:t>Had trouble finding and making personalized care decisions due to:</a:t>
            </a:r>
          </a:p>
          <a:p>
            <a:pPr>
              <a:lnSpc>
                <a:spcPts val="1399"/>
              </a:lnSpc>
            </a:pPr>
          </a:p>
          <a:p>
            <a:pPr marL="1381761" indent="-460587" lvl="2">
              <a:lnSpc>
                <a:spcPts val="4480"/>
              </a:lnSpc>
              <a:buFont typeface="Arial"/>
              <a:buChar char="⚬"/>
            </a:pPr>
            <a:r>
              <a:rPr lang="en-US" sz="3200">
                <a:solidFill>
                  <a:srgbClr val="1A1B1E"/>
                </a:solidFill>
                <a:latin typeface="Canva Sans"/>
              </a:rPr>
              <a:t>location changes</a:t>
            </a:r>
          </a:p>
          <a:p>
            <a:pPr>
              <a:lnSpc>
                <a:spcPts val="1399"/>
              </a:lnSpc>
            </a:pPr>
          </a:p>
          <a:p>
            <a:pPr marL="1381761" indent="-460587" lvl="2">
              <a:lnSpc>
                <a:spcPts val="4480"/>
              </a:lnSpc>
              <a:buFont typeface="Arial"/>
              <a:buChar char="⚬"/>
            </a:pPr>
            <a:r>
              <a:rPr lang="en-US" sz="3200">
                <a:solidFill>
                  <a:srgbClr val="1A1B1E"/>
                </a:solidFill>
                <a:latin typeface="Canva Sans"/>
              </a:rPr>
              <a:t>scheduling unavailabilities </a:t>
            </a:r>
          </a:p>
        </p:txBody>
      </p:sp>
      <p:grpSp>
        <p:nvGrpSpPr>
          <p:cNvPr name="Group 24" id="24"/>
          <p:cNvGrpSpPr/>
          <p:nvPr/>
        </p:nvGrpSpPr>
        <p:grpSpPr>
          <a:xfrm rot="0">
            <a:off x="14432964" y="2023856"/>
            <a:ext cx="3334597" cy="3118881"/>
            <a:chOff x="0" y="0"/>
            <a:chExt cx="4446130" cy="4158508"/>
          </a:xfrm>
        </p:grpSpPr>
        <p:grpSp>
          <p:nvGrpSpPr>
            <p:cNvPr name="Group 25" id="25"/>
            <p:cNvGrpSpPr>
              <a:grpSpLocks noChangeAspect="true"/>
            </p:cNvGrpSpPr>
            <p:nvPr/>
          </p:nvGrpSpPr>
          <p:grpSpPr>
            <a:xfrm rot="0">
              <a:off x="403263" y="0"/>
              <a:ext cx="3410700" cy="3410700"/>
              <a:chOff x="0" y="0"/>
              <a:chExt cx="8909050" cy="8909050"/>
            </a:xfrm>
          </p:grpSpPr>
          <p:sp>
            <p:nvSpPr>
              <p:cNvPr name="Freeform 26" id="26"/>
              <p:cNvSpPr/>
              <p:nvPr/>
            </p:nvSpPr>
            <p:spPr>
              <a:xfrm flipH="false" flipV="false" rot="0">
                <a:off x="-210012" y="2402"/>
                <a:ext cx="9329074" cy="8904246"/>
              </a:xfrm>
              <a:custGeom>
                <a:avLst/>
                <a:gdLst/>
                <a:ahLst/>
                <a:cxnLst/>
                <a:rect r="r" b="b" t="t" l="l"/>
                <a:pathLst>
                  <a:path h="8904246" w="9329074">
                    <a:moveTo>
                      <a:pt x="4664537" y="7123"/>
                    </a:moveTo>
                    <a:cubicBezTo>
                      <a:pt x="3071756" y="0"/>
                      <a:pt x="1596908" y="845651"/>
                      <a:pt x="798454" y="2223865"/>
                    </a:cubicBezTo>
                    <a:cubicBezTo>
                      <a:pt x="0" y="3602079"/>
                      <a:pt x="0" y="5302167"/>
                      <a:pt x="798454" y="6680382"/>
                    </a:cubicBezTo>
                    <a:cubicBezTo>
                      <a:pt x="1596908" y="8058595"/>
                      <a:pt x="3071756" y="8904246"/>
                      <a:pt x="4664537" y="8897123"/>
                    </a:cubicBezTo>
                    <a:cubicBezTo>
                      <a:pt x="6257318" y="8904246"/>
                      <a:pt x="7732166" y="8058595"/>
                      <a:pt x="8530620" y="6680382"/>
                    </a:cubicBezTo>
                    <a:cubicBezTo>
                      <a:pt x="9329074" y="5302167"/>
                      <a:pt x="9329074" y="3602079"/>
                      <a:pt x="8530620" y="2223865"/>
                    </a:cubicBezTo>
                    <a:cubicBezTo>
                      <a:pt x="7732166" y="845651"/>
                      <a:pt x="6257318" y="0"/>
                      <a:pt x="4664537" y="7123"/>
                    </a:cubicBezTo>
                    <a:close/>
                  </a:path>
                </a:pathLst>
              </a:custGeom>
              <a:solidFill>
                <a:srgbClr val="A19FFF"/>
              </a:solidFill>
            </p:spPr>
          </p:sp>
          <p:sp>
            <p:nvSpPr>
              <p:cNvPr name="Freeform 27" id="27"/>
              <p:cNvSpPr/>
              <p:nvPr/>
            </p:nvSpPr>
            <p:spPr>
              <a:xfrm flipH="false" flipV="false" rot="0">
                <a:off x="63863" y="263805"/>
                <a:ext cx="8781323" cy="8381440"/>
              </a:xfrm>
              <a:custGeom>
                <a:avLst/>
                <a:gdLst/>
                <a:ahLst/>
                <a:cxnLst/>
                <a:rect r="r" b="b" t="t" l="l"/>
                <a:pathLst>
                  <a:path h="8381440" w="8781323">
                    <a:moveTo>
                      <a:pt x="4390662" y="6705"/>
                    </a:moveTo>
                    <a:cubicBezTo>
                      <a:pt x="2891400" y="0"/>
                      <a:pt x="1503147" y="795999"/>
                      <a:pt x="751573" y="2093292"/>
                    </a:cubicBezTo>
                    <a:cubicBezTo>
                      <a:pt x="0" y="3390586"/>
                      <a:pt x="0" y="4990854"/>
                      <a:pt x="751573" y="6288148"/>
                    </a:cubicBezTo>
                    <a:cubicBezTo>
                      <a:pt x="1503147" y="7585441"/>
                      <a:pt x="2891400" y="8381440"/>
                      <a:pt x="4390662" y="8374735"/>
                    </a:cubicBezTo>
                    <a:cubicBezTo>
                      <a:pt x="5889924" y="8381440"/>
                      <a:pt x="7278177" y="7585441"/>
                      <a:pt x="8029751" y="6288148"/>
                    </a:cubicBezTo>
                    <a:cubicBezTo>
                      <a:pt x="8781323" y="4990854"/>
                      <a:pt x="8781323" y="3390586"/>
                      <a:pt x="8029751" y="2093292"/>
                    </a:cubicBezTo>
                    <a:cubicBezTo>
                      <a:pt x="7278177" y="795999"/>
                      <a:pt x="5889924" y="0"/>
                      <a:pt x="4390662" y="6705"/>
                    </a:cubicBezTo>
                    <a:close/>
                  </a:path>
                </a:pathLst>
              </a:custGeom>
              <a:solidFill>
                <a:srgbClr val="000000">
                  <a:alpha val="0"/>
                </a:srgbClr>
              </a:solidFill>
              <a:ln w="12700">
                <a:solidFill>
                  <a:srgbClr val="000000"/>
                </a:solidFill>
              </a:ln>
            </p:spPr>
          </p:sp>
          <p:sp>
            <p:nvSpPr>
              <p:cNvPr name="Freeform 28" id="28"/>
              <p:cNvSpPr/>
              <p:nvPr/>
            </p:nvSpPr>
            <p:spPr>
              <a:xfrm flipH="false" flipV="false" rot="0">
                <a:off x="0" y="0"/>
                <a:ext cx="8909050" cy="8909050"/>
              </a:xfrm>
              <a:custGeom>
                <a:avLst/>
                <a:gdLst/>
                <a:ahLst/>
                <a:cxnLst/>
                <a:rect r="r" b="b" t="t" l="l"/>
                <a:pathLst>
                  <a:path h="8909050" w="8909050">
                    <a:moveTo>
                      <a:pt x="4454525" y="8909050"/>
                    </a:moveTo>
                    <a:cubicBezTo>
                      <a:pt x="3264662" y="8909050"/>
                      <a:pt x="2146046" y="8445500"/>
                      <a:pt x="1304544" y="7603744"/>
                    </a:cubicBezTo>
                    <a:cubicBezTo>
                      <a:pt x="895477" y="7194550"/>
                      <a:pt x="574294" y="6718173"/>
                      <a:pt x="350012" y="6187694"/>
                    </a:cubicBezTo>
                    <a:cubicBezTo>
                      <a:pt x="117729" y="5638673"/>
                      <a:pt x="0" y="5055489"/>
                      <a:pt x="0" y="4454525"/>
                    </a:cubicBezTo>
                    <a:cubicBezTo>
                      <a:pt x="0" y="3854704"/>
                      <a:pt x="117475" y="3272282"/>
                      <a:pt x="349377" y="2723642"/>
                    </a:cubicBezTo>
                    <a:cubicBezTo>
                      <a:pt x="573405" y="2193163"/>
                      <a:pt x="894207" y="1716786"/>
                      <a:pt x="1302766" y="1307338"/>
                    </a:cubicBezTo>
                    <a:cubicBezTo>
                      <a:pt x="2144141" y="464312"/>
                      <a:pt x="3263519" y="0"/>
                      <a:pt x="4454525" y="0"/>
                    </a:cubicBezTo>
                    <a:cubicBezTo>
                      <a:pt x="5055362" y="0"/>
                      <a:pt x="5638419" y="117729"/>
                      <a:pt x="6187440" y="350012"/>
                    </a:cubicBezTo>
                    <a:cubicBezTo>
                      <a:pt x="6717792" y="574294"/>
                      <a:pt x="7194296" y="895477"/>
                      <a:pt x="7603490" y="1304544"/>
                    </a:cubicBezTo>
                    <a:cubicBezTo>
                      <a:pt x="8445373" y="2146046"/>
                      <a:pt x="8909050" y="3264789"/>
                      <a:pt x="8909050" y="4454652"/>
                    </a:cubicBezTo>
                    <a:cubicBezTo>
                      <a:pt x="8909050" y="5644769"/>
                      <a:pt x="8445246" y="6763766"/>
                      <a:pt x="7602982" y="7605268"/>
                    </a:cubicBezTo>
                    <a:cubicBezTo>
                      <a:pt x="7193789" y="8014208"/>
                      <a:pt x="6717285" y="8335138"/>
                      <a:pt x="6186932" y="8559419"/>
                    </a:cubicBezTo>
                    <a:cubicBezTo>
                      <a:pt x="5637911" y="8791321"/>
                      <a:pt x="5055108" y="8909050"/>
                      <a:pt x="4454525" y="8909050"/>
                    </a:cubicBezTo>
                    <a:close/>
                    <a:moveTo>
                      <a:pt x="4454525" y="19050"/>
                    </a:moveTo>
                    <a:cubicBezTo>
                      <a:pt x="3268599" y="19050"/>
                      <a:pt x="2154047" y="481330"/>
                      <a:pt x="1316228" y="1320800"/>
                    </a:cubicBezTo>
                    <a:cubicBezTo>
                      <a:pt x="909447" y="1728343"/>
                      <a:pt x="590042" y="2202815"/>
                      <a:pt x="366903" y="2731008"/>
                    </a:cubicBezTo>
                    <a:cubicBezTo>
                      <a:pt x="136017" y="3277362"/>
                      <a:pt x="19050" y="3857244"/>
                      <a:pt x="19050" y="4454525"/>
                    </a:cubicBezTo>
                    <a:cubicBezTo>
                      <a:pt x="19050" y="5052949"/>
                      <a:pt x="136271" y="5633593"/>
                      <a:pt x="367538" y="6180328"/>
                    </a:cubicBezTo>
                    <a:cubicBezTo>
                      <a:pt x="590931" y="6708522"/>
                      <a:pt x="910717" y="7182866"/>
                      <a:pt x="1318006" y="7590282"/>
                    </a:cubicBezTo>
                    <a:cubicBezTo>
                      <a:pt x="2155825" y="8428355"/>
                      <a:pt x="3269742" y="8890000"/>
                      <a:pt x="4454525" y="8890000"/>
                    </a:cubicBezTo>
                    <a:cubicBezTo>
                      <a:pt x="5052568" y="8890000"/>
                      <a:pt x="5632958" y="8772779"/>
                      <a:pt x="6179439" y="8541766"/>
                    </a:cubicBezTo>
                    <a:cubicBezTo>
                      <a:pt x="6707632" y="8318500"/>
                      <a:pt x="7181977" y="7998841"/>
                      <a:pt x="7589520" y="7591679"/>
                    </a:cubicBezTo>
                    <a:cubicBezTo>
                      <a:pt x="8428101" y="6753733"/>
                      <a:pt x="8890000" y="5639562"/>
                      <a:pt x="8890000" y="4454525"/>
                    </a:cubicBezTo>
                    <a:cubicBezTo>
                      <a:pt x="8890000" y="3269742"/>
                      <a:pt x="8428355" y="2155825"/>
                      <a:pt x="7590028" y="1317879"/>
                    </a:cubicBezTo>
                    <a:cubicBezTo>
                      <a:pt x="7182612" y="910590"/>
                      <a:pt x="6708140" y="590931"/>
                      <a:pt x="6180074" y="367538"/>
                    </a:cubicBezTo>
                    <a:cubicBezTo>
                      <a:pt x="5633339" y="136271"/>
                      <a:pt x="5052822" y="19050"/>
                      <a:pt x="4454525" y="19050"/>
                    </a:cubicBezTo>
                    <a:close/>
                    <a:moveTo>
                      <a:pt x="4454525" y="8648065"/>
                    </a:moveTo>
                    <a:cubicBezTo>
                      <a:pt x="3334385" y="8648065"/>
                      <a:pt x="2281301" y="8211693"/>
                      <a:pt x="1489075" y="7419213"/>
                    </a:cubicBezTo>
                    <a:cubicBezTo>
                      <a:pt x="697103" y="6626987"/>
                      <a:pt x="260985" y="5574157"/>
                      <a:pt x="260985" y="4454525"/>
                    </a:cubicBezTo>
                    <a:cubicBezTo>
                      <a:pt x="260985" y="3889756"/>
                      <a:pt x="371602" y="3341497"/>
                      <a:pt x="589788" y="2824988"/>
                    </a:cubicBezTo>
                    <a:cubicBezTo>
                      <a:pt x="800735" y="2325624"/>
                      <a:pt x="1102741" y="1877060"/>
                      <a:pt x="1487297" y="1491742"/>
                    </a:cubicBezTo>
                    <a:cubicBezTo>
                      <a:pt x="2279396" y="698119"/>
                      <a:pt x="3333242" y="260985"/>
                      <a:pt x="4454398" y="260985"/>
                    </a:cubicBezTo>
                    <a:cubicBezTo>
                      <a:pt x="5573776" y="260985"/>
                      <a:pt x="6626606" y="697103"/>
                      <a:pt x="7418832" y="1488948"/>
                    </a:cubicBezTo>
                    <a:cubicBezTo>
                      <a:pt x="8211438" y="2281174"/>
                      <a:pt x="8647937" y="3334385"/>
                      <a:pt x="8647937" y="4454398"/>
                    </a:cubicBezTo>
                    <a:cubicBezTo>
                      <a:pt x="8647937" y="5574792"/>
                      <a:pt x="8211311" y="6628130"/>
                      <a:pt x="7418450" y="7420356"/>
                    </a:cubicBezTo>
                    <a:cubicBezTo>
                      <a:pt x="6626225" y="8212074"/>
                      <a:pt x="5573522" y="8648065"/>
                      <a:pt x="4454525" y="8648065"/>
                    </a:cubicBezTo>
                    <a:close/>
                    <a:moveTo>
                      <a:pt x="4454525" y="280035"/>
                    </a:moveTo>
                    <a:cubicBezTo>
                      <a:pt x="3338449" y="280035"/>
                      <a:pt x="2289429" y="715137"/>
                      <a:pt x="1500886" y="1505204"/>
                    </a:cubicBezTo>
                    <a:cubicBezTo>
                      <a:pt x="713613" y="2294001"/>
                      <a:pt x="280035" y="3341370"/>
                      <a:pt x="280035" y="4454525"/>
                    </a:cubicBezTo>
                    <a:cubicBezTo>
                      <a:pt x="280035" y="5569077"/>
                      <a:pt x="714248" y="6617081"/>
                      <a:pt x="1502537" y="7405751"/>
                    </a:cubicBezTo>
                    <a:cubicBezTo>
                      <a:pt x="2291080" y="8194548"/>
                      <a:pt x="3339465" y="8629015"/>
                      <a:pt x="4454525" y="8629015"/>
                    </a:cubicBezTo>
                    <a:cubicBezTo>
                      <a:pt x="5568442" y="8629015"/>
                      <a:pt x="6616319" y="8195056"/>
                      <a:pt x="7405116" y="7407021"/>
                    </a:cubicBezTo>
                    <a:cubicBezTo>
                      <a:pt x="8194422" y="6618477"/>
                      <a:pt x="8629015" y="5569839"/>
                      <a:pt x="8629015" y="4454525"/>
                    </a:cubicBezTo>
                    <a:cubicBezTo>
                      <a:pt x="8629015" y="3339465"/>
                      <a:pt x="8194548" y="2291080"/>
                      <a:pt x="7405497" y="1502537"/>
                    </a:cubicBezTo>
                    <a:cubicBezTo>
                      <a:pt x="6616827" y="714121"/>
                      <a:pt x="5568823" y="280035"/>
                      <a:pt x="4454525" y="280035"/>
                    </a:cubicBezTo>
                    <a:close/>
                  </a:path>
                </a:pathLst>
              </a:custGeom>
              <a:solidFill>
                <a:srgbClr val="2E2E2E"/>
              </a:solidFill>
            </p:spPr>
          </p:sp>
        </p:grpSp>
        <p:sp>
          <p:nvSpPr>
            <p:cNvPr name="Freeform 29" id="29"/>
            <p:cNvSpPr/>
            <p:nvPr/>
          </p:nvSpPr>
          <p:spPr>
            <a:xfrm flipH="false" flipV="false" rot="0">
              <a:off x="506515" y="103252"/>
              <a:ext cx="3204195" cy="3204195"/>
            </a:xfrm>
            <a:custGeom>
              <a:avLst/>
              <a:gdLst/>
              <a:ahLst/>
              <a:cxnLst/>
              <a:rect r="r" b="b" t="t" l="l"/>
              <a:pathLst>
                <a:path h="3204195" w="3204195">
                  <a:moveTo>
                    <a:pt x="0" y="0"/>
                  </a:moveTo>
                  <a:lnTo>
                    <a:pt x="3204195" y="0"/>
                  </a:lnTo>
                  <a:lnTo>
                    <a:pt x="3204195" y="3204195"/>
                  </a:lnTo>
                  <a:lnTo>
                    <a:pt x="0" y="3204195"/>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30" id="30"/>
            <p:cNvSpPr txBox="true"/>
            <p:nvPr/>
          </p:nvSpPr>
          <p:spPr>
            <a:xfrm rot="0">
              <a:off x="0" y="3559206"/>
              <a:ext cx="4446130" cy="599302"/>
            </a:xfrm>
            <a:prstGeom prst="rect">
              <a:avLst/>
            </a:prstGeom>
          </p:spPr>
          <p:txBody>
            <a:bodyPr anchor="t" rtlCol="false" tIns="0" lIns="0" bIns="0" rIns="0">
              <a:spAutoFit/>
            </a:bodyPr>
            <a:lstStyle/>
            <a:p>
              <a:pPr algn="ctr" marL="0" indent="0" lvl="0">
                <a:lnSpc>
                  <a:spcPts val="3949"/>
                </a:lnSpc>
                <a:spcBef>
                  <a:spcPct val="0"/>
                </a:spcBef>
              </a:pPr>
              <a:r>
                <a:rPr lang="en-US" sz="2633">
                  <a:solidFill>
                    <a:srgbClr val="1A1B1E"/>
                  </a:solidFill>
                  <a:latin typeface="Kollektif Bold"/>
                </a:rPr>
                <a:t>“Bob”</a:t>
              </a:r>
            </a:p>
          </p:txBody>
        </p:sp>
      </p:grpSp>
      <p:grpSp>
        <p:nvGrpSpPr>
          <p:cNvPr name="Group 31" id="31"/>
          <p:cNvGrpSpPr/>
          <p:nvPr/>
        </p:nvGrpSpPr>
        <p:grpSpPr>
          <a:xfrm rot="0">
            <a:off x="6605181" y="2024619"/>
            <a:ext cx="3334597" cy="3118881"/>
            <a:chOff x="0" y="0"/>
            <a:chExt cx="4446130" cy="4158508"/>
          </a:xfrm>
        </p:grpSpPr>
        <p:grpSp>
          <p:nvGrpSpPr>
            <p:cNvPr name="Group 32" id="32"/>
            <p:cNvGrpSpPr>
              <a:grpSpLocks noChangeAspect="true"/>
            </p:cNvGrpSpPr>
            <p:nvPr/>
          </p:nvGrpSpPr>
          <p:grpSpPr>
            <a:xfrm rot="0">
              <a:off x="513234" y="0"/>
              <a:ext cx="3419662" cy="3419662"/>
              <a:chOff x="0" y="0"/>
              <a:chExt cx="8909050" cy="8909050"/>
            </a:xfrm>
          </p:grpSpPr>
          <p:sp>
            <p:nvSpPr>
              <p:cNvPr name="Freeform 33" id="33"/>
              <p:cNvSpPr/>
              <p:nvPr/>
            </p:nvSpPr>
            <p:spPr>
              <a:xfrm flipH="false" flipV="false" rot="0">
                <a:off x="-210012" y="2402"/>
                <a:ext cx="9329074" cy="8904246"/>
              </a:xfrm>
              <a:custGeom>
                <a:avLst/>
                <a:gdLst/>
                <a:ahLst/>
                <a:cxnLst/>
                <a:rect r="r" b="b" t="t" l="l"/>
                <a:pathLst>
                  <a:path h="8904246" w="9329074">
                    <a:moveTo>
                      <a:pt x="4664537" y="7123"/>
                    </a:moveTo>
                    <a:cubicBezTo>
                      <a:pt x="3071756" y="0"/>
                      <a:pt x="1596908" y="845651"/>
                      <a:pt x="798454" y="2223865"/>
                    </a:cubicBezTo>
                    <a:cubicBezTo>
                      <a:pt x="0" y="3602079"/>
                      <a:pt x="0" y="5302167"/>
                      <a:pt x="798454" y="6680382"/>
                    </a:cubicBezTo>
                    <a:cubicBezTo>
                      <a:pt x="1596908" y="8058595"/>
                      <a:pt x="3071756" y="8904246"/>
                      <a:pt x="4664537" y="8897123"/>
                    </a:cubicBezTo>
                    <a:cubicBezTo>
                      <a:pt x="6257318" y="8904246"/>
                      <a:pt x="7732166" y="8058595"/>
                      <a:pt x="8530620" y="6680382"/>
                    </a:cubicBezTo>
                    <a:cubicBezTo>
                      <a:pt x="9329074" y="5302167"/>
                      <a:pt x="9329074" y="3602079"/>
                      <a:pt x="8530620" y="2223865"/>
                    </a:cubicBezTo>
                    <a:cubicBezTo>
                      <a:pt x="7732166" y="845651"/>
                      <a:pt x="6257318" y="0"/>
                      <a:pt x="4664537" y="7123"/>
                    </a:cubicBezTo>
                    <a:close/>
                  </a:path>
                </a:pathLst>
              </a:custGeom>
              <a:solidFill>
                <a:srgbClr val="A19FFF"/>
              </a:solidFill>
            </p:spPr>
          </p:sp>
          <p:sp>
            <p:nvSpPr>
              <p:cNvPr name="Freeform 34" id="34"/>
              <p:cNvSpPr/>
              <p:nvPr/>
            </p:nvSpPr>
            <p:spPr>
              <a:xfrm flipH="false" flipV="false" rot="0">
                <a:off x="63863" y="263805"/>
                <a:ext cx="8781323" cy="8381440"/>
              </a:xfrm>
              <a:custGeom>
                <a:avLst/>
                <a:gdLst/>
                <a:ahLst/>
                <a:cxnLst/>
                <a:rect r="r" b="b" t="t" l="l"/>
                <a:pathLst>
                  <a:path h="8381440" w="8781323">
                    <a:moveTo>
                      <a:pt x="4390662" y="6705"/>
                    </a:moveTo>
                    <a:cubicBezTo>
                      <a:pt x="2891400" y="0"/>
                      <a:pt x="1503147" y="795999"/>
                      <a:pt x="751573" y="2093292"/>
                    </a:cubicBezTo>
                    <a:cubicBezTo>
                      <a:pt x="0" y="3390586"/>
                      <a:pt x="0" y="4990854"/>
                      <a:pt x="751573" y="6288148"/>
                    </a:cubicBezTo>
                    <a:cubicBezTo>
                      <a:pt x="1503147" y="7585441"/>
                      <a:pt x="2891400" y="8381440"/>
                      <a:pt x="4390662" y="8374735"/>
                    </a:cubicBezTo>
                    <a:cubicBezTo>
                      <a:pt x="5889924" y="8381440"/>
                      <a:pt x="7278177" y="7585441"/>
                      <a:pt x="8029751" y="6288148"/>
                    </a:cubicBezTo>
                    <a:cubicBezTo>
                      <a:pt x="8781323" y="4990854"/>
                      <a:pt x="8781323" y="3390586"/>
                      <a:pt x="8029751" y="2093292"/>
                    </a:cubicBezTo>
                    <a:cubicBezTo>
                      <a:pt x="7278177" y="795999"/>
                      <a:pt x="5889924" y="0"/>
                      <a:pt x="4390662" y="6705"/>
                    </a:cubicBezTo>
                    <a:close/>
                  </a:path>
                </a:pathLst>
              </a:custGeom>
              <a:blipFill>
                <a:blip r:embed="rId13"/>
                <a:stretch>
                  <a:fillRect l="223" t="-16665" r="223" b="-16665"/>
                </a:stretch>
              </a:blipFill>
            </p:spPr>
          </p:sp>
          <p:sp>
            <p:nvSpPr>
              <p:cNvPr name="Freeform 35" id="35"/>
              <p:cNvSpPr/>
              <p:nvPr/>
            </p:nvSpPr>
            <p:spPr>
              <a:xfrm flipH="false" flipV="false" rot="0">
                <a:off x="0" y="0"/>
                <a:ext cx="8909050" cy="8909050"/>
              </a:xfrm>
              <a:custGeom>
                <a:avLst/>
                <a:gdLst/>
                <a:ahLst/>
                <a:cxnLst/>
                <a:rect r="r" b="b" t="t" l="l"/>
                <a:pathLst>
                  <a:path h="8909050" w="8909050">
                    <a:moveTo>
                      <a:pt x="4454525" y="8909050"/>
                    </a:moveTo>
                    <a:cubicBezTo>
                      <a:pt x="3264662" y="8909050"/>
                      <a:pt x="2146046" y="8445500"/>
                      <a:pt x="1304544" y="7603744"/>
                    </a:cubicBezTo>
                    <a:cubicBezTo>
                      <a:pt x="895477" y="7194550"/>
                      <a:pt x="574294" y="6718173"/>
                      <a:pt x="350012" y="6187694"/>
                    </a:cubicBezTo>
                    <a:cubicBezTo>
                      <a:pt x="117729" y="5638673"/>
                      <a:pt x="0" y="5055489"/>
                      <a:pt x="0" y="4454525"/>
                    </a:cubicBezTo>
                    <a:cubicBezTo>
                      <a:pt x="0" y="3854704"/>
                      <a:pt x="117475" y="3272282"/>
                      <a:pt x="349377" y="2723642"/>
                    </a:cubicBezTo>
                    <a:cubicBezTo>
                      <a:pt x="573405" y="2193163"/>
                      <a:pt x="894207" y="1716786"/>
                      <a:pt x="1302766" y="1307338"/>
                    </a:cubicBezTo>
                    <a:cubicBezTo>
                      <a:pt x="2144141" y="464312"/>
                      <a:pt x="3263519" y="0"/>
                      <a:pt x="4454525" y="0"/>
                    </a:cubicBezTo>
                    <a:cubicBezTo>
                      <a:pt x="5055362" y="0"/>
                      <a:pt x="5638419" y="117729"/>
                      <a:pt x="6187440" y="350012"/>
                    </a:cubicBezTo>
                    <a:cubicBezTo>
                      <a:pt x="6717792" y="574294"/>
                      <a:pt x="7194296" y="895477"/>
                      <a:pt x="7603490" y="1304544"/>
                    </a:cubicBezTo>
                    <a:cubicBezTo>
                      <a:pt x="8445373" y="2146046"/>
                      <a:pt x="8909050" y="3264789"/>
                      <a:pt x="8909050" y="4454652"/>
                    </a:cubicBezTo>
                    <a:cubicBezTo>
                      <a:pt x="8909050" y="5644769"/>
                      <a:pt x="8445246" y="6763766"/>
                      <a:pt x="7602982" y="7605268"/>
                    </a:cubicBezTo>
                    <a:cubicBezTo>
                      <a:pt x="7193789" y="8014208"/>
                      <a:pt x="6717285" y="8335138"/>
                      <a:pt x="6186932" y="8559419"/>
                    </a:cubicBezTo>
                    <a:cubicBezTo>
                      <a:pt x="5637911" y="8791321"/>
                      <a:pt x="5055108" y="8909050"/>
                      <a:pt x="4454525" y="8909050"/>
                    </a:cubicBezTo>
                    <a:close/>
                    <a:moveTo>
                      <a:pt x="4454525" y="19050"/>
                    </a:moveTo>
                    <a:cubicBezTo>
                      <a:pt x="3268599" y="19050"/>
                      <a:pt x="2154047" y="481330"/>
                      <a:pt x="1316228" y="1320800"/>
                    </a:cubicBezTo>
                    <a:cubicBezTo>
                      <a:pt x="909447" y="1728343"/>
                      <a:pt x="590042" y="2202815"/>
                      <a:pt x="366903" y="2731008"/>
                    </a:cubicBezTo>
                    <a:cubicBezTo>
                      <a:pt x="136017" y="3277362"/>
                      <a:pt x="19050" y="3857244"/>
                      <a:pt x="19050" y="4454525"/>
                    </a:cubicBezTo>
                    <a:cubicBezTo>
                      <a:pt x="19050" y="5052949"/>
                      <a:pt x="136271" y="5633593"/>
                      <a:pt x="367538" y="6180328"/>
                    </a:cubicBezTo>
                    <a:cubicBezTo>
                      <a:pt x="590931" y="6708522"/>
                      <a:pt x="910717" y="7182866"/>
                      <a:pt x="1318006" y="7590282"/>
                    </a:cubicBezTo>
                    <a:cubicBezTo>
                      <a:pt x="2155825" y="8428355"/>
                      <a:pt x="3269742" y="8890000"/>
                      <a:pt x="4454525" y="8890000"/>
                    </a:cubicBezTo>
                    <a:cubicBezTo>
                      <a:pt x="5052568" y="8890000"/>
                      <a:pt x="5632958" y="8772779"/>
                      <a:pt x="6179439" y="8541766"/>
                    </a:cubicBezTo>
                    <a:cubicBezTo>
                      <a:pt x="6707632" y="8318500"/>
                      <a:pt x="7181977" y="7998841"/>
                      <a:pt x="7589520" y="7591679"/>
                    </a:cubicBezTo>
                    <a:cubicBezTo>
                      <a:pt x="8428101" y="6753733"/>
                      <a:pt x="8890000" y="5639562"/>
                      <a:pt x="8890000" y="4454525"/>
                    </a:cubicBezTo>
                    <a:cubicBezTo>
                      <a:pt x="8890000" y="3269742"/>
                      <a:pt x="8428355" y="2155825"/>
                      <a:pt x="7590028" y="1317879"/>
                    </a:cubicBezTo>
                    <a:cubicBezTo>
                      <a:pt x="7182612" y="910590"/>
                      <a:pt x="6708140" y="590931"/>
                      <a:pt x="6180074" y="367538"/>
                    </a:cubicBezTo>
                    <a:cubicBezTo>
                      <a:pt x="5633339" y="136271"/>
                      <a:pt x="5052822" y="19050"/>
                      <a:pt x="4454525" y="19050"/>
                    </a:cubicBezTo>
                    <a:close/>
                    <a:moveTo>
                      <a:pt x="4454525" y="8648065"/>
                    </a:moveTo>
                    <a:cubicBezTo>
                      <a:pt x="3334385" y="8648065"/>
                      <a:pt x="2281301" y="8211693"/>
                      <a:pt x="1489075" y="7419213"/>
                    </a:cubicBezTo>
                    <a:cubicBezTo>
                      <a:pt x="697103" y="6626987"/>
                      <a:pt x="260985" y="5574157"/>
                      <a:pt x="260985" y="4454525"/>
                    </a:cubicBezTo>
                    <a:cubicBezTo>
                      <a:pt x="260985" y="3889756"/>
                      <a:pt x="371602" y="3341497"/>
                      <a:pt x="589788" y="2824988"/>
                    </a:cubicBezTo>
                    <a:cubicBezTo>
                      <a:pt x="800735" y="2325624"/>
                      <a:pt x="1102741" y="1877060"/>
                      <a:pt x="1487297" y="1491742"/>
                    </a:cubicBezTo>
                    <a:cubicBezTo>
                      <a:pt x="2279396" y="698119"/>
                      <a:pt x="3333242" y="260985"/>
                      <a:pt x="4454398" y="260985"/>
                    </a:cubicBezTo>
                    <a:cubicBezTo>
                      <a:pt x="5573776" y="260985"/>
                      <a:pt x="6626606" y="697103"/>
                      <a:pt x="7418832" y="1488948"/>
                    </a:cubicBezTo>
                    <a:cubicBezTo>
                      <a:pt x="8211438" y="2281174"/>
                      <a:pt x="8647937" y="3334385"/>
                      <a:pt x="8647937" y="4454398"/>
                    </a:cubicBezTo>
                    <a:cubicBezTo>
                      <a:pt x="8647937" y="5574792"/>
                      <a:pt x="8211311" y="6628130"/>
                      <a:pt x="7418450" y="7420356"/>
                    </a:cubicBezTo>
                    <a:cubicBezTo>
                      <a:pt x="6626225" y="8212074"/>
                      <a:pt x="5573522" y="8648065"/>
                      <a:pt x="4454525" y="8648065"/>
                    </a:cubicBezTo>
                    <a:close/>
                    <a:moveTo>
                      <a:pt x="4454525" y="280035"/>
                    </a:moveTo>
                    <a:cubicBezTo>
                      <a:pt x="3338449" y="280035"/>
                      <a:pt x="2289429" y="715137"/>
                      <a:pt x="1500886" y="1505204"/>
                    </a:cubicBezTo>
                    <a:cubicBezTo>
                      <a:pt x="713613" y="2294001"/>
                      <a:pt x="280035" y="3341370"/>
                      <a:pt x="280035" y="4454525"/>
                    </a:cubicBezTo>
                    <a:cubicBezTo>
                      <a:pt x="280035" y="5569077"/>
                      <a:pt x="714248" y="6617081"/>
                      <a:pt x="1502537" y="7405751"/>
                    </a:cubicBezTo>
                    <a:cubicBezTo>
                      <a:pt x="2291080" y="8194548"/>
                      <a:pt x="3339465" y="8629015"/>
                      <a:pt x="4454525" y="8629015"/>
                    </a:cubicBezTo>
                    <a:cubicBezTo>
                      <a:pt x="5568442" y="8629015"/>
                      <a:pt x="6616319" y="8195056"/>
                      <a:pt x="7405116" y="7407021"/>
                    </a:cubicBezTo>
                    <a:cubicBezTo>
                      <a:pt x="8194422" y="6618477"/>
                      <a:pt x="8629015" y="5569839"/>
                      <a:pt x="8629015" y="4454525"/>
                    </a:cubicBezTo>
                    <a:cubicBezTo>
                      <a:pt x="8629015" y="3339465"/>
                      <a:pt x="8194548" y="2291080"/>
                      <a:pt x="7405497" y="1502537"/>
                    </a:cubicBezTo>
                    <a:cubicBezTo>
                      <a:pt x="6616827" y="714121"/>
                      <a:pt x="5568823" y="280035"/>
                      <a:pt x="4454525" y="280035"/>
                    </a:cubicBezTo>
                    <a:close/>
                  </a:path>
                </a:pathLst>
              </a:custGeom>
              <a:solidFill>
                <a:srgbClr val="2E2E2E"/>
              </a:solidFill>
            </p:spPr>
          </p:sp>
        </p:grpSp>
        <p:sp>
          <p:nvSpPr>
            <p:cNvPr name="TextBox 36" id="36"/>
            <p:cNvSpPr txBox="true"/>
            <p:nvPr/>
          </p:nvSpPr>
          <p:spPr>
            <a:xfrm rot="0">
              <a:off x="0" y="3559206"/>
              <a:ext cx="4446130" cy="599302"/>
            </a:xfrm>
            <a:prstGeom prst="rect">
              <a:avLst/>
            </a:prstGeom>
          </p:spPr>
          <p:txBody>
            <a:bodyPr anchor="t" rtlCol="false" tIns="0" lIns="0" bIns="0" rIns="0">
              <a:spAutoFit/>
            </a:bodyPr>
            <a:lstStyle/>
            <a:p>
              <a:pPr algn="ctr" marL="0" indent="0" lvl="0">
                <a:lnSpc>
                  <a:spcPts val="3949"/>
                </a:lnSpc>
                <a:spcBef>
                  <a:spcPct val="0"/>
                </a:spcBef>
              </a:pPr>
              <a:r>
                <a:rPr lang="en-US" sz="2633">
                  <a:solidFill>
                    <a:srgbClr val="1A1B1E"/>
                  </a:solidFill>
                  <a:latin typeface="Kollektif Bold"/>
                </a:rPr>
                <a:t>Anastazja</a:t>
              </a:r>
            </a:p>
          </p:txBody>
        </p:sp>
      </p:grpSp>
      <p:grpSp>
        <p:nvGrpSpPr>
          <p:cNvPr name="Group 37" id="37"/>
          <p:cNvGrpSpPr/>
          <p:nvPr/>
        </p:nvGrpSpPr>
        <p:grpSpPr>
          <a:xfrm rot="0">
            <a:off x="11400814" y="2023856"/>
            <a:ext cx="3334597" cy="3119644"/>
            <a:chOff x="0" y="0"/>
            <a:chExt cx="4446130" cy="4159525"/>
          </a:xfrm>
        </p:grpSpPr>
        <p:grpSp>
          <p:nvGrpSpPr>
            <p:cNvPr name="Group 38" id="38"/>
            <p:cNvGrpSpPr>
              <a:grpSpLocks noChangeAspect="true"/>
            </p:cNvGrpSpPr>
            <p:nvPr/>
          </p:nvGrpSpPr>
          <p:grpSpPr>
            <a:xfrm rot="0">
              <a:off x="517715" y="0"/>
              <a:ext cx="3410700" cy="3410700"/>
              <a:chOff x="0" y="0"/>
              <a:chExt cx="8909050" cy="8909050"/>
            </a:xfrm>
          </p:grpSpPr>
          <p:sp>
            <p:nvSpPr>
              <p:cNvPr name="Freeform 39" id="39"/>
              <p:cNvSpPr/>
              <p:nvPr/>
            </p:nvSpPr>
            <p:spPr>
              <a:xfrm flipH="false" flipV="false" rot="0">
                <a:off x="-210012" y="2402"/>
                <a:ext cx="9329074" cy="8904246"/>
              </a:xfrm>
              <a:custGeom>
                <a:avLst/>
                <a:gdLst/>
                <a:ahLst/>
                <a:cxnLst/>
                <a:rect r="r" b="b" t="t" l="l"/>
                <a:pathLst>
                  <a:path h="8904246" w="9329074">
                    <a:moveTo>
                      <a:pt x="4664537" y="7123"/>
                    </a:moveTo>
                    <a:cubicBezTo>
                      <a:pt x="3071756" y="0"/>
                      <a:pt x="1596908" y="845651"/>
                      <a:pt x="798454" y="2223865"/>
                    </a:cubicBezTo>
                    <a:cubicBezTo>
                      <a:pt x="0" y="3602079"/>
                      <a:pt x="0" y="5302167"/>
                      <a:pt x="798454" y="6680382"/>
                    </a:cubicBezTo>
                    <a:cubicBezTo>
                      <a:pt x="1596908" y="8058595"/>
                      <a:pt x="3071756" y="8904246"/>
                      <a:pt x="4664537" y="8897123"/>
                    </a:cubicBezTo>
                    <a:cubicBezTo>
                      <a:pt x="6257318" y="8904246"/>
                      <a:pt x="7732166" y="8058595"/>
                      <a:pt x="8530620" y="6680382"/>
                    </a:cubicBezTo>
                    <a:cubicBezTo>
                      <a:pt x="9329074" y="5302167"/>
                      <a:pt x="9329074" y="3602079"/>
                      <a:pt x="8530620" y="2223865"/>
                    </a:cubicBezTo>
                    <a:cubicBezTo>
                      <a:pt x="7732166" y="845651"/>
                      <a:pt x="6257318" y="0"/>
                      <a:pt x="4664537" y="7123"/>
                    </a:cubicBezTo>
                    <a:close/>
                  </a:path>
                </a:pathLst>
              </a:custGeom>
              <a:solidFill>
                <a:srgbClr val="A19FFF"/>
              </a:solidFill>
            </p:spPr>
          </p:sp>
          <p:sp>
            <p:nvSpPr>
              <p:cNvPr name="Freeform 40" id="40"/>
              <p:cNvSpPr/>
              <p:nvPr/>
            </p:nvSpPr>
            <p:spPr>
              <a:xfrm flipH="false" flipV="false" rot="0">
                <a:off x="63863" y="263805"/>
                <a:ext cx="8781323" cy="8381440"/>
              </a:xfrm>
              <a:custGeom>
                <a:avLst/>
                <a:gdLst/>
                <a:ahLst/>
                <a:cxnLst/>
                <a:rect r="r" b="b" t="t" l="l"/>
                <a:pathLst>
                  <a:path h="8381440" w="8781323">
                    <a:moveTo>
                      <a:pt x="4390662" y="6705"/>
                    </a:moveTo>
                    <a:cubicBezTo>
                      <a:pt x="2891400" y="0"/>
                      <a:pt x="1503147" y="795999"/>
                      <a:pt x="751573" y="2093292"/>
                    </a:cubicBezTo>
                    <a:cubicBezTo>
                      <a:pt x="0" y="3390586"/>
                      <a:pt x="0" y="4990854"/>
                      <a:pt x="751573" y="6288148"/>
                    </a:cubicBezTo>
                    <a:cubicBezTo>
                      <a:pt x="1503147" y="7585441"/>
                      <a:pt x="2891400" y="8381440"/>
                      <a:pt x="4390662" y="8374735"/>
                    </a:cubicBezTo>
                    <a:cubicBezTo>
                      <a:pt x="5889924" y="8381440"/>
                      <a:pt x="7278177" y="7585441"/>
                      <a:pt x="8029751" y="6288148"/>
                    </a:cubicBezTo>
                    <a:cubicBezTo>
                      <a:pt x="8781323" y="4990854"/>
                      <a:pt x="8781323" y="3390586"/>
                      <a:pt x="8029751" y="2093292"/>
                    </a:cubicBezTo>
                    <a:cubicBezTo>
                      <a:pt x="7278177" y="795999"/>
                      <a:pt x="5889924" y="0"/>
                      <a:pt x="4390662" y="6705"/>
                    </a:cubicBezTo>
                    <a:close/>
                  </a:path>
                </a:pathLst>
              </a:custGeom>
              <a:blipFill>
                <a:blip r:embed="rId14"/>
                <a:stretch>
                  <a:fillRect l="223" t="-16665" r="223" b="-16665"/>
                </a:stretch>
              </a:blipFill>
            </p:spPr>
          </p:sp>
          <p:sp>
            <p:nvSpPr>
              <p:cNvPr name="Freeform 41" id="41"/>
              <p:cNvSpPr/>
              <p:nvPr/>
            </p:nvSpPr>
            <p:spPr>
              <a:xfrm flipH="false" flipV="false" rot="0">
                <a:off x="0" y="0"/>
                <a:ext cx="8909050" cy="8909050"/>
              </a:xfrm>
              <a:custGeom>
                <a:avLst/>
                <a:gdLst/>
                <a:ahLst/>
                <a:cxnLst/>
                <a:rect r="r" b="b" t="t" l="l"/>
                <a:pathLst>
                  <a:path h="8909050" w="8909050">
                    <a:moveTo>
                      <a:pt x="4454525" y="8909050"/>
                    </a:moveTo>
                    <a:cubicBezTo>
                      <a:pt x="3264662" y="8909050"/>
                      <a:pt x="2146046" y="8445500"/>
                      <a:pt x="1304544" y="7603744"/>
                    </a:cubicBezTo>
                    <a:cubicBezTo>
                      <a:pt x="895477" y="7194550"/>
                      <a:pt x="574294" y="6718173"/>
                      <a:pt x="350012" y="6187694"/>
                    </a:cubicBezTo>
                    <a:cubicBezTo>
                      <a:pt x="117729" y="5638673"/>
                      <a:pt x="0" y="5055489"/>
                      <a:pt x="0" y="4454525"/>
                    </a:cubicBezTo>
                    <a:cubicBezTo>
                      <a:pt x="0" y="3854704"/>
                      <a:pt x="117475" y="3272282"/>
                      <a:pt x="349377" y="2723642"/>
                    </a:cubicBezTo>
                    <a:cubicBezTo>
                      <a:pt x="573405" y="2193163"/>
                      <a:pt x="894207" y="1716786"/>
                      <a:pt x="1302766" y="1307338"/>
                    </a:cubicBezTo>
                    <a:cubicBezTo>
                      <a:pt x="2144141" y="464312"/>
                      <a:pt x="3263519" y="0"/>
                      <a:pt x="4454525" y="0"/>
                    </a:cubicBezTo>
                    <a:cubicBezTo>
                      <a:pt x="5055362" y="0"/>
                      <a:pt x="5638419" y="117729"/>
                      <a:pt x="6187440" y="350012"/>
                    </a:cubicBezTo>
                    <a:cubicBezTo>
                      <a:pt x="6717792" y="574294"/>
                      <a:pt x="7194296" y="895477"/>
                      <a:pt x="7603490" y="1304544"/>
                    </a:cubicBezTo>
                    <a:cubicBezTo>
                      <a:pt x="8445373" y="2146046"/>
                      <a:pt x="8909050" y="3264789"/>
                      <a:pt x="8909050" y="4454652"/>
                    </a:cubicBezTo>
                    <a:cubicBezTo>
                      <a:pt x="8909050" y="5644769"/>
                      <a:pt x="8445246" y="6763766"/>
                      <a:pt x="7602982" y="7605268"/>
                    </a:cubicBezTo>
                    <a:cubicBezTo>
                      <a:pt x="7193789" y="8014208"/>
                      <a:pt x="6717285" y="8335138"/>
                      <a:pt x="6186932" y="8559419"/>
                    </a:cubicBezTo>
                    <a:cubicBezTo>
                      <a:pt x="5637911" y="8791321"/>
                      <a:pt x="5055108" y="8909050"/>
                      <a:pt x="4454525" y="8909050"/>
                    </a:cubicBezTo>
                    <a:close/>
                    <a:moveTo>
                      <a:pt x="4454525" y="19050"/>
                    </a:moveTo>
                    <a:cubicBezTo>
                      <a:pt x="3268599" y="19050"/>
                      <a:pt x="2154047" y="481330"/>
                      <a:pt x="1316228" y="1320800"/>
                    </a:cubicBezTo>
                    <a:cubicBezTo>
                      <a:pt x="909447" y="1728343"/>
                      <a:pt x="590042" y="2202815"/>
                      <a:pt x="366903" y="2731008"/>
                    </a:cubicBezTo>
                    <a:cubicBezTo>
                      <a:pt x="136017" y="3277362"/>
                      <a:pt x="19050" y="3857244"/>
                      <a:pt x="19050" y="4454525"/>
                    </a:cubicBezTo>
                    <a:cubicBezTo>
                      <a:pt x="19050" y="5052949"/>
                      <a:pt x="136271" y="5633593"/>
                      <a:pt x="367538" y="6180328"/>
                    </a:cubicBezTo>
                    <a:cubicBezTo>
                      <a:pt x="590931" y="6708522"/>
                      <a:pt x="910717" y="7182866"/>
                      <a:pt x="1318006" y="7590282"/>
                    </a:cubicBezTo>
                    <a:cubicBezTo>
                      <a:pt x="2155825" y="8428355"/>
                      <a:pt x="3269742" y="8890000"/>
                      <a:pt x="4454525" y="8890000"/>
                    </a:cubicBezTo>
                    <a:cubicBezTo>
                      <a:pt x="5052568" y="8890000"/>
                      <a:pt x="5632958" y="8772779"/>
                      <a:pt x="6179439" y="8541766"/>
                    </a:cubicBezTo>
                    <a:cubicBezTo>
                      <a:pt x="6707632" y="8318500"/>
                      <a:pt x="7181977" y="7998841"/>
                      <a:pt x="7589520" y="7591679"/>
                    </a:cubicBezTo>
                    <a:cubicBezTo>
                      <a:pt x="8428101" y="6753733"/>
                      <a:pt x="8890000" y="5639562"/>
                      <a:pt x="8890000" y="4454525"/>
                    </a:cubicBezTo>
                    <a:cubicBezTo>
                      <a:pt x="8890000" y="3269742"/>
                      <a:pt x="8428355" y="2155825"/>
                      <a:pt x="7590028" y="1317879"/>
                    </a:cubicBezTo>
                    <a:cubicBezTo>
                      <a:pt x="7182612" y="910590"/>
                      <a:pt x="6708140" y="590931"/>
                      <a:pt x="6180074" y="367538"/>
                    </a:cubicBezTo>
                    <a:cubicBezTo>
                      <a:pt x="5633339" y="136271"/>
                      <a:pt x="5052822" y="19050"/>
                      <a:pt x="4454525" y="19050"/>
                    </a:cubicBezTo>
                    <a:close/>
                    <a:moveTo>
                      <a:pt x="4454525" y="8648065"/>
                    </a:moveTo>
                    <a:cubicBezTo>
                      <a:pt x="3334385" y="8648065"/>
                      <a:pt x="2281301" y="8211693"/>
                      <a:pt x="1489075" y="7419213"/>
                    </a:cubicBezTo>
                    <a:cubicBezTo>
                      <a:pt x="697103" y="6626987"/>
                      <a:pt x="260985" y="5574157"/>
                      <a:pt x="260985" y="4454525"/>
                    </a:cubicBezTo>
                    <a:cubicBezTo>
                      <a:pt x="260985" y="3889756"/>
                      <a:pt x="371602" y="3341497"/>
                      <a:pt x="589788" y="2824988"/>
                    </a:cubicBezTo>
                    <a:cubicBezTo>
                      <a:pt x="800735" y="2325624"/>
                      <a:pt x="1102741" y="1877060"/>
                      <a:pt x="1487297" y="1491742"/>
                    </a:cubicBezTo>
                    <a:cubicBezTo>
                      <a:pt x="2279396" y="698119"/>
                      <a:pt x="3333242" y="260985"/>
                      <a:pt x="4454398" y="260985"/>
                    </a:cubicBezTo>
                    <a:cubicBezTo>
                      <a:pt x="5573776" y="260985"/>
                      <a:pt x="6626606" y="697103"/>
                      <a:pt x="7418832" y="1488948"/>
                    </a:cubicBezTo>
                    <a:cubicBezTo>
                      <a:pt x="8211438" y="2281174"/>
                      <a:pt x="8647937" y="3334385"/>
                      <a:pt x="8647937" y="4454398"/>
                    </a:cubicBezTo>
                    <a:cubicBezTo>
                      <a:pt x="8647937" y="5574792"/>
                      <a:pt x="8211311" y="6628130"/>
                      <a:pt x="7418450" y="7420356"/>
                    </a:cubicBezTo>
                    <a:cubicBezTo>
                      <a:pt x="6626225" y="8212074"/>
                      <a:pt x="5573522" y="8648065"/>
                      <a:pt x="4454525" y="8648065"/>
                    </a:cubicBezTo>
                    <a:close/>
                    <a:moveTo>
                      <a:pt x="4454525" y="280035"/>
                    </a:moveTo>
                    <a:cubicBezTo>
                      <a:pt x="3338449" y="280035"/>
                      <a:pt x="2289429" y="715137"/>
                      <a:pt x="1500886" y="1505204"/>
                    </a:cubicBezTo>
                    <a:cubicBezTo>
                      <a:pt x="713613" y="2294001"/>
                      <a:pt x="280035" y="3341370"/>
                      <a:pt x="280035" y="4454525"/>
                    </a:cubicBezTo>
                    <a:cubicBezTo>
                      <a:pt x="280035" y="5569077"/>
                      <a:pt x="714248" y="6617081"/>
                      <a:pt x="1502537" y="7405751"/>
                    </a:cubicBezTo>
                    <a:cubicBezTo>
                      <a:pt x="2291080" y="8194548"/>
                      <a:pt x="3339465" y="8629015"/>
                      <a:pt x="4454525" y="8629015"/>
                    </a:cubicBezTo>
                    <a:cubicBezTo>
                      <a:pt x="5568442" y="8629015"/>
                      <a:pt x="6616319" y="8195056"/>
                      <a:pt x="7405116" y="7407021"/>
                    </a:cubicBezTo>
                    <a:cubicBezTo>
                      <a:pt x="8194422" y="6618477"/>
                      <a:pt x="8629015" y="5569839"/>
                      <a:pt x="8629015" y="4454525"/>
                    </a:cubicBezTo>
                    <a:cubicBezTo>
                      <a:pt x="8629015" y="3339465"/>
                      <a:pt x="8194548" y="2291080"/>
                      <a:pt x="7405497" y="1502537"/>
                    </a:cubicBezTo>
                    <a:cubicBezTo>
                      <a:pt x="6616827" y="714121"/>
                      <a:pt x="5568823" y="280035"/>
                      <a:pt x="4454525" y="280035"/>
                    </a:cubicBezTo>
                    <a:close/>
                  </a:path>
                </a:pathLst>
              </a:custGeom>
              <a:solidFill>
                <a:srgbClr val="2E2E2E"/>
              </a:solidFill>
            </p:spPr>
          </p:sp>
        </p:grpSp>
        <p:sp>
          <p:nvSpPr>
            <p:cNvPr name="TextBox 42" id="42"/>
            <p:cNvSpPr txBox="true"/>
            <p:nvPr/>
          </p:nvSpPr>
          <p:spPr>
            <a:xfrm rot="0">
              <a:off x="0" y="3560223"/>
              <a:ext cx="4446130" cy="599302"/>
            </a:xfrm>
            <a:prstGeom prst="rect">
              <a:avLst/>
            </a:prstGeom>
          </p:spPr>
          <p:txBody>
            <a:bodyPr anchor="t" rtlCol="false" tIns="0" lIns="0" bIns="0" rIns="0">
              <a:spAutoFit/>
            </a:bodyPr>
            <a:lstStyle/>
            <a:p>
              <a:pPr algn="ctr" marL="0" indent="0" lvl="0">
                <a:lnSpc>
                  <a:spcPts val="3949"/>
                </a:lnSpc>
                <a:spcBef>
                  <a:spcPct val="0"/>
                </a:spcBef>
              </a:pPr>
              <a:r>
                <a:rPr lang="en-US" sz="2633">
                  <a:solidFill>
                    <a:srgbClr val="1A1B1E"/>
                  </a:solidFill>
                  <a:latin typeface="Kollektif Bold"/>
                </a:rPr>
                <a:t>Lyubo</a:t>
              </a:r>
            </a:p>
          </p:txBody>
        </p:sp>
      </p:grpSp>
      <p:sp>
        <p:nvSpPr>
          <p:cNvPr name="TextBox 43" id="43"/>
          <p:cNvSpPr txBox="true"/>
          <p:nvPr/>
        </p:nvSpPr>
        <p:spPr>
          <a:xfrm rot="0">
            <a:off x="11210167" y="5572125"/>
            <a:ext cx="6445594" cy="2223770"/>
          </a:xfrm>
          <a:prstGeom prst="rect">
            <a:avLst/>
          </a:prstGeom>
        </p:spPr>
        <p:txBody>
          <a:bodyPr anchor="t" rtlCol="false" tIns="0" lIns="0" bIns="0" rIns="0">
            <a:spAutoFit/>
          </a:bodyPr>
          <a:lstStyle/>
          <a:p>
            <a:pPr marL="690881" indent="-345440" lvl="1">
              <a:lnSpc>
                <a:spcPts val="4480"/>
              </a:lnSpc>
              <a:buFont typeface="Arial"/>
              <a:buChar char="•"/>
            </a:pPr>
            <a:r>
              <a:rPr lang="en-US" sz="3200">
                <a:solidFill>
                  <a:srgbClr val="1A1B1E"/>
                </a:solidFill>
                <a:latin typeface="Canva Sans"/>
              </a:rPr>
              <a:t>Expressed confusion about the health insurance decisions they had to make</a:t>
            </a:r>
          </a:p>
          <a:p>
            <a:pPr>
              <a:lnSpc>
                <a:spcPts val="4480"/>
              </a:lnSpc>
            </a:pPr>
          </a:p>
        </p:txBody>
      </p:sp>
      <p:sp>
        <p:nvSpPr>
          <p:cNvPr name="TextBox 44" id="44"/>
          <p:cNvSpPr txBox="true"/>
          <p:nvPr/>
        </p:nvSpPr>
        <p:spPr>
          <a:xfrm rot="0">
            <a:off x="1028700" y="8679815"/>
            <a:ext cx="7929679" cy="1099820"/>
          </a:xfrm>
          <a:prstGeom prst="rect">
            <a:avLst/>
          </a:prstGeom>
        </p:spPr>
        <p:txBody>
          <a:bodyPr anchor="t" rtlCol="false" tIns="0" lIns="0" bIns="0" rIns="0">
            <a:spAutoFit/>
          </a:bodyPr>
          <a:lstStyle/>
          <a:p>
            <a:pPr algn="ctr">
              <a:lnSpc>
                <a:spcPts val="4480"/>
              </a:lnSpc>
              <a:spcBef>
                <a:spcPct val="0"/>
              </a:spcBef>
            </a:pPr>
            <a:r>
              <a:rPr lang="en-US" sz="3200">
                <a:solidFill>
                  <a:srgbClr val="1A1B1E"/>
                </a:solidFill>
                <a:latin typeface="Canva Sans Bold"/>
              </a:rPr>
              <a:t>Result</a:t>
            </a:r>
            <a:r>
              <a:rPr lang="en-US" sz="3200">
                <a:solidFill>
                  <a:srgbClr val="1A1B1E"/>
                </a:solidFill>
                <a:latin typeface="Canva Sans"/>
              </a:rPr>
              <a:t>: </a:t>
            </a:r>
            <a:r>
              <a:rPr lang="en-US" sz="3200">
                <a:solidFill>
                  <a:srgbClr val="1A1B1E"/>
                </a:solidFill>
                <a:latin typeface="Canva Sans"/>
              </a:rPr>
              <a:t>deciding on </a:t>
            </a:r>
            <a:r>
              <a:rPr lang="en-US" sz="3200">
                <a:solidFill>
                  <a:srgbClr val="1A1B1E"/>
                </a:solidFill>
                <a:latin typeface="Canva Sans Bold"/>
              </a:rPr>
              <a:t>home remedies</a:t>
            </a:r>
            <a:r>
              <a:rPr lang="en-US" sz="3200">
                <a:solidFill>
                  <a:srgbClr val="1A1B1E"/>
                </a:solidFill>
                <a:latin typeface="Canva Sans"/>
              </a:rPr>
              <a:t> or </a:t>
            </a:r>
            <a:r>
              <a:rPr lang="en-US" sz="3200">
                <a:solidFill>
                  <a:srgbClr val="1A1B1E"/>
                </a:solidFill>
                <a:latin typeface="Canva Sans Bold"/>
              </a:rPr>
              <a:t>forgoing care</a:t>
            </a:r>
          </a:p>
        </p:txBody>
      </p:sp>
      <p:sp>
        <p:nvSpPr>
          <p:cNvPr name="TextBox 45" id="45"/>
          <p:cNvSpPr txBox="true"/>
          <p:nvPr/>
        </p:nvSpPr>
        <p:spPr>
          <a:xfrm rot="0">
            <a:off x="11701462" y="8679815"/>
            <a:ext cx="6067898" cy="537845"/>
          </a:xfrm>
          <a:prstGeom prst="rect">
            <a:avLst/>
          </a:prstGeom>
        </p:spPr>
        <p:txBody>
          <a:bodyPr anchor="t" rtlCol="false" tIns="0" lIns="0" bIns="0" rIns="0">
            <a:spAutoFit/>
          </a:bodyPr>
          <a:lstStyle/>
          <a:p>
            <a:pPr algn="ctr">
              <a:lnSpc>
                <a:spcPts val="4480"/>
              </a:lnSpc>
              <a:spcBef>
                <a:spcPct val="0"/>
              </a:spcBef>
            </a:pPr>
            <a:r>
              <a:rPr lang="en-US" sz="3200">
                <a:solidFill>
                  <a:srgbClr val="1A1B1E"/>
                </a:solidFill>
                <a:latin typeface="Canva Sans Bold"/>
              </a:rPr>
              <a:t>Context: Lack of education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6" id="6"/>
          <p:cNvGrpSpPr/>
          <p:nvPr/>
        </p:nvGrpSpPr>
        <p:grpSpPr>
          <a:xfrm rot="5200089">
            <a:off x="-3824700" y="-4007710"/>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sp>
        <p:nvSpPr>
          <p:cNvPr name="TextBox 10" id="10"/>
          <p:cNvSpPr txBox="true"/>
          <p:nvPr/>
        </p:nvSpPr>
        <p:spPr>
          <a:xfrm rot="0">
            <a:off x="2491348" y="990600"/>
            <a:ext cx="13305304" cy="1134999"/>
          </a:xfrm>
          <a:prstGeom prst="rect">
            <a:avLst/>
          </a:prstGeom>
        </p:spPr>
        <p:txBody>
          <a:bodyPr anchor="t" rtlCol="false" tIns="0" lIns="0" bIns="0" rIns="0">
            <a:spAutoFit/>
          </a:bodyPr>
          <a:lstStyle/>
          <a:p>
            <a:pPr algn="ctr">
              <a:lnSpc>
                <a:spcPts val="8928"/>
              </a:lnSpc>
            </a:pPr>
            <a:r>
              <a:rPr lang="en-US" sz="7200">
                <a:solidFill>
                  <a:srgbClr val="1A1B1E"/>
                </a:solidFill>
                <a:latin typeface="Kollektif Bold"/>
              </a:rPr>
              <a:t>Problem Domain</a:t>
            </a:r>
          </a:p>
        </p:txBody>
      </p:sp>
      <p:grpSp>
        <p:nvGrpSpPr>
          <p:cNvPr name="Group 11" id="11"/>
          <p:cNvGrpSpPr/>
          <p:nvPr/>
        </p:nvGrpSpPr>
        <p:grpSpPr>
          <a:xfrm rot="0">
            <a:off x="1471629" y="3147419"/>
            <a:ext cx="15222804" cy="6595059"/>
            <a:chOff x="0" y="0"/>
            <a:chExt cx="2393975" cy="1037155"/>
          </a:xfrm>
        </p:grpSpPr>
        <p:sp>
          <p:nvSpPr>
            <p:cNvPr name="Freeform 12" id="12"/>
            <p:cNvSpPr/>
            <p:nvPr/>
          </p:nvSpPr>
          <p:spPr>
            <a:xfrm flipH="false" flipV="false" rot="0">
              <a:off x="0" y="0"/>
              <a:ext cx="2393975" cy="1037155"/>
            </a:xfrm>
            <a:custGeom>
              <a:avLst/>
              <a:gdLst/>
              <a:ahLst/>
              <a:cxnLst/>
              <a:rect r="r" b="b" t="t" l="l"/>
              <a:pathLst>
                <a:path h="1037155" w="2393975">
                  <a:moveTo>
                    <a:pt x="21360" y="0"/>
                  </a:moveTo>
                  <a:lnTo>
                    <a:pt x="2372615" y="0"/>
                  </a:lnTo>
                  <a:cubicBezTo>
                    <a:pt x="2384412" y="0"/>
                    <a:pt x="2393975" y="9563"/>
                    <a:pt x="2393975" y="21360"/>
                  </a:cubicBezTo>
                  <a:lnTo>
                    <a:pt x="2393975" y="1015795"/>
                  </a:lnTo>
                  <a:cubicBezTo>
                    <a:pt x="2393975" y="1021460"/>
                    <a:pt x="2391725" y="1026893"/>
                    <a:pt x="2387719" y="1030899"/>
                  </a:cubicBezTo>
                  <a:cubicBezTo>
                    <a:pt x="2383713" y="1034905"/>
                    <a:pt x="2378280" y="1037155"/>
                    <a:pt x="2372615" y="1037155"/>
                  </a:cubicBezTo>
                  <a:lnTo>
                    <a:pt x="21360" y="1037155"/>
                  </a:lnTo>
                  <a:cubicBezTo>
                    <a:pt x="9563" y="1037155"/>
                    <a:pt x="0" y="1027592"/>
                    <a:pt x="0" y="1015795"/>
                  </a:cubicBezTo>
                  <a:lnTo>
                    <a:pt x="0" y="21360"/>
                  </a:lnTo>
                  <a:cubicBezTo>
                    <a:pt x="0" y="9563"/>
                    <a:pt x="9563" y="0"/>
                    <a:pt x="21360" y="0"/>
                  </a:cubicBezTo>
                  <a:close/>
                </a:path>
              </a:pathLst>
            </a:custGeom>
            <a:solidFill>
              <a:srgbClr val="FFFFFF"/>
            </a:solidFill>
            <a:ln cap="rnd">
              <a:noFill/>
              <a:prstDash val="solid"/>
              <a:round/>
            </a:ln>
          </p:spPr>
        </p:sp>
        <p:sp>
          <p:nvSpPr>
            <p:cNvPr name="TextBox 13" id="13"/>
            <p:cNvSpPr txBox="true"/>
            <p:nvPr/>
          </p:nvSpPr>
          <p:spPr>
            <a:xfrm>
              <a:off x="0" y="-57150"/>
              <a:ext cx="812800" cy="869950"/>
            </a:xfrm>
            <a:prstGeom prst="rect">
              <a:avLst/>
            </a:prstGeom>
          </p:spPr>
          <p:txBody>
            <a:bodyPr anchor="ctr" rtlCol="false" tIns="50800" lIns="50800" bIns="50800" rIns="50800"/>
            <a:lstStyle/>
            <a:p>
              <a:pPr algn="ctr" marL="0" indent="0" lvl="0">
                <a:lnSpc>
                  <a:spcPts val="2754"/>
                </a:lnSpc>
                <a:spcBef>
                  <a:spcPct val="0"/>
                </a:spcBef>
              </a:pPr>
            </a:p>
          </p:txBody>
        </p:sp>
      </p:grpSp>
      <p:sp>
        <p:nvSpPr>
          <p:cNvPr name="Freeform 14" id="14"/>
          <p:cNvSpPr/>
          <p:nvPr/>
        </p:nvSpPr>
        <p:spPr>
          <a:xfrm flipH="false" flipV="false" rot="0">
            <a:off x="3021172" y="6645687"/>
            <a:ext cx="589056" cy="589056"/>
          </a:xfrm>
          <a:custGeom>
            <a:avLst/>
            <a:gdLst/>
            <a:ahLst/>
            <a:cxnLst/>
            <a:rect r="r" b="b" t="t" l="l"/>
            <a:pathLst>
              <a:path h="589056" w="589056">
                <a:moveTo>
                  <a:pt x="0" y="0"/>
                </a:moveTo>
                <a:lnTo>
                  <a:pt x="589056" y="0"/>
                </a:lnTo>
                <a:lnTo>
                  <a:pt x="589056" y="589056"/>
                </a:lnTo>
                <a:lnTo>
                  <a:pt x="0" y="58905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5" id="15"/>
          <p:cNvSpPr txBox="true"/>
          <p:nvPr/>
        </p:nvSpPr>
        <p:spPr>
          <a:xfrm rot="0">
            <a:off x="4131865" y="6368748"/>
            <a:ext cx="11013026" cy="1899285"/>
          </a:xfrm>
          <a:prstGeom prst="rect">
            <a:avLst/>
          </a:prstGeom>
        </p:spPr>
        <p:txBody>
          <a:bodyPr anchor="t" rtlCol="false" tIns="0" lIns="0" bIns="0" rIns="0">
            <a:spAutoFit/>
          </a:bodyPr>
          <a:lstStyle/>
          <a:p>
            <a:pPr algn="l" marL="0" indent="0" lvl="0">
              <a:lnSpc>
                <a:spcPts val="5040"/>
              </a:lnSpc>
              <a:spcBef>
                <a:spcPct val="0"/>
              </a:spcBef>
            </a:pPr>
            <a:r>
              <a:rPr lang="en-US" sz="3600">
                <a:solidFill>
                  <a:srgbClr val="1A1B1E"/>
                </a:solidFill>
                <a:latin typeface="Kollektif"/>
              </a:rPr>
              <a:t>How can we educate and assist users in making healthcare decisions that will help them make </a:t>
            </a:r>
            <a:r>
              <a:rPr lang="en-US" sz="3600">
                <a:solidFill>
                  <a:srgbClr val="1A1B1E"/>
                </a:solidFill>
                <a:latin typeface="Kollektif Bold"/>
              </a:rPr>
              <a:t>easier and better decisions</a:t>
            </a:r>
            <a:r>
              <a:rPr lang="en-US" sz="3600">
                <a:solidFill>
                  <a:srgbClr val="1A1B1E"/>
                </a:solidFill>
                <a:latin typeface="Kollektif"/>
              </a:rPr>
              <a:t>?</a:t>
            </a:r>
          </a:p>
        </p:txBody>
      </p:sp>
      <p:grpSp>
        <p:nvGrpSpPr>
          <p:cNvPr name="Group 16" id="16"/>
          <p:cNvGrpSpPr/>
          <p:nvPr/>
        </p:nvGrpSpPr>
        <p:grpSpPr>
          <a:xfrm rot="0">
            <a:off x="7351572" y="2603330"/>
            <a:ext cx="3584855" cy="844413"/>
            <a:chOff x="0" y="0"/>
            <a:chExt cx="944159" cy="222397"/>
          </a:xfrm>
        </p:grpSpPr>
        <p:sp>
          <p:nvSpPr>
            <p:cNvPr name="Freeform 17" id="17"/>
            <p:cNvSpPr/>
            <p:nvPr/>
          </p:nvSpPr>
          <p:spPr>
            <a:xfrm flipH="false" flipV="false" rot="0">
              <a:off x="0" y="0"/>
              <a:ext cx="944159" cy="222397"/>
            </a:xfrm>
            <a:custGeom>
              <a:avLst/>
              <a:gdLst/>
              <a:ahLst/>
              <a:cxnLst/>
              <a:rect r="r" b="b" t="t" l="l"/>
              <a:pathLst>
                <a:path h="222397" w="944159">
                  <a:moveTo>
                    <a:pt x="34554" y="0"/>
                  </a:moveTo>
                  <a:lnTo>
                    <a:pt x="909606" y="0"/>
                  </a:lnTo>
                  <a:cubicBezTo>
                    <a:pt x="918770" y="0"/>
                    <a:pt x="927559" y="3640"/>
                    <a:pt x="934039" y="10121"/>
                  </a:cubicBezTo>
                  <a:cubicBezTo>
                    <a:pt x="940519" y="16601"/>
                    <a:pt x="944159" y="25390"/>
                    <a:pt x="944159" y="34554"/>
                  </a:cubicBezTo>
                  <a:lnTo>
                    <a:pt x="944159" y="187843"/>
                  </a:lnTo>
                  <a:cubicBezTo>
                    <a:pt x="944159" y="206926"/>
                    <a:pt x="928689" y="222397"/>
                    <a:pt x="909606" y="222397"/>
                  </a:cubicBezTo>
                  <a:lnTo>
                    <a:pt x="34554" y="222397"/>
                  </a:lnTo>
                  <a:cubicBezTo>
                    <a:pt x="15470" y="222397"/>
                    <a:pt x="0" y="206926"/>
                    <a:pt x="0" y="187843"/>
                  </a:cubicBezTo>
                  <a:lnTo>
                    <a:pt x="0" y="34554"/>
                  </a:lnTo>
                  <a:cubicBezTo>
                    <a:pt x="0" y="15470"/>
                    <a:pt x="15470" y="0"/>
                    <a:pt x="34554" y="0"/>
                  </a:cubicBezTo>
                  <a:close/>
                </a:path>
              </a:pathLst>
            </a:custGeom>
            <a:solidFill>
              <a:srgbClr val="1A1B1E"/>
            </a:solidFill>
            <a:ln cap="sq">
              <a:noFill/>
              <a:prstDash val="solid"/>
              <a:miter/>
            </a:ln>
          </p:spPr>
        </p:sp>
        <p:sp>
          <p:nvSpPr>
            <p:cNvPr name="TextBox 18" id="18"/>
            <p:cNvSpPr txBox="true"/>
            <p:nvPr/>
          </p:nvSpPr>
          <p:spPr>
            <a:xfrm>
              <a:off x="0" y="-66675"/>
              <a:ext cx="812800" cy="879475"/>
            </a:xfrm>
            <a:prstGeom prst="rect">
              <a:avLst/>
            </a:prstGeom>
          </p:spPr>
          <p:txBody>
            <a:bodyPr anchor="ctr" rtlCol="false" tIns="50800" lIns="50800" bIns="50800" rIns="50800"/>
            <a:lstStyle/>
            <a:p>
              <a:pPr algn="ctr">
                <a:lnSpc>
                  <a:spcPts val="3919"/>
                </a:lnSpc>
              </a:pPr>
              <a:r>
                <a:rPr lang="en-US" sz="2799">
                  <a:solidFill>
                    <a:srgbClr val="FFFFFF"/>
                  </a:solidFill>
                  <a:latin typeface="Kollektif Bold"/>
                </a:rPr>
                <a:t>More Focused</a:t>
              </a:r>
            </a:p>
          </p:txBody>
        </p:sp>
      </p:grpSp>
      <p:sp>
        <p:nvSpPr>
          <p:cNvPr name="TextBox 19" id="19"/>
          <p:cNvSpPr txBox="true"/>
          <p:nvPr/>
        </p:nvSpPr>
        <p:spPr>
          <a:xfrm rot="0">
            <a:off x="2170770" y="4095750"/>
            <a:ext cx="13946461" cy="1261110"/>
          </a:xfrm>
          <a:prstGeom prst="rect">
            <a:avLst/>
          </a:prstGeom>
        </p:spPr>
        <p:txBody>
          <a:bodyPr anchor="t" rtlCol="false" tIns="0" lIns="0" bIns="0" rIns="0">
            <a:spAutoFit/>
          </a:bodyPr>
          <a:lstStyle/>
          <a:p>
            <a:pPr algn="l" marL="0" indent="0" lvl="0">
              <a:lnSpc>
                <a:spcPts val="5040"/>
              </a:lnSpc>
              <a:spcBef>
                <a:spcPct val="0"/>
              </a:spcBef>
            </a:pPr>
            <a:r>
              <a:rPr lang="en-US" sz="3600">
                <a:solidFill>
                  <a:srgbClr val="1A1B1E"/>
                </a:solidFill>
                <a:latin typeface="Kollektif Bold"/>
              </a:rPr>
              <a:t>Most people are overwhelmed by the many decisions and information needed to navigate healthcare.</a:t>
            </a:r>
          </a:p>
        </p:txBody>
      </p:sp>
      <p:sp>
        <p:nvSpPr>
          <p:cNvPr name="Freeform 20" id="20"/>
          <p:cNvSpPr/>
          <p:nvPr/>
        </p:nvSpPr>
        <p:spPr>
          <a:xfrm flipH="false" flipV="false" rot="1283272">
            <a:off x="14846849" y="1847390"/>
            <a:ext cx="2751830" cy="2061371"/>
          </a:xfrm>
          <a:custGeom>
            <a:avLst/>
            <a:gdLst/>
            <a:ahLst/>
            <a:cxnLst/>
            <a:rect r="r" b="b" t="t" l="l"/>
            <a:pathLst>
              <a:path h="2061371" w="2751830">
                <a:moveTo>
                  <a:pt x="0" y="0"/>
                </a:moveTo>
                <a:lnTo>
                  <a:pt x="2751830" y="0"/>
                </a:lnTo>
                <a:lnTo>
                  <a:pt x="2751830" y="2061370"/>
                </a:lnTo>
                <a:lnTo>
                  <a:pt x="0" y="206137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sp>
        <p:nvSpPr>
          <p:cNvPr name="TextBox 10" id="10"/>
          <p:cNvSpPr txBox="true"/>
          <p:nvPr/>
        </p:nvSpPr>
        <p:spPr>
          <a:xfrm rot="0">
            <a:off x="1710219" y="947801"/>
            <a:ext cx="15299136" cy="1134999"/>
          </a:xfrm>
          <a:prstGeom prst="rect">
            <a:avLst/>
          </a:prstGeom>
        </p:spPr>
        <p:txBody>
          <a:bodyPr anchor="t" rtlCol="false" tIns="0" lIns="0" bIns="0" rIns="0">
            <a:spAutoFit/>
          </a:bodyPr>
          <a:lstStyle/>
          <a:p>
            <a:pPr algn="ctr">
              <a:lnSpc>
                <a:spcPts val="8928"/>
              </a:lnSpc>
            </a:pPr>
            <a:r>
              <a:rPr lang="en-US" sz="7200">
                <a:solidFill>
                  <a:srgbClr val="1A1B1E"/>
                </a:solidFill>
                <a:latin typeface="Kollektif Bold"/>
              </a:rPr>
              <a:t>Needfinding </a:t>
            </a:r>
            <a:r>
              <a:rPr lang="en-US" sz="7200">
                <a:solidFill>
                  <a:srgbClr val="1A1B1E"/>
                </a:solidFill>
                <a:latin typeface="Kollektif Bold Italics"/>
              </a:rPr>
              <a:t>Continued</a:t>
            </a:r>
            <a:r>
              <a:rPr lang="en-US" sz="7200">
                <a:solidFill>
                  <a:srgbClr val="1A1B1E"/>
                </a:solidFill>
                <a:latin typeface="Kollektif Bold"/>
              </a:rPr>
              <a:t>: Decisions</a:t>
            </a:r>
          </a:p>
        </p:txBody>
      </p:sp>
      <p:grpSp>
        <p:nvGrpSpPr>
          <p:cNvPr name="Group 11" id="11"/>
          <p:cNvGrpSpPr/>
          <p:nvPr/>
        </p:nvGrpSpPr>
        <p:grpSpPr>
          <a:xfrm rot="0">
            <a:off x="9826642" y="6258479"/>
            <a:ext cx="4198913" cy="3297829"/>
            <a:chOff x="0" y="0"/>
            <a:chExt cx="577429" cy="453513"/>
          </a:xfrm>
        </p:grpSpPr>
        <p:sp>
          <p:nvSpPr>
            <p:cNvPr name="Freeform 12" id="12"/>
            <p:cNvSpPr/>
            <p:nvPr/>
          </p:nvSpPr>
          <p:spPr>
            <a:xfrm flipH="false" flipV="false" rot="0">
              <a:off x="0" y="0"/>
              <a:ext cx="577429" cy="453513"/>
            </a:xfrm>
            <a:custGeom>
              <a:avLst/>
              <a:gdLst/>
              <a:ahLst/>
              <a:cxnLst/>
              <a:rect r="r" b="b" t="t" l="l"/>
              <a:pathLst>
                <a:path h="453513" w="577429">
                  <a:moveTo>
                    <a:pt x="77439" y="0"/>
                  </a:moveTo>
                  <a:lnTo>
                    <a:pt x="499990" y="0"/>
                  </a:lnTo>
                  <a:cubicBezTo>
                    <a:pt x="542758" y="0"/>
                    <a:pt x="577429" y="34671"/>
                    <a:pt x="577429" y="77439"/>
                  </a:cubicBezTo>
                  <a:lnTo>
                    <a:pt x="577429" y="376074"/>
                  </a:lnTo>
                  <a:cubicBezTo>
                    <a:pt x="577429" y="396612"/>
                    <a:pt x="569270" y="416309"/>
                    <a:pt x="554748" y="430832"/>
                  </a:cubicBezTo>
                  <a:cubicBezTo>
                    <a:pt x="540225" y="445354"/>
                    <a:pt x="520528" y="453513"/>
                    <a:pt x="499990" y="453513"/>
                  </a:cubicBezTo>
                  <a:lnTo>
                    <a:pt x="77439" y="453513"/>
                  </a:lnTo>
                  <a:cubicBezTo>
                    <a:pt x="56901" y="453513"/>
                    <a:pt x="37204" y="445354"/>
                    <a:pt x="22681" y="430832"/>
                  </a:cubicBezTo>
                  <a:cubicBezTo>
                    <a:pt x="8159" y="416309"/>
                    <a:pt x="0" y="396612"/>
                    <a:pt x="0" y="376074"/>
                  </a:cubicBezTo>
                  <a:lnTo>
                    <a:pt x="0" y="77439"/>
                  </a:lnTo>
                  <a:cubicBezTo>
                    <a:pt x="0" y="56901"/>
                    <a:pt x="8159" y="37204"/>
                    <a:pt x="22681" y="22681"/>
                  </a:cubicBezTo>
                  <a:cubicBezTo>
                    <a:pt x="37204" y="8159"/>
                    <a:pt x="56901" y="0"/>
                    <a:pt x="77439" y="0"/>
                  </a:cubicBezTo>
                  <a:close/>
                </a:path>
              </a:pathLst>
            </a:custGeom>
            <a:solidFill>
              <a:srgbClr val="FFFFFF"/>
            </a:solidFill>
            <a:ln cap="rnd">
              <a:noFill/>
              <a:prstDash val="solid"/>
              <a:round/>
            </a:ln>
          </p:spPr>
        </p:sp>
        <p:sp>
          <p:nvSpPr>
            <p:cNvPr name="TextBox 13" id="13"/>
            <p:cNvSpPr txBox="true"/>
            <p:nvPr/>
          </p:nvSpPr>
          <p:spPr>
            <a:xfrm>
              <a:off x="0" y="-57150"/>
              <a:ext cx="812800" cy="869950"/>
            </a:xfrm>
            <a:prstGeom prst="rect">
              <a:avLst/>
            </a:prstGeom>
          </p:spPr>
          <p:txBody>
            <a:bodyPr anchor="ctr" rtlCol="false" tIns="58093" lIns="58093" bIns="58093" rIns="58093"/>
            <a:lstStyle/>
            <a:p>
              <a:pPr algn="ctr" marL="0" indent="0" lvl="0">
                <a:lnSpc>
                  <a:spcPts val="2754"/>
                </a:lnSpc>
                <a:spcBef>
                  <a:spcPct val="0"/>
                </a:spcBef>
              </a:pPr>
            </a:p>
          </p:txBody>
        </p:sp>
      </p:grpSp>
      <p:grpSp>
        <p:nvGrpSpPr>
          <p:cNvPr name="Group 14" id="14"/>
          <p:cNvGrpSpPr>
            <a:grpSpLocks noChangeAspect="true"/>
          </p:cNvGrpSpPr>
          <p:nvPr/>
        </p:nvGrpSpPr>
        <p:grpSpPr>
          <a:xfrm rot="0">
            <a:off x="10366658" y="3871404"/>
            <a:ext cx="3118881" cy="3118881"/>
            <a:chOff x="0" y="0"/>
            <a:chExt cx="8909050" cy="8909050"/>
          </a:xfrm>
        </p:grpSpPr>
        <p:sp>
          <p:nvSpPr>
            <p:cNvPr name="Freeform 15" id="15"/>
            <p:cNvSpPr/>
            <p:nvPr/>
          </p:nvSpPr>
          <p:spPr>
            <a:xfrm flipH="false" flipV="false" rot="0">
              <a:off x="-210012" y="2402"/>
              <a:ext cx="9329074" cy="8904246"/>
            </a:xfrm>
            <a:custGeom>
              <a:avLst/>
              <a:gdLst/>
              <a:ahLst/>
              <a:cxnLst/>
              <a:rect r="r" b="b" t="t" l="l"/>
              <a:pathLst>
                <a:path h="8904246" w="9329074">
                  <a:moveTo>
                    <a:pt x="4664537" y="7123"/>
                  </a:moveTo>
                  <a:cubicBezTo>
                    <a:pt x="3071756" y="0"/>
                    <a:pt x="1596908" y="845651"/>
                    <a:pt x="798454" y="2223865"/>
                  </a:cubicBezTo>
                  <a:cubicBezTo>
                    <a:pt x="0" y="3602079"/>
                    <a:pt x="0" y="5302167"/>
                    <a:pt x="798454" y="6680382"/>
                  </a:cubicBezTo>
                  <a:cubicBezTo>
                    <a:pt x="1596908" y="8058595"/>
                    <a:pt x="3071756" y="8904246"/>
                    <a:pt x="4664537" y="8897123"/>
                  </a:cubicBezTo>
                  <a:cubicBezTo>
                    <a:pt x="6257318" y="8904246"/>
                    <a:pt x="7732166" y="8058595"/>
                    <a:pt x="8530620" y="6680382"/>
                  </a:cubicBezTo>
                  <a:cubicBezTo>
                    <a:pt x="9329074" y="5302167"/>
                    <a:pt x="9329074" y="3602079"/>
                    <a:pt x="8530620" y="2223865"/>
                  </a:cubicBezTo>
                  <a:cubicBezTo>
                    <a:pt x="7732166" y="845651"/>
                    <a:pt x="6257318" y="0"/>
                    <a:pt x="4664537" y="7123"/>
                  </a:cubicBezTo>
                  <a:close/>
                </a:path>
              </a:pathLst>
            </a:custGeom>
            <a:solidFill>
              <a:srgbClr val="A19FFF"/>
            </a:solidFill>
          </p:spPr>
        </p:sp>
        <p:sp>
          <p:nvSpPr>
            <p:cNvPr name="Freeform 16" id="16"/>
            <p:cNvSpPr/>
            <p:nvPr/>
          </p:nvSpPr>
          <p:spPr>
            <a:xfrm flipH="false" flipV="false" rot="0">
              <a:off x="63863" y="263805"/>
              <a:ext cx="8781323" cy="8381440"/>
            </a:xfrm>
            <a:custGeom>
              <a:avLst/>
              <a:gdLst/>
              <a:ahLst/>
              <a:cxnLst/>
              <a:rect r="r" b="b" t="t" l="l"/>
              <a:pathLst>
                <a:path h="8381440" w="8781323">
                  <a:moveTo>
                    <a:pt x="4390662" y="6705"/>
                  </a:moveTo>
                  <a:cubicBezTo>
                    <a:pt x="2891400" y="0"/>
                    <a:pt x="1503147" y="795999"/>
                    <a:pt x="751573" y="2093292"/>
                  </a:cubicBezTo>
                  <a:cubicBezTo>
                    <a:pt x="0" y="3390586"/>
                    <a:pt x="0" y="4990854"/>
                    <a:pt x="751573" y="6288148"/>
                  </a:cubicBezTo>
                  <a:cubicBezTo>
                    <a:pt x="1503147" y="7585441"/>
                    <a:pt x="2891400" y="8381440"/>
                    <a:pt x="4390662" y="8374735"/>
                  </a:cubicBezTo>
                  <a:cubicBezTo>
                    <a:pt x="5889924" y="8381440"/>
                    <a:pt x="7278177" y="7585441"/>
                    <a:pt x="8029751" y="6288148"/>
                  </a:cubicBezTo>
                  <a:cubicBezTo>
                    <a:pt x="8781323" y="4990854"/>
                    <a:pt x="8781323" y="3390586"/>
                    <a:pt x="8029751" y="2093292"/>
                  </a:cubicBezTo>
                  <a:cubicBezTo>
                    <a:pt x="7278177" y="795999"/>
                    <a:pt x="5889924" y="0"/>
                    <a:pt x="4390662" y="6705"/>
                  </a:cubicBezTo>
                  <a:close/>
                </a:path>
              </a:pathLst>
            </a:custGeom>
            <a:blipFill>
              <a:blip r:embed="rId9"/>
              <a:stretch>
                <a:fillRect l="223" t="0" r="223" b="0"/>
              </a:stretch>
            </a:blipFill>
          </p:spPr>
        </p:sp>
        <p:sp>
          <p:nvSpPr>
            <p:cNvPr name="Freeform 17" id="17"/>
            <p:cNvSpPr/>
            <p:nvPr/>
          </p:nvSpPr>
          <p:spPr>
            <a:xfrm flipH="false" flipV="false" rot="0">
              <a:off x="0" y="0"/>
              <a:ext cx="8909050" cy="8909050"/>
            </a:xfrm>
            <a:custGeom>
              <a:avLst/>
              <a:gdLst/>
              <a:ahLst/>
              <a:cxnLst/>
              <a:rect r="r" b="b" t="t" l="l"/>
              <a:pathLst>
                <a:path h="8909050" w="8909050">
                  <a:moveTo>
                    <a:pt x="4454525" y="8909050"/>
                  </a:moveTo>
                  <a:cubicBezTo>
                    <a:pt x="3264662" y="8909050"/>
                    <a:pt x="2146046" y="8445500"/>
                    <a:pt x="1304544" y="7603744"/>
                  </a:cubicBezTo>
                  <a:cubicBezTo>
                    <a:pt x="895477" y="7194550"/>
                    <a:pt x="574294" y="6718173"/>
                    <a:pt x="350012" y="6187694"/>
                  </a:cubicBezTo>
                  <a:cubicBezTo>
                    <a:pt x="117729" y="5638673"/>
                    <a:pt x="0" y="5055489"/>
                    <a:pt x="0" y="4454525"/>
                  </a:cubicBezTo>
                  <a:cubicBezTo>
                    <a:pt x="0" y="3854704"/>
                    <a:pt x="117475" y="3272282"/>
                    <a:pt x="349377" y="2723642"/>
                  </a:cubicBezTo>
                  <a:cubicBezTo>
                    <a:pt x="573405" y="2193163"/>
                    <a:pt x="894207" y="1716786"/>
                    <a:pt x="1302766" y="1307338"/>
                  </a:cubicBezTo>
                  <a:cubicBezTo>
                    <a:pt x="2144141" y="464312"/>
                    <a:pt x="3263519" y="0"/>
                    <a:pt x="4454525" y="0"/>
                  </a:cubicBezTo>
                  <a:cubicBezTo>
                    <a:pt x="5055362" y="0"/>
                    <a:pt x="5638419" y="117729"/>
                    <a:pt x="6187440" y="350012"/>
                  </a:cubicBezTo>
                  <a:cubicBezTo>
                    <a:pt x="6717792" y="574294"/>
                    <a:pt x="7194296" y="895477"/>
                    <a:pt x="7603490" y="1304544"/>
                  </a:cubicBezTo>
                  <a:cubicBezTo>
                    <a:pt x="8445373" y="2146046"/>
                    <a:pt x="8909050" y="3264789"/>
                    <a:pt x="8909050" y="4454652"/>
                  </a:cubicBezTo>
                  <a:cubicBezTo>
                    <a:pt x="8909050" y="5644769"/>
                    <a:pt x="8445246" y="6763766"/>
                    <a:pt x="7602982" y="7605268"/>
                  </a:cubicBezTo>
                  <a:cubicBezTo>
                    <a:pt x="7193789" y="8014208"/>
                    <a:pt x="6717285" y="8335138"/>
                    <a:pt x="6186932" y="8559419"/>
                  </a:cubicBezTo>
                  <a:cubicBezTo>
                    <a:pt x="5637911" y="8791321"/>
                    <a:pt x="5055108" y="8909050"/>
                    <a:pt x="4454525" y="8909050"/>
                  </a:cubicBezTo>
                  <a:close/>
                  <a:moveTo>
                    <a:pt x="4454525" y="19050"/>
                  </a:moveTo>
                  <a:cubicBezTo>
                    <a:pt x="3268599" y="19050"/>
                    <a:pt x="2154047" y="481330"/>
                    <a:pt x="1316228" y="1320800"/>
                  </a:cubicBezTo>
                  <a:cubicBezTo>
                    <a:pt x="909447" y="1728343"/>
                    <a:pt x="590042" y="2202815"/>
                    <a:pt x="366903" y="2731008"/>
                  </a:cubicBezTo>
                  <a:cubicBezTo>
                    <a:pt x="136017" y="3277362"/>
                    <a:pt x="19050" y="3857244"/>
                    <a:pt x="19050" y="4454525"/>
                  </a:cubicBezTo>
                  <a:cubicBezTo>
                    <a:pt x="19050" y="5052949"/>
                    <a:pt x="136271" y="5633593"/>
                    <a:pt x="367538" y="6180328"/>
                  </a:cubicBezTo>
                  <a:cubicBezTo>
                    <a:pt x="590931" y="6708522"/>
                    <a:pt x="910717" y="7182866"/>
                    <a:pt x="1318006" y="7590282"/>
                  </a:cubicBezTo>
                  <a:cubicBezTo>
                    <a:pt x="2155825" y="8428355"/>
                    <a:pt x="3269742" y="8890000"/>
                    <a:pt x="4454525" y="8890000"/>
                  </a:cubicBezTo>
                  <a:cubicBezTo>
                    <a:pt x="5052568" y="8890000"/>
                    <a:pt x="5632958" y="8772779"/>
                    <a:pt x="6179439" y="8541766"/>
                  </a:cubicBezTo>
                  <a:cubicBezTo>
                    <a:pt x="6707632" y="8318500"/>
                    <a:pt x="7181977" y="7998841"/>
                    <a:pt x="7589520" y="7591679"/>
                  </a:cubicBezTo>
                  <a:cubicBezTo>
                    <a:pt x="8428101" y="6753733"/>
                    <a:pt x="8890000" y="5639562"/>
                    <a:pt x="8890000" y="4454525"/>
                  </a:cubicBezTo>
                  <a:cubicBezTo>
                    <a:pt x="8890000" y="3269742"/>
                    <a:pt x="8428355" y="2155825"/>
                    <a:pt x="7590028" y="1317879"/>
                  </a:cubicBezTo>
                  <a:cubicBezTo>
                    <a:pt x="7182612" y="910590"/>
                    <a:pt x="6708140" y="590931"/>
                    <a:pt x="6180074" y="367538"/>
                  </a:cubicBezTo>
                  <a:cubicBezTo>
                    <a:pt x="5633339" y="136271"/>
                    <a:pt x="5052822" y="19050"/>
                    <a:pt x="4454525" y="19050"/>
                  </a:cubicBezTo>
                  <a:close/>
                  <a:moveTo>
                    <a:pt x="4454525" y="8648065"/>
                  </a:moveTo>
                  <a:cubicBezTo>
                    <a:pt x="3334385" y="8648065"/>
                    <a:pt x="2281301" y="8211693"/>
                    <a:pt x="1489075" y="7419213"/>
                  </a:cubicBezTo>
                  <a:cubicBezTo>
                    <a:pt x="697103" y="6626987"/>
                    <a:pt x="260985" y="5574157"/>
                    <a:pt x="260985" y="4454525"/>
                  </a:cubicBezTo>
                  <a:cubicBezTo>
                    <a:pt x="260985" y="3889756"/>
                    <a:pt x="371602" y="3341497"/>
                    <a:pt x="589788" y="2824988"/>
                  </a:cubicBezTo>
                  <a:cubicBezTo>
                    <a:pt x="800735" y="2325624"/>
                    <a:pt x="1102741" y="1877060"/>
                    <a:pt x="1487297" y="1491742"/>
                  </a:cubicBezTo>
                  <a:cubicBezTo>
                    <a:pt x="2279396" y="698119"/>
                    <a:pt x="3333242" y="260985"/>
                    <a:pt x="4454398" y="260985"/>
                  </a:cubicBezTo>
                  <a:cubicBezTo>
                    <a:pt x="5573776" y="260985"/>
                    <a:pt x="6626606" y="697103"/>
                    <a:pt x="7418832" y="1488948"/>
                  </a:cubicBezTo>
                  <a:cubicBezTo>
                    <a:pt x="8211438" y="2281174"/>
                    <a:pt x="8647937" y="3334385"/>
                    <a:pt x="8647937" y="4454398"/>
                  </a:cubicBezTo>
                  <a:cubicBezTo>
                    <a:pt x="8647937" y="5574792"/>
                    <a:pt x="8211311" y="6628130"/>
                    <a:pt x="7418450" y="7420356"/>
                  </a:cubicBezTo>
                  <a:cubicBezTo>
                    <a:pt x="6626225" y="8212074"/>
                    <a:pt x="5573522" y="8648065"/>
                    <a:pt x="4454525" y="8648065"/>
                  </a:cubicBezTo>
                  <a:close/>
                  <a:moveTo>
                    <a:pt x="4454525" y="280035"/>
                  </a:moveTo>
                  <a:cubicBezTo>
                    <a:pt x="3338449" y="280035"/>
                    <a:pt x="2289429" y="715137"/>
                    <a:pt x="1500886" y="1505204"/>
                  </a:cubicBezTo>
                  <a:cubicBezTo>
                    <a:pt x="713613" y="2294001"/>
                    <a:pt x="280035" y="3341370"/>
                    <a:pt x="280035" y="4454525"/>
                  </a:cubicBezTo>
                  <a:cubicBezTo>
                    <a:pt x="280035" y="5569077"/>
                    <a:pt x="714248" y="6617081"/>
                    <a:pt x="1502537" y="7405751"/>
                  </a:cubicBezTo>
                  <a:cubicBezTo>
                    <a:pt x="2291080" y="8194548"/>
                    <a:pt x="3339465" y="8629015"/>
                    <a:pt x="4454525" y="8629015"/>
                  </a:cubicBezTo>
                  <a:cubicBezTo>
                    <a:pt x="5568442" y="8629015"/>
                    <a:pt x="6616319" y="8195056"/>
                    <a:pt x="7405116" y="7407021"/>
                  </a:cubicBezTo>
                  <a:cubicBezTo>
                    <a:pt x="8194422" y="6618477"/>
                    <a:pt x="8629015" y="5569839"/>
                    <a:pt x="8629015" y="4454525"/>
                  </a:cubicBezTo>
                  <a:cubicBezTo>
                    <a:pt x="8629015" y="3339465"/>
                    <a:pt x="8194548" y="2291080"/>
                    <a:pt x="7405497" y="1502537"/>
                  </a:cubicBezTo>
                  <a:cubicBezTo>
                    <a:pt x="6616827" y="714121"/>
                    <a:pt x="5568823" y="280035"/>
                    <a:pt x="4454525" y="280035"/>
                  </a:cubicBezTo>
                  <a:close/>
                </a:path>
              </a:pathLst>
            </a:custGeom>
            <a:solidFill>
              <a:srgbClr val="2E2E2E"/>
            </a:solidFill>
          </p:spPr>
        </p:sp>
      </p:grpSp>
      <p:sp>
        <p:nvSpPr>
          <p:cNvPr name="TextBox 18" id="18"/>
          <p:cNvSpPr txBox="true"/>
          <p:nvPr/>
        </p:nvSpPr>
        <p:spPr>
          <a:xfrm rot="0">
            <a:off x="9898566" y="7325526"/>
            <a:ext cx="4055065" cy="581867"/>
          </a:xfrm>
          <a:prstGeom prst="rect">
            <a:avLst/>
          </a:prstGeom>
        </p:spPr>
        <p:txBody>
          <a:bodyPr anchor="t" rtlCol="false" tIns="0" lIns="0" bIns="0" rIns="0">
            <a:spAutoFit/>
          </a:bodyPr>
          <a:lstStyle/>
          <a:p>
            <a:pPr algn="ctr" marL="0" indent="0" lvl="0">
              <a:lnSpc>
                <a:spcPts val="4802"/>
              </a:lnSpc>
              <a:spcBef>
                <a:spcPct val="0"/>
              </a:spcBef>
            </a:pPr>
            <a:r>
              <a:rPr lang="en-US" sz="3201">
                <a:solidFill>
                  <a:srgbClr val="1A1B1E"/>
                </a:solidFill>
                <a:latin typeface="Kollektif Bold"/>
              </a:rPr>
              <a:t>Brad</a:t>
            </a:r>
          </a:p>
        </p:txBody>
      </p:sp>
      <p:sp>
        <p:nvSpPr>
          <p:cNvPr name="TextBox 19" id="19"/>
          <p:cNvSpPr txBox="true"/>
          <p:nvPr/>
        </p:nvSpPr>
        <p:spPr>
          <a:xfrm rot="0">
            <a:off x="9826642" y="8046547"/>
            <a:ext cx="4198913" cy="439840"/>
          </a:xfrm>
          <a:prstGeom prst="rect">
            <a:avLst/>
          </a:prstGeom>
        </p:spPr>
        <p:txBody>
          <a:bodyPr anchor="t" rtlCol="false" tIns="0" lIns="0" bIns="0" rIns="0">
            <a:spAutoFit/>
          </a:bodyPr>
          <a:lstStyle/>
          <a:p>
            <a:pPr algn="ctr">
              <a:lnSpc>
                <a:spcPts val="3522"/>
              </a:lnSpc>
            </a:pPr>
            <a:r>
              <a:rPr lang="en-US" sz="2515">
                <a:solidFill>
                  <a:srgbClr val="1A1B1E"/>
                </a:solidFill>
                <a:latin typeface="Canva Sans"/>
              </a:rPr>
              <a:t>Software Engineer</a:t>
            </a:r>
          </a:p>
        </p:txBody>
      </p:sp>
      <p:grpSp>
        <p:nvGrpSpPr>
          <p:cNvPr name="Group 20" id="20"/>
          <p:cNvGrpSpPr/>
          <p:nvPr/>
        </p:nvGrpSpPr>
        <p:grpSpPr>
          <a:xfrm rot="0">
            <a:off x="4262445" y="6258479"/>
            <a:ext cx="4198913" cy="3297829"/>
            <a:chOff x="0" y="0"/>
            <a:chExt cx="577429" cy="453513"/>
          </a:xfrm>
        </p:grpSpPr>
        <p:sp>
          <p:nvSpPr>
            <p:cNvPr name="Freeform 21" id="21"/>
            <p:cNvSpPr/>
            <p:nvPr/>
          </p:nvSpPr>
          <p:spPr>
            <a:xfrm flipH="false" flipV="false" rot="0">
              <a:off x="0" y="0"/>
              <a:ext cx="577429" cy="453513"/>
            </a:xfrm>
            <a:custGeom>
              <a:avLst/>
              <a:gdLst/>
              <a:ahLst/>
              <a:cxnLst/>
              <a:rect r="r" b="b" t="t" l="l"/>
              <a:pathLst>
                <a:path h="453513" w="577429">
                  <a:moveTo>
                    <a:pt x="77439" y="0"/>
                  </a:moveTo>
                  <a:lnTo>
                    <a:pt x="499990" y="0"/>
                  </a:lnTo>
                  <a:cubicBezTo>
                    <a:pt x="542758" y="0"/>
                    <a:pt x="577429" y="34671"/>
                    <a:pt x="577429" y="77439"/>
                  </a:cubicBezTo>
                  <a:lnTo>
                    <a:pt x="577429" y="376074"/>
                  </a:lnTo>
                  <a:cubicBezTo>
                    <a:pt x="577429" y="396612"/>
                    <a:pt x="569270" y="416309"/>
                    <a:pt x="554748" y="430832"/>
                  </a:cubicBezTo>
                  <a:cubicBezTo>
                    <a:pt x="540225" y="445354"/>
                    <a:pt x="520528" y="453513"/>
                    <a:pt x="499990" y="453513"/>
                  </a:cubicBezTo>
                  <a:lnTo>
                    <a:pt x="77439" y="453513"/>
                  </a:lnTo>
                  <a:cubicBezTo>
                    <a:pt x="56901" y="453513"/>
                    <a:pt x="37204" y="445354"/>
                    <a:pt x="22681" y="430832"/>
                  </a:cubicBezTo>
                  <a:cubicBezTo>
                    <a:pt x="8159" y="416309"/>
                    <a:pt x="0" y="396612"/>
                    <a:pt x="0" y="376074"/>
                  </a:cubicBezTo>
                  <a:lnTo>
                    <a:pt x="0" y="77439"/>
                  </a:lnTo>
                  <a:cubicBezTo>
                    <a:pt x="0" y="56901"/>
                    <a:pt x="8159" y="37204"/>
                    <a:pt x="22681" y="22681"/>
                  </a:cubicBezTo>
                  <a:cubicBezTo>
                    <a:pt x="37204" y="8159"/>
                    <a:pt x="56901" y="0"/>
                    <a:pt x="77439" y="0"/>
                  </a:cubicBezTo>
                  <a:close/>
                </a:path>
              </a:pathLst>
            </a:custGeom>
            <a:solidFill>
              <a:srgbClr val="FFFFFF"/>
            </a:solidFill>
            <a:ln cap="rnd">
              <a:noFill/>
              <a:prstDash val="solid"/>
              <a:round/>
            </a:ln>
          </p:spPr>
        </p:sp>
        <p:sp>
          <p:nvSpPr>
            <p:cNvPr name="TextBox 22" id="22"/>
            <p:cNvSpPr txBox="true"/>
            <p:nvPr/>
          </p:nvSpPr>
          <p:spPr>
            <a:xfrm>
              <a:off x="0" y="-57150"/>
              <a:ext cx="812800" cy="869950"/>
            </a:xfrm>
            <a:prstGeom prst="rect">
              <a:avLst/>
            </a:prstGeom>
          </p:spPr>
          <p:txBody>
            <a:bodyPr anchor="ctr" rtlCol="false" tIns="50800" lIns="50800" bIns="50800" rIns="50800"/>
            <a:lstStyle/>
            <a:p>
              <a:pPr algn="ctr" marL="0" indent="0" lvl="0">
                <a:lnSpc>
                  <a:spcPts val="2754"/>
                </a:lnSpc>
                <a:spcBef>
                  <a:spcPct val="0"/>
                </a:spcBef>
              </a:pPr>
            </a:p>
          </p:txBody>
        </p:sp>
      </p:grpSp>
      <p:sp>
        <p:nvSpPr>
          <p:cNvPr name="TextBox 23" id="23"/>
          <p:cNvSpPr txBox="true"/>
          <p:nvPr/>
        </p:nvSpPr>
        <p:spPr>
          <a:xfrm rot="0">
            <a:off x="4334369" y="7325526"/>
            <a:ext cx="4055065" cy="581867"/>
          </a:xfrm>
          <a:prstGeom prst="rect">
            <a:avLst/>
          </a:prstGeom>
        </p:spPr>
        <p:txBody>
          <a:bodyPr anchor="t" rtlCol="false" tIns="0" lIns="0" bIns="0" rIns="0">
            <a:spAutoFit/>
          </a:bodyPr>
          <a:lstStyle/>
          <a:p>
            <a:pPr algn="ctr" marL="0" indent="0" lvl="0">
              <a:lnSpc>
                <a:spcPts val="4802"/>
              </a:lnSpc>
              <a:spcBef>
                <a:spcPct val="0"/>
              </a:spcBef>
            </a:pPr>
            <a:r>
              <a:rPr lang="en-US" sz="3201">
                <a:solidFill>
                  <a:srgbClr val="1A1B1E"/>
                </a:solidFill>
                <a:latin typeface="Kollektif Bold"/>
              </a:rPr>
              <a:t>“John”</a:t>
            </a:r>
          </a:p>
        </p:txBody>
      </p:sp>
      <p:sp>
        <p:nvSpPr>
          <p:cNvPr name="TextBox 24" id="24"/>
          <p:cNvSpPr txBox="true"/>
          <p:nvPr/>
        </p:nvSpPr>
        <p:spPr>
          <a:xfrm rot="0">
            <a:off x="4650568" y="7840143"/>
            <a:ext cx="3422667" cy="1418157"/>
          </a:xfrm>
          <a:prstGeom prst="rect">
            <a:avLst/>
          </a:prstGeom>
        </p:spPr>
        <p:txBody>
          <a:bodyPr anchor="t" rtlCol="false" tIns="0" lIns="0" bIns="0" rIns="0">
            <a:spAutoFit/>
          </a:bodyPr>
          <a:lstStyle/>
          <a:p>
            <a:pPr algn="ctr" marL="0" indent="0" lvl="0">
              <a:lnSpc>
                <a:spcPts val="3773"/>
              </a:lnSpc>
              <a:spcBef>
                <a:spcPct val="0"/>
              </a:spcBef>
            </a:pPr>
            <a:r>
              <a:rPr lang="en-US" sz="2515">
                <a:solidFill>
                  <a:srgbClr val="1A1B1E"/>
                </a:solidFill>
                <a:latin typeface="Canva Sans"/>
              </a:rPr>
              <a:t>Director of a wide-ranging health services network</a:t>
            </a:r>
          </a:p>
        </p:txBody>
      </p:sp>
      <p:sp>
        <p:nvSpPr>
          <p:cNvPr name="TextBox 25" id="25"/>
          <p:cNvSpPr txBox="true"/>
          <p:nvPr/>
        </p:nvSpPr>
        <p:spPr>
          <a:xfrm rot="0">
            <a:off x="1147688" y="2475987"/>
            <a:ext cx="15992624" cy="580390"/>
          </a:xfrm>
          <a:prstGeom prst="rect">
            <a:avLst/>
          </a:prstGeom>
        </p:spPr>
        <p:txBody>
          <a:bodyPr anchor="t" rtlCol="false" tIns="0" lIns="0" bIns="0" rIns="0">
            <a:spAutoFit/>
          </a:bodyPr>
          <a:lstStyle/>
          <a:p>
            <a:pPr algn="ctr">
              <a:lnSpc>
                <a:spcPts val="4759"/>
              </a:lnSpc>
            </a:pPr>
            <a:r>
              <a:rPr lang="en-US" sz="3399">
                <a:solidFill>
                  <a:srgbClr val="1A1B1E"/>
                </a:solidFill>
                <a:latin typeface="Canva Sans"/>
              </a:rPr>
              <a:t>Digging deeper into the rationale and education behind healthcare decisions </a:t>
            </a:r>
          </a:p>
        </p:txBody>
      </p:sp>
      <p:grpSp>
        <p:nvGrpSpPr>
          <p:cNvPr name="Group 26" id="26"/>
          <p:cNvGrpSpPr/>
          <p:nvPr/>
        </p:nvGrpSpPr>
        <p:grpSpPr>
          <a:xfrm rot="0">
            <a:off x="4802461" y="3871404"/>
            <a:ext cx="3118881" cy="3118881"/>
            <a:chOff x="0" y="0"/>
            <a:chExt cx="4158508" cy="4158508"/>
          </a:xfrm>
        </p:grpSpPr>
        <p:grpSp>
          <p:nvGrpSpPr>
            <p:cNvPr name="Group 27" id="27"/>
            <p:cNvGrpSpPr>
              <a:grpSpLocks noChangeAspect="true"/>
            </p:cNvGrpSpPr>
            <p:nvPr/>
          </p:nvGrpSpPr>
          <p:grpSpPr>
            <a:xfrm rot="0">
              <a:off x="0" y="0"/>
              <a:ext cx="4158508" cy="4158508"/>
              <a:chOff x="0" y="0"/>
              <a:chExt cx="8909050" cy="8909050"/>
            </a:xfrm>
          </p:grpSpPr>
          <p:sp>
            <p:nvSpPr>
              <p:cNvPr name="Freeform 28" id="28"/>
              <p:cNvSpPr/>
              <p:nvPr/>
            </p:nvSpPr>
            <p:spPr>
              <a:xfrm flipH="false" flipV="false" rot="0">
                <a:off x="-210012" y="2402"/>
                <a:ext cx="9329074" cy="8904246"/>
              </a:xfrm>
              <a:custGeom>
                <a:avLst/>
                <a:gdLst/>
                <a:ahLst/>
                <a:cxnLst/>
                <a:rect r="r" b="b" t="t" l="l"/>
                <a:pathLst>
                  <a:path h="8904246" w="9329074">
                    <a:moveTo>
                      <a:pt x="4664537" y="7123"/>
                    </a:moveTo>
                    <a:cubicBezTo>
                      <a:pt x="3071756" y="0"/>
                      <a:pt x="1596908" y="845651"/>
                      <a:pt x="798454" y="2223865"/>
                    </a:cubicBezTo>
                    <a:cubicBezTo>
                      <a:pt x="0" y="3602079"/>
                      <a:pt x="0" y="5302167"/>
                      <a:pt x="798454" y="6680382"/>
                    </a:cubicBezTo>
                    <a:cubicBezTo>
                      <a:pt x="1596908" y="8058595"/>
                      <a:pt x="3071756" y="8904246"/>
                      <a:pt x="4664537" y="8897123"/>
                    </a:cubicBezTo>
                    <a:cubicBezTo>
                      <a:pt x="6257318" y="8904246"/>
                      <a:pt x="7732166" y="8058595"/>
                      <a:pt x="8530620" y="6680382"/>
                    </a:cubicBezTo>
                    <a:cubicBezTo>
                      <a:pt x="9329074" y="5302167"/>
                      <a:pt x="9329074" y="3602079"/>
                      <a:pt x="8530620" y="2223865"/>
                    </a:cubicBezTo>
                    <a:cubicBezTo>
                      <a:pt x="7732166" y="845651"/>
                      <a:pt x="6257318" y="0"/>
                      <a:pt x="4664537" y="7123"/>
                    </a:cubicBezTo>
                    <a:close/>
                  </a:path>
                </a:pathLst>
              </a:custGeom>
              <a:solidFill>
                <a:srgbClr val="A19FFF"/>
              </a:solidFill>
            </p:spPr>
          </p:sp>
          <p:sp>
            <p:nvSpPr>
              <p:cNvPr name="Freeform 29" id="29"/>
              <p:cNvSpPr/>
              <p:nvPr/>
            </p:nvSpPr>
            <p:spPr>
              <a:xfrm flipH="false" flipV="false" rot="0">
                <a:off x="63863" y="263805"/>
                <a:ext cx="8781323" cy="8381440"/>
              </a:xfrm>
              <a:custGeom>
                <a:avLst/>
                <a:gdLst/>
                <a:ahLst/>
                <a:cxnLst/>
                <a:rect r="r" b="b" t="t" l="l"/>
                <a:pathLst>
                  <a:path h="8381440" w="8781323">
                    <a:moveTo>
                      <a:pt x="4390662" y="6705"/>
                    </a:moveTo>
                    <a:cubicBezTo>
                      <a:pt x="2891400" y="0"/>
                      <a:pt x="1503147" y="795999"/>
                      <a:pt x="751573" y="2093292"/>
                    </a:cubicBezTo>
                    <a:cubicBezTo>
                      <a:pt x="0" y="3390586"/>
                      <a:pt x="0" y="4990854"/>
                      <a:pt x="751573" y="6288148"/>
                    </a:cubicBezTo>
                    <a:cubicBezTo>
                      <a:pt x="1503147" y="7585441"/>
                      <a:pt x="2891400" y="8381440"/>
                      <a:pt x="4390662" y="8374735"/>
                    </a:cubicBezTo>
                    <a:cubicBezTo>
                      <a:pt x="5889924" y="8381440"/>
                      <a:pt x="7278177" y="7585441"/>
                      <a:pt x="8029751" y="6288148"/>
                    </a:cubicBezTo>
                    <a:cubicBezTo>
                      <a:pt x="8781323" y="4990854"/>
                      <a:pt x="8781323" y="3390586"/>
                      <a:pt x="8029751" y="2093292"/>
                    </a:cubicBezTo>
                    <a:cubicBezTo>
                      <a:pt x="7278177" y="795999"/>
                      <a:pt x="5889924" y="0"/>
                      <a:pt x="4390662" y="6705"/>
                    </a:cubicBezTo>
                    <a:close/>
                  </a:path>
                </a:pathLst>
              </a:custGeom>
              <a:solidFill>
                <a:srgbClr val="000000">
                  <a:alpha val="0"/>
                </a:srgbClr>
              </a:solidFill>
              <a:ln w="12700">
                <a:solidFill>
                  <a:srgbClr val="000000"/>
                </a:solidFill>
              </a:ln>
            </p:spPr>
          </p:sp>
          <p:sp>
            <p:nvSpPr>
              <p:cNvPr name="Freeform 30" id="30"/>
              <p:cNvSpPr/>
              <p:nvPr/>
            </p:nvSpPr>
            <p:spPr>
              <a:xfrm flipH="false" flipV="false" rot="0">
                <a:off x="0" y="0"/>
                <a:ext cx="8909050" cy="8909050"/>
              </a:xfrm>
              <a:custGeom>
                <a:avLst/>
                <a:gdLst/>
                <a:ahLst/>
                <a:cxnLst/>
                <a:rect r="r" b="b" t="t" l="l"/>
                <a:pathLst>
                  <a:path h="8909050" w="8909050">
                    <a:moveTo>
                      <a:pt x="4454525" y="8909050"/>
                    </a:moveTo>
                    <a:cubicBezTo>
                      <a:pt x="3264662" y="8909050"/>
                      <a:pt x="2146046" y="8445500"/>
                      <a:pt x="1304544" y="7603744"/>
                    </a:cubicBezTo>
                    <a:cubicBezTo>
                      <a:pt x="895477" y="7194550"/>
                      <a:pt x="574294" y="6718173"/>
                      <a:pt x="350012" y="6187694"/>
                    </a:cubicBezTo>
                    <a:cubicBezTo>
                      <a:pt x="117729" y="5638673"/>
                      <a:pt x="0" y="5055489"/>
                      <a:pt x="0" y="4454525"/>
                    </a:cubicBezTo>
                    <a:cubicBezTo>
                      <a:pt x="0" y="3854704"/>
                      <a:pt x="117475" y="3272282"/>
                      <a:pt x="349377" y="2723642"/>
                    </a:cubicBezTo>
                    <a:cubicBezTo>
                      <a:pt x="573405" y="2193163"/>
                      <a:pt x="894207" y="1716786"/>
                      <a:pt x="1302766" y="1307338"/>
                    </a:cubicBezTo>
                    <a:cubicBezTo>
                      <a:pt x="2144141" y="464312"/>
                      <a:pt x="3263519" y="0"/>
                      <a:pt x="4454525" y="0"/>
                    </a:cubicBezTo>
                    <a:cubicBezTo>
                      <a:pt x="5055362" y="0"/>
                      <a:pt x="5638419" y="117729"/>
                      <a:pt x="6187440" y="350012"/>
                    </a:cubicBezTo>
                    <a:cubicBezTo>
                      <a:pt x="6717792" y="574294"/>
                      <a:pt x="7194296" y="895477"/>
                      <a:pt x="7603490" y="1304544"/>
                    </a:cubicBezTo>
                    <a:cubicBezTo>
                      <a:pt x="8445373" y="2146046"/>
                      <a:pt x="8909050" y="3264789"/>
                      <a:pt x="8909050" y="4454652"/>
                    </a:cubicBezTo>
                    <a:cubicBezTo>
                      <a:pt x="8909050" y="5644769"/>
                      <a:pt x="8445246" y="6763766"/>
                      <a:pt x="7602982" y="7605268"/>
                    </a:cubicBezTo>
                    <a:cubicBezTo>
                      <a:pt x="7193789" y="8014208"/>
                      <a:pt x="6717285" y="8335138"/>
                      <a:pt x="6186932" y="8559419"/>
                    </a:cubicBezTo>
                    <a:cubicBezTo>
                      <a:pt x="5637911" y="8791321"/>
                      <a:pt x="5055108" y="8909050"/>
                      <a:pt x="4454525" y="8909050"/>
                    </a:cubicBezTo>
                    <a:close/>
                    <a:moveTo>
                      <a:pt x="4454525" y="19050"/>
                    </a:moveTo>
                    <a:cubicBezTo>
                      <a:pt x="3268599" y="19050"/>
                      <a:pt x="2154047" y="481330"/>
                      <a:pt x="1316228" y="1320800"/>
                    </a:cubicBezTo>
                    <a:cubicBezTo>
                      <a:pt x="909447" y="1728343"/>
                      <a:pt x="590042" y="2202815"/>
                      <a:pt x="366903" y="2731008"/>
                    </a:cubicBezTo>
                    <a:cubicBezTo>
                      <a:pt x="136017" y="3277362"/>
                      <a:pt x="19050" y="3857244"/>
                      <a:pt x="19050" y="4454525"/>
                    </a:cubicBezTo>
                    <a:cubicBezTo>
                      <a:pt x="19050" y="5052949"/>
                      <a:pt x="136271" y="5633593"/>
                      <a:pt x="367538" y="6180328"/>
                    </a:cubicBezTo>
                    <a:cubicBezTo>
                      <a:pt x="590931" y="6708522"/>
                      <a:pt x="910717" y="7182866"/>
                      <a:pt x="1318006" y="7590282"/>
                    </a:cubicBezTo>
                    <a:cubicBezTo>
                      <a:pt x="2155825" y="8428355"/>
                      <a:pt x="3269742" y="8890000"/>
                      <a:pt x="4454525" y="8890000"/>
                    </a:cubicBezTo>
                    <a:cubicBezTo>
                      <a:pt x="5052568" y="8890000"/>
                      <a:pt x="5632958" y="8772779"/>
                      <a:pt x="6179439" y="8541766"/>
                    </a:cubicBezTo>
                    <a:cubicBezTo>
                      <a:pt x="6707632" y="8318500"/>
                      <a:pt x="7181977" y="7998841"/>
                      <a:pt x="7589520" y="7591679"/>
                    </a:cubicBezTo>
                    <a:cubicBezTo>
                      <a:pt x="8428101" y="6753733"/>
                      <a:pt x="8890000" y="5639562"/>
                      <a:pt x="8890000" y="4454525"/>
                    </a:cubicBezTo>
                    <a:cubicBezTo>
                      <a:pt x="8890000" y="3269742"/>
                      <a:pt x="8428355" y="2155825"/>
                      <a:pt x="7590028" y="1317879"/>
                    </a:cubicBezTo>
                    <a:cubicBezTo>
                      <a:pt x="7182612" y="910590"/>
                      <a:pt x="6708140" y="590931"/>
                      <a:pt x="6180074" y="367538"/>
                    </a:cubicBezTo>
                    <a:cubicBezTo>
                      <a:pt x="5633339" y="136271"/>
                      <a:pt x="5052822" y="19050"/>
                      <a:pt x="4454525" y="19050"/>
                    </a:cubicBezTo>
                    <a:close/>
                    <a:moveTo>
                      <a:pt x="4454525" y="8648065"/>
                    </a:moveTo>
                    <a:cubicBezTo>
                      <a:pt x="3334385" y="8648065"/>
                      <a:pt x="2281301" y="8211693"/>
                      <a:pt x="1489075" y="7419213"/>
                    </a:cubicBezTo>
                    <a:cubicBezTo>
                      <a:pt x="697103" y="6626987"/>
                      <a:pt x="260985" y="5574157"/>
                      <a:pt x="260985" y="4454525"/>
                    </a:cubicBezTo>
                    <a:cubicBezTo>
                      <a:pt x="260985" y="3889756"/>
                      <a:pt x="371602" y="3341497"/>
                      <a:pt x="589788" y="2824988"/>
                    </a:cubicBezTo>
                    <a:cubicBezTo>
                      <a:pt x="800735" y="2325624"/>
                      <a:pt x="1102741" y="1877060"/>
                      <a:pt x="1487297" y="1491742"/>
                    </a:cubicBezTo>
                    <a:cubicBezTo>
                      <a:pt x="2279396" y="698119"/>
                      <a:pt x="3333242" y="260985"/>
                      <a:pt x="4454398" y="260985"/>
                    </a:cubicBezTo>
                    <a:cubicBezTo>
                      <a:pt x="5573776" y="260985"/>
                      <a:pt x="6626606" y="697103"/>
                      <a:pt x="7418832" y="1488948"/>
                    </a:cubicBezTo>
                    <a:cubicBezTo>
                      <a:pt x="8211438" y="2281174"/>
                      <a:pt x="8647937" y="3334385"/>
                      <a:pt x="8647937" y="4454398"/>
                    </a:cubicBezTo>
                    <a:cubicBezTo>
                      <a:pt x="8647937" y="5574792"/>
                      <a:pt x="8211311" y="6628130"/>
                      <a:pt x="7418450" y="7420356"/>
                    </a:cubicBezTo>
                    <a:cubicBezTo>
                      <a:pt x="6626225" y="8212074"/>
                      <a:pt x="5573522" y="8648065"/>
                      <a:pt x="4454525" y="8648065"/>
                    </a:cubicBezTo>
                    <a:close/>
                    <a:moveTo>
                      <a:pt x="4454525" y="280035"/>
                    </a:moveTo>
                    <a:cubicBezTo>
                      <a:pt x="3338449" y="280035"/>
                      <a:pt x="2289429" y="715137"/>
                      <a:pt x="1500886" y="1505204"/>
                    </a:cubicBezTo>
                    <a:cubicBezTo>
                      <a:pt x="713613" y="2294001"/>
                      <a:pt x="280035" y="3341370"/>
                      <a:pt x="280035" y="4454525"/>
                    </a:cubicBezTo>
                    <a:cubicBezTo>
                      <a:pt x="280035" y="5569077"/>
                      <a:pt x="714248" y="6617081"/>
                      <a:pt x="1502537" y="7405751"/>
                    </a:cubicBezTo>
                    <a:cubicBezTo>
                      <a:pt x="2291080" y="8194548"/>
                      <a:pt x="3339465" y="8629015"/>
                      <a:pt x="4454525" y="8629015"/>
                    </a:cubicBezTo>
                    <a:cubicBezTo>
                      <a:pt x="5568442" y="8629015"/>
                      <a:pt x="6616319" y="8195056"/>
                      <a:pt x="7405116" y="7407021"/>
                    </a:cubicBezTo>
                    <a:cubicBezTo>
                      <a:pt x="8194422" y="6618477"/>
                      <a:pt x="8629015" y="5569839"/>
                      <a:pt x="8629015" y="4454525"/>
                    </a:cubicBezTo>
                    <a:cubicBezTo>
                      <a:pt x="8629015" y="3339465"/>
                      <a:pt x="8194548" y="2291080"/>
                      <a:pt x="7405497" y="1502537"/>
                    </a:cubicBezTo>
                    <a:cubicBezTo>
                      <a:pt x="6616827" y="714121"/>
                      <a:pt x="5568823" y="280035"/>
                      <a:pt x="4454525" y="280035"/>
                    </a:cubicBezTo>
                    <a:close/>
                  </a:path>
                </a:pathLst>
              </a:custGeom>
              <a:solidFill>
                <a:srgbClr val="2E2E2E"/>
              </a:solidFill>
            </p:spPr>
          </p:sp>
        </p:grpSp>
        <p:sp>
          <p:nvSpPr>
            <p:cNvPr name="Freeform 31" id="31"/>
            <p:cNvSpPr/>
            <p:nvPr/>
          </p:nvSpPr>
          <p:spPr>
            <a:xfrm flipH="false" flipV="false" rot="0">
              <a:off x="125891" y="125891"/>
              <a:ext cx="3906727" cy="3906727"/>
            </a:xfrm>
            <a:custGeom>
              <a:avLst/>
              <a:gdLst/>
              <a:ahLst/>
              <a:cxnLst/>
              <a:rect r="r" b="b" t="t" l="l"/>
              <a:pathLst>
                <a:path h="3906727" w="3906727">
                  <a:moveTo>
                    <a:pt x="0" y="0"/>
                  </a:moveTo>
                  <a:lnTo>
                    <a:pt x="3906726" y="0"/>
                  </a:lnTo>
                  <a:lnTo>
                    <a:pt x="3906726" y="3906726"/>
                  </a:lnTo>
                  <a:lnTo>
                    <a:pt x="0" y="390672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2">
                <a:alphaModFix amt="62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4">
                <a:alphaModFix amt="62000"/>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6">
                <a:alphaModFix amt="62000"/>
                <a:extLst>
                  <a:ext uri="{96DAC541-7B7A-43D3-8B79-37D633B846F1}">
                    <asvg:svgBlip xmlns:asvg="http://schemas.microsoft.com/office/drawing/2016/SVG/main" r:embed="rId7"/>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2">
                <a:alphaModFix amt="62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4">
                <a:alphaModFix amt="62000"/>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6">
                <a:alphaModFix amt="62000"/>
                <a:extLst>
                  <a:ext uri="{96DAC541-7B7A-43D3-8B79-37D633B846F1}">
                    <asvg:svgBlip xmlns:asvg="http://schemas.microsoft.com/office/drawing/2016/SVG/main" r:embed="rId7"/>
                  </a:ext>
                </a:extLst>
              </a:blip>
              <a:stretch>
                <a:fillRect l="0" t="0" r="0" b="0"/>
              </a:stretch>
            </a:blipFill>
          </p:spPr>
        </p:sp>
      </p:grpSp>
      <p:sp>
        <p:nvSpPr>
          <p:cNvPr name="TextBox 10" id="10"/>
          <p:cNvSpPr txBox="true"/>
          <p:nvPr/>
        </p:nvSpPr>
        <p:spPr>
          <a:xfrm rot="0">
            <a:off x="8487863" y="5367111"/>
            <a:ext cx="8374181" cy="3498850"/>
          </a:xfrm>
          <a:prstGeom prst="rect">
            <a:avLst/>
          </a:prstGeom>
        </p:spPr>
        <p:txBody>
          <a:bodyPr anchor="t" rtlCol="false" tIns="0" lIns="0" bIns="0" rIns="0">
            <a:spAutoFit/>
          </a:bodyPr>
          <a:lstStyle/>
          <a:p>
            <a:pPr algn="ctr">
              <a:lnSpc>
                <a:spcPts val="5599"/>
              </a:lnSpc>
            </a:pPr>
            <a:r>
              <a:rPr lang="en-US" sz="3999">
                <a:solidFill>
                  <a:srgbClr val="1A1B1E"/>
                </a:solidFill>
                <a:latin typeface="Canva Sans"/>
              </a:rPr>
              <a:t>“If students end up needing care, they need to figure it out— the vast majority of students have no idea how to access their insurance until it gets bad.”</a:t>
            </a:r>
          </a:p>
        </p:txBody>
      </p:sp>
      <p:grpSp>
        <p:nvGrpSpPr>
          <p:cNvPr name="Group 11" id="11"/>
          <p:cNvGrpSpPr/>
          <p:nvPr/>
        </p:nvGrpSpPr>
        <p:grpSpPr>
          <a:xfrm rot="0">
            <a:off x="-2373641" y="1785454"/>
            <a:ext cx="13305304" cy="5685465"/>
            <a:chOff x="0" y="0"/>
            <a:chExt cx="17740405" cy="7580620"/>
          </a:xfrm>
        </p:grpSpPr>
        <p:sp>
          <p:nvSpPr>
            <p:cNvPr name="TextBox 12" id="12"/>
            <p:cNvSpPr txBox="true"/>
            <p:nvPr/>
          </p:nvSpPr>
          <p:spPr>
            <a:xfrm rot="0">
              <a:off x="0" y="6079988"/>
              <a:ext cx="17740405" cy="1500632"/>
            </a:xfrm>
            <a:prstGeom prst="rect">
              <a:avLst/>
            </a:prstGeom>
          </p:spPr>
          <p:txBody>
            <a:bodyPr anchor="t" rtlCol="false" tIns="0" lIns="0" bIns="0" rIns="0">
              <a:spAutoFit/>
            </a:bodyPr>
            <a:lstStyle/>
            <a:p>
              <a:pPr algn="ctr">
                <a:lnSpc>
                  <a:spcPts val="8928"/>
                </a:lnSpc>
              </a:pPr>
              <a:r>
                <a:rPr lang="en-US" sz="7200">
                  <a:solidFill>
                    <a:srgbClr val="1A1B1E"/>
                  </a:solidFill>
                  <a:latin typeface="Kollektif Bold"/>
                </a:rPr>
                <a:t>“John”</a:t>
              </a:r>
            </a:p>
          </p:txBody>
        </p:sp>
        <p:grpSp>
          <p:nvGrpSpPr>
            <p:cNvPr name="Group 13" id="13"/>
            <p:cNvGrpSpPr>
              <a:grpSpLocks noChangeAspect="true"/>
            </p:cNvGrpSpPr>
            <p:nvPr/>
          </p:nvGrpSpPr>
          <p:grpSpPr>
            <a:xfrm rot="0">
              <a:off x="6012364" y="0"/>
              <a:ext cx="5715677" cy="5715677"/>
              <a:chOff x="0" y="0"/>
              <a:chExt cx="8909050" cy="8909050"/>
            </a:xfrm>
          </p:grpSpPr>
          <p:sp>
            <p:nvSpPr>
              <p:cNvPr name="Freeform 14" id="14"/>
              <p:cNvSpPr/>
              <p:nvPr/>
            </p:nvSpPr>
            <p:spPr>
              <a:xfrm flipH="false" flipV="false" rot="0">
                <a:off x="-210012" y="2402"/>
                <a:ext cx="9329074" cy="8904246"/>
              </a:xfrm>
              <a:custGeom>
                <a:avLst/>
                <a:gdLst/>
                <a:ahLst/>
                <a:cxnLst/>
                <a:rect r="r" b="b" t="t" l="l"/>
                <a:pathLst>
                  <a:path h="8904246" w="9329074">
                    <a:moveTo>
                      <a:pt x="4664537" y="7123"/>
                    </a:moveTo>
                    <a:cubicBezTo>
                      <a:pt x="3071756" y="0"/>
                      <a:pt x="1596908" y="845651"/>
                      <a:pt x="798454" y="2223865"/>
                    </a:cubicBezTo>
                    <a:cubicBezTo>
                      <a:pt x="0" y="3602079"/>
                      <a:pt x="0" y="5302167"/>
                      <a:pt x="798454" y="6680382"/>
                    </a:cubicBezTo>
                    <a:cubicBezTo>
                      <a:pt x="1596908" y="8058595"/>
                      <a:pt x="3071756" y="8904246"/>
                      <a:pt x="4664537" y="8897123"/>
                    </a:cubicBezTo>
                    <a:cubicBezTo>
                      <a:pt x="6257318" y="8904246"/>
                      <a:pt x="7732166" y="8058595"/>
                      <a:pt x="8530620" y="6680382"/>
                    </a:cubicBezTo>
                    <a:cubicBezTo>
                      <a:pt x="9329074" y="5302167"/>
                      <a:pt x="9329074" y="3602079"/>
                      <a:pt x="8530620" y="2223865"/>
                    </a:cubicBezTo>
                    <a:cubicBezTo>
                      <a:pt x="7732166" y="845651"/>
                      <a:pt x="6257318" y="0"/>
                      <a:pt x="4664537" y="7123"/>
                    </a:cubicBezTo>
                    <a:close/>
                  </a:path>
                </a:pathLst>
              </a:custGeom>
              <a:solidFill>
                <a:srgbClr val="A19FFF"/>
              </a:solidFill>
            </p:spPr>
          </p:sp>
          <p:sp>
            <p:nvSpPr>
              <p:cNvPr name="Freeform 15" id="15"/>
              <p:cNvSpPr/>
              <p:nvPr/>
            </p:nvSpPr>
            <p:spPr>
              <a:xfrm flipH="false" flipV="false" rot="0">
                <a:off x="63863" y="263805"/>
                <a:ext cx="8781323" cy="8381440"/>
              </a:xfrm>
              <a:custGeom>
                <a:avLst/>
                <a:gdLst/>
                <a:ahLst/>
                <a:cxnLst/>
                <a:rect r="r" b="b" t="t" l="l"/>
                <a:pathLst>
                  <a:path h="8381440" w="8781323">
                    <a:moveTo>
                      <a:pt x="4390662" y="6705"/>
                    </a:moveTo>
                    <a:cubicBezTo>
                      <a:pt x="2891400" y="0"/>
                      <a:pt x="1503147" y="795999"/>
                      <a:pt x="751573" y="2093292"/>
                    </a:cubicBezTo>
                    <a:cubicBezTo>
                      <a:pt x="0" y="3390586"/>
                      <a:pt x="0" y="4990854"/>
                      <a:pt x="751573" y="6288148"/>
                    </a:cubicBezTo>
                    <a:cubicBezTo>
                      <a:pt x="1503147" y="7585441"/>
                      <a:pt x="2891400" y="8381440"/>
                      <a:pt x="4390662" y="8374735"/>
                    </a:cubicBezTo>
                    <a:cubicBezTo>
                      <a:pt x="5889924" y="8381440"/>
                      <a:pt x="7278177" y="7585441"/>
                      <a:pt x="8029751" y="6288148"/>
                    </a:cubicBezTo>
                    <a:cubicBezTo>
                      <a:pt x="8781323" y="4990854"/>
                      <a:pt x="8781323" y="3390586"/>
                      <a:pt x="8029751" y="2093292"/>
                    </a:cubicBezTo>
                    <a:cubicBezTo>
                      <a:pt x="7278177" y="795999"/>
                      <a:pt x="5889924" y="0"/>
                      <a:pt x="4390662" y="6705"/>
                    </a:cubicBezTo>
                    <a:close/>
                  </a:path>
                </a:pathLst>
              </a:custGeom>
              <a:solidFill>
                <a:srgbClr val="000000">
                  <a:alpha val="0"/>
                </a:srgbClr>
              </a:solidFill>
              <a:ln w="12700">
                <a:solidFill>
                  <a:srgbClr val="000000"/>
                </a:solidFill>
              </a:ln>
            </p:spPr>
          </p:sp>
          <p:sp>
            <p:nvSpPr>
              <p:cNvPr name="Freeform 16" id="16"/>
              <p:cNvSpPr/>
              <p:nvPr/>
            </p:nvSpPr>
            <p:spPr>
              <a:xfrm flipH="false" flipV="false" rot="0">
                <a:off x="0" y="0"/>
                <a:ext cx="8909050" cy="8909050"/>
              </a:xfrm>
              <a:custGeom>
                <a:avLst/>
                <a:gdLst/>
                <a:ahLst/>
                <a:cxnLst/>
                <a:rect r="r" b="b" t="t" l="l"/>
                <a:pathLst>
                  <a:path h="8909050" w="8909050">
                    <a:moveTo>
                      <a:pt x="4454525" y="8909050"/>
                    </a:moveTo>
                    <a:cubicBezTo>
                      <a:pt x="3264662" y="8909050"/>
                      <a:pt x="2146046" y="8445500"/>
                      <a:pt x="1304544" y="7603744"/>
                    </a:cubicBezTo>
                    <a:cubicBezTo>
                      <a:pt x="895477" y="7194550"/>
                      <a:pt x="574294" y="6718173"/>
                      <a:pt x="350012" y="6187694"/>
                    </a:cubicBezTo>
                    <a:cubicBezTo>
                      <a:pt x="117729" y="5638673"/>
                      <a:pt x="0" y="5055489"/>
                      <a:pt x="0" y="4454525"/>
                    </a:cubicBezTo>
                    <a:cubicBezTo>
                      <a:pt x="0" y="3854704"/>
                      <a:pt x="117475" y="3272282"/>
                      <a:pt x="349377" y="2723642"/>
                    </a:cubicBezTo>
                    <a:cubicBezTo>
                      <a:pt x="573405" y="2193163"/>
                      <a:pt x="894207" y="1716786"/>
                      <a:pt x="1302766" y="1307338"/>
                    </a:cubicBezTo>
                    <a:cubicBezTo>
                      <a:pt x="2144141" y="464312"/>
                      <a:pt x="3263519" y="0"/>
                      <a:pt x="4454525" y="0"/>
                    </a:cubicBezTo>
                    <a:cubicBezTo>
                      <a:pt x="5055362" y="0"/>
                      <a:pt x="5638419" y="117729"/>
                      <a:pt x="6187440" y="350012"/>
                    </a:cubicBezTo>
                    <a:cubicBezTo>
                      <a:pt x="6717792" y="574294"/>
                      <a:pt x="7194296" y="895477"/>
                      <a:pt x="7603490" y="1304544"/>
                    </a:cubicBezTo>
                    <a:cubicBezTo>
                      <a:pt x="8445373" y="2146046"/>
                      <a:pt x="8909050" y="3264789"/>
                      <a:pt x="8909050" y="4454652"/>
                    </a:cubicBezTo>
                    <a:cubicBezTo>
                      <a:pt x="8909050" y="5644769"/>
                      <a:pt x="8445246" y="6763766"/>
                      <a:pt x="7602982" y="7605268"/>
                    </a:cubicBezTo>
                    <a:cubicBezTo>
                      <a:pt x="7193789" y="8014208"/>
                      <a:pt x="6717285" y="8335138"/>
                      <a:pt x="6186932" y="8559419"/>
                    </a:cubicBezTo>
                    <a:cubicBezTo>
                      <a:pt x="5637911" y="8791321"/>
                      <a:pt x="5055108" y="8909050"/>
                      <a:pt x="4454525" y="8909050"/>
                    </a:cubicBezTo>
                    <a:close/>
                    <a:moveTo>
                      <a:pt x="4454525" y="19050"/>
                    </a:moveTo>
                    <a:cubicBezTo>
                      <a:pt x="3268599" y="19050"/>
                      <a:pt x="2154047" y="481330"/>
                      <a:pt x="1316228" y="1320800"/>
                    </a:cubicBezTo>
                    <a:cubicBezTo>
                      <a:pt x="909447" y="1728343"/>
                      <a:pt x="590042" y="2202815"/>
                      <a:pt x="366903" y="2731008"/>
                    </a:cubicBezTo>
                    <a:cubicBezTo>
                      <a:pt x="136017" y="3277362"/>
                      <a:pt x="19050" y="3857244"/>
                      <a:pt x="19050" y="4454525"/>
                    </a:cubicBezTo>
                    <a:cubicBezTo>
                      <a:pt x="19050" y="5052949"/>
                      <a:pt x="136271" y="5633593"/>
                      <a:pt x="367538" y="6180328"/>
                    </a:cubicBezTo>
                    <a:cubicBezTo>
                      <a:pt x="590931" y="6708522"/>
                      <a:pt x="910717" y="7182866"/>
                      <a:pt x="1318006" y="7590282"/>
                    </a:cubicBezTo>
                    <a:cubicBezTo>
                      <a:pt x="2155825" y="8428355"/>
                      <a:pt x="3269742" y="8890000"/>
                      <a:pt x="4454525" y="8890000"/>
                    </a:cubicBezTo>
                    <a:cubicBezTo>
                      <a:pt x="5052568" y="8890000"/>
                      <a:pt x="5632958" y="8772779"/>
                      <a:pt x="6179439" y="8541766"/>
                    </a:cubicBezTo>
                    <a:cubicBezTo>
                      <a:pt x="6707632" y="8318500"/>
                      <a:pt x="7181977" y="7998841"/>
                      <a:pt x="7589520" y="7591679"/>
                    </a:cubicBezTo>
                    <a:cubicBezTo>
                      <a:pt x="8428101" y="6753733"/>
                      <a:pt x="8890000" y="5639562"/>
                      <a:pt x="8890000" y="4454525"/>
                    </a:cubicBezTo>
                    <a:cubicBezTo>
                      <a:pt x="8890000" y="3269742"/>
                      <a:pt x="8428355" y="2155825"/>
                      <a:pt x="7590028" y="1317879"/>
                    </a:cubicBezTo>
                    <a:cubicBezTo>
                      <a:pt x="7182612" y="910590"/>
                      <a:pt x="6708140" y="590931"/>
                      <a:pt x="6180074" y="367538"/>
                    </a:cubicBezTo>
                    <a:cubicBezTo>
                      <a:pt x="5633339" y="136271"/>
                      <a:pt x="5052822" y="19050"/>
                      <a:pt x="4454525" y="19050"/>
                    </a:cubicBezTo>
                    <a:close/>
                    <a:moveTo>
                      <a:pt x="4454525" y="8648065"/>
                    </a:moveTo>
                    <a:cubicBezTo>
                      <a:pt x="3334385" y="8648065"/>
                      <a:pt x="2281301" y="8211693"/>
                      <a:pt x="1489075" y="7419213"/>
                    </a:cubicBezTo>
                    <a:cubicBezTo>
                      <a:pt x="697103" y="6626987"/>
                      <a:pt x="260985" y="5574157"/>
                      <a:pt x="260985" y="4454525"/>
                    </a:cubicBezTo>
                    <a:cubicBezTo>
                      <a:pt x="260985" y="3889756"/>
                      <a:pt x="371602" y="3341497"/>
                      <a:pt x="589788" y="2824988"/>
                    </a:cubicBezTo>
                    <a:cubicBezTo>
                      <a:pt x="800735" y="2325624"/>
                      <a:pt x="1102741" y="1877060"/>
                      <a:pt x="1487297" y="1491742"/>
                    </a:cubicBezTo>
                    <a:cubicBezTo>
                      <a:pt x="2279396" y="698119"/>
                      <a:pt x="3333242" y="260985"/>
                      <a:pt x="4454398" y="260985"/>
                    </a:cubicBezTo>
                    <a:cubicBezTo>
                      <a:pt x="5573776" y="260985"/>
                      <a:pt x="6626606" y="697103"/>
                      <a:pt x="7418832" y="1488948"/>
                    </a:cubicBezTo>
                    <a:cubicBezTo>
                      <a:pt x="8211438" y="2281174"/>
                      <a:pt x="8647937" y="3334385"/>
                      <a:pt x="8647937" y="4454398"/>
                    </a:cubicBezTo>
                    <a:cubicBezTo>
                      <a:pt x="8647937" y="5574792"/>
                      <a:pt x="8211311" y="6628130"/>
                      <a:pt x="7418450" y="7420356"/>
                    </a:cubicBezTo>
                    <a:cubicBezTo>
                      <a:pt x="6626225" y="8212074"/>
                      <a:pt x="5573522" y="8648065"/>
                      <a:pt x="4454525" y="8648065"/>
                    </a:cubicBezTo>
                    <a:close/>
                    <a:moveTo>
                      <a:pt x="4454525" y="280035"/>
                    </a:moveTo>
                    <a:cubicBezTo>
                      <a:pt x="3338449" y="280035"/>
                      <a:pt x="2289429" y="715137"/>
                      <a:pt x="1500886" y="1505204"/>
                    </a:cubicBezTo>
                    <a:cubicBezTo>
                      <a:pt x="713613" y="2294001"/>
                      <a:pt x="280035" y="3341370"/>
                      <a:pt x="280035" y="4454525"/>
                    </a:cubicBezTo>
                    <a:cubicBezTo>
                      <a:pt x="280035" y="5569077"/>
                      <a:pt x="714248" y="6617081"/>
                      <a:pt x="1502537" y="7405751"/>
                    </a:cubicBezTo>
                    <a:cubicBezTo>
                      <a:pt x="2291080" y="8194548"/>
                      <a:pt x="3339465" y="8629015"/>
                      <a:pt x="4454525" y="8629015"/>
                    </a:cubicBezTo>
                    <a:cubicBezTo>
                      <a:pt x="5568442" y="8629015"/>
                      <a:pt x="6616319" y="8195056"/>
                      <a:pt x="7405116" y="7407021"/>
                    </a:cubicBezTo>
                    <a:cubicBezTo>
                      <a:pt x="8194422" y="6618477"/>
                      <a:pt x="8629015" y="5569839"/>
                      <a:pt x="8629015" y="4454525"/>
                    </a:cubicBezTo>
                    <a:cubicBezTo>
                      <a:pt x="8629015" y="3339465"/>
                      <a:pt x="8194548" y="2291080"/>
                      <a:pt x="7405497" y="1502537"/>
                    </a:cubicBezTo>
                    <a:cubicBezTo>
                      <a:pt x="6616827" y="714121"/>
                      <a:pt x="5568823" y="280035"/>
                      <a:pt x="4454525" y="280035"/>
                    </a:cubicBezTo>
                    <a:close/>
                  </a:path>
                </a:pathLst>
              </a:custGeom>
              <a:solidFill>
                <a:srgbClr val="2E2E2E"/>
              </a:solidFill>
            </p:spPr>
          </p:sp>
        </p:grpSp>
        <p:sp>
          <p:nvSpPr>
            <p:cNvPr name="Freeform 17" id="17"/>
            <p:cNvSpPr/>
            <p:nvPr/>
          </p:nvSpPr>
          <p:spPr>
            <a:xfrm flipH="false" flipV="false" rot="0">
              <a:off x="6185395" y="173031"/>
              <a:ext cx="5369615" cy="5369615"/>
            </a:xfrm>
            <a:custGeom>
              <a:avLst/>
              <a:gdLst/>
              <a:ahLst/>
              <a:cxnLst/>
              <a:rect r="r" b="b" t="t" l="l"/>
              <a:pathLst>
                <a:path h="5369615" w="5369615">
                  <a:moveTo>
                    <a:pt x="0" y="0"/>
                  </a:moveTo>
                  <a:lnTo>
                    <a:pt x="5369615" y="0"/>
                  </a:lnTo>
                  <a:lnTo>
                    <a:pt x="5369615" y="5369615"/>
                  </a:lnTo>
                  <a:lnTo>
                    <a:pt x="0" y="536961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sp>
        <p:nvSpPr>
          <p:cNvPr name="TextBox 18" id="18"/>
          <p:cNvSpPr txBox="true"/>
          <p:nvPr/>
        </p:nvSpPr>
        <p:spPr>
          <a:xfrm rot="0">
            <a:off x="8461629" y="971550"/>
            <a:ext cx="8797671" cy="2957830"/>
          </a:xfrm>
          <a:prstGeom prst="rect">
            <a:avLst/>
          </a:prstGeom>
        </p:spPr>
        <p:txBody>
          <a:bodyPr anchor="t" rtlCol="false" tIns="0" lIns="0" bIns="0" rIns="0">
            <a:spAutoFit/>
          </a:bodyPr>
          <a:lstStyle/>
          <a:p>
            <a:pPr>
              <a:lnSpc>
                <a:spcPts val="3919"/>
              </a:lnSpc>
            </a:pPr>
            <a:r>
              <a:rPr lang="en-US" sz="2799">
                <a:solidFill>
                  <a:srgbClr val="1A1B1E"/>
                </a:solidFill>
                <a:latin typeface="Canva Sans Bold"/>
              </a:rPr>
              <a:t>Background:</a:t>
            </a:r>
          </a:p>
          <a:p>
            <a:pPr marL="604519" indent="-302260" lvl="1">
              <a:lnSpc>
                <a:spcPts val="3919"/>
              </a:lnSpc>
              <a:buFont typeface="Arial"/>
              <a:buChar char="•"/>
            </a:pPr>
            <a:r>
              <a:rPr lang="en-US" sz="2799">
                <a:solidFill>
                  <a:srgbClr val="1A1B1E"/>
                </a:solidFill>
                <a:latin typeface="Canva Sans"/>
              </a:rPr>
              <a:t>Age ~60</a:t>
            </a:r>
          </a:p>
          <a:p>
            <a:pPr marL="604519" indent="-302260" lvl="1">
              <a:lnSpc>
                <a:spcPts val="3919"/>
              </a:lnSpc>
              <a:buFont typeface="Arial"/>
              <a:buChar char="•"/>
            </a:pPr>
            <a:r>
              <a:rPr lang="en-US" sz="2799">
                <a:solidFill>
                  <a:srgbClr val="1A1B1E"/>
                </a:solidFill>
                <a:latin typeface="Canva Sans"/>
              </a:rPr>
              <a:t>Practicing Doctor</a:t>
            </a:r>
          </a:p>
          <a:p>
            <a:pPr marL="604519" indent="-302260" lvl="1">
              <a:lnSpc>
                <a:spcPts val="3919"/>
              </a:lnSpc>
              <a:buFont typeface="Arial"/>
              <a:buChar char="•"/>
            </a:pPr>
            <a:r>
              <a:rPr lang="en-US" sz="2799">
                <a:solidFill>
                  <a:srgbClr val="1A1B1E"/>
                </a:solidFill>
                <a:latin typeface="Canva Sans"/>
              </a:rPr>
              <a:t>Director of a wide-ranging health services network that provides various types of care to college students.</a:t>
            </a:r>
          </a:p>
        </p:txBody>
      </p:sp>
      <p:sp>
        <p:nvSpPr>
          <p:cNvPr name="TextBox 19" id="19"/>
          <p:cNvSpPr txBox="true"/>
          <p:nvPr/>
        </p:nvSpPr>
        <p:spPr>
          <a:xfrm rot="0">
            <a:off x="2567677" y="7636791"/>
            <a:ext cx="3422667" cy="1418157"/>
          </a:xfrm>
          <a:prstGeom prst="rect">
            <a:avLst/>
          </a:prstGeom>
        </p:spPr>
        <p:txBody>
          <a:bodyPr anchor="t" rtlCol="false" tIns="0" lIns="0" bIns="0" rIns="0">
            <a:spAutoFit/>
          </a:bodyPr>
          <a:lstStyle/>
          <a:p>
            <a:pPr algn="ctr" marL="0" indent="0" lvl="0">
              <a:lnSpc>
                <a:spcPts val="3773"/>
              </a:lnSpc>
              <a:spcBef>
                <a:spcPct val="0"/>
              </a:spcBef>
            </a:pPr>
            <a:r>
              <a:rPr lang="en-US" sz="2515">
                <a:solidFill>
                  <a:srgbClr val="1A1B1E"/>
                </a:solidFill>
                <a:latin typeface="Canva Sans"/>
              </a:rPr>
              <a:t>Director of a wide-ranging health services network</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sp>
        <p:nvSpPr>
          <p:cNvPr name="Freeform 10" id="10"/>
          <p:cNvSpPr/>
          <p:nvPr/>
        </p:nvSpPr>
        <p:spPr>
          <a:xfrm flipH="false" flipV="false" rot="0">
            <a:off x="10496748" y="566752"/>
            <a:ext cx="1453418" cy="1558847"/>
          </a:xfrm>
          <a:custGeom>
            <a:avLst/>
            <a:gdLst/>
            <a:ahLst/>
            <a:cxnLst/>
            <a:rect r="r" b="b" t="t" l="l"/>
            <a:pathLst>
              <a:path h="1558847" w="1453418">
                <a:moveTo>
                  <a:pt x="0" y="0"/>
                </a:moveTo>
                <a:lnTo>
                  <a:pt x="1453417" y="0"/>
                </a:lnTo>
                <a:lnTo>
                  <a:pt x="1453417" y="1558847"/>
                </a:lnTo>
                <a:lnTo>
                  <a:pt x="0" y="1558847"/>
                </a:lnTo>
                <a:lnTo>
                  <a:pt x="0" y="0"/>
                </a:lnTo>
                <a:close/>
              </a:path>
            </a:pathLst>
          </a:custGeom>
          <a:blipFill>
            <a:blip r:embed="rId9"/>
            <a:stretch>
              <a:fillRect l="0" t="0" r="0" b="0"/>
            </a:stretch>
          </a:blipFill>
        </p:spPr>
      </p:sp>
      <p:sp>
        <p:nvSpPr>
          <p:cNvPr name="Freeform 11" id="11"/>
          <p:cNvSpPr/>
          <p:nvPr/>
        </p:nvSpPr>
        <p:spPr>
          <a:xfrm flipH="false" flipV="false" rot="0">
            <a:off x="1600939" y="7438352"/>
            <a:ext cx="756845" cy="1685282"/>
          </a:xfrm>
          <a:custGeom>
            <a:avLst/>
            <a:gdLst/>
            <a:ahLst/>
            <a:cxnLst/>
            <a:rect r="r" b="b" t="t" l="l"/>
            <a:pathLst>
              <a:path h="1685282" w="756845">
                <a:moveTo>
                  <a:pt x="0" y="0"/>
                </a:moveTo>
                <a:lnTo>
                  <a:pt x="756845" y="0"/>
                </a:lnTo>
                <a:lnTo>
                  <a:pt x="756845" y="1685282"/>
                </a:lnTo>
                <a:lnTo>
                  <a:pt x="0" y="168528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2" id="12"/>
          <p:cNvSpPr txBox="true"/>
          <p:nvPr/>
        </p:nvSpPr>
        <p:spPr>
          <a:xfrm rot="0">
            <a:off x="1344899" y="990600"/>
            <a:ext cx="8824757" cy="1134999"/>
          </a:xfrm>
          <a:prstGeom prst="rect">
            <a:avLst/>
          </a:prstGeom>
        </p:spPr>
        <p:txBody>
          <a:bodyPr anchor="t" rtlCol="false" tIns="0" lIns="0" bIns="0" rIns="0">
            <a:spAutoFit/>
          </a:bodyPr>
          <a:lstStyle/>
          <a:p>
            <a:pPr>
              <a:lnSpc>
                <a:spcPts val="8928"/>
              </a:lnSpc>
            </a:pPr>
            <a:r>
              <a:rPr lang="en-US" sz="7200">
                <a:solidFill>
                  <a:srgbClr val="1A1B1E"/>
                </a:solidFill>
                <a:latin typeface="Kollektif Bold"/>
              </a:rPr>
              <a:t>“John”: Key Findings</a:t>
            </a:r>
          </a:p>
        </p:txBody>
      </p:sp>
      <p:sp>
        <p:nvSpPr>
          <p:cNvPr name="TextBox 13" id="13"/>
          <p:cNvSpPr txBox="true"/>
          <p:nvPr/>
        </p:nvSpPr>
        <p:spPr>
          <a:xfrm rot="0">
            <a:off x="2653778" y="2330458"/>
            <a:ext cx="14120683" cy="3257550"/>
          </a:xfrm>
          <a:prstGeom prst="rect">
            <a:avLst/>
          </a:prstGeom>
        </p:spPr>
        <p:txBody>
          <a:bodyPr anchor="t" rtlCol="false" tIns="0" lIns="0" bIns="0" rIns="0">
            <a:spAutoFit/>
          </a:bodyPr>
          <a:lstStyle/>
          <a:p>
            <a:pPr marL="777240" indent="-388620" lvl="1">
              <a:lnSpc>
                <a:spcPts val="5220"/>
              </a:lnSpc>
              <a:buFont typeface="Arial"/>
              <a:buChar char="•"/>
            </a:pPr>
            <a:r>
              <a:rPr lang="en-US" sz="3600">
                <a:solidFill>
                  <a:srgbClr val="1A1B1E"/>
                </a:solidFill>
                <a:latin typeface="Canva Sans"/>
              </a:rPr>
              <a:t>Students have little to no understanding of their healthcare benefits and how to access their insurance</a:t>
            </a:r>
          </a:p>
          <a:p>
            <a:pPr marL="1554480" indent="-518160" lvl="2">
              <a:lnSpc>
                <a:spcPts val="5220"/>
              </a:lnSpc>
              <a:buFont typeface="Arial"/>
              <a:buChar char="⚬"/>
            </a:pPr>
            <a:r>
              <a:rPr lang="en-US" sz="3600">
                <a:solidFill>
                  <a:srgbClr val="1A1B1E"/>
                </a:solidFill>
                <a:latin typeface="Canva Sans"/>
              </a:rPr>
              <a:t>Even more so for international students</a:t>
            </a:r>
          </a:p>
          <a:p>
            <a:pPr marL="777240" indent="-388620" lvl="1">
              <a:lnSpc>
                <a:spcPts val="5220"/>
              </a:lnSpc>
              <a:buFont typeface="Arial"/>
              <a:buChar char="•"/>
            </a:pPr>
            <a:r>
              <a:rPr lang="en-US" sz="3600">
                <a:solidFill>
                  <a:srgbClr val="1A1B1E"/>
                </a:solidFill>
                <a:latin typeface="Canva Sans"/>
              </a:rPr>
              <a:t>Resources are somewhat available but not really utilized</a:t>
            </a:r>
          </a:p>
          <a:p>
            <a:pPr marL="777240" indent="-388620" lvl="1">
              <a:lnSpc>
                <a:spcPts val="5220"/>
              </a:lnSpc>
              <a:buFont typeface="Arial"/>
              <a:buChar char="•"/>
            </a:pPr>
            <a:r>
              <a:rPr lang="en-US" sz="3600">
                <a:solidFill>
                  <a:srgbClr val="1A1B1E"/>
                </a:solidFill>
                <a:latin typeface="Canva Sans"/>
              </a:rPr>
              <a:t>Would love it if there was a class illuminating insurance</a:t>
            </a:r>
          </a:p>
        </p:txBody>
      </p:sp>
      <p:sp>
        <p:nvSpPr>
          <p:cNvPr name="TextBox 14" id="14"/>
          <p:cNvSpPr txBox="true"/>
          <p:nvPr/>
        </p:nvSpPr>
        <p:spPr>
          <a:xfrm rot="0">
            <a:off x="1344899" y="5907066"/>
            <a:ext cx="4628978" cy="1134999"/>
          </a:xfrm>
          <a:prstGeom prst="rect">
            <a:avLst/>
          </a:prstGeom>
        </p:spPr>
        <p:txBody>
          <a:bodyPr anchor="t" rtlCol="false" tIns="0" lIns="0" bIns="0" rIns="0">
            <a:spAutoFit/>
          </a:bodyPr>
          <a:lstStyle/>
          <a:p>
            <a:pPr>
              <a:lnSpc>
                <a:spcPts val="8928"/>
              </a:lnSpc>
            </a:pPr>
            <a:r>
              <a:rPr lang="en-US" sz="7200">
                <a:solidFill>
                  <a:srgbClr val="1A1B1E"/>
                </a:solidFill>
                <a:latin typeface="Kollektif Bold"/>
              </a:rPr>
              <a:t>Need</a:t>
            </a:r>
          </a:p>
        </p:txBody>
      </p:sp>
      <p:sp>
        <p:nvSpPr>
          <p:cNvPr name="TextBox 15" id="15"/>
          <p:cNvSpPr txBox="true"/>
          <p:nvPr/>
        </p:nvSpPr>
        <p:spPr>
          <a:xfrm rot="0">
            <a:off x="2864578" y="7371677"/>
            <a:ext cx="13909884" cy="1889760"/>
          </a:xfrm>
          <a:prstGeom prst="rect">
            <a:avLst/>
          </a:prstGeom>
        </p:spPr>
        <p:txBody>
          <a:bodyPr anchor="t" rtlCol="false" tIns="0" lIns="0" bIns="0" rIns="0">
            <a:spAutoFit/>
          </a:bodyPr>
          <a:lstStyle/>
          <a:p>
            <a:pPr>
              <a:lnSpc>
                <a:spcPts val="5040"/>
              </a:lnSpc>
            </a:pPr>
            <a:r>
              <a:rPr lang="en-US" sz="3600">
                <a:solidFill>
                  <a:srgbClr val="1A1B1E"/>
                </a:solidFill>
                <a:latin typeface="Canva Sans"/>
              </a:rPr>
              <a:t>There is a glaring need for more active education support for young people to learn about their healthcare needs and benefits</a:t>
            </a:r>
          </a:p>
        </p:txBody>
      </p:sp>
      <p:sp>
        <p:nvSpPr>
          <p:cNvPr name="Freeform 16" id="16"/>
          <p:cNvSpPr/>
          <p:nvPr/>
        </p:nvSpPr>
        <p:spPr>
          <a:xfrm flipH="false" flipV="false" rot="0">
            <a:off x="16774461" y="7438352"/>
            <a:ext cx="756845" cy="1685282"/>
          </a:xfrm>
          <a:custGeom>
            <a:avLst/>
            <a:gdLst/>
            <a:ahLst/>
            <a:cxnLst/>
            <a:rect r="r" b="b" t="t" l="l"/>
            <a:pathLst>
              <a:path h="1685282" w="756845">
                <a:moveTo>
                  <a:pt x="0" y="0"/>
                </a:moveTo>
                <a:lnTo>
                  <a:pt x="756845" y="0"/>
                </a:lnTo>
                <a:lnTo>
                  <a:pt x="756845" y="1685282"/>
                </a:lnTo>
                <a:lnTo>
                  <a:pt x="0" y="168528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10" id="10"/>
          <p:cNvGrpSpPr/>
          <p:nvPr/>
        </p:nvGrpSpPr>
        <p:grpSpPr>
          <a:xfrm rot="0">
            <a:off x="-2603909" y="1856373"/>
            <a:ext cx="13305304" cy="6574254"/>
            <a:chOff x="0" y="0"/>
            <a:chExt cx="17740405" cy="8765672"/>
          </a:xfrm>
        </p:grpSpPr>
        <p:grpSp>
          <p:nvGrpSpPr>
            <p:cNvPr name="Group 11" id="11"/>
            <p:cNvGrpSpPr>
              <a:grpSpLocks noChangeAspect="true"/>
            </p:cNvGrpSpPr>
            <p:nvPr/>
          </p:nvGrpSpPr>
          <p:grpSpPr>
            <a:xfrm rot="0">
              <a:off x="5948808" y="0"/>
              <a:ext cx="5842790" cy="5842790"/>
              <a:chOff x="0" y="0"/>
              <a:chExt cx="8909050" cy="8909050"/>
            </a:xfrm>
          </p:grpSpPr>
          <p:sp>
            <p:nvSpPr>
              <p:cNvPr name="Freeform 12" id="12"/>
              <p:cNvSpPr/>
              <p:nvPr/>
            </p:nvSpPr>
            <p:spPr>
              <a:xfrm flipH="false" flipV="false" rot="0">
                <a:off x="-210012" y="2402"/>
                <a:ext cx="9329074" cy="8904246"/>
              </a:xfrm>
              <a:custGeom>
                <a:avLst/>
                <a:gdLst/>
                <a:ahLst/>
                <a:cxnLst/>
                <a:rect r="r" b="b" t="t" l="l"/>
                <a:pathLst>
                  <a:path h="8904246" w="9329074">
                    <a:moveTo>
                      <a:pt x="4664537" y="7123"/>
                    </a:moveTo>
                    <a:cubicBezTo>
                      <a:pt x="3071756" y="0"/>
                      <a:pt x="1596908" y="845651"/>
                      <a:pt x="798454" y="2223865"/>
                    </a:cubicBezTo>
                    <a:cubicBezTo>
                      <a:pt x="0" y="3602079"/>
                      <a:pt x="0" y="5302167"/>
                      <a:pt x="798454" y="6680382"/>
                    </a:cubicBezTo>
                    <a:cubicBezTo>
                      <a:pt x="1596908" y="8058595"/>
                      <a:pt x="3071756" y="8904246"/>
                      <a:pt x="4664537" y="8897123"/>
                    </a:cubicBezTo>
                    <a:cubicBezTo>
                      <a:pt x="6257318" y="8904246"/>
                      <a:pt x="7732166" y="8058595"/>
                      <a:pt x="8530620" y="6680382"/>
                    </a:cubicBezTo>
                    <a:cubicBezTo>
                      <a:pt x="9329074" y="5302167"/>
                      <a:pt x="9329074" y="3602079"/>
                      <a:pt x="8530620" y="2223865"/>
                    </a:cubicBezTo>
                    <a:cubicBezTo>
                      <a:pt x="7732166" y="845651"/>
                      <a:pt x="6257318" y="0"/>
                      <a:pt x="4664537" y="7123"/>
                    </a:cubicBezTo>
                    <a:close/>
                  </a:path>
                </a:pathLst>
              </a:custGeom>
              <a:solidFill>
                <a:srgbClr val="A19FFF"/>
              </a:solidFill>
            </p:spPr>
          </p:sp>
          <p:sp>
            <p:nvSpPr>
              <p:cNvPr name="Freeform 13" id="13"/>
              <p:cNvSpPr/>
              <p:nvPr/>
            </p:nvSpPr>
            <p:spPr>
              <a:xfrm flipH="false" flipV="false" rot="0">
                <a:off x="63863" y="263805"/>
                <a:ext cx="8781323" cy="8381440"/>
              </a:xfrm>
              <a:custGeom>
                <a:avLst/>
                <a:gdLst/>
                <a:ahLst/>
                <a:cxnLst/>
                <a:rect r="r" b="b" t="t" l="l"/>
                <a:pathLst>
                  <a:path h="8381440" w="8781323">
                    <a:moveTo>
                      <a:pt x="4390662" y="6705"/>
                    </a:moveTo>
                    <a:cubicBezTo>
                      <a:pt x="2891400" y="0"/>
                      <a:pt x="1503147" y="795999"/>
                      <a:pt x="751573" y="2093292"/>
                    </a:cubicBezTo>
                    <a:cubicBezTo>
                      <a:pt x="0" y="3390586"/>
                      <a:pt x="0" y="4990854"/>
                      <a:pt x="751573" y="6288148"/>
                    </a:cubicBezTo>
                    <a:cubicBezTo>
                      <a:pt x="1503147" y="7585441"/>
                      <a:pt x="2891400" y="8381440"/>
                      <a:pt x="4390662" y="8374735"/>
                    </a:cubicBezTo>
                    <a:cubicBezTo>
                      <a:pt x="5889924" y="8381440"/>
                      <a:pt x="7278177" y="7585441"/>
                      <a:pt x="8029751" y="6288148"/>
                    </a:cubicBezTo>
                    <a:cubicBezTo>
                      <a:pt x="8781323" y="4990854"/>
                      <a:pt x="8781323" y="3390586"/>
                      <a:pt x="8029751" y="2093292"/>
                    </a:cubicBezTo>
                    <a:cubicBezTo>
                      <a:pt x="7278177" y="795999"/>
                      <a:pt x="5889924" y="0"/>
                      <a:pt x="4390662" y="6705"/>
                    </a:cubicBezTo>
                    <a:close/>
                  </a:path>
                </a:pathLst>
              </a:custGeom>
              <a:blipFill>
                <a:blip r:embed="rId9"/>
                <a:stretch>
                  <a:fillRect l="223" t="0" r="223" b="0"/>
                </a:stretch>
              </a:blipFill>
            </p:spPr>
          </p:sp>
          <p:sp>
            <p:nvSpPr>
              <p:cNvPr name="Freeform 14" id="14"/>
              <p:cNvSpPr/>
              <p:nvPr/>
            </p:nvSpPr>
            <p:spPr>
              <a:xfrm flipH="false" flipV="false" rot="0">
                <a:off x="0" y="0"/>
                <a:ext cx="8909050" cy="8909050"/>
              </a:xfrm>
              <a:custGeom>
                <a:avLst/>
                <a:gdLst/>
                <a:ahLst/>
                <a:cxnLst/>
                <a:rect r="r" b="b" t="t" l="l"/>
                <a:pathLst>
                  <a:path h="8909050" w="8909050">
                    <a:moveTo>
                      <a:pt x="4454525" y="8909050"/>
                    </a:moveTo>
                    <a:cubicBezTo>
                      <a:pt x="3264662" y="8909050"/>
                      <a:pt x="2146046" y="8445500"/>
                      <a:pt x="1304544" y="7603744"/>
                    </a:cubicBezTo>
                    <a:cubicBezTo>
                      <a:pt x="895477" y="7194550"/>
                      <a:pt x="574294" y="6718173"/>
                      <a:pt x="350012" y="6187694"/>
                    </a:cubicBezTo>
                    <a:cubicBezTo>
                      <a:pt x="117729" y="5638673"/>
                      <a:pt x="0" y="5055489"/>
                      <a:pt x="0" y="4454525"/>
                    </a:cubicBezTo>
                    <a:cubicBezTo>
                      <a:pt x="0" y="3854704"/>
                      <a:pt x="117475" y="3272282"/>
                      <a:pt x="349377" y="2723642"/>
                    </a:cubicBezTo>
                    <a:cubicBezTo>
                      <a:pt x="573405" y="2193163"/>
                      <a:pt x="894207" y="1716786"/>
                      <a:pt x="1302766" y="1307338"/>
                    </a:cubicBezTo>
                    <a:cubicBezTo>
                      <a:pt x="2144141" y="464312"/>
                      <a:pt x="3263519" y="0"/>
                      <a:pt x="4454525" y="0"/>
                    </a:cubicBezTo>
                    <a:cubicBezTo>
                      <a:pt x="5055362" y="0"/>
                      <a:pt x="5638419" y="117729"/>
                      <a:pt x="6187440" y="350012"/>
                    </a:cubicBezTo>
                    <a:cubicBezTo>
                      <a:pt x="6717792" y="574294"/>
                      <a:pt x="7194296" y="895477"/>
                      <a:pt x="7603490" y="1304544"/>
                    </a:cubicBezTo>
                    <a:cubicBezTo>
                      <a:pt x="8445373" y="2146046"/>
                      <a:pt x="8909050" y="3264789"/>
                      <a:pt x="8909050" y="4454652"/>
                    </a:cubicBezTo>
                    <a:cubicBezTo>
                      <a:pt x="8909050" y="5644769"/>
                      <a:pt x="8445246" y="6763766"/>
                      <a:pt x="7602982" y="7605268"/>
                    </a:cubicBezTo>
                    <a:cubicBezTo>
                      <a:pt x="7193789" y="8014208"/>
                      <a:pt x="6717285" y="8335138"/>
                      <a:pt x="6186932" y="8559419"/>
                    </a:cubicBezTo>
                    <a:cubicBezTo>
                      <a:pt x="5637911" y="8791321"/>
                      <a:pt x="5055108" y="8909050"/>
                      <a:pt x="4454525" y="8909050"/>
                    </a:cubicBezTo>
                    <a:close/>
                    <a:moveTo>
                      <a:pt x="4454525" y="19050"/>
                    </a:moveTo>
                    <a:cubicBezTo>
                      <a:pt x="3268599" y="19050"/>
                      <a:pt x="2154047" y="481330"/>
                      <a:pt x="1316228" y="1320800"/>
                    </a:cubicBezTo>
                    <a:cubicBezTo>
                      <a:pt x="909447" y="1728343"/>
                      <a:pt x="590042" y="2202815"/>
                      <a:pt x="366903" y="2731008"/>
                    </a:cubicBezTo>
                    <a:cubicBezTo>
                      <a:pt x="136017" y="3277362"/>
                      <a:pt x="19050" y="3857244"/>
                      <a:pt x="19050" y="4454525"/>
                    </a:cubicBezTo>
                    <a:cubicBezTo>
                      <a:pt x="19050" y="5052949"/>
                      <a:pt x="136271" y="5633593"/>
                      <a:pt x="367538" y="6180328"/>
                    </a:cubicBezTo>
                    <a:cubicBezTo>
                      <a:pt x="590931" y="6708522"/>
                      <a:pt x="910717" y="7182866"/>
                      <a:pt x="1318006" y="7590282"/>
                    </a:cubicBezTo>
                    <a:cubicBezTo>
                      <a:pt x="2155825" y="8428355"/>
                      <a:pt x="3269742" y="8890000"/>
                      <a:pt x="4454525" y="8890000"/>
                    </a:cubicBezTo>
                    <a:cubicBezTo>
                      <a:pt x="5052568" y="8890000"/>
                      <a:pt x="5632958" y="8772779"/>
                      <a:pt x="6179439" y="8541766"/>
                    </a:cubicBezTo>
                    <a:cubicBezTo>
                      <a:pt x="6707632" y="8318500"/>
                      <a:pt x="7181977" y="7998841"/>
                      <a:pt x="7589520" y="7591679"/>
                    </a:cubicBezTo>
                    <a:cubicBezTo>
                      <a:pt x="8428101" y="6753733"/>
                      <a:pt x="8890000" y="5639562"/>
                      <a:pt x="8890000" y="4454525"/>
                    </a:cubicBezTo>
                    <a:cubicBezTo>
                      <a:pt x="8890000" y="3269742"/>
                      <a:pt x="8428355" y="2155825"/>
                      <a:pt x="7590028" y="1317879"/>
                    </a:cubicBezTo>
                    <a:cubicBezTo>
                      <a:pt x="7182612" y="910590"/>
                      <a:pt x="6708140" y="590931"/>
                      <a:pt x="6180074" y="367538"/>
                    </a:cubicBezTo>
                    <a:cubicBezTo>
                      <a:pt x="5633339" y="136271"/>
                      <a:pt x="5052822" y="19050"/>
                      <a:pt x="4454525" y="19050"/>
                    </a:cubicBezTo>
                    <a:close/>
                    <a:moveTo>
                      <a:pt x="4454525" y="8648065"/>
                    </a:moveTo>
                    <a:cubicBezTo>
                      <a:pt x="3334385" y="8648065"/>
                      <a:pt x="2281301" y="8211693"/>
                      <a:pt x="1489075" y="7419213"/>
                    </a:cubicBezTo>
                    <a:cubicBezTo>
                      <a:pt x="697103" y="6626987"/>
                      <a:pt x="260985" y="5574157"/>
                      <a:pt x="260985" y="4454525"/>
                    </a:cubicBezTo>
                    <a:cubicBezTo>
                      <a:pt x="260985" y="3889756"/>
                      <a:pt x="371602" y="3341497"/>
                      <a:pt x="589788" y="2824988"/>
                    </a:cubicBezTo>
                    <a:cubicBezTo>
                      <a:pt x="800735" y="2325624"/>
                      <a:pt x="1102741" y="1877060"/>
                      <a:pt x="1487297" y="1491742"/>
                    </a:cubicBezTo>
                    <a:cubicBezTo>
                      <a:pt x="2279396" y="698119"/>
                      <a:pt x="3333242" y="260985"/>
                      <a:pt x="4454398" y="260985"/>
                    </a:cubicBezTo>
                    <a:cubicBezTo>
                      <a:pt x="5573776" y="260985"/>
                      <a:pt x="6626606" y="697103"/>
                      <a:pt x="7418832" y="1488948"/>
                    </a:cubicBezTo>
                    <a:cubicBezTo>
                      <a:pt x="8211438" y="2281174"/>
                      <a:pt x="8647937" y="3334385"/>
                      <a:pt x="8647937" y="4454398"/>
                    </a:cubicBezTo>
                    <a:cubicBezTo>
                      <a:pt x="8647937" y="5574792"/>
                      <a:pt x="8211311" y="6628130"/>
                      <a:pt x="7418450" y="7420356"/>
                    </a:cubicBezTo>
                    <a:cubicBezTo>
                      <a:pt x="6626225" y="8212074"/>
                      <a:pt x="5573522" y="8648065"/>
                      <a:pt x="4454525" y="8648065"/>
                    </a:cubicBezTo>
                    <a:close/>
                    <a:moveTo>
                      <a:pt x="4454525" y="280035"/>
                    </a:moveTo>
                    <a:cubicBezTo>
                      <a:pt x="3338449" y="280035"/>
                      <a:pt x="2289429" y="715137"/>
                      <a:pt x="1500886" y="1505204"/>
                    </a:cubicBezTo>
                    <a:cubicBezTo>
                      <a:pt x="713613" y="2294001"/>
                      <a:pt x="280035" y="3341370"/>
                      <a:pt x="280035" y="4454525"/>
                    </a:cubicBezTo>
                    <a:cubicBezTo>
                      <a:pt x="280035" y="5569077"/>
                      <a:pt x="714248" y="6617081"/>
                      <a:pt x="1502537" y="7405751"/>
                    </a:cubicBezTo>
                    <a:cubicBezTo>
                      <a:pt x="2291080" y="8194548"/>
                      <a:pt x="3339465" y="8629015"/>
                      <a:pt x="4454525" y="8629015"/>
                    </a:cubicBezTo>
                    <a:cubicBezTo>
                      <a:pt x="5568442" y="8629015"/>
                      <a:pt x="6616319" y="8195056"/>
                      <a:pt x="7405116" y="7407021"/>
                    </a:cubicBezTo>
                    <a:cubicBezTo>
                      <a:pt x="8194422" y="6618477"/>
                      <a:pt x="8629015" y="5569839"/>
                      <a:pt x="8629015" y="4454525"/>
                    </a:cubicBezTo>
                    <a:cubicBezTo>
                      <a:pt x="8629015" y="3339465"/>
                      <a:pt x="8194548" y="2291080"/>
                      <a:pt x="7405497" y="1502537"/>
                    </a:cubicBezTo>
                    <a:cubicBezTo>
                      <a:pt x="6616827" y="714121"/>
                      <a:pt x="5568823" y="280035"/>
                      <a:pt x="4454525" y="280035"/>
                    </a:cubicBezTo>
                    <a:close/>
                  </a:path>
                </a:pathLst>
              </a:custGeom>
              <a:solidFill>
                <a:srgbClr val="2E2E2E"/>
              </a:solidFill>
            </p:spPr>
          </p:sp>
        </p:grpSp>
        <p:sp>
          <p:nvSpPr>
            <p:cNvPr name="TextBox 15" id="15"/>
            <p:cNvSpPr txBox="true"/>
            <p:nvPr/>
          </p:nvSpPr>
          <p:spPr>
            <a:xfrm rot="0">
              <a:off x="0" y="6196770"/>
              <a:ext cx="17740405" cy="1500632"/>
            </a:xfrm>
            <a:prstGeom prst="rect">
              <a:avLst/>
            </a:prstGeom>
          </p:spPr>
          <p:txBody>
            <a:bodyPr anchor="t" rtlCol="false" tIns="0" lIns="0" bIns="0" rIns="0">
              <a:spAutoFit/>
            </a:bodyPr>
            <a:lstStyle/>
            <a:p>
              <a:pPr algn="ctr">
                <a:lnSpc>
                  <a:spcPts val="8928"/>
                </a:lnSpc>
              </a:pPr>
              <a:r>
                <a:rPr lang="en-US" sz="7200">
                  <a:solidFill>
                    <a:srgbClr val="1A1B1E"/>
                  </a:solidFill>
                  <a:latin typeface="Kollektif Bold"/>
                </a:rPr>
                <a:t>Brad</a:t>
              </a:r>
            </a:p>
          </p:txBody>
        </p:sp>
        <p:sp>
          <p:nvSpPr>
            <p:cNvPr name="TextBox 16" id="16"/>
            <p:cNvSpPr txBox="true"/>
            <p:nvPr/>
          </p:nvSpPr>
          <p:spPr>
            <a:xfrm rot="0">
              <a:off x="6165716" y="7649777"/>
              <a:ext cx="5408974" cy="1115895"/>
            </a:xfrm>
            <a:prstGeom prst="rect">
              <a:avLst/>
            </a:prstGeom>
          </p:spPr>
          <p:txBody>
            <a:bodyPr anchor="t" rtlCol="false" tIns="0" lIns="0" bIns="0" rIns="0">
              <a:spAutoFit/>
            </a:bodyPr>
            <a:lstStyle/>
            <a:p>
              <a:pPr algn="ctr">
                <a:lnSpc>
                  <a:spcPts val="3402"/>
                </a:lnSpc>
              </a:pPr>
              <a:r>
                <a:rPr lang="en-US" sz="2430">
                  <a:solidFill>
                    <a:srgbClr val="1A1B1E"/>
                  </a:solidFill>
                  <a:latin typeface="Canva Sans"/>
                </a:rPr>
                <a:t>Software Engineer</a:t>
              </a:r>
            </a:p>
            <a:p>
              <a:pPr algn="ctr">
                <a:lnSpc>
                  <a:spcPts val="3402"/>
                </a:lnSpc>
              </a:pPr>
            </a:p>
          </p:txBody>
        </p:sp>
      </p:grpSp>
      <p:sp>
        <p:nvSpPr>
          <p:cNvPr name="TextBox 17" id="17"/>
          <p:cNvSpPr txBox="true"/>
          <p:nvPr/>
        </p:nvSpPr>
        <p:spPr>
          <a:xfrm rot="0">
            <a:off x="7665167" y="5067300"/>
            <a:ext cx="9235774" cy="2794000"/>
          </a:xfrm>
          <a:prstGeom prst="rect">
            <a:avLst/>
          </a:prstGeom>
        </p:spPr>
        <p:txBody>
          <a:bodyPr anchor="t" rtlCol="false" tIns="0" lIns="0" bIns="0" rIns="0">
            <a:spAutoFit/>
          </a:bodyPr>
          <a:lstStyle/>
          <a:p>
            <a:pPr algn="just">
              <a:lnSpc>
                <a:spcPts val="5599"/>
              </a:lnSpc>
            </a:pPr>
            <a:r>
              <a:rPr lang="en-US" sz="3999">
                <a:solidFill>
                  <a:srgbClr val="1A1B1E"/>
                </a:solidFill>
                <a:latin typeface="Canva Sans"/>
              </a:rPr>
              <a:t>“I always have to plan ahead because doctors are always booked... for some clinics I have to check every day for availability.”</a:t>
            </a:r>
          </a:p>
        </p:txBody>
      </p:sp>
      <p:sp>
        <p:nvSpPr>
          <p:cNvPr name="TextBox 18" id="18"/>
          <p:cNvSpPr txBox="true"/>
          <p:nvPr/>
        </p:nvSpPr>
        <p:spPr>
          <a:xfrm rot="0">
            <a:off x="7665167" y="971550"/>
            <a:ext cx="9655528" cy="2957830"/>
          </a:xfrm>
          <a:prstGeom prst="rect">
            <a:avLst/>
          </a:prstGeom>
        </p:spPr>
        <p:txBody>
          <a:bodyPr anchor="t" rtlCol="false" tIns="0" lIns="0" bIns="0" rIns="0">
            <a:spAutoFit/>
          </a:bodyPr>
          <a:lstStyle/>
          <a:p>
            <a:pPr>
              <a:lnSpc>
                <a:spcPts val="3919"/>
              </a:lnSpc>
            </a:pPr>
            <a:r>
              <a:rPr lang="en-US" sz="2799">
                <a:solidFill>
                  <a:srgbClr val="1A1B1E"/>
                </a:solidFill>
                <a:latin typeface="Canva Sans Bold"/>
              </a:rPr>
              <a:t>Background:</a:t>
            </a:r>
          </a:p>
          <a:p>
            <a:pPr marL="604519" indent="-302260" lvl="1">
              <a:lnSpc>
                <a:spcPts val="3919"/>
              </a:lnSpc>
              <a:buFont typeface="Arial"/>
              <a:buChar char="•"/>
            </a:pPr>
            <a:r>
              <a:rPr lang="en-US" sz="2799">
                <a:solidFill>
                  <a:srgbClr val="1A1B1E"/>
                </a:solidFill>
                <a:latin typeface="Canva Sans"/>
              </a:rPr>
              <a:t>24</a:t>
            </a:r>
            <a:r>
              <a:rPr lang="en-US" sz="2799">
                <a:solidFill>
                  <a:srgbClr val="1A1B1E"/>
                </a:solidFill>
                <a:latin typeface="Canva Sans"/>
              </a:rPr>
              <a:t> years old</a:t>
            </a:r>
          </a:p>
          <a:p>
            <a:pPr marL="604519" indent="-302260" lvl="1">
              <a:lnSpc>
                <a:spcPts val="3919"/>
              </a:lnSpc>
              <a:buFont typeface="Arial"/>
              <a:buChar char="•"/>
            </a:pPr>
            <a:r>
              <a:rPr lang="en-US" sz="2799">
                <a:solidFill>
                  <a:srgbClr val="1A1B1E"/>
                </a:solidFill>
                <a:latin typeface="Canva Sans"/>
              </a:rPr>
              <a:t>Software engineer at large tech company</a:t>
            </a:r>
          </a:p>
          <a:p>
            <a:pPr marL="604519" indent="-302260" lvl="1">
              <a:lnSpc>
                <a:spcPts val="3919"/>
              </a:lnSpc>
              <a:buFont typeface="Arial"/>
              <a:buChar char="•"/>
            </a:pPr>
            <a:r>
              <a:rPr lang="en-US" sz="2799">
                <a:solidFill>
                  <a:srgbClr val="1A1B1E"/>
                </a:solidFill>
                <a:latin typeface="Canva Sans"/>
              </a:rPr>
              <a:t>Former international student</a:t>
            </a:r>
          </a:p>
          <a:p>
            <a:pPr marL="1209039" indent="-403013" lvl="2">
              <a:lnSpc>
                <a:spcPts val="3919"/>
              </a:lnSpc>
              <a:buFont typeface="Arial"/>
              <a:buChar char="⚬"/>
            </a:pPr>
            <a:r>
              <a:rPr lang="en-US" sz="2799">
                <a:solidFill>
                  <a:srgbClr val="1A1B1E"/>
                </a:solidFill>
                <a:latin typeface="Canva Sans"/>
              </a:rPr>
              <a:t>Unfamiliar with American healthcare system coming from Taiwan</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sp>
        <p:nvSpPr>
          <p:cNvPr name="Freeform 10" id="10"/>
          <p:cNvSpPr/>
          <p:nvPr/>
        </p:nvSpPr>
        <p:spPr>
          <a:xfrm flipH="false" flipV="false" rot="0">
            <a:off x="1600939" y="7942253"/>
            <a:ext cx="756845" cy="1685282"/>
          </a:xfrm>
          <a:custGeom>
            <a:avLst/>
            <a:gdLst/>
            <a:ahLst/>
            <a:cxnLst/>
            <a:rect r="r" b="b" t="t" l="l"/>
            <a:pathLst>
              <a:path h="1685282" w="756845">
                <a:moveTo>
                  <a:pt x="0" y="0"/>
                </a:moveTo>
                <a:lnTo>
                  <a:pt x="756845" y="0"/>
                </a:lnTo>
                <a:lnTo>
                  <a:pt x="756845" y="1685282"/>
                </a:lnTo>
                <a:lnTo>
                  <a:pt x="0" y="168528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1" id="11"/>
          <p:cNvSpPr txBox="true"/>
          <p:nvPr/>
        </p:nvSpPr>
        <p:spPr>
          <a:xfrm rot="0">
            <a:off x="2864578" y="7983375"/>
            <a:ext cx="13909884" cy="1251585"/>
          </a:xfrm>
          <a:prstGeom prst="rect">
            <a:avLst/>
          </a:prstGeom>
        </p:spPr>
        <p:txBody>
          <a:bodyPr anchor="t" rtlCol="false" tIns="0" lIns="0" bIns="0" rIns="0">
            <a:spAutoFit/>
          </a:bodyPr>
          <a:lstStyle/>
          <a:p>
            <a:pPr>
              <a:lnSpc>
                <a:spcPts val="5040"/>
              </a:lnSpc>
            </a:pPr>
            <a:r>
              <a:rPr lang="en-US" sz="3600">
                <a:solidFill>
                  <a:srgbClr val="1A1B1E"/>
                </a:solidFill>
                <a:latin typeface="Canva Sans"/>
              </a:rPr>
              <a:t>An </a:t>
            </a:r>
            <a:r>
              <a:rPr lang="en-US" sz="3600">
                <a:solidFill>
                  <a:srgbClr val="1A1B1E"/>
                </a:solidFill>
                <a:latin typeface="Canva Sans Bold"/>
              </a:rPr>
              <a:t>easier</a:t>
            </a:r>
            <a:r>
              <a:rPr lang="en-US" sz="3600">
                <a:solidFill>
                  <a:srgbClr val="1A1B1E"/>
                </a:solidFill>
                <a:latin typeface="Canva Sans"/>
              </a:rPr>
              <a:t> and </a:t>
            </a:r>
            <a:r>
              <a:rPr lang="en-US" sz="3600">
                <a:solidFill>
                  <a:srgbClr val="1A1B1E"/>
                </a:solidFill>
                <a:latin typeface="Canva Sans Bold"/>
              </a:rPr>
              <a:t>faster</a:t>
            </a:r>
            <a:r>
              <a:rPr lang="en-US" sz="3600">
                <a:solidFill>
                  <a:srgbClr val="1A1B1E"/>
                </a:solidFill>
                <a:latin typeface="Canva Sans"/>
              </a:rPr>
              <a:t> way to schedule provider appointments and learn about insurance options (community-based).</a:t>
            </a:r>
          </a:p>
        </p:txBody>
      </p:sp>
      <p:sp>
        <p:nvSpPr>
          <p:cNvPr name="Freeform 12" id="12"/>
          <p:cNvSpPr/>
          <p:nvPr/>
        </p:nvSpPr>
        <p:spPr>
          <a:xfrm flipH="false" flipV="false" rot="0">
            <a:off x="16774461" y="7942253"/>
            <a:ext cx="756845" cy="1685282"/>
          </a:xfrm>
          <a:custGeom>
            <a:avLst/>
            <a:gdLst/>
            <a:ahLst/>
            <a:cxnLst/>
            <a:rect r="r" b="b" t="t" l="l"/>
            <a:pathLst>
              <a:path h="1685282" w="756845">
                <a:moveTo>
                  <a:pt x="0" y="0"/>
                </a:moveTo>
                <a:lnTo>
                  <a:pt x="756845" y="0"/>
                </a:lnTo>
                <a:lnTo>
                  <a:pt x="756845" y="1685282"/>
                </a:lnTo>
                <a:lnTo>
                  <a:pt x="0" y="168528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3" id="13"/>
          <p:cNvSpPr/>
          <p:nvPr/>
        </p:nvSpPr>
        <p:spPr>
          <a:xfrm flipH="false" flipV="false" rot="0">
            <a:off x="9571976" y="859525"/>
            <a:ext cx="1422202" cy="1435250"/>
          </a:xfrm>
          <a:custGeom>
            <a:avLst/>
            <a:gdLst/>
            <a:ahLst/>
            <a:cxnLst/>
            <a:rect r="r" b="b" t="t" l="l"/>
            <a:pathLst>
              <a:path h="1435250" w="1422202">
                <a:moveTo>
                  <a:pt x="0" y="0"/>
                </a:moveTo>
                <a:lnTo>
                  <a:pt x="1422202" y="0"/>
                </a:lnTo>
                <a:lnTo>
                  <a:pt x="1422202" y="1435249"/>
                </a:lnTo>
                <a:lnTo>
                  <a:pt x="0" y="1435249"/>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4" id="14"/>
          <p:cNvSpPr txBox="true"/>
          <p:nvPr/>
        </p:nvSpPr>
        <p:spPr>
          <a:xfrm rot="0">
            <a:off x="1344899" y="990600"/>
            <a:ext cx="9298743" cy="1134999"/>
          </a:xfrm>
          <a:prstGeom prst="rect">
            <a:avLst/>
          </a:prstGeom>
        </p:spPr>
        <p:txBody>
          <a:bodyPr anchor="t" rtlCol="false" tIns="0" lIns="0" bIns="0" rIns="0">
            <a:spAutoFit/>
          </a:bodyPr>
          <a:lstStyle/>
          <a:p>
            <a:pPr>
              <a:lnSpc>
                <a:spcPts val="8928"/>
              </a:lnSpc>
            </a:pPr>
            <a:r>
              <a:rPr lang="en-US" sz="7200">
                <a:solidFill>
                  <a:srgbClr val="1A1B1E"/>
                </a:solidFill>
                <a:latin typeface="Kollektif Bold"/>
              </a:rPr>
              <a:t>Brad: Key Findings</a:t>
            </a:r>
          </a:p>
        </p:txBody>
      </p:sp>
      <p:sp>
        <p:nvSpPr>
          <p:cNvPr name="TextBox 15" id="15"/>
          <p:cNvSpPr txBox="true"/>
          <p:nvPr/>
        </p:nvSpPr>
        <p:spPr>
          <a:xfrm rot="0">
            <a:off x="1884652" y="2349508"/>
            <a:ext cx="15374648" cy="3804285"/>
          </a:xfrm>
          <a:prstGeom prst="rect">
            <a:avLst/>
          </a:prstGeom>
        </p:spPr>
        <p:txBody>
          <a:bodyPr anchor="t" rtlCol="false" tIns="0" lIns="0" bIns="0" rIns="0">
            <a:spAutoFit/>
          </a:bodyPr>
          <a:lstStyle/>
          <a:p>
            <a:pPr marL="777240" indent="-388620" lvl="1">
              <a:lnSpc>
                <a:spcPts val="5040"/>
              </a:lnSpc>
              <a:buFont typeface="Arial"/>
              <a:buChar char="•"/>
            </a:pPr>
            <a:r>
              <a:rPr lang="en-US" sz="3600">
                <a:solidFill>
                  <a:srgbClr val="1A1B1E"/>
                </a:solidFill>
                <a:latin typeface="Canva Sans"/>
              </a:rPr>
              <a:t>Difficulty of scheduling appointments and </a:t>
            </a:r>
            <a:r>
              <a:rPr lang="en-US" sz="3600">
                <a:solidFill>
                  <a:srgbClr val="1A1B1E"/>
                </a:solidFill>
                <a:latin typeface="Canva Sans Bold"/>
              </a:rPr>
              <a:t>long wait times</a:t>
            </a:r>
            <a:r>
              <a:rPr lang="en-US" sz="3600">
                <a:solidFill>
                  <a:srgbClr val="1A1B1E"/>
                </a:solidFill>
                <a:latin typeface="Canva Sans"/>
              </a:rPr>
              <a:t> at clinics</a:t>
            </a:r>
          </a:p>
          <a:p>
            <a:pPr marL="1554480" indent="-518160" lvl="2">
              <a:lnSpc>
                <a:spcPts val="5040"/>
              </a:lnSpc>
              <a:buFont typeface="Arial"/>
              <a:buChar char="⚬"/>
            </a:pPr>
            <a:r>
              <a:rPr lang="en-US" sz="3600">
                <a:solidFill>
                  <a:srgbClr val="1A1B1E"/>
                </a:solidFill>
                <a:latin typeface="Canva Sans"/>
              </a:rPr>
              <a:t>Have to check constantly for availabilities, wasting time</a:t>
            </a:r>
          </a:p>
          <a:p>
            <a:pPr marL="777240" indent="-388620" lvl="1">
              <a:lnSpc>
                <a:spcPts val="5040"/>
              </a:lnSpc>
              <a:buFont typeface="Arial"/>
              <a:buChar char="•"/>
            </a:pPr>
            <a:r>
              <a:rPr lang="en-US" sz="3600">
                <a:solidFill>
                  <a:srgbClr val="1A1B1E"/>
                </a:solidFill>
                <a:latin typeface="Canva Sans"/>
              </a:rPr>
              <a:t>Utilized communities to make decisions and educate:</a:t>
            </a:r>
          </a:p>
          <a:p>
            <a:pPr marL="1554480" indent="-518160" lvl="2">
              <a:lnSpc>
                <a:spcPts val="5040"/>
              </a:lnSpc>
              <a:buFont typeface="Arial"/>
              <a:buChar char="⚬"/>
            </a:pPr>
            <a:r>
              <a:rPr lang="en-US" sz="3600">
                <a:solidFill>
                  <a:srgbClr val="1A1B1E"/>
                </a:solidFill>
                <a:latin typeface="Canva Sans"/>
              </a:rPr>
              <a:t>Selecting doctors based on </a:t>
            </a:r>
            <a:r>
              <a:rPr lang="en-US" sz="3600">
                <a:solidFill>
                  <a:srgbClr val="1A1B1E"/>
                </a:solidFill>
                <a:latin typeface="Canva Sans Bold Italics"/>
              </a:rPr>
              <a:t>qualifications and personality</a:t>
            </a:r>
          </a:p>
          <a:p>
            <a:pPr marL="1554480" indent="-518160" lvl="2">
              <a:lnSpc>
                <a:spcPts val="5040"/>
              </a:lnSpc>
              <a:buFont typeface="Arial"/>
              <a:buChar char="⚬"/>
            </a:pPr>
            <a:r>
              <a:rPr lang="en-US" sz="3600">
                <a:solidFill>
                  <a:srgbClr val="1A1B1E"/>
                </a:solidFill>
                <a:latin typeface="Canva Sans"/>
              </a:rPr>
              <a:t>Figuring out best insurance for himself</a:t>
            </a:r>
          </a:p>
        </p:txBody>
      </p:sp>
      <p:sp>
        <p:nvSpPr>
          <p:cNvPr name="TextBox 16" id="16"/>
          <p:cNvSpPr txBox="true"/>
          <p:nvPr/>
        </p:nvSpPr>
        <p:spPr>
          <a:xfrm rot="0">
            <a:off x="1344899" y="6410968"/>
            <a:ext cx="4628978" cy="1134999"/>
          </a:xfrm>
          <a:prstGeom prst="rect">
            <a:avLst/>
          </a:prstGeom>
        </p:spPr>
        <p:txBody>
          <a:bodyPr anchor="t" rtlCol="false" tIns="0" lIns="0" bIns="0" rIns="0">
            <a:spAutoFit/>
          </a:bodyPr>
          <a:lstStyle/>
          <a:p>
            <a:pPr>
              <a:lnSpc>
                <a:spcPts val="8928"/>
              </a:lnSpc>
            </a:pPr>
            <a:r>
              <a:rPr lang="en-US" sz="7200">
                <a:solidFill>
                  <a:srgbClr val="1A1B1E"/>
                </a:solidFill>
                <a:latin typeface="Kollektif Bold"/>
              </a:rPr>
              <a:t>Need</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2">
                <a:alphaModFix amt="62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4">
                <a:alphaModFix amt="62000"/>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6">
                <a:alphaModFix amt="62000"/>
                <a:extLst>
                  <a:ext uri="{96DAC541-7B7A-43D3-8B79-37D633B846F1}">
                    <asvg:svgBlip xmlns:asvg="http://schemas.microsoft.com/office/drawing/2016/SVG/main" r:embed="rId7"/>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2">
                <a:alphaModFix amt="62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4">
                <a:alphaModFix amt="62000"/>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6">
                <a:alphaModFix amt="62000"/>
                <a:extLst>
                  <a:ext uri="{96DAC541-7B7A-43D3-8B79-37D633B846F1}">
                    <asvg:svgBlip xmlns:asvg="http://schemas.microsoft.com/office/drawing/2016/SVG/main" r:embed="rId7"/>
                  </a:ext>
                </a:extLst>
              </a:blip>
              <a:stretch>
                <a:fillRect l="0" t="0" r="0" b="0"/>
              </a:stretch>
            </a:blipFill>
          </p:spPr>
        </p:sp>
      </p:grpSp>
      <p:sp>
        <p:nvSpPr>
          <p:cNvPr name="TextBox 10" id="10"/>
          <p:cNvSpPr txBox="true"/>
          <p:nvPr/>
        </p:nvSpPr>
        <p:spPr>
          <a:xfrm rot="0">
            <a:off x="2707135" y="947801"/>
            <a:ext cx="13305304" cy="1134999"/>
          </a:xfrm>
          <a:prstGeom prst="rect">
            <a:avLst/>
          </a:prstGeom>
        </p:spPr>
        <p:txBody>
          <a:bodyPr anchor="t" rtlCol="false" tIns="0" lIns="0" bIns="0" rIns="0">
            <a:spAutoFit/>
          </a:bodyPr>
          <a:lstStyle/>
          <a:p>
            <a:pPr algn="ctr">
              <a:lnSpc>
                <a:spcPts val="8928"/>
              </a:lnSpc>
            </a:pPr>
            <a:r>
              <a:rPr lang="en-US" sz="7200">
                <a:solidFill>
                  <a:srgbClr val="1A1B1E"/>
                </a:solidFill>
                <a:latin typeface="Kollektif Bold"/>
              </a:rPr>
              <a:t>POVs</a:t>
            </a:r>
          </a:p>
        </p:txBody>
      </p:sp>
      <p:grpSp>
        <p:nvGrpSpPr>
          <p:cNvPr name="Group 11" id="11"/>
          <p:cNvGrpSpPr/>
          <p:nvPr/>
        </p:nvGrpSpPr>
        <p:grpSpPr>
          <a:xfrm rot="0">
            <a:off x="1028700" y="2759321"/>
            <a:ext cx="4198913" cy="5684905"/>
            <a:chOff x="0" y="0"/>
            <a:chExt cx="5598550" cy="7579873"/>
          </a:xfrm>
        </p:grpSpPr>
        <p:grpSp>
          <p:nvGrpSpPr>
            <p:cNvPr name="Group 12" id="12"/>
            <p:cNvGrpSpPr/>
            <p:nvPr/>
          </p:nvGrpSpPr>
          <p:grpSpPr>
            <a:xfrm rot="0">
              <a:off x="0" y="3182768"/>
              <a:ext cx="5598550" cy="4397105"/>
              <a:chOff x="0" y="0"/>
              <a:chExt cx="577429" cy="453513"/>
            </a:xfrm>
          </p:grpSpPr>
          <p:sp>
            <p:nvSpPr>
              <p:cNvPr name="Freeform 13" id="13"/>
              <p:cNvSpPr/>
              <p:nvPr/>
            </p:nvSpPr>
            <p:spPr>
              <a:xfrm flipH="false" flipV="false" rot="0">
                <a:off x="0" y="0"/>
                <a:ext cx="577429" cy="453513"/>
              </a:xfrm>
              <a:custGeom>
                <a:avLst/>
                <a:gdLst/>
                <a:ahLst/>
                <a:cxnLst/>
                <a:rect r="r" b="b" t="t" l="l"/>
                <a:pathLst>
                  <a:path h="453513" w="577429">
                    <a:moveTo>
                      <a:pt x="77439" y="0"/>
                    </a:moveTo>
                    <a:lnTo>
                      <a:pt x="499990" y="0"/>
                    </a:lnTo>
                    <a:cubicBezTo>
                      <a:pt x="542758" y="0"/>
                      <a:pt x="577429" y="34671"/>
                      <a:pt x="577429" y="77439"/>
                    </a:cubicBezTo>
                    <a:lnTo>
                      <a:pt x="577429" y="376074"/>
                    </a:lnTo>
                    <a:cubicBezTo>
                      <a:pt x="577429" y="396612"/>
                      <a:pt x="569270" y="416309"/>
                      <a:pt x="554748" y="430832"/>
                    </a:cubicBezTo>
                    <a:cubicBezTo>
                      <a:pt x="540225" y="445354"/>
                      <a:pt x="520528" y="453513"/>
                      <a:pt x="499990" y="453513"/>
                    </a:cubicBezTo>
                    <a:lnTo>
                      <a:pt x="77439" y="453513"/>
                    </a:lnTo>
                    <a:cubicBezTo>
                      <a:pt x="56901" y="453513"/>
                      <a:pt x="37204" y="445354"/>
                      <a:pt x="22681" y="430832"/>
                    </a:cubicBezTo>
                    <a:cubicBezTo>
                      <a:pt x="8159" y="416309"/>
                      <a:pt x="0" y="396612"/>
                      <a:pt x="0" y="376074"/>
                    </a:cubicBezTo>
                    <a:lnTo>
                      <a:pt x="0" y="77439"/>
                    </a:lnTo>
                    <a:cubicBezTo>
                      <a:pt x="0" y="56901"/>
                      <a:pt x="8159" y="37204"/>
                      <a:pt x="22681" y="22681"/>
                    </a:cubicBezTo>
                    <a:cubicBezTo>
                      <a:pt x="37204" y="8159"/>
                      <a:pt x="56901" y="0"/>
                      <a:pt x="77439" y="0"/>
                    </a:cubicBezTo>
                    <a:close/>
                  </a:path>
                </a:pathLst>
              </a:custGeom>
              <a:solidFill>
                <a:srgbClr val="FFFFFF"/>
              </a:solidFill>
              <a:ln cap="rnd">
                <a:noFill/>
                <a:prstDash val="solid"/>
                <a:round/>
              </a:ln>
            </p:spPr>
          </p:sp>
          <p:sp>
            <p:nvSpPr>
              <p:cNvPr name="TextBox 14" id="14"/>
              <p:cNvSpPr txBox="true"/>
              <p:nvPr/>
            </p:nvSpPr>
            <p:spPr>
              <a:xfrm>
                <a:off x="0" y="-57150"/>
                <a:ext cx="812800" cy="869950"/>
              </a:xfrm>
              <a:prstGeom prst="rect">
                <a:avLst/>
              </a:prstGeom>
            </p:spPr>
            <p:txBody>
              <a:bodyPr anchor="ctr" rtlCol="false" tIns="58093" lIns="58093" bIns="58093" rIns="58093"/>
              <a:lstStyle/>
              <a:p>
                <a:pPr algn="ctr" marL="0" indent="0" lvl="0">
                  <a:lnSpc>
                    <a:spcPts val="2754"/>
                  </a:lnSpc>
                  <a:spcBef>
                    <a:spcPct val="0"/>
                  </a:spcBef>
                </a:pPr>
              </a:p>
            </p:txBody>
          </p:sp>
        </p:grpSp>
        <p:grpSp>
          <p:nvGrpSpPr>
            <p:cNvPr name="Group 15" id="15"/>
            <p:cNvGrpSpPr>
              <a:grpSpLocks noChangeAspect="true"/>
            </p:cNvGrpSpPr>
            <p:nvPr/>
          </p:nvGrpSpPr>
          <p:grpSpPr>
            <a:xfrm rot="0">
              <a:off x="720021" y="0"/>
              <a:ext cx="4158508" cy="4158508"/>
              <a:chOff x="0" y="0"/>
              <a:chExt cx="8909050" cy="8909050"/>
            </a:xfrm>
          </p:grpSpPr>
          <p:sp>
            <p:nvSpPr>
              <p:cNvPr name="Freeform 16" id="16"/>
              <p:cNvSpPr/>
              <p:nvPr/>
            </p:nvSpPr>
            <p:spPr>
              <a:xfrm flipH="false" flipV="false" rot="0">
                <a:off x="-210012" y="2402"/>
                <a:ext cx="9329074" cy="8904246"/>
              </a:xfrm>
              <a:custGeom>
                <a:avLst/>
                <a:gdLst/>
                <a:ahLst/>
                <a:cxnLst/>
                <a:rect r="r" b="b" t="t" l="l"/>
                <a:pathLst>
                  <a:path h="8904246" w="9329074">
                    <a:moveTo>
                      <a:pt x="4664537" y="7123"/>
                    </a:moveTo>
                    <a:cubicBezTo>
                      <a:pt x="3071756" y="0"/>
                      <a:pt x="1596908" y="845651"/>
                      <a:pt x="798454" y="2223865"/>
                    </a:cubicBezTo>
                    <a:cubicBezTo>
                      <a:pt x="0" y="3602079"/>
                      <a:pt x="0" y="5302167"/>
                      <a:pt x="798454" y="6680382"/>
                    </a:cubicBezTo>
                    <a:cubicBezTo>
                      <a:pt x="1596908" y="8058595"/>
                      <a:pt x="3071756" y="8904246"/>
                      <a:pt x="4664537" y="8897123"/>
                    </a:cubicBezTo>
                    <a:cubicBezTo>
                      <a:pt x="6257318" y="8904246"/>
                      <a:pt x="7732166" y="8058595"/>
                      <a:pt x="8530620" y="6680382"/>
                    </a:cubicBezTo>
                    <a:cubicBezTo>
                      <a:pt x="9329074" y="5302167"/>
                      <a:pt x="9329074" y="3602079"/>
                      <a:pt x="8530620" y="2223865"/>
                    </a:cubicBezTo>
                    <a:cubicBezTo>
                      <a:pt x="7732166" y="845651"/>
                      <a:pt x="6257318" y="0"/>
                      <a:pt x="4664537" y="7123"/>
                    </a:cubicBezTo>
                    <a:close/>
                  </a:path>
                </a:pathLst>
              </a:custGeom>
              <a:solidFill>
                <a:srgbClr val="A19FFF"/>
              </a:solidFill>
            </p:spPr>
          </p:sp>
          <p:sp>
            <p:nvSpPr>
              <p:cNvPr name="Freeform 17" id="17"/>
              <p:cNvSpPr/>
              <p:nvPr/>
            </p:nvSpPr>
            <p:spPr>
              <a:xfrm flipH="false" flipV="false" rot="0">
                <a:off x="63863" y="263805"/>
                <a:ext cx="8781323" cy="8381440"/>
              </a:xfrm>
              <a:custGeom>
                <a:avLst/>
                <a:gdLst/>
                <a:ahLst/>
                <a:cxnLst/>
                <a:rect r="r" b="b" t="t" l="l"/>
                <a:pathLst>
                  <a:path h="8381440" w="8781323">
                    <a:moveTo>
                      <a:pt x="4390662" y="6705"/>
                    </a:moveTo>
                    <a:cubicBezTo>
                      <a:pt x="2891400" y="0"/>
                      <a:pt x="1503147" y="795999"/>
                      <a:pt x="751573" y="2093292"/>
                    </a:cubicBezTo>
                    <a:cubicBezTo>
                      <a:pt x="0" y="3390586"/>
                      <a:pt x="0" y="4990854"/>
                      <a:pt x="751573" y="6288148"/>
                    </a:cubicBezTo>
                    <a:cubicBezTo>
                      <a:pt x="1503147" y="7585441"/>
                      <a:pt x="2891400" y="8381440"/>
                      <a:pt x="4390662" y="8374735"/>
                    </a:cubicBezTo>
                    <a:cubicBezTo>
                      <a:pt x="5889924" y="8381440"/>
                      <a:pt x="7278177" y="7585441"/>
                      <a:pt x="8029751" y="6288148"/>
                    </a:cubicBezTo>
                    <a:cubicBezTo>
                      <a:pt x="8781323" y="4990854"/>
                      <a:pt x="8781323" y="3390586"/>
                      <a:pt x="8029751" y="2093292"/>
                    </a:cubicBezTo>
                    <a:cubicBezTo>
                      <a:pt x="7278177" y="795999"/>
                      <a:pt x="5889924" y="0"/>
                      <a:pt x="4390662" y="6705"/>
                    </a:cubicBezTo>
                    <a:close/>
                  </a:path>
                </a:pathLst>
              </a:custGeom>
              <a:blipFill>
                <a:blip r:embed="rId8"/>
                <a:stretch>
                  <a:fillRect l="-28081" t="0" r="-28081" b="0"/>
                </a:stretch>
              </a:blipFill>
            </p:spPr>
          </p:sp>
          <p:sp>
            <p:nvSpPr>
              <p:cNvPr name="Freeform 18" id="18"/>
              <p:cNvSpPr/>
              <p:nvPr/>
            </p:nvSpPr>
            <p:spPr>
              <a:xfrm flipH="false" flipV="false" rot="0">
                <a:off x="0" y="0"/>
                <a:ext cx="8909050" cy="8909050"/>
              </a:xfrm>
              <a:custGeom>
                <a:avLst/>
                <a:gdLst/>
                <a:ahLst/>
                <a:cxnLst/>
                <a:rect r="r" b="b" t="t" l="l"/>
                <a:pathLst>
                  <a:path h="8909050" w="8909050">
                    <a:moveTo>
                      <a:pt x="4454525" y="8909050"/>
                    </a:moveTo>
                    <a:cubicBezTo>
                      <a:pt x="3264662" y="8909050"/>
                      <a:pt x="2146046" y="8445500"/>
                      <a:pt x="1304544" y="7603744"/>
                    </a:cubicBezTo>
                    <a:cubicBezTo>
                      <a:pt x="895477" y="7194550"/>
                      <a:pt x="574294" y="6718173"/>
                      <a:pt x="350012" y="6187694"/>
                    </a:cubicBezTo>
                    <a:cubicBezTo>
                      <a:pt x="117729" y="5638673"/>
                      <a:pt x="0" y="5055489"/>
                      <a:pt x="0" y="4454525"/>
                    </a:cubicBezTo>
                    <a:cubicBezTo>
                      <a:pt x="0" y="3854704"/>
                      <a:pt x="117475" y="3272282"/>
                      <a:pt x="349377" y="2723642"/>
                    </a:cubicBezTo>
                    <a:cubicBezTo>
                      <a:pt x="573405" y="2193163"/>
                      <a:pt x="894207" y="1716786"/>
                      <a:pt x="1302766" y="1307338"/>
                    </a:cubicBezTo>
                    <a:cubicBezTo>
                      <a:pt x="2144141" y="464312"/>
                      <a:pt x="3263519" y="0"/>
                      <a:pt x="4454525" y="0"/>
                    </a:cubicBezTo>
                    <a:cubicBezTo>
                      <a:pt x="5055362" y="0"/>
                      <a:pt x="5638419" y="117729"/>
                      <a:pt x="6187440" y="350012"/>
                    </a:cubicBezTo>
                    <a:cubicBezTo>
                      <a:pt x="6717792" y="574294"/>
                      <a:pt x="7194296" y="895477"/>
                      <a:pt x="7603490" y="1304544"/>
                    </a:cubicBezTo>
                    <a:cubicBezTo>
                      <a:pt x="8445373" y="2146046"/>
                      <a:pt x="8909050" y="3264789"/>
                      <a:pt x="8909050" y="4454652"/>
                    </a:cubicBezTo>
                    <a:cubicBezTo>
                      <a:pt x="8909050" y="5644769"/>
                      <a:pt x="8445246" y="6763766"/>
                      <a:pt x="7602982" y="7605268"/>
                    </a:cubicBezTo>
                    <a:cubicBezTo>
                      <a:pt x="7193789" y="8014208"/>
                      <a:pt x="6717285" y="8335138"/>
                      <a:pt x="6186932" y="8559419"/>
                    </a:cubicBezTo>
                    <a:cubicBezTo>
                      <a:pt x="5637911" y="8791321"/>
                      <a:pt x="5055108" y="8909050"/>
                      <a:pt x="4454525" y="8909050"/>
                    </a:cubicBezTo>
                    <a:close/>
                    <a:moveTo>
                      <a:pt x="4454525" y="19050"/>
                    </a:moveTo>
                    <a:cubicBezTo>
                      <a:pt x="3268599" y="19050"/>
                      <a:pt x="2154047" y="481330"/>
                      <a:pt x="1316228" y="1320800"/>
                    </a:cubicBezTo>
                    <a:cubicBezTo>
                      <a:pt x="909447" y="1728343"/>
                      <a:pt x="590042" y="2202815"/>
                      <a:pt x="366903" y="2731008"/>
                    </a:cubicBezTo>
                    <a:cubicBezTo>
                      <a:pt x="136017" y="3277362"/>
                      <a:pt x="19050" y="3857244"/>
                      <a:pt x="19050" y="4454525"/>
                    </a:cubicBezTo>
                    <a:cubicBezTo>
                      <a:pt x="19050" y="5052949"/>
                      <a:pt x="136271" y="5633593"/>
                      <a:pt x="367538" y="6180328"/>
                    </a:cubicBezTo>
                    <a:cubicBezTo>
                      <a:pt x="590931" y="6708522"/>
                      <a:pt x="910717" y="7182866"/>
                      <a:pt x="1318006" y="7590282"/>
                    </a:cubicBezTo>
                    <a:cubicBezTo>
                      <a:pt x="2155825" y="8428355"/>
                      <a:pt x="3269742" y="8890000"/>
                      <a:pt x="4454525" y="8890000"/>
                    </a:cubicBezTo>
                    <a:cubicBezTo>
                      <a:pt x="5052568" y="8890000"/>
                      <a:pt x="5632958" y="8772779"/>
                      <a:pt x="6179439" y="8541766"/>
                    </a:cubicBezTo>
                    <a:cubicBezTo>
                      <a:pt x="6707632" y="8318500"/>
                      <a:pt x="7181977" y="7998841"/>
                      <a:pt x="7589520" y="7591679"/>
                    </a:cubicBezTo>
                    <a:cubicBezTo>
                      <a:pt x="8428101" y="6753733"/>
                      <a:pt x="8890000" y="5639562"/>
                      <a:pt x="8890000" y="4454525"/>
                    </a:cubicBezTo>
                    <a:cubicBezTo>
                      <a:pt x="8890000" y="3269742"/>
                      <a:pt x="8428355" y="2155825"/>
                      <a:pt x="7590028" y="1317879"/>
                    </a:cubicBezTo>
                    <a:cubicBezTo>
                      <a:pt x="7182612" y="910590"/>
                      <a:pt x="6708140" y="590931"/>
                      <a:pt x="6180074" y="367538"/>
                    </a:cubicBezTo>
                    <a:cubicBezTo>
                      <a:pt x="5633339" y="136271"/>
                      <a:pt x="5052822" y="19050"/>
                      <a:pt x="4454525" y="19050"/>
                    </a:cubicBezTo>
                    <a:close/>
                    <a:moveTo>
                      <a:pt x="4454525" y="8648065"/>
                    </a:moveTo>
                    <a:cubicBezTo>
                      <a:pt x="3334385" y="8648065"/>
                      <a:pt x="2281301" y="8211693"/>
                      <a:pt x="1489075" y="7419213"/>
                    </a:cubicBezTo>
                    <a:cubicBezTo>
                      <a:pt x="697103" y="6626987"/>
                      <a:pt x="260985" y="5574157"/>
                      <a:pt x="260985" y="4454525"/>
                    </a:cubicBezTo>
                    <a:cubicBezTo>
                      <a:pt x="260985" y="3889756"/>
                      <a:pt x="371602" y="3341497"/>
                      <a:pt x="589788" y="2824988"/>
                    </a:cubicBezTo>
                    <a:cubicBezTo>
                      <a:pt x="800735" y="2325624"/>
                      <a:pt x="1102741" y="1877060"/>
                      <a:pt x="1487297" y="1491742"/>
                    </a:cubicBezTo>
                    <a:cubicBezTo>
                      <a:pt x="2279396" y="698119"/>
                      <a:pt x="3333242" y="260985"/>
                      <a:pt x="4454398" y="260985"/>
                    </a:cubicBezTo>
                    <a:cubicBezTo>
                      <a:pt x="5573776" y="260985"/>
                      <a:pt x="6626606" y="697103"/>
                      <a:pt x="7418832" y="1488948"/>
                    </a:cubicBezTo>
                    <a:cubicBezTo>
                      <a:pt x="8211438" y="2281174"/>
                      <a:pt x="8647937" y="3334385"/>
                      <a:pt x="8647937" y="4454398"/>
                    </a:cubicBezTo>
                    <a:cubicBezTo>
                      <a:pt x="8647937" y="5574792"/>
                      <a:pt x="8211311" y="6628130"/>
                      <a:pt x="7418450" y="7420356"/>
                    </a:cubicBezTo>
                    <a:cubicBezTo>
                      <a:pt x="6626225" y="8212074"/>
                      <a:pt x="5573522" y="8648065"/>
                      <a:pt x="4454525" y="8648065"/>
                    </a:cubicBezTo>
                    <a:close/>
                    <a:moveTo>
                      <a:pt x="4454525" y="280035"/>
                    </a:moveTo>
                    <a:cubicBezTo>
                      <a:pt x="3338449" y="280035"/>
                      <a:pt x="2289429" y="715137"/>
                      <a:pt x="1500886" y="1505204"/>
                    </a:cubicBezTo>
                    <a:cubicBezTo>
                      <a:pt x="713613" y="2294001"/>
                      <a:pt x="280035" y="3341370"/>
                      <a:pt x="280035" y="4454525"/>
                    </a:cubicBezTo>
                    <a:cubicBezTo>
                      <a:pt x="280035" y="5569077"/>
                      <a:pt x="714248" y="6617081"/>
                      <a:pt x="1502537" y="7405751"/>
                    </a:cubicBezTo>
                    <a:cubicBezTo>
                      <a:pt x="2291080" y="8194548"/>
                      <a:pt x="3339465" y="8629015"/>
                      <a:pt x="4454525" y="8629015"/>
                    </a:cubicBezTo>
                    <a:cubicBezTo>
                      <a:pt x="5568442" y="8629015"/>
                      <a:pt x="6616319" y="8195056"/>
                      <a:pt x="7405116" y="7407021"/>
                    </a:cubicBezTo>
                    <a:cubicBezTo>
                      <a:pt x="8194422" y="6618477"/>
                      <a:pt x="8629015" y="5569839"/>
                      <a:pt x="8629015" y="4454525"/>
                    </a:cubicBezTo>
                    <a:cubicBezTo>
                      <a:pt x="8629015" y="3339465"/>
                      <a:pt x="8194548" y="2291080"/>
                      <a:pt x="7405497" y="1502537"/>
                    </a:cubicBezTo>
                    <a:cubicBezTo>
                      <a:pt x="6616827" y="714121"/>
                      <a:pt x="5568823" y="280035"/>
                      <a:pt x="4454525" y="280035"/>
                    </a:cubicBezTo>
                    <a:close/>
                  </a:path>
                </a:pathLst>
              </a:custGeom>
              <a:solidFill>
                <a:srgbClr val="2E2E2E"/>
              </a:solidFill>
            </p:spPr>
          </p:sp>
        </p:grpSp>
        <p:sp>
          <p:nvSpPr>
            <p:cNvPr name="TextBox 19" id="19"/>
            <p:cNvSpPr txBox="true"/>
            <p:nvPr/>
          </p:nvSpPr>
          <p:spPr>
            <a:xfrm rot="0">
              <a:off x="95899" y="4316090"/>
              <a:ext cx="5406753" cy="740898"/>
            </a:xfrm>
            <a:prstGeom prst="rect">
              <a:avLst/>
            </a:prstGeom>
          </p:spPr>
          <p:txBody>
            <a:bodyPr anchor="t" rtlCol="false" tIns="0" lIns="0" bIns="0" rIns="0">
              <a:spAutoFit/>
            </a:bodyPr>
            <a:lstStyle/>
            <a:p>
              <a:pPr algn="ctr" marL="0" indent="0" lvl="0">
                <a:lnSpc>
                  <a:spcPts val="4802"/>
                </a:lnSpc>
                <a:spcBef>
                  <a:spcPct val="0"/>
                </a:spcBef>
              </a:pPr>
              <a:r>
                <a:rPr lang="en-US" sz="3201">
                  <a:solidFill>
                    <a:srgbClr val="1A1B1E"/>
                  </a:solidFill>
                  <a:latin typeface="Kollektif Bold"/>
                </a:rPr>
                <a:t>Connie</a:t>
              </a:r>
            </a:p>
          </p:txBody>
        </p:sp>
        <p:sp>
          <p:nvSpPr>
            <p:cNvPr name="TextBox 20" id="20"/>
            <p:cNvSpPr txBox="true"/>
            <p:nvPr/>
          </p:nvSpPr>
          <p:spPr>
            <a:xfrm rot="0">
              <a:off x="0" y="5329826"/>
              <a:ext cx="5598550" cy="1140346"/>
            </a:xfrm>
            <a:prstGeom prst="rect">
              <a:avLst/>
            </a:prstGeom>
          </p:spPr>
          <p:txBody>
            <a:bodyPr anchor="t" rtlCol="false" tIns="0" lIns="0" bIns="0" rIns="0">
              <a:spAutoFit/>
            </a:bodyPr>
            <a:lstStyle/>
            <a:p>
              <a:pPr algn="ctr">
                <a:lnSpc>
                  <a:spcPts val="3522"/>
                </a:lnSpc>
              </a:pPr>
              <a:r>
                <a:rPr lang="en-US" sz="2515">
                  <a:solidFill>
                    <a:srgbClr val="1A1B1E"/>
                  </a:solidFill>
                  <a:latin typeface="Canva Sans"/>
                </a:rPr>
                <a:t>Entrepreneur</a:t>
              </a:r>
            </a:p>
            <a:p>
              <a:pPr algn="ctr">
                <a:lnSpc>
                  <a:spcPts val="3522"/>
                </a:lnSpc>
              </a:pPr>
              <a:r>
                <a:rPr lang="en-US" sz="2515">
                  <a:solidFill>
                    <a:srgbClr val="1A1B1E"/>
                  </a:solidFill>
                  <a:latin typeface="Canva Sans"/>
                </a:rPr>
                <a:t>Stanford GSB ‘22</a:t>
              </a:r>
            </a:p>
          </p:txBody>
        </p:sp>
      </p:grpSp>
      <p:grpSp>
        <p:nvGrpSpPr>
          <p:cNvPr name="Group 21" id="21"/>
          <p:cNvGrpSpPr/>
          <p:nvPr/>
        </p:nvGrpSpPr>
        <p:grpSpPr>
          <a:xfrm rot="0">
            <a:off x="13062731" y="5146397"/>
            <a:ext cx="4198913" cy="3297829"/>
            <a:chOff x="0" y="0"/>
            <a:chExt cx="577429" cy="453513"/>
          </a:xfrm>
        </p:grpSpPr>
        <p:sp>
          <p:nvSpPr>
            <p:cNvPr name="Freeform 22" id="22"/>
            <p:cNvSpPr/>
            <p:nvPr/>
          </p:nvSpPr>
          <p:spPr>
            <a:xfrm flipH="false" flipV="false" rot="0">
              <a:off x="0" y="0"/>
              <a:ext cx="577429" cy="453513"/>
            </a:xfrm>
            <a:custGeom>
              <a:avLst/>
              <a:gdLst/>
              <a:ahLst/>
              <a:cxnLst/>
              <a:rect r="r" b="b" t="t" l="l"/>
              <a:pathLst>
                <a:path h="453513" w="577429">
                  <a:moveTo>
                    <a:pt x="77439" y="0"/>
                  </a:moveTo>
                  <a:lnTo>
                    <a:pt x="499990" y="0"/>
                  </a:lnTo>
                  <a:cubicBezTo>
                    <a:pt x="542758" y="0"/>
                    <a:pt x="577429" y="34671"/>
                    <a:pt x="577429" y="77439"/>
                  </a:cubicBezTo>
                  <a:lnTo>
                    <a:pt x="577429" y="376074"/>
                  </a:lnTo>
                  <a:cubicBezTo>
                    <a:pt x="577429" y="396612"/>
                    <a:pt x="569270" y="416309"/>
                    <a:pt x="554748" y="430832"/>
                  </a:cubicBezTo>
                  <a:cubicBezTo>
                    <a:pt x="540225" y="445354"/>
                    <a:pt x="520528" y="453513"/>
                    <a:pt x="499990" y="453513"/>
                  </a:cubicBezTo>
                  <a:lnTo>
                    <a:pt x="77439" y="453513"/>
                  </a:lnTo>
                  <a:cubicBezTo>
                    <a:pt x="56901" y="453513"/>
                    <a:pt x="37204" y="445354"/>
                    <a:pt x="22681" y="430832"/>
                  </a:cubicBezTo>
                  <a:cubicBezTo>
                    <a:pt x="8159" y="416309"/>
                    <a:pt x="0" y="396612"/>
                    <a:pt x="0" y="376074"/>
                  </a:cubicBezTo>
                  <a:lnTo>
                    <a:pt x="0" y="77439"/>
                  </a:lnTo>
                  <a:cubicBezTo>
                    <a:pt x="0" y="56901"/>
                    <a:pt x="8159" y="37204"/>
                    <a:pt x="22681" y="22681"/>
                  </a:cubicBezTo>
                  <a:cubicBezTo>
                    <a:pt x="37204" y="8159"/>
                    <a:pt x="56901" y="0"/>
                    <a:pt x="77439" y="0"/>
                  </a:cubicBezTo>
                  <a:close/>
                </a:path>
              </a:pathLst>
            </a:custGeom>
            <a:solidFill>
              <a:srgbClr val="FFFFFF"/>
            </a:solidFill>
            <a:ln cap="rnd">
              <a:noFill/>
              <a:prstDash val="solid"/>
              <a:round/>
            </a:ln>
          </p:spPr>
        </p:sp>
        <p:sp>
          <p:nvSpPr>
            <p:cNvPr name="TextBox 23" id="23"/>
            <p:cNvSpPr txBox="true"/>
            <p:nvPr/>
          </p:nvSpPr>
          <p:spPr>
            <a:xfrm>
              <a:off x="0" y="-57150"/>
              <a:ext cx="812800" cy="869950"/>
            </a:xfrm>
            <a:prstGeom prst="rect">
              <a:avLst/>
            </a:prstGeom>
          </p:spPr>
          <p:txBody>
            <a:bodyPr anchor="ctr" rtlCol="false" tIns="58093" lIns="58093" bIns="58093" rIns="58093"/>
            <a:lstStyle/>
            <a:p>
              <a:pPr algn="ctr" marL="0" indent="0" lvl="0">
                <a:lnSpc>
                  <a:spcPts val="2754"/>
                </a:lnSpc>
                <a:spcBef>
                  <a:spcPct val="0"/>
                </a:spcBef>
              </a:pPr>
            </a:p>
          </p:txBody>
        </p:sp>
      </p:grpSp>
      <p:grpSp>
        <p:nvGrpSpPr>
          <p:cNvPr name="Group 24" id="24"/>
          <p:cNvGrpSpPr>
            <a:grpSpLocks noChangeAspect="true"/>
          </p:cNvGrpSpPr>
          <p:nvPr/>
        </p:nvGrpSpPr>
        <p:grpSpPr>
          <a:xfrm rot="0">
            <a:off x="13602747" y="2759321"/>
            <a:ext cx="3118881" cy="3118881"/>
            <a:chOff x="0" y="0"/>
            <a:chExt cx="8909050" cy="8909050"/>
          </a:xfrm>
        </p:grpSpPr>
        <p:sp>
          <p:nvSpPr>
            <p:cNvPr name="Freeform 25" id="25"/>
            <p:cNvSpPr/>
            <p:nvPr/>
          </p:nvSpPr>
          <p:spPr>
            <a:xfrm flipH="false" flipV="false" rot="0">
              <a:off x="-210012" y="2402"/>
              <a:ext cx="9329074" cy="8904246"/>
            </a:xfrm>
            <a:custGeom>
              <a:avLst/>
              <a:gdLst/>
              <a:ahLst/>
              <a:cxnLst/>
              <a:rect r="r" b="b" t="t" l="l"/>
              <a:pathLst>
                <a:path h="8904246" w="9329074">
                  <a:moveTo>
                    <a:pt x="4664537" y="7123"/>
                  </a:moveTo>
                  <a:cubicBezTo>
                    <a:pt x="3071756" y="0"/>
                    <a:pt x="1596908" y="845651"/>
                    <a:pt x="798454" y="2223865"/>
                  </a:cubicBezTo>
                  <a:cubicBezTo>
                    <a:pt x="0" y="3602079"/>
                    <a:pt x="0" y="5302167"/>
                    <a:pt x="798454" y="6680382"/>
                  </a:cubicBezTo>
                  <a:cubicBezTo>
                    <a:pt x="1596908" y="8058595"/>
                    <a:pt x="3071756" y="8904246"/>
                    <a:pt x="4664537" y="8897123"/>
                  </a:cubicBezTo>
                  <a:cubicBezTo>
                    <a:pt x="6257318" y="8904246"/>
                    <a:pt x="7732166" y="8058595"/>
                    <a:pt x="8530620" y="6680382"/>
                  </a:cubicBezTo>
                  <a:cubicBezTo>
                    <a:pt x="9329074" y="5302167"/>
                    <a:pt x="9329074" y="3602079"/>
                    <a:pt x="8530620" y="2223865"/>
                  </a:cubicBezTo>
                  <a:cubicBezTo>
                    <a:pt x="7732166" y="845651"/>
                    <a:pt x="6257318" y="0"/>
                    <a:pt x="4664537" y="7123"/>
                  </a:cubicBezTo>
                  <a:close/>
                </a:path>
              </a:pathLst>
            </a:custGeom>
            <a:solidFill>
              <a:srgbClr val="A19FFF"/>
            </a:solidFill>
          </p:spPr>
        </p:sp>
        <p:sp>
          <p:nvSpPr>
            <p:cNvPr name="Freeform 26" id="26"/>
            <p:cNvSpPr/>
            <p:nvPr/>
          </p:nvSpPr>
          <p:spPr>
            <a:xfrm flipH="false" flipV="false" rot="0">
              <a:off x="63863" y="263805"/>
              <a:ext cx="8781323" cy="8381440"/>
            </a:xfrm>
            <a:custGeom>
              <a:avLst/>
              <a:gdLst/>
              <a:ahLst/>
              <a:cxnLst/>
              <a:rect r="r" b="b" t="t" l="l"/>
              <a:pathLst>
                <a:path h="8381440" w="8781323">
                  <a:moveTo>
                    <a:pt x="4390662" y="6705"/>
                  </a:moveTo>
                  <a:cubicBezTo>
                    <a:pt x="2891400" y="0"/>
                    <a:pt x="1503147" y="795999"/>
                    <a:pt x="751573" y="2093292"/>
                  </a:cubicBezTo>
                  <a:cubicBezTo>
                    <a:pt x="0" y="3390586"/>
                    <a:pt x="0" y="4990854"/>
                    <a:pt x="751573" y="6288148"/>
                  </a:cubicBezTo>
                  <a:cubicBezTo>
                    <a:pt x="1503147" y="7585441"/>
                    <a:pt x="2891400" y="8381440"/>
                    <a:pt x="4390662" y="8374735"/>
                  </a:cubicBezTo>
                  <a:cubicBezTo>
                    <a:pt x="5889924" y="8381440"/>
                    <a:pt x="7278177" y="7585441"/>
                    <a:pt x="8029751" y="6288148"/>
                  </a:cubicBezTo>
                  <a:cubicBezTo>
                    <a:pt x="8781323" y="4990854"/>
                    <a:pt x="8781323" y="3390586"/>
                    <a:pt x="8029751" y="2093292"/>
                  </a:cubicBezTo>
                  <a:cubicBezTo>
                    <a:pt x="7278177" y="795999"/>
                    <a:pt x="5889924" y="0"/>
                    <a:pt x="4390662" y="6705"/>
                  </a:cubicBezTo>
                  <a:close/>
                </a:path>
              </a:pathLst>
            </a:custGeom>
            <a:blipFill>
              <a:blip r:embed="rId9"/>
              <a:stretch>
                <a:fillRect l="223" t="0" r="223" b="0"/>
              </a:stretch>
            </a:blipFill>
          </p:spPr>
        </p:sp>
        <p:sp>
          <p:nvSpPr>
            <p:cNvPr name="Freeform 27" id="27"/>
            <p:cNvSpPr/>
            <p:nvPr/>
          </p:nvSpPr>
          <p:spPr>
            <a:xfrm flipH="false" flipV="false" rot="0">
              <a:off x="0" y="0"/>
              <a:ext cx="8909050" cy="8909050"/>
            </a:xfrm>
            <a:custGeom>
              <a:avLst/>
              <a:gdLst/>
              <a:ahLst/>
              <a:cxnLst/>
              <a:rect r="r" b="b" t="t" l="l"/>
              <a:pathLst>
                <a:path h="8909050" w="8909050">
                  <a:moveTo>
                    <a:pt x="4454525" y="8909050"/>
                  </a:moveTo>
                  <a:cubicBezTo>
                    <a:pt x="3264662" y="8909050"/>
                    <a:pt x="2146046" y="8445500"/>
                    <a:pt x="1304544" y="7603744"/>
                  </a:cubicBezTo>
                  <a:cubicBezTo>
                    <a:pt x="895477" y="7194550"/>
                    <a:pt x="574294" y="6718173"/>
                    <a:pt x="350012" y="6187694"/>
                  </a:cubicBezTo>
                  <a:cubicBezTo>
                    <a:pt x="117729" y="5638673"/>
                    <a:pt x="0" y="5055489"/>
                    <a:pt x="0" y="4454525"/>
                  </a:cubicBezTo>
                  <a:cubicBezTo>
                    <a:pt x="0" y="3854704"/>
                    <a:pt x="117475" y="3272282"/>
                    <a:pt x="349377" y="2723642"/>
                  </a:cubicBezTo>
                  <a:cubicBezTo>
                    <a:pt x="573405" y="2193163"/>
                    <a:pt x="894207" y="1716786"/>
                    <a:pt x="1302766" y="1307338"/>
                  </a:cubicBezTo>
                  <a:cubicBezTo>
                    <a:pt x="2144141" y="464312"/>
                    <a:pt x="3263519" y="0"/>
                    <a:pt x="4454525" y="0"/>
                  </a:cubicBezTo>
                  <a:cubicBezTo>
                    <a:pt x="5055362" y="0"/>
                    <a:pt x="5638419" y="117729"/>
                    <a:pt x="6187440" y="350012"/>
                  </a:cubicBezTo>
                  <a:cubicBezTo>
                    <a:pt x="6717792" y="574294"/>
                    <a:pt x="7194296" y="895477"/>
                    <a:pt x="7603490" y="1304544"/>
                  </a:cubicBezTo>
                  <a:cubicBezTo>
                    <a:pt x="8445373" y="2146046"/>
                    <a:pt x="8909050" y="3264789"/>
                    <a:pt x="8909050" y="4454652"/>
                  </a:cubicBezTo>
                  <a:cubicBezTo>
                    <a:pt x="8909050" y="5644769"/>
                    <a:pt x="8445246" y="6763766"/>
                    <a:pt x="7602982" y="7605268"/>
                  </a:cubicBezTo>
                  <a:cubicBezTo>
                    <a:pt x="7193789" y="8014208"/>
                    <a:pt x="6717285" y="8335138"/>
                    <a:pt x="6186932" y="8559419"/>
                  </a:cubicBezTo>
                  <a:cubicBezTo>
                    <a:pt x="5637911" y="8791321"/>
                    <a:pt x="5055108" y="8909050"/>
                    <a:pt x="4454525" y="8909050"/>
                  </a:cubicBezTo>
                  <a:close/>
                  <a:moveTo>
                    <a:pt x="4454525" y="19050"/>
                  </a:moveTo>
                  <a:cubicBezTo>
                    <a:pt x="3268599" y="19050"/>
                    <a:pt x="2154047" y="481330"/>
                    <a:pt x="1316228" y="1320800"/>
                  </a:cubicBezTo>
                  <a:cubicBezTo>
                    <a:pt x="909447" y="1728343"/>
                    <a:pt x="590042" y="2202815"/>
                    <a:pt x="366903" y="2731008"/>
                  </a:cubicBezTo>
                  <a:cubicBezTo>
                    <a:pt x="136017" y="3277362"/>
                    <a:pt x="19050" y="3857244"/>
                    <a:pt x="19050" y="4454525"/>
                  </a:cubicBezTo>
                  <a:cubicBezTo>
                    <a:pt x="19050" y="5052949"/>
                    <a:pt x="136271" y="5633593"/>
                    <a:pt x="367538" y="6180328"/>
                  </a:cubicBezTo>
                  <a:cubicBezTo>
                    <a:pt x="590931" y="6708522"/>
                    <a:pt x="910717" y="7182866"/>
                    <a:pt x="1318006" y="7590282"/>
                  </a:cubicBezTo>
                  <a:cubicBezTo>
                    <a:pt x="2155825" y="8428355"/>
                    <a:pt x="3269742" y="8890000"/>
                    <a:pt x="4454525" y="8890000"/>
                  </a:cubicBezTo>
                  <a:cubicBezTo>
                    <a:pt x="5052568" y="8890000"/>
                    <a:pt x="5632958" y="8772779"/>
                    <a:pt x="6179439" y="8541766"/>
                  </a:cubicBezTo>
                  <a:cubicBezTo>
                    <a:pt x="6707632" y="8318500"/>
                    <a:pt x="7181977" y="7998841"/>
                    <a:pt x="7589520" y="7591679"/>
                  </a:cubicBezTo>
                  <a:cubicBezTo>
                    <a:pt x="8428101" y="6753733"/>
                    <a:pt x="8890000" y="5639562"/>
                    <a:pt x="8890000" y="4454525"/>
                  </a:cubicBezTo>
                  <a:cubicBezTo>
                    <a:pt x="8890000" y="3269742"/>
                    <a:pt x="8428355" y="2155825"/>
                    <a:pt x="7590028" y="1317879"/>
                  </a:cubicBezTo>
                  <a:cubicBezTo>
                    <a:pt x="7182612" y="910590"/>
                    <a:pt x="6708140" y="590931"/>
                    <a:pt x="6180074" y="367538"/>
                  </a:cubicBezTo>
                  <a:cubicBezTo>
                    <a:pt x="5633339" y="136271"/>
                    <a:pt x="5052822" y="19050"/>
                    <a:pt x="4454525" y="19050"/>
                  </a:cubicBezTo>
                  <a:close/>
                  <a:moveTo>
                    <a:pt x="4454525" y="8648065"/>
                  </a:moveTo>
                  <a:cubicBezTo>
                    <a:pt x="3334385" y="8648065"/>
                    <a:pt x="2281301" y="8211693"/>
                    <a:pt x="1489075" y="7419213"/>
                  </a:cubicBezTo>
                  <a:cubicBezTo>
                    <a:pt x="697103" y="6626987"/>
                    <a:pt x="260985" y="5574157"/>
                    <a:pt x="260985" y="4454525"/>
                  </a:cubicBezTo>
                  <a:cubicBezTo>
                    <a:pt x="260985" y="3889756"/>
                    <a:pt x="371602" y="3341497"/>
                    <a:pt x="589788" y="2824988"/>
                  </a:cubicBezTo>
                  <a:cubicBezTo>
                    <a:pt x="800735" y="2325624"/>
                    <a:pt x="1102741" y="1877060"/>
                    <a:pt x="1487297" y="1491742"/>
                  </a:cubicBezTo>
                  <a:cubicBezTo>
                    <a:pt x="2279396" y="698119"/>
                    <a:pt x="3333242" y="260985"/>
                    <a:pt x="4454398" y="260985"/>
                  </a:cubicBezTo>
                  <a:cubicBezTo>
                    <a:pt x="5573776" y="260985"/>
                    <a:pt x="6626606" y="697103"/>
                    <a:pt x="7418832" y="1488948"/>
                  </a:cubicBezTo>
                  <a:cubicBezTo>
                    <a:pt x="8211438" y="2281174"/>
                    <a:pt x="8647937" y="3334385"/>
                    <a:pt x="8647937" y="4454398"/>
                  </a:cubicBezTo>
                  <a:cubicBezTo>
                    <a:pt x="8647937" y="5574792"/>
                    <a:pt x="8211311" y="6628130"/>
                    <a:pt x="7418450" y="7420356"/>
                  </a:cubicBezTo>
                  <a:cubicBezTo>
                    <a:pt x="6626225" y="8212074"/>
                    <a:pt x="5573522" y="8648065"/>
                    <a:pt x="4454525" y="8648065"/>
                  </a:cubicBezTo>
                  <a:close/>
                  <a:moveTo>
                    <a:pt x="4454525" y="280035"/>
                  </a:moveTo>
                  <a:cubicBezTo>
                    <a:pt x="3338449" y="280035"/>
                    <a:pt x="2289429" y="715137"/>
                    <a:pt x="1500886" y="1505204"/>
                  </a:cubicBezTo>
                  <a:cubicBezTo>
                    <a:pt x="713613" y="2294001"/>
                    <a:pt x="280035" y="3341370"/>
                    <a:pt x="280035" y="4454525"/>
                  </a:cubicBezTo>
                  <a:cubicBezTo>
                    <a:pt x="280035" y="5569077"/>
                    <a:pt x="714248" y="6617081"/>
                    <a:pt x="1502537" y="7405751"/>
                  </a:cubicBezTo>
                  <a:cubicBezTo>
                    <a:pt x="2291080" y="8194548"/>
                    <a:pt x="3339465" y="8629015"/>
                    <a:pt x="4454525" y="8629015"/>
                  </a:cubicBezTo>
                  <a:cubicBezTo>
                    <a:pt x="5568442" y="8629015"/>
                    <a:pt x="6616319" y="8195056"/>
                    <a:pt x="7405116" y="7407021"/>
                  </a:cubicBezTo>
                  <a:cubicBezTo>
                    <a:pt x="8194422" y="6618477"/>
                    <a:pt x="8629015" y="5569839"/>
                    <a:pt x="8629015" y="4454525"/>
                  </a:cubicBezTo>
                  <a:cubicBezTo>
                    <a:pt x="8629015" y="3339465"/>
                    <a:pt x="8194548" y="2291080"/>
                    <a:pt x="7405497" y="1502537"/>
                  </a:cubicBezTo>
                  <a:cubicBezTo>
                    <a:pt x="6616827" y="714121"/>
                    <a:pt x="5568823" y="280035"/>
                    <a:pt x="4454525" y="280035"/>
                  </a:cubicBezTo>
                  <a:close/>
                </a:path>
              </a:pathLst>
            </a:custGeom>
            <a:solidFill>
              <a:srgbClr val="2E2E2E"/>
            </a:solidFill>
          </p:spPr>
        </p:sp>
      </p:grpSp>
      <p:sp>
        <p:nvSpPr>
          <p:cNvPr name="TextBox 28" id="28"/>
          <p:cNvSpPr txBox="true"/>
          <p:nvPr/>
        </p:nvSpPr>
        <p:spPr>
          <a:xfrm rot="0">
            <a:off x="13134655" y="5970195"/>
            <a:ext cx="4055065" cy="579499"/>
          </a:xfrm>
          <a:prstGeom prst="rect">
            <a:avLst/>
          </a:prstGeom>
        </p:spPr>
        <p:txBody>
          <a:bodyPr anchor="t" rtlCol="false" tIns="0" lIns="0" bIns="0" rIns="0">
            <a:spAutoFit/>
          </a:bodyPr>
          <a:lstStyle/>
          <a:p>
            <a:pPr algn="ctr" marL="0" indent="0" lvl="0">
              <a:lnSpc>
                <a:spcPts val="4802"/>
              </a:lnSpc>
              <a:spcBef>
                <a:spcPct val="0"/>
              </a:spcBef>
            </a:pPr>
            <a:r>
              <a:rPr lang="en-US" sz="3201">
                <a:solidFill>
                  <a:srgbClr val="1A1B1E"/>
                </a:solidFill>
                <a:latin typeface="Kollektif Bold"/>
              </a:rPr>
              <a:t>Alia</a:t>
            </a:r>
          </a:p>
        </p:txBody>
      </p:sp>
      <p:sp>
        <p:nvSpPr>
          <p:cNvPr name="TextBox 29" id="29"/>
          <p:cNvSpPr txBox="true"/>
          <p:nvPr/>
        </p:nvSpPr>
        <p:spPr>
          <a:xfrm rot="0">
            <a:off x="13062731" y="6742403"/>
            <a:ext cx="4198913" cy="883592"/>
          </a:xfrm>
          <a:prstGeom prst="rect">
            <a:avLst/>
          </a:prstGeom>
        </p:spPr>
        <p:txBody>
          <a:bodyPr anchor="t" rtlCol="false" tIns="0" lIns="0" bIns="0" rIns="0">
            <a:spAutoFit/>
          </a:bodyPr>
          <a:lstStyle/>
          <a:p>
            <a:pPr algn="ctr">
              <a:lnSpc>
                <a:spcPts val="3522"/>
              </a:lnSpc>
            </a:pPr>
            <a:r>
              <a:rPr lang="en-US" sz="2515">
                <a:solidFill>
                  <a:srgbClr val="1A1B1E"/>
                </a:solidFill>
                <a:latin typeface="Canva Sans"/>
              </a:rPr>
              <a:t>Biotech Founder</a:t>
            </a:r>
          </a:p>
          <a:p>
            <a:pPr algn="ctr">
              <a:lnSpc>
                <a:spcPts val="3522"/>
              </a:lnSpc>
            </a:pPr>
            <a:r>
              <a:rPr lang="en-US" sz="2515">
                <a:solidFill>
                  <a:srgbClr val="1A1B1E"/>
                </a:solidFill>
                <a:latin typeface="Canva Sans"/>
              </a:rPr>
              <a:t>Georgetown</a:t>
            </a:r>
          </a:p>
        </p:txBody>
      </p:sp>
      <p:grpSp>
        <p:nvGrpSpPr>
          <p:cNvPr name="Group 30" id="30"/>
          <p:cNvGrpSpPr/>
          <p:nvPr/>
        </p:nvGrpSpPr>
        <p:grpSpPr>
          <a:xfrm rot="0">
            <a:off x="7044544" y="2759321"/>
            <a:ext cx="4198913" cy="5684905"/>
            <a:chOff x="0" y="0"/>
            <a:chExt cx="5598550" cy="7579873"/>
          </a:xfrm>
        </p:grpSpPr>
        <p:grpSp>
          <p:nvGrpSpPr>
            <p:cNvPr name="Group 31" id="31"/>
            <p:cNvGrpSpPr/>
            <p:nvPr/>
          </p:nvGrpSpPr>
          <p:grpSpPr>
            <a:xfrm rot="0">
              <a:off x="0" y="3182768"/>
              <a:ext cx="5598550" cy="4397105"/>
              <a:chOff x="0" y="0"/>
              <a:chExt cx="577429" cy="453513"/>
            </a:xfrm>
          </p:grpSpPr>
          <p:sp>
            <p:nvSpPr>
              <p:cNvPr name="Freeform 32" id="32"/>
              <p:cNvSpPr/>
              <p:nvPr/>
            </p:nvSpPr>
            <p:spPr>
              <a:xfrm flipH="false" flipV="false" rot="0">
                <a:off x="0" y="0"/>
                <a:ext cx="577429" cy="453513"/>
              </a:xfrm>
              <a:custGeom>
                <a:avLst/>
                <a:gdLst/>
                <a:ahLst/>
                <a:cxnLst/>
                <a:rect r="r" b="b" t="t" l="l"/>
                <a:pathLst>
                  <a:path h="453513" w="577429">
                    <a:moveTo>
                      <a:pt x="77280" y="0"/>
                    </a:moveTo>
                    <a:lnTo>
                      <a:pt x="500149" y="0"/>
                    </a:lnTo>
                    <a:cubicBezTo>
                      <a:pt x="542830" y="0"/>
                      <a:pt x="577429" y="34599"/>
                      <a:pt x="577429" y="77280"/>
                    </a:cubicBezTo>
                    <a:lnTo>
                      <a:pt x="577429" y="376233"/>
                    </a:lnTo>
                    <a:cubicBezTo>
                      <a:pt x="577429" y="396729"/>
                      <a:pt x="569287" y="416386"/>
                      <a:pt x="554794" y="430878"/>
                    </a:cubicBezTo>
                    <a:cubicBezTo>
                      <a:pt x="540302" y="445371"/>
                      <a:pt x="520645" y="453513"/>
                      <a:pt x="500149" y="453513"/>
                    </a:cubicBezTo>
                    <a:lnTo>
                      <a:pt x="77280" y="453513"/>
                    </a:lnTo>
                    <a:cubicBezTo>
                      <a:pt x="56784" y="453513"/>
                      <a:pt x="37128" y="445371"/>
                      <a:pt x="22635" y="430878"/>
                    </a:cubicBezTo>
                    <a:cubicBezTo>
                      <a:pt x="8142" y="416386"/>
                      <a:pt x="0" y="396729"/>
                      <a:pt x="0" y="376233"/>
                    </a:cubicBezTo>
                    <a:lnTo>
                      <a:pt x="0" y="77280"/>
                    </a:lnTo>
                    <a:cubicBezTo>
                      <a:pt x="0" y="56784"/>
                      <a:pt x="8142" y="37128"/>
                      <a:pt x="22635" y="22635"/>
                    </a:cubicBezTo>
                    <a:cubicBezTo>
                      <a:pt x="37128" y="8142"/>
                      <a:pt x="56784" y="0"/>
                      <a:pt x="77280" y="0"/>
                    </a:cubicBezTo>
                    <a:close/>
                  </a:path>
                </a:pathLst>
              </a:custGeom>
              <a:solidFill>
                <a:srgbClr val="FFFFFF"/>
              </a:solidFill>
              <a:ln cap="rnd">
                <a:noFill/>
                <a:prstDash val="solid"/>
                <a:round/>
              </a:ln>
            </p:spPr>
          </p:sp>
          <p:sp>
            <p:nvSpPr>
              <p:cNvPr name="TextBox 33" id="33"/>
              <p:cNvSpPr txBox="true"/>
              <p:nvPr/>
            </p:nvSpPr>
            <p:spPr>
              <a:xfrm>
                <a:off x="0" y="-57150"/>
                <a:ext cx="812800" cy="869950"/>
              </a:xfrm>
              <a:prstGeom prst="rect">
                <a:avLst/>
              </a:prstGeom>
            </p:spPr>
            <p:txBody>
              <a:bodyPr anchor="ctr" rtlCol="false" tIns="55753" lIns="55753" bIns="55753" rIns="55753"/>
              <a:lstStyle/>
              <a:p>
                <a:pPr algn="ctr" marL="0" indent="0" lvl="0">
                  <a:lnSpc>
                    <a:spcPts val="2754"/>
                  </a:lnSpc>
                  <a:spcBef>
                    <a:spcPct val="0"/>
                  </a:spcBef>
                </a:pPr>
              </a:p>
            </p:txBody>
          </p:sp>
        </p:grpSp>
        <p:sp>
          <p:nvSpPr>
            <p:cNvPr name="TextBox 34" id="34"/>
            <p:cNvSpPr txBox="true"/>
            <p:nvPr/>
          </p:nvSpPr>
          <p:spPr>
            <a:xfrm rot="0">
              <a:off x="95899" y="4349905"/>
              <a:ext cx="5406753" cy="740898"/>
            </a:xfrm>
            <a:prstGeom prst="rect">
              <a:avLst/>
            </a:prstGeom>
          </p:spPr>
          <p:txBody>
            <a:bodyPr anchor="t" rtlCol="false" tIns="0" lIns="0" bIns="0" rIns="0">
              <a:spAutoFit/>
            </a:bodyPr>
            <a:lstStyle/>
            <a:p>
              <a:pPr algn="ctr" marL="0" indent="0" lvl="0">
                <a:lnSpc>
                  <a:spcPts val="4802"/>
                </a:lnSpc>
                <a:spcBef>
                  <a:spcPct val="0"/>
                </a:spcBef>
              </a:pPr>
              <a:r>
                <a:rPr lang="en-US" sz="3201">
                  <a:solidFill>
                    <a:srgbClr val="1A1B1E"/>
                  </a:solidFill>
                  <a:latin typeface="Kollektif Bold"/>
                </a:rPr>
                <a:t>“John”</a:t>
              </a:r>
            </a:p>
          </p:txBody>
        </p:sp>
        <p:grpSp>
          <p:nvGrpSpPr>
            <p:cNvPr name="Group 35" id="35"/>
            <p:cNvGrpSpPr>
              <a:grpSpLocks noChangeAspect="true"/>
            </p:cNvGrpSpPr>
            <p:nvPr/>
          </p:nvGrpSpPr>
          <p:grpSpPr>
            <a:xfrm rot="0">
              <a:off x="720021" y="0"/>
              <a:ext cx="4158508" cy="4158508"/>
              <a:chOff x="0" y="0"/>
              <a:chExt cx="8909050" cy="8909050"/>
            </a:xfrm>
          </p:grpSpPr>
          <p:sp>
            <p:nvSpPr>
              <p:cNvPr name="Freeform 36" id="36"/>
              <p:cNvSpPr/>
              <p:nvPr/>
            </p:nvSpPr>
            <p:spPr>
              <a:xfrm flipH="false" flipV="false" rot="0">
                <a:off x="-210012" y="2402"/>
                <a:ext cx="9329074" cy="8904246"/>
              </a:xfrm>
              <a:custGeom>
                <a:avLst/>
                <a:gdLst/>
                <a:ahLst/>
                <a:cxnLst/>
                <a:rect r="r" b="b" t="t" l="l"/>
                <a:pathLst>
                  <a:path h="8904246" w="9329074">
                    <a:moveTo>
                      <a:pt x="4664537" y="7123"/>
                    </a:moveTo>
                    <a:cubicBezTo>
                      <a:pt x="3071756" y="0"/>
                      <a:pt x="1596908" y="845651"/>
                      <a:pt x="798454" y="2223865"/>
                    </a:cubicBezTo>
                    <a:cubicBezTo>
                      <a:pt x="0" y="3602079"/>
                      <a:pt x="0" y="5302167"/>
                      <a:pt x="798454" y="6680382"/>
                    </a:cubicBezTo>
                    <a:cubicBezTo>
                      <a:pt x="1596908" y="8058595"/>
                      <a:pt x="3071756" y="8904246"/>
                      <a:pt x="4664537" y="8897123"/>
                    </a:cubicBezTo>
                    <a:cubicBezTo>
                      <a:pt x="6257318" y="8904246"/>
                      <a:pt x="7732166" y="8058595"/>
                      <a:pt x="8530620" y="6680382"/>
                    </a:cubicBezTo>
                    <a:cubicBezTo>
                      <a:pt x="9329074" y="5302167"/>
                      <a:pt x="9329074" y="3602079"/>
                      <a:pt x="8530620" y="2223865"/>
                    </a:cubicBezTo>
                    <a:cubicBezTo>
                      <a:pt x="7732166" y="845651"/>
                      <a:pt x="6257318" y="0"/>
                      <a:pt x="4664537" y="7123"/>
                    </a:cubicBezTo>
                    <a:close/>
                  </a:path>
                </a:pathLst>
              </a:custGeom>
              <a:solidFill>
                <a:srgbClr val="A19FFF"/>
              </a:solidFill>
            </p:spPr>
          </p:sp>
          <p:sp>
            <p:nvSpPr>
              <p:cNvPr name="Freeform 37" id="37"/>
              <p:cNvSpPr/>
              <p:nvPr/>
            </p:nvSpPr>
            <p:spPr>
              <a:xfrm flipH="false" flipV="false" rot="0">
                <a:off x="63863" y="263805"/>
                <a:ext cx="8781323" cy="8381440"/>
              </a:xfrm>
              <a:custGeom>
                <a:avLst/>
                <a:gdLst/>
                <a:ahLst/>
                <a:cxnLst/>
                <a:rect r="r" b="b" t="t" l="l"/>
                <a:pathLst>
                  <a:path h="8381440" w="8781323">
                    <a:moveTo>
                      <a:pt x="4390662" y="6705"/>
                    </a:moveTo>
                    <a:cubicBezTo>
                      <a:pt x="2891400" y="0"/>
                      <a:pt x="1503147" y="795999"/>
                      <a:pt x="751573" y="2093292"/>
                    </a:cubicBezTo>
                    <a:cubicBezTo>
                      <a:pt x="0" y="3390586"/>
                      <a:pt x="0" y="4990854"/>
                      <a:pt x="751573" y="6288148"/>
                    </a:cubicBezTo>
                    <a:cubicBezTo>
                      <a:pt x="1503147" y="7585441"/>
                      <a:pt x="2891400" y="8381440"/>
                      <a:pt x="4390662" y="8374735"/>
                    </a:cubicBezTo>
                    <a:cubicBezTo>
                      <a:pt x="5889924" y="8381440"/>
                      <a:pt x="7278177" y="7585441"/>
                      <a:pt x="8029751" y="6288148"/>
                    </a:cubicBezTo>
                    <a:cubicBezTo>
                      <a:pt x="8781323" y="4990854"/>
                      <a:pt x="8781323" y="3390586"/>
                      <a:pt x="8029751" y="2093292"/>
                    </a:cubicBezTo>
                    <a:cubicBezTo>
                      <a:pt x="7278177" y="795999"/>
                      <a:pt x="5889924" y="0"/>
                      <a:pt x="4390662" y="6705"/>
                    </a:cubicBezTo>
                    <a:close/>
                  </a:path>
                </a:pathLst>
              </a:custGeom>
              <a:solidFill>
                <a:srgbClr val="000000">
                  <a:alpha val="0"/>
                </a:srgbClr>
              </a:solidFill>
              <a:ln w="12700">
                <a:solidFill>
                  <a:srgbClr val="000000"/>
                </a:solidFill>
              </a:ln>
            </p:spPr>
          </p:sp>
          <p:sp>
            <p:nvSpPr>
              <p:cNvPr name="Freeform 38" id="38"/>
              <p:cNvSpPr/>
              <p:nvPr/>
            </p:nvSpPr>
            <p:spPr>
              <a:xfrm flipH="false" flipV="false" rot="0">
                <a:off x="0" y="0"/>
                <a:ext cx="8909050" cy="8909050"/>
              </a:xfrm>
              <a:custGeom>
                <a:avLst/>
                <a:gdLst/>
                <a:ahLst/>
                <a:cxnLst/>
                <a:rect r="r" b="b" t="t" l="l"/>
                <a:pathLst>
                  <a:path h="8909050" w="8909050">
                    <a:moveTo>
                      <a:pt x="4454525" y="8909050"/>
                    </a:moveTo>
                    <a:cubicBezTo>
                      <a:pt x="3264662" y="8909050"/>
                      <a:pt x="2146046" y="8445500"/>
                      <a:pt x="1304544" y="7603744"/>
                    </a:cubicBezTo>
                    <a:cubicBezTo>
                      <a:pt x="895477" y="7194550"/>
                      <a:pt x="574294" y="6718173"/>
                      <a:pt x="350012" y="6187694"/>
                    </a:cubicBezTo>
                    <a:cubicBezTo>
                      <a:pt x="117729" y="5638673"/>
                      <a:pt x="0" y="5055489"/>
                      <a:pt x="0" y="4454525"/>
                    </a:cubicBezTo>
                    <a:cubicBezTo>
                      <a:pt x="0" y="3854704"/>
                      <a:pt x="117475" y="3272282"/>
                      <a:pt x="349377" y="2723642"/>
                    </a:cubicBezTo>
                    <a:cubicBezTo>
                      <a:pt x="573405" y="2193163"/>
                      <a:pt x="894207" y="1716786"/>
                      <a:pt x="1302766" y="1307338"/>
                    </a:cubicBezTo>
                    <a:cubicBezTo>
                      <a:pt x="2144141" y="464312"/>
                      <a:pt x="3263519" y="0"/>
                      <a:pt x="4454525" y="0"/>
                    </a:cubicBezTo>
                    <a:cubicBezTo>
                      <a:pt x="5055362" y="0"/>
                      <a:pt x="5638419" y="117729"/>
                      <a:pt x="6187440" y="350012"/>
                    </a:cubicBezTo>
                    <a:cubicBezTo>
                      <a:pt x="6717792" y="574294"/>
                      <a:pt x="7194296" y="895477"/>
                      <a:pt x="7603490" y="1304544"/>
                    </a:cubicBezTo>
                    <a:cubicBezTo>
                      <a:pt x="8445373" y="2146046"/>
                      <a:pt x="8909050" y="3264789"/>
                      <a:pt x="8909050" y="4454652"/>
                    </a:cubicBezTo>
                    <a:cubicBezTo>
                      <a:pt x="8909050" y="5644769"/>
                      <a:pt x="8445246" y="6763766"/>
                      <a:pt x="7602982" y="7605268"/>
                    </a:cubicBezTo>
                    <a:cubicBezTo>
                      <a:pt x="7193789" y="8014208"/>
                      <a:pt x="6717285" y="8335138"/>
                      <a:pt x="6186932" y="8559419"/>
                    </a:cubicBezTo>
                    <a:cubicBezTo>
                      <a:pt x="5637911" y="8791321"/>
                      <a:pt x="5055108" y="8909050"/>
                      <a:pt x="4454525" y="8909050"/>
                    </a:cubicBezTo>
                    <a:close/>
                    <a:moveTo>
                      <a:pt x="4454525" y="19050"/>
                    </a:moveTo>
                    <a:cubicBezTo>
                      <a:pt x="3268599" y="19050"/>
                      <a:pt x="2154047" y="481330"/>
                      <a:pt x="1316228" y="1320800"/>
                    </a:cubicBezTo>
                    <a:cubicBezTo>
                      <a:pt x="909447" y="1728343"/>
                      <a:pt x="590042" y="2202815"/>
                      <a:pt x="366903" y="2731008"/>
                    </a:cubicBezTo>
                    <a:cubicBezTo>
                      <a:pt x="136017" y="3277362"/>
                      <a:pt x="19050" y="3857244"/>
                      <a:pt x="19050" y="4454525"/>
                    </a:cubicBezTo>
                    <a:cubicBezTo>
                      <a:pt x="19050" y="5052949"/>
                      <a:pt x="136271" y="5633593"/>
                      <a:pt x="367538" y="6180328"/>
                    </a:cubicBezTo>
                    <a:cubicBezTo>
                      <a:pt x="590931" y="6708522"/>
                      <a:pt x="910717" y="7182866"/>
                      <a:pt x="1318006" y="7590282"/>
                    </a:cubicBezTo>
                    <a:cubicBezTo>
                      <a:pt x="2155825" y="8428355"/>
                      <a:pt x="3269742" y="8890000"/>
                      <a:pt x="4454525" y="8890000"/>
                    </a:cubicBezTo>
                    <a:cubicBezTo>
                      <a:pt x="5052568" y="8890000"/>
                      <a:pt x="5632958" y="8772779"/>
                      <a:pt x="6179439" y="8541766"/>
                    </a:cubicBezTo>
                    <a:cubicBezTo>
                      <a:pt x="6707632" y="8318500"/>
                      <a:pt x="7181977" y="7998841"/>
                      <a:pt x="7589520" y="7591679"/>
                    </a:cubicBezTo>
                    <a:cubicBezTo>
                      <a:pt x="8428101" y="6753733"/>
                      <a:pt x="8890000" y="5639562"/>
                      <a:pt x="8890000" y="4454525"/>
                    </a:cubicBezTo>
                    <a:cubicBezTo>
                      <a:pt x="8890000" y="3269742"/>
                      <a:pt x="8428355" y="2155825"/>
                      <a:pt x="7590028" y="1317879"/>
                    </a:cubicBezTo>
                    <a:cubicBezTo>
                      <a:pt x="7182612" y="910590"/>
                      <a:pt x="6708140" y="590931"/>
                      <a:pt x="6180074" y="367538"/>
                    </a:cubicBezTo>
                    <a:cubicBezTo>
                      <a:pt x="5633339" y="136271"/>
                      <a:pt x="5052822" y="19050"/>
                      <a:pt x="4454525" y="19050"/>
                    </a:cubicBezTo>
                    <a:close/>
                    <a:moveTo>
                      <a:pt x="4454525" y="8648065"/>
                    </a:moveTo>
                    <a:cubicBezTo>
                      <a:pt x="3334385" y="8648065"/>
                      <a:pt x="2281301" y="8211693"/>
                      <a:pt x="1489075" y="7419213"/>
                    </a:cubicBezTo>
                    <a:cubicBezTo>
                      <a:pt x="697103" y="6626987"/>
                      <a:pt x="260985" y="5574157"/>
                      <a:pt x="260985" y="4454525"/>
                    </a:cubicBezTo>
                    <a:cubicBezTo>
                      <a:pt x="260985" y="3889756"/>
                      <a:pt x="371602" y="3341497"/>
                      <a:pt x="589788" y="2824988"/>
                    </a:cubicBezTo>
                    <a:cubicBezTo>
                      <a:pt x="800735" y="2325624"/>
                      <a:pt x="1102741" y="1877060"/>
                      <a:pt x="1487297" y="1491742"/>
                    </a:cubicBezTo>
                    <a:cubicBezTo>
                      <a:pt x="2279396" y="698119"/>
                      <a:pt x="3333242" y="260985"/>
                      <a:pt x="4454398" y="260985"/>
                    </a:cubicBezTo>
                    <a:cubicBezTo>
                      <a:pt x="5573776" y="260985"/>
                      <a:pt x="6626606" y="697103"/>
                      <a:pt x="7418832" y="1488948"/>
                    </a:cubicBezTo>
                    <a:cubicBezTo>
                      <a:pt x="8211438" y="2281174"/>
                      <a:pt x="8647937" y="3334385"/>
                      <a:pt x="8647937" y="4454398"/>
                    </a:cubicBezTo>
                    <a:cubicBezTo>
                      <a:pt x="8647937" y="5574792"/>
                      <a:pt x="8211311" y="6628130"/>
                      <a:pt x="7418450" y="7420356"/>
                    </a:cubicBezTo>
                    <a:cubicBezTo>
                      <a:pt x="6626225" y="8212074"/>
                      <a:pt x="5573522" y="8648065"/>
                      <a:pt x="4454525" y="8648065"/>
                    </a:cubicBezTo>
                    <a:close/>
                    <a:moveTo>
                      <a:pt x="4454525" y="280035"/>
                    </a:moveTo>
                    <a:cubicBezTo>
                      <a:pt x="3338449" y="280035"/>
                      <a:pt x="2289429" y="715137"/>
                      <a:pt x="1500886" y="1505204"/>
                    </a:cubicBezTo>
                    <a:cubicBezTo>
                      <a:pt x="713613" y="2294001"/>
                      <a:pt x="280035" y="3341370"/>
                      <a:pt x="280035" y="4454525"/>
                    </a:cubicBezTo>
                    <a:cubicBezTo>
                      <a:pt x="280035" y="5569077"/>
                      <a:pt x="714248" y="6617081"/>
                      <a:pt x="1502537" y="7405751"/>
                    </a:cubicBezTo>
                    <a:cubicBezTo>
                      <a:pt x="2291080" y="8194548"/>
                      <a:pt x="3339465" y="8629015"/>
                      <a:pt x="4454525" y="8629015"/>
                    </a:cubicBezTo>
                    <a:cubicBezTo>
                      <a:pt x="5568442" y="8629015"/>
                      <a:pt x="6616319" y="8195056"/>
                      <a:pt x="7405116" y="7407021"/>
                    </a:cubicBezTo>
                    <a:cubicBezTo>
                      <a:pt x="8194422" y="6618477"/>
                      <a:pt x="8629015" y="5569839"/>
                      <a:pt x="8629015" y="4454525"/>
                    </a:cubicBezTo>
                    <a:cubicBezTo>
                      <a:pt x="8629015" y="3339465"/>
                      <a:pt x="8194548" y="2291080"/>
                      <a:pt x="7405497" y="1502537"/>
                    </a:cubicBezTo>
                    <a:cubicBezTo>
                      <a:pt x="6616827" y="714121"/>
                      <a:pt x="5568823" y="280035"/>
                      <a:pt x="4454525" y="280035"/>
                    </a:cubicBezTo>
                    <a:close/>
                  </a:path>
                </a:pathLst>
              </a:custGeom>
              <a:solidFill>
                <a:srgbClr val="2E2E2E"/>
              </a:solidFill>
            </p:spPr>
          </p:sp>
        </p:grpSp>
        <p:sp>
          <p:nvSpPr>
            <p:cNvPr name="Freeform 39" id="39"/>
            <p:cNvSpPr/>
            <p:nvPr/>
          </p:nvSpPr>
          <p:spPr>
            <a:xfrm flipH="false" flipV="false" rot="0">
              <a:off x="845912" y="125891"/>
              <a:ext cx="3906727" cy="3906727"/>
            </a:xfrm>
            <a:custGeom>
              <a:avLst/>
              <a:gdLst/>
              <a:ahLst/>
              <a:cxnLst/>
              <a:rect r="r" b="b" t="t" l="l"/>
              <a:pathLst>
                <a:path h="3906727" w="3906727">
                  <a:moveTo>
                    <a:pt x="0" y="0"/>
                  </a:moveTo>
                  <a:lnTo>
                    <a:pt x="3906727" y="0"/>
                  </a:lnTo>
                  <a:lnTo>
                    <a:pt x="3906727" y="3906726"/>
                  </a:lnTo>
                  <a:lnTo>
                    <a:pt x="0" y="390672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40" id="40"/>
            <p:cNvSpPr txBox="true"/>
            <p:nvPr/>
          </p:nvSpPr>
          <p:spPr>
            <a:xfrm rot="0">
              <a:off x="517497" y="5310776"/>
              <a:ext cx="4563556" cy="1865476"/>
            </a:xfrm>
            <a:prstGeom prst="rect">
              <a:avLst/>
            </a:prstGeom>
          </p:spPr>
          <p:txBody>
            <a:bodyPr anchor="t" rtlCol="false" tIns="0" lIns="0" bIns="0" rIns="0">
              <a:spAutoFit/>
            </a:bodyPr>
            <a:lstStyle/>
            <a:p>
              <a:pPr algn="ctr" marL="0" indent="0" lvl="0">
                <a:lnSpc>
                  <a:spcPts val="3773"/>
                </a:lnSpc>
                <a:spcBef>
                  <a:spcPct val="0"/>
                </a:spcBef>
              </a:pPr>
              <a:r>
                <a:rPr lang="en-US" sz="2515">
                  <a:solidFill>
                    <a:srgbClr val="1A1B1E"/>
                  </a:solidFill>
                  <a:latin typeface="Canva Sans"/>
                </a:rPr>
                <a:t>Director of a wide-ranging health services network</a:t>
              </a:r>
            </a:p>
          </p:txBody>
        </p:sp>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2">
                <a:alphaModFix amt="62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4">
                <a:alphaModFix amt="62000"/>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6">
                <a:alphaModFix amt="62000"/>
                <a:extLst>
                  <a:ext uri="{96DAC541-7B7A-43D3-8B79-37D633B846F1}">
                    <asvg:svgBlip xmlns:asvg="http://schemas.microsoft.com/office/drawing/2016/SVG/main" r:embed="rId7"/>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2">
                <a:alphaModFix amt="62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4">
                <a:alphaModFix amt="62000"/>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6">
                <a:alphaModFix amt="62000"/>
                <a:extLst>
                  <a:ext uri="{96DAC541-7B7A-43D3-8B79-37D633B846F1}">
                    <asvg:svgBlip xmlns:asvg="http://schemas.microsoft.com/office/drawing/2016/SVG/main" r:embed="rId7"/>
                  </a:ext>
                </a:extLst>
              </a:blip>
              <a:stretch>
                <a:fillRect l="0" t="0" r="0" b="0"/>
              </a:stretch>
            </a:blipFill>
          </p:spPr>
        </p:sp>
      </p:grpSp>
      <p:grpSp>
        <p:nvGrpSpPr>
          <p:cNvPr name="Group 10" id="10"/>
          <p:cNvGrpSpPr>
            <a:grpSpLocks noChangeAspect="true"/>
          </p:cNvGrpSpPr>
          <p:nvPr/>
        </p:nvGrpSpPr>
        <p:grpSpPr>
          <a:xfrm rot="0">
            <a:off x="1310542" y="2857670"/>
            <a:ext cx="3422955" cy="3422955"/>
            <a:chOff x="0" y="0"/>
            <a:chExt cx="8909050" cy="8909050"/>
          </a:xfrm>
        </p:grpSpPr>
        <p:sp>
          <p:nvSpPr>
            <p:cNvPr name="Freeform 11" id="11"/>
            <p:cNvSpPr/>
            <p:nvPr/>
          </p:nvSpPr>
          <p:spPr>
            <a:xfrm flipH="false" flipV="false" rot="0">
              <a:off x="-210012" y="2402"/>
              <a:ext cx="9329074" cy="8904246"/>
            </a:xfrm>
            <a:custGeom>
              <a:avLst/>
              <a:gdLst/>
              <a:ahLst/>
              <a:cxnLst/>
              <a:rect r="r" b="b" t="t" l="l"/>
              <a:pathLst>
                <a:path h="8904246" w="9329074">
                  <a:moveTo>
                    <a:pt x="4664537" y="7123"/>
                  </a:moveTo>
                  <a:cubicBezTo>
                    <a:pt x="3071756" y="0"/>
                    <a:pt x="1596908" y="845651"/>
                    <a:pt x="798454" y="2223865"/>
                  </a:cubicBezTo>
                  <a:cubicBezTo>
                    <a:pt x="0" y="3602079"/>
                    <a:pt x="0" y="5302167"/>
                    <a:pt x="798454" y="6680382"/>
                  </a:cubicBezTo>
                  <a:cubicBezTo>
                    <a:pt x="1596908" y="8058595"/>
                    <a:pt x="3071756" y="8904246"/>
                    <a:pt x="4664537" y="8897123"/>
                  </a:cubicBezTo>
                  <a:cubicBezTo>
                    <a:pt x="6257318" y="8904246"/>
                    <a:pt x="7732166" y="8058595"/>
                    <a:pt x="8530620" y="6680382"/>
                  </a:cubicBezTo>
                  <a:cubicBezTo>
                    <a:pt x="9329074" y="5302167"/>
                    <a:pt x="9329074" y="3602079"/>
                    <a:pt x="8530620" y="2223865"/>
                  </a:cubicBezTo>
                  <a:cubicBezTo>
                    <a:pt x="7732166" y="845651"/>
                    <a:pt x="6257318" y="0"/>
                    <a:pt x="4664537" y="7123"/>
                  </a:cubicBezTo>
                  <a:close/>
                </a:path>
              </a:pathLst>
            </a:custGeom>
            <a:solidFill>
              <a:srgbClr val="A19FFF"/>
            </a:solidFill>
          </p:spPr>
        </p:sp>
        <p:sp>
          <p:nvSpPr>
            <p:cNvPr name="Freeform 12" id="12"/>
            <p:cNvSpPr/>
            <p:nvPr/>
          </p:nvSpPr>
          <p:spPr>
            <a:xfrm flipH="false" flipV="false" rot="0">
              <a:off x="63863" y="263805"/>
              <a:ext cx="8781323" cy="8381440"/>
            </a:xfrm>
            <a:custGeom>
              <a:avLst/>
              <a:gdLst/>
              <a:ahLst/>
              <a:cxnLst/>
              <a:rect r="r" b="b" t="t" l="l"/>
              <a:pathLst>
                <a:path h="8381440" w="8781323">
                  <a:moveTo>
                    <a:pt x="4390662" y="6705"/>
                  </a:moveTo>
                  <a:cubicBezTo>
                    <a:pt x="2891400" y="0"/>
                    <a:pt x="1503147" y="795999"/>
                    <a:pt x="751573" y="2093292"/>
                  </a:cubicBezTo>
                  <a:cubicBezTo>
                    <a:pt x="0" y="3390586"/>
                    <a:pt x="0" y="4990854"/>
                    <a:pt x="751573" y="6288148"/>
                  </a:cubicBezTo>
                  <a:cubicBezTo>
                    <a:pt x="1503147" y="7585441"/>
                    <a:pt x="2891400" y="8381440"/>
                    <a:pt x="4390662" y="8374735"/>
                  </a:cubicBezTo>
                  <a:cubicBezTo>
                    <a:pt x="5889924" y="8381440"/>
                    <a:pt x="7278177" y="7585441"/>
                    <a:pt x="8029751" y="6288148"/>
                  </a:cubicBezTo>
                  <a:cubicBezTo>
                    <a:pt x="8781323" y="4990854"/>
                    <a:pt x="8781323" y="3390586"/>
                    <a:pt x="8029751" y="2093292"/>
                  </a:cubicBezTo>
                  <a:cubicBezTo>
                    <a:pt x="7278177" y="795999"/>
                    <a:pt x="5889924" y="0"/>
                    <a:pt x="4390662" y="6705"/>
                  </a:cubicBezTo>
                  <a:close/>
                </a:path>
              </a:pathLst>
            </a:custGeom>
            <a:blipFill>
              <a:blip r:embed="rId8"/>
              <a:stretch>
                <a:fillRect l="-28081" t="0" r="-28081" b="0"/>
              </a:stretch>
            </a:blipFill>
          </p:spPr>
        </p:sp>
        <p:sp>
          <p:nvSpPr>
            <p:cNvPr name="Freeform 13" id="13"/>
            <p:cNvSpPr/>
            <p:nvPr/>
          </p:nvSpPr>
          <p:spPr>
            <a:xfrm flipH="false" flipV="false" rot="0">
              <a:off x="0" y="0"/>
              <a:ext cx="8909050" cy="8909050"/>
            </a:xfrm>
            <a:custGeom>
              <a:avLst/>
              <a:gdLst/>
              <a:ahLst/>
              <a:cxnLst/>
              <a:rect r="r" b="b" t="t" l="l"/>
              <a:pathLst>
                <a:path h="8909050" w="8909050">
                  <a:moveTo>
                    <a:pt x="4454525" y="8909050"/>
                  </a:moveTo>
                  <a:cubicBezTo>
                    <a:pt x="3264662" y="8909050"/>
                    <a:pt x="2146046" y="8445500"/>
                    <a:pt x="1304544" y="7603744"/>
                  </a:cubicBezTo>
                  <a:cubicBezTo>
                    <a:pt x="895477" y="7194550"/>
                    <a:pt x="574294" y="6718173"/>
                    <a:pt x="350012" y="6187694"/>
                  </a:cubicBezTo>
                  <a:cubicBezTo>
                    <a:pt x="117729" y="5638673"/>
                    <a:pt x="0" y="5055489"/>
                    <a:pt x="0" y="4454525"/>
                  </a:cubicBezTo>
                  <a:cubicBezTo>
                    <a:pt x="0" y="3854704"/>
                    <a:pt x="117475" y="3272282"/>
                    <a:pt x="349377" y="2723642"/>
                  </a:cubicBezTo>
                  <a:cubicBezTo>
                    <a:pt x="573405" y="2193163"/>
                    <a:pt x="894207" y="1716786"/>
                    <a:pt x="1302766" y="1307338"/>
                  </a:cubicBezTo>
                  <a:cubicBezTo>
                    <a:pt x="2144141" y="464312"/>
                    <a:pt x="3263519" y="0"/>
                    <a:pt x="4454525" y="0"/>
                  </a:cubicBezTo>
                  <a:cubicBezTo>
                    <a:pt x="5055362" y="0"/>
                    <a:pt x="5638419" y="117729"/>
                    <a:pt x="6187440" y="350012"/>
                  </a:cubicBezTo>
                  <a:cubicBezTo>
                    <a:pt x="6717792" y="574294"/>
                    <a:pt x="7194296" y="895477"/>
                    <a:pt x="7603490" y="1304544"/>
                  </a:cubicBezTo>
                  <a:cubicBezTo>
                    <a:pt x="8445373" y="2146046"/>
                    <a:pt x="8909050" y="3264789"/>
                    <a:pt x="8909050" y="4454652"/>
                  </a:cubicBezTo>
                  <a:cubicBezTo>
                    <a:pt x="8909050" y="5644769"/>
                    <a:pt x="8445246" y="6763766"/>
                    <a:pt x="7602982" y="7605268"/>
                  </a:cubicBezTo>
                  <a:cubicBezTo>
                    <a:pt x="7193789" y="8014208"/>
                    <a:pt x="6717285" y="8335138"/>
                    <a:pt x="6186932" y="8559419"/>
                  </a:cubicBezTo>
                  <a:cubicBezTo>
                    <a:pt x="5637911" y="8791321"/>
                    <a:pt x="5055108" y="8909050"/>
                    <a:pt x="4454525" y="8909050"/>
                  </a:cubicBezTo>
                  <a:close/>
                  <a:moveTo>
                    <a:pt x="4454525" y="19050"/>
                  </a:moveTo>
                  <a:cubicBezTo>
                    <a:pt x="3268599" y="19050"/>
                    <a:pt x="2154047" y="481330"/>
                    <a:pt x="1316228" y="1320800"/>
                  </a:cubicBezTo>
                  <a:cubicBezTo>
                    <a:pt x="909447" y="1728343"/>
                    <a:pt x="590042" y="2202815"/>
                    <a:pt x="366903" y="2731008"/>
                  </a:cubicBezTo>
                  <a:cubicBezTo>
                    <a:pt x="136017" y="3277362"/>
                    <a:pt x="19050" y="3857244"/>
                    <a:pt x="19050" y="4454525"/>
                  </a:cubicBezTo>
                  <a:cubicBezTo>
                    <a:pt x="19050" y="5052949"/>
                    <a:pt x="136271" y="5633593"/>
                    <a:pt x="367538" y="6180328"/>
                  </a:cubicBezTo>
                  <a:cubicBezTo>
                    <a:pt x="590931" y="6708522"/>
                    <a:pt x="910717" y="7182866"/>
                    <a:pt x="1318006" y="7590282"/>
                  </a:cubicBezTo>
                  <a:cubicBezTo>
                    <a:pt x="2155825" y="8428355"/>
                    <a:pt x="3269742" y="8890000"/>
                    <a:pt x="4454525" y="8890000"/>
                  </a:cubicBezTo>
                  <a:cubicBezTo>
                    <a:pt x="5052568" y="8890000"/>
                    <a:pt x="5632958" y="8772779"/>
                    <a:pt x="6179439" y="8541766"/>
                  </a:cubicBezTo>
                  <a:cubicBezTo>
                    <a:pt x="6707632" y="8318500"/>
                    <a:pt x="7181977" y="7998841"/>
                    <a:pt x="7589520" y="7591679"/>
                  </a:cubicBezTo>
                  <a:cubicBezTo>
                    <a:pt x="8428101" y="6753733"/>
                    <a:pt x="8890000" y="5639562"/>
                    <a:pt x="8890000" y="4454525"/>
                  </a:cubicBezTo>
                  <a:cubicBezTo>
                    <a:pt x="8890000" y="3269742"/>
                    <a:pt x="8428355" y="2155825"/>
                    <a:pt x="7590028" y="1317879"/>
                  </a:cubicBezTo>
                  <a:cubicBezTo>
                    <a:pt x="7182612" y="910590"/>
                    <a:pt x="6708140" y="590931"/>
                    <a:pt x="6180074" y="367538"/>
                  </a:cubicBezTo>
                  <a:cubicBezTo>
                    <a:pt x="5633339" y="136271"/>
                    <a:pt x="5052822" y="19050"/>
                    <a:pt x="4454525" y="19050"/>
                  </a:cubicBezTo>
                  <a:close/>
                  <a:moveTo>
                    <a:pt x="4454525" y="8648065"/>
                  </a:moveTo>
                  <a:cubicBezTo>
                    <a:pt x="3334385" y="8648065"/>
                    <a:pt x="2281301" y="8211693"/>
                    <a:pt x="1489075" y="7419213"/>
                  </a:cubicBezTo>
                  <a:cubicBezTo>
                    <a:pt x="697103" y="6626987"/>
                    <a:pt x="260985" y="5574157"/>
                    <a:pt x="260985" y="4454525"/>
                  </a:cubicBezTo>
                  <a:cubicBezTo>
                    <a:pt x="260985" y="3889756"/>
                    <a:pt x="371602" y="3341497"/>
                    <a:pt x="589788" y="2824988"/>
                  </a:cubicBezTo>
                  <a:cubicBezTo>
                    <a:pt x="800735" y="2325624"/>
                    <a:pt x="1102741" y="1877060"/>
                    <a:pt x="1487297" y="1491742"/>
                  </a:cubicBezTo>
                  <a:cubicBezTo>
                    <a:pt x="2279396" y="698119"/>
                    <a:pt x="3333242" y="260985"/>
                    <a:pt x="4454398" y="260985"/>
                  </a:cubicBezTo>
                  <a:cubicBezTo>
                    <a:pt x="5573776" y="260985"/>
                    <a:pt x="6626606" y="697103"/>
                    <a:pt x="7418832" y="1488948"/>
                  </a:cubicBezTo>
                  <a:cubicBezTo>
                    <a:pt x="8211438" y="2281174"/>
                    <a:pt x="8647937" y="3334385"/>
                    <a:pt x="8647937" y="4454398"/>
                  </a:cubicBezTo>
                  <a:cubicBezTo>
                    <a:pt x="8647937" y="5574792"/>
                    <a:pt x="8211311" y="6628130"/>
                    <a:pt x="7418450" y="7420356"/>
                  </a:cubicBezTo>
                  <a:cubicBezTo>
                    <a:pt x="6626225" y="8212074"/>
                    <a:pt x="5573522" y="8648065"/>
                    <a:pt x="4454525" y="8648065"/>
                  </a:cubicBezTo>
                  <a:close/>
                  <a:moveTo>
                    <a:pt x="4454525" y="280035"/>
                  </a:moveTo>
                  <a:cubicBezTo>
                    <a:pt x="3338449" y="280035"/>
                    <a:pt x="2289429" y="715137"/>
                    <a:pt x="1500886" y="1505204"/>
                  </a:cubicBezTo>
                  <a:cubicBezTo>
                    <a:pt x="713613" y="2294001"/>
                    <a:pt x="280035" y="3341370"/>
                    <a:pt x="280035" y="4454525"/>
                  </a:cubicBezTo>
                  <a:cubicBezTo>
                    <a:pt x="280035" y="5569077"/>
                    <a:pt x="714248" y="6617081"/>
                    <a:pt x="1502537" y="7405751"/>
                  </a:cubicBezTo>
                  <a:cubicBezTo>
                    <a:pt x="2291080" y="8194548"/>
                    <a:pt x="3339465" y="8629015"/>
                    <a:pt x="4454525" y="8629015"/>
                  </a:cubicBezTo>
                  <a:cubicBezTo>
                    <a:pt x="5568442" y="8629015"/>
                    <a:pt x="6616319" y="8195056"/>
                    <a:pt x="7405116" y="7407021"/>
                  </a:cubicBezTo>
                  <a:cubicBezTo>
                    <a:pt x="8194422" y="6618477"/>
                    <a:pt x="8629015" y="5569839"/>
                    <a:pt x="8629015" y="4454525"/>
                  </a:cubicBezTo>
                  <a:cubicBezTo>
                    <a:pt x="8629015" y="3339465"/>
                    <a:pt x="8194548" y="2291080"/>
                    <a:pt x="7405497" y="1502537"/>
                  </a:cubicBezTo>
                  <a:cubicBezTo>
                    <a:pt x="6616827" y="714121"/>
                    <a:pt x="5568823" y="280035"/>
                    <a:pt x="4454525" y="280035"/>
                  </a:cubicBezTo>
                  <a:close/>
                </a:path>
              </a:pathLst>
            </a:custGeom>
            <a:solidFill>
              <a:srgbClr val="2E2E2E"/>
            </a:solidFill>
          </p:spPr>
        </p:sp>
      </p:grpSp>
      <p:sp>
        <p:nvSpPr>
          <p:cNvPr name="TextBox 14" id="14"/>
          <p:cNvSpPr txBox="true"/>
          <p:nvPr/>
        </p:nvSpPr>
        <p:spPr>
          <a:xfrm rot="0">
            <a:off x="-1013294" y="6501825"/>
            <a:ext cx="8140719" cy="664464"/>
          </a:xfrm>
          <a:prstGeom prst="rect">
            <a:avLst/>
          </a:prstGeom>
        </p:spPr>
        <p:txBody>
          <a:bodyPr anchor="t" rtlCol="false" tIns="0" lIns="0" bIns="0" rIns="0">
            <a:spAutoFit/>
          </a:bodyPr>
          <a:lstStyle/>
          <a:p>
            <a:pPr algn="ctr">
              <a:lnSpc>
                <a:spcPts val="5208"/>
              </a:lnSpc>
            </a:pPr>
            <a:r>
              <a:rPr lang="en-US" sz="4200">
                <a:solidFill>
                  <a:srgbClr val="1A1B1E"/>
                </a:solidFill>
                <a:latin typeface="Kollektif Bold"/>
              </a:rPr>
              <a:t>Connie</a:t>
            </a:r>
          </a:p>
        </p:txBody>
      </p:sp>
      <p:grpSp>
        <p:nvGrpSpPr>
          <p:cNvPr name="Group 15" id="15"/>
          <p:cNvGrpSpPr/>
          <p:nvPr/>
        </p:nvGrpSpPr>
        <p:grpSpPr>
          <a:xfrm rot="0">
            <a:off x="6927032" y="1447864"/>
            <a:ext cx="11177326" cy="8728398"/>
            <a:chOff x="0" y="0"/>
            <a:chExt cx="1537092" cy="1200318"/>
          </a:xfrm>
        </p:grpSpPr>
        <p:sp>
          <p:nvSpPr>
            <p:cNvPr name="Freeform 16" id="16"/>
            <p:cNvSpPr/>
            <p:nvPr/>
          </p:nvSpPr>
          <p:spPr>
            <a:xfrm flipH="false" flipV="false" rot="0">
              <a:off x="0" y="0"/>
              <a:ext cx="1537092" cy="1200318"/>
            </a:xfrm>
            <a:custGeom>
              <a:avLst/>
              <a:gdLst/>
              <a:ahLst/>
              <a:cxnLst/>
              <a:rect r="r" b="b" t="t" l="l"/>
              <a:pathLst>
                <a:path h="1200318" w="1537092">
                  <a:moveTo>
                    <a:pt x="29091" y="0"/>
                  </a:moveTo>
                  <a:lnTo>
                    <a:pt x="1508000" y="0"/>
                  </a:lnTo>
                  <a:cubicBezTo>
                    <a:pt x="1524067" y="0"/>
                    <a:pt x="1537092" y="13025"/>
                    <a:pt x="1537092" y="29091"/>
                  </a:cubicBezTo>
                  <a:lnTo>
                    <a:pt x="1537092" y="1171227"/>
                  </a:lnTo>
                  <a:cubicBezTo>
                    <a:pt x="1537092" y="1178943"/>
                    <a:pt x="1534027" y="1186342"/>
                    <a:pt x="1528571" y="1191798"/>
                  </a:cubicBezTo>
                  <a:cubicBezTo>
                    <a:pt x="1523115" y="1197253"/>
                    <a:pt x="1515716" y="1200318"/>
                    <a:pt x="1508000" y="1200318"/>
                  </a:cubicBezTo>
                  <a:lnTo>
                    <a:pt x="29091" y="1200318"/>
                  </a:lnTo>
                  <a:cubicBezTo>
                    <a:pt x="13025" y="1200318"/>
                    <a:pt x="0" y="1187294"/>
                    <a:pt x="0" y="1171227"/>
                  </a:cubicBezTo>
                  <a:lnTo>
                    <a:pt x="0" y="29091"/>
                  </a:lnTo>
                  <a:cubicBezTo>
                    <a:pt x="0" y="13025"/>
                    <a:pt x="13025" y="0"/>
                    <a:pt x="29091" y="0"/>
                  </a:cubicBezTo>
                  <a:close/>
                </a:path>
              </a:pathLst>
            </a:custGeom>
            <a:solidFill>
              <a:srgbClr val="FFFFFF"/>
            </a:solidFill>
            <a:ln cap="rnd">
              <a:noFill/>
              <a:prstDash val="solid"/>
              <a:round/>
            </a:ln>
          </p:spPr>
        </p:sp>
        <p:sp>
          <p:nvSpPr>
            <p:cNvPr name="TextBox 17" id="17"/>
            <p:cNvSpPr txBox="true"/>
            <p:nvPr/>
          </p:nvSpPr>
          <p:spPr>
            <a:xfrm>
              <a:off x="0" y="-57150"/>
              <a:ext cx="812800" cy="869950"/>
            </a:xfrm>
            <a:prstGeom prst="rect">
              <a:avLst/>
            </a:prstGeom>
          </p:spPr>
          <p:txBody>
            <a:bodyPr anchor="ctr" rtlCol="false" tIns="50800" lIns="50800" bIns="50800" rIns="50800"/>
            <a:lstStyle/>
            <a:p>
              <a:pPr algn="ctr" marL="0" indent="0" lvl="0">
                <a:lnSpc>
                  <a:spcPts val="2754"/>
                </a:lnSpc>
                <a:spcBef>
                  <a:spcPct val="0"/>
                </a:spcBef>
              </a:pPr>
            </a:p>
          </p:txBody>
        </p:sp>
      </p:grpSp>
      <p:sp>
        <p:nvSpPr>
          <p:cNvPr name="TextBox 18" id="18"/>
          <p:cNvSpPr txBox="true"/>
          <p:nvPr/>
        </p:nvSpPr>
        <p:spPr>
          <a:xfrm rot="0">
            <a:off x="7587537" y="1826286"/>
            <a:ext cx="10144896" cy="7910830"/>
          </a:xfrm>
          <a:prstGeom prst="rect">
            <a:avLst/>
          </a:prstGeom>
        </p:spPr>
        <p:txBody>
          <a:bodyPr anchor="t" rtlCol="false" tIns="0" lIns="0" bIns="0" rIns="0">
            <a:spAutoFit/>
          </a:bodyPr>
          <a:lstStyle/>
          <a:p>
            <a:pPr>
              <a:lnSpc>
                <a:spcPts val="3919"/>
              </a:lnSpc>
            </a:pPr>
            <a:r>
              <a:rPr lang="en-US" sz="2799">
                <a:solidFill>
                  <a:srgbClr val="1A1B1E"/>
                </a:solidFill>
                <a:latin typeface="Canva Sans Bold"/>
              </a:rPr>
              <a:t>We met </a:t>
            </a:r>
            <a:r>
              <a:rPr lang="en-US" sz="2799">
                <a:solidFill>
                  <a:srgbClr val="1A1B1E"/>
                </a:solidFill>
                <a:latin typeface="Canva Sans"/>
              </a:rPr>
              <a:t>Connie, an entrepreneur in her late 20s who moved to the Bay several years ago to create several startups. </a:t>
            </a:r>
          </a:p>
          <a:p>
            <a:pPr>
              <a:lnSpc>
                <a:spcPts val="3919"/>
              </a:lnSpc>
            </a:pPr>
          </a:p>
          <a:p>
            <a:pPr>
              <a:lnSpc>
                <a:spcPts val="3919"/>
              </a:lnSpc>
            </a:pPr>
            <a:r>
              <a:rPr lang="en-US" sz="2799">
                <a:solidFill>
                  <a:srgbClr val="1A1B1E"/>
                </a:solidFill>
                <a:latin typeface="Canva Sans Bold"/>
              </a:rPr>
              <a:t>We were surprised </a:t>
            </a:r>
            <a:r>
              <a:rPr lang="en-US" sz="2799">
                <a:solidFill>
                  <a:srgbClr val="1A1B1E"/>
                </a:solidFill>
                <a:latin typeface="Canva Sans"/>
              </a:rPr>
              <a:t>to notice she gave up searching for a doctor and didn’t go for regular check-ups when she switched to Medi-cal even though she had past critical health issues.</a:t>
            </a:r>
          </a:p>
          <a:p>
            <a:pPr>
              <a:lnSpc>
                <a:spcPts val="3919"/>
              </a:lnSpc>
            </a:pPr>
          </a:p>
          <a:p>
            <a:pPr>
              <a:lnSpc>
                <a:spcPts val="3919"/>
              </a:lnSpc>
            </a:pPr>
            <a:r>
              <a:rPr lang="en-US" sz="2799">
                <a:solidFill>
                  <a:srgbClr val="1A1B1E"/>
                </a:solidFill>
                <a:latin typeface="Canva Sans Bold"/>
              </a:rPr>
              <a:t>We wonder </a:t>
            </a:r>
            <a:r>
              <a:rPr lang="en-US" sz="2799">
                <a:solidFill>
                  <a:srgbClr val="1A1B1E"/>
                </a:solidFill>
                <a:latin typeface="Canva Sans"/>
              </a:rPr>
              <a:t>if this means the stress of finding a doctor and scheduling check-ups is more stressful than the potential flare-ups of her past health issues. </a:t>
            </a:r>
          </a:p>
          <a:p>
            <a:pPr>
              <a:lnSpc>
                <a:spcPts val="3919"/>
              </a:lnSpc>
            </a:pPr>
          </a:p>
          <a:p>
            <a:pPr>
              <a:lnSpc>
                <a:spcPts val="3919"/>
              </a:lnSpc>
            </a:pPr>
            <a:r>
              <a:rPr lang="en-US" sz="2799">
                <a:solidFill>
                  <a:srgbClr val="1A1B1E"/>
                </a:solidFill>
                <a:latin typeface="Canva Sans Bold"/>
              </a:rPr>
              <a:t>It would be game-changing </a:t>
            </a:r>
            <a:r>
              <a:rPr lang="en-US" sz="2799">
                <a:solidFill>
                  <a:srgbClr val="1A1B1E"/>
                </a:solidFill>
                <a:latin typeface="Canva Sans"/>
              </a:rPr>
              <a:t>to streamline the process of searching for doctors and scheduling check-ups after switching to a new insurance.</a:t>
            </a:r>
          </a:p>
        </p:txBody>
      </p:sp>
      <p:sp>
        <p:nvSpPr>
          <p:cNvPr name="TextBox 19" id="19"/>
          <p:cNvSpPr txBox="true"/>
          <p:nvPr/>
        </p:nvSpPr>
        <p:spPr>
          <a:xfrm rot="0">
            <a:off x="1028700" y="7368439"/>
            <a:ext cx="4056730" cy="848828"/>
          </a:xfrm>
          <a:prstGeom prst="rect">
            <a:avLst/>
          </a:prstGeom>
        </p:spPr>
        <p:txBody>
          <a:bodyPr anchor="t" rtlCol="false" tIns="0" lIns="0" bIns="0" rIns="0">
            <a:spAutoFit/>
          </a:bodyPr>
          <a:lstStyle/>
          <a:p>
            <a:pPr algn="ctr">
              <a:lnSpc>
                <a:spcPts val="3402"/>
              </a:lnSpc>
            </a:pPr>
            <a:r>
              <a:rPr lang="en-US" sz="2430">
                <a:solidFill>
                  <a:srgbClr val="1A1B1E"/>
                </a:solidFill>
                <a:latin typeface="Canva Sans"/>
              </a:rPr>
              <a:t>Entrpreneur</a:t>
            </a:r>
          </a:p>
          <a:p>
            <a:pPr algn="ctr">
              <a:lnSpc>
                <a:spcPts val="3402"/>
              </a:lnSpc>
            </a:pPr>
            <a:r>
              <a:rPr lang="en-US" sz="2430">
                <a:solidFill>
                  <a:srgbClr val="1A1B1E"/>
                </a:solidFill>
                <a:latin typeface="Canva Sans"/>
              </a:rPr>
              <a:t>Stanford GSB ‘22</a:t>
            </a:r>
          </a:p>
        </p:txBody>
      </p:sp>
      <p:sp>
        <p:nvSpPr>
          <p:cNvPr name="TextBox 20" id="20"/>
          <p:cNvSpPr txBox="true"/>
          <p:nvPr/>
        </p:nvSpPr>
        <p:spPr>
          <a:xfrm rot="0">
            <a:off x="2491348" y="442150"/>
            <a:ext cx="13305304" cy="1005713"/>
          </a:xfrm>
          <a:prstGeom prst="rect">
            <a:avLst/>
          </a:prstGeom>
        </p:spPr>
        <p:txBody>
          <a:bodyPr anchor="t" rtlCol="false" tIns="0" lIns="0" bIns="0" rIns="0">
            <a:spAutoFit/>
          </a:bodyPr>
          <a:lstStyle/>
          <a:p>
            <a:pPr algn="ctr">
              <a:lnSpc>
                <a:spcPts val="7935"/>
              </a:lnSpc>
            </a:pPr>
            <a:r>
              <a:rPr lang="en-US" sz="6399">
                <a:solidFill>
                  <a:srgbClr val="1A1B1E"/>
                </a:solidFill>
                <a:latin typeface="Kollektif Bold"/>
              </a:rPr>
              <a:t>FIRST POV</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2">
                <a:alphaModFix amt="62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4">
                <a:alphaModFix amt="62000"/>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6">
                <a:alphaModFix amt="62000"/>
                <a:extLst>
                  <a:ext uri="{96DAC541-7B7A-43D3-8B79-37D633B846F1}">
                    <asvg:svgBlip xmlns:asvg="http://schemas.microsoft.com/office/drawing/2016/SVG/main" r:embed="rId7"/>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2">
                <a:alphaModFix amt="62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4">
                <a:alphaModFix amt="62000"/>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6">
                <a:alphaModFix amt="62000"/>
                <a:extLst>
                  <a:ext uri="{96DAC541-7B7A-43D3-8B79-37D633B846F1}">
                    <asvg:svgBlip xmlns:asvg="http://schemas.microsoft.com/office/drawing/2016/SVG/main" r:embed="rId7"/>
                  </a:ext>
                </a:extLst>
              </a:blip>
              <a:stretch>
                <a:fillRect l="0" t="0" r="0" b="0"/>
              </a:stretch>
            </a:blipFill>
          </p:spPr>
        </p:sp>
      </p:grpSp>
      <p:sp>
        <p:nvSpPr>
          <p:cNvPr name="TextBox 10" id="10"/>
          <p:cNvSpPr txBox="true"/>
          <p:nvPr/>
        </p:nvSpPr>
        <p:spPr>
          <a:xfrm rot="0">
            <a:off x="1640346" y="2864257"/>
            <a:ext cx="15007307" cy="3401949"/>
          </a:xfrm>
          <a:prstGeom prst="rect">
            <a:avLst/>
          </a:prstGeom>
        </p:spPr>
        <p:txBody>
          <a:bodyPr anchor="t" rtlCol="false" tIns="0" lIns="0" bIns="0" rIns="0">
            <a:spAutoFit/>
          </a:bodyPr>
          <a:lstStyle/>
          <a:p>
            <a:pPr algn="ctr">
              <a:lnSpc>
                <a:spcPts val="8928"/>
              </a:lnSpc>
            </a:pPr>
            <a:r>
              <a:rPr lang="en-US" sz="7200">
                <a:solidFill>
                  <a:srgbClr val="3B82ED"/>
                </a:solidFill>
                <a:latin typeface="Kollektif Bold"/>
              </a:rPr>
              <a:t>HMW</a:t>
            </a:r>
            <a:r>
              <a:rPr lang="en-US" sz="7200">
                <a:solidFill>
                  <a:srgbClr val="1A1B1E"/>
                </a:solidFill>
                <a:latin typeface="Kollektif Bold"/>
              </a:rPr>
              <a:t> </a:t>
            </a:r>
            <a:r>
              <a:rPr lang="en-US" sz="7200">
                <a:solidFill>
                  <a:srgbClr val="1A1B1E"/>
                </a:solidFill>
                <a:latin typeface="Kollektif"/>
              </a:rPr>
              <a:t>incentivize Connie to </a:t>
            </a:r>
            <a:r>
              <a:rPr lang="en-US" sz="7200">
                <a:solidFill>
                  <a:srgbClr val="1A1B1E"/>
                </a:solidFill>
                <a:latin typeface="Kollektif Bold"/>
              </a:rPr>
              <a:t>continue searching</a:t>
            </a:r>
            <a:r>
              <a:rPr lang="en-US" sz="7200">
                <a:solidFill>
                  <a:srgbClr val="1A1B1E"/>
                </a:solidFill>
                <a:latin typeface="Kollektif"/>
              </a:rPr>
              <a:t> for doctors and get checkups instead of giving up? </a:t>
            </a:r>
          </a:p>
        </p:txBody>
      </p:sp>
      <p:sp>
        <p:nvSpPr>
          <p:cNvPr name="Freeform 11" id="11"/>
          <p:cNvSpPr/>
          <p:nvPr/>
        </p:nvSpPr>
        <p:spPr>
          <a:xfrm flipH="false" flipV="false" rot="0">
            <a:off x="7817128" y="6833328"/>
            <a:ext cx="2145363" cy="2145363"/>
          </a:xfrm>
          <a:custGeom>
            <a:avLst/>
            <a:gdLst/>
            <a:ahLst/>
            <a:cxnLst/>
            <a:rect r="r" b="b" t="t" l="l"/>
            <a:pathLst>
              <a:path h="2145363" w="2145363">
                <a:moveTo>
                  <a:pt x="0" y="0"/>
                </a:moveTo>
                <a:lnTo>
                  <a:pt x="2145363" y="0"/>
                </a:lnTo>
                <a:lnTo>
                  <a:pt x="2145363" y="2145363"/>
                </a:lnTo>
                <a:lnTo>
                  <a:pt x="0" y="214536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2">
                <a:alphaModFix amt="62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4">
                <a:alphaModFix amt="62000"/>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6">
                <a:alphaModFix amt="62000"/>
                <a:extLst>
                  <a:ext uri="{96DAC541-7B7A-43D3-8B79-37D633B846F1}">
                    <asvg:svgBlip xmlns:asvg="http://schemas.microsoft.com/office/drawing/2016/SVG/main" r:embed="rId7"/>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2">
                <a:alphaModFix amt="62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4">
                <a:alphaModFix amt="62000"/>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6">
                <a:alphaModFix amt="62000"/>
                <a:extLst>
                  <a:ext uri="{96DAC541-7B7A-43D3-8B79-37D633B846F1}">
                    <asvg:svgBlip xmlns:asvg="http://schemas.microsoft.com/office/drawing/2016/SVG/main" r:embed="rId7"/>
                  </a:ext>
                </a:extLst>
              </a:blip>
              <a:stretch>
                <a:fillRect l="0" t="0" r="0" b="0"/>
              </a:stretch>
            </a:blipFill>
          </p:spPr>
        </p:sp>
      </p:grpSp>
      <p:sp>
        <p:nvSpPr>
          <p:cNvPr name="TextBox 10" id="10"/>
          <p:cNvSpPr txBox="true"/>
          <p:nvPr/>
        </p:nvSpPr>
        <p:spPr>
          <a:xfrm rot="0">
            <a:off x="-1013294" y="6501825"/>
            <a:ext cx="8140719" cy="664464"/>
          </a:xfrm>
          <a:prstGeom prst="rect">
            <a:avLst/>
          </a:prstGeom>
        </p:spPr>
        <p:txBody>
          <a:bodyPr anchor="t" rtlCol="false" tIns="0" lIns="0" bIns="0" rIns="0">
            <a:spAutoFit/>
          </a:bodyPr>
          <a:lstStyle/>
          <a:p>
            <a:pPr algn="ctr">
              <a:lnSpc>
                <a:spcPts val="5208"/>
              </a:lnSpc>
            </a:pPr>
            <a:r>
              <a:rPr lang="en-US" sz="4200">
                <a:solidFill>
                  <a:srgbClr val="1A1B1E"/>
                </a:solidFill>
                <a:latin typeface="Kollektif Bold"/>
              </a:rPr>
              <a:t>“John”</a:t>
            </a:r>
          </a:p>
        </p:txBody>
      </p:sp>
      <p:sp>
        <p:nvSpPr>
          <p:cNvPr name="TextBox 11" id="11"/>
          <p:cNvSpPr txBox="true"/>
          <p:nvPr/>
        </p:nvSpPr>
        <p:spPr>
          <a:xfrm rot="0">
            <a:off x="2491348" y="442150"/>
            <a:ext cx="13305304" cy="1005713"/>
          </a:xfrm>
          <a:prstGeom prst="rect">
            <a:avLst/>
          </a:prstGeom>
        </p:spPr>
        <p:txBody>
          <a:bodyPr anchor="t" rtlCol="false" tIns="0" lIns="0" bIns="0" rIns="0">
            <a:spAutoFit/>
          </a:bodyPr>
          <a:lstStyle/>
          <a:p>
            <a:pPr algn="ctr">
              <a:lnSpc>
                <a:spcPts val="7935"/>
              </a:lnSpc>
            </a:pPr>
            <a:r>
              <a:rPr lang="en-US" sz="6399">
                <a:solidFill>
                  <a:srgbClr val="1A1B1E"/>
                </a:solidFill>
                <a:latin typeface="Kollektif Bold"/>
              </a:rPr>
              <a:t>SECOND POV</a:t>
            </a:r>
          </a:p>
        </p:txBody>
      </p:sp>
      <p:grpSp>
        <p:nvGrpSpPr>
          <p:cNvPr name="Group 12" id="12"/>
          <p:cNvGrpSpPr/>
          <p:nvPr/>
        </p:nvGrpSpPr>
        <p:grpSpPr>
          <a:xfrm rot="0">
            <a:off x="1310542" y="2857670"/>
            <a:ext cx="3422955" cy="3422955"/>
            <a:chOff x="0" y="0"/>
            <a:chExt cx="4563940" cy="4563940"/>
          </a:xfrm>
        </p:grpSpPr>
        <p:grpSp>
          <p:nvGrpSpPr>
            <p:cNvPr name="Group 13" id="13"/>
            <p:cNvGrpSpPr>
              <a:grpSpLocks noChangeAspect="true"/>
            </p:cNvGrpSpPr>
            <p:nvPr/>
          </p:nvGrpSpPr>
          <p:grpSpPr>
            <a:xfrm rot="0">
              <a:off x="0" y="0"/>
              <a:ext cx="4563940" cy="4563940"/>
              <a:chOff x="0" y="0"/>
              <a:chExt cx="8909050" cy="8909050"/>
            </a:xfrm>
          </p:grpSpPr>
          <p:sp>
            <p:nvSpPr>
              <p:cNvPr name="Freeform 14" id="14"/>
              <p:cNvSpPr/>
              <p:nvPr/>
            </p:nvSpPr>
            <p:spPr>
              <a:xfrm flipH="false" flipV="false" rot="0">
                <a:off x="-210012" y="2402"/>
                <a:ext cx="9329074" cy="8904246"/>
              </a:xfrm>
              <a:custGeom>
                <a:avLst/>
                <a:gdLst/>
                <a:ahLst/>
                <a:cxnLst/>
                <a:rect r="r" b="b" t="t" l="l"/>
                <a:pathLst>
                  <a:path h="8904246" w="9329074">
                    <a:moveTo>
                      <a:pt x="4664537" y="7123"/>
                    </a:moveTo>
                    <a:cubicBezTo>
                      <a:pt x="3071756" y="0"/>
                      <a:pt x="1596908" y="845651"/>
                      <a:pt x="798454" y="2223865"/>
                    </a:cubicBezTo>
                    <a:cubicBezTo>
                      <a:pt x="0" y="3602079"/>
                      <a:pt x="0" y="5302167"/>
                      <a:pt x="798454" y="6680382"/>
                    </a:cubicBezTo>
                    <a:cubicBezTo>
                      <a:pt x="1596908" y="8058595"/>
                      <a:pt x="3071756" y="8904246"/>
                      <a:pt x="4664537" y="8897123"/>
                    </a:cubicBezTo>
                    <a:cubicBezTo>
                      <a:pt x="6257318" y="8904246"/>
                      <a:pt x="7732166" y="8058595"/>
                      <a:pt x="8530620" y="6680382"/>
                    </a:cubicBezTo>
                    <a:cubicBezTo>
                      <a:pt x="9329074" y="5302167"/>
                      <a:pt x="9329074" y="3602079"/>
                      <a:pt x="8530620" y="2223865"/>
                    </a:cubicBezTo>
                    <a:cubicBezTo>
                      <a:pt x="7732166" y="845651"/>
                      <a:pt x="6257318" y="0"/>
                      <a:pt x="4664537" y="7123"/>
                    </a:cubicBezTo>
                    <a:close/>
                  </a:path>
                </a:pathLst>
              </a:custGeom>
              <a:solidFill>
                <a:srgbClr val="A19FFF"/>
              </a:solidFill>
            </p:spPr>
          </p:sp>
          <p:sp>
            <p:nvSpPr>
              <p:cNvPr name="Freeform 15" id="15"/>
              <p:cNvSpPr/>
              <p:nvPr/>
            </p:nvSpPr>
            <p:spPr>
              <a:xfrm flipH="false" flipV="false" rot="0">
                <a:off x="63863" y="263805"/>
                <a:ext cx="8781323" cy="8381440"/>
              </a:xfrm>
              <a:custGeom>
                <a:avLst/>
                <a:gdLst/>
                <a:ahLst/>
                <a:cxnLst/>
                <a:rect r="r" b="b" t="t" l="l"/>
                <a:pathLst>
                  <a:path h="8381440" w="8781323">
                    <a:moveTo>
                      <a:pt x="4390662" y="6705"/>
                    </a:moveTo>
                    <a:cubicBezTo>
                      <a:pt x="2891400" y="0"/>
                      <a:pt x="1503147" y="795999"/>
                      <a:pt x="751573" y="2093292"/>
                    </a:cubicBezTo>
                    <a:cubicBezTo>
                      <a:pt x="0" y="3390586"/>
                      <a:pt x="0" y="4990854"/>
                      <a:pt x="751573" y="6288148"/>
                    </a:cubicBezTo>
                    <a:cubicBezTo>
                      <a:pt x="1503147" y="7585441"/>
                      <a:pt x="2891400" y="8381440"/>
                      <a:pt x="4390662" y="8374735"/>
                    </a:cubicBezTo>
                    <a:cubicBezTo>
                      <a:pt x="5889924" y="8381440"/>
                      <a:pt x="7278177" y="7585441"/>
                      <a:pt x="8029751" y="6288148"/>
                    </a:cubicBezTo>
                    <a:cubicBezTo>
                      <a:pt x="8781323" y="4990854"/>
                      <a:pt x="8781323" y="3390586"/>
                      <a:pt x="8029751" y="2093292"/>
                    </a:cubicBezTo>
                    <a:cubicBezTo>
                      <a:pt x="7278177" y="795999"/>
                      <a:pt x="5889924" y="0"/>
                      <a:pt x="4390662" y="6705"/>
                    </a:cubicBezTo>
                    <a:close/>
                  </a:path>
                </a:pathLst>
              </a:custGeom>
              <a:solidFill>
                <a:srgbClr val="000000">
                  <a:alpha val="0"/>
                </a:srgbClr>
              </a:solidFill>
              <a:ln w="12700">
                <a:solidFill>
                  <a:srgbClr val="000000"/>
                </a:solidFill>
              </a:ln>
            </p:spPr>
          </p:sp>
          <p:sp>
            <p:nvSpPr>
              <p:cNvPr name="Freeform 16" id="16"/>
              <p:cNvSpPr/>
              <p:nvPr/>
            </p:nvSpPr>
            <p:spPr>
              <a:xfrm flipH="false" flipV="false" rot="0">
                <a:off x="0" y="0"/>
                <a:ext cx="8909050" cy="8909050"/>
              </a:xfrm>
              <a:custGeom>
                <a:avLst/>
                <a:gdLst/>
                <a:ahLst/>
                <a:cxnLst/>
                <a:rect r="r" b="b" t="t" l="l"/>
                <a:pathLst>
                  <a:path h="8909050" w="8909050">
                    <a:moveTo>
                      <a:pt x="4454525" y="8909050"/>
                    </a:moveTo>
                    <a:cubicBezTo>
                      <a:pt x="3264662" y="8909050"/>
                      <a:pt x="2146046" y="8445500"/>
                      <a:pt x="1304544" y="7603744"/>
                    </a:cubicBezTo>
                    <a:cubicBezTo>
                      <a:pt x="895477" y="7194550"/>
                      <a:pt x="574294" y="6718173"/>
                      <a:pt x="350012" y="6187694"/>
                    </a:cubicBezTo>
                    <a:cubicBezTo>
                      <a:pt x="117729" y="5638673"/>
                      <a:pt x="0" y="5055489"/>
                      <a:pt x="0" y="4454525"/>
                    </a:cubicBezTo>
                    <a:cubicBezTo>
                      <a:pt x="0" y="3854704"/>
                      <a:pt x="117475" y="3272282"/>
                      <a:pt x="349377" y="2723642"/>
                    </a:cubicBezTo>
                    <a:cubicBezTo>
                      <a:pt x="573405" y="2193163"/>
                      <a:pt x="894207" y="1716786"/>
                      <a:pt x="1302766" y="1307338"/>
                    </a:cubicBezTo>
                    <a:cubicBezTo>
                      <a:pt x="2144141" y="464312"/>
                      <a:pt x="3263519" y="0"/>
                      <a:pt x="4454525" y="0"/>
                    </a:cubicBezTo>
                    <a:cubicBezTo>
                      <a:pt x="5055362" y="0"/>
                      <a:pt x="5638419" y="117729"/>
                      <a:pt x="6187440" y="350012"/>
                    </a:cubicBezTo>
                    <a:cubicBezTo>
                      <a:pt x="6717792" y="574294"/>
                      <a:pt x="7194296" y="895477"/>
                      <a:pt x="7603490" y="1304544"/>
                    </a:cubicBezTo>
                    <a:cubicBezTo>
                      <a:pt x="8445373" y="2146046"/>
                      <a:pt x="8909050" y="3264789"/>
                      <a:pt x="8909050" y="4454652"/>
                    </a:cubicBezTo>
                    <a:cubicBezTo>
                      <a:pt x="8909050" y="5644769"/>
                      <a:pt x="8445246" y="6763766"/>
                      <a:pt x="7602982" y="7605268"/>
                    </a:cubicBezTo>
                    <a:cubicBezTo>
                      <a:pt x="7193789" y="8014208"/>
                      <a:pt x="6717285" y="8335138"/>
                      <a:pt x="6186932" y="8559419"/>
                    </a:cubicBezTo>
                    <a:cubicBezTo>
                      <a:pt x="5637911" y="8791321"/>
                      <a:pt x="5055108" y="8909050"/>
                      <a:pt x="4454525" y="8909050"/>
                    </a:cubicBezTo>
                    <a:close/>
                    <a:moveTo>
                      <a:pt x="4454525" y="19050"/>
                    </a:moveTo>
                    <a:cubicBezTo>
                      <a:pt x="3268599" y="19050"/>
                      <a:pt x="2154047" y="481330"/>
                      <a:pt x="1316228" y="1320800"/>
                    </a:cubicBezTo>
                    <a:cubicBezTo>
                      <a:pt x="909447" y="1728343"/>
                      <a:pt x="590042" y="2202815"/>
                      <a:pt x="366903" y="2731008"/>
                    </a:cubicBezTo>
                    <a:cubicBezTo>
                      <a:pt x="136017" y="3277362"/>
                      <a:pt x="19050" y="3857244"/>
                      <a:pt x="19050" y="4454525"/>
                    </a:cubicBezTo>
                    <a:cubicBezTo>
                      <a:pt x="19050" y="5052949"/>
                      <a:pt x="136271" y="5633593"/>
                      <a:pt x="367538" y="6180328"/>
                    </a:cubicBezTo>
                    <a:cubicBezTo>
                      <a:pt x="590931" y="6708522"/>
                      <a:pt x="910717" y="7182866"/>
                      <a:pt x="1318006" y="7590282"/>
                    </a:cubicBezTo>
                    <a:cubicBezTo>
                      <a:pt x="2155825" y="8428355"/>
                      <a:pt x="3269742" y="8890000"/>
                      <a:pt x="4454525" y="8890000"/>
                    </a:cubicBezTo>
                    <a:cubicBezTo>
                      <a:pt x="5052568" y="8890000"/>
                      <a:pt x="5632958" y="8772779"/>
                      <a:pt x="6179439" y="8541766"/>
                    </a:cubicBezTo>
                    <a:cubicBezTo>
                      <a:pt x="6707632" y="8318500"/>
                      <a:pt x="7181977" y="7998841"/>
                      <a:pt x="7589520" y="7591679"/>
                    </a:cubicBezTo>
                    <a:cubicBezTo>
                      <a:pt x="8428101" y="6753733"/>
                      <a:pt x="8890000" y="5639562"/>
                      <a:pt x="8890000" y="4454525"/>
                    </a:cubicBezTo>
                    <a:cubicBezTo>
                      <a:pt x="8890000" y="3269742"/>
                      <a:pt x="8428355" y="2155825"/>
                      <a:pt x="7590028" y="1317879"/>
                    </a:cubicBezTo>
                    <a:cubicBezTo>
                      <a:pt x="7182612" y="910590"/>
                      <a:pt x="6708140" y="590931"/>
                      <a:pt x="6180074" y="367538"/>
                    </a:cubicBezTo>
                    <a:cubicBezTo>
                      <a:pt x="5633339" y="136271"/>
                      <a:pt x="5052822" y="19050"/>
                      <a:pt x="4454525" y="19050"/>
                    </a:cubicBezTo>
                    <a:close/>
                    <a:moveTo>
                      <a:pt x="4454525" y="8648065"/>
                    </a:moveTo>
                    <a:cubicBezTo>
                      <a:pt x="3334385" y="8648065"/>
                      <a:pt x="2281301" y="8211693"/>
                      <a:pt x="1489075" y="7419213"/>
                    </a:cubicBezTo>
                    <a:cubicBezTo>
                      <a:pt x="697103" y="6626987"/>
                      <a:pt x="260985" y="5574157"/>
                      <a:pt x="260985" y="4454525"/>
                    </a:cubicBezTo>
                    <a:cubicBezTo>
                      <a:pt x="260985" y="3889756"/>
                      <a:pt x="371602" y="3341497"/>
                      <a:pt x="589788" y="2824988"/>
                    </a:cubicBezTo>
                    <a:cubicBezTo>
                      <a:pt x="800735" y="2325624"/>
                      <a:pt x="1102741" y="1877060"/>
                      <a:pt x="1487297" y="1491742"/>
                    </a:cubicBezTo>
                    <a:cubicBezTo>
                      <a:pt x="2279396" y="698119"/>
                      <a:pt x="3333242" y="260985"/>
                      <a:pt x="4454398" y="260985"/>
                    </a:cubicBezTo>
                    <a:cubicBezTo>
                      <a:pt x="5573776" y="260985"/>
                      <a:pt x="6626606" y="697103"/>
                      <a:pt x="7418832" y="1488948"/>
                    </a:cubicBezTo>
                    <a:cubicBezTo>
                      <a:pt x="8211438" y="2281174"/>
                      <a:pt x="8647937" y="3334385"/>
                      <a:pt x="8647937" y="4454398"/>
                    </a:cubicBezTo>
                    <a:cubicBezTo>
                      <a:pt x="8647937" y="5574792"/>
                      <a:pt x="8211311" y="6628130"/>
                      <a:pt x="7418450" y="7420356"/>
                    </a:cubicBezTo>
                    <a:cubicBezTo>
                      <a:pt x="6626225" y="8212074"/>
                      <a:pt x="5573522" y="8648065"/>
                      <a:pt x="4454525" y="8648065"/>
                    </a:cubicBezTo>
                    <a:close/>
                    <a:moveTo>
                      <a:pt x="4454525" y="280035"/>
                    </a:moveTo>
                    <a:cubicBezTo>
                      <a:pt x="3338449" y="280035"/>
                      <a:pt x="2289429" y="715137"/>
                      <a:pt x="1500886" y="1505204"/>
                    </a:cubicBezTo>
                    <a:cubicBezTo>
                      <a:pt x="713613" y="2294001"/>
                      <a:pt x="280035" y="3341370"/>
                      <a:pt x="280035" y="4454525"/>
                    </a:cubicBezTo>
                    <a:cubicBezTo>
                      <a:pt x="280035" y="5569077"/>
                      <a:pt x="714248" y="6617081"/>
                      <a:pt x="1502537" y="7405751"/>
                    </a:cubicBezTo>
                    <a:cubicBezTo>
                      <a:pt x="2291080" y="8194548"/>
                      <a:pt x="3339465" y="8629015"/>
                      <a:pt x="4454525" y="8629015"/>
                    </a:cubicBezTo>
                    <a:cubicBezTo>
                      <a:pt x="5568442" y="8629015"/>
                      <a:pt x="6616319" y="8195056"/>
                      <a:pt x="7405116" y="7407021"/>
                    </a:cubicBezTo>
                    <a:cubicBezTo>
                      <a:pt x="8194422" y="6618477"/>
                      <a:pt x="8629015" y="5569839"/>
                      <a:pt x="8629015" y="4454525"/>
                    </a:cubicBezTo>
                    <a:cubicBezTo>
                      <a:pt x="8629015" y="3339465"/>
                      <a:pt x="8194548" y="2291080"/>
                      <a:pt x="7405497" y="1502537"/>
                    </a:cubicBezTo>
                    <a:cubicBezTo>
                      <a:pt x="6616827" y="714121"/>
                      <a:pt x="5568823" y="280035"/>
                      <a:pt x="4454525" y="280035"/>
                    </a:cubicBezTo>
                    <a:close/>
                  </a:path>
                </a:pathLst>
              </a:custGeom>
              <a:solidFill>
                <a:srgbClr val="2E2E2E"/>
              </a:solidFill>
            </p:spPr>
          </p:sp>
        </p:grpSp>
        <p:sp>
          <p:nvSpPr>
            <p:cNvPr name="Freeform 17" id="17"/>
            <p:cNvSpPr/>
            <p:nvPr/>
          </p:nvSpPr>
          <p:spPr>
            <a:xfrm flipH="false" flipV="false" rot="0">
              <a:off x="138164" y="138164"/>
              <a:ext cx="4287611" cy="4287611"/>
            </a:xfrm>
            <a:custGeom>
              <a:avLst/>
              <a:gdLst/>
              <a:ahLst/>
              <a:cxnLst/>
              <a:rect r="r" b="b" t="t" l="l"/>
              <a:pathLst>
                <a:path h="4287611" w="4287611">
                  <a:moveTo>
                    <a:pt x="0" y="0"/>
                  </a:moveTo>
                  <a:lnTo>
                    <a:pt x="4287612" y="0"/>
                  </a:lnTo>
                  <a:lnTo>
                    <a:pt x="4287612" y="4287612"/>
                  </a:lnTo>
                  <a:lnTo>
                    <a:pt x="0" y="428761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grpSp>
        <p:nvGrpSpPr>
          <p:cNvPr name="Group 18" id="18"/>
          <p:cNvGrpSpPr/>
          <p:nvPr/>
        </p:nvGrpSpPr>
        <p:grpSpPr>
          <a:xfrm rot="0">
            <a:off x="7378554" y="1558602"/>
            <a:ext cx="11177326" cy="8728398"/>
            <a:chOff x="0" y="0"/>
            <a:chExt cx="1537092" cy="1200318"/>
          </a:xfrm>
        </p:grpSpPr>
        <p:sp>
          <p:nvSpPr>
            <p:cNvPr name="Freeform 19" id="19"/>
            <p:cNvSpPr/>
            <p:nvPr/>
          </p:nvSpPr>
          <p:spPr>
            <a:xfrm flipH="false" flipV="false" rot="0">
              <a:off x="0" y="0"/>
              <a:ext cx="1537092" cy="1200318"/>
            </a:xfrm>
            <a:custGeom>
              <a:avLst/>
              <a:gdLst/>
              <a:ahLst/>
              <a:cxnLst/>
              <a:rect r="r" b="b" t="t" l="l"/>
              <a:pathLst>
                <a:path h="1200318" w="1537092">
                  <a:moveTo>
                    <a:pt x="29091" y="0"/>
                  </a:moveTo>
                  <a:lnTo>
                    <a:pt x="1508000" y="0"/>
                  </a:lnTo>
                  <a:cubicBezTo>
                    <a:pt x="1524067" y="0"/>
                    <a:pt x="1537092" y="13025"/>
                    <a:pt x="1537092" y="29091"/>
                  </a:cubicBezTo>
                  <a:lnTo>
                    <a:pt x="1537092" y="1171227"/>
                  </a:lnTo>
                  <a:cubicBezTo>
                    <a:pt x="1537092" y="1178943"/>
                    <a:pt x="1534027" y="1186342"/>
                    <a:pt x="1528571" y="1191798"/>
                  </a:cubicBezTo>
                  <a:cubicBezTo>
                    <a:pt x="1523115" y="1197253"/>
                    <a:pt x="1515716" y="1200318"/>
                    <a:pt x="1508000" y="1200318"/>
                  </a:cubicBezTo>
                  <a:lnTo>
                    <a:pt x="29091" y="1200318"/>
                  </a:lnTo>
                  <a:cubicBezTo>
                    <a:pt x="13025" y="1200318"/>
                    <a:pt x="0" y="1187294"/>
                    <a:pt x="0" y="1171227"/>
                  </a:cubicBezTo>
                  <a:lnTo>
                    <a:pt x="0" y="29091"/>
                  </a:lnTo>
                  <a:cubicBezTo>
                    <a:pt x="0" y="13025"/>
                    <a:pt x="13025" y="0"/>
                    <a:pt x="29091" y="0"/>
                  </a:cubicBezTo>
                  <a:close/>
                </a:path>
              </a:pathLst>
            </a:custGeom>
            <a:solidFill>
              <a:srgbClr val="FFFFFF"/>
            </a:solidFill>
            <a:ln cap="rnd">
              <a:noFill/>
              <a:prstDash val="solid"/>
              <a:round/>
            </a:ln>
          </p:spPr>
        </p:sp>
        <p:sp>
          <p:nvSpPr>
            <p:cNvPr name="TextBox 20" id="20"/>
            <p:cNvSpPr txBox="true"/>
            <p:nvPr/>
          </p:nvSpPr>
          <p:spPr>
            <a:xfrm>
              <a:off x="0" y="-57150"/>
              <a:ext cx="812800" cy="869950"/>
            </a:xfrm>
            <a:prstGeom prst="rect">
              <a:avLst/>
            </a:prstGeom>
          </p:spPr>
          <p:txBody>
            <a:bodyPr anchor="ctr" rtlCol="false" tIns="50800" lIns="50800" bIns="50800" rIns="50800"/>
            <a:lstStyle/>
            <a:p>
              <a:pPr algn="ctr" marL="0" indent="0" lvl="0">
                <a:lnSpc>
                  <a:spcPts val="2754"/>
                </a:lnSpc>
                <a:spcBef>
                  <a:spcPct val="0"/>
                </a:spcBef>
              </a:pPr>
            </a:p>
          </p:txBody>
        </p:sp>
      </p:grpSp>
      <p:sp>
        <p:nvSpPr>
          <p:cNvPr name="TextBox 21" id="21"/>
          <p:cNvSpPr txBox="true"/>
          <p:nvPr/>
        </p:nvSpPr>
        <p:spPr>
          <a:xfrm rot="0">
            <a:off x="7894769" y="1953508"/>
            <a:ext cx="10144896" cy="7415530"/>
          </a:xfrm>
          <a:prstGeom prst="rect">
            <a:avLst/>
          </a:prstGeom>
        </p:spPr>
        <p:txBody>
          <a:bodyPr anchor="t" rtlCol="false" tIns="0" lIns="0" bIns="0" rIns="0">
            <a:spAutoFit/>
          </a:bodyPr>
          <a:lstStyle/>
          <a:p>
            <a:pPr>
              <a:lnSpc>
                <a:spcPts val="3919"/>
              </a:lnSpc>
            </a:pPr>
            <a:r>
              <a:rPr lang="en-US" sz="2799">
                <a:solidFill>
                  <a:srgbClr val="1A1B1E"/>
                </a:solidFill>
                <a:latin typeface="Canva Sans Bold"/>
              </a:rPr>
              <a:t>We met</a:t>
            </a:r>
            <a:r>
              <a:rPr lang="en-US" sz="2799">
                <a:solidFill>
                  <a:srgbClr val="1A1B1E"/>
                </a:solidFill>
                <a:latin typeface="Canva Sans"/>
              </a:rPr>
              <a:t> John, the director of a wide-ranging health services network that provides various types of care to college students. </a:t>
            </a:r>
          </a:p>
          <a:p>
            <a:pPr>
              <a:lnSpc>
                <a:spcPts val="3919"/>
              </a:lnSpc>
            </a:pPr>
          </a:p>
          <a:p>
            <a:pPr>
              <a:lnSpc>
                <a:spcPts val="3919"/>
              </a:lnSpc>
            </a:pPr>
            <a:r>
              <a:rPr lang="en-US" sz="2799">
                <a:solidFill>
                  <a:srgbClr val="1A1B1E"/>
                </a:solidFill>
                <a:latin typeface="Canva Sans Bold"/>
              </a:rPr>
              <a:t>We were surprised</a:t>
            </a:r>
            <a:r>
              <a:rPr lang="en-US" sz="2799">
                <a:solidFill>
                  <a:srgbClr val="1A1B1E"/>
                </a:solidFill>
                <a:latin typeface="Canva Sans"/>
              </a:rPr>
              <a:t> to notice that the vast majority of students have no idea how to access their healthcare until their conditions get bad or it is too late. </a:t>
            </a:r>
          </a:p>
          <a:p>
            <a:pPr>
              <a:lnSpc>
                <a:spcPts val="3919"/>
              </a:lnSpc>
            </a:pPr>
          </a:p>
          <a:p>
            <a:pPr>
              <a:lnSpc>
                <a:spcPts val="3919"/>
              </a:lnSpc>
            </a:pPr>
            <a:r>
              <a:rPr lang="en-US" sz="2799">
                <a:solidFill>
                  <a:srgbClr val="1A1B1E"/>
                </a:solidFill>
                <a:latin typeface="Canva Sans Bold"/>
              </a:rPr>
              <a:t>We wonder</a:t>
            </a:r>
            <a:r>
              <a:rPr lang="en-US" sz="2799">
                <a:solidFill>
                  <a:srgbClr val="1A1B1E"/>
                </a:solidFill>
                <a:latin typeface="Canva Sans"/>
              </a:rPr>
              <a:t> if this means that current educational resources regarding insurance and access to care aren’t effective enough or utilized enough. </a:t>
            </a:r>
          </a:p>
          <a:p>
            <a:pPr>
              <a:lnSpc>
                <a:spcPts val="3919"/>
              </a:lnSpc>
            </a:pPr>
          </a:p>
          <a:p>
            <a:pPr>
              <a:lnSpc>
                <a:spcPts val="3919"/>
              </a:lnSpc>
            </a:pPr>
            <a:r>
              <a:rPr lang="en-US" sz="2799">
                <a:solidFill>
                  <a:srgbClr val="1A1B1E"/>
                </a:solidFill>
                <a:latin typeface="Canva Sans Bold"/>
              </a:rPr>
              <a:t>It would be game-changing</a:t>
            </a:r>
            <a:r>
              <a:rPr lang="en-US" sz="2799">
                <a:solidFill>
                  <a:srgbClr val="1A1B1E"/>
                </a:solidFill>
                <a:latin typeface="Canva Sans"/>
              </a:rPr>
              <a:t> if we could help students access and utilize resources to understand their insurance in an impactful way sooner rather than later. </a:t>
            </a:r>
          </a:p>
        </p:txBody>
      </p:sp>
      <p:sp>
        <p:nvSpPr>
          <p:cNvPr name="TextBox 22" id="22"/>
          <p:cNvSpPr txBox="true"/>
          <p:nvPr/>
        </p:nvSpPr>
        <p:spPr>
          <a:xfrm rot="0">
            <a:off x="1345732" y="7337739"/>
            <a:ext cx="3422667" cy="1418157"/>
          </a:xfrm>
          <a:prstGeom prst="rect">
            <a:avLst/>
          </a:prstGeom>
        </p:spPr>
        <p:txBody>
          <a:bodyPr anchor="t" rtlCol="false" tIns="0" lIns="0" bIns="0" rIns="0">
            <a:spAutoFit/>
          </a:bodyPr>
          <a:lstStyle/>
          <a:p>
            <a:pPr algn="ctr" marL="0" indent="0" lvl="0">
              <a:lnSpc>
                <a:spcPts val="3773"/>
              </a:lnSpc>
              <a:spcBef>
                <a:spcPct val="0"/>
              </a:spcBef>
            </a:pPr>
            <a:r>
              <a:rPr lang="en-US" sz="2515">
                <a:solidFill>
                  <a:srgbClr val="1A1B1E"/>
                </a:solidFill>
                <a:latin typeface="Canva Sans"/>
              </a:rPr>
              <a:t>Director of a wide-ranging health services network</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2">
                <a:alphaModFix amt="62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4">
                <a:alphaModFix amt="62000"/>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6">
                <a:alphaModFix amt="62000"/>
                <a:extLst>
                  <a:ext uri="{96DAC541-7B7A-43D3-8B79-37D633B846F1}">
                    <asvg:svgBlip xmlns:asvg="http://schemas.microsoft.com/office/drawing/2016/SVG/main" r:embed="rId7"/>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2">
                <a:alphaModFix amt="62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4">
                <a:alphaModFix amt="62000"/>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6">
                <a:alphaModFix amt="62000"/>
                <a:extLst>
                  <a:ext uri="{96DAC541-7B7A-43D3-8B79-37D633B846F1}">
                    <asvg:svgBlip xmlns:asvg="http://schemas.microsoft.com/office/drawing/2016/SVG/main" r:embed="rId7"/>
                  </a:ext>
                </a:extLst>
              </a:blip>
              <a:stretch>
                <a:fillRect l="0" t="0" r="0" b="0"/>
              </a:stretch>
            </a:blipFill>
          </p:spPr>
        </p:sp>
      </p:grpSp>
      <p:sp>
        <p:nvSpPr>
          <p:cNvPr name="Freeform 10" id="10"/>
          <p:cNvSpPr/>
          <p:nvPr/>
        </p:nvSpPr>
        <p:spPr>
          <a:xfrm flipH="false" flipV="false" rot="0">
            <a:off x="8175739" y="6283540"/>
            <a:ext cx="1936522" cy="2315406"/>
          </a:xfrm>
          <a:custGeom>
            <a:avLst/>
            <a:gdLst/>
            <a:ahLst/>
            <a:cxnLst/>
            <a:rect r="r" b="b" t="t" l="l"/>
            <a:pathLst>
              <a:path h="2315406" w="1936522">
                <a:moveTo>
                  <a:pt x="0" y="0"/>
                </a:moveTo>
                <a:lnTo>
                  <a:pt x="1936522" y="0"/>
                </a:lnTo>
                <a:lnTo>
                  <a:pt x="1936522" y="2315407"/>
                </a:lnTo>
                <a:lnTo>
                  <a:pt x="0" y="231540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1" id="11"/>
          <p:cNvSpPr txBox="true"/>
          <p:nvPr/>
        </p:nvSpPr>
        <p:spPr>
          <a:xfrm rot="0">
            <a:off x="1443587" y="3330421"/>
            <a:ext cx="15400827" cy="2268474"/>
          </a:xfrm>
          <a:prstGeom prst="rect">
            <a:avLst/>
          </a:prstGeom>
        </p:spPr>
        <p:txBody>
          <a:bodyPr anchor="t" rtlCol="false" tIns="0" lIns="0" bIns="0" rIns="0">
            <a:spAutoFit/>
          </a:bodyPr>
          <a:lstStyle/>
          <a:p>
            <a:pPr algn="ctr">
              <a:lnSpc>
                <a:spcPts val="8928"/>
              </a:lnSpc>
            </a:pPr>
            <a:r>
              <a:rPr lang="en-US" sz="7200">
                <a:solidFill>
                  <a:srgbClr val="3B82ED"/>
                </a:solidFill>
                <a:latin typeface="Kollektif Bold"/>
              </a:rPr>
              <a:t>HMW</a:t>
            </a:r>
            <a:r>
              <a:rPr lang="en-US" sz="7200">
                <a:solidFill>
                  <a:srgbClr val="1A1B1E"/>
                </a:solidFill>
                <a:latin typeface="Kollektif Bold"/>
              </a:rPr>
              <a:t> educate students</a:t>
            </a:r>
            <a:r>
              <a:rPr lang="en-US" sz="7200">
                <a:solidFill>
                  <a:srgbClr val="1A1B1E"/>
                </a:solidFill>
                <a:latin typeface="Kollektif"/>
              </a:rPr>
              <a:t> about their insurance at a younger age? </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2">
                <a:alphaModFix amt="62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4">
                <a:alphaModFix amt="62000"/>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6">
                <a:alphaModFix amt="62000"/>
                <a:extLst>
                  <a:ext uri="{96DAC541-7B7A-43D3-8B79-37D633B846F1}">
                    <asvg:svgBlip xmlns:asvg="http://schemas.microsoft.com/office/drawing/2016/SVG/main" r:embed="rId7"/>
                  </a:ext>
                </a:extLst>
              </a:blip>
              <a:stretch>
                <a:fillRect l="0" t="0" r="0" b="0"/>
              </a:stretch>
            </a:blipFill>
          </p:spPr>
        </p:sp>
      </p:grpSp>
      <p:sp>
        <p:nvSpPr>
          <p:cNvPr name="Freeform 6" id="6"/>
          <p:cNvSpPr/>
          <p:nvPr/>
        </p:nvSpPr>
        <p:spPr>
          <a:xfrm flipH="false" flipV="false" rot="5200089">
            <a:off x="-886704" y="-4126471"/>
            <a:ext cx="9786695" cy="9786695"/>
          </a:xfrm>
          <a:custGeom>
            <a:avLst/>
            <a:gdLst/>
            <a:ahLst/>
            <a:cxnLst/>
            <a:rect r="r" b="b" t="t" l="l"/>
            <a:pathLst>
              <a:path h="9786695" w="9786695">
                <a:moveTo>
                  <a:pt x="0" y="0"/>
                </a:moveTo>
                <a:lnTo>
                  <a:pt x="9786695" y="0"/>
                </a:lnTo>
                <a:lnTo>
                  <a:pt x="9786695" y="9786695"/>
                </a:lnTo>
                <a:lnTo>
                  <a:pt x="0" y="9786695"/>
                </a:lnTo>
                <a:lnTo>
                  <a:pt x="0" y="0"/>
                </a:lnTo>
                <a:close/>
              </a:path>
            </a:pathLst>
          </a:custGeom>
          <a:blipFill>
            <a:blip r:embed="rId2">
              <a:alphaModFix amt="62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5200089">
            <a:off x="-1363411" y="-933082"/>
            <a:ext cx="9786695" cy="9786695"/>
          </a:xfrm>
          <a:custGeom>
            <a:avLst/>
            <a:gdLst/>
            <a:ahLst/>
            <a:cxnLst/>
            <a:rect r="r" b="b" t="t" l="l"/>
            <a:pathLst>
              <a:path h="9786695" w="9786695">
                <a:moveTo>
                  <a:pt x="0" y="0"/>
                </a:moveTo>
                <a:lnTo>
                  <a:pt x="9786695" y="0"/>
                </a:lnTo>
                <a:lnTo>
                  <a:pt x="9786695" y="9786695"/>
                </a:lnTo>
                <a:lnTo>
                  <a:pt x="0" y="9786695"/>
                </a:lnTo>
                <a:lnTo>
                  <a:pt x="0" y="0"/>
                </a:lnTo>
                <a:close/>
              </a:path>
            </a:pathLst>
          </a:custGeom>
          <a:blipFill>
            <a:blip r:embed="rId4">
              <a:alphaModFix amt="62000"/>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5200089">
            <a:off x="-3310806" y="-3232136"/>
            <a:ext cx="9786695" cy="9786695"/>
          </a:xfrm>
          <a:custGeom>
            <a:avLst/>
            <a:gdLst/>
            <a:ahLst/>
            <a:cxnLst/>
            <a:rect r="r" b="b" t="t" l="l"/>
            <a:pathLst>
              <a:path h="9786695" w="9786695">
                <a:moveTo>
                  <a:pt x="0" y="0"/>
                </a:moveTo>
                <a:lnTo>
                  <a:pt x="9786694" y="0"/>
                </a:lnTo>
                <a:lnTo>
                  <a:pt x="9786694" y="9786695"/>
                </a:lnTo>
                <a:lnTo>
                  <a:pt x="0" y="9786695"/>
                </a:lnTo>
                <a:lnTo>
                  <a:pt x="0" y="0"/>
                </a:lnTo>
                <a:close/>
              </a:path>
            </a:pathLst>
          </a:custGeom>
          <a:blipFill>
            <a:blip r:embed="rId6">
              <a:alphaModFix amt="62000"/>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1013294" y="6501825"/>
            <a:ext cx="8140719" cy="661565"/>
          </a:xfrm>
          <a:prstGeom prst="rect">
            <a:avLst/>
          </a:prstGeom>
        </p:spPr>
        <p:txBody>
          <a:bodyPr anchor="t" rtlCol="false" tIns="0" lIns="0" bIns="0" rIns="0">
            <a:spAutoFit/>
          </a:bodyPr>
          <a:lstStyle/>
          <a:p>
            <a:pPr algn="ctr">
              <a:lnSpc>
                <a:spcPts val="5208"/>
              </a:lnSpc>
            </a:pPr>
            <a:r>
              <a:rPr lang="en-US" sz="4200">
                <a:solidFill>
                  <a:srgbClr val="1A1B1E"/>
                </a:solidFill>
                <a:latin typeface="Kollektif Bold"/>
              </a:rPr>
              <a:t>Alia</a:t>
            </a:r>
          </a:p>
        </p:txBody>
      </p:sp>
      <p:sp>
        <p:nvSpPr>
          <p:cNvPr name="TextBox 10" id="10"/>
          <p:cNvSpPr txBox="true"/>
          <p:nvPr/>
        </p:nvSpPr>
        <p:spPr>
          <a:xfrm rot="0">
            <a:off x="1028700" y="7368439"/>
            <a:ext cx="4056730" cy="846082"/>
          </a:xfrm>
          <a:prstGeom prst="rect">
            <a:avLst/>
          </a:prstGeom>
        </p:spPr>
        <p:txBody>
          <a:bodyPr anchor="t" rtlCol="false" tIns="0" lIns="0" bIns="0" rIns="0">
            <a:spAutoFit/>
          </a:bodyPr>
          <a:lstStyle/>
          <a:p>
            <a:pPr algn="ctr">
              <a:lnSpc>
                <a:spcPts val="3402"/>
              </a:lnSpc>
            </a:pPr>
            <a:r>
              <a:rPr lang="en-US" sz="2430">
                <a:solidFill>
                  <a:srgbClr val="1A1B1E"/>
                </a:solidFill>
                <a:latin typeface="Canva Sans"/>
              </a:rPr>
              <a:t>Biotech Founder</a:t>
            </a:r>
          </a:p>
          <a:p>
            <a:pPr algn="ctr">
              <a:lnSpc>
                <a:spcPts val="3402"/>
              </a:lnSpc>
            </a:pPr>
            <a:r>
              <a:rPr lang="en-US" sz="2430">
                <a:solidFill>
                  <a:srgbClr val="1A1B1E"/>
                </a:solidFill>
                <a:latin typeface="Canva Sans"/>
              </a:rPr>
              <a:t>Georgetown</a:t>
            </a:r>
          </a:p>
        </p:txBody>
      </p:sp>
      <p:sp>
        <p:nvSpPr>
          <p:cNvPr name="TextBox 11" id="11"/>
          <p:cNvSpPr txBox="true"/>
          <p:nvPr/>
        </p:nvSpPr>
        <p:spPr>
          <a:xfrm rot="0">
            <a:off x="1028700" y="1167708"/>
            <a:ext cx="13305304" cy="999501"/>
          </a:xfrm>
          <a:prstGeom prst="rect">
            <a:avLst/>
          </a:prstGeom>
        </p:spPr>
        <p:txBody>
          <a:bodyPr anchor="t" rtlCol="false" tIns="0" lIns="0" bIns="0" rIns="0">
            <a:spAutoFit/>
          </a:bodyPr>
          <a:lstStyle/>
          <a:p>
            <a:pPr>
              <a:lnSpc>
                <a:spcPts val="7935"/>
              </a:lnSpc>
            </a:pPr>
            <a:r>
              <a:rPr lang="en-US" sz="6399">
                <a:solidFill>
                  <a:srgbClr val="1A1B1E"/>
                </a:solidFill>
                <a:latin typeface="Kollektif Bold"/>
              </a:rPr>
              <a:t>THIRD POV</a:t>
            </a:r>
          </a:p>
        </p:txBody>
      </p:sp>
      <p:grpSp>
        <p:nvGrpSpPr>
          <p:cNvPr name="Group 12" id="12"/>
          <p:cNvGrpSpPr>
            <a:grpSpLocks noChangeAspect="true"/>
          </p:cNvGrpSpPr>
          <p:nvPr/>
        </p:nvGrpSpPr>
        <p:grpSpPr>
          <a:xfrm rot="0">
            <a:off x="1310542" y="2857670"/>
            <a:ext cx="3422955" cy="3422955"/>
            <a:chOff x="0" y="0"/>
            <a:chExt cx="8909050" cy="8909050"/>
          </a:xfrm>
        </p:grpSpPr>
        <p:sp>
          <p:nvSpPr>
            <p:cNvPr name="Freeform 13" id="13"/>
            <p:cNvSpPr/>
            <p:nvPr/>
          </p:nvSpPr>
          <p:spPr>
            <a:xfrm flipH="false" flipV="false" rot="0">
              <a:off x="-210012" y="2402"/>
              <a:ext cx="9329074" cy="8904246"/>
            </a:xfrm>
            <a:custGeom>
              <a:avLst/>
              <a:gdLst/>
              <a:ahLst/>
              <a:cxnLst/>
              <a:rect r="r" b="b" t="t" l="l"/>
              <a:pathLst>
                <a:path h="8904246" w="9329074">
                  <a:moveTo>
                    <a:pt x="4664537" y="7123"/>
                  </a:moveTo>
                  <a:cubicBezTo>
                    <a:pt x="3071756" y="0"/>
                    <a:pt x="1596908" y="845651"/>
                    <a:pt x="798454" y="2223865"/>
                  </a:cubicBezTo>
                  <a:cubicBezTo>
                    <a:pt x="0" y="3602079"/>
                    <a:pt x="0" y="5302167"/>
                    <a:pt x="798454" y="6680382"/>
                  </a:cubicBezTo>
                  <a:cubicBezTo>
                    <a:pt x="1596908" y="8058595"/>
                    <a:pt x="3071756" y="8904246"/>
                    <a:pt x="4664537" y="8897123"/>
                  </a:cubicBezTo>
                  <a:cubicBezTo>
                    <a:pt x="6257318" y="8904246"/>
                    <a:pt x="7732166" y="8058595"/>
                    <a:pt x="8530620" y="6680382"/>
                  </a:cubicBezTo>
                  <a:cubicBezTo>
                    <a:pt x="9329074" y="5302167"/>
                    <a:pt x="9329074" y="3602079"/>
                    <a:pt x="8530620" y="2223865"/>
                  </a:cubicBezTo>
                  <a:cubicBezTo>
                    <a:pt x="7732166" y="845651"/>
                    <a:pt x="6257318" y="0"/>
                    <a:pt x="4664537" y="7123"/>
                  </a:cubicBezTo>
                  <a:close/>
                </a:path>
              </a:pathLst>
            </a:custGeom>
            <a:solidFill>
              <a:srgbClr val="A19FFF"/>
            </a:solidFill>
          </p:spPr>
        </p:sp>
        <p:sp>
          <p:nvSpPr>
            <p:cNvPr name="Freeform 14" id="14"/>
            <p:cNvSpPr/>
            <p:nvPr/>
          </p:nvSpPr>
          <p:spPr>
            <a:xfrm flipH="false" flipV="false" rot="0">
              <a:off x="63863" y="263805"/>
              <a:ext cx="8781323" cy="8381440"/>
            </a:xfrm>
            <a:custGeom>
              <a:avLst/>
              <a:gdLst/>
              <a:ahLst/>
              <a:cxnLst/>
              <a:rect r="r" b="b" t="t" l="l"/>
              <a:pathLst>
                <a:path h="8381440" w="8781323">
                  <a:moveTo>
                    <a:pt x="4390662" y="6705"/>
                  </a:moveTo>
                  <a:cubicBezTo>
                    <a:pt x="2891400" y="0"/>
                    <a:pt x="1503147" y="795999"/>
                    <a:pt x="751573" y="2093292"/>
                  </a:cubicBezTo>
                  <a:cubicBezTo>
                    <a:pt x="0" y="3390586"/>
                    <a:pt x="0" y="4990854"/>
                    <a:pt x="751573" y="6288148"/>
                  </a:cubicBezTo>
                  <a:cubicBezTo>
                    <a:pt x="1503147" y="7585441"/>
                    <a:pt x="2891400" y="8381440"/>
                    <a:pt x="4390662" y="8374735"/>
                  </a:cubicBezTo>
                  <a:cubicBezTo>
                    <a:pt x="5889924" y="8381440"/>
                    <a:pt x="7278177" y="7585441"/>
                    <a:pt x="8029751" y="6288148"/>
                  </a:cubicBezTo>
                  <a:cubicBezTo>
                    <a:pt x="8781323" y="4990854"/>
                    <a:pt x="8781323" y="3390586"/>
                    <a:pt x="8029751" y="2093292"/>
                  </a:cubicBezTo>
                  <a:cubicBezTo>
                    <a:pt x="7278177" y="795999"/>
                    <a:pt x="5889924" y="0"/>
                    <a:pt x="4390662" y="6705"/>
                  </a:cubicBezTo>
                  <a:close/>
                </a:path>
              </a:pathLst>
            </a:custGeom>
            <a:blipFill>
              <a:blip r:embed="rId8"/>
              <a:stretch>
                <a:fillRect l="223" t="0" r="223" b="0"/>
              </a:stretch>
            </a:blipFill>
          </p:spPr>
        </p:sp>
        <p:sp>
          <p:nvSpPr>
            <p:cNvPr name="Freeform 15" id="15"/>
            <p:cNvSpPr/>
            <p:nvPr/>
          </p:nvSpPr>
          <p:spPr>
            <a:xfrm flipH="false" flipV="false" rot="0">
              <a:off x="0" y="0"/>
              <a:ext cx="8909050" cy="8909050"/>
            </a:xfrm>
            <a:custGeom>
              <a:avLst/>
              <a:gdLst/>
              <a:ahLst/>
              <a:cxnLst/>
              <a:rect r="r" b="b" t="t" l="l"/>
              <a:pathLst>
                <a:path h="8909050" w="8909050">
                  <a:moveTo>
                    <a:pt x="4454525" y="8909050"/>
                  </a:moveTo>
                  <a:cubicBezTo>
                    <a:pt x="3264662" y="8909050"/>
                    <a:pt x="2146046" y="8445500"/>
                    <a:pt x="1304544" y="7603744"/>
                  </a:cubicBezTo>
                  <a:cubicBezTo>
                    <a:pt x="895477" y="7194550"/>
                    <a:pt x="574294" y="6718173"/>
                    <a:pt x="350012" y="6187694"/>
                  </a:cubicBezTo>
                  <a:cubicBezTo>
                    <a:pt x="117729" y="5638673"/>
                    <a:pt x="0" y="5055489"/>
                    <a:pt x="0" y="4454525"/>
                  </a:cubicBezTo>
                  <a:cubicBezTo>
                    <a:pt x="0" y="3854704"/>
                    <a:pt x="117475" y="3272282"/>
                    <a:pt x="349377" y="2723642"/>
                  </a:cubicBezTo>
                  <a:cubicBezTo>
                    <a:pt x="573405" y="2193163"/>
                    <a:pt x="894207" y="1716786"/>
                    <a:pt x="1302766" y="1307338"/>
                  </a:cubicBezTo>
                  <a:cubicBezTo>
                    <a:pt x="2144141" y="464312"/>
                    <a:pt x="3263519" y="0"/>
                    <a:pt x="4454525" y="0"/>
                  </a:cubicBezTo>
                  <a:cubicBezTo>
                    <a:pt x="5055362" y="0"/>
                    <a:pt x="5638419" y="117729"/>
                    <a:pt x="6187440" y="350012"/>
                  </a:cubicBezTo>
                  <a:cubicBezTo>
                    <a:pt x="6717792" y="574294"/>
                    <a:pt x="7194296" y="895477"/>
                    <a:pt x="7603490" y="1304544"/>
                  </a:cubicBezTo>
                  <a:cubicBezTo>
                    <a:pt x="8445373" y="2146046"/>
                    <a:pt x="8909050" y="3264789"/>
                    <a:pt x="8909050" y="4454652"/>
                  </a:cubicBezTo>
                  <a:cubicBezTo>
                    <a:pt x="8909050" y="5644769"/>
                    <a:pt x="8445246" y="6763766"/>
                    <a:pt x="7602982" y="7605268"/>
                  </a:cubicBezTo>
                  <a:cubicBezTo>
                    <a:pt x="7193789" y="8014208"/>
                    <a:pt x="6717285" y="8335138"/>
                    <a:pt x="6186932" y="8559419"/>
                  </a:cubicBezTo>
                  <a:cubicBezTo>
                    <a:pt x="5637911" y="8791321"/>
                    <a:pt x="5055108" y="8909050"/>
                    <a:pt x="4454525" y="8909050"/>
                  </a:cubicBezTo>
                  <a:close/>
                  <a:moveTo>
                    <a:pt x="4454525" y="19050"/>
                  </a:moveTo>
                  <a:cubicBezTo>
                    <a:pt x="3268599" y="19050"/>
                    <a:pt x="2154047" y="481330"/>
                    <a:pt x="1316228" y="1320800"/>
                  </a:cubicBezTo>
                  <a:cubicBezTo>
                    <a:pt x="909447" y="1728343"/>
                    <a:pt x="590042" y="2202815"/>
                    <a:pt x="366903" y="2731008"/>
                  </a:cubicBezTo>
                  <a:cubicBezTo>
                    <a:pt x="136017" y="3277362"/>
                    <a:pt x="19050" y="3857244"/>
                    <a:pt x="19050" y="4454525"/>
                  </a:cubicBezTo>
                  <a:cubicBezTo>
                    <a:pt x="19050" y="5052949"/>
                    <a:pt x="136271" y="5633593"/>
                    <a:pt x="367538" y="6180328"/>
                  </a:cubicBezTo>
                  <a:cubicBezTo>
                    <a:pt x="590931" y="6708522"/>
                    <a:pt x="910717" y="7182866"/>
                    <a:pt x="1318006" y="7590282"/>
                  </a:cubicBezTo>
                  <a:cubicBezTo>
                    <a:pt x="2155825" y="8428355"/>
                    <a:pt x="3269742" y="8890000"/>
                    <a:pt x="4454525" y="8890000"/>
                  </a:cubicBezTo>
                  <a:cubicBezTo>
                    <a:pt x="5052568" y="8890000"/>
                    <a:pt x="5632958" y="8772779"/>
                    <a:pt x="6179439" y="8541766"/>
                  </a:cubicBezTo>
                  <a:cubicBezTo>
                    <a:pt x="6707632" y="8318500"/>
                    <a:pt x="7181977" y="7998841"/>
                    <a:pt x="7589520" y="7591679"/>
                  </a:cubicBezTo>
                  <a:cubicBezTo>
                    <a:pt x="8428101" y="6753733"/>
                    <a:pt x="8890000" y="5639562"/>
                    <a:pt x="8890000" y="4454525"/>
                  </a:cubicBezTo>
                  <a:cubicBezTo>
                    <a:pt x="8890000" y="3269742"/>
                    <a:pt x="8428355" y="2155825"/>
                    <a:pt x="7590028" y="1317879"/>
                  </a:cubicBezTo>
                  <a:cubicBezTo>
                    <a:pt x="7182612" y="910590"/>
                    <a:pt x="6708140" y="590931"/>
                    <a:pt x="6180074" y="367538"/>
                  </a:cubicBezTo>
                  <a:cubicBezTo>
                    <a:pt x="5633339" y="136271"/>
                    <a:pt x="5052822" y="19050"/>
                    <a:pt x="4454525" y="19050"/>
                  </a:cubicBezTo>
                  <a:close/>
                  <a:moveTo>
                    <a:pt x="4454525" y="8648065"/>
                  </a:moveTo>
                  <a:cubicBezTo>
                    <a:pt x="3334385" y="8648065"/>
                    <a:pt x="2281301" y="8211693"/>
                    <a:pt x="1489075" y="7419213"/>
                  </a:cubicBezTo>
                  <a:cubicBezTo>
                    <a:pt x="697103" y="6626987"/>
                    <a:pt x="260985" y="5574157"/>
                    <a:pt x="260985" y="4454525"/>
                  </a:cubicBezTo>
                  <a:cubicBezTo>
                    <a:pt x="260985" y="3889756"/>
                    <a:pt x="371602" y="3341497"/>
                    <a:pt x="589788" y="2824988"/>
                  </a:cubicBezTo>
                  <a:cubicBezTo>
                    <a:pt x="800735" y="2325624"/>
                    <a:pt x="1102741" y="1877060"/>
                    <a:pt x="1487297" y="1491742"/>
                  </a:cubicBezTo>
                  <a:cubicBezTo>
                    <a:pt x="2279396" y="698119"/>
                    <a:pt x="3333242" y="260985"/>
                    <a:pt x="4454398" y="260985"/>
                  </a:cubicBezTo>
                  <a:cubicBezTo>
                    <a:pt x="5573776" y="260985"/>
                    <a:pt x="6626606" y="697103"/>
                    <a:pt x="7418832" y="1488948"/>
                  </a:cubicBezTo>
                  <a:cubicBezTo>
                    <a:pt x="8211438" y="2281174"/>
                    <a:pt x="8647937" y="3334385"/>
                    <a:pt x="8647937" y="4454398"/>
                  </a:cubicBezTo>
                  <a:cubicBezTo>
                    <a:pt x="8647937" y="5574792"/>
                    <a:pt x="8211311" y="6628130"/>
                    <a:pt x="7418450" y="7420356"/>
                  </a:cubicBezTo>
                  <a:cubicBezTo>
                    <a:pt x="6626225" y="8212074"/>
                    <a:pt x="5573522" y="8648065"/>
                    <a:pt x="4454525" y="8648065"/>
                  </a:cubicBezTo>
                  <a:close/>
                  <a:moveTo>
                    <a:pt x="4454525" y="280035"/>
                  </a:moveTo>
                  <a:cubicBezTo>
                    <a:pt x="3338449" y="280035"/>
                    <a:pt x="2289429" y="715137"/>
                    <a:pt x="1500886" y="1505204"/>
                  </a:cubicBezTo>
                  <a:cubicBezTo>
                    <a:pt x="713613" y="2294001"/>
                    <a:pt x="280035" y="3341370"/>
                    <a:pt x="280035" y="4454525"/>
                  </a:cubicBezTo>
                  <a:cubicBezTo>
                    <a:pt x="280035" y="5569077"/>
                    <a:pt x="714248" y="6617081"/>
                    <a:pt x="1502537" y="7405751"/>
                  </a:cubicBezTo>
                  <a:cubicBezTo>
                    <a:pt x="2291080" y="8194548"/>
                    <a:pt x="3339465" y="8629015"/>
                    <a:pt x="4454525" y="8629015"/>
                  </a:cubicBezTo>
                  <a:cubicBezTo>
                    <a:pt x="5568442" y="8629015"/>
                    <a:pt x="6616319" y="8195056"/>
                    <a:pt x="7405116" y="7407021"/>
                  </a:cubicBezTo>
                  <a:cubicBezTo>
                    <a:pt x="8194422" y="6618477"/>
                    <a:pt x="8629015" y="5569839"/>
                    <a:pt x="8629015" y="4454525"/>
                  </a:cubicBezTo>
                  <a:cubicBezTo>
                    <a:pt x="8629015" y="3339465"/>
                    <a:pt x="8194548" y="2291080"/>
                    <a:pt x="7405497" y="1502537"/>
                  </a:cubicBezTo>
                  <a:cubicBezTo>
                    <a:pt x="6616827" y="714121"/>
                    <a:pt x="5568823" y="280035"/>
                    <a:pt x="4454525" y="280035"/>
                  </a:cubicBezTo>
                  <a:close/>
                </a:path>
              </a:pathLst>
            </a:custGeom>
            <a:solidFill>
              <a:srgbClr val="2E2E2E"/>
            </a:solidFill>
          </p:spPr>
        </p:sp>
      </p:grpSp>
      <p:grpSp>
        <p:nvGrpSpPr>
          <p:cNvPr name="Group 16" id="16"/>
          <p:cNvGrpSpPr/>
          <p:nvPr/>
        </p:nvGrpSpPr>
        <p:grpSpPr>
          <a:xfrm rot="0">
            <a:off x="6394338" y="763771"/>
            <a:ext cx="11893662" cy="9412491"/>
            <a:chOff x="0" y="0"/>
            <a:chExt cx="1635601" cy="1294394"/>
          </a:xfrm>
        </p:grpSpPr>
        <p:sp>
          <p:nvSpPr>
            <p:cNvPr name="Freeform 17" id="17"/>
            <p:cNvSpPr/>
            <p:nvPr/>
          </p:nvSpPr>
          <p:spPr>
            <a:xfrm flipH="false" flipV="false" rot="0">
              <a:off x="0" y="0"/>
              <a:ext cx="1635601" cy="1294394"/>
            </a:xfrm>
            <a:custGeom>
              <a:avLst/>
              <a:gdLst/>
              <a:ahLst/>
              <a:cxnLst/>
              <a:rect r="r" b="b" t="t" l="l"/>
              <a:pathLst>
                <a:path h="1294394" w="1635601">
                  <a:moveTo>
                    <a:pt x="27339" y="0"/>
                  </a:moveTo>
                  <a:lnTo>
                    <a:pt x="1608262" y="0"/>
                  </a:lnTo>
                  <a:cubicBezTo>
                    <a:pt x="1615513" y="0"/>
                    <a:pt x="1622467" y="2880"/>
                    <a:pt x="1627594" y="8007"/>
                  </a:cubicBezTo>
                  <a:cubicBezTo>
                    <a:pt x="1632721" y="13134"/>
                    <a:pt x="1635601" y="20088"/>
                    <a:pt x="1635601" y="27339"/>
                  </a:cubicBezTo>
                  <a:lnTo>
                    <a:pt x="1635601" y="1267055"/>
                  </a:lnTo>
                  <a:cubicBezTo>
                    <a:pt x="1635601" y="1274306"/>
                    <a:pt x="1632721" y="1281259"/>
                    <a:pt x="1627594" y="1286386"/>
                  </a:cubicBezTo>
                  <a:cubicBezTo>
                    <a:pt x="1622467" y="1291513"/>
                    <a:pt x="1615513" y="1294394"/>
                    <a:pt x="1608262" y="1294394"/>
                  </a:cubicBezTo>
                  <a:lnTo>
                    <a:pt x="27339" y="1294394"/>
                  </a:lnTo>
                  <a:cubicBezTo>
                    <a:pt x="20088" y="1294394"/>
                    <a:pt x="13134" y="1291513"/>
                    <a:pt x="8007" y="1286386"/>
                  </a:cubicBezTo>
                  <a:cubicBezTo>
                    <a:pt x="2880" y="1281259"/>
                    <a:pt x="0" y="1274306"/>
                    <a:pt x="0" y="1267055"/>
                  </a:cubicBezTo>
                  <a:lnTo>
                    <a:pt x="0" y="27339"/>
                  </a:lnTo>
                  <a:cubicBezTo>
                    <a:pt x="0" y="20088"/>
                    <a:pt x="2880" y="13134"/>
                    <a:pt x="8007" y="8007"/>
                  </a:cubicBezTo>
                  <a:cubicBezTo>
                    <a:pt x="13134" y="2880"/>
                    <a:pt x="20088" y="0"/>
                    <a:pt x="27339" y="0"/>
                  </a:cubicBezTo>
                  <a:close/>
                </a:path>
              </a:pathLst>
            </a:custGeom>
            <a:solidFill>
              <a:srgbClr val="FFFFFF"/>
            </a:solidFill>
            <a:ln cap="rnd">
              <a:noFill/>
              <a:prstDash val="solid"/>
              <a:round/>
            </a:ln>
          </p:spPr>
        </p:sp>
        <p:sp>
          <p:nvSpPr>
            <p:cNvPr name="TextBox 18" id="18"/>
            <p:cNvSpPr txBox="true"/>
            <p:nvPr/>
          </p:nvSpPr>
          <p:spPr>
            <a:xfrm>
              <a:off x="0" y="-57150"/>
              <a:ext cx="812800" cy="869950"/>
            </a:xfrm>
            <a:prstGeom prst="rect">
              <a:avLst/>
            </a:prstGeom>
          </p:spPr>
          <p:txBody>
            <a:bodyPr anchor="ctr" rtlCol="false" tIns="50800" lIns="50800" bIns="50800" rIns="50800"/>
            <a:lstStyle/>
            <a:p>
              <a:pPr algn="ctr" marL="0" indent="0" lvl="0">
                <a:lnSpc>
                  <a:spcPts val="2754"/>
                </a:lnSpc>
                <a:spcBef>
                  <a:spcPct val="0"/>
                </a:spcBef>
              </a:pPr>
            </a:p>
          </p:txBody>
        </p:sp>
      </p:grpSp>
      <p:sp>
        <p:nvSpPr>
          <p:cNvPr name="TextBox 19" id="19"/>
          <p:cNvSpPr txBox="true"/>
          <p:nvPr/>
        </p:nvSpPr>
        <p:spPr>
          <a:xfrm rot="0">
            <a:off x="6785584" y="2157684"/>
            <a:ext cx="11111169" cy="7581317"/>
          </a:xfrm>
          <a:prstGeom prst="rect">
            <a:avLst/>
          </a:prstGeom>
        </p:spPr>
        <p:txBody>
          <a:bodyPr anchor="t" rtlCol="false" tIns="0" lIns="0" bIns="0" rIns="0">
            <a:spAutoFit/>
          </a:bodyPr>
          <a:lstStyle/>
          <a:p>
            <a:pPr>
              <a:lnSpc>
                <a:spcPts val="3536"/>
              </a:lnSpc>
            </a:pPr>
            <a:r>
              <a:rPr lang="en-US" sz="2851">
                <a:solidFill>
                  <a:srgbClr val="1A1B1E"/>
                </a:solidFill>
                <a:latin typeface="Canva Sans Bold"/>
              </a:rPr>
              <a:t>We met </a:t>
            </a:r>
            <a:r>
              <a:rPr lang="en-US" sz="2851">
                <a:solidFill>
                  <a:srgbClr val="1A1B1E"/>
                </a:solidFill>
                <a:latin typeface="Canva Sans"/>
              </a:rPr>
              <a:t>Alia, a female entrepreneur who recently moved to the Bay and has been suffering from a recurring back injury because of various misdiagnoses.</a:t>
            </a:r>
          </a:p>
          <a:p>
            <a:pPr>
              <a:lnSpc>
                <a:spcPts val="3536"/>
              </a:lnSpc>
            </a:pPr>
          </a:p>
          <a:p>
            <a:pPr>
              <a:lnSpc>
                <a:spcPts val="3536"/>
              </a:lnSpc>
            </a:pPr>
            <a:r>
              <a:rPr lang="en-US" sz="2851">
                <a:solidFill>
                  <a:srgbClr val="1A1B1E"/>
                </a:solidFill>
                <a:latin typeface="Canva Sans Bold"/>
              </a:rPr>
              <a:t>We were surprised to notice</a:t>
            </a:r>
            <a:r>
              <a:rPr lang="en-US" sz="2851">
                <a:solidFill>
                  <a:srgbClr val="1A1B1E"/>
                </a:solidFill>
                <a:latin typeface="Canva Sans"/>
              </a:rPr>
              <a:t> that YouTube is often her “at-home doctor” which she uses to create physical therapy regimens when she can’t seek healthcare.</a:t>
            </a:r>
          </a:p>
          <a:p>
            <a:pPr>
              <a:lnSpc>
                <a:spcPts val="3536"/>
              </a:lnSpc>
            </a:pPr>
          </a:p>
          <a:p>
            <a:pPr>
              <a:lnSpc>
                <a:spcPts val="3536"/>
              </a:lnSpc>
            </a:pPr>
            <a:r>
              <a:rPr lang="en-US" sz="2851">
                <a:solidFill>
                  <a:srgbClr val="1A1B1E"/>
                </a:solidFill>
                <a:latin typeface="Canva Sans Bold"/>
              </a:rPr>
              <a:t>We wonder if this means</a:t>
            </a:r>
            <a:r>
              <a:rPr lang="en-US" sz="2851">
                <a:solidFill>
                  <a:srgbClr val="1A1B1E"/>
                </a:solidFill>
                <a:latin typeface="Canva Sans"/>
              </a:rPr>
              <a:t> that she prefers to take her healthcare matters into her own hands rather than switch to CA health insurance because of mistrust in the healthcare system. </a:t>
            </a:r>
          </a:p>
          <a:p>
            <a:pPr>
              <a:lnSpc>
                <a:spcPts val="3536"/>
              </a:lnSpc>
            </a:pPr>
          </a:p>
          <a:p>
            <a:pPr>
              <a:lnSpc>
                <a:spcPts val="3536"/>
              </a:lnSpc>
            </a:pPr>
            <a:r>
              <a:rPr lang="en-US" sz="2851">
                <a:solidFill>
                  <a:srgbClr val="1A1B1E"/>
                </a:solidFill>
                <a:latin typeface="Canva Sans Bold"/>
              </a:rPr>
              <a:t>It would be game-changing to </a:t>
            </a:r>
            <a:r>
              <a:rPr lang="en-US" sz="2851">
                <a:solidFill>
                  <a:srgbClr val="1A1B1E"/>
                </a:solidFill>
                <a:latin typeface="Canva Sans"/>
              </a:rPr>
              <a:t>leverage the desire for autonomy in healthcare to empower patients to proactively seek better treatments for medical needs.</a:t>
            </a:r>
          </a:p>
          <a:p>
            <a:pPr>
              <a:lnSpc>
                <a:spcPts val="3536"/>
              </a:lnSpc>
            </a:pPr>
          </a:p>
          <a:p>
            <a:pPr>
              <a:lnSpc>
                <a:spcPts val="3536"/>
              </a:lnSpc>
              <a:spcBef>
                <a:spcPct val="0"/>
              </a:spcBef>
            </a:pP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2">
                <a:alphaModFix amt="62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4">
                <a:alphaModFix amt="62000"/>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6">
                <a:alphaModFix amt="62000"/>
                <a:extLst>
                  <a:ext uri="{96DAC541-7B7A-43D3-8B79-37D633B846F1}">
                    <asvg:svgBlip xmlns:asvg="http://schemas.microsoft.com/office/drawing/2016/SVG/main" r:embed="rId7"/>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2">
                <a:alphaModFix amt="62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4">
                <a:alphaModFix amt="62000"/>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6">
                <a:alphaModFix amt="62000"/>
                <a:extLst>
                  <a:ext uri="{96DAC541-7B7A-43D3-8B79-37D633B846F1}">
                    <asvg:svgBlip xmlns:asvg="http://schemas.microsoft.com/office/drawing/2016/SVG/main" r:embed="rId7"/>
                  </a:ext>
                </a:extLst>
              </a:blip>
              <a:stretch>
                <a:fillRect l="0" t="0" r="0" b="0"/>
              </a:stretch>
            </a:blipFill>
          </p:spPr>
        </p:sp>
      </p:grpSp>
      <p:sp>
        <p:nvSpPr>
          <p:cNvPr name="TextBox 10" id="10"/>
          <p:cNvSpPr txBox="true"/>
          <p:nvPr/>
        </p:nvSpPr>
        <p:spPr>
          <a:xfrm rot="0">
            <a:off x="1659374" y="1752381"/>
            <a:ext cx="15400827" cy="4535424"/>
          </a:xfrm>
          <a:prstGeom prst="rect">
            <a:avLst/>
          </a:prstGeom>
        </p:spPr>
        <p:txBody>
          <a:bodyPr anchor="t" rtlCol="false" tIns="0" lIns="0" bIns="0" rIns="0">
            <a:spAutoFit/>
          </a:bodyPr>
          <a:lstStyle/>
          <a:p>
            <a:pPr algn="ctr">
              <a:lnSpc>
                <a:spcPts val="8928"/>
              </a:lnSpc>
            </a:pPr>
            <a:r>
              <a:rPr lang="en-US" sz="7200">
                <a:solidFill>
                  <a:srgbClr val="3B82ED"/>
                </a:solidFill>
                <a:latin typeface="Kollektif Bold"/>
              </a:rPr>
              <a:t>HMW</a:t>
            </a:r>
            <a:r>
              <a:rPr lang="en-US" sz="7200">
                <a:solidFill>
                  <a:srgbClr val="1A1B1E"/>
                </a:solidFill>
                <a:latin typeface="Kollektif Bold"/>
              </a:rPr>
              <a:t> </a:t>
            </a:r>
            <a:r>
              <a:rPr lang="en-US" sz="7200">
                <a:solidFill>
                  <a:srgbClr val="1A1B1E"/>
                </a:solidFill>
                <a:latin typeface="Kollektif"/>
              </a:rPr>
              <a:t>provide Alia the </a:t>
            </a:r>
            <a:r>
              <a:rPr lang="en-US" sz="7200">
                <a:solidFill>
                  <a:srgbClr val="1A1B1E"/>
                </a:solidFill>
                <a:latin typeface="Kollektif Bold"/>
              </a:rPr>
              <a:t>autonomy</a:t>
            </a:r>
            <a:r>
              <a:rPr lang="en-US" sz="7200">
                <a:solidFill>
                  <a:srgbClr val="1A1B1E"/>
                </a:solidFill>
                <a:latin typeface="Kollektif"/>
              </a:rPr>
              <a:t> she desires in her healthcare while maintaining the </a:t>
            </a:r>
            <a:r>
              <a:rPr lang="en-US" sz="7200">
                <a:solidFill>
                  <a:srgbClr val="1A1B1E"/>
                </a:solidFill>
                <a:latin typeface="Kollektif Bold"/>
              </a:rPr>
              <a:t>integrity</a:t>
            </a:r>
            <a:r>
              <a:rPr lang="en-US" sz="7200">
                <a:solidFill>
                  <a:srgbClr val="1A1B1E"/>
                </a:solidFill>
                <a:latin typeface="Kollektif"/>
              </a:rPr>
              <a:t> of medical information? </a:t>
            </a:r>
          </a:p>
        </p:txBody>
      </p:sp>
      <p:sp>
        <p:nvSpPr>
          <p:cNvPr name="Freeform 11" id="11"/>
          <p:cNvSpPr/>
          <p:nvPr/>
        </p:nvSpPr>
        <p:spPr>
          <a:xfrm flipH="false" flipV="false" rot="0">
            <a:off x="7872894" y="6729955"/>
            <a:ext cx="2542212" cy="2528345"/>
          </a:xfrm>
          <a:custGeom>
            <a:avLst/>
            <a:gdLst/>
            <a:ahLst/>
            <a:cxnLst/>
            <a:rect r="r" b="b" t="t" l="l"/>
            <a:pathLst>
              <a:path h="2528345" w="2542212">
                <a:moveTo>
                  <a:pt x="0" y="0"/>
                </a:moveTo>
                <a:lnTo>
                  <a:pt x="2542212" y="0"/>
                </a:lnTo>
                <a:lnTo>
                  <a:pt x="2542212" y="2528345"/>
                </a:lnTo>
                <a:lnTo>
                  <a:pt x="0" y="252834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10" id="10"/>
          <p:cNvGrpSpPr/>
          <p:nvPr/>
        </p:nvGrpSpPr>
        <p:grpSpPr>
          <a:xfrm rot="0">
            <a:off x="3353314" y="1408833"/>
            <a:ext cx="12012947" cy="7469335"/>
            <a:chOff x="0" y="0"/>
            <a:chExt cx="1792465" cy="1114507"/>
          </a:xfrm>
        </p:grpSpPr>
        <p:sp>
          <p:nvSpPr>
            <p:cNvPr name="Freeform 11" id="11"/>
            <p:cNvSpPr/>
            <p:nvPr/>
          </p:nvSpPr>
          <p:spPr>
            <a:xfrm flipH="false" flipV="false" rot="0">
              <a:off x="0" y="0"/>
              <a:ext cx="1792465" cy="1114507"/>
            </a:xfrm>
            <a:custGeom>
              <a:avLst/>
              <a:gdLst/>
              <a:ahLst/>
              <a:cxnLst/>
              <a:rect r="r" b="b" t="t" l="l"/>
              <a:pathLst>
                <a:path h="1114507" w="1792465">
                  <a:moveTo>
                    <a:pt x="27068" y="0"/>
                  </a:moveTo>
                  <a:lnTo>
                    <a:pt x="1765397" y="0"/>
                  </a:lnTo>
                  <a:cubicBezTo>
                    <a:pt x="1772576" y="0"/>
                    <a:pt x="1779461" y="2852"/>
                    <a:pt x="1784537" y="7928"/>
                  </a:cubicBezTo>
                  <a:cubicBezTo>
                    <a:pt x="1789613" y="13004"/>
                    <a:pt x="1792465" y="19889"/>
                    <a:pt x="1792465" y="27068"/>
                  </a:cubicBezTo>
                  <a:lnTo>
                    <a:pt x="1792465" y="1087440"/>
                  </a:lnTo>
                  <a:cubicBezTo>
                    <a:pt x="1792465" y="1094619"/>
                    <a:pt x="1789613" y="1101503"/>
                    <a:pt x="1784537" y="1106580"/>
                  </a:cubicBezTo>
                  <a:cubicBezTo>
                    <a:pt x="1779461" y="1111656"/>
                    <a:pt x="1772576" y="1114507"/>
                    <a:pt x="1765397" y="1114507"/>
                  </a:cubicBezTo>
                  <a:lnTo>
                    <a:pt x="27068" y="1114507"/>
                  </a:lnTo>
                  <a:cubicBezTo>
                    <a:pt x="19889" y="1114507"/>
                    <a:pt x="13004" y="1111656"/>
                    <a:pt x="7928" y="1106580"/>
                  </a:cubicBezTo>
                  <a:cubicBezTo>
                    <a:pt x="2852" y="1101503"/>
                    <a:pt x="0" y="1094619"/>
                    <a:pt x="0" y="1087440"/>
                  </a:cubicBezTo>
                  <a:lnTo>
                    <a:pt x="0" y="27068"/>
                  </a:lnTo>
                  <a:cubicBezTo>
                    <a:pt x="0" y="19889"/>
                    <a:pt x="2852" y="13004"/>
                    <a:pt x="7928" y="7928"/>
                  </a:cubicBezTo>
                  <a:cubicBezTo>
                    <a:pt x="13004" y="2852"/>
                    <a:pt x="19889" y="0"/>
                    <a:pt x="27068" y="0"/>
                  </a:cubicBezTo>
                  <a:close/>
                </a:path>
              </a:pathLst>
            </a:custGeom>
            <a:solidFill>
              <a:srgbClr val="FFFFFF"/>
            </a:solidFill>
            <a:ln cap="rnd">
              <a:noFill/>
              <a:prstDash val="solid"/>
              <a:round/>
            </a:ln>
          </p:spPr>
        </p:sp>
        <p:sp>
          <p:nvSpPr>
            <p:cNvPr name="TextBox 12" id="12"/>
            <p:cNvSpPr txBox="true"/>
            <p:nvPr/>
          </p:nvSpPr>
          <p:spPr>
            <a:xfrm>
              <a:off x="0" y="-57150"/>
              <a:ext cx="812800" cy="869950"/>
            </a:xfrm>
            <a:prstGeom prst="rect">
              <a:avLst/>
            </a:prstGeom>
          </p:spPr>
          <p:txBody>
            <a:bodyPr anchor="ctr" rtlCol="false" tIns="50800" lIns="50800" bIns="50800" rIns="50800"/>
            <a:lstStyle/>
            <a:p>
              <a:pPr algn="ctr" marL="0" indent="0" lvl="0">
                <a:lnSpc>
                  <a:spcPts val="2754"/>
                </a:lnSpc>
                <a:spcBef>
                  <a:spcPct val="0"/>
                </a:spcBef>
              </a:pPr>
            </a:p>
          </p:txBody>
        </p:sp>
      </p:grpSp>
      <p:grpSp>
        <p:nvGrpSpPr>
          <p:cNvPr name="Group 13" id="13"/>
          <p:cNvGrpSpPr/>
          <p:nvPr/>
        </p:nvGrpSpPr>
        <p:grpSpPr>
          <a:xfrm rot="0">
            <a:off x="7040388" y="3475128"/>
            <a:ext cx="8293539" cy="1779475"/>
            <a:chOff x="0" y="0"/>
            <a:chExt cx="2184307" cy="468668"/>
          </a:xfrm>
        </p:grpSpPr>
        <p:sp>
          <p:nvSpPr>
            <p:cNvPr name="Freeform 14" id="14"/>
            <p:cNvSpPr/>
            <p:nvPr/>
          </p:nvSpPr>
          <p:spPr>
            <a:xfrm flipH="false" flipV="false" rot="0">
              <a:off x="0" y="0"/>
              <a:ext cx="2184307" cy="468668"/>
            </a:xfrm>
            <a:custGeom>
              <a:avLst/>
              <a:gdLst/>
              <a:ahLst/>
              <a:cxnLst/>
              <a:rect r="r" b="b" t="t" l="l"/>
              <a:pathLst>
                <a:path h="468668" w="2184307">
                  <a:moveTo>
                    <a:pt x="14936" y="0"/>
                  </a:moveTo>
                  <a:lnTo>
                    <a:pt x="2169371" y="0"/>
                  </a:lnTo>
                  <a:cubicBezTo>
                    <a:pt x="2177620" y="0"/>
                    <a:pt x="2184307" y="6687"/>
                    <a:pt x="2184307" y="14936"/>
                  </a:cubicBezTo>
                  <a:lnTo>
                    <a:pt x="2184307" y="453732"/>
                  </a:lnTo>
                  <a:cubicBezTo>
                    <a:pt x="2184307" y="461981"/>
                    <a:pt x="2177620" y="468668"/>
                    <a:pt x="2169371" y="468668"/>
                  </a:cubicBezTo>
                  <a:lnTo>
                    <a:pt x="14936" y="468668"/>
                  </a:lnTo>
                  <a:cubicBezTo>
                    <a:pt x="6687" y="468668"/>
                    <a:pt x="0" y="461981"/>
                    <a:pt x="0" y="453732"/>
                  </a:cubicBezTo>
                  <a:lnTo>
                    <a:pt x="0" y="14936"/>
                  </a:lnTo>
                  <a:cubicBezTo>
                    <a:pt x="0" y="6687"/>
                    <a:pt x="6687" y="0"/>
                    <a:pt x="14936" y="0"/>
                  </a:cubicBezTo>
                  <a:close/>
                </a:path>
              </a:pathLst>
            </a:custGeom>
            <a:solidFill>
              <a:srgbClr val="000000">
                <a:alpha val="0"/>
              </a:srgbClr>
            </a:solidFill>
            <a:ln cap="sq">
              <a:noFill/>
              <a:prstDash val="solid"/>
              <a:miter/>
            </a:ln>
          </p:spPr>
        </p:sp>
        <p:sp>
          <p:nvSpPr>
            <p:cNvPr name="TextBox 15" id="15"/>
            <p:cNvSpPr txBox="true"/>
            <p:nvPr/>
          </p:nvSpPr>
          <p:spPr>
            <a:xfrm>
              <a:off x="0" y="-57150"/>
              <a:ext cx="812800" cy="869950"/>
            </a:xfrm>
            <a:prstGeom prst="rect">
              <a:avLst/>
            </a:prstGeom>
          </p:spPr>
          <p:txBody>
            <a:bodyPr anchor="ctr" rtlCol="false" tIns="50800" lIns="50800" bIns="50800" rIns="50800"/>
            <a:lstStyle/>
            <a:p>
              <a:pPr>
                <a:lnSpc>
                  <a:spcPts val="3359"/>
                </a:lnSpc>
              </a:pPr>
              <a:r>
                <a:rPr lang="en-US" sz="2400">
                  <a:solidFill>
                    <a:srgbClr val="000000"/>
                  </a:solidFill>
                  <a:latin typeface="Kollektif"/>
                </a:rPr>
                <a:t>an app that takes your online calendar, insurance information, and preferences to automatically book you appointments (sudden and recurring) with a simple request.</a:t>
              </a:r>
            </a:p>
          </p:txBody>
        </p:sp>
      </p:grpSp>
      <p:sp>
        <p:nvSpPr>
          <p:cNvPr name="AutoShape 16" id="16"/>
          <p:cNvSpPr/>
          <p:nvPr/>
        </p:nvSpPr>
        <p:spPr>
          <a:xfrm>
            <a:off x="4801666" y="5392715"/>
            <a:ext cx="8359758" cy="0"/>
          </a:xfrm>
          <a:prstGeom prst="line">
            <a:avLst/>
          </a:prstGeom>
          <a:ln cap="flat" w="9525">
            <a:solidFill>
              <a:srgbClr val="1A1B1E">
                <a:alpha val="24706"/>
              </a:srgbClr>
            </a:solidFill>
            <a:prstDash val="solid"/>
            <a:headEnd type="none" len="sm" w="sm"/>
            <a:tailEnd type="none" len="sm" w="sm"/>
          </a:ln>
        </p:spPr>
      </p:sp>
      <p:sp>
        <p:nvSpPr>
          <p:cNvPr name="Freeform 17" id="17"/>
          <p:cNvSpPr/>
          <p:nvPr/>
        </p:nvSpPr>
        <p:spPr>
          <a:xfrm flipH="false" flipV="false" rot="0">
            <a:off x="4445522" y="2830422"/>
            <a:ext cx="2137475" cy="2142832"/>
          </a:xfrm>
          <a:custGeom>
            <a:avLst/>
            <a:gdLst/>
            <a:ahLst/>
            <a:cxnLst/>
            <a:rect r="r" b="b" t="t" l="l"/>
            <a:pathLst>
              <a:path h="2142832" w="2137475">
                <a:moveTo>
                  <a:pt x="0" y="0"/>
                </a:moveTo>
                <a:lnTo>
                  <a:pt x="2137475" y="0"/>
                </a:lnTo>
                <a:lnTo>
                  <a:pt x="2137475" y="2142832"/>
                </a:lnTo>
                <a:lnTo>
                  <a:pt x="0" y="2142832"/>
                </a:lnTo>
                <a:lnTo>
                  <a:pt x="0" y="0"/>
                </a:lnTo>
                <a:close/>
              </a:path>
            </a:pathLst>
          </a:custGeom>
          <a:blipFill>
            <a:blip r:embed="rId9"/>
            <a:stretch>
              <a:fillRect l="0" t="0" r="0" b="0"/>
            </a:stretch>
          </a:blipFill>
        </p:spPr>
      </p:sp>
      <p:sp>
        <p:nvSpPr>
          <p:cNvPr name="TextBox 18" id="18"/>
          <p:cNvSpPr txBox="true"/>
          <p:nvPr/>
        </p:nvSpPr>
        <p:spPr>
          <a:xfrm rot="0">
            <a:off x="7040388" y="2512673"/>
            <a:ext cx="8359758" cy="1134999"/>
          </a:xfrm>
          <a:prstGeom prst="rect">
            <a:avLst/>
          </a:prstGeom>
        </p:spPr>
        <p:txBody>
          <a:bodyPr anchor="t" rtlCol="false" tIns="0" lIns="0" bIns="0" rIns="0">
            <a:spAutoFit/>
          </a:bodyPr>
          <a:lstStyle/>
          <a:p>
            <a:pPr>
              <a:lnSpc>
                <a:spcPts val="8928"/>
              </a:lnSpc>
            </a:pPr>
            <a:r>
              <a:rPr lang="en-US" sz="7200">
                <a:solidFill>
                  <a:srgbClr val="1A1B1E"/>
                </a:solidFill>
                <a:latin typeface="Kollektif Bold"/>
              </a:rPr>
              <a:t>CheckUp</a:t>
            </a:r>
          </a:p>
        </p:txBody>
      </p:sp>
      <p:sp>
        <p:nvSpPr>
          <p:cNvPr name="TextBox 19" id="19"/>
          <p:cNvSpPr txBox="true"/>
          <p:nvPr/>
        </p:nvSpPr>
        <p:spPr>
          <a:xfrm rot="0">
            <a:off x="5884300" y="6556647"/>
            <a:ext cx="7429301" cy="1823085"/>
          </a:xfrm>
          <a:prstGeom prst="rect">
            <a:avLst/>
          </a:prstGeom>
        </p:spPr>
        <p:txBody>
          <a:bodyPr anchor="t" rtlCol="false" tIns="0" lIns="0" bIns="0" rIns="0">
            <a:spAutoFit/>
          </a:bodyPr>
          <a:lstStyle/>
          <a:p>
            <a:pPr algn="ctr">
              <a:lnSpc>
                <a:spcPts val="3600"/>
              </a:lnSpc>
            </a:pPr>
            <a:r>
              <a:rPr lang="en-US" sz="2400">
                <a:solidFill>
                  <a:srgbClr val="66666E"/>
                </a:solidFill>
                <a:latin typeface="Kollektif"/>
              </a:rPr>
              <a:t>People put off receiving care if they are busy because booking appointments is perceived as a long and tedious process</a:t>
            </a:r>
          </a:p>
          <a:p>
            <a:pPr algn="ctr" marL="0" indent="0" lvl="0">
              <a:lnSpc>
                <a:spcPts val="3600"/>
              </a:lnSpc>
              <a:spcBef>
                <a:spcPct val="0"/>
              </a:spcBef>
            </a:pPr>
          </a:p>
        </p:txBody>
      </p:sp>
      <p:sp>
        <p:nvSpPr>
          <p:cNvPr name="TextBox 20" id="20"/>
          <p:cNvSpPr txBox="true"/>
          <p:nvPr/>
        </p:nvSpPr>
        <p:spPr>
          <a:xfrm rot="0">
            <a:off x="7040388" y="5798457"/>
            <a:ext cx="6273213" cy="710565"/>
          </a:xfrm>
          <a:prstGeom prst="rect">
            <a:avLst/>
          </a:prstGeom>
        </p:spPr>
        <p:txBody>
          <a:bodyPr anchor="t" rtlCol="false" tIns="0" lIns="0" bIns="0" rIns="0">
            <a:spAutoFit/>
          </a:bodyPr>
          <a:lstStyle/>
          <a:p>
            <a:pPr>
              <a:lnSpc>
                <a:spcPts val="5580"/>
              </a:lnSpc>
            </a:pPr>
            <a:r>
              <a:rPr lang="en-US" sz="4500">
                <a:solidFill>
                  <a:srgbClr val="1A1B1E"/>
                </a:solidFill>
                <a:latin typeface="Kollektif Bold"/>
              </a:rPr>
              <a:t>Critical Assumption</a:t>
            </a:r>
          </a:p>
        </p:txBody>
      </p:sp>
      <p:sp>
        <p:nvSpPr>
          <p:cNvPr name="TextBox 21" id="21"/>
          <p:cNvSpPr txBox="true"/>
          <p:nvPr/>
        </p:nvSpPr>
        <p:spPr>
          <a:xfrm rot="0">
            <a:off x="435738" y="273834"/>
            <a:ext cx="1507382" cy="1134999"/>
          </a:xfrm>
          <a:prstGeom prst="rect">
            <a:avLst/>
          </a:prstGeom>
        </p:spPr>
        <p:txBody>
          <a:bodyPr anchor="t" rtlCol="false" tIns="0" lIns="0" bIns="0" rIns="0">
            <a:spAutoFit/>
          </a:bodyPr>
          <a:lstStyle/>
          <a:p>
            <a:pPr>
              <a:lnSpc>
                <a:spcPts val="8928"/>
              </a:lnSpc>
            </a:pPr>
            <a:r>
              <a:rPr lang="en-US" sz="7200">
                <a:solidFill>
                  <a:srgbClr val="1A1B1E"/>
                </a:solidFill>
                <a:latin typeface="Kollektif Bold"/>
              </a:rPr>
              <a:t>#1</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10" id="10"/>
          <p:cNvGrpSpPr/>
          <p:nvPr/>
        </p:nvGrpSpPr>
        <p:grpSpPr>
          <a:xfrm rot="0">
            <a:off x="525850" y="2963008"/>
            <a:ext cx="8618150" cy="5377896"/>
            <a:chOff x="0" y="0"/>
            <a:chExt cx="1355719" cy="845995"/>
          </a:xfrm>
        </p:grpSpPr>
        <p:sp>
          <p:nvSpPr>
            <p:cNvPr name="Freeform 11" id="11"/>
            <p:cNvSpPr/>
            <p:nvPr/>
          </p:nvSpPr>
          <p:spPr>
            <a:xfrm flipH="false" flipV="false" rot="0">
              <a:off x="0" y="0"/>
              <a:ext cx="1355719" cy="845995"/>
            </a:xfrm>
            <a:custGeom>
              <a:avLst/>
              <a:gdLst/>
              <a:ahLst/>
              <a:cxnLst/>
              <a:rect r="r" b="b" t="t" l="l"/>
              <a:pathLst>
                <a:path h="845995" w="1355719">
                  <a:moveTo>
                    <a:pt x="37730" y="0"/>
                  </a:moveTo>
                  <a:lnTo>
                    <a:pt x="1317989" y="0"/>
                  </a:lnTo>
                  <a:cubicBezTo>
                    <a:pt x="1327996" y="0"/>
                    <a:pt x="1337592" y="3975"/>
                    <a:pt x="1344668" y="11051"/>
                  </a:cubicBezTo>
                  <a:cubicBezTo>
                    <a:pt x="1351744" y="18126"/>
                    <a:pt x="1355719" y="27723"/>
                    <a:pt x="1355719" y="37730"/>
                  </a:cubicBezTo>
                  <a:lnTo>
                    <a:pt x="1355719" y="808266"/>
                  </a:lnTo>
                  <a:cubicBezTo>
                    <a:pt x="1355719" y="829103"/>
                    <a:pt x="1338827" y="845995"/>
                    <a:pt x="1317989" y="845995"/>
                  </a:cubicBezTo>
                  <a:lnTo>
                    <a:pt x="37730" y="845995"/>
                  </a:lnTo>
                  <a:cubicBezTo>
                    <a:pt x="16892" y="845995"/>
                    <a:pt x="0" y="829103"/>
                    <a:pt x="0" y="808266"/>
                  </a:cubicBezTo>
                  <a:lnTo>
                    <a:pt x="0" y="37730"/>
                  </a:lnTo>
                  <a:cubicBezTo>
                    <a:pt x="0" y="16892"/>
                    <a:pt x="16892" y="0"/>
                    <a:pt x="37730" y="0"/>
                  </a:cubicBezTo>
                  <a:close/>
                </a:path>
              </a:pathLst>
            </a:custGeom>
            <a:solidFill>
              <a:srgbClr val="FFFFFF"/>
            </a:solidFill>
            <a:ln cap="rnd">
              <a:noFill/>
              <a:prstDash val="solid"/>
              <a:round/>
            </a:ln>
          </p:spPr>
        </p:sp>
        <p:sp>
          <p:nvSpPr>
            <p:cNvPr name="TextBox 12" id="12"/>
            <p:cNvSpPr txBox="true"/>
            <p:nvPr/>
          </p:nvSpPr>
          <p:spPr>
            <a:xfrm>
              <a:off x="0" y="-57150"/>
              <a:ext cx="812800" cy="869950"/>
            </a:xfrm>
            <a:prstGeom prst="rect">
              <a:avLst/>
            </a:prstGeom>
          </p:spPr>
          <p:txBody>
            <a:bodyPr anchor="ctr" rtlCol="false" tIns="50800" lIns="50800" bIns="50800" rIns="50800"/>
            <a:lstStyle/>
            <a:p>
              <a:pPr algn="ctr" marL="0" indent="0" lvl="0">
                <a:lnSpc>
                  <a:spcPts val="2754"/>
                </a:lnSpc>
                <a:spcBef>
                  <a:spcPct val="0"/>
                </a:spcBef>
              </a:pPr>
            </a:p>
          </p:txBody>
        </p:sp>
      </p:grpSp>
      <p:sp>
        <p:nvSpPr>
          <p:cNvPr name="Freeform 13" id="13"/>
          <p:cNvSpPr/>
          <p:nvPr/>
        </p:nvSpPr>
        <p:spPr>
          <a:xfrm flipH="false" flipV="false" rot="0">
            <a:off x="1367308" y="3744741"/>
            <a:ext cx="378648" cy="378648"/>
          </a:xfrm>
          <a:custGeom>
            <a:avLst/>
            <a:gdLst/>
            <a:ahLst/>
            <a:cxnLst/>
            <a:rect r="r" b="b" t="t" l="l"/>
            <a:pathLst>
              <a:path h="378648" w="378648">
                <a:moveTo>
                  <a:pt x="0" y="0"/>
                </a:moveTo>
                <a:lnTo>
                  <a:pt x="378648" y="0"/>
                </a:lnTo>
                <a:lnTo>
                  <a:pt x="378648" y="378648"/>
                </a:lnTo>
                <a:lnTo>
                  <a:pt x="0" y="37864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4" id="14"/>
          <p:cNvSpPr/>
          <p:nvPr/>
        </p:nvSpPr>
        <p:spPr>
          <a:xfrm flipH="false" flipV="false" rot="0">
            <a:off x="1367308" y="5237132"/>
            <a:ext cx="378648" cy="378648"/>
          </a:xfrm>
          <a:custGeom>
            <a:avLst/>
            <a:gdLst/>
            <a:ahLst/>
            <a:cxnLst/>
            <a:rect r="r" b="b" t="t" l="l"/>
            <a:pathLst>
              <a:path h="378648" w="378648">
                <a:moveTo>
                  <a:pt x="0" y="0"/>
                </a:moveTo>
                <a:lnTo>
                  <a:pt x="378648" y="0"/>
                </a:lnTo>
                <a:lnTo>
                  <a:pt x="378648" y="378648"/>
                </a:lnTo>
                <a:lnTo>
                  <a:pt x="0" y="37864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5" id="15"/>
          <p:cNvSpPr/>
          <p:nvPr/>
        </p:nvSpPr>
        <p:spPr>
          <a:xfrm flipH="false" flipV="false" rot="0">
            <a:off x="1367308" y="6538609"/>
            <a:ext cx="378648" cy="378648"/>
          </a:xfrm>
          <a:custGeom>
            <a:avLst/>
            <a:gdLst/>
            <a:ahLst/>
            <a:cxnLst/>
            <a:rect r="r" b="b" t="t" l="l"/>
            <a:pathLst>
              <a:path h="378648" w="378648">
                <a:moveTo>
                  <a:pt x="0" y="0"/>
                </a:moveTo>
                <a:lnTo>
                  <a:pt x="378648" y="0"/>
                </a:lnTo>
                <a:lnTo>
                  <a:pt x="378648" y="378648"/>
                </a:lnTo>
                <a:lnTo>
                  <a:pt x="0" y="37864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6" id="16"/>
          <p:cNvSpPr/>
          <p:nvPr/>
        </p:nvSpPr>
        <p:spPr>
          <a:xfrm flipH="false" flipV="false" rot="0">
            <a:off x="9597912" y="248727"/>
            <a:ext cx="8144449" cy="4894773"/>
          </a:xfrm>
          <a:custGeom>
            <a:avLst/>
            <a:gdLst/>
            <a:ahLst/>
            <a:cxnLst/>
            <a:rect r="r" b="b" t="t" l="l"/>
            <a:pathLst>
              <a:path h="4894773" w="8144449">
                <a:moveTo>
                  <a:pt x="0" y="0"/>
                </a:moveTo>
                <a:lnTo>
                  <a:pt x="8144449" y="0"/>
                </a:lnTo>
                <a:lnTo>
                  <a:pt x="8144449" y="4894773"/>
                </a:lnTo>
                <a:lnTo>
                  <a:pt x="0" y="4894773"/>
                </a:lnTo>
                <a:lnTo>
                  <a:pt x="0" y="0"/>
                </a:lnTo>
                <a:close/>
              </a:path>
            </a:pathLst>
          </a:custGeom>
          <a:blipFill>
            <a:blip r:embed="rId11"/>
            <a:stretch>
              <a:fillRect l="0" t="0" r="0" b="0"/>
            </a:stretch>
          </a:blipFill>
        </p:spPr>
      </p:sp>
      <p:sp>
        <p:nvSpPr>
          <p:cNvPr name="TextBox 17" id="17"/>
          <p:cNvSpPr txBox="true"/>
          <p:nvPr/>
        </p:nvSpPr>
        <p:spPr>
          <a:xfrm rot="0">
            <a:off x="1988058" y="3687591"/>
            <a:ext cx="6650652" cy="834156"/>
          </a:xfrm>
          <a:prstGeom prst="rect">
            <a:avLst/>
          </a:prstGeom>
        </p:spPr>
        <p:txBody>
          <a:bodyPr anchor="t" rtlCol="false" tIns="0" lIns="0" bIns="0" rIns="0">
            <a:spAutoFit/>
          </a:bodyPr>
          <a:lstStyle/>
          <a:p>
            <a:pPr algn="l" marL="0" indent="0" lvl="0">
              <a:lnSpc>
                <a:spcPts val="3358"/>
              </a:lnSpc>
              <a:spcBef>
                <a:spcPct val="0"/>
              </a:spcBef>
            </a:pPr>
            <a:r>
              <a:rPr lang="en-US" sz="2399">
                <a:solidFill>
                  <a:srgbClr val="1A1B1E"/>
                </a:solidFill>
                <a:latin typeface="Kollektif Bold"/>
              </a:rPr>
              <a:t>Created two calenders, one of a busy student and one of a busy professional</a:t>
            </a:r>
          </a:p>
        </p:txBody>
      </p:sp>
      <p:sp>
        <p:nvSpPr>
          <p:cNvPr name="TextBox 18" id="18"/>
          <p:cNvSpPr txBox="true"/>
          <p:nvPr/>
        </p:nvSpPr>
        <p:spPr>
          <a:xfrm rot="0">
            <a:off x="1993954" y="6487958"/>
            <a:ext cx="6650652" cy="1253130"/>
          </a:xfrm>
          <a:prstGeom prst="rect">
            <a:avLst/>
          </a:prstGeom>
        </p:spPr>
        <p:txBody>
          <a:bodyPr anchor="t" rtlCol="false" tIns="0" lIns="0" bIns="0" rIns="0">
            <a:spAutoFit/>
          </a:bodyPr>
          <a:lstStyle/>
          <a:p>
            <a:pPr algn="l" marL="0" indent="0" lvl="0">
              <a:lnSpc>
                <a:spcPts val="3358"/>
              </a:lnSpc>
            </a:pPr>
            <a:r>
              <a:rPr lang="en-US" sz="2399">
                <a:solidFill>
                  <a:srgbClr val="1A1B1E"/>
                </a:solidFill>
                <a:latin typeface="Kollektif Bold"/>
              </a:rPr>
              <a:t>Asked when they would start looking for care, how long they expect it to take, when they would schedule the appointment, and why</a:t>
            </a:r>
          </a:p>
        </p:txBody>
      </p:sp>
      <p:sp>
        <p:nvSpPr>
          <p:cNvPr name="TextBox 19" id="19"/>
          <p:cNvSpPr txBox="true"/>
          <p:nvPr/>
        </p:nvSpPr>
        <p:spPr>
          <a:xfrm rot="0">
            <a:off x="677566" y="1755043"/>
            <a:ext cx="8466434" cy="941070"/>
          </a:xfrm>
          <a:prstGeom prst="rect">
            <a:avLst/>
          </a:prstGeom>
        </p:spPr>
        <p:txBody>
          <a:bodyPr anchor="t" rtlCol="false" tIns="0" lIns="0" bIns="0" rIns="0">
            <a:spAutoFit/>
          </a:bodyPr>
          <a:lstStyle/>
          <a:p>
            <a:pPr algn="ctr">
              <a:lnSpc>
                <a:spcPts val="7440"/>
              </a:lnSpc>
            </a:pPr>
            <a:r>
              <a:rPr lang="en-US" sz="6000">
                <a:solidFill>
                  <a:srgbClr val="1A1B1E"/>
                </a:solidFill>
                <a:latin typeface="Kollektif Bold"/>
              </a:rPr>
              <a:t>Experience Prototype</a:t>
            </a:r>
          </a:p>
        </p:txBody>
      </p:sp>
      <p:sp>
        <p:nvSpPr>
          <p:cNvPr name="TextBox 20" id="20"/>
          <p:cNvSpPr txBox="true"/>
          <p:nvPr/>
        </p:nvSpPr>
        <p:spPr>
          <a:xfrm rot="0">
            <a:off x="1993954" y="5087775"/>
            <a:ext cx="6650652" cy="834156"/>
          </a:xfrm>
          <a:prstGeom prst="rect">
            <a:avLst/>
          </a:prstGeom>
        </p:spPr>
        <p:txBody>
          <a:bodyPr anchor="t" rtlCol="false" tIns="0" lIns="0" bIns="0" rIns="0">
            <a:spAutoFit/>
          </a:bodyPr>
          <a:lstStyle/>
          <a:p>
            <a:pPr algn="l" marL="0" indent="0" lvl="0">
              <a:lnSpc>
                <a:spcPts val="3358"/>
              </a:lnSpc>
              <a:spcBef>
                <a:spcPct val="0"/>
              </a:spcBef>
            </a:pPr>
            <a:r>
              <a:rPr lang="en-US" sz="2399">
                <a:solidFill>
                  <a:srgbClr val="1A1B1E"/>
                </a:solidFill>
                <a:latin typeface="Kollektif Bold"/>
              </a:rPr>
              <a:t>They were told that they got sick on Sunday with an ear infection</a:t>
            </a:r>
          </a:p>
        </p:txBody>
      </p:sp>
      <p:sp>
        <p:nvSpPr>
          <p:cNvPr name="Freeform 21" id="21"/>
          <p:cNvSpPr/>
          <p:nvPr/>
        </p:nvSpPr>
        <p:spPr>
          <a:xfrm flipH="false" flipV="false" rot="0">
            <a:off x="9607437" y="5143500"/>
            <a:ext cx="8181410" cy="4986687"/>
          </a:xfrm>
          <a:custGeom>
            <a:avLst/>
            <a:gdLst/>
            <a:ahLst/>
            <a:cxnLst/>
            <a:rect r="r" b="b" t="t" l="l"/>
            <a:pathLst>
              <a:path h="4986687" w="8181410">
                <a:moveTo>
                  <a:pt x="0" y="0"/>
                </a:moveTo>
                <a:lnTo>
                  <a:pt x="8181410" y="0"/>
                </a:lnTo>
                <a:lnTo>
                  <a:pt x="8181410" y="4986687"/>
                </a:lnTo>
                <a:lnTo>
                  <a:pt x="0" y="4986687"/>
                </a:lnTo>
                <a:lnTo>
                  <a:pt x="0" y="0"/>
                </a:lnTo>
                <a:close/>
              </a:path>
            </a:pathLst>
          </a:custGeom>
          <a:blipFill>
            <a:blip r:embed="rId12"/>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sp>
        <p:nvSpPr>
          <p:cNvPr name="Freeform 10" id="10"/>
          <p:cNvSpPr/>
          <p:nvPr/>
        </p:nvSpPr>
        <p:spPr>
          <a:xfrm flipH="false" flipV="false" rot="0">
            <a:off x="1271152" y="1644373"/>
            <a:ext cx="5942194" cy="7922926"/>
          </a:xfrm>
          <a:custGeom>
            <a:avLst/>
            <a:gdLst/>
            <a:ahLst/>
            <a:cxnLst/>
            <a:rect r="r" b="b" t="t" l="l"/>
            <a:pathLst>
              <a:path h="7922926" w="5942194">
                <a:moveTo>
                  <a:pt x="0" y="0"/>
                </a:moveTo>
                <a:lnTo>
                  <a:pt x="5942194" y="0"/>
                </a:lnTo>
                <a:lnTo>
                  <a:pt x="5942194" y="7922925"/>
                </a:lnTo>
                <a:lnTo>
                  <a:pt x="0" y="7922925"/>
                </a:lnTo>
                <a:lnTo>
                  <a:pt x="0" y="0"/>
                </a:lnTo>
                <a:close/>
              </a:path>
            </a:pathLst>
          </a:custGeom>
          <a:blipFill>
            <a:blip r:embed="rId9"/>
            <a:stretch>
              <a:fillRect l="0" t="0" r="0" b="0"/>
            </a:stretch>
          </a:blipFill>
        </p:spPr>
      </p:sp>
      <p:sp>
        <p:nvSpPr>
          <p:cNvPr name="Freeform 11" id="11"/>
          <p:cNvSpPr/>
          <p:nvPr/>
        </p:nvSpPr>
        <p:spPr>
          <a:xfrm flipH="false" flipV="false" rot="0">
            <a:off x="7856137" y="212220"/>
            <a:ext cx="5944887" cy="7926516"/>
          </a:xfrm>
          <a:custGeom>
            <a:avLst/>
            <a:gdLst/>
            <a:ahLst/>
            <a:cxnLst/>
            <a:rect r="r" b="b" t="t" l="l"/>
            <a:pathLst>
              <a:path h="7926516" w="5944887">
                <a:moveTo>
                  <a:pt x="0" y="0"/>
                </a:moveTo>
                <a:lnTo>
                  <a:pt x="5944887" y="0"/>
                </a:lnTo>
                <a:lnTo>
                  <a:pt x="5944887" y="7926516"/>
                </a:lnTo>
                <a:lnTo>
                  <a:pt x="0" y="7926516"/>
                </a:lnTo>
                <a:lnTo>
                  <a:pt x="0" y="0"/>
                </a:lnTo>
                <a:close/>
              </a:path>
            </a:pathLst>
          </a:custGeom>
          <a:blipFill>
            <a:blip r:embed="rId10"/>
            <a:stretch>
              <a:fillRect l="0" t="0" r="0" b="0"/>
            </a:stretch>
          </a:blipFill>
        </p:spPr>
      </p:sp>
      <p:sp>
        <p:nvSpPr>
          <p:cNvPr name="TextBox 12" id="12"/>
          <p:cNvSpPr txBox="true"/>
          <p:nvPr/>
        </p:nvSpPr>
        <p:spPr>
          <a:xfrm rot="0">
            <a:off x="10076505" y="8432299"/>
            <a:ext cx="8211495" cy="1134999"/>
          </a:xfrm>
          <a:prstGeom prst="rect">
            <a:avLst/>
          </a:prstGeom>
        </p:spPr>
        <p:txBody>
          <a:bodyPr anchor="t" rtlCol="false" tIns="0" lIns="0" bIns="0" rIns="0">
            <a:spAutoFit/>
          </a:bodyPr>
          <a:lstStyle/>
          <a:p>
            <a:pPr>
              <a:lnSpc>
                <a:spcPts val="8928"/>
              </a:lnSpc>
            </a:pPr>
            <a:r>
              <a:rPr lang="en-US" sz="7200">
                <a:solidFill>
                  <a:srgbClr val="1A1B1E"/>
                </a:solidFill>
                <a:latin typeface="Kollektif Bold"/>
              </a:rPr>
              <a:t>Our Participants</a:t>
            </a:r>
          </a:p>
        </p:txBody>
      </p:sp>
      <p:sp>
        <p:nvSpPr>
          <p:cNvPr name="TextBox 13" id="13"/>
          <p:cNvSpPr txBox="true"/>
          <p:nvPr/>
        </p:nvSpPr>
        <p:spPr>
          <a:xfrm rot="0">
            <a:off x="10076505" y="9557773"/>
            <a:ext cx="9451521" cy="433451"/>
          </a:xfrm>
          <a:prstGeom prst="rect">
            <a:avLst/>
          </a:prstGeom>
        </p:spPr>
        <p:txBody>
          <a:bodyPr anchor="t" rtlCol="false" tIns="0" lIns="0" bIns="0" rIns="0">
            <a:spAutoFit/>
          </a:bodyPr>
          <a:lstStyle/>
          <a:p>
            <a:pPr>
              <a:lnSpc>
                <a:spcPts val="3471"/>
              </a:lnSpc>
              <a:spcBef>
                <a:spcPct val="0"/>
              </a:spcBef>
            </a:pPr>
            <a:r>
              <a:rPr lang="en-US" sz="2799">
                <a:solidFill>
                  <a:srgbClr val="1A1B1E"/>
                </a:solidFill>
                <a:latin typeface="Canva Sans Italics"/>
              </a:rPr>
              <a:t>Various participants at the Career Fair</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10" id="10"/>
          <p:cNvGrpSpPr/>
          <p:nvPr/>
        </p:nvGrpSpPr>
        <p:grpSpPr>
          <a:xfrm rot="0">
            <a:off x="1165854" y="2208254"/>
            <a:ext cx="7597532" cy="4063580"/>
            <a:chOff x="0" y="0"/>
            <a:chExt cx="1267245" cy="677793"/>
          </a:xfrm>
        </p:grpSpPr>
        <p:sp>
          <p:nvSpPr>
            <p:cNvPr name="Freeform 11" id="11"/>
            <p:cNvSpPr/>
            <p:nvPr/>
          </p:nvSpPr>
          <p:spPr>
            <a:xfrm flipH="false" flipV="false" rot="0">
              <a:off x="0" y="0"/>
              <a:ext cx="1267245" cy="677793"/>
            </a:xfrm>
            <a:custGeom>
              <a:avLst/>
              <a:gdLst/>
              <a:ahLst/>
              <a:cxnLst/>
              <a:rect r="r" b="b" t="t" l="l"/>
              <a:pathLst>
                <a:path h="677793" w="1267245">
                  <a:moveTo>
                    <a:pt x="42798" y="0"/>
                  </a:moveTo>
                  <a:lnTo>
                    <a:pt x="1224447" y="0"/>
                  </a:lnTo>
                  <a:cubicBezTo>
                    <a:pt x="1248084" y="0"/>
                    <a:pt x="1267245" y="19161"/>
                    <a:pt x="1267245" y="42798"/>
                  </a:cubicBezTo>
                  <a:lnTo>
                    <a:pt x="1267245" y="634995"/>
                  </a:lnTo>
                  <a:cubicBezTo>
                    <a:pt x="1267245" y="658631"/>
                    <a:pt x="1248084" y="677793"/>
                    <a:pt x="1224447" y="677793"/>
                  </a:cubicBezTo>
                  <a:lnTo>
                    <a:pt x="42798" y="677793"/>
                  </a:lnTo>
                  <a:cubicBezTo>
                    <a:pt x="19161" y="677793"/>
                    <a:pt x="0" y="658631"/>
                    <a:pt x="0" y="634995"/>
                  </a:cubicBezTo>
                  <a:lnTo>
                    <a:pt x="0" y="42798"/>
                  </a:lnTo>
                  <a:cubicBezTo>
                    <a:pt x="0" y="19161"/>
                    <a:pt x="19161" y="0"/>
                    <a:pt x="42798" y="0"/>
                  </a:cubicBezTo>
                  <a:close/>
                </a:path>
              </a:pathLst>
            </a:custGeom>
            <a:solidFill>
              <a:srgbClr val="FFFFFF"/>
            </a:solidFill>
            <a:ln cap="rnd">
              <a:noFill/>
              <a:prstDash val="solid"/>
              <a:round/>
            </a:ln>
          </p:spPr>
        </p:sp>
        <p:sp>
          <p:nvSpPr>
            <p:cNvPr name="TextBox 12" id="12"/>
            <p:cNvSpPr txBox="true"/>
            <p:nvPr/>
          </p:nvSpPr>
          <p:spPr>
            <a:xfrm>
              <a:off x="0" y="-57150"/>
              <a:ext cx="812800" cy="869950"/>
            </a:xfrm>
            <a:prstGeom prst="rect">
              <a:avLst/>
            </a:prstGeom>
          </p:spPr>
          <p:txBody>
            <a:bodyPr anchor="ctr" rtlCol="false" tIns="50800" lIns="50800" bIns="50800" rIns="50800"/>
            <a:lstStyle/>
            <a:p>
              <a:pPr algn="ctr" marL="0" indent="0" lvl="0">
                <a:lnSpc>
                  <a:spcPts val="2754"/>
                </a:lnSpc>
                <a:spcBef>
                  <a:spcPct val="0"/>
                </a:spcBef>
              </a:pPr>
            </a:p>
          </p:txBody>
        </p:sp>
      </p:grpSp>
      <p:grpSp>
        <p:nvGrpSpPr>
          <p:cNvPr name="Group 13" id="13"/>
          <p:cNvGrpSpPr/>
          <p:nvPr/>
        </p:nvGrpSpPr>
        <p:grpSpPr>
          <a:xfrm rot="0">
            <a:off x="9956189" y="2247543"/>
            <a:ext cx="7597532" cy="4024290"/>
            <a:chOff x="0" y="0"/>
            <a:chExt cx="1267245" cy="671239"/>
          </a:xfrm>
        </p:grpSpPr>
        <p:sp>
          <p:nvSpPr>
            <p:cNvPr name="Freeform 14" id="14"/>
            <p:cNvSpPr/>
            <p:nvPr/>
          </p:nvSpPr>
          <p:spPr>
            <a:xfrm flipH="false" flipV="false" rot="0">
              <a:off x="0" y="0"/>
              <a:ext cx="1267245" cy="671240"/>
            </a:xfrm>
            <a:custGeom>
              <a:avLst/>
              <a:gdLst/>
              <a:ahLst/>
              <a:cxnLst/>
              <a:rect r="r" b="b" t="t" l="l"/>
              <a:pathLst>
                <a:path h="671240" w="1267245">
                  <a:moveTo>
                    <a:pt x="42798" y="0"/>
                  </a:moveTo>
                  <a:lnTo>
                    <a:pt x="1224447" y="0"/>
                  </a:lnTo>
                  <a:cubicBezTo>
                    <a:pt x="1248084" y="0"/>
                    <a:pt x="1267245" y="19161"/>
                    <a:pt x="1267245" y="42798"/>
                  </a:cubicBezTo>
                  <a:lnTo>
                    <a:pt x="1267245" y="628441"/>
                  </a:lnTo>
                  <a:cubicBezTo>
                    <a:pt x="1267245" y="652078"/>
                    <a:pt x="1248084" y="671240"/>
                    <a:pt x="1224447" y="671240"/>
                  </a:cubicBezTo>
                  <a:lnTo>
                    <a:pt x="42798" y="671240"/>
                  </a:lnTo>
                  <a:cubicBezTo>
                    <a:pt x="19161" y="671240"/>
                    <a:pt x="0" y="652078"/>
                    <a:pt x="0" y="628441"/>
                  </a:cubicBezTo>
                  <a:lnTo>
                    <a:pt x="0" y="42798"/>
                  </a:lnTo>
                  <a:cubicBezTo>
                    <a:pt x="0" y="19161"/>
                    <a:pt x="19161" y="0"/>
                    <a:pt x="42798" y="0"/>
                  </a:cubicBezTo>
                  <a:close/>
                </a:path>
              </a:pathLst>
            </a:custGeom>
            <a:solidFill>
              <a:srgbClr val="FFFFFF"/>
            </a:solidFill>
            <a:ln cap="rnd">
              <a:noFill/>
              <a:prstDash val="solid"/>
              <a:round/>
            </a:ln>
          </p:spPr>
        </p:sp>
        <p:sp>
          <p:nvSpPr>
            <p:cNvPr name="TextBox 15" id="15"/>
            <p:cNvSpPr txBox="true"/>
            <p:nvPr/>
          </p:nvSpPr>
          <p:spPr>
            <a:xfrm>
              <a:off x="0" y="-57150"/>
              <a:ext cx="812800" cy="869950"/>
            </a:xfrm>
            <a:prstGeom prst="rect">
              <a:avLst/>
            </a:prstGeom>
          </p:spPr>
          <p:txBody>
            <a:bodyPr anchor="ctr" rtlCol="false" tIns="50800" lIns="50800" bIns="50800" rIns="50800"/>
            <a:lstStyle/>
            <a:p>
              <a:pPr algn="ctr" marL="0" indent="0" lvl="0">
                <a:lnSpc>
                  <a:spcPts val="2754"/>
                </a:lnSpc>
                <a:spcBef>
                  <a:spcPct val="0"/>
                </a:spcBef>
              </a:pPr>
            </a:p>
          </p:txBody>
        </p:sp>
      </p:grpSp>
      <p:grpSp>
        <p:nvGrpSpPr>
          <p:cNvPr name="Group 16" id="16"/>
          <p:cNvGrpSpPr/>
          <p:nvPr/>
        </p:nvGrpSpPr>
        <p:grpSpPr>
          <a:xfrm rot="0">
            <a:off x="1346844" y="6586159"/>
            <a:ext cx="16206876" cy="3199357"/>
            <a:chOff x="0" y="0"/>
            <a:chExt cx="2703258" cy="533643"/>
          </a:xfrm>
        </p:grpSpPr>
        <p:sp>
          <p:nvSpPr>
            <p:cNvPr name="Freeform 17" id="17"/>
            <p:cNvSpPr/>
            <p:nvPr/>
          </p:nvSpPr>
          <p:spPr>
            <a:xfrm flipH="false" flipV="false" rot="0">
              <a:off x="0" y="0"/>
              <a:ext cx="2703258" cy="533643"/>
            </a:xfrm>
            <a:custGeom>
              <a:avLst/>
              <a:gdLst/>
              <a:ahLst/>
              <a:cxnLst/>
              <a:rect r="r" b="b" t="t" l="l"/>
              <a:pathLst>
                <a:path h="533643" w="2703258">
                  <a:moveTo>
                    <a:pt x="20063" y="0"/>
                  </a:moveTo>
                  <a:lnTo>
                    <a:pt x="2683195" y="0"/>
                  </a:lnTo>
                  <a:cubicBezTo>
                    <a:pt x="2694275" y="0"/>
                    <a:pt x="2703258" y="8983"/>
                    <a:pt x="2703258" y="20063"/>
                  </a:cubicBezTo>
                  <a:lnTo>
                    <a:pt x="2703258" y="513580"/>
                  </a:lnTo>
                  <a:cubicBezTo>
                    <a:pt x="2703258" y="518901"/>
                    <a:pt x="2701144" y="524004"/>
                    <a:pt x="2697382" y="527767"/>
                  </a:cubicBezTo>
                  <a:cubicBezTo>
                    <a:pt x="2693619" y="531529"/>
                    <a:pt x="2688516" y="533643"/>
                    <a:pt x="2683195" y="533643"/>
                  </a:cubicBezTo>
                  <a:lnTo>
                    <a:pt x="20063" y="533643"/>
                  </a:lnTo>
                  <a:cubicBezTo>
                    <a:pt x="8983" y="533643"/>
                    <a:pt x="0" y="524661"/>
                    <a:pt x="0" y="513580"/>
                  </a:cubicBezTo>
                  <a:lnTo>
                    <a:pt x="0" y="20063"/>
                  </a:lnTo>
                  <a:cubicBezTo>
                    <a:pt x="0" y="8983"/>
                    <a:pt x="8983" y="0"/>
                    <a:pt x="20063" y="0"/>
                  </a:cubicBezTo>
                  <a:close/>
                </a:path>
              </a:pathLst>
            </a:custGeom>
            <a:solidFill>
              <a:srgbClr val="FFFFFF"/>
            </a:solidFill>
            <a:ln cap="rnd">
              <a:noFill/>
              <a:prstDash val="solid"/>
              <a:round/>
            </a:ln>
          </p:spPr>
        </p:sp>
        <p:sp>
          <p:nvSpPr>
            <p:cNvPr name="TextBox 18" id="18"/>
            <p:cNvSpPr txBox="true"/>
            <p:nvPr/>
          </p:nvSpPr>
          <p:spPr>
            <a:xfrm>
              <a:off x="0" y="-57150"/>
              <a:ext cx="812800" cy="869950"/>
            </a:xfrm>
            <a:prstGeom prst="rect">
              <a:avLst/>
            </a:prstGeom>
          </p:spPr>
          <p:txBody>
            <a:bodyPr anchor="ctr" rtlCol="false" tIns="50800" lIns="50800" bIns="50800" rIns="50800"/>
            <a:lstStyle/>
            <a:p>
              <a:pPr algn="ctr" marL="0" indent="0" lvl="0">
                <a:lnSpc>
                  <a:spcPts val="2754"/>
                </a:lnSpc>
                <a:spcBef>
                  <a:spcPct val="0"/>
                </a:spcBef>
              </a:pPr>
            </a:p>
          </p:txBody>
        </p:sp>
      </p:grpSp>
      <p:sp>
        <p:nvSpPr>
          <p:cNvPr name="TextBox 19" id="19"/>
          <p:cNvSpPr txBox="true"/>
          <p:nvPr/>
        </p:nvSpPr>
        <p:spPr>
          <a:xfrm rot="0">
            <a:off x="2138969" y="2704584"/>
            <a:ext cx="5651301" cy="502920"/>
          </a:xfrm>
          <a:prstGeom prst="rect">
            <a:avLst/>
          </a:prstGeom>
        </p:spPr>
        <p:txBody>
          <a:bodyPr anchor="t" rtlCol="false" tIns="0" lIns="0" bIns="0" rIns="0">
            <a:spAutoFit/>
          </a:bodyPr>
          <a:lstStyle/>
          <a:p>
            <a:pPr algn="ctr" marL="0" indent="0" lvl="0">
              <a:lnSpc>
                <a:spcPts val="4199"/>
              </a:lnSpc>
              <a:spcBef>
                <a:spcPct val="0"/>
              </a:spcBef>
            </a:pPr>
            <a:r>
              <a:rPr lang="en-US" sz="2799" spc="25">
                <a:solidFill>
                  <a:srgbClr val="1A1B1E"/>
                </a:solidFill>
                <a:latin typeface="Kollektif Bold"/>
              </a:rPr>
              <a:t>What Worked</a:t>
            </a:r>
          </a:p>
        </p:txBody>
      </p:sp>
      <p:sp>
        <p:nvSpPr>
          <p:cNvPr name="TextBox 20" id="20"/>
          <p:cNvSpPr txBox="true"/>
          <p:nvPr/>
        </p:nvSpPr>
        <p:spPr>
          <a:xfrm rot="0">
            <a:off x="10929304" y="2779085"/>
            <a:ext cx="5651301" cy="502920"/>
          </a:xfrm>
          <a:prstGeom prst="rect">
            <a:avLst/>
          </a:prstGeom>
        </p:spPr>
        <p:txBody>
          <a:bodyPr anchor="t" rtlCol="false" tIns="0" lIns="0" bIns="0" rIns="0">
            <a:spAutoFit/>
          </a:bodyPr>
          <a:lstStyle/>
          <a:p>
            <a:pPr algn="ctr" marL="0" indent="0" lvl="0">
              <a:lnSpc>
                <a:spcPts val="4199"/>
              </a:lnSpc>
              <a:spcBef>
                <a:spcPct val="0"/>
              </a:spcBef>
            </a:pPr>
            <a:r>
              <a:rPr lang="en-US" sz="2799" spc="25">
                <a:solidFill>
                  <a:srgbClr val="1A1B1E"/>
                </a:solidFill>
                <a:latin typeface="Kollektif Bold"/>
              </a:rPr>
              <a:t>What Didn’t</a:t>
            </a:r>
          </a:p>
        </p:txBody>
      </p:sp>
      <p:sp>
        <p:nvSpPr>
          <p:cNvPr name="TextBox 21" id="21"/>
          <p:cNvSpPr txBox="true"/>
          <p:nvPr/>
        </p:nvSpPr>
        <p:spPr>
          <a:xfrm rot="0">
            <a:off x="1807133" y="7892093"/>
            <a:ext cx="2341751" cy="502920"/>
          </a:xfrm>
          <a:prstGeom prst="rect">
            <a:avLst/>
          </a:prstGeom>
        </p:spPr>
        <p:txBody>
          <a:bodyPr anchor="t" rtlCol="false" tIns="0" lIns="0" bIns="0" rIns="0">
            <a:spAutoFit/>
          </a:bodyPr>
          <a:lstStyle/>
          <a:p>
            <a:pPr marL="0" indent="0" lvl="0">
              <a:lnSpc>
                <a:spcPts val="4199"/>
              </a:lnSpc>
              <a:spcBef>
                <a:spcPct val="0"/>
              </a:spcBef>
            </a:pPr>
            <a:r>
              <a:rPr lang="en-US" sz="2799" spc="25">
                <a:solidFill>
                  <a:srgbClr val="1A1B1E"/>
                </a:solidFill>
                <a:latin typeface="Kollektif Bold"/>
              </a:rPr>
              <a:t>Insights</a:t>
            </a:r>
          </a:p>
        </p:txBody>
      </p:sp>
      <p:grpSp>
        <p:nvGrpSpPr>
          <p:cNvPr name="Group 22" id="22"/>
          <p:cNvGrpSpPr/>
          <p:nvPr/>
        </p:nvGrpSpPr>
        <p:grpSpPr>
          <a:xfrm rot="0">
            <a:off x="1346844" y="3282005"/>
            <a:ext cx="7235552" cy="2783281"/>
            <a:chOff x="0" y="0"/>
            <a:chExt cx="1905660" cy="733045"/>
          </a:xfrm>
        </p:grpSpPr>
        <p:sp>
          <p:nvSpPr>
            <p:cNvPr name="Freeform 23" id="23"/>
            <p:cNvSpPr/>
            <p:nvPr/>
          </p:nvSpPr>
          <p:spPr>
            <a:xfrm flipH="false" flipV="false" rot="0">
              <a:off x="0" y="0"/>
              <a:ext cx="1905660" cy="733045"/>
            </a:xfrm>
            <a:custGeom>
              <a:avLst/>
              <a:gdLst/>
              <a:ahLst/>
              <a:cxnLst/>
              <a:rect r="r" b="b" t="t" l="l"/>
              <a:pathLst>
                <a:path h="733045" w="1905660">
                  <a:moveTo>
                    <a:pt x="17120" y="0"/>
                  </a:moveTo>
                  <a:lnTo>
                    <a:pt x="1888540" y="0"/>
                  </a:lnTo>
                  <a:cubicBezTo>
                    <a:pt x="1897995" y="0"/>
                    <a:pt x="1905660" y="7665"/>
                    <a:pt x="1905660" y="17120"/>
                  </a:cubicBezTo>
                  <a:lnTo>
                    <a:pt x="1905660" y="715926"/>
                  </a:lnTo>
                  <a:cubicBezTo>
                    <a:pt x="1905660" y="725381"/>
                    <a:pt x="1897995" y="733045"/>
                    <a:pt x="1888540" y="733045"/>
                  </a:cubicBezTo>
                  <a:lnTo>
                    <a:pt x="17120" y="733045"/>
                  </a:lnTo>
                  <a:cubicBezTo>
                    <a:pt x="7665" y="733045"/>
                    <a:pt x="0" y="725381"/>
                    <a:pt x="0" y="715926"/>
                  </a:cubicBezTo>
                  <a:lnTo>
                    <a:pt x="0" y="17120"/>
                  </a:lnTo>
                  <a:cubicBezTo>
                    <a:pt x="0" y="7665"/>
                    <a:pt x="7665" y="0"/>
                    <a:pt x="17120" y="0"/>
                  </a:cubicBezTo>
                  <a:close/>
                </a:path>
              </a:pathLst>
            </a:custGeom>
            <a:solidFill>
              <a:srgbClr val="000000">
                <a:alpha val="0"/>
              </a:srgbClr>
            </a:solidFill>
            <a:ln cap="sq">
              <a:noFill/>
              <a:prstDash val="solid"/>
              <a:miter/>
            </a:ln>
          </p:spPr>
        </p:sp>
        <p:sp>
          <p:nvSpPr>
            <p:cNvPr name="TextBox 24" id="24"/>
            <p:cNvSpPr txBox="true"/>
            <p:nvPr/>
          </p:nvSpPr>
          <p:spPr>
            <a:xfrm>
              <a:off x="0" y="-57150"/>
              <a:ext cx="812800" cy="869950"/>
            </a:xfrm>
            <a:prstGeom prst="rect">
              <a:avLst/>
            </a:prstGeom>
          </p:spPr>
          <p:txBody>
            <a:bodyPr anchor="ctr" rtlCol="false" tIns="50800" lIns="50800" bIns="50800" rIns="50800"/>
            <a:lstStyle/>
            <a:p>
              <a:pPr marL="518160" indent="-259080" lvl="1">
                <a:lnSpc>
                  <a:spcPts val="3359"/>
                </a:lnSpc>
                <a:buFont typeface="Arial"/>
                <a:buChar char="•"/>
              </a:pPr>
              <a:r>
                <a:rPr lang="en-US" sz="2400">
                  <a:solidFill>
                    <a:srgbClr val="000000"/>
                  </a:solidFill>
                  <a:latin typeface="Kollektif"/>
                </a:rPr>
                <a:t>People carefully think through their scheduling process and genuinely are concerned about getting healthcare</a:t>
              </a:r>
            </a:p>
            <a:p>
              <a:pPr>
                <a:lnSpc>
                  <a:spcPts val="1399"/>
                </a:lnSpc>
              </a:pPr>
            </a:p>
            <a:p>
              <a:pPr marL="518160" indent="-259080" lvl="1">
                <a:lnSpc>
                  <a:spcPts val="3359"/>
                </a:lnSpc>
                <a:buFont typeface="Arial"/>
                <a:buChar char="•"/>
              </a:pPr>
              <a:r>
                <a:rPr lang="en-US" sz="2400">
                  <a:solidFill>
                    <a:srgbClr val="000000"/>
                  </a:solidFill>
                  <a:latin typeface="Kollektif"/>
                </a:rPr>
                <a:t>As per our assumption, people thought booking appointments would take around 30 mins - 1 hour of their time, and described it as “tedious”</a:t>
              </a:r>
            </a:p>
          </p:txBody>
        </p:sp>
      </p:grpSp>
      <p:grpSp>
        <p:nvGrpSpPr>
          <p:cNvPr name="Group 25" id="25"/>
          <p:cNvGrpSpPr/>
          <p:nvPr/>
        </p:nvGrpSpPr>
        <p:grpSpPr>
          <a:xfrm rot="0">
            <a:off x="10137178" y="3207504"/>
            <a:ext cx="7235552" cy="2859898"/>
            <a:chOff x="0" y="0"/>
            <a:chExt cx="1905660" cy="753224"/>
          </a:xfrm>
        </p:grpSpPr>
        <p:sp>
          <p:nvSpPr>
            <p:cNvPr name="Freeform 26" id="26"/>
            <p:cNvSpPr/>
            <p:nvPr/>
          </p:nvSpPr>
          <p:spPr>
            <a:xfrm flipH="false" flipV="false" rot="0">
              <a:off x="0" y="0"/>
              <a:ext cx="1905660" cy="753224"/>
            </a:xfrm>
            <a:custGeom>
              <a:avLst/>
              <a:gdLst/>
              <a:ahLst/>
              <a:cxnLst/>
              <a:rect r="r" b="b" t="t" l="l"/>
              <a:pathLst>
                <a:path h="753224" w="1905660">
                  <a:moveTo>
                    <a:pt x="17120" y="0"/>
                  </a:moveTo>
                  <a:lnTo>
                    <a:pt x="1888540" y="0"/>
                  </a:lnTo>
                  <a:cubicBezTo>
                    <a:pt x="1897995" y="0"/>
                    <a:pt x="1905660" y="7665"/>
                    <a:pt x="1905660" y="17120"/>
                  </a:cubicBezTo>
                  <a:lnTo>
                    <a:pt x="1905660" y="736105"/>
                  </a:lnTo>
                  <a:cubicBezTo>
                    <a:pt x="1905660" y="745560"/>
                    <a:pt x="1897995" y="753224"/>
                    <a:pt x="1888540" y="753224"/>
                  </a:cubicBezTo>
                  <a:lnTo>
                    <a:pt x="17120" y="753224"/>
                  </a:lnTo>
                  <a:cubicBezTo>
                    <a:pt x="7665" y="753224"/>
                    <a:pt x="0" y="745560"/>
                    <a:pt x="0" y="736105"/>
                  </a:cubicBezTo>
                  <a:lnTo>
                    <a:pt x="0" y="17120"/>
                  </a:lnTo>
                  <a:cubicBezTo>
                    <a:pt x="0" y="7665"/>
                    <a:pt x="7665" y="0"/>
                    <a:pt x="17120" y="0"/>
                  </a:cubicBezTo>
                  <a:close/>
                </a:path>
              </a:pathLst>
            </a:custGeom>
            <a:solidFill>
              <a:srgbClr val="000000">
                <a:alpha val="0"/>
              </a:srgbClr>
            </a:solidFill>
            <a:ln cap="sq">
              <a:noFill/>
              <a:prstDash val="solid"/>
              <a:miter/>
            </a:ln>
          </p:spPr>
        </p:sp>
        <p:sp>
          <p:nvSpPr>
            <p:cNvPr name="TextBox 27" id="27"/>
            <p:cNvSpPr txBox="true"/>
            <p:nvPr/>
          </p:nvSpPr>
          <p:spPr>
            <a:xfrm>
              <a:off x="0" y="-57150"/>
              <a:ext cx="812800" cy="869950"/>
            </a:xfrm>
            <a:prstGeom prst="rect">
              <a:avLst/>
            </a:prstGeom>
          </p:spPr>
          <p:txBody>
            <a:bodyPr anchor="ctr" rtlCol="false" tIns="50800" lIns="50800" bIns="50800" rIns="50800"/>
            <a:lstStyle/>
            <a:p>
              <a:pPr marL="518160" indent="-259080" lvl="1">
                <a:lnSpc>
                  <a:spcPts val="3359"/>
                </a:lnSpc>
                <a:buFont typeface="Arial"/>
                <a:buChar char="•"/>
              </a:pPr>
              <a:r>
                <a:rPr lang="en-US" sz="2400">
                  <a:solidFill>
                    <a:srgbClr val="000000"/>
                  </a:solidFill>
                  <a:latin typeface="Kollektif"/>
                </a:rPr>
                <a:t>Some people said they would just go to a walk-in clinic without booking</a:t>
              </a:r>
            </a:p>
            <a:p>
              <a:pPr>
                <a:lnSpc>
                  <a:spcPts val="1399"/>
                </a:lnSpc>
              </a:pPr>
            </a:p>
            <a:p>
              <a:pPr marL="518160" indent="-259080" lvl="1">
                <a:lnSpc>
                  <a:spcPts val="3359"/>
                </a:lnSpc>
                <a:buFont typeface="Arial"/>
                <a:buChar char="•"/>
              </a:pPr>
              <a:r>
                <a:rPr lang="en-US" sz="2400">
                  <a:solidFill>
                    <a:srgbClr val="000000"/>
                  </a:solidFill>
                  <a:latin typeface="Kollektif"/>
                </a:rPr>
                <a:t>The Calendar only showed a really busy week, might not reflect “average” behavior</a:t>
              </a:r>
            </a:p>
          </p:txBody>
        </p:sp>
      </p:grpSp>
      <p:grpSp>
        <p:nvGrpSpPr>
          <p:cNvPr name="Group 28" id="28"/>
          <p:cNvGrpSpPr/>
          <p:nvPr/>
        </p:nvGrpSpPr>
        <p:grpSpPr>
          <a:xfrm rot="0">
            <a:off x="3580321" y="7116703"/>
            <a:ext cx="7235552" cy="1779475"/>
            <a:chOff x="0" y="0"/>
            <a:chExt cx="1905660" cy="468668"/>
          </a:xfrm>
        </p:grpSpPr>
        <p:sp>
          <p:nvSpPr>
            <p:cNvPr name="Freeform 29" id="29"/>
            <p:cNvSpPr/>
            <p:nvPr/>
          </p:nvSpPr>
          <p:spPr>
            <a:xfrm flipH="false" flipV="false" rot="0">
              <a:off x="0" y="0"/>
              <a:ext cx="1905660" cy="468668"/>
            </a:xfrm>
            <a:custGeom>
              <a:avLst/>
              <a:gdLst/>
              <a:ahLst/>
              <a:cxnLst/>
              <a:rect r="r" b="b" t="t" l="l"/>
              <a:pathLst>
                <a:path h="468668" w="1905660">
                  <a:moveTo>
                    <a:pt x="17120" y="0"/>
                  </a:moveTo>
                  <a:lnTo>
                    <a:pt x="1888540" y="0"/>
                  </a:lnTo>
                  <a:cubicBezTo>
                    <a:pt x="1897995" y="0"/>
                    <a:pt x="1905660" y="7665"/>
                    <a:pt x="1905660" y="17120"/>
                  </a:cubicBezTo>
                  <a:lnTo>
                    <a:pt x="1905660" y="451549"/>
                  </a:lnTo>
                  <a:cubicBezTo>
                    <a:pt x="1905660" y="461003"/>
                    <a:pt x="1897995" y="468668"/>
                    <a:pt x="1888540" y="468668"/>
                  </a:cubicBezTo>
                  <a:lnTo>
                    <a:pt x="17120" y="468668"/>
                  </a:lnTo>
                  <a:cubicBezTo>
                    <a:pt x="7665" y="468668"/>
                    <a:pt x="0" y="461003"/>
                    <a:pt x="0" y="451549"/>
                  </a:cubicBezTo>
                  <a:lnTo>
                    <a:pt x="0" y="17120"/>
                  </a:lnTo>
                  <a:cubicBezTo>
                    <a:pt x="0" y="7665"/>
                    <a:pt x="7665" y="0"/>
                    <a:pt x="17120" y="0"/>
                  </a:cubicBezTo>
                  <a:close/>
                </a:path>
              </a:pathLst>
            </a:custGeom>
            <a:solidFill>
              <a:srgbClr val="000000">
                <a:alpha val="0"/>
              </a:srgbClr>
            </a:solidFill>
            <a:ln cap="sq">
              <a:noFill/>
              <a:prstDash val="solid"/>
              <a:miter/>
            </a:ln>
          </p:spPr>
        </p:sp>
        <p:sp>
          <p:nvSpPr>
            <p:cNvPr name="TextBox 30" id="30"/>
            <p:cNvSpPr txBox="true"/>
            <p:nvPr/>
          </p:nvSpPr>
          <p:spPr>
            <a:xfrm>
              <a:off x="0" y="-57150"/>
              <a:ext cx="812800" cy="869950"/>
            </a:xfrm>
            <a:prstGeom prst="rect">
              <a:avLst/>
            </a:prstGeom>
          </p:spPr>
          <p:txBody>
            <a:bodyPr anchor="ctr" rtlCol="false" tIns="50800" lIns="50800" bIns="50800" rIns="50800"/>
            <a:lstStyle/>
            <a:p>
              <a:pPr>
                <a:lnSpc>
                  <a:spcPts val="3359"/>
                </a:lnSpc>
              </a:pPr>
            </a:p>
          </p:txBody>
        </p:sp>
      </p:grpSp>
      <p:sp>
        <p:nvSpPr>
          <p:cNvPr name="Freeform 31" id="31"/>
          <p:cNvSpPr/>
          <p:nvPr/>
        </p:nvSpPr>
        <p:spPr>
          <a:xfrm flipH="false" flipV="false" rot="0">
            <a:off x="4385443" y="1534350"/>
            <a:ext cx="832609" cy="892661"/>
          </a:xfrm>
          <a:custGeom>
            <a:avLst/>
            <a:gdLst/>
            <a:ahLst/>
            <a:cxnLst/>
            <a:rect r="r" b="b" t="t" l="l"/>
            <a:pathLst>
              <a:path h="892661" w="832609">
                <a:moveTo>
                  <a:pt x="0" y="0"/>
                </a:moveTo>
                <a:lnTo>
                  <a:pt x="832609" y="0"/>
                </a:lnTo>
                <a:lnTo>
                  <a:pt x="832609" y="892661"/>
                </a:lnTo>
                <a:lnTo>
                  <a:pt x="0" y="89266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32" id="32"/>
          <p:cNvSpPr txBox="true"/>
          <p:nvPr/>
        </p:nvSpPr>
        <p:spPr>
          <a:xfrm rot="0">
            <a:off x="5653198" y="703304"/>
            <a:ext cx="6981604" cy="1190625"/>
          </a:xfrm>
          <a:prstGeom prst="rect">
            <a:avLst/>
          </a:prstGeom>
        </p:spPr>
        <p:txBody>
          <a:bodyPr anchor="t" rtlCol="false" tIns="0" lIns="0" bIns="0" rIns="0">
            <a:spAutoFit/>
          </a:bodyPr>
          <a:lstStyle/>
          <a:p>
            <a:pPr algn="ctr">
              <a:lnSpc>
                <a:spcPts val="9300"/>
              </a:lnSpc>
            </a:pPr>
            <a:r>
              <a:rPr lang="en-US" sz="7500">
                <a:solidFill>
                  <a:srgbClr val="1A1B1E"/>
                </a:solidFill>
                <a:latin typeface="Kollektif Bold"/>
              </a:rPr>
              <a:t>Results</a:t>
            </a:r>
          </a:p>
        </p:txBody>
      </p:sp>
      <p:sp>
        <p:nvSpPr>
          <p:cNvPr name="TextBox 33" id="33"/>
          <p:cNvSpPr txBox="true"/>
          <p:nvPr/>
        </p:nvSpPr>
        <p:spPr>
          <a:xfrm rot="0">
            <a:off x="3580321" y="7059003"/>
            <a:ext cx="13552226" cy="2235776"/>
          </a:xfrm>
          <a:prstGeom prst="rect">
            <a:avLst/>
          </a:prstGeom>
        </p:spPr>
        <p:txBody>
          <a:bodyPr anchor="t" rtlCol="false" tIns="0" lIns="0" bIns="0" rIns="0">
            <a:spAutoFit/>
          </a:bodyPr>
          <a:lstStyle/>
          <a:p>
            <a:pPr>
              <a:lnSpc>
                <a:spcPts val="2959"/>
              </a:lnSpc>
            </a:pPr>
            <a:r>
              <a:rPr lang="en-US" sz="2386">
                <a:solidFill>
                  <a:srgbClr val="1A1B1E"/>
                </a:solidFill>
                <a:latin typeface="Kollektif"/>
              </a:rPr>
              <a:t>Many people are willing to run the risk of their symptoms getting worse/not feeling well because they prioritize other responsibilities, especially since booking appointments can be seen as long and tedious process. Many expressed that if they could book in a minute, they would.</a:t>
            </a:r>
          </a:p>
          <a:p>
            <a:pPr>
              <a:lnSpc>
                <a:spcPts val="2959"/>
              </a:lnSpc>
            </a:pPr>
          </a:p>
          <a:p>
            <a:pPr>
              <a:lnSpc>
                <a:spcPts val="2959"/>
              </a:lnSpc>
              <a:spcBef>
                <a:spcPct val="0"/>
              </a:spcBef>
            </a:pPr>
            <a:r>
              <a:rPr lang="en-US" sz="2386">
                <a:solidFill>
                  <a:srgbClr val="1A1B1E"/>
                </a:solidFill>
                <a:latin typeface="Kollektif Italics"/>
              </a:rPr>
              <a:t>How can we build a solution that accommodates for different users’ schedule priorities and book appointments fast so that users get the care they need without delays?</a:t>
            </a:r>
          </a:p>
        </p:txBody>
      </p:sp>
      <p:sp>
        <p:nvSpPr>
          <p:cNvPr name="Freeform 34" id="34"/>
          <p:cNvSpPr/>
          <p:nvPr/>
        </p:nvSpPr>
        <p:spPr>
          <a:xfrm flipH="false" flipV="false" rot="-10800000">
            <a:off x="13519640" y="1761923"/>
            <a:ext cx="832609" cy="892661"/>
          </a:xfrm>
          <a:custGeom>
            <a:avLst/>
            <a:gdLst/>
            <a:ahLst/>
            <a:cxnLst/>
            <a:rect r="r" b="b" t="t" l="l"/>
            <a:pathLst>
              <a:path h="892661" w="832609">
                <a:moveTo>
                  <a:pt x="0" y="0"/>
                </a:moveTo>
                <a:lnTo>
                  <a:pt x="832609" y="0"/>
                </a:lnTo>
                <a:lnTo>
                  <a:pt x="832609" y="892661"/>
                </a:lnTo>
                <a:lnTo>
                  <a:pt x="0" y="89266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10" id="10"/>
          <p:cNvGrpSpPr/>
          <p:nvPr/>
        </p:nvGrpSpPr>
        <p:grpSpPr>
          <a:xfrm rot="0">
            <a:off x="3353314" y="1408833"/>
            <a:ext cx="12012947" cy="7469335"/>
            <a:chOff x="0" y="0"/>
            <a:chExt cx="1792465" cy="1114507"/>
          </a:xfrm>
        </p:grpSpPr>
        <p:sp>
          <p:nvSpPr>
            <p:cNvPr name="Freeform 11" id="11"/>
            <p:cNvSpPr/>
            <p:nvPr/>
          </p:nvSpPr>
          <p:spPr>
            <a:xfrm flipH="false" flipV="false" rot="0">
              <a:off x="0" y="0"/>
              <a:ext cx="1792465" cy="1114507"/>
            </a:xfrm>
            <a:custGeom>
              <a:avLst/>
              <a:gdLst/>
              <a:ahLst/>
              <a:cxnLst/>
              <a:rect r="r" b="b" t="t" l="l"/>
              <a:pathLst>
                <a:path h="1114507" w="1792465">
                  <a:moveTo>
                    <a:pt x="27068" y="0"/>
                  </a:moveTo>
                  <a:lnTo>
                    <a:pt x="1765397" y="0"/>
                  </a:lnTo>
                  <a:cubicBezTo>
                    <a:pt x="1772576" y="0"/>
                    <a:pt x="1779461" y="2852"/>
                    <a:pt x="1784537" y="7928"/>
                  </a:cubicBezTo>
                  <a:cubicBezTo>
                    <a:pt x="1789613" y="13004"/>
                    <a:pt x="1792465" y="19889"/>
                    <a:pt x="1792465" y="27068"/>
                  </a:cubicBezTo>
                  <a:lnTo>
                    <a:pt x="1792465" y="1087440"/>
                  </a:lnTo>
                  <a:cubicBezTo>
                    <a:pt x="1792465" y="1094619"/>
                    <a:pt x="1789613" y="1101503"/>
                    <a:pt x="1784537" y="1106580"/>
                  </a:cubicBezTo>
                  <a:cubicBezTo>
                    <a:pt x="1779461" y="1111656"/>
                    <a:pt x="1772576" y="1114507"/>
                    <a:pt x="1765397" y="1114507"/>
                  </a:cubicBezTo>
                  <a:lnTo>
                    <a:pt x="27068" y="1114507"/>
                  </a:lnTo>
                  <a:cubicBezTo>
                    <a:pt x="19889" y="1114507"/>
                    <a:pt x="13004" y="1111656"/>
                    <a:pt x="7928" y="1106580"/>
                  </a:cubicBezTo>
                  <a:cubicBezTo>
                    <a:pt x="2852" y="1101503"/>
                    <a:pt x="0" y="1094619"/>
                    <a:pt x="0" y="1087440"/>
                  </a:cubicBezTo>
                  <a:lnTo>
                    <a:pt x="0" y="27068"/>
                  </a:lnTo>
                  <a:cubicBezTo>
                    <a:pt x="0" y="19889"/>
                    <a:pt x="2852" y="13004"/>
                    <a:pt x="7928" y="7928"/>
                  </a:cubicBezTo>
                  <a:cubicBezTo>
                    <a:pt x="13004" y="2852"/>
                    <a:pt x="19889" y="0"/>
                    <a:pt x="27068" y="0"/>
                  </a:cubicBezTo>
                  <a:close/>
                </a:path>
              </a:pathLst>
            </a:custGeom>
            <a:solidFill>
              <a:srgbClr val="FFFFFF"/>
            </a:solidFill>
            <a:ln cap="rnd">
              <a:noFill/>
              <a:prstDash val="solid"/>
              <a:round/>
            </a:ln>
          </p:spPr>
        </p:sp>
        <p:sp>
          <p:nvSpPr>
            <p:cNvPr name="TextBox 12" id="12"/>
            <p:cNvSpPr txBox="true"/>
            <p:nvPr/>
          </p:nvSpPr>
          <p:spPr>
            <a:xfrm>
              <a:off x="0" y="-57150"/>
              <a:ext cx="812800" cy="869950"/>
            </a:xfrm>
            <a:prstGeom prst="rect">
              <a:avLst/>
            </a:prstGeom>
          </p:spPr>
          <p:txBody>
            <a:bodyPr anchor="ctr" rtlCol="false" tIns="50800" lIns="50800" bIns="50800" rIns="50800"/>
            <a:lstStyle/>
            <a:p>
              <a:pPr algn="ctr" marL="0" indent="0" lvl="0">
                <a:lnSpc>
                  <a:spcPts val="2754"/>
                </a:lnSpc>
                <a:spcBef>
                  <a:spcPct val="0"/>
                </a:spcBef>
              </a:pPr>
            </a:p>
          </p:txBody>
        </p:sp>
      </p:grpSp>
      <p:grpSp>
        <p:nvGrpSpPr>
          <p:cNvPr name="Group 13" id="13"/>
          <p:cNvGrpSpPr/>
          <p:nvPr/>
        </p:nvGrpSpPr>
        <p:grpSpPr>
          <a:xfrm rot="0">
            <a:off x="7040388" y="3475128"/>
            <a:ext cx="7509591" cy="1779475"/>
            <a:chOff x="0" y="0"/>
            <a:chExt cx="1977835" cy="468668"/>
          </a:xfrm>
        </p:grpSpPr>
        <p:sp>
          <p:nvSpPr>
            <p:cNvPr name="Freeform 14" id="14"/>
            <p:cNvSpPr/>
            <p:nvPr/>
          </p:nvSpPr>
          <p:spPr>
            <a:xfrm flipH="false" flipV="false" rot="0">
              <a:off x="0" y="0"/>
              <a:ext cx="1977835" cy="468668"/>
            </a:xfrm>
            <a:custGeom>
              <a:avLst/>
              <a:gdLst/>
              <a:ahLst/>
              <a:cxnLst/>
              <a:rect r="r" b="b" t="t" l="l"/>
              <a:pathLst>
                <a:path h="468668" w="1977835">
                  <a:moveTo>
                    <a:pt x="16495" y="0"/>
                  </a:moveTo>
                  <a:lnTo>
                    <a:pt x="1961340" y="0"/>
                  </a:lnTo>
                  <a:cubicBezTo>
                    <a:pt x="1965715" y="0"/>
                    <a:pt x="1969910" y="1738"/>
                    <a:pt x="1973003" y="4831"/>
                  </a:cubicBezTo>
                  <a:cubicBezTo>
                    <a:pt x="1976097" y="7925"/>
                    <a:pt x="1977835" y="12120"/>
                    <a:pt x="1977835" y="16495"/>
                  </a:cubicBezTo>
                  <a:lnTo>
                    <a:pt x="1977835" y="452173"/>
                  </a:lnTo>
                  <a:cubicBezTo>
                    <a:pt x="1977835" y="461283"/>
                    <a:pt x="1970450" y="468668"/>
                    <a:pt x="1961340" y="468668"/>
                  </a:cubicBezTo>
                  <a:lnTo>
                    <a:pt x="16495" y="468668"/>
                  </a:lnTo>
                  <a:cubicBezTo>
                    <a:pt x="12120" y="468668"/>
                    <a:pt x="7925" y="466930"/>
                    <a:pt x="4831" y="463837"/>
                  </a:cubicBezTo>
                  <a:cubicBezTo>
                    <a:pt x="1738" y="460744"/>
                    <a:pt x="0" y="456548"/>
                    <a:pt x="0" y="452173"/>
                  </a:cubicBezTo>
                  <a:lnTo>
                    <a:pt x="0" y="16495"/>
                  </a:lnTo>
                  <a:cubicBezTo>
                    <a:pt x="0" y="7385"/>
                    <a:pt x="7385" y="0"/>
                    <a:pt x="16495" y="0"/>
                  </a:cubicBezTo>
                  <a:close/>
                </a:path>
              </a:pathLst>
            </a:custGeom>
            <a:solidFill>
              <a:srgbClr val="000000">
                <a:alpha val="0"/>
              </a:srgbClr>
            </a:solidFill>
            <a:ln cap="sq">
              <a:noFill/>
              <a:prstDash val="solid"/>
              <a:miter/>
            </a:ln>
          </p:spPr>
        </p:sp>
        <p:sp>
          <p:nvSpPr>
            <p:cNvPr name="TextBox 15" id="15"/>
            <p:cNvSpPr txBox="true"/>
            <p:nvPr/>
          </p:nvSpPr>
          <p:spPr>
            <a:xfrm>
              <a:off x="0" y="-57150"/>
              <a:ext cx="812800" cy="869950"/>
            </a:xfrm>
            <a:prstGeom prst="rect">
              <a:avLst/>
            </a:prstGeom>
          </p:spPr>
          <p:txBody>
            <a:bodyPr anchor="ctr" rtlCol="false" tIns="50800" lIns="50800" bIns="50800" rIns="50800"/>
            <a:lstStyle/>
            <a:p>
              <a:pPr>
                <a:lnSpc>
                  <a:spcPts val="3359"/>
                </a:lnSpc>
              </a:pPr>
              <a:r>
                <a:rPr lang="en-US" sz="2400">
                  <a:solidFill>
                    <a:srgbClr val="000000"/>
                  </a:solidFill>
                  <a:latin typeface="Kollektif"/>
                </a:rPr>
                <a:t>a virtual assistant that walks you through your healthcare needs &amp; recommends relevant health options based on user’s questions</a:t>
              </a:r>
            </a:p>
          </p:txBody>
        </p:sp>
      </p:grpSp>
      <p:sp>
        <p:nvSpPr>
          <p:cNvPr name="AutoShape 16" id="16"/>
          <p:cNvSpPr/>
          <p:nvPr/>
        </p:nvSpPr>
        <p:spPr>
          <a:xfrm>
            <a:off x="4801666" y="5392715"/>
            <a:ext cx="8359758" cy="0"/>
          </a:xfrm>
          <a:prstGeom prst="line">
            <a:avLst/>
          </a:prstGeom>
          <a:ln cap="flat" w="9525">
            <a:solidFill>
              <a:srgbClr val="1A1B1E">
                <a:alpha val="24706"/>
              </a:srgbClr>
            </a:solidFill>
            <a:prstDash val="solid"/>
            <a:headEnd type="none" len="sm" w="sm"/>
            <a:tailEnd type="none" len="sm" w="sm"/>
          </a:ln>
        </p:spPr>
      </p:sp>
      <p:sp>
        <p:nvSpPr>
          <p:cNvPr name="Freeform 17" id="17"/>
          <p:cNvSpPr/>
          <p:nvPr/>
        </p:nvSpPr>
        <p:spPr>
          <a:xfrm flipH="false" flipV="false" rot="0">
            <a:off x="4435854" y="2550773"/>
            <a:ext cx="2331382" cy="2632977"/>
          </a:xfrm>
          <a:custGeom>
            <a:avLst/>
            <a:gdLst/>
            <a:ahLst/>
            <a:cxnLst/>
            <a:rect r="r" b="b" t="t" l="l"/>
            <a:pathLst>
              <a:path h="2632977" w="2331382">
                <a:moveTo>
                  <a:pt x="0" y="0"/>
                </a:moveTo>
                <a:lnTo>
                  <a:pt x="2331382" y="0"/>
                </a:lnTo>
                <a:lnTo>
                  <a:pt x="2331382" y="2632977"/>
                </a:lnTo>
                <a:lnTo>
                  <a:pt x="0" y="263297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8" id="18"/>
          <p:cNvSpPr txBox="true"/>
          <p:nvPr/>
        </p:nvSpPr>
        <p:spPr>
          <a:xfrm rot="0">
            <a:off x="7040388" y="2512673"/>
            <a:ext cx="8359758" cy="1134999"/>
          </a:xfrm>
          <a:prstGeom prst="rect">
            <a:avLst/>
          </a:prstGeom>
        </p:spPr>
        <p:txBody>
          <a:bodyPr anchor="t" rtlCol="false" tIns="0" lIns="0" bIns="0" rIns="0">
            <a:spAutoFit/>
          </a:bodyPr>
          <a:lstStyle/>
          <a:p>
            <a:pPr>
              <a:lnSpc>
                <a:spcPts val="8928"/>
              </a:lnSpc>
            </a:pPr>
            <a:r>
              <a:rPr lang="en-US" sz="7200">
                <a:solidFill>
                  <a:srgbClr val="1A1B1E"/>
                </a:solidFill>
                <a:latin typeface="Kollektif Bold"/>
              </a:rPr>
              <a:t>CoPal</a:t>
            </a:r>
          </a:p>
        </p:txBody>
      </p:sp>
      <p:sp>
        <p:nvSpPr>
          <p:cNvPr name="TextBox 19" id="19"/>
          <p:cNvSpPr txBox="true"/>
          <p:nvPr/>
        </p:nvSpPr>
        <p:spPr>
          <a:xfrm rot="0">
            <a:off x="5429349" y="6556647"/>
            <a:ext cx="7429301" cy="1365885"/>
          </a:xfrm>
          <a:prstGeom prst="rect">
            <a:avLst/>
          </a:prstGeom>
        </p:spPr>
        <p:txBody>
          <a:bodyPr anchor="t" rtlCol="false" tIns="0" lIns="0" bIns="0" rIns="0">
            <a:spAutoFit/>
          </a:bodyPr>
          <a:lstStyle/>
          <a:p>
            <a:pPr algn="ctr">
              <a:lnSpc>
                <a:spcPts val="3600"/>
              </a:lnSpc>
            </a:pPr>
            <a:r>
              <a:rPr lang="en-US" sz="2400">
                <a:solidFill>
                  <a:srgbClr val="66666E"/>
                </a:solidFill>
                <a:latin typeface="Kollektif"/>
              </a:rPr>
              <a:t>A user trusts what a virtual assistant / chatbot says. They trust it with their health questions. </a:t>
            </a:r>
          </a:p>
          <a:p>
            <a:pPr algn="ctr" marL="0" indent="0" lvl="0">
              <a:lnSpc>
                <a:spcPts val="3600"/>
              </a:lnSpc>
              <a:spcBef>
                <a:spcPct val="0"/>
              </a:spcBef>
            </a:pPr>
          </a:p>
        </p:txBody>
      </p:sp>
      <p:sp>
        <p:nvSpPr>
          <p:cNvPr name="TextBox 20" id="20"/>
          <p:cNvSpPr txBox="true"/>
          <p:nvPr/>
        </p:nvSpPr>
        <p:spPr>
          <a:xfrm rot="0">
            <a:off x="7040388" y="5798457"/>
            <a:ext cx="6273213" cy="710565"/>
          </a:xfrm>
          <a:prstGeom prst="rect">
            <a:avLst/>
          </a:prstGeom>
        </p:spPr>
        <p:txBody>
          <a:bodyPr anchor="t" rtlCol="false" tIns="0" lIns="0" bIns="0" rIns="0">
            <a:spAutoFit/>
          </a:bodyPr>
          <a:lstStyle/>
          <a:p>
            <a:pPr>
              <a:lnSpc>
                <a:spcPts val="5580"/>
              </a:lnSpc>
            </a:pPr>
            <a:r>
              <a:rPr lang="en-US" sz="4500">
                <a:solidFill>
                  <a:srgbClr val="1A1B1E"/>
                </a:solidFill>
                <a:latin typeface="Kollektif Bold"/>
              </a:rPr>
              <a:t>Critical Assumption</a:t>
            </a:r>
          </a:p>
        </p:txBody>
      </p:sp>
      <p:sp>
        <p:nvSpPr>
          <p:cNvPr name="TextBox 21" id="21"/>
          <p:cNvSpPr txBox="true"/>
          <p:nvPr/>
        </p:nvSpPr>
        <p:spPr>
          <a:xfrm rot="0">
            <a:off x="435738" y="273834"/>
            <a:ext cx="1507382" cy="1134999"/>
          </a:xfrm>
          <a:prstGeom prst="rect">
            <a:avLst/>
          </a:prstGeom>
        </p:spPr>
        <p:txBody>
          <a:bodyPr anchor="t" rtlCol="false" tIns="0" lIns="0" bIns="0" rIns="0">
            <a:spAutoFit/>
          </a:bodyPr>
          <a:lstStyle/>
          <a:p>
            <a:pPr>
              <a:lnSpc>
                <a:spcPts val="8928"/>
              </a:lnSpc>
            </a:pPr>
            <a:r>
              <a:rPr lang="en-US" sz="7200">
                <a:solidFill>
                  <a:srgbClr val="1A1B1E"/>
                </a:solidFill>
                <a:latin typeface="Kollektif Bold"/>
              </a:rPr>
              <a:t>#2</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10" id="10"/>
          <p:cNvGrpSpPr/>
          <p:nvPr/>
        </p:nvGrpSpPr>
        <p:grpSpPr>
          <a:xfrm rot="0">
            <a:off x="1028700" y="3473291"/>
            <a:ext cx="8620742" cy="5048967"/>
            <a:chOff x="0" y="0"/>
            <a:chExt cx="1355719" cy="794013"/>
          </a:xfrm>
        </p:grpSpPr>
        <p:sp>
          <p:nvSpPr>
            <p:cNvPr name="Freeform 11" id="11"/>
            <p:cNvSpPr/>
            <p:nvPr/>
          </p:nvSpPr>
          <p:spPr>
            <a:xfrm flipH="false" flipV="false" rot="0">
              <a:off x="0" y="0"/>
              <a:ext cx="1355719" cy="794013"/>
            </a:xfrm>
            <a:custGeom>
              <a:avLst/>
              <a:gdLst/>
              <a:ahLst/>
              <a:cxnLst/>
              <a:rect r="r" b="b" t="t" l="l"/>
              <a:pathLst>
                <a:path h="794013" w="1355719">
                  <a:moveTo>
                    <a:pt x="37718" y="0"/>
                  </a:moveTo>
                  <a:lnTo>
                    <a:pt x="1318000" y="0"/>
                  </a:lnTo>
                  <a:cubicBezTo>
                    <a:pt x="1328004" y="0"/>
                    <a:pt x="1337598" y="3974"/>
                    <a:pt x="1344671" y="11047"/>
                  </a:cubicBezTo>
                  <a:cubicBezTo>
                    <a:pt x="1351745" y="18121"/>
                    <a:pt x="1355719" y="27715"/>
                    <a:pt x="1355719" y="37718"/>
                  </a:cubicBezTo>
                  <a:lnTo>
                    <a:pt x="1355719" y="756294"/>
                  </a:lnTo>
                  <a:cubicBezTo>
                    <a:pt x="1355719" y="766298"/>
                    <a:pt x="1351745" y="775892"/>
                    <a:pt x="1344671" y="782965"/>
                  </a:cubicBezTo>
                  <a:cubicBezTo>
                    <a:pt x="1337598" y="790039"/>
                    <a:pt x="1328004" y="794013"/>
                    <a:pt x="1318000" y="794013"/>
                  </a:cubicBezTo>
                  <a:lnTo>
                    <a:pt x="37718" y="794013"/>
                  </a:lnTo>
                  <a:cubicBezTo>
                    <a:pt x="27715" y="794013"/>
                    <a:pt x="18121" y="790039"/>
                    <a:pt x="11047" y="782965"/>
                  </a:cubicBezTo>
                  <a:cubicBezTo>
                    <a:pt x="3974" y="775892"/>
                    <a:pt x="0" y="766298"/>
                    <a:pt x="0" y="756294"/>
                  </a:cubicBezTo>
                  <a:lnTo>
                    <a:pt x="0" y="37718"/>
                  </a:lnTo>
                  <a:cubicBezTo>
                    <a:pt x="0" y="27715"/>
                    <a:pt x="3974" y="18121"/>
                    <a:pt x="11047" y="11047"/>
                  </a:cubicBezTo>
                  <a:cubicBezTo>
                    <a:pt x="18121" y="3974"/>
                    <a:pt x="27715" y="0"/>
                    <a:pt x="37718" y="0"/>
                  </a:cubicBezTo>
                  <a:close/>
                </a:path>
              </a:pathLst>
            </a:custGeom>
            <a:solidFill>
              <a:srgbClr val="FFFFFF"/>
            </a:solidFill>
            <a:ln cap="rnd">
              <a:noFill/>
              <a:prstDash val="solid"/>
              <a:round/>
            </a:ln>
          </p:spPr>
        </p:sp>
        <p:sp>
          <p:nvSpPr>
            <p:cNvPr name="TextBox 12" id="12"/>
            <p:cNvSpPr txBox="true"/>
            <p:nvPr/>
          </p:nvSpPr>
          <p:spPr>
            <a:xfrm>
              <a:off x="0" y="-57150"/>
              <a:ext cx="812800" cy="869950"/>
            </a:xfrm>
            <a:prstGeom prst="rect">
              <a:avLst/>
            </a:prstGeom>
          </p:spPr>
          <p:txBody>
            <a:bodyPr anchor="ctr" rtlCol="false" tIns="50800" lIns="50800" bIns="50800" rIns="50800"/>
            <a:lstStyle/>
            <a:p>
              <a:pPr algn="ctr" marL="0" indent="0" lvl="0">
                <a:lnSpc>
                  <a:spcPts val="2754"/>
                </a:lnSpc>
                <a:spcBef>
                  <a:spcPct val="0"/>
                </a:spcBef>
              </a:pPr>
            </a:p>
          </p:txBody>
        </p:sp>
      </p:grpSp>
      <p:sp>
        <p:nvSpPr>
          <p:cNvPr name="Freeform 13" id="13"/>
          <p:cNvSpPr/>
          <p:nvPr/>
        </p:nvSpPr>
        <p:spPr>
          <a:xfrm flipH="false" flipV="false" rot="0">
            <a:off x="1870412" y="4255260"/>
            <a:ext cx="378762" cy="378762"/>
          </a:xfrm>
          <a:custGeom>
            <a:avLst/>
            <a:gdLst/>
            <a:ahLst/>
            <a:cxnLst/>
            <a:rect r="r" b="b" t="t" l="l"/>
            <a:pathLst>
              <a:path h="378762" w="378762">
                <a:moveTo>
                  <a:pt x="0" y="0"/>
                </a:moveTo>
                <a:lnTo>
                  <a:pt x="378762" y="0"/>
                </a:lnTo>
                <a:lnTo>
                  <a:pt x="378762" y="378762"/>
                </a:lnTo>
                <a:lnTo>
                  <a:pt x="0" y="37876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4" id="14"/>
          <p:cNvSpPr/>
          <p:nvPr/>
        </p:nvSpPr>
        <p:spPr>
          <a:xfrm flipH="false" flipV="false" rot="0">
            <a:off x="1870412" y="5748100"/>
            <a:ext cx="378762" cy="378762"/>
          </a:xfrm>
          <a:custGeom>
            <a:avLst/>
            <a:gdLst/>
            <a:ahLst/>
            <a:cxnLst/>
            <a:rect r="r" b="b" t="t" l="l"/>
            <a:pathLst>
              <a:path h="378762" w="378762">
                <a:moveTo>
                  <a:pt x="0" y="0"/>
                </a:moveTo>
                <a:lnTo>
                  <a:pt x="378762" y="0"/>
                </a:lnTo>
                <a:lnTo>
                  <a:pt x="378762" y="378761"/>
                </a:lnTo>
                <a:lnTo>
                  <a:pt x="0" y="37876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5" id="15"/>
          <p:cNvSpPr/>
          <p:nvPr/>
        </p:nvSpPr>
        <p:spPr>
          <a:xfrm flipH="false" flipV="false" rot="0">
            <a:off x="1870412" y="7049968"/>
            <a:ext cx="378762" cy="378762"/>
          </a:xfrm>
          <a:custGeom>
            <a:avLst/>
            <a:gdLst/>
            <a:ahLst/>
            <a:cxnLst/>
            <a:rect r="r" b="b" t="t" l="l"/>
            <a:pathLst>
              <a:path h="378762" w="378762">
                <a:moveTo>
                  <a:pt x="0" y="0"/>
                </a:moveTo>
                <a:lnTo>
                  <a:pt x="378762" y="0"/>
                </a:lnTo>
                <a:lnTo>
                  <a:pt x="378762" y="378762"/>
                </a:lnTo>
                <a:lnTo>
                  <a:pt x="0" y="37876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6" id="16"/>
          <p:cNvSpPr/>
          <p:nvPr/>
        </p:nvSpPr>
        <p:spPr>
          <a:xfrm flipH="false" flipV="false" rot="0">
            <a:off x="9897092" y="2931556"/>
            <a:ext cx="3590196" cy="3361872"/>
          </a:xfrm>
          <a:custGeom>
            <a:avLst/>
            <a:gdLst/>
            <a:ahLst/>
            <a:cxnLst/>
            <a:rect r="r" b="b" t="t" l="l"/>
            <a:pathLst>
              <a:path h="3361872" w="3590196">
                <a:moveTo>
                  <a:pt x="0" y="0"/>
                </a:moveTo>
                <a:lnTo>
                  <a:pt x="3590196" y="0"/>
                </a:lnTo>
                <a:lnTo>
                  <a:pt x="3590196" y="3361872"/>
                </a:lnTo>
                <a:lnTo>
                  <a:pt x="0" y="3361872"/>
                </a:lnTo>
                <a:lnTo>
                  <a:pt x="0" y="0"/>
                </a:lnTo>
                <a:close/>
              </a:path>
            </a:pathLst>
          </a:custGeom>
          <a:blipFill>
            <a:blip r:embed="rId11"/>
            <a:stretch>
              <a:fillRect l="0" t="0" r="0" b="0"/>
            </a:stretch>
          </a:blipFill>
          <a:ln w="38100" cap="sq">
            <a:solidFill>
              <a:srgbClr val="000000"/>
            </a:solidFill>
            <a:prstDash val="solid"/>
            <a:miter/>
          </a:ln>
        </p:spPr>
      </p:sp>
      <p:sp>
        <p:nvSpPr>
          <p:cNvPr name="Freeform 17" id="17"/>
          <p:cNvSpPr/>
          <p:nvPr/>
        </p:nvSpPr>
        <p:spPr>
          <a:xfrm flipH="false" flipV="false" rot="0">
            <a:off x="10540671" y="6634186"/>
            <a:ext cx="4364113" cy="2896932"/>
          </a:xfrm>
          <a:custGeom>
            <a:avLst/>
            <a:gdLst/>
            <a:ahLst/>
            <a:cxnLst/>
            <a:rect r="r" b="b" t="t" l="l"/>
            <a:pathLst>
              <a:path h="2896932" w="4364113">
                <a:moveTo>
                  <a:pt x="0" y="0"/>
                </a:moveTo>
                <a:lnTo>
                  <a:pt x="4364113" y="0"/>
                </a:lnTo>
                <a:lnTo>
                  <a:pt x="4364113" y="2896932"/>
                </a:lnTo>
                <a:lnTo>
                  <a:pt x="0" y="2896932"/>
                </a:lnTo>
                <a:lnTo>
                  <a:pt x="0" y="0"/>
                </a:lnTo>
                <a:close/>
              </a:path>
            </a:pathLst>
          </a:custGeom>
          <a:blipFill>
            <a:blip r:embed="rId12"/>
            <a:stretch>
              <a:fillRect l="0" t="0" r="0" b="0"/>
            </a:stretch>
          </a:blipFill>
          <a:ln w="38100" cap="sq">
            <a:solidFill>
              <a:srgbClr val="000000"/>
            </a:solidFill>
            <a:prstDash val="solid"/>
            <a:miter/>
          </a:ln>
        </p:spPr>
      </p:sp>
      <p:sp>
        <p:nvSpPr>
          <p:cNvPr name="Freeform 18" id="18"/>
          <p:cNvSpPr/>
          <p:nvPr/>
        </p:nvSpPr>
        <p:spPr>
          <a:xfrm flipH="false" flipV="false" rot="0">
            <a:off x="13740453" y="2125599"/>
            <a:ext cx="4112399" cy="6943314"/>
          </a:xfrm>
          <a:custGeom>
            <a:avLst/>
            <a:gdLst/>
            <a:ahLst/>
            <a:cxnLst/>
            <a:rect r="r" b="b" t="t" l="l"/>
            <a:pathLst>
              <a:path h="6943314" w="4112399">
                <a:moveTo>
                  <a:pt x="0" y="0"/>
                </a:moveTo>
                <a:lnTo>
                  <a:pt x="4112398" y="0"/>
                </a:lnTo>
                <a:lnTo>
                  <a:pt x="4112398" y="6943314"/>
                </a:lnTo>
                <a:lnTo>
                  <a:pt x="0" y="6943314"/>
                </a:lnTo>
                <a:lnTo>
                  <a:pt x="0" y="0"/>
                </a:lnTo>
                <a:close/>
              </a:path>
            </a:pathLst>
          </a:custGeom>
          <a:blipFill>
            <a:blip r:embed="rId13"/>
            <a:stretch>
              <a:fillRect l="0" t="0" r="0" b="0"/>
            </a:stretch>
          </a:blipFill>
          <a:ln w="38100" cap="sq">
            <a:solidFill>
              <a:srgbClr val="000000"/>
            </a:solidFill>
            <a:prstDash val="solid"/>
            <a:miter/>
          </a:ln>
        </p:spPr>
      </p:sp>
      <p:sp>
        <p:nvSpPr>
          <p:cNvPr name="TextBox 19" id="19"/>
          <p:cNvSpPr txBox="true"/>
          <p:nvPr/>
        </p:nvSpPr>
        <p:spPr>
          <a:xfrm rot="0">
            <a:off x="2491348" y="4198110"/>
            <a:ext cx="6652652" cy="834390"/>
          </a:xfrm>
          <a:prstGeom prst="rect">
            <a:avLst/>
          </a:prstGeom>
        </p:spPr>
        <p:txBody>
          <a:bodyPr anchor="t" rtlCol="false" tIns="0" lIns="0" bIns="0" rIns="0">
            <a:spAutoFit/>
          </a:bodyPr>
          <a:lstStyle/>
          <a:p>
            <a:pPr algn="l" marL="0" indent="0" lvl="0">
              <a:lnSpc>
                <a:spcPts val="3359"/>
              </a:lnSpc>
              <a:spcBef>
                <a:spcPct val="0"/>
              </a:spcBef>
            </a:pPr>
            <a:r>
              <a:rPr lang="en-US" sz="2400">
                <a:solidFill>
                  <a:srgbClr val="1A1B1E"/>
                </a:solidFill>
                <a:latin typeface="Kollektif Bold"/>
              </a:rPr>
              <a:t>A target user was selected to interact with 3 online chatbots/virtual experiences</a:t>
            </a:r>
          </a:p>
        </p:txBody>
      </p:sp>
      <p:sp>
        <p:nvSpPr>
          <p:cNvPr name="TextBox 20" id="20"/>
          <p:cNvSpPr txBox="true"/>
          <p:nvPr/>
        </p:nvSpPr>
        <p:spPr>
          <a:xfrm rot="0">
            <a:off x="2497246" y="6999319"/>
            <a:ext cx="6652652" cy="834390"/>
          </a:xfrm>
          <a:prstGeom prst="rect">
            <a:avLst/>
          </a:prstGeom>
        </p:spPr>
        <p:txBody>
          <a:bodyPr anchor="t" rtlCol="false" tIns="0" lIns="0" bIns="0" rIns="0">
            <a:spAutoFit/>
          </a:bodyPr>
          <a:lstStyle/>
          <a:p>
            <a:pPr algn="l" marL="0" indent="0" lvl="0">
              <a:lnSpc>
                <a:spcPts val="3359"/>
              </a:lnSpc>
            </a:pPr>
            <a:r>
              <a:rPr lang="en-US" sz="2400">
                <a:solidFill>
                  <a:srgbClr val="1A1B1E"/>
                </a:solidFill>
                <a:latin typeface="Kollektif Bold"/>
              </a:rPr>
              <a:t>Asked to gauge how much they trusted the results of the interaction</a:t>
            </a:r>
          </a:p>
        </p:txBody>
      </p:sp>
      <p:sp>
        <p:nvSpPr>
          <p:cNvPr name="TextBox 21" id="21"/>
          <p:cNvSpPr txBox="true"/>
          <p:nvPr/>
        </p:nvSpPr>
        <p:spPr>
          <a:xfrm rot="0">
            <a:off x="2491348" y="990600"/>
            <a:ext cx="13305304" cy="1134999"/>
          </a:xfrm>
          <a:prstGeom prst="rect">
            <a:avLst/>
          </a:prstGeom>
        </p:spPr>
        <p:txBody>
          <a:bodyPr anchor="t" rtlCol="false" tIns="0" lIns="0" bIns="0" rIns="0">
            <a:spAutoFit/>
          </a:bodyPr>
          <a:lstStyle/>
          <a:p>
            <a:pPr algn="ctr">
              <a:lnSpc>
                <a:spcPts val="8928"/>
              </a:lnSpc>
            </a:pPr>
            <a:r>
              <a:rPr lang="en-US" sz="7200">
                <a:solidFill>
                  <a:srgbClr val="1A1B1E"/>
                </a:solidFill>
                <a:latin typeface="Kollektif Bold"/>
              </a:rPr>
              <a:t>Experience Prototype</a:t>
            </a:r>
          </a:p>
        </p:txBody>
      </p:sp>
      <p:sp>
        <p:nvSpPr>
          <p:cNvPr name="TextBox 22" id="22"/>
          <p:cNvSpPr txBox="true"/>
          <p:nvPr/>
        </p:nvSpPr>
        <p:spPr>
          <a:xfrm rot="0">
            <a:off x="2497246" y="5598714"/>
            <a:ext cx="6652652" cy="834390"/>
          </a:xfrm>
          <a:prstGeom prst="rect">
            <a:avLst/>
          </a:prstGeom>
        </p:spPr>
        <p:txBody>
          <a:bodyPr anchor="t" rtlCol="false" tIns="0" lIns="0" bIns="0" rIns="0">
            <a:spAutoFit/>
          </a:bodyPr>
          <a:lstStyle/>
          <a:p>
            <a:pPr algn="l" marL="0" indent="0" lvl="0">
              <a:lnSpc>
                <a:spcPts val="3359"/>
              </a:lnSpc>
              <a:spcBef>
                <a:spcPct val="0"/>
              </a:spcBef>
            </a:pPr>
            <a:r>
              <a:rPr lang="en-US" sz="2400">
                <a:solidFill>
                  <a:srgbClr val="1A1B1E"/>
                </a:solidFill>
                <a:latin typeface="Kollektif Bold"/>
              </a:rPr>
              <a:t>They were given an objective for their interaction (i.e. find a train ticket to LA)</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sp>
        <p:nvSpPr>
          <p:cNvPr name="Freeform 10" id="10"/>
          <p:cNvSpPr/>
          <p:nvPr/>
        </p:nvSpPr>
        <p:spPr>
          <a:xfrm flipH="false" flipV="false" rot="0">
            <a:off x="2240560" y="541206"/>
            <a:ext cx="6903440" cy="9204587"/>
          </a:xfrm>
          <a:custGeom>
            <a:avLst/>
            <a:gdLst/>
            <a:ahLst/>
            <a:cxnLst/>
            <a:rect r="r" b="b" t="t" l="l"/>
            <a:pathLst>
              <a:path h="9204587" w="6903440">
                <a:moveTo>
                  <a:pt x="0" y="0"/>
                </a:moveTo>
                <a:lnTo>
                  <a:pt x="6903440" y="0"/>
                </a:lnTo>
                <a:lnTo>
                  <a:pt x="6903440" y="9204588"/>
                </a:lnTo>
                <a:lnTo>
                  <a:pt x="0" y="9204588"/>
                </a:lnTo>
                <a:lnTo>
                  <a:pt x="0" y="0"/>
                </a:lnTo>
                <a:close/>
              </a:path>
            </a:pathLst>
          </a:custGeom>
          <a:blipFill>
            <a:blip r:embed="rId9"/>
            <a:stretch>
              <a:fillRect l="0" t="0" r="0" b="0"/>
            </a:stretch>
          </a:blipFill>
        </p:spPr>
      </p:sp>
      <p:sp>
        <p:nvSpPr>
          <p:cNvPr name="TextBox 11" id="11"/>
          <p:cNvSpPr txBox="true"/>
          <p:nvPr/>
        </p:nvSpPr>
        <p:spPr>
          <a:xfrm rot="0">
            <a:off x="9822315" y="7227554"/>
            <a:ext cx="6617600" cy="1134999"/>
          </a:xfrm>
          <a:prstGeom prst="rect">
            <a:avLst/>
          </a:prstGeom>
        </p:spPr>
        <p:txBody>
          <a:bodyPr anchor="t" rtlCol="false" tIns="0" lIns="0" bIns="0" rIns="0">
            <a:spAutoFit/>
          </a:bodyPr>
          <a:lstStyle/>
          <a:p>
            <a:pPr>
              <a:lnSpc>
                <a:spcPts val="8928"/>
              </a:lnSpc>
            </a:pPr>
            <a:r>
              <a:rPr lang="en-US" sz="7200">
                <a:solidFill>
                  <a:srgbClr val="1A1B1E"/>
                </a:solidFill>
                <a:latin typeface="Kollektif Bold"/>
              </a:rPr>
              <a:t>Our Participant</a:t>
            </a:r>
          </a:p>
        </p:txBody>
      </p:sp>
      <p:sp>
        <p:nvSpPr>
          <p:cNvPr name="TextBox 12" id="12"/>
          <p:cNvSpPr txBox="true"/>
          <p:nvPr/>
        </p:nvSpPr>
        <p:spPr>
          <a:xfrm rot="0">
            <a:off x="9822315" y="8353028"/>
            <a:ext cx="9451521" cy="433451"/>
          </a:xfrm>
          <a:prstGeom prst="rect">
            <a:avLst/>
          </a:prstGeom>
        </p:spPr>
        <p:txBody>
          <a:bodyPr anchor="t" rtlCol="false" tIns="0" lIns="0" bIns="0" rIns="0">
            <a:spAutoFit/>
          </a:bodyPr>
          <a:lstStyle/>
          <a:p>
            <a:pPr>
              <a:lnSpc>
                <a:spcPts val="3471"/>
              </a:lnSpc>
              <a:spcBef>
                <a:spcPct val="0"/>
              </a:spcBef>
            </a:pPr>
            <a:r>
              <a:rPr lang="en-US" sz="2799">
                <a:solidFill>
                  <a:srgbClr val="1A1B1E"/>
                </a:solidFill>
                <a:latin typeface="Canva Sans Italics"/>
              </a:rPr>
              <a:t>Anonymous International Stanford Student</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10" id="10"/>
          <p:cNvGrpSpPr/>
          <p:nvPr/>
        </p:nvGrpSpPr>
        <p:grpSpPr>
          <a:xfrm rot="0">
            <a:off x="1165854" y="2208254"/>
            <a:ext cx="7597532" cy="4063580"/>
            <a:chOff x="0" y="0"/>
            <a:chExt cx="1267245" cy="677793"/>
          </a:xfrm>
        </p:grpSpPr>
        <p:sp>
          <p:nvSpPr>
            <p:cNvPr name="Freeform 11" id="11"/>
            <p:cNvSpPr/>
            <p:nvPr/>
          </p:nvSpPr>
          <p:spPr>
            <a:xfrm flipH="false" flipV="false" rot="0">
              <a:off x="0" y="0"/>
              <a:ext cx="1267245" cy="677793"/>
            </a:xfrm>
            <a:custGeom>
              <a:avLst/>
              <a:gdLst/>
              <a:ahLst/>
              <a:cxnLst/>
              <a:rect r="r" b="b" t="t" l="l"/>
              <a:pathLst>
                <a:path h="677793" w="1267245">
                  <a:moveTo>
                    <a:pt x="42798" y="0"/>
                  </a:moveTo>
                  <a:lnTo>
                    <a:pt x="1224447" y="0"/>
                  </a:lnTo>
                  <a:cubicBezTo>
                    <a:pt x="1248084" y="0"/>
                    <a:pt x="1267245" y="19161"/>
                    <a:pt x="1267245" y="42798"/>
                  </a:cubicBezTo>
                  <a:lnTo>
                    <a:pt x="1267245" y="634995"/>
                  </a:lnTo>
                  <a:cubicBezTo>
                    <a:pt x="1267245" y="658631"/>
                    <a:pt x="1248084" y="677793"/>
                    <a:pt x="1224447" y="677793"/>
                  </a:cubicBezTo>
                  <a:lnTo>
                    <a:pt x="42798" y="677793"/>
                  </a:lnTo>
                  <a:cubicBezTo>
                    <a:pt x="19161" y="677793"/>
                    <a:pt x="0" y="658631"/>
                    <a:pt x="0" y="634995"/>
                  </a:cubicBezTo>
                  <a:lnTo>
                    <a:pt x="0" y="42798"/>
                  </a:lnTo>
                  <a:cubicBezTo>
                    <a:pt x="0" y="19161"/>
                    <a:pt x="19161" y="0"/>
                    <a:pt x="42798" y="0"/>
                  </a:cubicBezTo>
                  <a:close/>
                </a:path>
              </a:pathLst>
            </a:custGeom>
            <a:solidFill>
              <a:srgbClr val="FFFFFF"/>
            </a:solidFill>
            <a:ln cap="rnd">
              <a:noFill/>
              <a:prstDash val="solid"/>
              <a:round/>
            </a:ln>
          </p:spPr>
        </p:sp>
        <p:sp>
          <p:nvSpPr>
            <p:cNvPr name="TextBox 12" id="12"/>
            <p:cNvSpPr txBox="true"/>
            <p:nvPr/>
          </p:nvSpPr>
          <p:spPr>
            <a:xfrm>
              <a:off x="0" y="-57150"/>
              <a:ext cx="812800" cy="869950"/>
            </a:xfrm>
            <a:prstGeom prst="rect">
              <a:avLst/>
            </a:prstGeom>
          </p:spPr>
          <p:txBody>
            <a:bodyPr anchor="ctr" rtlCol="false" tIns="50800" lIns="50800" bIns="50800" rIns="50800"/>
            <a:lstStyle/>
            <a:p>
              <a:pPr algn="ctr" marL="0" indent="0" lvl="0">
                <a:lnSpc>
                  <a:spcPts val="2754"/>
                </a:lnSpc>
                <a:spcBef>
                  <a:spcPct val="0"/>
                </a:spcBef>
              </a:pPr>
            </a:p>
          </p:txBody>
        </p:sp>
      </p:grpSp>
      <p:grpSp>
        <p:nvGrpSpPr>
          <p:cNvPr name="Group 13" id="13"/>
          <p:cNvGrpSpPr/>
          <p:nvPr/>
        </p:nvGrpSpPr>
        <p:grpSpPr>
          <a:xfrm rot="0">
            <a:off x="9956189" y="2247543"/>
            <a:ext cx="7597532" cy="4024290"/>
            <a:chOff x="0" y="0"/>
            <a:chExt cx="1267245" cy="671239"/>
          </a:xfrm>
        </p:grpSpPr>
        <p:sp>
          <p:nvSpPr>
            <p:cNvPr name="Freeform 14" id="14"/>
            <p:cNvSpPr/>
            <p:nvPr/>
          </p:nvSpPr>
          <p:spPr>
            <a:xfrm flipH="false" flipV="false" rot="0">
              <a:off x="0" y="0"/>
              <a:ext cx="1267245" cy="671240"/>
            </a:xfrm>
            <a:custGeom>
              <a:avLst/>
              <a:gdLst/>
              <a:ahLst/>
              <a:cxnLst/>
              <a:rect r="r" b="b" t="t" l="l"/>
              <a:pathLst>
                <a:path h="671240" w="1267245">
                  <a:moveTo>
                    <a:pt x="42798" y="0"/>
                  </a:moveTo>
                  <a:lnTo>
                    <a:pt x="1224447" y="0"/>
                  </a:lnTo>
                  <a:cubicBezTo>
                    <a:pt x="1248084" y="0"/>
                    <a:pt x="1267245" y="19161"/>
                    <a:pt x="1267245" y="42798"/>
                  </a:cubicBezTo>
                  <a:lnTo>
                    <a:pt x="1267245" y="628441"/>
                  </a:lnTo>
                  <a:cubicBezTo>
                    <a:pt x="1267245" y="652078"/>
                    <a:pt x="1248084" y="671240"/>
                    <a:pt x="1224447" y="671240"/>
                  </a:cubicBezTo>
                  <a:lnTo>
                    <a:pt x="42798" y="671240"/>
                  </a:lnTo>
                  <a:cubicBezTo>
                    <a:pt x="19161" y="671240"/>
                    <a:pt x="0" y="652078"/>
                    <a:pt x="0" y="628441"/>
                  </a:cubicBezTo>
                  <a:lnTo>
                    <a:pt x="0" y="42798"/>
                  </a:lnTo>
                  <a:cubicBezTo>
                    <a:pt x="0" y="19161"/>
                    <a:pt x="19161" y="0"/>
                    <a:pt x="42798" y="0"/>
                  </a:cubicBezTo>
                  <a:close/>
                </a:path>
              </a:pathLst>
            </a:custGeom>
            <a:solidFill>
              <a:srgbClr val="FFFFFF"/>
            </a:solidFill>
            <a:ln cap="rnd">
              <a:noFill/>
              <a:prstDash val="solid"/>
              <a:round/>
            </a:ln>
          </p:spPr>
        </p:sp>
        <p:sp>
          <p:nvSpPr>
            <p:cNvPr name="TextBox 15" id="15"/>
            <p:cNvSpPr txBox="true"/>
            <p:nvPr/>
          </p:nvSpPr>
          <p:spPr>
            <a:xfrm>
              <a:off x="0" y="-57150"/>
              <a:ext cx="812800" cy="869950"/>
            </a:xfrm>
            <a:prstGeom prst="rect">
              <a:avLst/>
            </a:prstGeom>
          </p:spPr>
          <p:txBody>
            <a:bodyPr anchor="ctr" rtlCol="false" tIns="50800" lIns="50800" bIns="50800" rIns="50800"/>
            <a:lstStyle/>
            <a:p>
              <a:pPr algn="ctr" marL="0" indent="0" lvl="0">
                <a:lnSpc>
                  <a:spcPts val="2754"/>
                </a:lnSpc>
                <a:spcBef>
                  <a:spcPct val="0"/>
                </a:spcBef>
              </a:pPr>
            </a:p>
          </p:txBody>
        </p:sp>
      </p:grpSp>
      <p:grpSp>
        <p:nvGrpSpPr>
          <p:cNvPr name="Group 16" id="16"/>
          <p:cNvGrpSpPr/>
          <p:nvPr/>
        </p:nvGrpSpPr>
        <p:grpSpPr>
          <a:xfrm rot="0">
            <a:off x="1346844" y="6585941"/>
            <a:ext cx="16206876" cy="3199357"/>
            <a:chOff x="0" y="0"/>
            <a:chExt cx="2703258" cy="533643"/>
          </a:xfrm>
        </p:grpSpPr>
        <p:sp>
          <p:nvSpPr>
            <p:cNvPr name="Freeform 17" id="17"/>
            <p:cNvSpPr/>
            <p:nvPr/>
          </p:nvSpPr>
          <p:spPr>
            <a:xfrm flipH="false" flipV="false" rot="0">
              <a:off x="0" y="0"/>
              <a:ext cx="2703258" cy="533643"/>
            </a:xfrm>
            <a:custGeom>
              <a:avLst/>
              <a:gdLst/>
              <a:ahLst/>
              <a:cxnLst/>
              <a:rect r="r" b="b" t="t" l="l"/>
              <a:pathLst>
                <a:path h="533643" w="2703258">
                  <a:moveTo>
                    <a:pt x="20063" y="0"/>
                  </a:moveTo>
                  <a:lnTo>
                    <a:pt x="2683195" y="0"/>
                  </a:lnTo>
                  <a:cubicBezTo>
                    <a:pt x="2694275" y="0"/>
                    <a:pt x="2703258" y="8983"/>
                    <a:pt x="2703258" y="20063"/>
                  </a:cubicBezTo>
                  <a:lnTo>
                    <a:pt x="2703258" y="513580"/>
                  </a:lnTo>
                  <a:cubicBezTo>
                    <a:pt x="2703258" y="518901"/>
                    <a:pt x="2701144" y="524004"/>
                    <a:pt x="2697382" y="527767"/>
                  </a:cubicBezTo>
                  <a:cubicBezTo>
                    <a:pt x="2693619" y="531529"/>
                    <a:pt x="2688516" y="533643"/>
                    <a:pt x="2683195" y="533643"/>
                  </a:cubicBezTo>
                  <a:lnTo>
                    <a:pt x="20063" y="533643"/>
                  </a:lnTo>
                  <a:cubicBezTo>
                    <a:pt x="8983" y="533643"/>
                    <a:pt x="0" y="524661"/>
                    <a:pt x="0" y="513580"/>
                  </a:cubicBezTo>
                  <a:lnTo>
                    <a:pt x="0" y="20063"/>
                  </a:lnTo>
                  <a:cubicBezTo>
                    <a:pt x="0" y="8983"/>
                    <a:pt x="8983" y="0"/>
                    <a:pt x="20063" y="0"/>
                  </a:cubicBezTo>
                  <a:close/>
                </a:path>
              </a:pathLst>
            </a:custGeom>
            <a:solidFill>
              <a:srgbClr val="FFFFFF"/>
            </a:solidFill>
            <a:ln cap="rnd">
              <a:noFill/>
              <a:prstDash val="solid"/>
              <a:round/>
            </a:ln>
          </p:spPr>
        </p:sp>
        <p:sp>
          <p:nvSpPr>
            <p:cNvPr name="TextBox 18" id="18"/>
            <p:cNvSpPr txBox="true"/>
            <p:nvPr/>
          </p:nvSpPr>
          <p:spPr>
            <a:xfrm>
              <a:off x="0" y="-57150"/>
              <a:ext cx="812800" cy="869950"/>
            </a:xfrm>
            <a:prstGeom prst="rect">
              <a:avLst/>
            </a:prstGeom>
          </p:spPr>
          <p:txBody>
            <a:bodyPr anchor="ctr" rtlCol="false" tIns="50800" lIns="50800" bIns="50800" rIns="50800"/>
            <a:lstStyle/>
            <a:p>
              <a:pPr algn="ctr" marL="0" indent="0" lvl="0">
                <a:lnSpc>
                  <a:spcPts val="2754"/>
                </a:lnSpc>
                <a:spcBef>
                  <a:spcPct val="0"/>
                </a:spcBef>
              </a:pPr>
            </a:p>
          </p:txBody>
        </p:sp>
      </p:grpSp>
      <p:sp>
        <p:nvSpPr>
          <p:cNvPr name="TextBox 19" id="19"/>
          <p:cNvSpPr txBox="true"/>
          <p:nvPr/>
        </p:nvSpPr>
        <p:spPr>
          <a:xfrm rot="0">
            <a:off x="2138969" y="2838681"/>
            <a:ext cx="5651301" cy="502920"/>
          </a:xfrm>
          <a:prstGeom prst="rect">
            <a:avLst/>
          </a:prstGeom>
        </p:spPr>
        <p:txBody>
          <a:bodyPr anchor="t" rtlCol="false" tIns="0" lIns="0" bIns="0" rIns="0">
            <a:spAutoFit/>
          </a:bodyPr>
          <a:lstStyle/>
          <a:p>
            <a:pPr algn="ctr" marL="0" indent="0" lvl="0">
              <a:lnSpc>
                <a:spcPts val="4199"/>
              </a:lnSpc>
              <a:spcBef>
                <a:spcPct val="0"/>
              </a:spcBef>
            </a:pPr>
            <a:r>
              <a:rPr lang="en-US" sz="2799" spc="25">
                <a:solidFill>
                  <a:srgbClr val="1A1B1E"/>
                </a:solidFill>
                <a:latin typeface="Kollektif Bold"/>
              </a:rPr>
              <a:t>What Worked</a:t>
            </a:r>
          </a:p>
        </p:txBody>
      </p:sp>
      <p:sp>
        <p:nvSpPr>
          <p:cNvPr name="TextBox 20" id="20"/>
          <p:cNvSpPr txBox="true"/>
          <p:nvPr/>
        </p:nvSpPr>
        <p:spPr>
          <a:xfrm rot="0">
            <a:off x="10929304" y="2779085"/>
            <a:ext cx="5651301" cy="502920"/>
          </a:xfrm>
          <a:prstGeom prst="rect">
            <a:avLst/>
          </a:prstGeom>
        </p:spPr>
        <p:txBody>
          <a:bodyPr anchor="t" rtlCol="false" tIns="0" lIns="0" bIns="0" rIns="0">
            <a:spAutoFit/>
          </a:bodyPr>
          <a:lstStyle/>
          <a:p>
            <a:pPr algn="ctr" marL="0" indent="0" lvl="0">
              <a:lnSpc>
                <a:spcPts val="4199"/>
              </a:lnSpc>
              <a:spcBef>
                <a:spcPct val="0"/>
              </a:spcBef>
            </a:pPr>
            <a:r>
              <a:rPr lang="en-US" sz="2799" spc="25">
                <a:solidFill>
                  <a:srgbClr val="1A1B1E"/>
                </a:solidFill>
                <a:latin typeface="Kollektif Bold"/>
              </a:rPr>
              <a:t>What Didn’t</a:t>
            </a:r>
          </a:p>
        </p:txBody>
      </p:sp>
      <p:sp>
        <p:nvSpPr>
          <p:cNvPr name="TextBox 21" id="21"/>
          <p:cNvSpPr txBox="true"/>
          <p:nvPr/>
        </p:nvSpPr>
        <p:spPr>
          <a:xfrm rot="0">
            <a:off x="1807133" y="7892093"/>
            <a:ext cx="2341751" cy="502920"/>
          </a:xfrm>
          <a:prstGeom prst="rect">
            <a:avLst/>
          </a:prstGeom>
        </p:spPr>
        <p:txBody>
          <a:bodyPr anchor="t" rtlCol="false" tIns="0" lIns="0" bIns="0" rIns="0">
            <a:spAutoFit/>
          </a:bodyPr>
          <a:lstStyle/>
          <a:p>
            <a:pPr marL="0" indent="0" lvl="0">
              <a:lnSpc>
                <a:spcPts val="4199"/>
              </a:lnSpc>
              <a:spcBef>
                <a:spcPct val="0"/>
              </a:spcBef>
            </a:pPr>
            <a:r>
              <a:rPr lang="en-US" sz="2799" spc="25">
                <a:solidFill>
                  <a:srgbClr val="1A1B1E"/>
                </a:solidFill>
                <a:latin typeface="Kollektif Bold"/>
              </a:rPr>
              <a:t>Insights</a:t>
            </a:r>
          </a:p>
        </p:txBody>
      </p:sp>
      <p:grpSp>
        <p:nvGrpSpPr>
          <p:cNvPr name="Group 22" id="22"/>
          <p:cNvGrpSpPr/>
          <p:nvPr/>
        </p:nvGrpSpPr>
        <p:grpSpPr>
          <a:xfrm rot="0">
            <a:off x="1346844" y="3282005"/>
            <a:ext cx="7235552" cy="2710898"/>
            <a:chOff x="0" y="0"/>
            <a:chExt cx="1905660" cy="713981"/>
          </a:xfrm>
        </p:grpSpPr>
        <p:sp>
          <p:nvSpPr>
            <p:cNvPr name="Freeform 23" id="23"/>
            <p:cNvSpPr/>
            <p:nvPr/>
          </p:nvSpPr>
          <p:spPr>
            <a:xfrm flipH="false" flipV="false" rot="0">
              <a:off x="0" y="0"/>
              <a:ext cx="1905660" cy="713981"/>
            </a:xfrm>
            <a:custGeom>
              <a:avLst/>
              <a:gdLst/>
              <a:ahLst/>
              <a:cxnLst/>
              <a:rect r="r" b="b" t="t" l="l"/>
              <a:pathLst>
                <a:path h="713981" w="1905660">
                  <a:moveTo>
                    <a:pt x="17120" y="0"/>
                  </a:moveTo>
                  <a:lnTo>
                    <a:pt x="1888540" y="0"/>
                  </a:lnTo>
                  <a:cubicBezTo>
                    <a:pt x="1897995" y="0"/>
                    <a:pt x="1905660" y="7665"/>
                    <a:pt x="1905660" y="17120"/>
                  </a:cubicBezTo>
                  <a:lnTo>
                    <a:pt x="1905660" y="696862"/>
                  </a:lnTo>
                  <a:cubicBezTo>
                    <a:pt x="1905660" y="706317"/>
                    <a:pt x="1897995" y="713981"/>
                    <a:pt x="1888540" y="713981"/>
                  </a:cubicBezTo>
                  <a:lnTo>
                    <a:pt x="17120" y="713981"/>
                  </a:lnTo>
                  <a:cubicBezTo>
                    <a:pt x="7665" y="713981"/>
                    <a:pt x="0" y="706317"/>
                    <a:pt x="0" y="696862"/>
                  </a:cubicBezTo>
                  <a:lnTo>
                    <a:pt x="0" y="17120"/>
                  </a:lnTo>
                  <a:cubicBezTo>
                    <a:pt x="0" y="7665"/>
                    <a:pt x="7665" y="0"/>
                    <a:pt x="17120" y="0"/>
                  </a:cubicBezTo>
                  <a:close/>
                </a:path>
              </a:pathLst>
            </a:custGeom>
            <a:solidFill>
              <a:srgbClr val="000000">
                <a:alpha val="0"/>
              </a:srgbClr>
            </a:solidFill>
            <a:ln cap="sq">
              <a:noFill/>
              <a:prstDash val="solid"/>
              <a:miter/>
            </a:ln>
          </p:spPr>
        </p:sp>
        <p:sp>
          <p:nvSpPr>
            <p:cNvPr name="TextBox 24" id="24"/>
            <p:cNvSpPr txBox="true"/>
            <p:nvPr/>
          </p:nvSpPr>
          <p:spPr>
            <a:xfrm>
              <a:off x="0" y="-57150"/>
              <a:ext cx="812800" cy="869950"/>
            </a:xfrm>
            <a:prstGeom prst="rect">
              <a:avLst/>
            </a:prstGeom>
          </p:spPr>
          <p:txBody>
            <a:bodyPr anchor="ctr" rtlCol="false" tIns="50800" lIns="50800" bIns="50800" rIns="50800"/>
            <a:lstStyle/>
            <a:p>
              <a:pPr marL="518160" indent="-259080" lvl="1">
                <a:lnSpc>
                  <a:spcPts val="3359"/>
                </a:lnSpc>
                <a:buFont typeface="Arial"/>
                <a:buChar char="•"/>
              </a:pPr>
              <a:r>
                <a:rPr lang="en-US" sz="2400">
                  <a:solidFill>
                    <a:srgbClr val="000000"/>
                  </a:solidFill>
                  <a:latin typeface="Kollektif"/>
                </a:rPr>
                <a:t>The interactions that involved a chatbot provided through a service were more trustworthy than a standalone chatbot like ChatGPT</a:t>
              </a:r>
            </a:p>
            <a:p>
              <a:pPr>
                <a:lnSpc>
                  <a:spcPts val="1399"/>
                </a:lnSpc>
              </a:pPr>
            </a:p>
            <a:p>
              <a:pPr marL="518160" indent="-259080" lvl="1">
                <a:lnSpc>
                  <a:spcPts val="3359"/>
                </a:lnSpc>
                <a:buFont typeface="Arial"/>
                <a:buChar char="•"/>
              </a:pPr>
              <a:r>
                <a:rPr lang="en-US" sz="2400">
                  <a:solidFill>
                    <a:srgbClr val="000000"/>
                  </a:solidFill>
                  <a:latin typeface="Kollektif"/>
                </a:rPr>
                <a:t>Interactions were most positive when the user was able to get the result they wanted</a:t>
              </a:r>
            </a:p>
          </p:txBody>
        </p:sp>
      </p:grpSp>
      <p:grpSp>
        <p:nvGrpSpPr>
          <p:cNvPr name="Group 25" id="25"/>
          <p:cNvGrpSpPr/>
          <p:nvPr/>
        </p:nvGrpSpPr>
        <p:grpSpPr>
          <a:xfrm rot="0">
            <a:off x="10137178" y="3207504"/>
            <a:ext cx="7235552" cy="2859898"/>
            <a:chOff x="0" y="0"/>
            <a:chExt cx="1905660" cy="753224"/>
          </a:xfrm>
        </p:grpSpPr>
        <p:sp>
          <p:nvSpPr>
            <p:cNvPr name="Freeform 26" id="26"/>
            <p:cNvSpPr/>
            <p:nvPr/>
          </p:nvSpPr>
          <p:spPr>
            <a:xfrm flipH="false" flipV="false" rot="0">
              <a:off x="0" y="0"/>
              <a:ext cx="1905660" cy="753224"/>
            </a:xfrm>
            <a:custGeom>
              <a:avLst/>
              <a:gdLst/>
              <a:ahLst/>
              <a:cxnLst/>
              <a:rect r="r" b="b" t="t" l="l"/>
              <a:pathLst>
                <a:path h="753224" w="1905660">
                  <a:moveTo>
                    <a:pt x="17120" y="0"/>
                  </a:moveTo>
                  <a:lnTo>
                    <a:pt x="1888540" y="0"/>
                  </a:lnTo>
                  <a:cubicBezTo>
                    <a:pt x="1897995" y="0"/>
                    <a:pt x="1905660" y="7665"/>
                    <a:pt x="1905660" y="17120"/>
                  </a:cubicBezTo>
                  <a:lnTo>
                    <a:pt x="1905660" y="736105"/>
                  </a:lnTo>
                  <a:cubicBezTo>
                    <a:pt x="1905660" y="745560"/>
                    <a:pt x="1897995" y="753224"/>
                    <a:pt x="1888540" y="753224"/>
                  </a:cubicBezTo>
                  <a:lnTo>
                    <a:pt x="17120" y="753224"/>
                  </a:lnTo>
                  <a:cubicBezTo>
                    <a:pt x="7665" y="753224"/>
                    <a:pt x="0" y="745560"/>
                    <a:pt x="0" y="736105"/>
                  </a:cubicBezTo>
                  <a:lnTo>
                    <a:pt x="0" y="17120"/>
                  </a:lnTo>
                  <a:cubicBezTo>
                    <a:pt x="0" y="7665"/>
                    <a:pt x="7665" y="0"/>
                    <a:pt x="17120" y="0"/>
                  </a:cubicBezTo>
                  <a:close/>
                </a:path>
              </a:pathLst>
            </a:custGeom>
            <a:solidFill>
              <a:srgbClr val="000000">
                <a:alpha val="0"/>
              </a:srgbClr>
            </a:solidFill>
            <a:ln cap="sq">
              <a:noFill/>
              <a:prstDash val="solid"/>
              <a:miter/>
            </a:ln>
          </p:spPr>
        </p:sp>
        <p:sp>
          <p:nvSpPr>
            <p:cNvPr name="TextBox 27" id="27"/>
            <p:cNvSpPr txBox="true"/>
            <p:nvPr/>
          </p:nvSpPr>
          <p:spPr>
            <a:xfrm>
              <a:off x="0" y="-57150"/>
              <a:ext cx="812800" cy="869950"/>
            </a:xfrm>
            <a:prstGeom prst="rect">
              <a:avLst/>
            </a:prstGeom>
          </p:spPr>
          <p:txBody>
            <a:bodyPr anchor="ctr" rtlCol="false" tIns="50800" lIns="50800" bIns="50800" rIns="50800"/>
            <a:lstStyle/>
            <a:p>
              <a:pPr marL="518160" indent="-259080" lvl="1">
                <a:lnSpc>
                  <a:spcPts val="3359"/>
                </a:lnSpc>
                <a:buFont typeface="Arial"/>
                <a:buChar char="•"/>
              </a:pPr>
              <a:r>
                <a:rPr lang="en-US" sz="2400">
                  <a:solidFill>
                    <a:srgbClr val="000000"/>
                  </a:solidFill>
                  <a:latin typeface="Kollektif"/>
                </a:rPr>
                <a:t>Some chatbots were more clunking / the UI was unclear making it hard for the user to get the results that they wanted.</a:t>
              </a:r>
            </a:p>
            <a:p>
              <a:pPr>
                <a:lnSpc>
                  <a:spcPts val="1399"/>
                </a:lnSpc>
              </a:pPr>
            </a:p>
            <a:p>
              <a:pPr marL="518160" indent="-259080" lvl="1">
                <a:lnSpc>
                  <a:spcPts val="3359"/>
                </a:lnSpc>
                <a:buFont typeface="Arial"/>
                <a:buChar char="•"/>
              </a:pPr>
              <a:r>
                <a:rPr lang="en-US" sz="2400">
                  <a:solidFill>
                    <a:srgbClr val="000000"/>
                  </a:solidFill>
                  <a:latin typeface="Kollektif"/>
                </a:rPr>
                <a:t>L</a:t>
              </a:r>
              <a:r>
                <a:rPr lang="en-US" sz="2400">
                  <a:solidFill>
                    <a:srgbClr val="000000"/>
                  </a:solidFill>
                  <a:latin typeface="Kollektif"/>
                </a:rPr>
                <a:t>ack of specifics in the prompt made the chat’s answer super generic </a:t>
              </a:r>
            </a:p>
          </p:txBody>
        </p:sp>
      </p:grpSp>
      <p:grpSp>
        <p:nvGrpSpPr>
          <p:cNvPr name="Group 28" id="28"/>
          <p:cNvGrpSpPr/>
          <p:nvPr/>
        </p:nvGrpSpPr>
        <p:grpSpPr>
          <a:xfrm rot="0">
            <a:off x="3580321" y="7116703"/>
            <a:ext cx="7235552" cy="1779475"/>
            <a:chOff x="0" y="0"/>
            <a:chExt cx="1905660" cy="468668"/>
          </a:xfrm>
        </p:grpSpPr>
        <p:sp>
          <p:nvSpPr>
            <p:cNvPr name="Freeform 29" id="29"/>
            <p:cNvSpPr/>
            <p:nvPr/>
          </p:nvSpPr>
          <p:spPr>
            <a:xfrm flipH="false" flipV="false" rot="0">
              <a:off x="0" y="0"/>
              <a:ext cx="1905660" cy="468668"/>
            </a:xfrm>
            <a:custGeom>
              <a:avLst/>
              <a:gdLst/>
              <a:ahLst/>
              <a:cxnLst/>
              <a:rect r="r" b="b" t="t" l="l"/>
              <a:pathLst>
                <a:path h="468668" w="1905660">
                  <a:moveTo>
                    <a:pt x="17120" y="0"/>
                  </a:moveTo>
                  <a:lnTo>
                    <a:pt x="1888540" y="0"/>
                  </a:lnTo>
                  <a:cubicBezTo>
                    <a:pt x="1897995" y="0"/>
                    <a:pt x="1905660" y="7665"/>
                    <a:pt x="1905660" y="17120"/>
                  </a:cubicBezTo>
                  <a:lnTo>
                    <a:pt x="1905660" y="451549"/>
                  </a:lnTo>
                  <a:cubicBezTo>
                    <a:pt x="1905660" y="461003"/>
                    <a:pt x="1897995" y="468668"/>
                    <a:pt x="1888540" y="468668"/>
                  </a:cubicBezTo>
                  <a:lnTo>
                    <a:pt x="17120" y="468668"/>
                  </a:lnTo>
                  <a:cubicBezTo>
                    <a:pt x="7665" y="468668"/>
                    <a:pt x="0" y="461003"/>
                    <a:pt x="0" y="451549"/>
                  </a:cubicBezTo>
                  <a:lnTo>
                    <a:pt x="0" y="17120"/>
                  </a:lnTo>
                  <a:cubicBezTo>
                    <a:pt x="0" y="7665"/>
                    <a:pt x="7665" y="0"/>
                    <a:pt x="17120" y="0"/>
                  </a:cubicBezTo>
                  <a:close/>
                </a:path>
              </a:pathLst>
            </a:custGeom>
            <a:solidFill>
              <a:srgbClr val="000000">
                <a:alpha val="0"/>
              </a:srgbClr>
            </a:solidFill>
            <a:ln cap="sq">
              <a:noFill/>
              <a:prstDash val="solid"/>
              <a:miter/>
            </a:ln>
          </p:spPr>
        </p:sp>
        <p:sp>
          <p:nvSpPr>
            <p:cNvPr name="TextBox 30" id="30"/>
            <p:cNvSpPr txBox="true"/>
            <p:nvPr/>
          </p:nvSpPr>
          <p:spPr>
            <a:xfrm>
              <a:off x="0" y="-57150"/>
              <a:ext cx="812800" cy="869950"/>
            </a:xfrm>
            <a:prstGeom prst="rect">
              <a:avLst/>
            </a:prstGeom>
          </p:spPr>
          <p:txBody>
            <a:bodyPr anchor="ctr" rtlCol="false" tIns="50800" lIns="50800" bIns="50800" rIns="50800"/>
            <a:lstStyle/>
            <a:p>
              <a:pPr>
                <a:lnSpc>
                  <a:spcPts val="3359"/>
                </a:lnSpc>
              </a:pPr>
            </a:p>
          </p:txBody>
        </p:sp>
      </p:grpSp>
      <p:sp>
        <p:nvSpPr>
          <p:cNvPr name="Freeform 31" id="31"/>
          <p:cNvSpPr/>
          <p:nvPr/>
        </p:nvSpPr>
        <p:spPr>
          <a:xfrm flipH="false" flipV="false" rot="0">
            <a:off x="4385443" y="1534350"/>
            <a:ext cx="832609" cy="892661"/>
          </a:xfrm>
          <a:custGeom>
            <a:avLst/>
            <a:gdLst/>
            <a:ahLst/>
            <a:cxnLst/>
            <a:rect r="r" b="b" t="t" l="l"/>
            <a:pathLst>
              <a:path h="892661" w="832609">
                <a:moveTo>
                  <a:pt x="0" y="0"/>
                </a:moveTo>
                <a:lnTo>
                  <a:pt x="832609" y="0"/>
                </a:lnTo>
                <a:lnTo>
                  <a:pt x="832609" y="892661"/>
                </a:lnTo>
                <a:lnTo>
                  <a:pt x="0" y="89266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32" id="32"/>
          <p:cNvSpPr txBox="true"/>
          <p:nvPr/>
        </p:nvSpPr>
        <p:spPr>
          <a:xfrm rot="0">
            <a:off x="5653198" y="703304"/>
            <a:ext cx="6981604" cy="1190625"/>
          </a:xfrm>
          <a:prstGeom prst="rect">
            <a:avLst/>
          </a:prstGeom>
        </p:spPr>
        <p:txBody>
          <a:bodyPr anchor="t" rtlCol="false" tIns="0" lIns="0" bIns="0" rIns="0">
            <a:spAutoFit/>
          </a:bodyPr>
          <a:lstStyle/>
          <a:p>
            <a:pPr algn="ctr">
              <a:lnSpc>
                <a:spcPts val="9300"/>
              </a:lnSpc>
            </a:pPr>
            <a:r>
              <a:rPr lang="en-US" sz="7500">
                <a:solidFill>
                  <a:srgbClr val="1A1B1E"/>
                </a:solidFill>
                <a:latin typeface="Kollektif Bold"/>
              </a:rPr>
              <a:t>Results</a:t>
            </a:r>
          </a:p>
        </p:txBody>
      </p:sp>
      <p:sp>
        <p:nvSpPr>
          <p:cNvPr name="TextBox 33" id="33"/>
          <p:cNvSpPr txBox="true"/>
          <p:nvPr/>
        </p:nvSpPr>
        <p:spPr>
          <a:xfrm rot="0">
            <a:off x="3580321" y="7064465"/>
            <a:ext cx="13552226" cy="2235776"/>
          </a:xfrm>
          <a:prstGeom prst="rect">
            <a:avLst/>
          </a:prstGeom>
        </p:spPr>
        <p:txBody>
          <a:bodyPr anchor="t" rtlCol="false" tIns="0" lIns="0" bIns="0" rIns="0">
            <a:spAutoFit/>
          </a:bodyPr>
          <a:lstStyle/>
          <a:p>
            <a:pPr>
              <a:lnSpc>
                <a:spcPts val="2959"/>
              </a:lnSpc>
              <a:spcBef>
                <a:spcPct val="0"/>
              </a:spcBef>
            </a:pPr>
            <a:r>
              <a:rPr lang="en-US" sz="2386">
                <a:solidFill>
                  <a:srgbClr val="1A1B1E"/>
                </a:solidFill>
                <a:latin typeface="Kollektif"/>
              </a:rPr>
              <a:t>Trust is more likely when the chatbot is connected to / developed by a company where the service is provided rather than a stand alone chatbot that is not affiliated with the specific industry  </a:t>
            </a:r>
          </a:p>
          <a:p>
            <a:pPr algn="ctr">
              <a:lnSpc>
                <a:spcPts val="2959"/>
              </a:lnSpc>
              <a:spcBef>
                <a:spcPct val="0"/>
              </a:spcBef>
            </a:pPr>
          </a:p>
          <a:p>
            <a:pPr algn="ctr">
              <a:lnSpc>
                <a:spcPts val="2959"/>
              </a:lnSpc>
              <a:spcBef>
                <a:spcPct val="0"/>
              </a:spcBef>
            </a:pPr>
          </a:p>
          <a:p>
            <a:pPr>
              <a:lnSpc>
                <a:spcPts val="2959"/>
              </a:lnSpc>
              <a:spcBef>
                <a:spcPct val="0"/>
              </a:spcBef>
            </a:pPr>
            <a:r>
              <a:rPr lang="en-US" sz="2386">
                <a:solidFill>
                  <a:srgbClr val="1A1B1E"/>
                </a:solidFill>
                <a:latin typeface="Kollektif Italics"/>
              </a:rPr>
              <a:t>How can we build a platform where the user can believe the results given to them even if it is not directly connected to a healthcare company?</a:t>
            </a:r>
          </a:p>
        </p:txBody>
      </p:sp>
      <p:sp>
        <p:nvSpPr>
          <p:cNvPr name="Freeform 34" id="34"/>
          <p:cNvSpPr/>
          <p:nvPr/>
        </p:nvSpPr>
        <p:spPr>
          <a:xfrm flipH="false" flipV="false" rot="-10800000">
            <a:off x="13519640" y="1761923"/>
            <a:ext cx="832609" cy="892661"/>
          </a:xfrm>
          <a:custGeom>
            <a:avLst/>
            <a:gdLst/>
            <a:ahLst/>
            <a:cxnLst/>
            <a:rect r="r" b="b" t="t" l="l"/>
            <a:pathLst>
              <a:path h="892661" w="832609">
                <a:moveTo>
                  <a:pt x="0" y="0"/>
                </a:moveTo>
                <a:lnTo>
                  <a:pt x="832609" y="0"/>
                </a:lnTo>
                <a:lnTo>
                  <a:pt x="832609" y="892661"/>
                </a:lnTo>
                <a:lnTo>
                  <a:pt x="0" y="89266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2">
                <a:alphaModFix amt="62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4">
                <a:alphaModFix amt="62000"/>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6">
                <a:alphaModFix amt="62000"/>
                <a:extLst>
                  <a:ext uri="{96DAC541-7B7A-43D3-8B79-37D633B846F1}">
                    <asvg:svgBlip xmlns:asvg="http://schemas.microsoft.com/office/drawing/2016/SVG/main" r:embed="rId7"/>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2">
                <a:alphaModFix amt="62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4">
                <a:alphaModFix amt="62000"/>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6">
                <a:alphaModFix amt="62000"/>
                <a:extLst>
                  <a:ext uri="{96DAC541-7B7A-43D3-8B79-37D633B846F1}">
                    <asvg:svgBlip xmlns:asvg="http://schemas.microsoft.com/office/drawing/2016/SVG/main" r:embed="rId7"/>
                  </a:ext>
                </a:extLst>
              </a:blip>
              <a:stretch>
                <a:fillRect l="0" t="0" r="0" b="0"/>
              </a:stretch>
            </a:blipFill>
          </p:spPr>
        </p:sp>
      </p:grpSp>
      <p:grpSp>
        <p:nvGrpSpPr>
          <p:cNvPr name="Group 10" id="10"/>
          <p:cNvGrpSpPr/>
          <p:nvPr/>
        </p:nvGrpSpPr>
        <p:grpSpPr>
          <a:xfrm rot="0">
            <a:off x="3353314" y="1408833"/>
            <a:ext cx="12012947" cy="7469335"/>
            <a:chOff x="0" y="0"/>
            <a:chExt cx="1792465" cy="1114507"/>
          </a:xfrm>
        </p:grpSpPr>
        <p:sp>
          <p:nvSpPr>
            <p:cNvPr name="Freeform 11" id="11"/>
            <p:cNvSpPr/>
            <p:nvPr/>
          </p:nvSpPr>
          <p:spPr>
            <a:xfrm flipH="false" flipV="false" rot="0">
              <a:off x="0" y="0"/>
              <a:ext cx="1792465" cy="1114507"/>
            </a:xfrm>
            <a:custGeom>
              <a:avLst/>
              <a:gdLst/>
              <a:ahLst/>
              <a:cxnLst/>
              <a:rect r="r" b="b" t="t" l="l"/>
              <a:pathLst>
                <a:path h="1114507" w="1792465">
                  <a:moveTo>
                    <a:pt x="27068" y="0"/>
                  </a:moveTo>
                  <a:lnTo>
                    <a:pt x="1765397" y="0"/>
                  </a:lnTo>
                  <a:cubicBezTo>
                    <a:pt x="1772576" y="0"/>
                    <a:pt x="1779461" y="2852"/>
                    <a:pt x="1784537" y="7928"/>
                  </a:cubicBezTo>
                  <a:cubicBezTo>
                    <a:pt x="1789613" y="13004"/>
                    <a:pt x="1792465" y="19889"/>
                    <a:pt x="1792465" y="27068"/>
                  </a:cubicBezTo>
                  <a:lnTo>
                    <a:pt x="1792465" y="1087440"/>
                  </a:lnTo>
                  <a:cubicBezTo>
                    <a:pt x="1792465" y="1094619"/>
                    <a:pt x="1789613" y="1101503"/>
                    <a:pt x="1784537" y="1106580"/>
                  </a:cubicBezTo>
                  <a:cubicBezTo>
                    <a:pt x="1779461" y="1111656"/>
                    <a:pt x="1772576" y="1114507"/>
                    <a:pt x="1765397" y="1114507"/>
                  </a:cubicBezTo>
                  <a:lnTo>
                    <a:pt x="27068" y="1114507"/>
                  </a:lnTo>
                  <a:cubicBezTo>
                    <a:pt x="19889" y="1114507"/>
                    <a:pt x="13004" y="1111656"/>
                    <a:pt x="7928" y="1106580"/>
                  </a:cubicBezTo>
                  <a:cubicBezTo>
                    <a:pt x="2852" y="1101503"/>
                    <a:pt x="0" y="1094619"/>
                    <a:pt x="0" y="1087440"/>
                  </a:cubicBezTo>
                  <a:lnTo>
                    <a:pt x="0" y="27068"/>
                  </a:lnTo>
                  <a:cubicBezTo>
                    <a:pt x="0" y="19889"/>
                    <a:pt x="2852" y="13004"/>
                    <a:pt x="7928" y="7928"/>
                  </a:cubicBezTo>
                  <a:cubicBezTo>
                    <a:pt x="13004" y="2852"/>
                    <a:pt x="19889" y="0"/>
                    <a:pt x="27068" y="0"/>
                  </a:cubicBezTo>
                  <a:close/>
                </a:path>
              </a:pathLst>
            </a:custGeom>
            <a:solidFill>
              <a:srgbClr val="FFFFFF"/>
            </a:solidFill>
            <a:ln cap="rnd">
              <a:noFill/>
              <a:prstDash val="solid"/>
              <a:round/>
            </a:ln>
          </p:spPr>
        </p:sp>
        <p:sp>
          <p:nvSpPr>
            <p:cNvPr name="TextBox 12" id="12"/>
            <p:cNvSpPr txBox="true"/>
            <p:nvPr/>
          </p:nvSpPr>
          <p:spPr>
            <a:xfrm>
              <a:off x="0" y="-57150"/>
              <a:ext cx="812800" cy="869950"/>
            </a:xfrm>
            <a:prstGeom prst="rect">
              <a:avLst/>
            </a:prstGeom>
          </p:spPr>
          <p:txBody>
            <a:bodyPr anchor="ctr" rtlCol="false" tIns="50800" lIns="50800" bIns="50800" rIns="50800"/>
            <a:lstStyle/>
            <a:p>
              <a:pPr algn="ctr" marL="0" indent="0" lvl="0">
                <a:lnSpc>
                  <a:spcPts val="2754"/>
                </a:lnSpc>
                <a:spcBef>
                  <a:spcPct val="0"/>
                </a:spcBef>
              </a:pPr>
            </a:p>
          </p:txBody>
        </p:sp>
      </p:grpSp>
      <p:grpSp>
        <p:nvGrpSpPr>
          <p:cNvPr name="Group 13" id="13"/>
          <p:cNvGrpSpPr/>
          <p:nvPr/>
        </p:nvGrpSpPr>
        <p:grpSpPr>
          <a:xfrm rot="0">
            <a:off x="7040388" y="3475128"/>
            <a:ext cx="7509591" cy="1779475"/>
            <a:chOff x="0" y="0"/>
            <a:chExt cx="1977835" cy="468668"/>
          </a:xfrm>
        </p:grpSpPr>
        <p:sp>
          <p:nvSpPr>
            <p:cNvPr name="Freeform 14" id="14"/>
            <p:cNvSpPr/>
            <p:nvPr/>
          </p:nvSpPr>
          <p:spPr>
            <a:xfrm flipH="false" flipV="false" rot="0">
              <a:off x="0" y="0"/>
              <a:ext cx="1977835" cy="468668"/>
            </a:xfrm>
            <a:custGeom>
              <a:avLst/>
              <a:gdLst/>
              <a:ahLst/>
              <a:cxnLst/>
              <a:rect r="r" b="b" t="t" l="l"/>
              <a:pathLst>
                <a:path h="468668" w="1977835">
                  <a:moveTo>
                    <a:pt x="16495" y="0"/>
                  </a:moveTo>
                  <a:lnTo>
                    <a:pt x="1961340" y="0"/>
                  </a:lnTo>
                  <a:cubicBezTo>
                    <a:pt x="1965715" y="0"/>
                    <a:pt x="1969910" y="1738"/>
                    <a:pt x="1973003" y="4831"/>
                  </a:cubicBezTo>
                  <a:cubicBezTo>
                    <a:pt x="1976097" y="7925"/>
                    <a:pt x="1977835" y="12120"/>
                    <a:pt x="1977835" y="16495"/>
                  </a:cubicBezTo>
                  <a:lnTo>
                    <a:pt x="1977835" y="452173"/>
                  </a:lnTo>
                  <a:cubicBezTo>
                    <a:pt x="1977835" y="461283"/>
                    <a:pt x="1970450" y="468668"/>
                    <a:pt x="1961340" y="468668"/>
                  </a:cubicBezTo>
                  <a:lnTo>
                    <a:pt x="16495" y="468668"/>
                  </a:lnTo>
                  <a:cubicBezTo>
                    <a:pt x="12120" y="468668"/>
                    <a:pt x="7925" y="466930"/>
                    <a:pt x="4831" y="463837"/>
                  </a:cubicBezTo>
                  <a:cubicBezTo>
                    <a:pt x="1738" y="460744"/>
                    <a:pt x="0" y="456548"/>
                    <a:pt x="0" y="452173"/>
                  </a:cubicBezTo>
                  <a:lnTo>
                    <a:pt x="0" y="16495"/>
                  </a:lnTo>
                  <a:cubicBezTo>
                    <a:pt x="0" y="7385"/>
                    <a:pt x="7385" y="0"/>
                    <a:pt x="16495" y="0"/>
                  </a:cubicBezTo>
                  <a:close/>
                </a:path>
              </a:pathLst>
            </a:custGeom>
            <a:solidFill>
              <a:srgbClr val="000000">
                <a:alpha val="0"/>
              </a:srgbClr>
            </a:solidFill>
            <a:ln cap="sq">
              <a:noFill/>
              <a:prstDash val="solid"/>
              <a:miter/>
            </a:ln>
          </p:spPr>
        </p:sp>
        <p:sp>
          <p:nvSpPr>
            <p:cNvPr name="TextBox 15" id="15"/>
            <p:cNvSpPr txBox="true"/>
            <p:nvPr/>
          </p:nvSpPr>
          <p:spPr>
            <a:xfrm>
              <a:off x="0" y="-57150"/>
              <a:ext cx="812800" cy="869950"/>
            </a:xfrm>
            <a:prstGeom prst="rect">
              <a:avLst/>
            </a:prstGeom>
          </p:spPr>
          <p:txBody>
            <a:bodyPr anchor="ctr" rtlCol="false" tIns="50800" lIns="50800" bIns="50800" rIns="50800"/>
            <a:lstStyle/>
            <a:p>
              <a:pPr>
                <a:lnSpc>
                  <a:spcPts val="3359"/>
                </a:lnSpc>
              </a:pPr>
              <a:r>
                <a:rPr lang="en-US" sz="2400">
                  <a:solidFill>
                    <a:srgbClr val="000000"/>
                  </a:solidFill>
                  <a:latin typeface="Kollektif"/>
                </a:rPr>
                <a:t>your virtual hub for finding the most relevant cross-media content for at-home care based on patient’s  current health needs </a:t>
              </a:r>
            </a:p>
          </p:txBody>
        </p:sp>
      </p:grpSp>
      <p:sp>
        <p:nvSpPr>
          <p:cNvPr name="AutoShape 16" id="16"/>
          <p:cNvSpPr/>
          <p:nvPr/>
        </p:nvSpPr>
        <p:spPr>
          <a:xfrm>
            <a:off x="4801666" y="5392715"/>
            <a:ext cx="8359758" cy="0"/>
          </a:xfrm>
          <a:prstGeom prst="line">
            <a:avLst/>
          </a:prstGeom>
          <a:ln cap="flat" w="9525">
            <a:solidFill>
              <a:srgbClr val="1A1B1E">
                <a:alpha val="24706"/>
              </a:srgbClr>
            </a:solidFill>
            <a:prstDash val="solid"/>
            <a:headEnd type="none" len="sm" w="sm"/>
            <a:tailEnd type="none" len="sm" w="sm"/>
          </a:ln>
        </p:spPr>
      </p:sp>
      <p:sp>
        <p:nvSpPr>
          <p:cNvPr name="Freeform 17" id="17"/>
          <p:cNvSpPr/>
          <p:nvPr/>
        </p:nvSpPr>
        <p:spPr>
          <a:xfrm flipH="false" flipV="false" rot="0">
            <a:off x="4192001" y="2550773"/>
            <a:ext cx="2474697" cy="2474697"/>
          </a:xfrm>
          <a:custGeom>
            <a:avLst/>
            <a:gdLst/>
            <a:ahLst/>
            <a:cxnLst/>
            <a:rect r="r" b="b" t="t" l="l"/>
            <a:pathLst>
              <a:path h="2474697" w="2474697">
                <a:moveTo>
                  <a:pt x="0" y="0"/>
                </a:moveTo>
                <a:lnTo>
                  <a:pt x="2474697" y="0"/>
                </a:lnTo>
                <a:lnTo>
                  <a:pt x="2474697" y="2474697"/>
                </a:lnTo>
                <a:lnTo>
                  <a:pt x="0" y="2474697"/>
                </a:lnTo>
                <a:lnTo>
                  <a:pt x="0" y="0"/>
                </a:lnTo>
                <a:close/>
              </a:path>
            </a:pathLst>
          </a:custGeom>
          <a:blipFill>
            <a:blip r:embed="rId8"/>
            <a:stretch>
              <a:fillRect l="0" t="0" r="0" b="0"/>
            </a:stretch>
          </a:blipFill>
        </p:spPr>
      </p:sp>
      <p:sp>
        <p:nvSpPr>
          <p:cNvPr name="TextBox 18" id="18"/>
          <p:cNvSpPr txBox="true"/>
          <p:nvPr/>
        </p:nvSpPr>
        <p:spPr>
          <a:xfrm rot="0">
            <a:off x="7040388" y="2512673"/>
            <a:ext cx="8359758" cy="1127959"/>
          </a:xfrm>
          <a:prstGeom prst="rect">
            <a:avLst/>
          </a:prstGeom>
        </p:spPr>
        <p:txBody>
          <a:bodyPr anchor="t" rtlCol="false" tIns="0" lIns="0" bIns="0" rIns="0">
            <a:spAutoFit/>
          </a:bodyPr>
          <a:lstStyle/>
          <a:p>
            <a:pPr>
              <a:lnSpc>
                <a:spcPts val="8928"/>
              </a:lnSpc>
            </a:pPr>
            <a:r>
              <a:rPr lang="en-US" sz="7200">
                <a:solidFill>
                  <a:srgbClr val="1A1B1E"/>
                </a:solidFill>
                <a:latin typeface="Kollektif Bold"/>
              </a:rPr>
              <a:t>DocDIY</a:t>
            </a:r>
          </a:p>
        </p:txBody>
      </p:sp>
      <p:sp>
        <p:nvSpPr>
          <p:cNvPr name="TextBox 19" id="19"/>
          <p:cNvSpPr txBox="true"/>
          <p:nvPr/>
        </p:nvSpPr>
        <p:spPr>
          <a:xfrm rot="0">
            <a:off x="5429349" y="6556647"/>
            <a:ext cx="7429301" cy="1816459"/>
          </a:xfrm>
          <a:prstGeom prst="rect">
            <a:avLst/>
          </a:prstGeom>
        </p:spPr>
        <p:txBody>
          <a:bodyPr anchor="t" rtlCol="false" tIns="0" lIns="0" bIns="0" rIns="0">
            <a:spAutoFit/>
          </a:bodyPr>
          <a:lstStyle/>
          <a:p>
            <a:pPr algn="ctr">
              <a:lnSpc>
                <a:spcPts val="3600"/>
              </a:lnSpc>
            </a:pPr>
            <a:r>
              <a:rPr lang="en-US" sz="2400">
                <a:solidFill>
                  <a:srgbClr val="66666E"/>
                </a:solidFill>
                <a:latin typeface="Kollektif"/>
              </a:rPr>
              <a:t>When first addressing healthcare concerns, young people value saving money and ease-of-access over quality of care. </a:t>
            </a:r>
          </a:p>
          <a:p>
            <a:pPr algn="ctr" marL="0" indent="0" lvl="0">
              <a:lnSpc>
                <a:spcPts val="3600"/>
              </a:lnSpc>
              <a:spcBef>
                <a:spcPct val="0"/>
              </a:spcBef>
            </a:pPr>
          </a:p>
        </p:txBody>
      </p:sp>
      <p:sp>
        <p:nvSpPr>
          <p:cNvPr name="TextBox 20" id="20"/>
          <p:cNvSpPr txBox="true"/>
          <p:nvPr/>
        </p:nvSpPr>
        <p:spPr>
          <a:xfrm rot="0">
            <a:off x="7040388" y="5798457"/>
            <a:ext cx="6273213" cy="710565"/>
          </a:xfrm>
          <a:prstGeom prst="rect">
            <a:avLst/>
          </a:prstGeom>
        </p:spPr>
        <p:txBody>
          <a:bodyPr anchor="t" rtlCol="false" tIns="0" lIns="0" bIns="0" rIns="0">
            <a:spAutoFit/>
          </a:bodyPr>
          <a:lstStyle/>
          <a:p>
            <a:pPr>
              <a:lnSpc>
                <a:spcPts val="5580"/>
              </a:lnSpc>
            </a:pPr>
            <a:r>
              <a:rPr lang="en-US" sz="4500">
                <a:solidFill>
                  <a:srgbClr val="1A1B1E"/>
                </a:solidFill>
                <a:latin typeface="Kollektif Bold"/>
              </a:rPr>
              <a:t>Critical Assumption</a:t>
            </a:r>
          </a:p>
        </p:txBody>
      </p:sp>
      <p:sp>
        <p:nvSpPr>
          <p:cNvPr name="TextBox 21" id="21"/>
          <p:cNvSpPr txBox="true"/>
          <p:nvPr/>
        </p:nvSpPr>
        <p:spPr>
          <a:xfrm rot="0">
            <a:off x="435738" y="273834"/>
            <a:ext cx="1507382" cy="1134999"/>
          </a:xfrm>
          <a:prstGeom prst="rect">
            <a:avLst/>
          </a:prstGeom>
        </p:spPr>
        <p:txBody>
          <a:bodyPr anchor="t" rtlCol="false" tIns="0" lIns="0" bIns="0" rIns="0">
            <a:spAutoFit/>
          </a:bodyPr>
          <a:lstStyle/>
          <a:p>
            <a:pPr>
              <a:lnSpc>
                <a:spcPts val="8928"/>
              </a:lnSpc>
            </a:pPr>
            <a:r>
              <a:rPr lang="en-US" sz="7200">
                <a:solidFill>
                  <a:srgbClr val="1A1B1E"/>
                </a:solidFill>
                <a:latin typeface="Kollektif Bold"/>
              </a:rPr>
              <a:t>#3</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2">
                <a:alphaModFix amt="62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4">
                <a:alphaModFix amt="62000"/>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6">
                <a:alphaModFix amt="62000"/>
                <a:extLst>
                  <a:ext uri="{96DAC541-7B7A-43D3-8B79-37D633B846F1}">
                    <asvg:svgBlip xmlns:asvg="http://schemas.microsoft.com/office/drawing/2016/SVG/main" r:embed="rId7"/>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2">
                <a:alphaModFix amt="62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4">
                <a:alphaModFix amt="62000"/>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6">
                <a:alphaModFix amt="62000"/>
                <a:extLst>
                  <a:ext uri="{96DAC541-7B7A-43D3-8B79-37D633B846F1}">
                    <asvg:svgBlip xmlns:asvg="http://schemas.microsoft.com/office/drawing/2016/SVG/main" r:embed="rId7"/>
                  </a:ext>
                </a:extLst>
              </a:blip>
              <a:stretch>
                <a:fillRect l="0" t="0" r="0" b="0"/>
              </a:stretch>
            </a:blipFill>
          </p:spPr>
        </p:sp>
      </p:grpSp>
      <p:grpSp>
        <p:nvGrpSpPr>
          <p:cNvPr name="Group 10" id="10"/>
          <p:cNvGrpSpPr/>
          <p:nvPr/>
        </p:nvGrpSpPr>
        <p:grpSpPr>
          <a:xfrm rot="0">
            <a:off x="1028700" y="3473291"/>
            <a:ext cx="8620742" cy="5048967"/>
            <a:chOff x="0" y="0"/>
            <a:chExt cx="1355719" cy="794013"/>
          </a:xfrm>
        </p:grpSpPr>
        <p:sp>
          <p:nvSpPr>
            <p:cNvPr name="Freeform 11" id="11"/>
            <p:cNvSpPr/>
            <p:nvPr/>
          </p:nvSpPr>
          <p:spPr>
            <a:xfrm flipH="false" flipV="false" rot="0">
              <a:off x="0" y="0"/>
              <a:ext cx="1355719" cy="794013"/>
            </a:xfrm>
            <a:custGeom>
              <a:avLst/>
              <a:gdLst/>
              <a:ahLst/>
              <a:cxnLst/>
              <a:rect r="r" b="b" t="t" l="l"/>
              <a:pathLst>
                <a:path h="794013" w="1355719">
                  <a:moveTo>
                    <a:pt x="37718" y="0"/>
                  </a:moveTo>
                  <a:lnTo>
                    <a:pt x="1318000" y="0"/>
                  </a:lnTo>
                  <a:cubicBezTo>
                    <a:pt x="1328004" y="0"/>
                    <a:pt x="1337598" y="3974"/>
                    <a:pt x="1344671" y="11047"/>
                  </a:cubicBezTo>
                  <a:cubicBezTo>
                    <a:pt x="1351745" y="18121"/>
                    <a:pt x="1355719" y="27715"/>
                    <a:pt x="1355719" y="37718"/>
                  </a:cubicBezTo>
                  <a:lnTo>
                    <a:pt x="1355719" y="756294"/>
                  </a:lnTo>
                  <a:cubicBezTo>
                    <a:pt x="1355719" y="766298"/>
                    <a:pt x="1351745" y="775892"/>
                    <a:pt x="1344671" y="782965"/>
                  </a:cubicBezTo>
                  <a:cubicBezTo>
                    <a:pt x="1337598" y="790039"/>
                    <a:pt x="1328004" y="794013"/>
                    <a:pt x="1318000" y="794013"/>
                  </a:cubicBezTo>
                  <a:lnTo>
                    <a:pt x="37718" y="794013"/>
                  </a:lnTo>
                  <a:cubicBezTo>
                    <a:pt x="27715" y="794013"/>
                    <a:pt x="18121" y="790039"/>
                    <a:pt x="11047" y="782965"/>
                  </a:cubicBezTo>
                  <a:cubicBezTo>
                    <a:pt x="3974" y="775892"/>
                    <a:pt x="0" y="766298"/>
                    <a:pt x="0" y="756294"/>
                  </a:cubicBezTo>
                  <a:lnTo>
                    <a:pt x="0" y="37718"/>
                  </a:lnTo>
                  <a:cubicBezTo>
                    <a:pt x="0" y="27715"/>
                    <a:pt x="3974" y="18121"/>
                    <a:pt x="11047" y="11047"/>
                  </a:cubicBezTo>
                  <a:cubicBezTo>
                    <a:pt x="18121" y="3974"/>
                    <a:pt x="27715" y="0"/>
                    <a:pt x="37718" y="0"/>
                  </a:cubicBezTo>
                  <a:close/>
                </a:path>
              </a:pathLst>
            </a:custGeom>
            <a:solidFill>
              <a:srgbClr val="FFFFFF"/>
            </a:solidFill>
            <a:ln cap="rnd">
              <a:noFill/>
              <a:prstDash val="solid"/>
              <a:round/>
            </a:ln>
          </p:spPr>
        </p:sp>
        <p:sp>
          <p:nvSpPr>
            <p:cNvPr name="TextBox 12" id="12"/>
            <p:cNvSpPr txBox="true"/>
            <p:nvPr/>
          </p:nvSpPr>
          <p:spPr>
            <a:xfrm>
              <a:off x="0" y="-57150"/>
              <a:ext cx="812800" cy="869950"/>
            </a:xfrm>
            <a:prstGeom prst="rect">
              <a:avLst/>
            </a:prstGeom>
          </p:spPr>
          <p:txBody>
            <a:bodyPr anchor="ctr" rtlCol="false" tIns="50800" lIns="50800" bIns="50800" rIns="50800"/>
            <a:lstStyle/>
            <a:p>
              <a:pPr algn="ctr" marL="0" indent="0" lvl="0">
                <a:lnSpc>
                  <a:spcPts val="2754"/>
                </a:lnSpc>
                <a:spcBef>
                  <a:spcPct val="0"/>
                </a:spcBef>
              </a:pPr>
            </a:p>
          </p:txBody>
        </p:sp>
      </p:grpSp>
      <p:sp>
        <p:nvSpPr>
          <p:cNvPr name="Freeform 13" id="13"/>
          <p:cNvSpPr/>
          <p:nvPr/>
        </p:nvSpPr>
        <p:spPr>
          <a:xfrm flipH="false" flipV="false" rot="0">
            <a:off x="1870412" y="4255260"/>
            <a:ext cx="378762" cy="378762"/>
          </a:xfrm>
          <a:custGeom>
            <a:avLst/>
            <a:gdLst/>
            <a:ahLst/>
            <a:cxnLst/>
            <a:rect r="r" b="b" t="t" l="l"/>
            <a:pathLst>
              <a:path h="378762" w="378762">
                <a:moveTo>
                  <a:pt x="0" y="0"/>
                </a:moveTo>
                <a:lnTo>
                  <a:pt x="378762" y="0"/>
                </a:lnTo>
                <a:lnTo>
                  <a:pt x="378762" y="378762"/>
                </a:lnTo>
                <a:lnTo>
                  <a:pt x="0" y="37876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4" id="14"/>
          <p:cNvSpPr/>
          <p:nvPr/>
        </p:nvSpPr>
        <p:spPr>
          <a:xfrm flipH="false" flipV="false" rot="0">
            <a:off x="1870412" y="5558719"/>
            <a:ext cx="378762" cy="378762"/>
          </a:xfrm>
          <a:custGeom>
            <a:avLst/>
            <a:gdLst/>
            <a:ahLst/>
            <a:cxnLst/>
            <a:rect r="r" b="b" t="t" l="l"/>
            <a:pathLst>
              <a:path h="378762" w="378762">
                <a:moveTo>
                  <a:pt x="0" y="0"/>
                </a:moveTo>
                <a:lnTo>
                  <a:pt x="378762" y="0"/>
                </a:lnTo>
                <a:lnTo>
                  <a:pt x="378762" y="378761"/>
                </a:lnTo>
                <a:lnTo>
                  <a:pt x="0" y="37876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1870412" y="7073525"/>
            <a:ext cx="378762" cy="378762"/>
          </a:xfrm>
          <a:custGeom>
            <a:avLst/>
            <a:gdLst/>
            <a:ahLst/>
            <a:cxnLst/>
            <a:rect r="r" b="b" t="t" l="l"/>
            <a:pathLst>
              <a:path h="378762" w="378762">
                <a:moveTo>
                  <a:pt x="0" y="0"/>
                </a:moveTo>
                <a:lnTo>
                  <a:pt x="378762" y="0"/>
                </a:lnTo>
                <a:lnTo>
                  <a:pt x="378762" y="378762"/>
                </a:lnTo>
                <a:lnTo>
                  <a:pt x="0" y="37876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6" id="16"/>
          <p:cNvSpPr/>
          <p:nvPr/>
        </p:nvSpPr>
        <p:spPr>
          <a:xfrm flipH="false" flipV="false" rot="0">
            <a:off x="9961441" y="-68183"/>
            <a:ext cx="8326559" cy="3684503"/>
          </a:xfrm>
          <a:custGeom>
            <a:avLst/>
            <a:gdLst/>
            <a:ahLst/>
            <a:cxnLst/>
            <a:rect r="r" b="b" t="t" l="l"/>
            <a:pathLst>
              <a:path h="3684503" w="8326559">
                <a:moveTo>
                  <a:pt x="0" y="0"/>
                </a:moveTo>
                <a:lnTo>
                  <a:pt x="8326559" y="0"/>
                </a:lnTo>
                <a:lnTo>
                  <a:pt x="8326559" y="3684503"/>
                </a:lnTo>
                <a:lnTo>
                  <a:pt x="0" y="3684503"/>
                </a:lnTo>
                <a:lnTo>
                  <a:pt x="0" y="0"/>
                </a:lnTo>
                <a:close/>
              </a:path>
            </a:pathLst>
          </a:custGeom>
          <a:blipFill>
            <a:blip r:embed="rId10"/>
            <a:stretch>
              <a:fillRect l="0" t="0" r="0" b="0"/>
            </a:stretch>
          </a:blipFill>
        </p:spPr>
      </p:sp>
      <p:sp>
        <p:nvSpPr>
          <p:cNvPr name="Freeform 17" id="17"/>
          <p:cNvSpPr/>
          <p:nvPr/>
        </p:nvSpPr>
        <p:spPr>
          <a:xfrm flipH="false" flipV="false" rot="5400000">
            <a:off x="11105775" y="3721266"/>
            <a:ext cx="8077899" cy="6286550"/>
          </a:xfrm>
          <a:custGeom>
            <a:avLst/>
            <a:gdLst/>
            <a:ahLst/>
            <a:cxnLst/>
            <a:rect r="r" b="b" t="t" l="l"/>
            <a:pathLst>
              <a:path h="6286550" w="8077899">
                <a:moveTo>
                  <a:pt x="0" y="0"/>
                </a:moveTo>
                <a:lnTo>
                  <a:pt x="8077899" y="0"/>
                </a:lnTo>
                <a:lnTo>
                  <a:pt x="8077899" y="6286550"/>
                </a:lnTo>
                <a:lnTo>
                  <a:pt x="0" y="6286550"/>
                </a:lnTo>
                <a:lnTo>
                  <a:pt x="0" y="0"/>
                </a:lnTo>
                <a:close/>
              </a:path>
            </a:pathLst>
          </a:custGeom>
          <a:blipFill>
            <a:blip r:embed="rId11"/>
            <a:stretch>
              <a:fillRect l="-6161" t="0" r="0" b="-2309"/>
            </a:stretch>
          </a:blipFill>
        </p:spPr>
      </p:sp>
      <p:sp>
        <p:nvSpPr>
          <p:cNvPr name="TextBox 18" id="18"/>
          <p:cNvSpPr txBox="true"/>
          <p:nvPr/>
        </p:nvSpPr>
        <p:spPr>
          <a:xfrm rot="0">
            <a:off x="2491348" y="4003840"/>
            <a:ext cx="6652652" cy="824451"/>
          </a:xfrm>
          <a:prstGeom prst="rect">
            <a:avLst/>
          </a:prstGeom>
        </p:spPr>
        <p:txBody>
          <a:bodyPr anchor="t" rtlCol="false" tIns="0" lIns="0" bIns="0" rIns="0">
            <a:spAutoFit/>
          </a:bodyPr>
          <a:lstStyle/>
          <a:p>
            <a:pPr algn="l" marL="0" indent="0" lvl="0">
              <a:lnSpc>
                <a:spcPts val="3359"/>
              </a:lnSpc>
              <a:spcBef>
                <a:spcPct val="0"/>
              </a:spcBef>
            </a:pPr>
            <a:r>
              <a:rPr lang="en-US" sz="2400">
                <a:solidFill>
                  <a:srgbClr val="1A1B1E"/>
                </a:solidFill>
                <a:latin typeface="Kollektif Bold"/>
              </a:rPr>
              <a:t>User was given a scenario where they were sick/injured </a:t>
            </a:r>
          </a:p>
        </p:txBody>
      </p:sp>
      <p:sp>
        <p:nvSpPr>
          <p:cNvPr name="TextBox 19" id="19"/>
          <p:cNvSpPr txBox="true"/>
          <p:nvPr/>
        </p:nvSpPr>
        <p:spPr>
          <a:xfrm rot="0">
            <a:off x="2491348" y="6615040"/>
            <a:ext cx="6652652" cy="1238581"/>
          </a:xfrm>
          <a:prstGeom prst="rect">
            <a:avLst/>
          </a:prstGeom>
        </p:spPr>
        <p:txBody>
          <a:bodyPr anchor="t" rtlCol="false" tIns="0" lIns="0" bIns="0" rIns="0">
            <a:spAutoFit/>
          </a:bodyPr>
          <a:lstStyle/>
          <a:p>
            <a:pPr algn="l" marL="0" indent="0" lvl="0">
              <a:lnSpc>
                <a:spcPts val="3359"/>
              </a:lnSpc>
            </a:pPr>
            <a:r>
              <a:rPr lang="en-US" sz="2400">
                <a:solidFill>
                  <a:srgbClr val="1A1B1E"/>
                </a:solidFill>
                <a:latin typeface="Kollektif Bold"/>
              </a:rPr>
              <a:t>User was asked to rank each option from 1 to 3, 1 being the first line of action. This process was repeated for a second scenario. </a:t>
            </a:r>
          </a:p>
        </p:txBody>
      </p:sp>
      <p:sp>
        <p:nvSpPr>
          <p:cNvPr name="TextBox 20" id="20"/>
          <p:cNvSpPr txBox="true"/>
          <p:nvPr/>
        </p:nvSpPr>
        <p:spPr>
          <a:xfrm rot="0">
            <a:off x="-1313581" y="1000125"/>
            <a:ext cx="13305304" cy="2033077"/>
          </a:xfrm>
          <a:prstGeom prst="rect">
            <a:avLst/>
          </a:prstGeom>
        </p:spPr>
        <p:txBody>
          <a:bodyPr anchor="t" rtlCol="false" tIns="0" lIns="0" bIns="0" rIns="0">
            <a:spAutoFit/>
          </a:bodyPr>
          <a:lstStyle/>
          <a:p>
            <a:pPr algn="ctr">
              <a:lnSpc>
                <a:spcPts val="8060"/>
              </a:lnSpc>
            </a:pPr>
            <a:r>
              <a:rPr lang="en-US" sz="6500">
                <a:solidFill>
                  <a:srgbClr val="1A1B1E"/>
                </a:solidFill>
                <a:latin typeface="Kollektif Bold"/>
              </a:rPr>
              <a:t>Experience </a:t>
            </a:r>
          </a:p>
          <a:p>
            <a:pPr algn="ctr">
              <a:lnSpc>
                <a:spcPts val="8060"/>
              </a:lnSpc>
            </a:pPr>
            <a:r>
              <a:rPr lang="en-US" sz="6500">
                <a:solidFill>
                  <a:srgbClr val="1A1B1E"/>
                </a:solidFill>
                <a:latin typeface="Kollektif Bold"/>
              </a:rPr>
              <a:t>Prototype</a:t>
            </a:r>
          </a:p>
        </p:txBody>
      </p:sp>
      <p:sp>
        <p:nvSpPr>
          <p:cNvPr name="TextBox 21" id="21"/>
          <p:cNvSpPr txBox="true"/>
          <p:nvPr/>
        </p:nvSpPr>
        <p:spPr>
          <a:xfrm rot="0">
            <a:off x="2491348" y="5100234"/>
            <a:ext cx="6652652" cy="1238581"/>
          </a:xfrm>
          <a:prstGeom prst="rect">
            <a:avLst/>
          </a:prstGeom>
        </p:spPr>
        <p:txBody>
          <a:bodyPr anchor="t" rtlCol="false" tIns="0" lIns="0" bIns="0" rIns="0">
            <a:spAutoFit/>
          </a:bodyPr>
          <a:lstStyle/>
          <a:p>
            <a:pPr algn="l" marL="0" indent="0" lvl="0">
              <a:lnSpc>
                <a:spcPts val="3359"/>
              </a:lnSpc>
              <a:spcBef>
                <a:spcPct val="0"/>
              </a:spcBef>
            </a:pPr>
            <a:r>
              <a:rPr lang="en-US" sz="2400">
                <a:solidFill>
                  <a:srgbClr val="1A1B1E"/>
                </a:solidFill>
                <a:latin typeface="Kollektif Bold"/>
              </a:rPr>
              <a:t>User was then given 3 distinct treatment plan options created upon different metrics including cost, time, and quality of care. </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sp>
        <p:nvSpPr>
          <p:cNvPr name="Freeform 10" id="10"/>
          <p:cNvSpPr/>
          <p:nvPr/>
        </p:nvSpPr>
        <p:spPr>
          <a:xfrm flipH="false" flipV="false" rot="0">
            <a:off x="5739760" y="-282945"/>
            <a:ext cx="6466189" cy="8621586"/>
          </a:xfrm>
          <a:custGeom>
            <a:avLst/>
            <a:gdLst/>
            <a:ahLst/>
            <a:cxnLst/>
            <a:rect r="r" b="b" t="t" l="l"/>
            <a:pathLst>
              <a:path h="8621586" w="6466189">
                <a:moveTo>
                  <a:pt x="0" y="0"/>
                </a:moveTo>
                <a:lnTo>
                  <a:pt x="6466189" y="0"/>
                </a:lnTo>
                <a:lnTo>
                  <a:pt x="6466189" y="8621586"/>
                </a:lnTo>
                <a:lnTo>
                  <a:pt x="0" y="8621586"/>
                </a:lnTo>
                <a:lnTo>
                  <a:pt x="0" y="0"/>
                </a:lnTo>
                <a:close/>
              </a:path>
            </a:pathLst>
          </a:custGeom>
          <a:blipFill>
            <a:blip r:embed="rId9"/>
            <a:stretch>
              <a:fillRect l="0" t="0" r="0" b="0"/>
            </a:stretch>
          </a:blipFill>
        </p:spPr>
      </p:sp>
      <p:sp>
        <p:nvSpPr>
          <p:cNvPr name="Freeform 11" id="11"/>
          <p:cNvSpPr/>
          <p:nvPr/>
        </p:nvSpPr>
        <p:spPr>
          <a:xfrm flipH="false" flipV="false" rot="0">
            <a:off x="11862065" y="1974688"/>
            <a:ext cx="6943725" cy="9258300"/>
          </a:xfrm>
          <a:custGeom>
            <a:avLst/>
            <a:gdLst/>
            <a:ahLst/>
            <a:cxnLst/>
            <a:rect r="r" b="b" t="t" l="l"/>
            <a:pathLst>
              <a:path h="9258300" w="6943725">
                <a:moveTo>
                  <a:pt x="0" y="0"/>
                </a:moveTo>
                <a:lnTo>
                  <a:pt x="6943725" y="0"/>
                </a:lnTo>
                <a:lnTo>
                  <a:pt x="6943725" y="9258300"/>
                </a:lnTo>
                <a:lnTo>
                  <a:pt x="0" y="9258300"/>
                </a:lnTo>
                <a:lnTo>
                  <a:pt x="0" y="0"/>
                </a:lnTo>
                <a:close/>
              </a:path>
            </a:pathLst>
          </a:custGeom>
          <a:blipFill>
            <a:blip r:embed="rId10"/>
            <a:stretch>
              <a:fillRect l="0" t="0" r="0" b="0"/>
            </a:stretch>
          </a:blipFill>
        </p:spPr>
      </p:sp>
      <p:sp>
        <p:nvSpPr>
          <p:cNvPr name="Freeform 12" id="12"/>
          <p:cNvSpPr/>
          <p:nvPr/>
        </p:nvSpPr>
        <p:spPr>
          <a:xfrm flipH="false" flipV="false" rot="0">
            <a:off x="0" y="1974688"/>
            <a:ext cx="5783222" cy="8312312"/>
          </a:xfrm>
          <a:custGeom>
            <a:avLst/>
            <a:gdLst/>
            <a:ahLst/>
            <a:cxnLst/>
            <a:rect r="r" b="b" t="t" l="l"/>
            <a:pathLst>
              <a:path h="8312312" w="5783222">
                <a:moveTo>
                  <a:pt x="0" y="0"/>
                </a:moveTo>
                <a:lnTo>
                  <a:pt x="5783222" y="0"/>
                </a:lnTo>
                <a:lnTo>
                  <a:pt x="5783222" y="8312312"/>
                </a:lnTo>
                <a:lnTo>
                  <a:pt x="0" y="8312312"/>
                </a:lnTo>
                <a:lnTo>
                  <a:pt x="0" y="0"/>
                </a:lnTo>
                <a:close/>
              </a:path>
            </a:pathLst>
          </a:custGeom>
          <a:blipFill>
            <a:blip r:embed="rId11"/>
            <a:stretch>
              <a:fillRect l="-3899" t="0" r="-3899" b="0"/>
            </a:stretch>
          </a:blipFill>
        </p:spPr>
      </p:sp>
      <p:sp>
        <p:nvSpPr>
          <p:cNvPr name="TextBox 13" id="13"/>
          <p:cNvSpPr txBox="true"/>
          <p:nvPr/>
        </p:nvSpPr>
        <p:spPr>
          <a:xfrm rot="0">
            <a:off x="1028700" y="8671750"/>
            <a:ext cx="15400827" cy="1134999"/>
          </a:xfrm>
          <a:prstGeom prst="rect">
            <a:avLst/>
          </a:prstGeom>
        </p:spPr>
        <p:txBody>
          <a:bodyPr anchor="t" rtlCol="false" tIns="0" lIns="0" bIns="0" rIns="0">
            <a:spAutoFit/>
          </a:bodyPr>
          <a:lstStyle/>
          <a:p>
            <a:pPr algn="ctr">
              <a:lnSpc>
                <a:spcPts val="8928"/>
              </a:lnSpc>
            </a:pPr>
            <a:r>
              <a:rPr lang="en-US" sz="7200">
                <a:solidFill>
                  <a:srgbClr val="1A1B1E"/>
                </a:solidFill>
                <a:latin typeface="Kollektif Bold"/>
              </a:rPr>
              <a:t>Participants</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10" id="10"/>
          <p:cNvGrpSpPr/>
          <p:nvPr/>
        </p:nvGrpSpPr>
        <p:grpSpPr>
          <a:xfrm rot="0">
            <a:off x="1165854" y="2208254"/>
            <a:ext cx="7597532" cy="4063580"/>
            <a:chOff x="0" y="0"/>
            <a:chExt cx="1267245" cy="677793"/>
          </a:xfrm>
        </p:grpSpPr>
        <p:sp>
          <p:nvSpPr>
            <p:cNvPr name="Freeform 11" id="11"/>
            <p:cNvSpPr/>
            <p:nvPr/>
          </p:nvSpPr>
          <p:spPr>
            <a:xfrm flipH="false" flipV="false" rot="0">
              <a:off x="0" y="0"/>
              <a:ext cx="1267245" cy="677793"/>
            </a:xfrm>
            <a:custGeom>
              <a:avLst/>
              <a:gdLst/>
              <a:ahLst/>
              <a:cxnLst/>
              <a:rect r="r" b="b" t="t" l="l"/>
              <a:pathLst>
                <a:path h="677793" w="1267245">
                  <a:moveTo>
                    <a:pt x="42798" y="0"/>
                  </a:moveTo>
                  <a:lnTo>
                    <a:pt x="1224447" y="0"/>
                  </a:lnTo>
                  <a:cubicBezTo>
                    <a:pt x="1248084" y="0"/>
                    <a:pt x="1267245" y="19161"/>
                    <a:pt x="1267245" y="42798"/>
                  </a:cubicBezTo>
                  <a:lnTo>
                    <a:pt x="1267245" y="634995"/>
                  </a:lnTo>
                  <a:cubicBezTo>
                    <a:pt x="1267245" y="658631"/>
                    <a:pt x="1248084" y="677793"/>
                    <a:pt x="1224447" y="677793"/>
                  </a:cubicBezTo>
                  <a:lnTo>
                    <a:pt x="42798" y="677793"/>
                  </a:lnTo>
                  <a:cubicBezTo>
                    <a:pt x="19161" y="677793"/>
                    <a:pt x="0" y="658631"/>
                    <a:pt x="0" y="634995"/>
                  </a:cubicBezTo>
                  <a:lnTo>
                    <a:pt x="0" y="42798"/>
                  </a:lnTo>
                  <a:cubicBezTo>
                    <a:pt x="0" y="19161"/>
                    <a:pt x="19161" y="0"/>
                    <a:pt x="42798" y="0"/>
                  </a:cubicBezTo>
                  <a:close/>
                </a:path>
              </a:pathLst>
            </a:custGeom>
            <a:solidFill>
              <a:srgbClr val="FFFFFF"/>
            </a:solidFill>
            <a:ln cap="rnd">
              <a:noFill/>
              <a:prstDash val="solid"/>
              <a:round/>
            </a:ln>
          </p:spPr>
        </p:sp>
        <p:sp>
          <p:nvSpPr>
            <p:cNvPr name="TextBox 12" id="12"/>
            <p:cNvSpPr txBox="true"/>
            <p:nvPr/>
          </p:nvSpPr>
          <p:spPr>
            <a:xfrm>
              <a:off x="0" y="-57150"/>
              <a:ext cx="812800" cy="869950"/>
            </a:xfrm>
            <a:prstGeom prst="rect">
              <a:avLst/>
            </a:prstGeom>
          </p:spPr>
          <p:txBody>
            <a:bodyPr anchor="ctr" rtlCol="false" tIns="50800" lIns="50800" bIns="50800" rIns="50800"/>
            <a:lstStyle/>
            <a:p>
              <a:pPr algn="ctr" marL="0" indent="0" lvl="0">
                <a:lnSpc>
                  <a:spcPts val="2754"/>
                </a:lnSpc>
                <a:spcBef>
                  <a:spcPct val="0"/>
                </a:spcBef>
              </a:pPr>
            </a:p>
          </p:txBody>
        </p:sp>
      </p:grpSp>
      <p:grpSp>
        <p:nvGrpSpPr>
          <p:cNvPr name="Group 13" id="13"/>
          <p:cNvGrpSpPr/>
          <p:nvPr/>
        </p:nvGrpSpPr>
        <p:grpSpPr>
          <a:xfrm rot="0">
            <a:off x="9956189" y="2247543"/>
            <a:ext cx="7597532" cy="4024290"/>
            <a:chOff x="0" y="0"/>
            <a:chExt cx="1267245" cy="671239"/>
          </a:xfrm>
        </p:grpSpPr>
        <p:sp>
          <p:nvSpPr>
            <p:cNvPr name="Freeform 14" id="14"/>
            <p:cNvSpPr/>
            <p:nvPr/>
          </p:nvSpPr>
          <p:spPr>
            <a:xfrm flipH="false" flipV="false" rot="0">
              <a:off x="0" y="0"/>
              <a:ext cx="1267245" cy="671240"/>
            </a:xfrm>
            <a:custGeom>
              <a:avLst/>
              <a:gdLst/>
              <a:ahLst/>
              <a:cxnLst/>
              <a:rect r="r" b="b" t="t" l="l"/>
              <a:pathLst>
                <a:path h="671240" w="1267245">
                  <a:moveTo>
                    <a:pt x="42798" y="0"/>
                  </a:moveTo>
                  <a:lnTo>
                    <a:pt x="1224447" y="0"/>
                  </a:lnTo>
                  <a:cubicBezTo>
                    <a:pt x="1248084" y="0"/>
                    <a:pt x="1267245" y="19161"/>
                    <a:pt x="1267245" y="42798"/>
                  </a:cubicBezTo>
                  <a:lnTo>
                    <a:pt x="1267245" y="628441"/>
                  </a:lnTo>
                  <a:cubicBezTo>
                    <a:pt x="1267245" y="652078"/>
                    <a:pt x="1248084" y="671240"/>
                    <a:pt x="1224447" y="671240"/>
                  </a:cubicBezTo>
                  <a:lnTo>
                    <a:pt x="42798" y="671240"/>
                  </a:lnTo>
                  <a:cubicBezTo>
                    <a:pt x="19161" y="671240"/>
                    <a:pt x="0" y="652078"/>
                    <a:pt x="0" y="628441"/>
                  </a:cubicBezTo>
                  <a:lnTo>
                    <a:pt x="0" y="42798"/>
                  </a:lnTo>
                  <a:cubicBezTo>
                    <a:pt x="0" y="19161"/>
                    <a:pt x="19161" y="0"/>
                    <a:pt x="42798" y="0"/>
                  </a:cubicBezTo>
                  <a:close/>
                </a:path>
              </a:pathLst>
            </a:custGeom>
            <a:solidFill>
              <a:srgbClr val="FFFFFF"/>
            </a:solidFill>
            <a:ln cap="rnd">
              <a:noFill/>
              <a:prstDash val="solid"/>
              <a:round/>
            </a:ln>
          </p:spPr>
        </p:sp>
        <p:sp>
          <p:nvSpPr>
            <p:cNvPr name="TextBox 15" id="15"/>
            <p:cNvSpPr txBox="true"/>
            <p:nvPr/>
          </p:nvSpPr>
          <p:spPr>
            <a:xfrm>
              <a:off x="0" y="-57150"/>
              <a:ext cx="812800" cy="869950"/>
            </a:xfrm>
            <a:prstGeom prst="rect">
              <a:avLst/>
            </a:prstGeom>
          </p:spPr>
          <p:txBody>
            <a:bodyPr anchor="ctr" rtlCol="false" tIns="50800" lIns="50800" bIns="50800" rIns="50800"/>
            <a:lstStyle/>
            <a:p>
              <a:pPr algn="ctr" marL="0" indent="0" lvl="0">
                <a:lnSpc>
                  <a:spcPts val="2754"/>
                </a:lnSpc>
                <a:spcBef>
                  <a:spcPct val="0"/>
                </a:spcBef>
              </a:pPr>
            </a:p>
          </p:txBody>
        </p:sp>
      </p:grpSp>
      <p:grpSp>
        <p:nvGrpSpPr>
          <p:cNvPr name="Group 16" id="16"/>
          <p:cNvGrpSpPr/>
          <p:nvPr/>
        </p:nvGrpSpPr>
        <p:grpSpPr>
          <a:xfrm rot="0">
            <a:off x="1346844" y="6586159"/>
            <a:ext cx="16206876" cy="3199357"/>
            <a:chOff x="0" y="0"/>
            <a:chExt cx="2703258" cy="533643"/>
          </a:xfrm>
        </p:grpSpPr>
        <p:sp>
          <p:nvSpPr>
            <p:cNvPr name="Freeform 17" id="17"/>
            <p:cNvSpPr/>
            <p:nvPr/>
          </p:nvSpPr>
          <p:spPr>
            <a:xfrm flipH="false" flipV="false" rot="0">
              <a:off x="0" y="0"/>
              <a:ext cx="2703258" cy="533643"/>
            </a:xfrm>
            <a:custGeom>
              <a:avLst/>
              <a:gdLst/>
              <a:ahLst/>
              <a:cxnLst/>
              <a:rect r="r" b="b" t="t" l="l"/>
              <a:pathLst>
                <a:path h="533643" w="2703258">
                  <a:moveTo>
                    <a:pt x="20063" y="0"/>
                  </a:moveTo>
                  <a:lnTo>
                    <a:pt x="2683195" y="0"/>
                  </a:lnTo>
                  <a:cubicBezTo>
                    <a:pt x="2694275" y="0"/>
                    <a:pt x="2703258" y="8983"/>
                    <a:pt x="2703258" y="20063"/>
                  </a:cubicBezTo>
                  <a:lnTo>
                    <a:pt x="2703258" y="513580"/>
                  </a:lnTo>
                  <a:cubicBezTo>
                    <a:pt x="2703258" y="518901"/>
                    <a:pt x="2701144" y="524004"/>
                    <a:pt x="2697382" y="527767"/>
                  </a:cubicBezTo>
                  <a:cubicBezTo>
                    <a:pt x="2693619" y="531529"/>
                    <a:pt x="2688516" y="533643"/>
                    <a:pt x="2683195" y="533643"/>
                  </a:cubicBezTo>
                  <a:lnTo>
                    <a:pt x="20063" y="533643"/>
                  </a:lnTo>
                  <a:cubicBezTo>
                    <a:pt x="8983" y="533643"/>
                    <a:pt x="0" y="524661"/>
                    <a:pt x="0" y="513580"/>
                  </a:cubicBezTo>
                  <a:lnTo>
                    <a:pt x="0" y="20063"/>
                  </a:lnTo>
                  <a:cubicBezTo>
                    <a:pt x="0" y="8983"/>
                    <a:pt x="8983" y="0"/>
                    <a:pt x="20063" y="0"/>
                  </a:cubicBezTo>
                  <a:close/>
                </a:path>
              </a:pathLst>
            </a:custGeom>
            <a:solidFill>
              <a:srgbClr val="FFFFFF"/>
            </a:solidFill>
            <a:ln cap="rnd">
              <a:noFill/>
              <a:prstDash val="solid"/>
              <a:round/>
            </a:ln>
          </p:spPr>
        </p:sp>
        <p:sp>
          <p:nvSpPr>
            <p:cNvPr name="TextBox 18" id="18"/>
            <p:cNvSpPr txBox="true"/>
            <p:nvPr/>
          </p:nvSpPr>
          <p:spPr>
            <a:xfrm>
              <a:off x="0" y="-57150"/>
              <a:ext cx="812800" cy="869950"/>
            </a:xfrm>
            <a:prstGeom prst="rect">
              <a:avLst/>
            </a:prstGeom>
          </p:spPr>
          <p:txBody>
            <a:bodyPr anchor="ctr" rtlCol="false" tIns="50800" lIns="50800" bIns="50800" rIns="50800"/>
            <a:lstStyle/>
            <a:p>
              <a:pPr algn="ctr" marL="0" indent="0" lvl="0">
                <a:lnSpc>
                  <a:spcPts val="2754"/>
                </a:lnSpc>
                <a:spcBef>
                  <a:spcPct val="0"/>
                </a:spcBef>
              </a:pPr>
            </a:p>
          </p:txBody>
        </p:sp>
      </p:grpSp>
      <p:sp>
        <p:nvSpPr>
          <p:cNvPr name="TextBox 19" id="19"/>
          <p:cNvSpPr txBox="true"/>
          <p:nvPr/>
        </p:nvSpPr>
        <p:spPr>
          <a:xfrm rot="0">
            <a:off x="5959480" y="703304"/>
            <a:ext cx="6981604" cy="1190625"/>
          </a:xfrm>
          <a:prstGeom prst="rect">
            <a:avLst/>
          </a:prstGeom>
        </p:spPr>
        <p:txBody>
          <a:bodyPr anchor="t" rtlCol="false" tIns="0" lIns="0" bIns="0" rIns="0">
            <a:spAutoFit/>
          </a:bodyPr>
          <a:lstStyle/>
          <a:p>
            <a:pPr algn="ctr">
              <a:lnSpc>
                <a:spcPts val="9300"/>
              </a:lnSpc>
            </a:pPr>
            <a:r>
              <a:rPr lang="en-US" sz="7500">
                <a:solidFill>
                  <a:srgbClr val="1A1B1E"/>
                </a:solidFill>
                <a:latin typeface="Kollektif Bold"/>
              </a:rPr>
              <a:t>Results</a:t>
            </a:r>
          </a:p>
        </p:txBody>
      </p:sp>
      <p:sp>
        <p:nvSpPr>
          <p:cNvPr name="TextBox 20" id="20"/>
          <p:cNvSpPr txBox="true"/>
          <p:nvPr/>
        </p:nvSpPr>
        <p:spPr>
          <a:xfrm rot="0">
            <a:off x="2138969" y="2838681"/>
            <a:ext cx="5651301" cy="502920"/>
          </a:xfrm>
          <a:prstGeom prst="rect">
            <a:avLst/>
          </a:prstGeom>
        </p:spPr>
        <p:txBody>
          <a:bodyPr anchor="t" rtlCol="false" tIns="0" lIns="0" bIns="0" rIns="0">
            <a:spAutoFit/>
          </a:bodyPr>
          <a:lstStyle/>
          <a:p>
            <a:pPr algn="ctr" marL="0" indent="0" lvl="0">
              <a:lnSpc>
                <a:spcPts val="4199"/>
              </a:lnSpc>
              <a:spcBef>
                <a:spcPct val="0"/>
              </a:spcBef>
            </a:pPr>
            <a:r>
              <a:rPr lang="en-US" sz="2799" spc="25">
                <a:solidFill>
                  <a:srgbClr val="1A1B1E"/>
                </a:solidFill>
                <a:latin typeface="Kollektif Bold"/>
              </a:rPr>
              <a:t>What Worked</a:t>
            </a:r>
          </a:p>
        </p:txBody>
      </p:sp>
      <p:sp>
        <p:nvSpPr>
          <p:cNvPr name="TextBox 21" id="21"/>
          <p:cNvSpPr txBox="true"/>
          <p:nvPr/>
        </p:nvSpPr>
        <p:spPr>
          <a:xfrm rot="0">
            <a:off x="10929304" y="2779085"/>
            <a:ext cx="5651301" cy="502920"/>
          </a:xfrm>
          <a:prstGeom prst="rect">
            <a:avLst/>
          </a:prstGeom>
        </p:spPr>
        <p:txBody>
          <a:bodyPr anchor="t" rtlCol="false" tIns="0" lIns="0" bIns="0" rIns="0">
            <a:spAutoFit/>
          </a:bodyPr>
          <a:lstStyle/>
          <a:p>
            <a:pPr algn="ctr" marL="0" indent="0" lvl="0">
              <a:lnSpc>
                <a:spcPts val="4199"/>
              </a:lnSpc>
              <a:spcBef>
                <a:spcPct val="0"/>
              </a:spcBef>
            </a:pPr>
            <a:r>
              <a:rPr lang="en-US" sz="2799" spc="25">
                <a:solidFill>
                  <a:srgbClr val="1A1B1E"/>
                </a:solidFill>
                <a:latin typeface="Kollektif Bold"/>
              </a:rPr>
              <a:t>What Didn’t</a:t>
            </a:r>
          </a:p>
        </p:txBody>
      </p:sp>
      <p:sp>
        <p:nvSpPr>
          <p:cNvPr name="TextBox 22" id="22"/>
          <p:cNvSpPr txBox="true"/>
          <p:nvPr/>
        </p:nvSpPr>
        <p:spPr>
          <a:xfrm rot="0">
            <a:off x="8279407" y="6823416"/>
            <a:ext cx="2341751" cy="500849"/>
          </a:xfrm>
          <a:prstGeom prst="rect">
            <a:avLst/>
          </a:prstGeom>
        </p:spPr>
        <p:txBody>
          <a:bodyPr anchor="t" rtlCol="false" tIns="0" lIns="0" bIns="0" rIns="0">
            <a:spAutoFit/>
          </a:bodyPr>
          <a:lstStyle/>
          <a:p>
            <a:pPr algn="ctr" marL="0" indent="0" lvl="0">
              <a:lnSpc>
                <a:spcPts val="4199"/>
              </a:lnSpc>
              <a:spcBef>
                <a:spcPct val="0"/>
              </a:spcBef>
            </a:pPr>
            <a:r>
              <a:rPr lang="en-US" sz="2799" spc="25">
                <a:solidFill>
                  <a:srgbClr val="1A1B1E"/>
                </a:solidFill>
                <a:latin typeface="Kollektif Bold"/>
              </a:rPr>
              <a:t>Insights</a:t>
            </a:r>
          </a:p>
        </p:txBody>
      </p:sp>
      <p:grpSp>
        <p:nvGrpSpPr>
          <p:cNvPr name="Group 23" id="23"/>
          <p:cNvGrpSpPr/>
          <p:nvPr/>
        </p:nvGrpSpPr>
        <p:grpSpPr>
          <a:xfrm rot="0">
            <a:off x="1346844" y="3282005"/>
            <a:ext cx="7235552" cy="2710898"/>
            <a:chOff x="0" y="0"/>
            <a:chExt cx="1905660" cy="713981"/>
          </a:xfrm>
        </p:grpSpPr>
        <p:sp>
          <p:nvSpPr>
            <p:cNvPr name="Freeform 24" id="24"/>
            <p:cNvSpPr/>
            <p:nvPr/>
          </p:nvSpPr>
          <p:spPr>
            <a:xfrm flipH="false" flipV="false" rot="0">
              <a:off x="0" y="0"/>
              <a:ext cx="1905660" cy="713981"/>
            </a:xfrm>
            <a:custGeom>
              <a:avLst/>
              <a:gdLst/>
              <a:ahLst/>
              <a:cxnLst/>
              <a:rect r="r" b="b" t="t" l="l"/>
              <a:pathLst>
                <a:path h="713981" w="1905660">
                  <a:moveTo>
                    <a:pt x="17120" y="0"/>
                  </a:moveTo>
                  <a:lnTo>
                    <a:pt x="1888540" y="0"/>
                  </a:lnTo>
                  <a:cubicBezTo>
                    <a:pt x="1897995" y="0"/>
                    <a:pt x="1905660" y="7665"/>
                    <a:pt x="1905660" y="17120"/>
                  </a:cubicBezTo>
                  <a:lnTo>
                    <a:pt x="1905660" y="696862"/>
                  </a:lnTo>
                  <a:cubicBezTo>
                    <a:pt x="1905660" y="706317"/>
                    <a:pt x="1897995" y="713981"/>
                    <a:pt x="1888540" y="713981"/>
                  </a:cubicBezTo>
                  <a:lnTo>
                    <a:pt x="17120" y="713981"/>
                  </a:lnTo>
                  <a:cubicBezTo>
                    <a:pt x="7665" y="713981"/>
                    <a:pt x="0" y="706317"/>
                    <a:pt x="0" y="696862"/>
                  </a:cubicBezTo>
                  <a:lnTo>
                    <a:pt x="0" y="17120"/>
                  </a:lnTo>
                  <a:cubicBezTo>
                    <a:pt x="0" y="7665"/>
                    <a:pt x="7665" y="0"/>
                    <a:pt x="17120" y="0"/>
                  </a:cubicBezTo>
                  <a:close/>
                </a:path>
              </a:pathLst>
            </a:custGeom>
            <a:solidFill>
              <a:srgbClr val="000000">
                <a:alpha val="0"/>
              </a:srgbClr>
            </a:solidFill>
            <a:ln cap="sq">
              <a:noFill/>
              <a:prstDash val="solid"/>
              <a:miter/>
            </a:ln>
          </p:spPr>
        </p:sp>
        <p:sp>
          <p:nvSpPr>
            <p:cNvPr name="TextBox 25" id="25"/>
            <p:cNvSpPr txBox="true"/>
            <p:nvPr/>
          </p:nvSpPr>
          <p:spPr>
            <a:xfrm>
              <a:off x="0" y="-57150"/>
              <a:ext cx="812800" cy="869950"/>
            </a:xfrm>
            <a:prstGeom prst="rect">
              <a:avLst/>
            </a:prstGeom>
          </p:spPr>
          <p:txBody>
            <a:bodyPr anchor="ctr" rtlCol="false" tIns="50800" lIns="50800" bIns="50800" rIns="50800"/>
            <a:lstStyle/>
            <a:p>
              <a:pPr marL="518160" indent="-259080" lvl="1">
                <a:lnSpc>
                  <a:spcPts val="3359"/>
                </a:lnSpc>
                <a:buFont typeface="Arial"/>
                <a:buChar char="•"/>
              </a:pPr>
              <a:r>
                <a:rPr lang="en-US" sz="2400">
                  <a:solidFill>
                    <a:srgbClr val="000000"/>
                  </a:solidFill>
                  <a:latin typeface="Kollektif"/>
                </a:rPr>
                <a:t>The scenarios were believable and the users mentioned relating to some injuries/illnesses</a:t>
              </a:r>
            </a:p>
            <a:p>
              <a:pPr>
                <a:lnSpc>
                  <a:spcPts val="1399"/>
                </a:lnSpc>
              </a:pPr>
            </a:p>
            <a:p>
              <a:pPr marL="518160" indent="-259080" lvl="1">
                <a:lnSpc>
                  <a:spcPts val="3359"/>
                </a:lnSpc>
                <a:buFont typeface="Arial"/>
                <a:buChar char="•"/>
              </a:pPr>
              <a:r>
                <a:rPr lang="en-US" sz="2400">
                  <a:solidFill>
                    <a:srgbClr val="000000"/>
                  </a:solidFill>
                  <a:latin typeface="Kollektif"/>
                </a:rPr>
                <a:t>Users took time to engage with the paper materials and slides beyond what was verbally conveyed.</a:t>
              </a:r>
            </a:p>
          </p:txBody>
        </p:sp>
      </p:grpSp>
      <p:grpSp>
        <p:nvGrpSpPr>
          <p:cNvPr name="Group 26" id="26"/>
          <p:cNvGrpSpPr/>
          <p:nvPr/>
        </p:nvGrpSpPr>
        <p:grpSpPr>
          <a:xfrm rot="0">
            <a:off x="10137178" y="3133004"/>
            <a:ext cx="7235552" cy="2859898"/>
            <a:chOff x="0" y="0"/>
            <a:chExt cx="1905660" cy="753224"/>
          </a:xfrm>
        </p:grpSpPr>
        <p:sp>
          <p:nvSpPr>
            <p:cNvPr name="Freeform 27" id="27"/>
            <p:cNvSpPr/>
            <p:nvPr/>
          </p:nvSpPr>
          <p:spPr>
            <a:xfrm flipH="false" flipV="false" rot="0">
              <a:off x="0" y="0"/>
              <a:ext cx="1905660" cy="753224"/>
            </a:xfrm>
            <a:custGeom>
              <a:avLst/>
              <a:gdLst/>
              <a:ahLst/>
              <a:cxnLst/>
              <a:rect r="r" b="b" t="t" l="l"/>
              <a:pathLst>
                <a:path h="753224" w="1905660">
                  <a:moveTo>
                    <a:pt x="17120" y="0"/>
                  </a:moveTo>
                  <a:lnTo>
                    <a:pt x="1888540" y="0"/>
                  </a:lnTo>
                  <a:cubicBezTo>
                    <a:pt x="1897995" y="0"/>
                    <a:pt x="1905660" y="7665"/>
                    <a:pt x="1905660" y="17120"/>
                  </a:cubicBezTo>
                  <a:lnTo>
                    <a:pt x="1905660" y="736105"/>
                  </a:lnTo>
                  <a:cubicBezTo>
                    <a:pt x="1905660" y="745560"/>
                    <a:pt x="1897995" y="753224"/>
                    <a:pt x="1888540" y="753224"/>
                  </a:cubicBezTo>
                  <a:lnTo>
                    <a:pt x="17120" y="753224"/>
                  </a:lnTo>
                  <a:cubicBezTo>
                    <a:pt x="7665" y="753224"/>
                    <a:pt x="0" y="745560"/>
                    <a:pt x="0" y="736105"/>
                  </a:cubicBezTo>
                  <a:lnTo>
                    <a:pt x="0" y="17120"/>
                  </a:lnTo>
                  <a:cubicBezTo>
                    <a:pt x="0" y="7665"/>
                    <a:pt x="7665" y="0"/>
                    <a:pt x="17120" y="0"/>
                  </a:cubicBezTo>
                  <a:close/>
                </a:path>
              </a:pathLst>
            </a:custGeom>
            <a:solidFill>
              <a:srgbClr val="000000">
                <a:alpha val="0"/>
              </a:srgbClr>
            </a:solidFill>
            <a:ln cap="sq">
              <a:noFill/>
              <a:prstDash val="solid"/>
              <a:miter/>
            </a:ln>
          </p:spPr>
        </p:sp>
        <p:sp>
          <p:nvSpPr>
            <p:cNvPr name="TextBox 28" id="28"/>
            <p:cNvSpPr txBox="true"/>
            <p:nvPr/>
          </p:nvSpPr>
          <p:spPr>
            <a:xfrm>
              <a:off x="0" y="-57150"/>
              <a:ext cx="812800" cy="869950"/>
            </a:xfrm>
            <a:prstGeom prst="rect">
              <a:avLst/>
            </a:prstGeom>
          </p:spPr>
          <p:txBody>
            <a:bodyPr anchor="ctr" rtlCol="false" tIns="50800" lIns="50800" bIns="50800" rIns="50800"/>
            <a:lstStyle/>
            <a:p>
              <a:pPr marL="518160" indent="-259080" lvl="1">
                <a:lnSpc>
                  <a:spcPts val="3359"/>
                </a:lnSpc>
                <a:buFont typeface="Arial"/>
                <a:buChar char="•"/>
              </a:pPr>
              <a:r>
                <a:rPr lang="en-US" sz="2400">
                  <a:solidFill>
                    <a:srgbClr val="000000"/>
                  </a:solidFill>
                  <a:latin typeface="Kollektif"/>
                </a:rPr>
                <a:t>Some of the treatment options were considered so drastic that they were not seriously considered</a:t>
              </a:r>
            </a:p>
            <a:p>
              <a:pPr>
                <a:lnSpc>
                  <a:spcPts val="1399"/>
                </a:lnSpc>
              </a:pPr>
            </a:p>
            <a:p>
              <a:pPr marL="518160" indent="-259080" lvl="1">
                <a:lnSpc>
                  <a:spcPts val="3359"/>
                </a:lnSpc>
                <a:buFont typeface="Arial"/>
                <a:buChar char="•"/>
              </a:pPr>
              <a:r>
                <a:rPr lang="en-US" sz="2400">
                  <a:solidFill>
                    <a:srgbClr val="000000"/>
                  </a:solidFill>
                  <a:latin typeface="Kollektif"/>
                </a:rPr>
                <a:t>One user was skeptic of all the treatment options as they would rather go to a professional.</a:t>
              </a:r>
            </a:p>
          </p:txBody>
        </p:sp>
      </p:grpSp>
      <p:grpSp>
        <p:nvGrpSpPr>
          <p:cNvPr name="Group 29" id="29"/>
          <p:cNvGrpSpPr/>
          <p:nvPr/>
        </p:nvGrpSpPr>
        <p:grpSpPr>
          <a:xfrm rot="0">
            <a:off x="3580321" y="7116703"/>
            <a:ext cx="7235552" cy="1779475"/>
            <a:chOff x="0" y="0"/>
            <a:chExt cx="1905660" cy="468668"/>
          </a:xfrm>
        </p:grpSpPr>
        <p:sp>
          <p:nvSpPr>
            <p:cNvPr name="Freeform 30" id="30"/>
            <p:cNvSpPr/>
            <p:nvPr/>
          </p:nvSpPr>
          <p:spPr>
            <a:xfrm flipH="false" flipV="false" rot="0">
              <a:off x="0" y="0"/>
              <a:ext cx="1905660" cy="468668"/>
            </a:xfrm>
            <a:custGeom>
              <a:avLst/>
              <a:gdLst/>
              <a:ahLst/>
              <a:cxnLst/>
              <a:rect r="r" b="b" t="t" l="l"/>
              <a:pathLst>
                <a:path h="468668" w="1905660">
                  <a:moveTo>
                    <a:pt x="17120" y="0"/>
                  </a:moveTo>
                  <a:lnTo>
                    <a:pt x="1888540" y="0"/>
                  </a:lnTo>
                  <a:cubicBezTo>
                    <a:pt x="1897995" y="0"/>
                    <a:pt x="1905660" y="7665"/>
                    <a:pt x="1905660" y="17120"/>
                  </a:cubicBezTo>
                  <a:lnTo>
                    <a:pt x="1905660" y="451549"/>
                  </a:lnTo>
                  <a:cubicBezTo>
                    <a:pt x="1905660" y="461003"/>
                    <a:pt x="1897995" y="468668"/>
                    <a:pt x="1888540" y="468668"/>
                  </a:cubicBezTo>
                  <a:lnTo>
                    <a:pt x="17120" y="468668"/>
                  </a:lnTo>
                  <a:cubicBezTo>
                    <a:pt x="7665" y="468668"/>
                    <a:pt x="0" y="461003"/>
                    <a:pt x="0" y="451549"/>
                  </a:cubicBezTo>
                  <a:lnTo>
                    <a:pt x="0" y="17120"/>
                  </a:lnTo>
                  <a:cubicBezTo>
                    <a:pt x="0" y="7665"/>
                    <a:pt x="7665" y="0"/>
                    <a:pt x="17120" y="0"/>
                  </a:cubicBezTo>
                  <a:close/>
                </a:path>
              </a:pathLst>
            </a:custGeom>
            <a:solidFill>
              <a:srgbClr val="000000">
                <a:alpha val="0"/>
              </a:srgbClr>
            </a:solidFill>
            <a:ln cap="sq">
              <a:noFill/>
              <a:prstDash val="solid"/>
              <a:miter/>
            </a:ln>
          </p:spPr>
        </p:sp>
        <p:sp>
          <p:nvSpPr>
            <p:cNvPr name="TextBox 31" id="31"/>
            <p:cNvSpPr txBox="true"/>
            <p:nvPr/>
          </p:nvSpPr>
          <p:spPr>
            <a:xfrm>
              <a:off x="0" y="-57150"/>
              <a:ext cx="812800" cy="869950"/>
            </a:xfrm>
            <a:prstGeom prst="rect">
              <a:avLst/>
            </a:prstGeom>
          </p:spPr>
          <p:txBody>
            <a:bodyPr anchor="ctr" rtlCol="false" tIns="50800" lIns="50800" bIns="50800" rIns="50800"/>
            <a:lstStyle/>
            <a:p>
              <a:pPr>
                <a:lnSpc>
                  <a:spcPts val="3359"/>
                </a:lnSpc>
              </a:pPr>
            </a:p>
          </p:txBody>
        </p:sp>
      </p:grpSp>
      <p:sp>
        <p:nvSpPr>
          <p:cNvPr name="TextBox 32" id="32"/>
          <p:cNvSpPr txBox="true"/>
          <p:nvPr/>
        </p:nvSpPr>
        <p:spPr>
          <a:xfrm rot="0">
            <a:off x="2021974" y="7505240"/>
            <a:ext cx="14675626" cy="2415735"/>
          </a:xfrm>
          <a:prstGeom prst="rect">
            <a:avLst/>
          </a:prstGeom>
        </p:spPr>
        <p:txBody>
          <a:bodyPr anchor="t" rtlCol="false" tIns="0" lIns="0" bIns="0" rIns="0">
            <a:spAutoFit/>
          </a:bodyPr>
          <a:lstStyle/>
          <a:p>
            <a:pPr algn="ctr">
              <a:lnSpc>
                <a:spcPts val="3207"/>
              </a:lnSpc>
              <a:spcBef>
                <a:spcPct val="0"/>
              </a:spcBef>
            </a:pPr>
            <a:r>
              <a:rPr lang="en-US" sz="2586">
                <a:solidFill>
                  <a:srgbClr val="1A1B1E"/>
                </a:solidFill>
                <a:latin typeface="Kollektif"/>
              </a:rPr>
              <a:t>Young people prefer to address their healthcare concerns themselves as a first line of treatment, rather than see a doctor if they can mitigate symptoms over the course of a few days. </a:t>
            </a:r>
          </a:p>
          <a:p>
            <a:pPr algn="ctr">
              <a:lnSpc>
                <a:spcPts val="3207"/>
              </a:lnSpc>
              <a:spcBef>
                <a:spcPct val="0"/>
              </a:spcBef>
            </a:pPr>
          </a:p>
          <a:p>
            <a:pPr algn="ctr">
              <a:lnSpc>
                <a:spcPts val="3207"/>
              </a:lnSpc>
              <a:spcBef>
                <a:spcPct val="0"/>
              </a:spcBef>
            </a:pPr>
            <a:r>
              <a:rPr lang="en-US" sz="2586">
                <a:solidFill>
                  <a:srgbClr val="1A1B1E"/>
                </a:solidFill>
                <a:latin typeface="Kollektif Italics"/>
              </a:rPr>
              <a:t>How can we leverage the multitude of existing cross-platform media content to help patients better help themselves? </a:t>
            </a:r>
          </a:p>
          <a:p>
            <a:pPr algn="ctr">
              <a:lnSpc>
                <a:spcPts val="3207"/>
              </a:lnSpc>
              <a:spcBef>
                <a:spcPct val="0"/>
              </a:spcBef>
            </a:pPr>
          </a:p>
        </p:txBody>
      </p:sp>
      <p:sp>
        <p:nvSpPr>
          <p:cNvPr name="Freeform 33" id="33"/>
          <p:cNvSpPr/>
          <p:nvPr/>
        </p:nvSpPr>
        <p:spPr>
          <a:xfrm flipH="false" flipV="false" rot="-10800000">
            <a:off x="13519640" y="1761923"/>
            <a:ext cx="832609" cy="892661"/>
          </a:xfrm>
          <a:custGeom>
            <a:avLst/>
            <a:gdLst/>
            <a:ahLst/>
            <a:cxnLst/>
            <a:rect r="r" b="b" t="t" l="l"/>
            <a:pathLst>
              <a:path h="892661" w="832609">
                <a:moveTo>
                  <a:pt x="0" y="0"/>
                </a:moveTo>
                <a:lnTo>
                  <a:pt x="832609" y="0"/>
                </a:lnTo>
                <a:lnTo>
                  <a:pt x="832609" y="892661"/>
                </a:lnTo>
                <a:lnTo>
                  <a:pt x="0" y="89266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34" id="34"/>
          <p:cNvSpPr/>
          <p:nvPr/>
        </p:nvSpPr>
        <p:spPr>
          <a:xfrm flipH="false" flipV="false" rot="0">
            <a:off x="4385443" y="1534350"/>
            <a:ext cx="832609" cy="892661"/>
          </a:xfrm>
          <a:custGeom>
            <a:avLst/>
            <a:gdLst/>
            <a:ahLst/>
            <a:cxnLst/>
            <a:rect r="r" b="b" t="t" l="l"/>
            <a:pathLst>
              <a:path h="892661" w="832609">
                <a:moveTo>
                  <a:pt x="0" y="0"/>
                </a:moveTo>
                <a:lnTo>
                  <a:pt x="832609" y="0"/>
                </a:lnTo>
                <a:lnTo>
                  <a:pt x="832609" y="892661"/>
                </a:lnTo>
                <a:lnTo>
                  <a:pt x="0" y="89266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10" id="10"/>
          <p:cNvGrpSpPr/>
          <p:nvPr/>
        </p:nvGrpSpPr>
        <p:grpSpPr>
          <a:xfrm rot="0">
            <a:off x="1028700" y="2425038"/>
            <a:ext cx="16701659" cy="3445958"/>
            <a:chOff x="0" y="0"/>
            <a:chExt cx="2492073" cy="514175"/>
          </a:xfrm>
        </p:grpSpPr>
        <p:sp>
          <p:nvSpPr>
            <p:cNvPr name="Freeform 11" id="11"/>
            <p:cNvSpPr/>
            <p:nvPr/>
          </p:nvSpPr>
          <p:spPr>
            <a:xfrm flipH="false" flipV="false" rot="0">
              <a:off x="0" y="0"/>
              <a:ext cx="2492072" cy="514175"/>
            </a:xfrm>
            <a:custGeom>
              <a:avLst/>
              <a:gdLst/>
              <a:ahLst/>
              <a:cxnLst/>
              <a:rect r="r" b="b" t="t" l="l"/>
              <a:pathLst>
                <a:path h="514175" w="2492072">
                  <a:moveTo>
                    <a:pt x="19469" y="0"/>
                  </a:moveTo>
                  <a:lnTo>
                    <a:pt x="2472604" y="0"/>
                  </a:lnTo>
                  <a:cubicBezTo>
                    <a:pt x="2477767" y="0"/>
                    <a:pt x="2482719" y="2051"/>
                    <a:pt x="2486370" y="5702"/>
                  </a:cubicBezTo>
                  <a:cubicBezTo>
                    <a:pt x="2490021" y="9353"/>
                    <a:pt x="2492072" y="14305"/>
                    <a:pt x="2492072" y="19469"/>
                  </a:cubicBezTo>
                  <a:lnTo>
                    <a:pt x="2492072" y="494706"/>
                  </a:lnTo>
                  <a:cubicBezTo>
                    <a:pt x="2492072" y="505459"/>
                    <a:pt x="2483356" y="514175"/>
                    <a:pt x="2472604" y="514175"/>
                  </a:cubicBezTo>
                  <a:lnTo>
                    <a:pt x="19469" y="514175"/>
                  </a:lnTo>
                  <a:cubicBezTo>
                    <a:pt x="14305" y="514175"/>
                    <a:pt x="9353" y="512124"/>
                    <a:pt x="5702" y="508473"/>
                  </a:cubicBezTo>
                  <a:cubicBezTo>
                    <a:pt x="2051" y="504822"/>
                    <a:pt x="0" y="499870"/>
                    <a:pt x="0" y="494706"/>
                  </a:cubicBezTo>
                  <a:lnTo>
                    <a:pt x="0" y="19469"/>
                  </a:lnTo>
                  <a:cubicBezTo>
                    <a:pt x="0" y="14305"/>
                    <a:pt x="2051" y="9353"/>
                    <a:pt x="5702" y="5702"/>
                  </a:cubicBezTo>
                  <a:cubicBezTo>
                    <a:pt x="9353" y="2051"/>
                    <a:pt x="14305" y="0"/>
                    <a:pt x="19469" y="0"/>
                  </a:cubicBezTo>
                  <a:close/>
                </a:path>
              </a:pathLst>
            </a:custGeom>
            <a:solidFill>
              <a:srgbClr val="FFFFFF"/>
            </a:solidFill>
            <a:ln cap="rnd">
              <a:noFill/>
              <a:prstDash val="solid"/>
              <a:round/>
            </a:ln>
          </p:spPr>
        </p:sp>
        <p:sp>
          <p:nvSpPr>
            <p:cNvPr name="TextBox 12" id="12"/>
            <p:cNvSpPr txBox="true"/>
            <p:nvPr/>
          </p:nvSpPr>
          <p:spPr>
            <a:xfrm>
              <a:off x="0" y="-57150"/>
              <a:ext cx="812800" cy="869950"/>
            </a:xfrm>
            <a:prstGeom prst="rect">
              <a:avLst/>
            </a:prstGeom>
          </p:spPr>
          <p:txBody>
            <a:bodyPr anchor="ctr" rtlCol="false" tIns="50800" lIns="50800" bIns="50800" rIns="50800"/>
            <a:lstStyle/>
            <a:p>
              <a:pPr algn="ctr" marL="0" indent="0" lvl="0">
                <a:lnSpc>
                  <a:spcPts val="2754"/>
                </a:lnSpc>
                <a:spcBef>
                  <a:spcPct val="0"/>
                </a:spcBef>
              </a:pPr>
            </a:p>
          </p:txBody>
        </p:sp>
      </p:grpSp>
      <p:sp>
        <p:nvSpPr>
          <p:cNvPr name="TextBox 13" id="13"/>
          <p:cNvSpPr txBox="true"/>
          <p:nvPr/>
        </p:nvSpPr>
        <p:spPr>
          <a:xfrm rot="0">
            <a:off x="1252669" y="623289"/>
            <a:ext cx="15400827" cy="1134999"/>
          </a:xfrm>
          <a:prstGeom prst="rect">
            <a:avLst/>
          </a:prstGeom>
        </p:spPr>
        <p:txBody>
          <a:bodyPr anchor="t" rtlCol="false" tIns="0" lIns="0" bIns="0" rIns="0">
            <a:spAutoFit/>
          </a:bodyPr>
          <a:lstStyle/>
          <a:p>
            <a:pPr algn="ctr">
              <a:lnSpc>
                <a:spcPts val="8928"/>
              </a:lnSpc>
            </a:pPr>
            <a:r>
              <a:rPr lang="en-US" sz="7200">
                <a:solidFill>
                  <a:srgbClr val="1A1B1E"/>
                </a:solidFill>
                <a:latin typeface="Kollektif Bold"/>
              </a:rPr>
              <a:t>What’s Next?</a:t>
            </a:r>
          </a:p>
        </p:txBody>
      </p:sp>
      <p:sp>
        <p:nvSpPr>
          <p:cNvPr name="TextBox 14" id="14"/>
          <p:cNvSpPr txBox="true"/>
          <p:nvPr/>
        </p:nvSpPr>
        <p:spPr>
          <a:xfrm rot="0">
            <a:off x="1630063" y="3606602"/>
            <a:ext cx="4015214" cy="1127959"/>
          </a:xfrm>
          <a:prstGeom prst="rect">
            <a:avLst/>
          </a:prstGeom>
        </p:spPr>
        <p:txBody>
          <a:bodyPr anchor="t" rtlCol="false" tIns="0" lIns="0" bIns="0" rIns="0">
            <a:spAutoFit/>
          </a:bodyPr>
          <a:lstStyle/>
          <a:p>
            <a:pPr>
              <a:lnSpc>
                <a:spcPts val="8928"/>
              </a:lnSpc>
            </a:pPr>
            <a:r>
              <a:rPr lang="en-US" sz="7200">
                <a:solidFill>
                  <a:srgbClr val="1A1B1E"/>
                </a:solidFill>
                <a:latin typeface="Kollektif Bold"/>
              </a:rPr>
              <a:t>CheckUp</a:t>
            </a:r>
          </a:p>
        </p:txBody>
      </p:sp>
      <p:sp>
        <p:nvSpPr>
          <p:cNvPr name="Freeform 15" id="15"/>
          <p:cNvSpPr/>
          <p:nvPr/>
        </p:nvSpPr>
        <p:spPr>
          <a:xfrm flipH="false" flipV="false" rot="0">
            <a:off x="5645277" y="3118215"/>
            <a:ext cx="2137475" cy="2142832"/>
          </a:xfrm>
          <a:custGeom>
            <a:avLst/>
            <a:gdLst/>
            <a:ahLst/>
            <a:cxnLst/>
            <a:rect r="r" b="b" t="t" l="l"/>
            <a:pathLst>
              <a:path h="2142832" w="2137475">
                <a:moveTo>
                  <a:pt x="0" y="0"/>
                </a:moveTo>
                <a:lnTo>
                  <a:pt x="2137475" y="0"/>
                </a:lnTo>
                <a:lnTo>
                  <a:pt x="2137475" y="2142832"/>
                </a:lnTo>
                <a:lnTo>
                  <a:pt x="0" y="2142832"/>
                </a:lnTo>
                <a:lnTo>
                  <a:pt x="0" y="0"/>
                </a:lnTo>
                <a:close/>
              </a:path>
            </a:pathLst>
          </a:custGeom>
          <a:blipFill>
            <a:blip r:embed="rId9"/>
            <a:stretch>
              <a:fillRect l="0" t="0" r="0" b="0"/>
            </a:stretch>
          </a:blipFill>
        </p:spPr>
      </p:sp>
      <p:grpSp>
        <p:nvGrpSpPr>
          <p:cNvPr name="Group 16" id="16"/>
          <p:cNvGrpSpPr/>
          <p:nvPr/>
        </p:nvGrpSpPr>
        <p:grpSpPr>
          <a:xfrm rot="0">
            <a:off x="8011352" y="2759682"/>
            <a:ext cx="9486061" cy="2859898"/>
            <a:chOff x="0" y="0"/>
            <a:chExt cx="2498386" cy="753224"/>
          </a:xfrm>
        </p:grpSpPr>
        <p:sp>
          <p:nvSpPr>
            <p:cNvPr name="Freeform 17" id="17"/>
            <p:cNvSpPr/>
            <p:nvPr/>
          </p:nvSpPr>
          <p:spPr>
            <a:xfrm flipH="false" flipV="false" rot="0">
              <a:off x="0" y="0"/>
              <a:ext cx="2498386" cy="753224"/>
            </a:xfrm>
            <a:custGeom>
              <a:avLst/>
              <a:gdLst/>
              <a:ahLst/>
              <a:cxnLst/>
              <a:rect r="r" b="b" t="t" l="l"/>
              <a:pathLst>
                <a:path h="753224" w="2498386">
                  <a:moveTo>
                    <a:pt x="13058" y="0"/>
                  </a:moveTo>
                  <a:lnTo>
                    <a:pt x="2485328" y="0"/>
                  </a:lnTo>
                  <a:cubicBezTo>
                    <a:pt x="2488791" y="0"/>
                    <a:pt x="2492113" y="1376"/>
                    <a:pt x="2494562" y="3825"/>
                  </a:cubicBezTo>
                  <a:cubicBezTo>
                    <a:pt x="2497011" y="6274"/>
                    <a:pt x="2498386" y="9595"/>
                    <a:pt x="2498386" y="13058"/>
                  </a:cubicBezTo>
                  <a:lnTo>
                    <a:pt x="2498386" y="740166"/>
                  </a:lnTo>
                  <a:cubicBezTo>
                    <a:pt x="2498386" y="743629"/>
                    <a:pt x="2497011" y="746951"/>
                    <a:pt x="2494562" y="749400"/>
                  </a:cubicBezTo>
                  <a:cubicBezTo>
                    <a:pt x="2492113" y="751848"/>
                    <a:pt x="2488791" y="753224"/>
                    <a:pt x="2485328" y="753224"/>
                  </a:cubicBezTo>
                  <a:lnTo>
                    <a:pt x="13058" y="753224"/>
                  </a:lnTo>
                  <a:cubicBezTo>
                    <a:pt x="9595" y="753224"/>
                    <a:pt x="6274" y="751848"/>
                    <a:pt x="3825" y="749400"/>
                  </a:cubicBezTo>
                  <a:cubicBezTo>
                    <a:pt x="1376" y="746951"/>
                    <a:pt x="0" y="743629"/>
                    <a:pt x="0" y="740166"/>
                  </a:cubicBezTo>
                  <a:lnTo>
                    <a:pt x="0" y="13058"/>
                  </a:lnTo>
                  <a:cubicBezTo>
                    <a:pt x="0" y="9595"/>
                    <a:pt x="1376" y="6274"/>
                    <a:pt x="3825" y="3825"/>
                  </a:cubicBezTo>
                  <a:cubicBezTo>
                    <a:pt x="6274" y="1376"/>
                    <a:pt x="9595" y="0"/>
                    <a:pt x="13058" y="0"/>
                  </a:cubicBezTo>
                  <a:close/>
                </a:path>
              </a:pathLst>
            </a:custGeom>
            <a:solidFill>
              <a:srgbClr val="000000">
                <a:alpha val="0"/>
              </a:srgbClr>
            </a:solidFill>
            <a:ln cap="sq">
              <a:noFill/>
              <a:prstDash val="solid"/>
              <a:miter/>
            </a:ln>
          </p:spPr>
        </p:sp>
        <p:sp>
          <p:nvSpPr>
            <p:cNvPr name="TextBox 18" id="18"/>
            <p:cNvSpPr txBox="true"/>
            <p:nvPr/>
          </p:nvSpPr>
          <p:spPr>
            <a:xfrm>
              <a:off x="0" y="-76200"/>
              <a:ext cx="812800" cy="889000"/>
            </a:xfrm>
            <a:prstGeom prst="rect">
              <a:avLst/>
            </a:prstGeom>
          </p:spPr>
          <p:txBody>
            <a:bodyPr anchor="ctr" rtlCol="false" tIns="50800" lIns="50800" bIns="50800" rIns="50800"/>
            <a:lstStyle/>
            <a:p>
              <a:pPr marL="777234" indent="-388617" lvl="1">
                <a:lnSpc>
                  <a:spcPts val="5039"/>
                </a:lnSpc>
                <a:buFont typeface="Arial"/>
                <a:buChar char="•"/>
              </a:pPr>
              <a:r>
                <a:rPr lang="en-US" sz="3599">
                  <a:solidFill>
                    <a:srgbClr val="000000"/>
                  </a:solidFill>
                  <a:latin typeface="Kollektif"/>
                </a:rPr>
                <a:t>Clear functionality and user end goal</a:t>
              </a:r>
            </a:p>
            <a:p>
              <a:pPr marL="777234" indent="-388617" lvl="1">
                <a:lnSpc>
                  <a:spcPts val="5039"/>
                </a:lnSpc>
                <a:buFont typeface="Arial"/>
                <a:buChar char="•"/>
              </a:pPr>
              <a:r>
                <a:rPr lang="en-US" sz="3599">
                  <a:solidFill>
                    <a:srgbClr val="000000"/>
                  </a:solidFill>
                  <a:latin typeface="Kollektif"/>
                </a:rPr>
                <a:t>Does not currently exist</a:t>
              </a:r>
            </a:p>
            <a:p>
              <a:pPr marL="777234" indent="-388617" lvl="1">
                <a:lnSpc>
                  <a:spcPts val="5039"/>
                </a:lnSpc>
                <a:buFont typeface="Arial"/>
                <a:buChar char="•"/>
              </a:pPr>
              <a:r>
                <a:rPr lang="en-US" sz="3599">
                  <a:solidFill>
                    <a:srgbClr val="000000"/>
                  </a:solidFill>
                  <a:latin typeface="Kollektif"/>
                </a:rPr>
                <a:t>Consists of actionable tasks</a:t>
              </a:r>
            </a:p>
            <a:p>
              <a:pPr marL="777234" indent="-388617" lvl="1">
                <a:lnSpc>
                  <a:spcPts val="5039"/>
                </a:lnSpc>
                <a:buFont typeface="Arial"/>
                <a:buChar char="•"/>
              </a:pPr>
              <a:r>
                <a:rPr lang="en-US" sz="3599">
                  <a:solidFill>
                    <a:srgbClr val="000000"/>
                  </a:solidFill>
                  <a:latin typeface="Kollektif"/>
                </a:rPr>
                <a:t>Need to explore recurring appointments</a:t>
              </a:r>
            </a:p>
          </p:txBody>
        </p:sp>
      </p:grpSp>
      <p:grpSp>
        <p:nvGrpSpPr>
          <p:cNvPr name="Group 19" id="19"/>
          <p:cNvGrpSpPr/>
          <p:nvPr/>
        </p:nvGrpSpPr>
        <p:grpSpPr>
          <a:xfrm rot="0">
            <a:off x="1028700" y="6232056"/>
            <a:ext cx="7745159" cy="3445958"/>
            <a:chOff x="0" y="0"/>
            <a:chExt cx="1155664" cy="514175"/>
          </a:xfrm>
        </p:grpSpPr>
        <p:sp>
          <p:nvSpPr>
            <p:cNvPr name="Freeform 20" id="20"/>
            <p:cNvSpPr/>
            <p:nvPr/>
          </p:nvSpPr>
          <p:spPr>
            <a:xfrm flipH="false" flipV="false" rot="0">
              <a:off x="0" y="0"/>
              <a:ext cx="1155664" cy="514175"/>
            </a:xfrm>
            <a:custGeom>
              <a:avLst/>
              <a:gdLst/>
              <a:ahLst/>
              <a:cxnLst/>
              <a:rect r="r" b="b" t="t" l="l"/>
              <a:pathLst>
                <a:path h="514175" w="1155664">
                  <a:moveTo>
                    <a:pt x="41982" y="0"/>
                  </a:moveTo>
                  <a:lnTo>
                    <a:pt x="1113681" y="0"/>
                  </a:lnTo>
                  <a:cubicBezTo>
                    <a:pt x="1124816" y="0"/>
                    <a:pt x="1135494" y="4423"/>
                    <a:pt x="1143367" y="12296"/>
                  </a:cubicBezTo>
                  <a:cubicBezTo>
                    <a:pt x="1151240" y="20170"/>
                    <a:pt x="1155664" y="30848"/>
                    <a:pt x="1155664" y="41982"/>
                  </a:cubicBezTo>
                  <a:lnTo>
                    <a:pt x="1155664" y="472193"/>
                  </a:lnTo>
                  <a:cubicBezTo>
                    <a:pt x="1155664" y="483327"/>
                    <a:pt x="1151240" y="494006"/>
                    <a:pt x="1143367" y="501879"/>
                  </a:cubicBezTo>
                  <a:cubicBezTo>
                    <a:pt x="1135494" y="509752"/>
                    <a:pt x="1124816" y="514175"/>
                    <a:pt x="1113681" y="514175"/>
                  </a:cubicBezTo>
                  <a:lnTo>
                    <a:pt x="41982" y="514175"/>
                  </a:lnTo>
                  <a:cubicBezTo>
                    <a:pt x="30848" y="514175"/>
                    <a:pt x="20170" y="509752"/>
                    <a:pt x="12296" y="501879"/>
                  </a:cubicBezTo>
                  <a:cubicBezTo>
                    <a:pt x="4423" y="494006"/>
                    <a:pt x="0" y="483327"/>
                    <a:pt x="0" y="472193"/>
                  </a:cubicBezTo>
                  <a:lnTo>
                    <a:pt x="0" y="41982"/>
                  </a:lnTo>
                  <a:cubicBezTo>
                    <a:pt x="0" y="30848"/>
                    <a:pt x="4423" y="20170"/>
                    <a:pt x="12296" y="12296"/>
                  </a:cubicBezTo>
                  <a:cubicBezTo>
                    <a:pt x="20170" y="4423"/>
                    <a:pt x="30848" y="0"/>
                    <a:pt x="41982" y="0"/>
                  </a:cubicBezTo>
                  <a:close/>
                </a:path>
              </a:pathLst>
            </a:custGeom>
            <a:solidFill>
              <a:srgbClr val="FFFFFF"/>
            </a:solidFill>
            <a:ln cap="rnd">
              <a:noFill/>
              <a:prstDash val="solid"/>
              <a:round/>
            </a:ln>
          </p:spPr>
        </p:sp>
        <p:sp>
          <p:nvSpPr>
            <p:cNvPr name="TextBox 21" id="21"/>
            <p:cNvSpPr txBox="true"/>
            <p:nvPr/>
          </p:nvSpPr>
          <p:spPr>
            <a:xfrm>
              <a:off x="0" y="-57150"/>
              <a:ext cx="812800" cy="869950"/>
            </a:xfrm>
            <a:prstGeom prst="rect">
              <a:avLst/>
            </a:prstGeom>
          </p:spPr>
          <p:txBody>
            <a:bodyPr anchor="ctr" rtlCol="false" tIns="50800" lIns="50800" bIns="50800" rIns="50800"/>
            <a:lstStyle/>
            <a:p>
              <a:pPr algn="ctr" marL="0" indent="0" lvl="0">
                <a:lnSpc>
                  <a:spcPts val="2754"/>
                </a:lnSpc>
                <a:spcBef>
                  <a:spcPct val="0"/>
                </a:spcBef>
              </a:pPr>
            </a:p>
          </p:txBody>
        </p:sp>
      </p:grpSp>
      <p:grpSp>
        <p:nvGrpSpPr>
          <p:cNvPr name="Group 22" id="22"/>
          <p:cNvGrpSpPr/>
          <p:nvPr/>
        </p:nvGrpSpPr>
        <p:grpSpPr>
          <a:xfrm rot="0">
            <a:off x="9149614" y="6232056"/>
            <a:ext cx="8353413" cy="3445958"/>
            <a:chOff x="0" y="0"/>
            <a:chExt cx="1246422" cy="514175"/>
          </a:xfrm>
        </p:grpSpPr>
        <p:sp>
          <p:nvSpPr>
            <p:cNvPr name="Freeform 23" id="23"/>
            <p:cNvSpPr/>
            <p:nvPr/>
          </p:nvSpPr>
          <p:spPr>
            <a:xfrm flipH="false" flipV="false" rot="0">
              <a:off x="0" y="0"/>
              <a:ext cx="1246422" cy="514175"/>
            </a:xfrm>
            <a:custGeom>
              <a:avLst/>
              <a:gdLst/>
              <a:ahLst/>
              <a:cxnLst/>
              <a:rect r="r" b="b" t="t" l="l"/>
              <a:pathLst>
                <a:path h="514175" w="1246422">
                  <a:moveTo>
                    <a:pt x="38925" y="0"/>
                  </a:moveTo>
                  <a:lnTo>
                    <a:pt x="1207496" y="0"/>
                  </a:lnTo>
                  <a:cubicBezTo>
                    <a:pt x="1217820" y="0"/>
                    <a:pt x="1227721" y="4101"/>
                    <a:pt x="1235021" y="11401"/>
                  </a:cubicBezTo>
                  <a:cubicBezTo>
                    <a:pt x="1242321" y="18701"/>
                    <a:pt x="1246422" y="28602"/>
                    <a:pt x="1246422" y="38925"/>
                  </a:cubicBezTo>
                  <a:lnTo>
                    <a:pt x="1246422" y="475250"/>
                  </a:lnTo>
                  <a:cubicBezTo>
                    <a:pt x="1246422" y="485573"/>
                    <a:pt x="1242321" y="495474"/>
                    <a:pt x="1235021" y="502774"/>
                  </a:cubicBezTo>
                  <a:cubicBezTo>
                    <a:pt x="1227721" y="510074"/>
                    <a:pt x="1217820" y="514175"/>
                    <a:pt x="1207496" y="514175"/>
                  </a:cubicBezTo>
                  <a:lnTo>
                    <a:pt x="38925" y="514175"/>
                  </a:lnTo>
                  <a:cubicBezTo>
                    <a:pt x="28602" y="514175"/>
                    <a:pt x="18701" y="510074"/>
                    <a:pt x="11401" y="502774"/>
                  </a:cubicBezTo>
                  <a:cubicBezTo>
                    <a:pt x="4101" y="495474"/>
                    <a:pt x="0" y="485573"/>
                    <a:pt x="0" y="475250"/>
                  </a:cubicBezTo>
                  <a:lnTo>
                    <a:pt x="0" y="38925"/>
                  </a:lnTo>
                  <a:cubicBezTo>
                    <a:pt x="0" y="28602"/>
                    <a:pt x="4101" y="18701"/>
                    <a:pt x="11401" y="11401"/>
                  </a:cubicBezTo>
                  <a:cubicBezTo>
                    <a:pt x="18701" y="4101"/>
                    <a:pt x="28602" y="0"/>
                    <a:pt x="38925" y="0"/>
                  </a:cubicBezTo>
                  <a:close/>
                </a:path>
              </a:pathLst>
            </a:custGeom>
            <a:solidFill>
              <a:srgbClr val="FFFFFF"/>
            </a:solidFill>
            <a:ln cap="rnd">
              <a:noFill/>
              <a:prstDash val="solid"/>
              <a:round/>
            </a:ln>
          </p:spPr>
        </p:sp>
        <p:sp>
          <p:nvSpPr>
            <p:cNvPr name="TextBox 24" id="24"/>
            <p:cNvSpPr txBox="true"/>
            <p:nvPr/>
          </p:nvSpPr>
          <p:spPr>
            <a:xfrm>
              <a:off x="0" y="-57150"/>
              <a:ext cx="812800" cy="869950"/>
            </a:xfrm>
            <a:prstGeom prst="rect">
              <a:avLst/>
            </a:prstGeom>
          </p:spPr>
          <p:txBody>
            <a:bodyPr anchor="ctr" rtlCol="false" tIns="50800" lIns="50800" bIns="50800" rIns="50800"/>
            <a:lstStyle/>
            <a:p>
              <a:pPr algn="ctr" marL="0" indent="0" lvl="0">
                <a:lnSpc>
                  <a:spcPts val="2754"/>
                </a:lnSpc>
                <a:spcBef>
                  <a:spcPct val="0"/>
                </a:spcBef>
              </a:pPr>
            </a:p>
          </p:txBody>
        </p:sp>
      </p:grpSp>
      <p:grpSp>
        <p:nvGrpSpPr>
          <p:cNvPr name="Group 25" id="25"/>
          <p:cNvGrpSpPr/>
          <p:nvPr/>
        </p:nvGrpSpPr>
        <p:grpSpPr>
          <a:xfrm rot="0">
            <a:off x="1145173" y="7389157"/>
            <a:ext cx="7512213" cy="2288857"/>
            <a:chOff x="0" y="0"/>
            <a:chExt cx="1978525" cy="602827"/>
          </a:xfrm>
        </p:grpSpPr>
        <p:sp>
          <p:nvSpPr>
            <p:cNvPr name="Freeform 26" id="26"/>
            <p:cNvSpPr/>
            <p:nvPr/>
          </p:nvSpPr>
          <p:spPr>
            <a:xfrm flipH="false" flipV="false" rot="0">
              <a:off x="0" y="0"/>
              <a:ext cx="1978525" cy="602827"/>
            </a:xfrm>
            <a:custGeom>
              <a:avLst/>
              <a:gdLst/>
              <a:ahLst/>
              <a:cxnLst/>
              <a:rect r="r" b="b" t="t" l="l"/>
              <a:pathLst>
                <a:path h="602827" w="1978525">
                  <a:moveTo>
                    <a:pt x="16489" y="0"/>
                  </a:moveTo>
                  <a:lnTo>
                    <a:pt x="1962036" y="0"/>
                  </a:lnTo>
                  <a:cubicBezTo>
                    <a:pt x="1966409" y="0"/>
                    <a:pt x="1970603" y="1737"/>
                    <a:pt x="1973696" y="4830"/>
                  </a:cubicBezTo>
                  <a:cubicBezTo>
                    <a:pt x="1976788" y="7922"/>
                    <a:pt x="1978525" y="12116"/>
                    <a:pt x="1978525" y="16489"/>
                  </a:cubicBezTo>
                  <a:lnTo>
                    <a:pt x="1978525" y="586337"/>
                  </a:lnTo>
                  <a:cubicBezTo>
                    <a:pt x="1978525" y="590711"/>
                    <a:pt x="1976788" y="594905"/>
                    <a:pt x="1973696" y="597997"/>
                  </a:cubicBezTo>
                  <a:cubicBezTo>
                    <a:pt x="1970603" y="601089"/>
                    <a:pt x="1966409" y="602827"/>
                    <a:pt x="1962036" y="602827"/>
                  </a:cubicBezTo>
                  <a:lnTo>
                    <a:pt x="16489" y="602827"/>
                  </a:lnTo>
                  <a:cubicBezTo>
                    <a:pt x="12116" y="602827"/>
                    <a:pt x="7922" y="601089"/>
                    <a:pt x="4830" y="597997"/>
                  </a:cubicBezTo>
                  <a:cubicBezTo>
                    <a:pt x="1737" y="594905"/>
                    <a:pt x="0" y="590711"/>
                    <a:pt x="0" y="586337"/>
                  </a:cubicBezTo>
                  <a:lnTo>
                    <a:pt x="0" y="16489"/>
                  </a:lnTo>
                  <a:cubicBezTo>
                    <a:pt x="0" y="12116"/>
                    <a:pt x="1737" y="7922"/>
                    <a:pt x="4830" y="4830"/>
                  </a:cubicBezTo>
                  <a:cubicBezTo>
                    <a:pt x="7922" y="1737"/>
                    <a:pt x="12116" y="0"/>
                    <a:pt x="16489" y="0"/>
                  </a:cubicBezTo>
                  <a:close/>
                </a:path>
              </a:pathLst>
            </a:custGeom>
            <a:solidFill>
              <a:srgbClr val="000000">
                <a:alpha val="0"/>
              </a:srgbClr>
            </a:solidFill>
            <a:ln cap="sq">
              <a:noFill/>
              <a:prstDash val="solid"/>
              <a:miter/>
            </a:ln>
          </p:spPr>
        </p:sp>
        <p:sp>
          <p:nvSpPr>
            <p:cNvPr name="TextBox 27" id="27"/>
            <p:cNvSpPr txBox="true"/>
            <p:nvPr/>
          </p:nvSpPr>
          <p:spPr>
            <a:xfrm>
              <a:off x="0" y="-47625"/>
              <a:ext cx="812800" cy="860425"/>
            </a:xfrm>
            <a:prstGeom prst="rect">
              <a:avLst/>
            </a:prstGeom>
          </p:spPr>
          <p:txBody>
            <a:bodyPr anchor="ctr" rtlCol="false" tIns="50800" lIns="50800" bIns="50800" rIns="50800"/>
            <a:lstStyle/>
            <a:p>
              <a:pPr marL="539748" indent="-269874" lvl="1">
                <a:lnSpc>
                  <a:spcPts val="3499"/>
                </a:lnSpc>
                <a:buFont typeface="Arial"/>
                <a:buChar char="•"/>
              </a:pPr>
              <a:r>
                <a:rPr lang="en-US" sz="2499">
                  <a:solidFill>
                    <a:srgbClr val="000000"/>
                  </a:solidFill>
                  <a:latin typeface="Kollektif"/>
                </a:rPr>
                <a:t>Could perpetuate racial biases in doctor selection</a:t>
              </a:r>
            </a:p>
            <a:p>
              <a:pPr marL="539748" indent="-269874" lvl="1">
                <a:lnSpc>
                  <a:spcPts val="3499"/>
                </a:lnSpc>
                <a:buFont typeface="Arial"/>
                <a:buChar char="•"/>
              </a:pPr>
              <a:r>
                <a:rPr lang="en-US" sz="2499">
                  <a:solidFill>
                    <a:srgbClr val="000000"/>
                  </a:solidFill>
                  <a:latin typeface="Kollektif"/>
                </a:rPr>
                <a:t>Data privacy concerns</a:t>
              </a:r>
            </a:p>
            <a:p>
              <a:pPr marL="539748" indent="-269874" lvl="1">
                <a:lnSpc>
                  <a:spcPts val="3499"/>
                </a:lnSpc>
                <a:buFont typeface="Arial"/>
                <a:buChar char="•"/>
              </a:pPr>
              <a:r>
                <a:rPr lang="en-US" sz="2499">
                  <a:solidFill>
                    <a:srgbClr val="000000"/>
                  </a:solidFill>
                  <a:latin typeface="Kollektif"/>
                </a:rPr>
                <a:t>Integration with calendar services: how to guarantee privacy?</a:t>
              </a:r>
            </a:p>
            <a:p>
              <a:pPr>
                <a:lnSpc>
                  <a:spcPts val="3499"/>
                </a:lnSpc>
              </a:pPr>
            </a:p>
          </p:txBody>
        </p:sp>
      </p:grpSp>
      <p:sp>
        <p:nvSpPr>
          <p:cNvPr name="TextBox 28" id="28"/>
          <p:cNvSpPr txBox="true"/>
          <p:nvPr/>
        </p:nvSpPr>
        <p:spPr>
          <a:xfrm rot="0">
            <a:off x="2698800" y="6509171"/>
            <a:ext cx="4015214" cy="685397"/>
          </a:xfrm>
          <a:prstGeom prst="rect">
            <a:avLst/>
          </a:prstGeom>
        </p:spPr>
        <p:txBody>
          <a:bodyPr anchor="t" rtlCol="false" tIns="0" lIns="0" bIns="0" rIns="0">
            <a:spAutoFit/>
          </a:bodyPr>
          <a:lstStyle/>
          <a:p>
            <a:pPr algn="ctr">
              <a:lnSpc>
                <a:spcPts val="5455"/>
              </a:lnSpc>
            </a:pPr>
            <a:r>
              <a:rPr lang="en-US" sz="4399">
                <a:solidFill>
                  <a:srgbClr val="1A1B1E"/>
                </a:solidFill>
                <a:latin typeface="Kollektif Bold"/>
              </a:rPr>
              <a:t>Ethics</a:t>
            </a:r>
          </a:p>
        </p:txBody>
      </p:sp>
      <p:sp>
        <p:nvSpPr>
          <p:cNvPr name="TextBox 29" id="29"/>
          <p:cNvSpPr txBox="true"/>
          <p:nvPr/>
        </p:nvSpPr>
        <p:spPr>
          <a:xfrm rot="0">
            <a:off x="11318713" y="6509171"/>
            <a:ext cx="4015214" cy="685397"/>
          </a:xfrm>
          <a:prstGeom prst="rect">
            <a:avLst/>
          </a:prstGeom>
        </p:spPr>
        <p:txBody>
          <a:bodyPr anchor="t" rtlCol="false" tIns="0" lIns="0" bIns="0" rIns="0">
            <a:spAutoFit/>
          </a:bodyPr>
          <a:lstStyle/>
          <a:p>
            <a:pPr algn="ctr">
              <a:lnSpc>
                <a:spcPts val="5455"/>
              </a:lnSpc>
            </a:pPr>
            <a:r>
              <a:rPr lang="en-US" sz="4399">
                <a:solidFill>
                  <a:srgbClr val="1A1B1E"/>
                </a:solidFill>
                <a:latin typeface="Kollektif Bold"/>
              </a:rPr>
              <a:t>User Bias</a:t>
            </a:r>
          </a:p>
        </p:txBody>
      </p:sp>
      <p:grpSp>
        <p:nvGrpSpPr>
          <p:cNvPr name="Group 30" id="30"/>
          <p:cNvGrpSpPr/>
          <p:nvPr/>
        </p:nvGrpSpPr>
        <p:grpSpPr>
          <a:xfrm rot="0">
            <a:off x="9711506" y="8358330"/>
            <a:ext cx="8351041" cy="1147106"/>
            <a:chOff x="0" y="0"/>
            <a:chExt cx="2199451" cy="302118"/>
          </a:xfrm>
        </p:grpSpPr>
        <p:sp>
          <p:nvSpPr>
            <p:cNvPr name="Freeform 31" id="31"/>
            <p:cNvSpPr/>
            <p:nvPr/>
          </p:nvSpPr>
          <p:spPr>
            <a:xfrm flipH="false" flipV="false" rot="0">
              <a:off x="0" y="0"/>
              <a:ext cx="2199451" cy="302119"/>
            </a:xfrm>
            <a:custGeom>
              <a:avLst/>
              <a:gdLst/>
              <a:ahLst/>
              <a:cxnLst/>
              <a:rect r="r" b="b" t="t" l="l"/>
              <a:pathLst>
                <a:path h="302119" w="2199451">
                  <a:moveTo>
                    <a:pt x="14833" y="0"/>
                  </a:moveTo>
                  <a:lnTo>
                    <a:pt x="2184618" y="0"/>
                  </a:lnTo>
                  <a:cubicBezTo>
                    <a:pt x="2188552" y="0"/>
                    <a:pt x="2192325" y="1563"/>
                    <a:pt x="2195107" y="4344"/>
                  </a:cubicBezTo>
                  <a:cubicBezTo>
                    <a:pt x="2197889" y="7126"/>
                    <a:pt x="2199451" y="10899"/>
                    <a:pt x="2199451" y="14833"/>
                  </a:cubicBezTo>
                  <a:lnTo>
                    <a:pt x="2199451" y="287286"/>
                  </a:lnTo>
                  <a:cubicBezTo>
                    <a:pt x="2199451" y="295478"/>
                    <a:pt x="2192810" y="302119"/>
                    <a:pt x="2184618" y="302119"/>
                  </a:cubicBezTo>
                  <a:lnTo>
                    <a:pt x="14833" y="302119"/>
                  </a:lnTo>
                  <a:cubicBezTo>
                    <a:pt x="6641" y="302119"/>
                    <a:pt x="0" y="295478"/>
                    <a:pt x="0" y="287286"/>
                  </a:cubicBezTo>
                  <a:lnTo>
                    <a:pt x="0" y="14833"/>
                  </a:lnTo>
                  <a:cubicBezTo>
                    <a:pt x="0" y="6641"/>
                    <a:pt x="6641" y="0"/>
                    <a:pt x="14833" y="0"/>
                  </a:cubicBezTo>
                  <a:close/>
                </a:path>
              </a:pathLst>
            </a:custGeom>
            <a:solidFill>
              <a:srgbClr val="000000">
                <a:alpha val="0"/>
              </a:srgbClr>
            </a:solidFill>
            <a:ln cap="sq">
              <a:noFill/>
              <a:prstDash val="solid"/>
              <a:miter/>
            </a:ln>
          </p:spPr>
        </p:sp>
        <p:sp>
          <p:nvSpPr>
            <p:cNvPr name="TextBox 32" id="32"/>
            <p:cNvSpPr txBox="true"/>
            <p:nvPr/>
          </p:nvSpPr>
          <p:spPr>
            <a:xfrm>
              <a:off x="0" y="-47625"/>
              <a:ext cx="812800" cy="860425"/>
            </a:xfrm>
            <a:prstGeom prst="rect">
              <a:avLst/>
            </a:prstGeom>
          </p:spPr>
          <p:txBody>
            <a:bodyPr anchor="ctr" rtlCol="false" tIns="50800" lIns="50800" bIns="50800" rIns="50800"/>
            <a:lstStyle/>
            <a:p>
              <a:pPr marL="539748" indent="-269874" lvl="1">
                <a:lnSpc>
                  <a:spcPts val="3499"/>
                </a:lnSpc>
                <a:buFont typeface="Arial"/>
                <a:buChar char="•"/>
              </a:pPr>
              <a:r>
                <a:rPr lang="en-US" sz="2499">
                  <a:solidFill>
                    <a:srgbClr val="000000"/>
                  </a:solidFill>
                  <a:latin typeface="Kollektif"/>
                </a:rPr>
                <a:t>Excludes elderly &amp; less tech-savvy communities</a:t>
              </a:r>
            </a:p>
            <a:p>
              <a:pPr marL="539748" indent="-269874" lvl="1">
                <a:lnSpc>
                  <a:spcPts val="3499"/>
                </a:lnSpc>
                <a:buFont typeface="Arial"/>
                <a:buChar char="•"/>
              </a:pPr>
              <a:r>
                <a:rPr lang="en-US" sz="2499">
                  <a:solidFill>
                    <a:srgbClr val="000000"/>
                  </a:solidFill>
                  <a:latin typeface="Kollektif"/>
                </a:rPr>
                <a:t>Excludes people who don’t use calendar apps</a:t>
              </a:r>
            </a:p>
          </p:txBody>
        </p:sp>
      </p:grpSp>
      <p:grpSp>
        <p:nvGrpSpPr>
          <p:cNvPr name="Group 33" id="33"/>
          <p:cNvGrpSpPr/>
          <p:nvPr/>
        </p:nvGrpSpPr>
        <p:grpSpPr>
          <a:xfrm rot="0">
            <a:off x="9878727" y="7211223"/>
            <a:ext cx="6774770" cy="1147106"/>
            <a:chOff x="0" y="0"/>
            <a:chExt cx="1784301" cy="302118"/>
          </a:xfrm>
        </p:grpSpPr>
        <p:sp>
          <p:nvSpPr>
            <p:cNvPr name="Freeform 34" id="34"/>
            <p:cNvSpPr/>
            <p:nvPr/>
          </p:nvSpPr>
          <p:spPr>
            <a:xfrm flipH="false" flipV="false" rot="0">
              <a:off x="0" y="0"/>
              <a:ext cx="1784301" cy="302119"/>
            </a:xfrm>
            <a:custGeom>
              <a:avLst/>
              <a:gdLst/>
              <a:ahLst/>
              <a:cxnLst/>
              <a:rect r="r" b="b" t="t" l="l"/>
              <a:pathLst>
                <a:path h="302119" w="1784301">
                  <a:moveTo>
                    <a:pt x="18284" y="0"/>
                  </a:moveTo>
                  <a:lnTo>
                    <a:pt x="1766017" y="0"/>
                  </a:lnTo>
                  <a:cubicBezTo>
                    <a:pt x="1776115" y="0"/>
                    <a:pt x="1784301" y="8186"/>
                    <a:pt x="1784301" y="18284"/>
                  </a:cubicBezTo>
                  <a:lnTo>
                    <a:pt x="1784301" y="283834"/>
                  </a:lnTo>
                  <a:cubicBezTo>
                    <a:pt x="1784301" y="293932"/>
                    <a:pt x="1776115" y="302119"/>
                    <a:pt x="1766017" y="302119"/>
                  </a:cubicBezTo>
                  <a:lnTo>
                    <a:pt x="18284" y="302119"/>
                  </a:lnTo>
                  <a:cubicBezTo>
                    <a:pt x="13435" y="302119"/>
                    <a:pt x="8784" y="300192"/>
                    <a:pt x="5355" y="296763"/>
                  </a:cubicBezTo>
                  <a:cubicBezTo>
                    <a:pt x="1926" y="293334"/>
                    <a:pt x="0" y="288684"/>
                    <a:pt x="0" y="283834"/>
                  </a:cubicBezTo>
                  <a:lnTo>
                    <a:pt x="0" y="18284"/>
                  </a:lnTo>
                  <a:cubicBezTo>
                    <a:pt x="0" y="8186"/>
                    <a:pt x="8186" y="0"/>
                    <a:pt x="18284" y="0"/>
                  </a:cubicBezTo>
                  <a:close/>
                </a:path>
              </a:pathLst>
            </a:custGeom>
            <a:solidFill>
              <a:srgbClr val="000000">
                <a:alpha val="0"/>
              </a:srgbClr>
            </a:solidFill>
            <a:ln cap="sq">
              <a:noFill/>
              <a:prstDash val="solid"/>
              <a:miter/>
            </a:ln>
          </p:spPr>
        </p:sp>
        <p:sp>
          <p:nvSpPr>
            <p:cNvPr name="TextBox 35" id="35"/>
            <p:cNvSpPr txBox="true"/>
            <p:nvPr/>
          </p:nvSpPr>
          <p:spPr>
            <a:xfrm>
              <a:off x="0" y="-47625"/>
              <a:ext cx="812800" cy="860425"/>
            </a:xfrm>
            <a:prstGeom prst="rect">
              <a:avLst/>
            </a:prstGeom>
          </p:spPr>
          <p:txBody>
            <a:bodyPr anchor="ctr" rtlCol="false" tIns="50800" lIns="50800" bIns="50800" rIns="50800"/>
            <a:lstStyle/>
            <a:p>
              <a:pPr algn="ctr">
                <a:lnSpc>
                  <a:spcPts val="3499"/>
                </a:lnSpc>
              </a:pPr>
              <a:r>
                <a:rPr lang="en-US" sz="2499">
                  <a:solidFill>
                    <a:srgbClr val="000000"/>
                  </a:solidFill>
                  <a:latin typeface="Kollektif"/>
                </a:rPr>
                <a:t>Serves young people and working professionals who have packed day-to-day schedules </a:t>
              </a:r>
            </a:p>
          </p:txBody>
        </p:sp>
      </p:gr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2">
                <a:alphaModFix amt="62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4">
                <a:alphaModFix amt="62000"/>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6">
                <a:alphaModFix amt="62000"/>
                <a:extLst>
                  <a:ext uri="{96DAC541-7B7A-43D3-8B79-37D633B846F1}">
                    <asvg:svgBlip xmlns:asvg="http://schemas.microsoft.com/office/drawing/2016/SVG/main" r:embed="rId7"/>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2">
                <a:alphaModFix amt="62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4">
                <a:alphaModFix amt="62000"/>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6">
                <a:alphaModFix amt="62000"/>
                <a:extLst>
                  <a:ext uri="{96DAC541-7B7A-43D3-8B79-37D633B846F1}">
                    <asvg:svgBlip xmlns:asvg="http://schemas.microsoft.com/office/drawing/2016/SVG/main" r:embed="rId7"/>
                  </a:ext>
                </a:extLst>
              </a:blip>
              <a:stretch>
                <a:fillRect l="0" t="0" r="0" b="0"/>
              </a:stretch>
            </a:blipFill>
          </p:spPr>
        </p:sp>
      </p:grpSp>
      <p:sp>
        <p:nvSpPr>
          <p:cNvPr name="TextBox 10" id="10"/>
          <p:cNvSpPr txBox="true"/>
          <p:nvPr/>
        </p:nvSpPr>
        <p:spPr>
          <a:xfrm rot="0">
            <a:off x="1659374" y="783641"/>
            <a:ext cx="15400827" cy="2034319"/>
          </a:xfrm>
          <a:prstGeom prst="rect">
            <a:avLst/>
          </a:prstGeom>
        </p:spPr>
        <p:txBody>
          <a:bodyPr anchor="t" rtlCol="false" tIns="0" lIns="0" bIns="0" rIns="0">
            <a:spAutoFit/>
          </a:bodyPr>
          <a:lstStyle/>
          <a:p>
            <a:pPr algn="ctr">
              <a:lnSpc>
                <a:spcPts val="8928"/>
              </a:lnSpc>
            </a:pPr>
            <a:r>
              <a:rPr lang="en-US" sz="7200">
                <a:solidFill>
                  <a:srgbClr val="1A1B1E"/>
                </a:solidFill>
                <a:latin typeface="Kollektif Bold"/>
              </a:rPr>
              <a:t>Thank You!</a:t>
            </a:r>
          </a:p>
          <a:p>
            <a:pPr algn="ctr">
              <a:lnSpc>
                <a:spcPts val="7192"/>
              </a:lnSpc>
            </a:pPr>
            <a:r>
              <a:rPr lang="en-US" sz="5800">
                <a:solidFill>
                  <a:srgbClr val="1A1B1E"/>
                </a:solidFill>
                <a:latin typeface="Kollektif"/>
              </a:rPr>
              <a:t>Questions? </a:t>
            </a:r>
          </a:p>
        </p:txBody>
      </p:sp>
      <p:sp>
        <p:nvSpPr>
          <p:cNvPr name="Freeform 11" id="11"/>
          <p:cNvSpPr/>
          <p:nvPr/>
        </p:nvSpPr>
        <p:spPr>
          <a:xfrm flipH="false" flipV="false" rot="0">
            <a:off x="5729509" y="3326341"/>
            <a:ext cx="6828981" cy="6417000"/>
          </a:xfrm>
          <a:custGeom>
            <a:avLst/>
            <a:gdLst/>
            <a:ahLst/>
            <a:cxnLst/>
            <a:rect r="r" b="b" t="t" l="l"/>
            <a:pathLst>
              <a:path h="6417000" w="6828981">
                <a:moveTo>
                  <a:pt x="0" y="0"/>
                </a:moveTo>
                <a:lnTo>
                  <a:pt x="6828982" y="0"/>
                </a:lnTo>
                <a:lnTo>
                  <a:pt x="6828982" y="6417000"/>
                </a:lnTo>
                <a:lnTo>
                  <a:pt x="0" y="6417000"/>
                </a:lnTo>
                <a:lnTo>
                  <a:pt x="0" y="0"/>
                </a:lnTo>
                <a:close/>
              </a:path>
            </a:pathLst>
          </a:custGeom>
          <a:blipFill>
            <a:blip r:embed="rId8"/>
            <a:stretch>
              <a:fillRect l="0" t="-41893" r="0" b="0"/>
            </a:stretch>
          </a:blipFill>
        </p:spPr>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2">
                <a:alphaModFix amt="62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4">
                <a:alphaModFix amt="62000"/>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6">
                <a:alphaModFix amt="62000"/>
                <a:extLst>
                  <a:ext uri="{96DAC541-7B7A-43D3-8B79-37D633B846F1}">
                    <asvg:svgBlip xmlns:asvg="http://schemas.microsoft.com/office/drawing/2016/SVG/main" r:embed="rId7"/>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2">
                <a:alphaModFix amt="62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4">
                <a:alphaModFix amt="62000"/>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6">
                <a:alphaModFix amt="62000"/>
                <a:extLst>
                  <a:ext uri="{96DAC541-7B7A-43D3-8B79-37D633B846F1}">
                    <asvg:svgBlip xmlns:asvg="http://schemas.microsoft.com/office/drawing/2016/SVG/main" r:embed="rId7"/>
                  </a:ext>
                </a:extLst>
              </a:blip>
              <a:stretch>
                <a:fillRect l="0" t="0" r="0" b="0"/>
              </a:stretch>
            </a:blipFill>
          </p:spPr>
        </p:sp>
      </p:grpSp>
      <p:sp>
        <p:nvSpPr>
          <p:cNvPr name="TextBox 10" id="10"/>
          <p:cNvSpPr txBox="true"/>
          <p:nvPr/>
        </p:nvSpPr>
        <p:spPr>
          <a:xfrm rot="0">
            <a:off x="7045298" y="3634179"/>
            <a:ext cx="4628978" cy="1134999"/>
          </a:xfrm>
          <a:prstGeom prst="rect">
            <a:avLst/>
          </a:prstGeom>
        </p:spPr>
        <p:txBody>
          <a:bodyPr anchor="t" rtlCol="false" tIns="0" lIns="0" bIns="0" rIns="0">
            <a:spAutoFit/>
          </a:bodyPr>
          <a:lstStyle/>
          <a:p>
            <a:pPr>
              <a:lnSpc>
                <a:spcPts val="8928"/>
              </a:lnSpc>
            </a:pPr>
            <a:r>
              <a:rPr lang="en-US" sz="7200">
                <a:solidFill>
                  <a:srgbClr val="1A1B1E"/>
                </a:solidFill>
                <a:latin typeface="Kollektif Bold"/>
              </a:rPr>
              <a:t>Appendix</a:t>
            </a:r>
          </a:p>
        </p:txBody>
      </p:sp>
      <p:sp>
        <p:nvSpPr>
          <p:cNvPr name="TextBox 11" id="11"/>
          <p:cNvSpPr txBox="true"/>
          <p:nvPr/>
        </p:nvSpPr>
        <p:spPr>
          <a:xfrm rot="0">
            <a:off x="2511636" y="4905855"/>
            <a:ext cx="13264727" cy="2527935"/>
          </a:xfrm>
          <a:prstGeom prst="rect">
            <a:avLst/>
          </a:prstGeom>
        </p:spPr>
        <p:txBody>
          <a:bodyPr anchor="t" rtlCol="false" tIns="0" lIns="0" bIns="0" rIns="0">
            <a:spAutoFit/>
          </a:bodyPr>
          <a:lstStyle/>
          <a:p>
            <a:pPr algn="ctr">
              <a:lnSpc>
                <a:spcPts val="5040"/>
              </a:lnSpc>
            </a:pPr>
            <a:r>
              <a:rPr lang="en-US" sz="3600">
                <a:solidFill>
                  <a:srgbClr val="1A1B1E"/>
                </a:solidFill>
                <a:latin typeface="Canva Sans"/>
              </a:rPr>
              <a:t>a. 10+ HMW Brainstorms</a:t>
            </a:r>
          </a:p>
          <a:p>
            <a:pPr algn="ctr">
              <a:lnSpc>
                <a:spcPts val="5040"/>
              </a:lnSpc>
            </a:pPr>
            <a:r>
              <a:rPr lang="en-US" sz="3600">
                <a:solidFill>
                  <a:srgbClr val="1A1B1E"/>
                </a:solidFill>
                <a:latin typeface="Canva Sans"/>
              </a:rPr>
              <a:t>b. 10+ Solution Brainstorms</a:t>
            </a:r>
          </a:p>
          <a:p>
            <a:pPr algn="ctr">
              <a:lnSpc>
                <a:spcPts val="5040"/>
              </a:lnSpc>
            </a:pPr>
            <a:r>
              <a:rPr lang="en-US" sz="3600">
                <a:solidFill>
                  <a:srgbClr val="1A1B1E"/>
                </a:solidFill>
                <a:latin typeface="Canva Sans"/>
              </a:rPr>
              <a:t>c. CheckUp Google Calender Prototypes</a:t>
            </a:r>
          </a:p>
          <a:p>
            <a:pPr algn="ctr">
              <a:lnSpc>
                <a:spcPts val="5040"/>
              </a:lnSpc>
            </a:pP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152183" y="1368396"/>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sp>
        <p:nvSpPr>
          <p:cNvPr name="TextBox 10" id="10"/>
          <p:cNvSpPr txBox="true"/>
          <p:nvPr/>
        </p:nvSpPr>
        <p:spPr>
          <a:xfrm rot="0">
            <a:off x="4093902" y="947801"/>
            <a:ext cx="10531771" cy="1134999"/>
          </a:xfrm>
          <a:prstGeom prst="rect">
            <a:avLst/>
          </a:prstGeom>
        </p:spPr>
        <p:txBody>
          <a:bodyPr anchor="t" rtlCol="false" tIns="0" lIns="0" bIns="0" rIns="0">
            <a:spAutoFit/>
          </a:bodyPr>
          <a:lstStyle/>
          <a:p>
            <a:pPr>
              <a:lnSpc>
                <a:spcPts val="8928"/>
              </a:lnSpc>
            </a:pPr>
            <a:r>
              <a:rPr lang="en-US" sz="7200">
                <a:solidFill>
                  <a:srgbClr val="1A1B1E"/>
                </a:solidFill>
                <a:latin typeface="Kollektif Bold"/>
              </a:rPr>
              <a:t>Connie HMW Brainstorm</a:t>
            </a:r>
          </a:p>
        </p:txBody>
      </p:sp>
      <p:grpSp>
        <p:nvGrpSpPr>
          <p:cNvPr name="Group 11" id="11"/>
          <p:cNvGrpSpPr/>
          <p:nvPr/>
        </p:nvGrpSpPr>
        <p:grpSpPr>
          <a:xfrm rot="0">
            <a:off x="1265007" y="2416183"/>
            <a:ext cx="2648956" cy="2185542"/>
            <a:chOff x="0" y="0"/>
            <a:chExt cx="3531941" cy="2914056"/>
          </a:xfrm>
        </p:grpSpPr>
        <p:sp>
          <p:nvSpPr>
            <p:cNvPr name="Freeform 12" id="12"/>
            <p:cNvSpPr/>
            <p:nvPr/>
          </p:nvSpPr>
          <p:spPr>
            <a:xfrm flipH="false" flipV="false" rot="0">
              <a:off x="0" y="0"/>
              <a:ext cx="3531941" cy="2812456"/>
            </a:xfrm>
            <a:custGeom>
              <a:avLst/>
              <a:gdLst/>
              <a:ahLst/>
              <a:cxnLst/>
              <a:rect r="r" b="b" t="t" l="l"/>
              <a:pathLst>
                <a:path h="2812456" w="3531941">
                  <a:moveTo>
                    <a:pt x="0" y="0"/>
                  </a:moveTo>
                  <a:lnTo>
                    <a:pt x="3531941" y="0"/>
                  </a:lnTo>
                  <a:lnTo>
                    <a:pt x="3531941" y="2812456"/>
                  </a:lnTo>
                  <a:lnTo>
                    <a:pt x="0" y="2812456"/>
                  </a:lnTo>
                  <a:close/>
                </a:path>
              </a:pathLst>
            </a:custGeom>
            <a:solidFill>
              <a:srgbClr val="FDF9B4"/>
            </a:solidFill>
          </p:spPr>
        </p:sp>
        <p:sp>
          <p:nvSpPr>
            <p:cNvPr name="Freeform 13" id="13"/>
            <p:cNvSpPr/>
            <p:nvPr/>
          </p:nvSpPr>
          <p:spPr>
            <a:xfrm flipH="false" flipV="false" rot="0">
              <a:off x="0" y="0"/>
              <a:ext cx="3531941" cy="2914056"/>
            </a:xfrm>
            <a:custGeom>
              <a:avLst/>
              <a:gdLst/>
              <a:ahLst/>
              <a:cxnLst/>
              <a:rect r="r" b="b" t="t" l="l"/>
              <a:pathLst>
                <a:path h="2914056" w="3531941">
                  <a:moveTo>
                    <a:pt x="0" y="2812456"/>
                  </a:moveTo>
                  <a:lnTo>
                    <a:pt x="3531941" y="2812456"/>
                  </a:lnTo>
                  <a:lnTo>
                    <a:pt x="3404941" y="2914056"/>
                  </a:lnTo>
                  <a:cubicBezTo>
                    <a:pt x="3404941" y="2914056"/>
                    <a:pt x="2414341" y="2837856"/>
                    <a:pt x="2312741" y="2837856"/>
                  </a:cubicBezTo>
                  <a:lnTo>
                    <a:pt x="1219200" y="2837856"/>
                  </a:lnTo>
                  <a:cubicBezTo>
                    <a:pt x="1117600" y="2837856"/>
                    <a:pt x="127000" y="2914056"/>
                    <a:pt x="127000" y="2914056"/>
                  </a:cubicBezTo>
                  <a:lnTo>
                    <a:pt x="0" y="2812456"/>
                  </a:lnTo>
                  <a:lnTo>
                    <a:pt x="0" y="0"/>
                  </a:lnTo>
                  <a:lnTo>
                    <a:pt x="3531941" y="0"/>
                  </a:lnTo>
                  <a:lnTo>
                    <a:pt x="3531941" y="2812456"/>
                  </a:lnTo>
                  <a:lnTo>
                    <a:pt x="12700" y="2812456"/>
                  </a:lnTo>
                  <a:lnTo>
                    <a:pt x="12700" y="2799756"/>
                  </a:lnTo>
                  <a:lnTo>
                    <a:pt x="3519241" y="2799756"/>
                  </a:lnTo>
                  <a:lnTo>
                    <a:pt x="3519241" y="12700"/>
                  </a:lnTo>
                  <a:lnTo>
                    <a:pt x="12700" y="12700"/>
                  </a:lnTo>
                  <a:lnTo>
                    <a:pt x="12700" y="2812456"/>
                  </a:lnTo>
                </a:path>
              </a:pathLst>
            </a:custGeom>
            <a:solidFill>
              <a:srgbClr val="394C60">
                <a:alpha val="9804"/>
              </a:srgbClr>
            </a:solidFill>
          </p:spPr>
        </p:sp>
        <p:sp>
          <p:nvSpPr>
            <p:cNvPr name="TextBox 14" id="14"/>
            <p:cNvSpPr txBox="true"/>
            <p:nvPr/>
          </p:nvSpPr>
          <p:spPr>
            <a:xfrm>
              <a:off x="0" y="-47625"/>
              <a:ext cx="3048000" cy="2994025"/>
            </a:xfrm>
            <a:prstGeom prst="rect">
              <a:avLst/>
            </a:prstGeom>
          </p:spPr>
          <p:txBody>
            <a:bodyPr anchor="t" rtlCol="false" tIns="203200" lIns="203200" bIns="203200" rIns="203200"/>
            <a:lstStyle/>
            <a:p>
              <a:pPr>
                <a:lnSpc>
                  <a:spcPts val="1960"/>
                </a:lnSpc>
              </a:pPr>
              <a:r>
                <a:rPr lang="en-US" sz="1400">
                  <a:solidFill>
                    <a:srgbClr val="000000"/>
                  </a:solidFill>
                  <a:latin typeface="Arimo"/>
                </a:rPr>
                <a:t>HMW separate unavailable doctors from available doctors more clearly?</a:t>
              </a:r>
            </a:p>
          </p:txBody>
        </p:sp>
      </p:grpSp>
      <p:grpSp>
        <p:nvGrpSpPr>
          <p:cNvPr name="Group 15" id="15"/>
          <p:cNvGrpSpPr/>
          <p:nvPr/>
        </p:nvGrpSpPr>
        <p:grpSpPr>
          <a:xfrm rot="0">
            <a:off x="3515983" y="3805534"/>
            <a:ext cx="2648956" cy="2185542"/>
            <a:chOff x="0" y="0"/>
            <a:chExt cx="3531941" cy="2914056"/>
          </a:xfrm>
        </p:grpSpPr>
        <p:sp>
          <p:nvSpPr>
            <p:cNvPr name="Freeform 16" id="16"/>
            <p:cNvSpPr/>
            <p:nvPr/>
          </p:nvSpPr>
          <p:spPr>
            <a:xfrm flipH="false" flipV="false" rot="0">
              <a:off x="0" y="0"/>
              <a:ext cx="3531941" cy="2812456"/>
            </a:xfrm>
            <a:custGeom>
              <a:avLst/>
              <a:gdLst/>
              <a:ahLst/>
              <a:cxnLst/>
              <a:rect r="r" b="b" t="t" l="l"/>
              <a:pathLst>
                <a:path h="2812456" w="3531941">
                  <a:moveTo>
                    <a:pt x="0" y="0"/>
                  </a:moveTo>
                  <a:lnTo>
                    <a:pt x="3531941" y="0"/>
                  </a:lnTo>
                  <a:lnTo>
                    <a:pt x="3531941" y="2812456"/>
                  </a:lnTo>
                  <a:lnTo>
                    <a:pt x="0" y="2812456"/>
                  </a:lnTo>
                  <a:close/>
                </a:path>
              </a:pathLst>
            </a:custGeom>
            <a:solidFill>
              <a:srgbClr val="6ECEF2"/>
            </a:solidFill>
          </p:spPr>
        </p:sp>
        <p:sp>
          <p:nvSpPr>
            <p:cNvPr name="Freeform 17" id="17"/>
            <p:cNvSpPr/>
            <p:nvPr/>
          </p:nvSpPr>
          <p:spPr>
            <a:xfrm flipH="false" flipV="false" rot="0">
              <a:off x="0" y="0"/>
              <a:ext cx="3531941" cy="2914056"/>
            </a:xfrm>
            <a:custGeom>
              <a:avLst/>
              <a:gdLst/>
              <a:ahLst/>
              <a:cxnLst/>
              <a:rect r="r" b="b" t="t" l="l"/>
              <a:pathLst>
                <a:path h="2914056" w="3531941">
                  <a:moveTo>
                    <a:pt x="0" y="2812456"/>
                  </a:moveTo>
                  <a:lnTo>
                    <a:pt x="3531941" y="2812456"/>
                  </a:lnTo>
                  <a:lnTo>
                    <a:pt x="3404941" y="2914056"/>
                  </a:lnTo>
                  <a:cubicBezTo>
                    <a:pt x="3404941" y="2914056"/>
                    <a:pt x="2414341" y="2837856"/>
                    <a:pt x="2312741" y="2837856"/>
                  </a:cubicBezTo>
                  <a:lnTo>
                    <a:pt x="1219200" y="2837856"/>
                  </a:lnTo>
                  <a:cubicBezTo>
                    <a:pt x="1117600" y="2837856"/>
                    <a:pt x="127000" y="2914056"/>
                    <a:pt x="127000" y="2914056"/>
                  </a:cubicBezTo>
                  <a:lnTo>
                    <a:pt x="0" y="2812456"/>
                  </a:lnTo>
                  <a:lnTo>
                    <a:pt x="0" y="0"/>
                  </a:lnTo>
                  <a:lnTo>
                    <a:pt x="3531941" y="0"/>
                  </a:lnTo>
                  <a:lnTo>
                    <a:pt x="3531941" y="2812456"/>
                  </a:lnTo>
                  <a:lnTo>
                    <a:pt x="12700" y="2812456"/>
                  </a:lnTo>
                  <a:lnTo>
                    <a:pt x="12700" y="2799756"/>
                  </a:lnTo>
                  <a:lnTo>
                    <a:pt x="3519241" y="2799756"/>
                  </a:lnTo>
                  <a:lnTo>
                    <a:pt x="3519241" y="12700"/>
                  </a:lnTo>
                  <a:lnTo>
                    <a:pt x="12700" y="12700"/>
                  </a:lnTo>
                  <a:lnTo>
                    <a:pt x="12700" y="2812456"/>
                  </a:lnTo>
                </a:path>
              </a:pathLst>
            </a:custGeom>
            <a:solidFill>
              <a:srgbClr val="394C60">
                <a:alpha val="9804"/>
              </a:srgbClr>
            </a:solidFill>
          </p:spPr>
        </p:sp>
        <p:sp>
          <p:nvSpPr>
            <p:cNvPr name="TextBox 18" id="18"/>
            <p:cNvSpPr txBox="true"/>
            <p:nvPr/>
          </p:nvSpPr>
          <p:spPr>
            <a:xfrm>
              <a:off x="0" y="-47625"/>
              <a:ext cx="3048000" cy="2994025"/>
            </a:xfrm>
            <a:prstGeom prst="rect">
              <a:avLst/>
            </a:prstGeom>
          </p:spPr>
          <p:txBody>
            <a:bodyPr anchor="t" rtlCol="false" tIns="203200" lIns="203200" bIns="203200" rIns="203200"/>
            <a:lstStyle/>
            <a:p>
              <a:pPr>
                <a:lnSpc>
                  <a:spcPts val="1960"/>
                </a:lnSpc>
              </a:pPr>
              <a:r>
                <a:rPr lang="en-US" sz="1400">
                  <a:solidFill>
                    <a:srgbClr val="000000"/>
                  </a:solidFill>
                  <a:latin typeface="Arimo"/>
                </a:rPr>
                <a:t>HMW make the search process for finding doctors insightful rather than annoying?</a:t>
              </a:r>
            </a:p>
          </p:txBody>
        </p:sp>
      </p:grpSp>
      <p:grpSp>
        <p:nvGrpSpPr>
          <p:cNvPr name="Group 19" id="19"/>
          <p:cNvGrpSpPr/>
          <p:nvPr/>
        </p:nvGrpSpPr>
        <p:grpSpPr>
          <a:xfrm rot="0">
            <a:off x="1028700" y="6787267"/>
            <a:ext cx="2648956" cy="2185542"/>
            <a:chOff x="0" y="0"/>
            <a:chExt cx="3531941" cy="2914056"/>
          </a:xfrm>
        </p:grpSpPr>
        <p:sp>
          <p:nvSpPr>
            <p:cNvPr name="Freeform 20" id="20"/>
            <p:cNvSpPr/>
            <p:nvPr/>
          </p:nvSpPr>
          <p:spPr>
            <a:xfrm flipH="false" flipV="false" rot="0">
              <a:off x="0" y="0"/>
              <a:ext cx="3531941" cy="2812456"/>
            </a:xfrm>
            <a:custGeom>
              <a:avLst/>
              <a:gdLst/>
              <a:ahLst/>
              <a:cxnLst/>
              <a:rect r="r" b="b" t="t" l="l"/>
              <a:pathLst>
                <a:path h="2812456" w="3531941">
                  <a:moveTo>
                    <a:pt x="0" y="0"/>
                  </a:moveTo>
                  <a:lnTo>
                    <a:pt x="3531941" y="0"/>
                  </a:lnTo>
                  <a:lnTo>
                    <a:pt x="3531941" y="2812456"/>
                  </a:lnTo>
                  <a:lnTo>
                    <a:pt x="0" y="2812456"/>
                  </a:lnTo>
                  <a:close/>
                </a:path>
              </a:pathLst>
            </a:custGeom>
            <a:solidFill>
              <a:srgbClr val="C1FF72"/>
            </a:solidFill>
          </p:spPr>
        </p:sp>
        <p:sp>
          <p:nvSpPr>
            <p:cNvPr name="Freeform 21" id="21"/>
            <p:cNvSpPr/>
            <p:nvPr/>
          </p:nvSpPr>
          <p:spPr>
            <a:xfrm flipH="false" flipV="false" rot="0">
              <a:off x="0" y="0"/>
              <a:ext cx="3531941" cy="2914056"/>
            </a:xfrm>
            <a:custGeom>
              <a:avLst/>
              <a:gdLst/>
              <a:ahLst/>
              <a:cxnLst/>
              <a:rect r="r" b="b" t="t" l="l"/>
              <a:pathLst>
                <a:path h="2914056" w="3531941">
                  <a:moveTo>
                    <a:pt x="0" y="2812456"/>
                  </a:moveTo>
                  <a:lnTo>
                    <a:pt x="3531941" y="2812456"/>
                  </a:lnTo>
                  <a:lnTo>
                    <a:pt x="3404941" y="2914056"/>
                  </a:lnTo>
                  <a:cubicBezTo>
                    <a:pt x="3404941" y="2914056"/>
                    <a:pt x="2414341" y="2837856"/>
                    <a:pt x="2312741" y="2837856"/>
                  </a:cubicBezTo>
                  <a:lnTo>
                    <a:pt x="1219200" y="2837856"/>
                  </a:lnTo>
                  <a:cubicBezTo>
                    <a:pt x="1117600" y="2837856"/>
                    <a:pt x="127000" y="2914056"/>
                    <a:pt x="127000" y="2914056"/>
                  </a:cubicBezTo>
                  <a:lnTo>
                    <a:pt x="0" y="2812456"/>
                  </a:lnTo>
                  <a:lnTo>
                    <a:pt x="0" y="0"/>
                  </a:lnTo>
                  <a:lnTo>
                    <a:pt x="3531941" y="0"/>
                  </a:lnTo>
                  <a:lnTo>
                    <a:pt x="3531941" y="2812456"/>
                  </a:lnTo>
                  <a:lnTo>
                    <a:pt x="12700" y="2812456"/>
                  </a:lnTo>
                  <a:lnTo>
                    <a:pt x="12700" y="2799756"/>
                  </a:lnTo>
                  <a:lnTo>
                    <a:pt x="3519241" y="2799756"/>
                  </a:lnTo>
                  <a:lnTo>
                    <a:pt x="3519241" y="12700"/>
                  </a:lnTo>
                  <a:lnTo>
                    <a:pt x="12700" y="12700"/>
                  </a:lnTo>
                  <a:lnTo>
                    <a:pt x="12700" y="2812456"/>
                  </a:lnTo>
                </a:path>
              </a:pathLst>
            </a:custGeom>
            <a:solidFill>
              <a:srgbClr val="394C60">
                <a:alpha val="9804"/>
              </a:srgbClr>
            </a:solidFill>
          </p:spPr>
        </p:sp>
        <p:sp>
          <p:nvSpPr>
            <p:cNvPr name="TextBox 22" id="22"/>
            <p:cNvSpPr txBox="true"/>
            <p:nvPr/>
          </p:nvSpPr>
          <p:spPr>
            <a:xfrm>
              <a:off x="0" y="-47625"/>
              <a:ext cx="3048000" cy="2994025"/>
            </a:xfrm>
            <a:prstGeom prst="rect">
              <a:avLst/>
            </a:prstGeom>
          </p:spPr>
          <p:txBody>
            <a:bodyPr anchor="t" rtlCol="false" tIns="203200" lIns="203200" bIns="203200" rIns="203200"/>
            <a:lstStyle/>
            <a:p>
              <a:pPr>
                <a:lnSpc>
                  <a:spcPts val="1960"/>
                </a:lnSpc>
              </a:pPr>
              <a:r>
                <a:rPr lang="en-US" sz="1400">
                  <a:solidFill>
                    <a:srgbClr val="000000"/>
                  </a:solidFill>
                  <a:latin typeface="Arimo"/>
                </a:rPr>
                <a:t>HMW entirely remove the search process for finding doctors?</a:t>
              </a:r>
            </a:p>
          </p:txBody>
        </p:sp>
      </p:grpSp>
      <p:grpSp>
        <p:nvGrpSpPr>
          <p:cNvPr name="Group 23" id="23"/>
          <p:cNvGrpSpPr/>
          <p:nvPr/>
        </p:nvGrpSpPr>
        <p:grpSpPr>
          <a:xfrm rot="0">
            <a:off x="10360141" y="3884502"/>
            <a:ext cx="2648956" cy="2185542"/>
            <a:chOff x="0" y="0"/>
            <a:chExt cx="3531941" cy="2914056"/>
          </a:xfrm>
        </p:grpSpPr>
        <p:sp>
          <p:nvSpPr>
            <p:cNvPr name="Freeform 24" id="24"/>
            <p:cNvSpPr/>
            <p:nvPr/>
          </p:nvSpPr>
          <p:spPr>
            <a:xfrm flipH="false" flipV="false" rot="0">
              <a:off x="0" y="0"/>
              <a:ext cx="3531941" cy="2812456"/>
            </a:xfrm>
            <a:custGeom>
              <a:avLst/>
              <a:gdLst/>
              <a:ahLst/>
              <a:cxnLst/>
              <a:rect r="r" b="b" t="t" l="l"/>
              <a:pathLst>
                <a:path h="2812456" w="3531941">
                  <a:moveTo>
                    <a:pt x="0" y="0"/>
                  </a:moveTo>
                  <a:lnTo>
                    <a:pt x="3531941" y="0"/>
                  </a:lnTo>
                  <a:lnTo>
                    <a:pt x="3531941" y="2812456"/>
                  </a:lnTo>
                  <a:lnTo>
                    <a:pt x="0" y="2812456"/>
                  </a:lnTo>
                  <a:close/>
                </a:path>
              </a:pathLst>
            </a:custGeom>
            <a:solidFill>
              <a:srgbClr val="FFB3E2"/>
            </a:solidFill>
          </p:spPr>
        </p:sp>
        <p:sp>
          <p:nvSpPr>
            <p:cNvPr name="Freeform 25" id="25"/>
            <p:cNvSpPr/>
            <p:nvPr/>
          </p:nvSpPr>
          <p:spPr>
            <a:xfrm flipH="false" flipV="false" rot="0">
              <a:off x="0" y="0"/>
              <a:ext cx="3531941" cy="2914056"/>
            </a:xfrm>
            <a:custGeom>
              <a:avLst/>
              <a:gdLst/>
              <a:ahLst/>
              <a:cxnLst/>
              <a:rect r="r" b="b" t="t" l="l"/>
              <a:pathLst>
                <a:path h="2914056" w="3531941">
                  <a:moveTo>
                    <a:pt x="0" y="2812456"/>
                  </a:moveTo>
                  <a:lnTo>
                    <a:pt x="3531941" y="2812456"/>
                  </a:lnTo>
                  <a:lnTo>
                    <a:pt x="3404941" y="2914056"/>
                  </a:lnTo>
                  <a:cubicBezTo>
                    <a:pt x="3404941" y="2914056"/>
                    <a:pt x="2414341" y="2837856"/>
                    <a:pt x="2312741" y="2837856"/>
                  </a:cubicBezTo>
                  <a:lnTo>
                    <a:pt x="1219200" y="2837856"/>
                  </a:lnTo>
                  <a:cubicBezTo>
                    <a:pt x="1117600" y="2837856"/>
                    <a:pt x="127000" y="2914056"/>
                    <a:pt x="127000" y="2914056"/>
                  </a:cubicBezTo>
                  <a:lnTo>
                    <a:pt x="0" y="2812456"/>
                  </a:lnTo>
                  <a:lnTo>
                    <a:pt x="0" y="0"/>
                  </a:lnTo>
                  <a:lnTo>
                    <a:pt x="3531941" y="0"/>
                  </a:lnTo>
                  <a:lnTo>
                    <a:pt x="3531941" y="2812456"/>
                  </a:lnTo>
                  <a:lnTo>
                    <a:pt x="12700" y="2812456"/>
                  </a:lnTo>
                  <a:lnTo>
                    <a:pt x="12700" y="2799756"/>
                  </a:lnTo>
                  <a:lnTo>
                    <a:pt x="3519241" y="2799756"/>
                  </a:lnTo>
                  <a:lnTo>
                    <a:pt x="3519241" y="12700"/>
                  </a:lnTo>
                  <a:lnTo>
                    <a:pt x="12700" y="12700"/>
                  </a:lnTo>
                  <a:lnTo>
                    <a:pt x="12700" y="2812456"/>
                  </a:lnTo>
                </a:path>
              </a:pathLst>
            </a:custGeom>
            <a:solidFill>
              <a:srgbClr val="394C60">
                <a:alpha val="9804"/>
              </a:srgbClr>
            </a:solidFill>
          </p:spPr>
        </p:sp>
        <p:sp>
          <p:nvSpPr>
            <p:cNvPr name="TextBox 26" id="26"/>
            <p:cNvSpPr txBox="true"/>
            <p:nvPr/>
          </p:nvSpPr>
          <p:spPr>
            <a:xfrm>
              <a:off x="0" y="-47625"/>
              <a:ext cx="3048000" cy="2994025"/>
            </a:xfrm>
            <a:prstGeom prst="rect">
              <a:avLst/>
            </a:prstGeom>
          </p:spPr>
          <p:txBody>
            <a:bodyPr anchor="t" rtlCol="false" tIns="203200" lIns="203200" bIns="203200" rIns="203200"/>
            <a:lstStyle/>
            <a:p>
              <a:pPr>
                <a:lnSpc>
                  <a:spcPts val="1960"/>
                </a:lnSpc>
              </a:pPr>
              <a:r>
                <a:rPr lang="en-US" sz="1400">
                  <a:solidFill>
                    <a:srgbClr val="000000"/>
                  </a:solidFill>
                  <a:latin typeface="Arimo"/>
                </a:rPr>
                <a:t>HMW leverage known failed doctor searches to update and inform the doctor search process?</a:t>
              </a:r>
            </a:p>
          </p:txBody>
        </p:sp>
      </p:grpSp>
      <p:grpSp>
        <p:nvGrpSpPr>
          <p:cNvPr name="Group 27" id="27"/>
          <p:cNvGrpSpPr/>
          <p:nvPr/>
        </p:nvGrpSpPr>
        <p:grpSpPr>
          <a:xfrm rot="0">
            <a:off x="4061876" y="5906506"/>
            <a:ext cx="2648956" cy="2185542"/>
            <a:chOff x="0" y="0"/>
            <a:chExt cx="3531941" cy="2914056"/>
          </a:xfrm>
        </p:grpSpPr>
        <p:sp>
          <p:nvSpPr>
            <p:cNvPr name="Freeform 28" id="28"/>
            <p:cNvSpPr/>
            <p:nvPr/>
          </p:nvSpPr>
          <p:spPr>
            <a:xfrm flipH="false" flipV="false" rot="0">
              <a:off x="0" y="0"/>
              <a:ext cx="3531941" cy="2812456"/>
            </a:xfrm>
            <a:custGeom>
              <a:avLst/>
              <a:gdLst/>
              <a:ahLst/>
              <a:cxnLst/>
              <a:rect r="r" b="b" t="t" l="l"/>
              <a:pathLst>
                <a:path h="2812456" w="3531941">
                  <a:moveTo>
                    <a:pt x="0" y="0"/>
                  </a:moveTo>
                  <a:lnTo>
                    <a:pt x="3531941" y="0"/>
                  </a:lnTo>
                  <a:lnTo>
                    <a:pt x="3531941" y="2812456"/>
                  </a:lnTo>
                  <a:lnTo>
                    <a:pt x="0" y="2812456"/>
                  </a:lnTo>
                  <a:close/>
                </a:path>
              </a:pathLst>
            </a:custGeom>
            <a:solidFill>
              <a:srgbClr val="FDF9B4"/>
            </a:solidFill>
          </p:spPr>
        </p:sp>
        <p:sp>
          <p:nvSpPr>
            <p:cNvPr name="Freeform 29" id="29"/>
            <p:cNvSpPr/>
            <p:nvPr/>
          </p:nvSpPr>
          <p:spPr>
            <a:xfrm flipH="false" flipV="false" rot="0">
              <a:off x="0" y="0"/>
              <a:ext cx="3531941" cy="2914056"/>
            </a:xfrm>
            <a:custGeom>
              <a:avLst/>
              <a:gdLst/>
              <a:ahLst/>
              <a:cxnLst/>
              <a:rect r="r" b="b" t="t" l="l"/>
              <a:pathLst>
                <a:path h="2914056" w="3531941">
                  <a:moveTo>
                    <a:pt x="0" y="2812456"/>
                  </a:moveTo>
                  <a:lnTo>
                    <a:pt x="3531941" y="2812456"/>
                  </a:lnTo>
                  <a:lnTo>
                    <a:pt x="3404941" y="2914056"/>
                  </a:lnTo>
                  <a:cubicBezTo>
                    <a:pt x="3404941" y="2914056"/>
                    <a:pt x="2414341" y="2837856"/>
                    <a:pt x="2312741" y="2837856"/>
                  </a:cubicBezTo>
                  <a:lnTo>
                    <a:pt x="1219200" y="2837856"/>
                  </a:lnTo>
                  <a:cubicBezTo>
                    <a:pt x="1117600" y="2837856"/>
                    <a:pt x="127000" y="2914056"/>
                    <a:pt x="127000" y="2914056"/>
                  </a:cubicBezTo>
                  <a:lnTo>
                    <a:pt x="0" y="2812456"/>
                  </a:lnTo>
                  <a:lnTo>
                    <a:pt x="0" y="0"/>
                  </a:lnTo>
                  <a:lnTo>
                    <a:pt x="3531941" y="0"/>
                  </a:lnTo>
                  <a:lnTo>
                    <a:pt x="3531941" y="2812456"/>
                  </a:lnTo>
                  <a:lnTo>
                    <a:pt x="12700" y="2812456"/>
                  </a:lnTo>
                  <a:lnTo>
                    <a:pt x="12700" y="2799756"/>
                  </a:lnTo>
                  <a:lnTo>
                    <a:pt x="3519241" y="2799756"/>
                  </a:lnTo>
                  <a:lnTo>
                    <a:pt x="3519241" y="12700"/>
                  </a:lnTo>
                  <a:lnTo>
                    <a:pt x="12700" y="12700"/>
                  </a:lnTo>
                  <a:lnTo>
                    <a:pt x="12700" y="2812456"/>
                  </a:lnTo>
                </a:path>
              </a:pathLst>
            </a:custGeom>
            <a:solidFill>
              <a:srgbClr val="394C60">
                <a:alpha val="9804"/>
              </a:srgbClr>
            </a:solidFill>
          </p:spPr>
        </p:sp>
        <p:sp>
          <p:nvSpPr>
            <p:cNvPr name="TextBox 30" id="30"/>
            <p:cNvSpPr txBox="true"/>
            <p:nvPr/>
          </p:nvSpPr>
          <p:spPr>
            <a:xfrm>
              <a:off x="0" y="-47625"/>
              <a:ext cx="3048000" cy="2994025"/>
            </a:xfrm>
            <a:prstGeom prst="rect">
              <a:avLst/>
            </a:prstGeom>
          </p:spPr>
          <p:txBody>
            <a:bodyPr anchor="t" rtlCol="false" tIns="203200" lIns="203200" bIns="203200" rIns="203200"/>
            <a:lstStyle/>
            <a:p>
              <a:pPr>
                <a:lnSpc>
                  <a:spcPts val="1960"/>
                </a:lnSpc>
              </a:pPr>
              <a:r>
                <a:rPr lang="en-US" sz="1400">
                  <a:solidFill>
                    <a:srgbClr val="000000"/>
                  </a:solidFill>
                  <a:latin typeface="Arimo"/>
                </a:rPr>
                <a:t>HMW remove the burden of finding doctors from the patients?</a:t>
              </a:r>
            </a:p>
          </p:txBody>
        </p:sp>
      </p:grpSp>
      <p:grpSp>
        <p:nvGrpSpPr>
          <p:cNvPr name="Group 31" id="31"/>
          <p:cNvGrpSpPr/>
          <p:nvPr/>
        </p:nvGrpSpPr>
        <p:grpSpPr>
          <a:xfrm rot="0">
            <a:off x="6710832" y="6586669"/>
            <a:ext cx="2648956" cy="2185542"/>
            <a:chOff x="0" y="0"/>
            <a:chExt cx="3531941" cy="2914056"/>
          </a:xfrm>
        </p:grpSpPr>
        <p:sp>
          <p:nvSpPr>
            <p:cNvPr name="Freeform 32" id="32"/>
            <p:cNvSpPr/>
            <p:nvPr/>
          </p:nvSpPr>
          <p:spPr>
            <a:xfrm flipH="false" flipV="false" rot="0">
              <a:off x="0" y="0"/>
              <a:ext cx="3531941" cy="2812456"/>
            </a:xfrm>
            <a:custGeom>
              <a:avLst/>
              <a:gdLst/>
              <a:ahLst/>
              <a:cxnLst/>
              <a:rect r="r" b="b" t="t" l="l"/>
              <a:pathLst>
                <a:path h="2812456" w="3531941">
                  <a:moveTo>
                    <a:pt x="0" y="0"/>
                  </a:moveTo>
                  <a:lnTo>
                    <a:pt x="3531941" y="0"/>
                  </a:lnTo>
                  <a:lnTo>
                    <a:pt x="3531941" y="2812456"/>
                  </a:lnTo>
                  <a:lnTo>
                    <a:pt x="0" y="2812456"/>
                  </a:lnTo>
                  <a:close/>
                </a:path>
              </a:pathLst>
            </a:custGeom>
            <a:solidFill>
              <a:srgbClr val="FFB3E2"/>
            </a:solidFill>
          </p:spPr>
        </p:sp>
        <p:sp>
          <p:nvSpPr>
            <p:cNvPr name="Freeform 33" id="33"/>
            <p:cNvSpPr/>
            <p:nvPr/>
          </p:nvSpPr>
          <p:spPr>
            <a:xfrm flipH="false" flipV="false" rot="0">
              <a:off x="0" y="0"/>
              <a:ext cx="3531941" cy="2914056"/>
            </a:xfrm>
            <a:custGeom>
              <a:avLst/>
              <a:gdLst/>
              <a:ahLst/>
              <a:cxnLst/>
              <a:rect r="r" b="b" t="t" l="l"/>
              <a:pathLst>
                <a:path h="2914056" w="3531941">
                  <a:moveTo>
                    <a:pt x="0" y="2812456"/>
                  </a:moveTo>
                  <a:lnTo>
                    <a:pt x="3531941" y="2812456"/>
                  </a:lnTo>
                  <a:lnTo>
                    <a:pt x="3404941" y="2914056"/>
                  </a:lnTo>
                  <a:cubicBezTo>
                    <a:pt x="3404941" y="2914056"/>
                    <a:pt x="2414341" y="2837856"/>
                    <a:pt x="2312741" y="2837856"/>
                  </a:cubicBezTo>
                  <a:lnTo>
                    <a:pt x="1219200" y="2837856"/>
                  </a:lnTo>
                  <a:cubicBezTo>
                    <a:pt x="1117600" y="2837856"/>
                    <a:pt x="127000" y="2914056"/>
                    <a:pt x="127000" y="2914056"/>
                  </a:cubicBezTo>
                  <a:lnTo>
                    <a:pt x="0" y="2812456"/>
                  </a:lnTo>
                  <a:lnTo>
                    <a:pt x="0" y="0"/>
                  </a:lnTo>
                  <a:lnTo>
                    <a:pt x="3531941" y="0"/>
                  </a:lnTo>
                  <a:lnTo>
                    <a:pt x="3531941" y="2812456"/>
                  </a:lnTo>
                  <a:lnTo>
                    <a:pt x="12700" y="2812456"/>
                  </a:lnTo>
                  <a:lnTo>
                    <a:pt x="12700" y="2799756"/>
                  </a:lnTo>
                  <a:lnTo>
                    <a:pt x="3519241" y="2799756"/>
                  </a:lnTo>
                  <a:lnTo>
                    <a:pt x="3519241" y="12700"/>
                  </a:lnTo>
                  <a:lnTo>
                    <a:pt x="12700" y="12700"/>
                  </a:lnTo>
                  <a:lnTo>
                    <a:pt x="12700" y="2812456"/>
                  </a:lnTo>
                </a:path>
              </a:pathLst>
            </a:custGeom>
            <a:solidFill>
              <a:srgbClr val="394C60">
                <a:alpha val="9804"/>
              </a:srgbClr>
            </a:solidFill>
          </p:spPr>
        </p:sp>
        <p:sp>
          <p:nvSpPr>
            <p:cNvPr name="TextBox 34" id="34"/>
            <p:cNvSpPr txBox="true"/>
            <p:nvPr/>
          </p:nvSpPr>
          <p:spPr>
            <a:xfrm>
              <a:off x="0" y="-47625"/>
              <a:ext cx="3048000" cy="2994025"/>
            </a:xfrm>
            <a:prstGeom prst="rect">
              <a:avLst/>
            </a:prstGeom>
          </p:spPr>
          <p:txBody>
            <a:bodyPr anchor="t" rtlCol="false" tIns="203200" lIns="203200" bIns="203200" rIns="203200"/>
            <a:lstStyle/>
            <a:p>
              <a:pPr>
                <a:lnSpc>
                  <a:spcPts val="1960"/>
                </a:lnSpc>
              </a:pPr>
              <a:r>
                <a:rPr lang="en-US" sz="1400">
                  <a:solidFill>
                    <a:srgbClr val="000000"/>
                  </a:solidFill>
                  <a:latin typeface="Arimo"/>
                </a:rPr>
                <a:t>HMW make the search process for finding doctors something to look forward to?</a:t>
              </a:r>
            </a:p>
          </p:txBody>
        </p:sp>
      </p:grpSp>
      <p:grpSp>
        <p:nvGrpSpPr>
          <p:cNvPr name="Group 35" id="35"/>
          <p:cNvGrpSpPr/>
          <p:nvPr/>
        </p:nvGrpSpPr>
        <p:grpSpPr>
          <a:xfrm rot="0">
            <a:off x="7136236" y="3508954"/>
            <a:ext cx="2648956" cy="2185542"/>
            <a:chOff x="0" y="0"/>
            <a:chExt cx="3531941" cy="2914056"/>
          </a:xfrm>
        </p:grpSpPr>
        <p:sp>
          <p:nvSpPr>
            <p:cNvPr name="Freeform 36" id="36"/>
            <p:cNvSpPr/>
            <p:nvPr/>
          </p:nvSpPr>
          <p:spPr>
            <a:xfrm flipH="false" flipV="false" rot="0">
              <a:off x="0" y="0"/>
              <a:ext cx="3531941" cy="2812456"/>
            </a:xfrm>
            <a:custGeom>
              <a:avLst/>
              <a:gdLst/>
              <a:ahLst/>
              <a:cxnLst/>
              <a:rect r="r" b="b" t="t" l="l"/>
              <a:pathLst>
                <a:path h="2812456" w="3531941">
                  <a:moveTo>
                    <a:pt x="0" y="0"/>
                  </a:moveTo>
                  <a:lnTo>
                    <a:pt x="3531941" y="0"/>
                  </a:lnTo>
                  <a:lnTo>
                    <a:pt x="3531941" y="2812456"/>
                  </a:lnTo>
                  <a:lnTo>
                    <a:pt x="0" y="2812456"/>
                  </a:lnTo>
                  <a:close/>
                </a:path>
              </a:pathLst>
            </a:custGeom>
            <a:solidFill>
              <a:srgbClr val="FDF9B4"/>
            </a:solidFill>
          </p:spPr>
        </p:sp>
        <p:sp>
          <p:nvSpPr>
            <p:cNvPr name="Freeform 37" id="37"/>
            <p:cNvSpPr/>
            <p:nvPr/>
          </p:nvSpPr>
          <p:spPr>
            <a:xfrm flipH="false" flipV="false" rot="0">
              <a:off x="0" y="0"/>
              <a:ext cx="3531941" cy="2914056"/>
            </a:xfrm>
            <a:custGeom>
              <a:avLst/>
              <a:gdLst/>
              <a:ahLst/>
              <a:cxnLst/>
              <a:rect r="r" b="b" t="t" l="l"/>
              <a:pathLst>
                <a:path h="2914056" w="3531941">
                  <a:moveTo>
                    <a:pt x="0" y="2812456"/>
                  </a:moveTo>
                  <a:lnTo>
                    <a:pt x="3531941" y="2812456"/>
                  </a:lnTo>
                  <a:lnTo>
                    <a:pt x="3404941" y="2914056"/>
                  </a:lnTo>
                  <a:cubicBezTo>
                    <a:pt x="3404941" y="2914056"/>
                    <a:pt x="2414341" y="2837856"/>
                    <a:pt x="2312741" y="2837856"/>
                  </a:cubicBezTo>
                  <a:lnTo>
                    <a:pt x="1219200" y="2837856"/>
                  </a:lnTo>
                  <a:cubicBezTo>
                    <a:pt x="1117600" y="2837856"/>
                    <a:pt x="127000" y="2914056"/>
                    <a:pt x="127000" y="2914056"/>
                  </a:cubicBezTo>
                  <a:lnTo>
                    <a:pt x="0" y="2812456"/>
                  </a:lnTo>
                  <a:lnTo>
                    <a:pt x="0" y="0"/>
                  </a:lnTo>
                  <a:lnTo>
                    <a:pt x="3531941" y="0"/>
                  </a:lnTo>
                  <a:lnTo>
                    <a:pt x="3531941" y="2812456"/>
                  </a:lnTo>
                  <a:lnTo>
                    <a:pt x="12700" y="2812456"/>
                  </a:lnTo>
                  <a:lnTo>
                    <a:pt x="12700" y="2799756"/>
                  </a:lnTo>
                  <a:lnTo>
                    <a:pt x="3519241" y="2799756"/>
                  </a:lnTo>
                  <a:lnTo>
                    <a:pt x="3519241" y="12700"/>
                  </a:lnTo>
                  <a:lnTo>
                    <a:pt x="12700" y="12700"/>
                  </a:lnTo>
                  <a:lnTo>
                    <a:pt x="12700" y="2812456"/>
                  </a:lnTo>
                </a:path>
              </a:pathLst>
            </a:custGeom>
            <a:solidFill>
              <a:srgbClr val="394C60">
                <a:alpha val="9804"/>
              </a:srgbClr>
            </a:solidFill>
          </p:spPr>
        </p:sp>
        <p:sp>
          <p:nvSpPr>
            <p:cNvPr name="TextBox 38" id="38"/>
            <p:cNvSpPr txBox="true"/>
            <p:nvPr/>
          </p:nvSpPr>
          <p:spPr>
            <a:xfrm>
              <a:off x="0" y="-47625"/>
              <a:ext cx="3048000" cy="2994025"/>
            </a:xfrm>
            <a:prstGeom prst="rect">
              <a:avLst/>
            </a:prstGeom>
          </p:spPr>
          <p:txBody>
            <a:bodyPr anchor="t" rtlCol="false" tIns="203200" lIns="203200" bIns="203200" rIns="203200"/>
            <a:lstStyle/>
            <a:p>
              <a:pPr>
                <a:lnSpc>
                  <a:spcPts val="1960"/>
                </a:lnSpc>
              </a:pPr>
              <a:r>
                <a:rPr lang="en-US" sz="1400">
                  <a:solidFill>
                    <a:srgbClr val="000000"/>
                  </a:solidFill>
                  <a:latin typeface="Arimo"/>
                </a:rPr>
                <a:t>HMW make the insurance switch process like the college transfer process?</a:t>
              </a:r>
            </a:p>
          </p:txBody>
        </p:sp>
      </p:grpSp>
      <p:grpSp>
        <p:nvGrpSpPr>
          <p:cNvPr name="Group 39" id="39"/>
          <p:cNvGrpSpPr/>
          <p:nvPr/>
        </p:nvGrpSpPr>
        <p:grpSpPr>
          <a:xfrm rot="0">
            <a:off x="9035663" y="7497735"/>
            <a:ext cx="2648956" cy="2185542"/>
            <a:chOff x="0" y="0"/>
            <a:chExt cx="3531941" cy="2914056"/>
          </a:xfrm>
        </p:grpSpPr>
        <p:sp>
          <p:nvSpPr>
            <p:cNvPr name="Freeform 40" id="40"/>
            <p:cNvSpPr/>
            <p:nvPr/>
          </p:nvSpPr>
          <p:spPr>
            <a:xfrm flipH="false" flipV="false" rot="0">
              <a:off x="0" y="0"/>
              <a:ext cx="3531941" cy="2812456"/>
            </a:xfrm>
            <a:custGeom>
              <a:avLst/>
              <a:gdLst/>
              <a:ahLst/>
              <a:cxnLst/>
              <a:rect r="r" b="b" t="t" l="l"/>
              <a:pathLst>
                <a:path h="2812456" w="3531941">
                  <a:moveTo>
                    <a:pt x="0" y="0"/>
                  </a:moveTo>
                  <a:lnTo>
                    <a:pt x="3531941" y="0"/>
                  </a:lnTo>
                  <a:lnTo>
                    <a:pt x="3531941" y="2812456"/>
                  </a:lnTo>
                  <a:lnTo>
                    <a:pt x="0" y="2812456"/>
                  </a:lnTo>
                  <a:close/>
                </a:path>
              </a:pathLst>
            </a:custGeom>
            <a:solidFill>
              <a:srgbClr val="6ECEF2"/>
            </a:solidFill>
          </p:spPr>
        </p:sp>
        <p:sp>
          <p:nvSpPr>
            <p:cNvPr name="Freeform 41" id="41"/>
            <p:cNvSpPr/>
            <p:nvPr/>
          </p:nvSpPr>
          <p:spPr>
            <a:xfrm flipH="false" flipV="false" rot="0">
              <a:off x="0" y="0"/>
              <a:ext cx="3531941" cy="2914056"/>
            </a:xfrm>
            <a:custGeom>
              <a:avLst/>
              <a:gdLst/>
              <a:ahLst/>
              <a:cxnLst/>
              <a:rect r="r" b="b" t="t" l="l"/>
              <a:pathLst>
                <a:path h="2914056" w="3531941">
                  <a:moveTo>
                    <a:pt x="0" y="2812456"/>
                  </a:moveTo>
                  <a:lnTo>
                    <a:pt x="3531941" y="2812456"/>
                  </a:lnTo>
                  <a:lnTo>
                    <a:pt x="3404941" y="2914056"/>
                  </a:lnTo>
                  <a:cubicBezTo>
                    <a:pt x="3404941" y="2914056"/>
                    <a:pt x="2414341" y="2837856"/>
                    <a:pt x="2312741" y="2837856"/>
                  </a:cubicBezTo>
                  <a:lnTo>
                    <a:pt x="1219200" y="2837856"/>
                  </a:lnTo>
                  <a:cubicBezTo>
                    <a:pt x="1117600" y="2837856"/>
                    <a:pt x="127000" y="2914056"/>
                    <a:pt x="127000" y="2914056"/>
                  </a:cubicBezTo>
                  <a:lnTo>
                    <a:pt x="0" y="2812456"/>
                  </a:lnTo>
                  <a:lnTo>
                    <a:pt x="0" y="0"/>
                  </a:lnTo>
                  <a:lnTo>
                    <a:pt x="3531941" y="0"/>
                  </a:lnTo>
                  <a:lnTo>
                    <a:pt x="3531941" y="2812456"/>
                  </a:lnTo>
                  <a:lnTo>
                    <a:pt x="12700" y="2812456"/>
                  </a:lnTo>
                  <a:lnTo>
                    <a:pt x="12700" y="2799756"/>
                  </a:lnTo>
                  <a:lnTo>
                    <a:pt x="3519241" y="2799756"/>
                  </a:lnTo>
                  <a:lnTo>
                    <a:pt x="3519241" y="12700"/>
                  </a:lnTo>
                  <a:lnTo>
                    <a:pt x="12700" y="12700"/>
                  </a:lnTo>
                  <a:lnTo>
                    <a:pt x="12700" y="2812456"/>
                  </a:lnTo>
                </a:path>
              </a:pathLst>
            </a:custGeom>
            <a:solidFill>
              <a:srgbClr val="394C60">
                <a:alpha val="9804"/>
              </a:srgbClr>
            </a:solidFill>
          </p:spPr>
        </p:sp>
        <p:sp>
          <p:nvSpPr>
            <p:cNvPr name="TextBox 42" id="42"/>
            <p:cNvSpPr txBox="true"/>
            <p:nvPr/>
          </p:nvSpPr>
          <p:spPr>
            <a:xfrm>
              <a:off x="0" y="-47625"/>
              <a:ext cx="3048000" cy="2994025"/>
            </a:xfrm>
            <a:prstGeom prst="rect">
              <a:avLst/>
            </a:prstGeom>
          </p:spPr>
          <p:txBody>
            <a:bodyPr anchor="t" rtlCol="false" tIns="203200" lIns="203200" bIns="203200" rIns="203200"/>
            <a:lstStyle/>
            <a:p>
              <a:pPr>
                <a:lnSpc>
                  <a:spcPts val="1960"/>
                </a:lnSpc>
              </a:pPr>
              <a:r>
                <a:rPr lang="en-US" sz="1400">
                  <a:solidFill>
                    <a:srgbClr val="000000"/>
                  </a:solidFill>
                  <a:latin typeface="Arimo"/>
                </a:rPr>
                <a:t>HMW use previous satisfying doctor experiences to inform the doctor search process with the new insurance?</a:t>
              </a:r>
            </a:p>
          </p:txBody>
        </p:sp>
      </p:grpSp>
      <p:grpSp>
        <p:nvGrpSpPr>
          <p:cNvPr name="Group 43" id="43"/>
          <p:cNvGrpSpPr/>
          <p:nvPr/>
        </p:nvGrpSpPr>
        <p:grpSpPr>
          <a:xfrm rot="0">
            <a:off x="13004642" y="3342727"/>
            <a:ext cx="2648956" cy="2185542"/>
            <a:chOff x="0" y="0"/>
            <a:chExt cx="3531941" cy="2914056"/>
          </a:xfrm>
        </p:grpSpPr>
        <p:sp>
          <p:nvSpPr>
            <p:cNvPr name="Freeform 44" id="44"/>
            <p:cNvSpPr/>
            <p:nvPr/>
          </p:nvSpPr>
          <p:spPr>
            <a:xfrm flipH="false" flipV="false" rot="0">
              <a:off x="0" y="0"/>
              <a:ext cx="3531941" cy="2812456"/>
            </a:xfrm>
            <a:custGeom>
              <a:avLst/>
              <a:gdLst/>
              <a:ahLst/>
              <a:cxnLst/>
              <a:rect r="r" b="b" t="t" l="l"/>
              <a:pathLst>
                <a:path h="2812456" w="3531941">
                  <a:moveTo>
                    <a:pt x="0" y="0"/>
                  </a:moveTo>
                  <a:lnTo>
                    <a:pt x="3531941" y="0"/>
                  </a:lnTo>
                  <a:lnTo>
                    <a:pt x="3531941" y="2812456"/>
                  </a:lnTo>
                  <a:lnTo>
                    <a:pt x="0" y="2812456"/>
                  </a:lnTo>
                  <a:close/>
                </a:path>
              </a:pathLst>
            </a:custGeom>
            <a:solidFill>
              <a:srgbClr val="C1FF72"/>
            </a:solidFill>
          </p:spPr>
        </p:sp>
        <p:sp>
          <p:nvSpPr>
            <p:cNvPr name="Freeform 45" id="45"/>
            <p:cNvSpPr/>
            <p:nvPr/>
          </p:nvSpPr>
          <p:spPr>
            <a:xfrm flipH="false" flipV="false" rot="0">
              <a:off x="0" y="0"/>
              <a:ext cx="3531941" cy="2914056"/>
            </a:xfrm>
            <a:custGeom>
              <a:avLst/>
              <a:gdLst/>
              <a:ahLst/>
              <a:cxnLst/>
              <a:rect r="r" b="b" t="t" l="l"/>
              <a:pathLst>
                <a:path h="2914056" w="3531941">
                  <a:moveTo>
                    <a:pt x="0" y="2812456"/>
                  </a:moveTo>
                  <a:lnTo>
                    <a:pt x="3531941" y="2812456"/>
                  </a:lnTo>
                  <a:lnTo>
                    <a:pt x="3404941" y="2914056"/>
                  </a:lnTo>
                  <a:cubicBezTo>
                    <a:pt x="3404941" y="2914056"/>
                    <a:pt x="2414341" y="2837856"/>
                    <a:pt x="2312741" y="2837856"/>
                  </a:cubicBezTo>
                  <a:lnTo>
                    <a:pt x="1219200" y="2837856"/>
                  </a:lnTo>
                  <a:cubicBezTo>
                    <a:pt x="1117600" y="2837856"/>
                    <a:pt x="127000" y="2914056"/>
                    <a:pt x="127000" y="2914056"/>
                  </a:cubicBezTo>
                  <a:lnTo>
                    <a:pt x="0" y="2812456"/>
                  </a:lnTo>
                  <a:lnTo>
                    <a:pt x="0" y="0"/>
                  </a:lnTo>
                  <a:lnTo>
                    <a:pt x="3531941" y="0"/>
                  </a:lnTo>
                  <a:lnTo>
                    <a:pt x="3531941" y="2812456"/>
                  </a:lnTo>
                  <a:lnTo>
                    <a:pt x="12700" y="2812456"/>
                  </a:lnTo>
                  <a:lnTo>
                    <a:pt x="12700" y="2799756"/>
                  </a:lnTo>
                  <a:lnTo>
                    <a:pt x="3519241" y="2799756"/>
                  </a:lnTo>
                  <a:lnTo>
                    <a:pt x="3519241" y="12700"/>
                  </a:lnTo>
                  <a:lnTo>
                    <a:pt x="12700" y="12700"/>
                  </a:lnTo>
                  <a:lnTo>
                    <a:pt x="12700" y="2812456"/>
                  </a:lnTo>
                </a:path>
              </a:pathLst>
            </a:custGeom>
            <a:solidFill>
              <a:srgbClr val="394C60">
                <a:alpha val="9804"/>
              </a:srgbClr>
            </a:solidFill>
          </p:spPr>
        </p:sp>
        <p:sp>
          <p:nvSpPr>
            <p:cNvPr name="TextBox 46" id="46"/>
            <p:cNvSpPr txBox="true"/>
            <p:nvPr/>
          </p:nvSpPr>
          <p:spPr>
            <a:xfrm>
              <a:off x="0" y="-47625"/>
              <a:ext cx="3048000" cy="2994025"/>
            </a:xfrm>
            <a:prstGeom prst="rect">
              <a:avLst/>
            </a:prstGeom>
          </p:spPr>
          <p:txBody>
            <a:bodyPr anchor="t" rtlCol="false" tIns="203200" lIns="203200" bIns="203200" rIns="203200"/>
            <a:lstStyle/>
            <a:p>
              <a:pPr>
                <a:lnSpc>
                  <a:spcPts val="1960"/>
                </a:lnSpc>
              </a:pPr>
              <a:r>
                <a:rPr lang="en-US" sz="1400">
                  <a:solidFill>
                    <a:srgbClr val="000000"/>
                  </a:solidFill>
                  <a:latin typeface="Arimo"/>
                </a:rPr>
                <a:t>HMW incentivize patients to continue searching for doctors and get checkups instead of giving up?</a:t>
              </a:r>
            </a:p>
          </p:txBody>
        </p:sp>
      </p:grpSp>
      <p:grpSp>
        <p:nvGrpSpPr>
          <p:cNvPr name="Group 47" id="47"/>
          <p:cNvGrpSpPr/>
          <p:nvPr/>
        </p:nvGrpSpPr>
        <p:grpSpPr>
          <a:xfrm rot="0">
            <a:off x="11976717" y="6070044"/>
            <a:ext cx="2648956" cy="2185542"/>
            <a:chOff x="0" y="0"/>
            <a:chExt cx="3531941" cy="2914056"/>
          </a:xfrm>
        </p:grpSpPr>
        <p:sp>
          <p:nvSpPr>
            <p:cNvPr name="Freeform 48" id="48"/>
            <p:cNvSpPr/>
            <p:nvPr/>
          </p:nvSpPr>
          <p:spPr>
            <a:xfrm flipH="false" flipV="false" rot="0">
              <a:off x="0" y="0"/>
              <a:ext cx="3531941" cy="2812456"/>
            </a:xfrm>
            <a:custGeom>
              <a:avLst/>
              <a:gdLst/>
              <a:ahLst/>
              <a:cxnLst/>
              <a:rect r="r" b="b" t="t" l="l"/>
              <a:pathLst>
                <a:path h="2812456" w="3531941">
                  <a:moveTo>
                    <a:pt x="0" y="0"/>
                  </a:moveTo>
                  <a:lnTo>
                    <a:pt x="3531941" y="0"/>
                  </a:lnTo>
                  <a:lnTo>
                    <a:pt x="3531941" y="2812456"/>
                  </a:lnTo>
                  <a:lnTo>
                    <a:pt x="0" y="2812456"/>
                  </a:lnTo>
                  <a:close/>
                </a:path>
              </a:pathLst>
            </a:custGeom>
            <a:solidFill>
              <a:srgbClr val="FDF9B4"/>
            </a:solidFill>
          </p:spPr>
        </p:sp>
        <p:sp>
          <p:nvSpPr>
            <p:cNvPr name="Freeform 49" id="49"/>
            <p:cNvSpPr/>
            <p:nvPr/>
          </p:nvSpPr>
          <p:spPr>
            <a:xfrm flipH="false" flipV="false" rot="0">
              <a:off x="0" y="0"/>
              <a:ext cx="3531941" cy="2914056"/>
            </a:xfrm>
            <a:custGeom>
              <a:avLst/>
              <a:gdLst/>
              <a:ahLst/>
              <a:cxnLst/>
              <a:rect r="r" b="b" t="t" l="l"/>
              <a:pathLst>
                <a:path h="2914056" w="3531941">
                  <a:moveTo>
                    <a:pt x="0" y="2812456"/>
                  </a:moveTo>
                  <a:lnTo>
                    <a:pt x="3531941" y="2812456"/>
                  </a:lnTo>
                  <a:lnTo>
                    <a:pt x="3404941" y="2914056"/>
                  </a:lnTo>
                  <a:cubicBezTo>
                    <a:pt x="3404941" y="2914056"/>
                    <a:pt x="2414341" y="2837856"/>
                    <a:pt x="2312741" y="2837856"/>
                  </a:cubicBezTo>
                  <a:lnTo>
                    <a:pt x="1219200" y="2837856"/>
                  </a:lnTo>
                  <a:cubicBezTo>
                    <a:pt x="1117600" y="2837856"/>
                    <a:pt x="127000" y="2914056"/>
                    <a:pt x="127000" y="2914056"/>
                  </a:cubicBezTo>
                  <a:lnTo>
                    <a:pt x="0" y="2812456"/>
                  </a:lnTo>
                  <a:lnTo>
                    <a:pt x="0" y="0"/>
                  </a:lnTo>
                  <a:lnTo>
                    <a:pt x="3531941" y="0"/>
                  </a:lnTo>
                  <a:lnTo>
                    <a:pt x="3531941" y="2812456"/>
                  </a:lnTo>
                  <a:lnTo>
                    <a:pt x="12700" y="2812456"/>
                  </a:lnTo>
                  <a:lnTo>
                    <a:pt x="12700" y="2799756"/>
                  </a:lnTo>
                  <a:lnTo>
                    <a:pt x="3519241" y="2799756"/>
                  </a:lnTo>
                  <a:lnTo>
                    <a:pt x="3519241" y="12700"/>
                  </a:lnTo>
                  <a:lnTo>
                    <a:pt x="12700" y="12700"/>
                  </a:lnTo>
                  <a:lnTo>
                    <a:pt x="12700" y="2812456"/>
                  </a:lnTo>
                </a:path>
              </a:pathLst>
            </a:custGeom>
            <a:solidFill>
              <a:srgbClr val="394C60">
                <a:alpha val="9804"/>
              </a:srgbClr>
            </a:solidFill>
          </p:spPr>
        </p:sp>
        <p:sp>
          <p:nvSpPr>
            <p:cNvPr name="TextBox 50" id="50"/>
            <p:cNvSpPr txBox="true"/>
            <p:nvPr/>
          </p:nvSpPr>
          <p:spPr>
            <a:xfrm>
              <a:off x="0" y="-47625"/>
              <a:ext cx="3048000" cy="2994025"/>
            </a:xfrm>
            <a:prstGeom prst="rect">
              <a:avLst/>
            </a:prstGeom>
          </p:spPr>
          <p:txBody>
            <a:bodyPr anchor="t" rtlCol="false" tIns="203200" lIns="203200" bIns="203200" rIns="203200"/>
            <a:lstStyle/>
            <a:p>
              <a:pPr>
                <a:lnSpc>
                  <a:spcPts val="1960"/>
                </a:lnSpc>
              </a:pPr>
              <a:r>
                <a:rPr lang="en-US" sz="1400">
                  <a:solidFill>
                    <a:srgbClr val="000000"/>
                  </a:solidFill>
                  <a:latin typeface="Arimo"/>
                </a:rPr>
                <a:t>HMW facilitate communication between insurance, doctors, and patients to streamline the doctor search process?</a:t>
              </a:r>
            </a:p>
          </p:txBody>
        </p:sp>
      </p:gr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sp>
        <p:nvSpPr>
          <p:cNvPr name="TextBox 10" id="10"/>
          <p:cNvSpPr txBox="true"/>
          <p:nvPr/>
        </p:nvSpPr>
        <p:spPr>
          <a:xfrm rot="0">
            <a:off x="4093902" y="947801"/>
            <a:ext cx="10531771" cy="1134999"/>
          </a:xfrm>
          <a:prstGeom prst="rect">
            <a:avLst/>
          </a:prstGeom>
        </p:spPr>
        <p:txBody>
          <a:bodyPr anchor="t" rtlCol="false" tIns="0" lIns="0" bIns="0" rIns="0">
            <a:spAutoFit/>
          </a:bodyPr>
          <a:lstStyle/>
          <a:p>
            <a:pPr>
              <a:lnSpc>
                <a:spcPts val="8928"/>
              </a:lnSpc>
            </a:pPr>
            <a:r>
              <a:rPr lang="en-US" sz="7200">
                <a:solidFill>
                  <a:srgbClr val="1A1B1E"/>
                </a:solidFill>
                <a:latin typeface="Kollektif Bold"/>
              </a:rPr>
              <a:t>John HMW Brainstorm</a:t>
            </a:r>
          </a:p>
        </p:txBody>
      </p:sp>
      <p:grpSp>
        <p:nvGrpSpPr>
          <p:cNvPr name="Group 11" id="11"/>
          <p:cNvGrpSpPr/>
          <p:nvPr/>
        </p:nvGrpSpPr>
        <p:grpSpPr>
          <a:xfrm rot="0">
            <a:off x="1540100" y="2270956"/>
            <a:ext cx="2648956" cy="2185542"/>
            <a:chOff x="0" y="0"/>
            <a:chExt cx="3531941" cy="2914056"/>
          </a:xfrm>
        </p:grpSpPr>
        <p:sp>
          <p:nvSpPr>
            <p:cNvPr name="Freeform 12" id="12"/>
            <p:cNvSpPr/>
            <p:nvPr/>
          </p:nvSpPr>
          <p:spPr>
            <a:xfrm flipH="false" flipV="false" rot="0">
              <a:off x="0" y="0"/>
              <a:ext cx="3531941" cy="2812456"/>
            </a:xfrm>
            <a:custGeom>
              <a:avLst/>
              <a:gdLst/>
              <a:ahLst/>
              <a:cxnLst/>
              <a:rect r="r" b="b" t="t" l="l"/>
              <a:pathLst>
                <a:path h="2812456" w="3531941">
                  <a:moveTo>
                    <a:pt x="0" y="0"/>
                  </a:moveTo>
                  <a:lnTo>
                    <a:pt x="3531941" y="0"/>
                  </a:lnTo>
                  <a:lnTo>
                    <a:pt x="3531941" y="2812456"/>
                  </a:lnTo>
                  <a:lnTo>
                    <a:pt x="0" y="2812456"/>
                  </a:lnTo>
                  <a:close/>
                </a:path>
              </a:pathLst>
            </a:custGeom>
            <a:solidFill>
              <a:srgbClr val="FDF9B4"/>
            </a:solidFill>
          </p:spPr>
        </p:sp>
        <p:sp>
          <p:nvSpPr>
            <p:cNvPr name="Freeform 13" id="13"/>
            <p:cNvSpPr/>
            <p:nvPr/>
          </p:nvSpPr>
          <p:spPr>
            <a:xfrm flipH="false" flipV="false" rot="0">
              <a:off x="0" y="0"/>
              <a:ext cx="3531941" cy="2914056"/>
            </a:xfrm>
            <a:custGeom>
              <a:avLst/>
              <a:gdLst/>
              <a:ahLst/>
              <a:cxnLst/>
              <a:rect r="r" b="b" t="t" l="l"/>
              <a:pathLst>
                <a:path h="2914056" w="3531941">
                  <a:moveTo>
                    <a:pt x="0" y="2812456"/>
                  </a:moveTo>
                  <a:lnTo>
                    <a:pt x="3531941" y="2812456"/>
                  </a:lnTo>
                  <a:lnTo>
                    <a:pt x="3404941" y="2914056"/>
                  </a:lnTo>
                  <a:cubicBezTo>
                    <a:pt x="3404941" y="2914056"/>
                    <a:pt x="2414341" y="2837856"/>
                    <a:pt x="2312741" y="2837856"/>
                  </a:cubicBezTo>
                  <a:lnTo>
                    <a:pt x="1219200" y="2837856"/>
                  </a:lnTo>
                  <a:cubicBezTo>
                    <a:pt x="1117600" y="2837856"/>
                    <a:pt x="127000" y="2914056"/>
                    <a:pt x="127000" y="2914056"/>
                  </a:cubicBezTo>
                  <a:lnTo>
                    <a:pt x="0" y="2812456"/>
                  </a:lnTo>
                  <a:lnTo>
                    <a:pt x="0" y="0"/>
                  </a:lnTo>
                  <a:lnTo>
                    <a:pt x="3531941" y="0"/>
                  </a:lnTo>
                  <a:lnTo>
                    <a:pt x="3531941" y="2812456"/>
                  </a:lnTo>
                  <a:lnTo>
                    <a:pt x="12700" y="2812456"/>
                  </a:lnTo>
                  <a:lnTo>
                    <a:pt x="12700" y="2799756"/>
                  </a:lnTo>
                  <a:lnTo>
                    <a:pt x="3519241" y="2799756"/>
                  </a:lnTo>
                  <a:lnTo>
                    <a:pt x="3519241" y="12700"/>
                  </a:lnTo>
                  <a:lnTo>
                    <a:pt x="12700" y="12700"/>
                  </a:lnTo>
                  <a:lnTo>
                    <a:pt x="12700" y="2812456"/>
                  </a:lnTo>
                </a:path>
              </a:pathLst>
            </a:custGeom>
            <a:solidFill>
              <a:srgbClr val="394C60">
                <a:alpha val="9804"/>
              </a:srgbClr>
            </a:solidFill>
          </p:spPr>
        </p:sp>
        <p:sp>
          <p:nvSpPr>
            <p:cNvPr name="TextBox 14" id="14"/>
            <p:cNvSpPr txBox="true"/>
            <p:nvPr/>
          </p:nvSpPr>
          <p:spPr>
            <a:xfrm>
              <a:off x="0" y="-47625"/>
              <a:ext cx="3048000" cy="2994025"/>
            </a:xfrm>
            <a:prstGeom prst="rect">
              <a:avLst/>
            </a:prstGeom>
          </p:spPr>
          <p:txBody>
            <a:bodyPr anchor="t" rtlCol="false" tIns="203200" lIns="203200" bIns="203200" rIns="203200"/>
            <a:lstStyle/>
            <a:p>
              <a:pPr>
                <a:lnSpc>
                  <a:spcPts val="1960"/>
                </a:lnSpc>
              </a:pPr>
              <a:r>
                <a:rPr lang="en-US" sz="1400">
                  <a:solidFill>
                    <a:srgbClr val="000000"/>
                  </a:solidFill>
                  <a:latin typeface="Arimo"/>
                </a:rPr>
                <a:t>HMW standardize co-pays across the US?</a:t>
              </a:r>
            </a:p>
            <a:p>
              <a:pPr>
                <a:lnSpc>
                  <a:spcPts val="1960"/>
                </a:lnSpc>
              </a:pPr>
            </a:p>
          </p:txBody>
        </p:sp>
      </p:grpSp>
      <p:grpSp>
        <p:nvGrpSpPr>
          <p:cNvPr name="Group 15" id="15"/>
          <p:cNvGrpSpPr/>
          <p:nvPr/>
        </p:nvGrpSpPr>
        <p:grpSpPr>
          <a:xfrm rot="0">
            <a:off x="3556305" y="3363727"/>
            <a:ext cx="2648956" cy="2185542"/>
            <a:chOff x="0" y="0"/>
            <a:chExt cx="3531941" cy="2914056"/>
          </a:xfrm>
        </p:grpSpPr>
        <p:sp>
          <p:nvSpPr>
            <p:cNvPr name="Freeform 16" id="16"/>
            <p:cNvSpPr/>
            <p:nvPr/>
          </p:nvSpPr>
          <p:spPr>
            <a:xfrm flipH="false" flipV="false" rot="0">
              <a:off x="0" y="0"/>
              <a:ext cx="3531941" cy="2812456"/>
            </a:xfrm>
            <a:custGeom>
              <a:avLst/>
              <a:gdLst/>
              <a:ahLst/>
              <a:cxnLst/>
              <a:rect r="r" b="b" t="t" l="l"/>
              <a:pathLst>
                <a:path h="2812456" w="3531941">
                  <a:moveTo>
                    <a:pt x="0" y="0"/>
                  </a:moveTo>
                  <a:lnTo>
                    <a:pt x="3531941" y="0"/>
                  </a:lnTo>
                  <a:lnTo>
                    <a:pt x="3531941" y="2812456"/>
                  </a:lnTo>
                  <a:lnTo>
                    <a:pt x="0" y="2812456"/>
                  </a:lnTo>
                  <a:close/>
                </a:path>
              </a:pathLst>
            </a:custGeom>
            <a:solidFill>
              <a:srgbClr val="C1FF72"/>
            </a:solidFill>
          </p:spPr>
        </p:sp>
        <p:sp>
          <p:nvSpPr>
            <p:cNvPr name="Freeform 17" id="17"/>
            <p:cNvSpPr/>
            <p:nvPr/>
          </p:nvSpPr>
          <p:spPr>
            <a:xfrm flipH="false" flipV="false" rot="0">
              <a:off x="0" y="0"/>
              <a:ext cx="3531941" cy="2914056"/>
            </a:xfrm>
            <a:custGeom>
              <a:avLst/>
              <a:gdLst/>
              <a:ahLst/>
              <a:cxnLst/>
              <a:rect r="r" b="b" t="t" l="l"/>
              <a:pathLst>
                <a:path h="2914056" w="3531941">
                  <a:moveTo>
                    <a:pt x="0" y="2812456"/>
                  </a:moveTo>
                  <a:lnTo>
                    <a:pt x="3531941" y="2812456"/>
                  </a:lnTo>
                  <a:lnTo>
                    <a:pt x="3404941" y="2914056"/>
                  </a:lnTo>
                  <a:cubicBezTo>
                    <a:pt x="3404941" y="2914056"/>
                    <a:pt x="2414341" y="2837856"/>
                    <a:pt x="2312741" y="2837856"/>
                  </a:cubicBezTo>
                  <a:lnTo>
                    <a:pt x="1219200" y="2837856"/>
                  </a:lnTo>
                  <a:cubicBezTo>
                    <a:pt x="1117600" y="2837856"/>
                    <a:pt x="127000" y="2914056"/>
                    <a:pt x="127000" y="2914056"/>
                  </a:cubicBezTo>
                  <a:lnTo>
                    <a:pt x="0" y="2812456"/>
                  </a:lnTo>
                  <a:lnTo>
                    <a:pt x="0" y="0"/>
                  </a:lnTo>
                  <a:lnTo>
                    <a:pt x="3531941" y="0"/>
                  </a:lnTo>
                  <a:lnTo>
                    <a:pt x="3531941" y="2812456"/>
                  </a:lnTo>
                  <a:lnTo>
                    <a:pt x="12700" y="2812456"/>
                  </a:lnTo>
                  <a:lnTo>
                    <a:pt x="12700" y="2799756"/>
                  </a:lnTo>
                  <a:lnTo>
                    <a:pt x="3519241" y="2799756"/>
                  </a:lnTo>
                  <a:lnTo>
                    <a:pt x="3519241" y="12700"/>
                  </a:lnTo>
                  <a:lnTo>
                    <a:pt x="12700" y="12700"/>
                  </a:lnTo>
                  <a:lnTo>
                    <a:pt x="12700" y="2812456"/>
                  </a:lnTo>
                </a:path>
              </a:pathLst>
            </a:custGeom>
            <a:solidFill>
              <a:srgbClr val="394C60">
                <a:alpha val="9804"/>
              </a:srgbClr>
            </a:solidFill>
          </p:spPr>
        </p:sp>
        <p:sp>
          <p:nvSpPr>
            <p:cNvPr name="TextBox 18" id="18"/>
            <p:cNvSpPr txBox="true"/>
            <p:nvPr/>
          </p:nvSpPr>
          <p:spPr>
            <a:xfrm>
              <a:off x="0" y="-47625"/>
              <a:ext cx="3048000" cy="2994025"/>
            </a:xfrm>
            <a:prstGeom prst="rect">
              <a:avLst/>
            </a:prstGeom>
          </p:spPr>
          <p:txBody>
            <a:bodyPr anchor="t" rtlCol="false" tIns="203200" lIns="203200" bIns="203200" rIns="203200"/>
            <a:lstStyle/>
            <a:p>
              <a:pPr>
                <a:lnSpc>
                  <a:spcPts val="1960"/>
                </a:lnSpc>
              </a:pPr>
              <a:r>
                <a:rPr lang="en-US" sz="1400">
                  <a:solidFill>
                    <a:srgbClr val="000000"/>
                  </a:solidFill>
                  <a:latin typeface="Arimo"/>
                </a:rPr>
                <a:t>HMW make the process of hiring physicians less arduous / more efficient?</a:t>
              </a:r>
            </a:p>
            <a:p>
              <a:pPr>
                <a:lnSpc>
                  <a:spcPts val="1960"/>
                </a:lnSpc>
              </a:pPr>
            </a:p>
          </p:txBody>
        </p:sp>
      </p:grpSp>
      <p:grpSp>
        <p:nvGrpSpPr>
          <p:cNvPr name="Group 19" id="19"/>
          <p:cNvGrpSpPr/>
          <p:nvPr/>
        </p:nvGrpSpPr>
        <p:grpSpPr>
          <a:xfrm rot="0">
            <a:off x="10590315" y="2416183"/>
            <a:ext cx="2648956" cy="2666609"/>
            <a:chOff x="0" y="0"/>
            <a:chExt cx="3531941" cy="3555479"/>
          </a:xfrm>
        </p:grpSpPr>
        <p:sp>
          <p:nvSpPr>
            <p:cNvPr name="Freeform 20" id="20"/>
            <p:cNvSpPr/>
            <p:nvPr/>
          </p:nvSpPr>
          <p:spPr>
            <a:xfrm flipH="false" flipV="false" rot="0">
              <a:off x="0" y="0"/>
              <a:ext cx="3531941" cy="3453879"/>
            </a:xfrm>
            <a:custGeom>
              <a:avLst/>
              <a:gdLst/>
              <a:ahLst/>
              <a:cxnLst/>
              <a:rect r="r" b="b" t="t" l="l"/>
              <a:pathLst>
                <a:path h="3453879" w="3531941">
                  <a:moveTo>
                    <a:pt x="0" y="0"/>
                  </a:moveTo>
                  <a:lnTo>
                    <a:pt x="3531941" y="0"/>
                  </a:lnTo>
                  <a:lnTo>
                    <a:pt x="3531941" y="3453879"/>
                  </a:lnTo>
                  <a:lnTo>
                    <a:pt x="0" y="3453879"/>
                  </a:lnTo>
                  <a:close/>
                </a:path>
              </a:pathLst>
            </a:custGeom>
            <a:solidFill>
              <a:srgbClr val="85D6FF"/>
            </a:solidFill>
          </p:spPr>
        </p:sp>
        <p:sp>
          <p:nvSpPr>
            <p:cNvPr name="Freeform 21" id="21"/>
            <p:cNvSpPr/>
            <p:nvPr/>
          </p:nvSpPr>
          <p:spPr>
            <a:xfrm flipH="false" flipV="false" rot="0">
              <a:off x="0" y="0"/>
              <a:ext cx="3531941" cy="3555479"/>
            </a:xfrm>
            <a:custGeom>
              <a:avLst/>
              <a:gdLst/>
              <a:ahLst/>
              <a:cxnLst/>
              <a:rect r="r" b="b" t="t" l="l"/>
              <a:pathLst>
                <a:path h="3555479" w="3531941">
                  <a:moveTo>
                    <a:pt x="0" y="3453879"/>
                  </a:moveTo>
                  <a:lnTo>
                    <a:pt x="3531941" y="3453879"/>
                  </a:lnTo>
                  <a:lnTo>
                    <a:pt x="3404941" y="3555479"/>
                  </a:lnTo>
                  <a:cubicBezTo>
                    <a:pt x="3404941" y="3555479"/>
                    <a:pt x="2414341" y="3479279"/>
                    <a:pt x="2312741" y="3479279"/>
                  </a:cubicBezTo>
                  <a:lnTo>
                    <a:pt x="1219200" y="3479279"/>
                  </a:lnTo>
                  <a:cubicBezTo>
                    <a:pt x="1117600" y="3479279"/>
                    <a:pt x="127000" y="3555479"/>
                    <a:pt x="127000" y="3555479"/>
                  </a:cubicBezTo>
                  <a:lnTo>
                    <a:pt x="0" y="3453879"/>
                  </a:lnTo>
                  <a:lnTo>
                    <a:pt x="0" y="0"/>
                  </a:lnTo>
                  <a:lnTo>
                    <a:pt x="3531941" y="0"/>
                  </a:lnTo>
                  <a:lnTo>
                    <a:pt x="3531941" y="3453879"/>
                  </a:lnTo>
                  <a:lnTo>
                    <a:pt x="12700" y="3453879"/>
                  </a:lnTo>
                  <a:lnTo>
                    <a:pt x="12700" y="3441179"/>
                  </a:lnTo>
                  <a:lnTo>
                    <a:pt x="3519241" y="3441179"/>
                  </a:lnTo>
                  <a:lnTo>
                    <a:pt x="3519241" y="12700"/>
                  </a:lnTo>
                  <a:lnTo>
                    <a:pt x="12700" y="12700"/>
                  </a:lnTo>
                  <a:lnTo>
                    <a:pt x="12700" y="3453879"/>
                  </a:lnTo>
                </a:path>
              </a:pathLst>
            </a:custGeom>
            <a:solidFill>
              <a:srgbClr val="394C60">
                <a:alpha val="9804"/>
              </a:srgbClr>
            </a:solidFill>
          </p:spPr>
        </p:sp>
        <p:sp>
          <p:nvSpPr>
            <p:cNvPr name="TextBox 22" id="22"/>
            <p:cNvSpPr txBox="true"/>
            <p:nvPr/>
          </p:nvSpPr>
          <p:spPr>
            <a:xfrm>
              <a:off x="0" y="-47625"/>
              <a:ext cx="3048000" cy="2994025"/>
            </a:xfrm>
            <a:prstGeom prst="rect">
              <a:avLst/>
            </a:prstGeom>
          </p:spPr>
          <p:txBody>
            <a:bodyPr anchor="t" rtlCol="false" tIns="203200" lIns="203200" bIns="203200" rIns="203200"/>
            <a:lstStyle/>
            <a:p>
              <a:pPr>
                <a:lnSpc>
                  <a:spcPts val="1960"/>
                </a:lnSpc>
              </a:pPr>
              <a:r>
                <a:rPr lang="en-US" sz="1400">
                  <a:solidFill>
                    <a:srgbClr val="000000"/>
                  </a:solidFill>
                  <a:latin typeface="Arimo"/>
                </a:rPr>
                <a:t>HMW alleviate the feeling of lack of access to care for students?</a:t>
              </a:r>
            </a:p>
            <a:p>
              <a:pPr>
                <a:lnSpc>
                  <a:spcPts val="1960"/>
                </a:lnSpc>
              </a:pPr>
            </a:p>
          </p:txBody>
        </p:sp>
      </p:grpSp>
      <p:grpSp>
        <p:nvGrpSpPr>
          <p:cNvPr name="Group 23" id="23"/>
          <p:cNvGrpSpPr/>
          <p:nvPr/>
        </p:nvGrpSpPr>
        <p:grpSpPr>
          <a:xfrm rot="0">
            <a:off x="1594868" y="5671150"/>
            <a:ext cx="2648956" cy="2666609"/>
            <a:chOff x="0" y="0"/>
            <a:chExt cx="3531941" cy="3555479"/>
          </a:xfrm>
        </p:grpSpPr>
        <p:sp>
          <p:nvSpPr>
            <p:cNvPr name="Freeform 24" id="24"/>
            <p:cNvSpPr/>
            <p:nvPr/>
          </p:nvSpPr>
          <p:spPr>
            <a:xfrm flipH="false" flipV="false" rot="0">
              <a:off x="0" y="0"/>
              <a:ext cx="3531941" cy="3453879"/>
            </a:xfrm>
            <a:custGeom>
              <a:avLst/>
              <a:gdLst/>
              <a:ahLst/>
              <a:cxnLst/>
              <a:rect r="r" b="b" t="t" l="l"/>
              <a:pathLst>
                <a:path h="3453879" w="3531941">
                  <a:moveTo>
                    <a:pt x="0" y="0"/>
                  </a:moveTo>
                  <a:lnTo>
                    <a:pt x="3531941" y="0"/>
                  </a:lnTo>
                  <a:lnTo>
                    <a:pt x="3531941" y="3453879"/>
                  </a:lnTo>
                  <a:lnTo>
                    <a:pt x="0" y="3453879"/>
                  </a:lnTo>
                  <a:close/>
                </a:path>
              </a:pathLst>
            </a:custGeom>
            <a:solidFill>
              <a:srgbClr val="FFB3E2"/>
            </a:solidFill>
          </p:spPr>
        </p:sp>
        <p:sp>
          <p:nvSpPr>
            <p:cNvPr name="Freeform 25" id="25"/>
            <p:cNvSpPr/>
            <p:nvPr/>
          </p:nvSpPr>
          <p:spPr>
            <a:xfrm flipH="false" flipV="false" rot="0">
              <a:off x="0" y="0"/>
              <a:ext cx="3531941" cy="3555479"/>
            </a:xfrm>
            <a:custGeom>
              <a:avLst/>
              <a:gdLst/>
              <a:ahLst/>
              <a:cxnLst/>
              <a:rect r="r" b="b" t="t" l="l"/>
              <a:pathLst>
                <a:path h="3555479" w="3531941">
                  <a:moveTo>
                    <a:pt x="0" y="3453879"/>
                  </a:moveTo>
                  <a:lnTo>
                    <a:pt x="3531941" y="3453879"/>
                  </a:lnTo>
                  <a:lnTo>
                    <a:pt x="3404941" y="3555479"/>
                  </a:lnTo>
                  <a:cubicBezTo>
                    <a:pt x="3404941" y="3555479"/>
                    <a:pt x="2414341" y="3479279"/>
                    <a:pt x="2312741" y="3479279"/>
                  </a:cubicBezTo>
                  <a:lnTo>
                    <a:pt x="1219200" y="3479279"/>
                  </a:lnTo>
                  <a:cubicBezTo>
                    <a:pt x="1117600" y="3479279"/>
                    <a:pt x="127000" y="3555479"/>
                    <a:pt x="127000" y="3555479"/>
                  </a:cubicBezTo>
                  <a:lnTo>
                    <a:pt x="0" y="3453879"/>
                  </a:lnTo>
                  <a:lnTo>
                    <a:pt x="0" y="0"/>
                  </a:lnTo>
                  <a:lnTo>
                    <a:pt x="3531941" y="0"/>
                  </a:lnTo>
                  <a:lnTo>
                    <a:pt x="3531941" y="3453879"/>
                  </a:lnTo>
                  <a:lnTo>
                    <a:pt x="12700" y="3453879"/>
                  </a:lnTo>
                  <a:lnTo>
                    <a:pt x="12700" y="3441179"/>
                  </a:lnTo>
                  <a:lnTo>
                    <a:pt x="3519241" y="3441179"/>
                  </a:lnTo>
                  <a:lnTo>
                    <a:pt x="3519241" y="12700"/>
                  </a:lnTo>
                  <a:lnTo>
                    <a:pt x="12700" y="12700"/>
                  </a:lnTo>
                  <a:lnTo>
                    <a:pt x="12700" y="3453879"/>
                  </a:lnTo>
                </a:path>
              </a:pathLst>
            </a:custGeom>
            <a:solidFill>
              <a:srgbClr val="394C60">
                <a:alpha val="9804"/>
              </a:srgbClr>
            </a:solidFill>
          </p:spPr>
        </p:sp>
        <p:sp>
          <p:nvSpPr>
            <p:cNvPr name="TextBox 26" id="26"/>
            <p:cNvSpPr txBox="true"/>
            <p:nvPr/>
          </p:nvSpPr>
          <p:spPr>
            <a:xfrm>
              <a:off x="0" y="-47625"/>
              <a:ext cx="3048000" cy="2994025"/>
            </a:xfrm>
            <a:prstGeom prst="rect">
              <a:avLst/>
            </a:prstGeom>
          </p:spPr>
          <p:txBody>
            <a:bodyPr anchor="t" rtlCol="false" tIns="203200" lIns="203200" bIns="203200" rIns="203200"/>
            <a:lstStyle/>
            <a:p>
              <a:pPr>
                <a:lnSpc>
                  <a:spcPts val="1960"/>
                </a:lnSpc>
              </a:pPr>
              <a:r>
                <a:rPr lang="en-US" sz="1400">
                  <a:solidFill>
                    <a:srgbClr val="000000"/>
                  </a:solidFill>
                  <a:latin typeface="Arimo"/>
                </a:rPr>
                <a:t>HMW educate students about their insurance at a young age?</a:t>
              </a:r>
            </a:p>
            <a:p>
              <a:pPr>
                <a:lnSpc>
                  <a:spcPts val="1960"/>
                </a:lnSpc>
              </a:pPr>
            </a:p>
          </p:txBody>
        </p:sp>
      </p:grpSp>
      <p:grpSp>
        <p:nvGrpSpPr>
          <p:cNvPr name="Group 27" id="27"/>
          <p:cNvGrpSpPr/>
          <p:nvPr/>
        </p:nvGrpSpPr>
        <p:grpSpPr>
          <a:xfrm rot="0">
            <a:off x="6205260" y="2630618"/>
            <a:ext cx="2622650" cy="2185542"/>
            <a:chOff x="0" y="0"/>
            <a:chExt cx="3496867" cy="2914056"/>
          </a:xfrm>
        </p:grpSpPr>
        <p:sp>
          <p:nvSpPr>
            <p:cNvPr name="Freeform 28" id="28"/>
            <p:cNvSpPr/>
            <p:nvPr/>
          </p:nvSpPr>
          <p:spPr>
            <a:xfrm flipH="false" flipV="false" rot="0">
              <a:off x="0" y="0"/>
              <a:ext cx="3496867" cy="2812456"/>
            </a:xfrm>
            <a:custGeom>
              <a:avLst/>
              <a:gdLst/>
              <a:ahLst/>
              <a:cxnLst/>
              <a:rect r="r" b="b" t="t" l="l"/>
              <a:pathLst>
                <a:path h="2812456" w="3496867">
                  <a:moveTo>
                    <a:pt x="0" y="0"/>
                  </a:moveTo>
                  <a:lnTo>
                    <a:pt x="3496867" y="0"/>
                  </a:lnTo>
                  <a:lnTo>
                    <a:pt x="3496867" y="2812456"/>
                  </a:lnTo>
                  <a:lnTo>
                    <a:pt x="0" y="2812456"/>
                  </a:lnTo>
                  <a:close/>
                </a:path>
              </a:pathLst>
            </a:custGeom>
            <a:solidFill>
              <a:srgbClr val="FDF9B4"/>
            </a:solidFill>
          </p:spPr>
        </p:sp>
        <p:sp>
          <p:nvSpPr>
            <p:cNvPr name="Freeform 29" id="29"/>
            <p:cNvSpPr/>
            <p:nvPr/>
          </p:nvSpPr>
          <p:spPr>
            <a:xfrm flipH="false" flipV="false" rot="0">
              <a:off x="0" y="0"/>
              <a:ext cx="3496867" cy="2914056"/>
            </a:xfrm>
            <a:custGeom>
              <a:avLst/>
              <a:gdLst/>
              <a:ahLst/>
              <a:cxnLst/>
              <a:rect r="r" b="b" t="t" l="l"/>
              <a:pathLst>
                <a:path h="2914056" w="3496867">
                  <a:moveTo>
                    <a:pt x="0" y="2812456"/>
                  </a:moveTo>
                  <a:lnTo>
                    <a:pt x="3496867" y="2812456"/>
                  </a:lnTo>
                  <a:lnTo>
                    <a:pt x="3369867" y="2914056"/>
                  </a:lnTo>
                  <a:cubicBezTo>
                    <a:pt x="3369867" y="2914056"/>
                    <a:pt x="2379267" y="2837856"/>
                    <a:pt x="2277667" y="2837856"/>
                  </a:cubicBezTo>
                  <a:lnTo>
                    <a:pt x="1219200" y="2837856"/>
                  </a:lnTo>
                  <a:cubicBezTo>
                    <a:pt x="1117600" y="2837856"/>
                    <a:pt x="127000" y="2914056"/>
                    <a:pt x="127000" y="2914056"/>
                  </a:cubicBezTo>
                  <a:lnTo>
                    <a:pt x="0" y="2812456"/>
                  </a:lnTo>
                  <a:lnTo>
                    <a:pt x="0" y="0"/>
                  </a:lnTo>
                  <a:lnTo>
                    <a:pt x="3496867" y="0"/>
                  </a:lnTo>
                  <a:lnTo>
                    <a:pt x="3496867" y="2812456"/>
                  </a:lnTo>
                  <a:lnTo>
                    <a:pt x="12700" y="2812456"/>
                  </a:lnTo>
                  <a:lnTo>
                    <a:pt x="12700" y="2799756"/>
                  </a:lnTo>
                  <a:lnTo>
                    <a:pt x="3484167" y="2799756"/>
                  </a:lnTo>
                  <a:lnTo>
                    <a:pt x="3484167" y="12700"/>
                  </a:lnTo>
                  <a:lnTo>
                    <a:pt x="12700" y="12700"/>
                  </a:lnTo>
                  <a:lnTo>
                    <a:pt x="12700" y="2812456"/>
                  </a:lnTo>
                </a:path>
              </a:pathLst>
            </a:custGeom>
            <a:solidFill>
              <a:srgbClr val="394C60">
                <a:alpha val="9804"/>
              </a:srgbClr>
            </a:solidFill>
          </p:spPr>
        </p:sp>
        <p:sp>
          <p:nvSpPr>
            <p:cNvPr name="TextBox 30" id="30"/>
            <p:cNvSpPr txBox="true"/>
            <p:nvPr/>
          </p:nvSpPr>
          <p:spPr>
            <a:xfrm>
              <a:off x="0" y="-47625"/>
              <a:ext cx="3048000" cy="2994025"/>
            </a:xfrm>
            <a:prstGeom prst="rect">
              <a:avLst/>
            </a:prstGeom>
          </p:spPr>
          <p:txBody>
            <a:bodyPr anchor="t" rtlCol="false" tIns="203200" lIns="203200" bIns="203200" rIns="203200"/>
            <a:lstStyle/>
            <a:p>
              <a:pPr>
                <a:lnSpc>
                  <a:spcPts val="1960"/>
                </a:lnSpc>
              </a:pPr>
              <a:r>
                <a:rPr lang="en-US" sz="1400">
                  <a:solidFill>
                    <a:srgbClr val="000000"/>
                  </a:solidFill>
                  <a:latin typeface="Arimo"/>
                </a:rPr>
                <a:t>HMW remove the burden of co-pay for students?</a:t>
              </a:r>
            </a:p>
            <a:p>
              <a:pPr>
                <a:lnSpc>
                  <a:spcPts val="1960"/>
                </a:lnSpc>
              </a:pPr>
            </a:p>
          </p:txBody>
        </p:sp>
      </p:grpSp>
      <p:grpSp>
        <p:nvGrpSpPr>
          <p:cNvPr name="Group 31" id="31"/>
          <p:cNvGrpSpPr/>
          <p:nvPr/>
        </p:nvGrpSpPr>
        <p:grpSpPr>
          <a:xfrm rot="0">
            <a:off x="4539098" y="6617281"/>
            <a:ext cx="2648956" cy="2322149"/>
            <a:chOff x="0" y="0"/>
            <a:chExt cx="3531941" cy="3096199"/>
          </a:xfrm>
        </p:grpSpPr>
        <p:sp>
          <p:nvSpPr>
            <p:cNvPr name="Freeform 32" id="32"/>
            <p:cNvSpPr/>
            <p:nvPr/>
          </p:nvSpPr>
          <p:spPr>
            <a:xfrm flipH="false" flipV="false" rot="0">
              <a:off x="0" y="0"/>
              <a:ext cx="3531941" cy="2994599"/>
            </a:xfrm>
            <a:custGeom>
              <a:avLst/>
              <a:gdLst/>
              <a:ahLst/>
              <a:cxnLst/>
              <a:rect r="r" b="b" t="t" l="l"/>
              <a:pathLst>
                <a:path h="2994599" w="3531941">
                  <a:moveTo>
                    <a:pt x="0" y="0"/>
                  </a:moveTo>
                  <a:lnTo>
                    <a:pt x="3531941" y="0"/>
                  </a:lnTo>
                  <a:lnTo>
                    <a:pt x="3531941" y="2994599"/>
                  </a:lnTo>
                  <a:lnTo>
                    <a:pt x="0" y="2994599"/>
                  </a:lnTo>
                  <a:close/>
                </a:path>
              </a:pathLst>
            </a:custGeom>
            <a:solidFill>
              <a:srgbClr val="FDF9B4"/>
            </a:solidFill>
          </p:spPr>
        </p:sp>
        <p:sp>
          <p:nvSpPr>
            <p:cNvPr name="Freeform 33" id="33"/>
            <p:cNvSpPr/>
            <p:nvPr/>
          </p:nvSpPr>
          <p:spPr>
            <a:xfrm flipH="false" flipV="false" rot="0">
              <a:off x="0" y="0"/>
              <a:ext cx="3531941" cy="3096199"/>
            </a:xfrm>
            <a:custGeom>
              <a:avLst/>
              <a:gdLst/>
              <a:ahLst/>
              <a:cxnLst/>
              <a:rect r="r" b="b" t="t" l="l"/>
              <a:pathLst>
                <a:path h="3096199" w="3531941">
                  <a:moveTo>
                    <a:pt x="0" y="2994599"/>
                  </a:moveTo>
                  <a:lnTo>
                    <a:pt x="3531941" y="2994599"/>
                  </a:lnTo>
                  <a:lnTo>
                    <a:pt x="3404941" y="3096199"/>
                  </a:lnTo>
                  <a:cubicBezTo>
                    <a:pt x="3404941" y="3096199"/>
                    <a:pt x="2414341" y="3019999"/>
                    <a:pt x="2312741" y="3019999"/>
                  </a:cubicBezTo>
                  <a:lnTo>
                    <a:pt x="1219200" y="3019999"/>
                  </a:lnTo>
                  <a:cubicBezTo>
                    <a:pt x="1117600" y="3019999"/>
                    <a:pt x="127000" y="3096199"/>
                    <a:pt x="127000" y="3096199"/>
                  </a:cubicBezTo>
                  <a:lnTo>
                    <a:pt x="0" y="2994599"/>
                  </a:lnTo>
                  <a:lnTo>
                    <a:pt x="0" y="0"/>
                  </a:lnTo>
                  <a:lnTo>
                    <a:pt x="3531941" y="0"/>
                  </a:lnTo>
                  <a:lnTo>
                    <a:pt x="3531941" y="2994599"/>
                  </a:lnTo>
                  <a:lnTo>
                    <a:pt x="12700" y="2994599"/>
                  </a:lnTo>
                  <a:lnTo>
                    <a:pt x="12700" y="2981899"/>
                  </a:lnTo>
                  <a:lnTo>
                    <a:pt x="3519241" y="2981899"/>
                  </a:lnTo>
                  <a:lnTo>
                    <a:pt x="3519241" y="12700"/>
                  </a:lnTo>
                  <a:lnTo>
                    <a:pt x="12700" y="12700"/>
                  </a:lnTo>
                  <a:lnTo>
                    <a:pt x="12700" y="2994599"/>
                  </a:lnTo>
                </a:path>
              </a:pathLst>
            </a:custGeom>
            <a:solidFill>
              <a:srgbClr val="394C60">
                <a:alpha val="9804"/>
              </a:srgbClr>
            </a:solidFill>
          </p:spPr>
        </p:sp>
        <p:sp>
          <p:nvSpPr>
            <p:cNvPr name="TextBox 34" id="34"/>
            <p:cNvSpPr txBox="true"/>
            <p:nvPr/>
          </p:nvSpPr>
          <p:spPr>
            <a:xfrm>
              <a:off x="0" y="-47625"/>
              <a:ext cx="3048000" cy="2994025"/>
            </a:xfrm>
            <a:prstGeom prst="rect">
              <a:avLst/>
            </a:prstGeom>
          </p:spPr>
          <p:txBody>
            <a:bodyPr anchor="t" rtlCol="false" tIns="203200" lIns="203200" bIns="203200" rIns="203200"/>
            <a:lstStyle/>
            <a:p>
              <a:pPr>
                <a:lnSpc>
                  <a:spcPts val="1960"/>
                </a:lnSpc>
              </a:pPr>
              <a:r>
                <a:rPr lang="en-US" sz="1400">
                  <a:solidFill>
                    <a:srgbClr val="000000"/>
                  </a:solidFill>
                  <a:latin typeface="Arimo"/>
                </a:rPr>
                <a:t>HMW normalize conversations about insurance amongst young people?</a:t>
              </a:r>
            </a:p>
            <a:p>
              <a:pPr>
                <a:lnSpc>
                  <a:spcPts val="1960"/>
                </a:lnSpc>
              </a:pPr>
            </a:p>
          </p:txBody>
        </p:sp>
      </p:grpSp>
      <p:grpSp>
        <p:nvGrpSpPr>
          <p:cNvPr name="Group 35" id="35"/>
          <p:cNvGrpSpPr/>
          <p:nvPr/>
        </p:nvGrpSpPr>
        <p:grpSpPr>
          <a:xfrm rot="0">
            <a:off x="7188054" y="4578379"/>
            <a:ext cx="2648956" cy="2185542"/>
            <a:chOff x="0" y="0"/>
            <a:chExt cx="3531941" cy="2914056"/>
          </a:xfrm>
        </p:grpSpPr>
        <p:sp>
          <p:nvSpPr>
            <p:cNvPr name="Freeform 36" id="36"/>
            <p:cNvSpPr/>
            <p:nvPr/>
          </p:nvSpPr>
          <p:spPr>
            <a:xfrm flipH="false" flipV="false" rot="0">
              <a:off x="0" y="0"/>
              <a:ext cx="3531941" cy="2812456"/>
            </a:xfrm>
            <a:custGeom>
              <a:avLst/>
              <a:gdLst/>
              <a:ahLst/>
              <a:cxnLst/>
              <a:rect r="r" b="b" t="t" l="l"/>
              <a:pathLst>
                <a:path h="2812456" w="3531941">
                  <a:moveTo>
                    <a:pt x="0" y="0"/>
                  </a:moveTo>
                  <a:lnTo>
                    <a:pt x="3531941" y="0"/>
                  </a:lnTo>
                  <a:lnTo>
                    <a:pt x="3531941" y="2812456"/>
                  </a:lnTo>
                  <a:lnTo>
                    <a:pt x="0" y="2812456"/>
                  </a:lnTo>
                  <a:close/>
                </a:path>
              </a:pathLst>
            </a:custGeom>
            <a:solidFill>
              <a:srgbClr val="FDF9B4"/>
            </a:solidFill>
          </p:spPr>
        </p:sp>
        <p:sp>
          <p:nvSpPr>
            <p:cNvPr name="Freeform 37" id="37"/>
            <p:cNvSpPr/>
            <p:nvPr/>
          </p:nvSpPr>
          <p:spPr>
            <a:xfrm flipH="false" flipV="false" rot="0">
              <a:off x="0" y="0"/>
              <a:ext cx="3531941" cy="2914056"/>
            </a:xfrm>
            <a:custGeom>
              <a:avLst/>
              <a:gdLst/>
              <a:ahLst/>
              <a:cxnLst/>
              <a:rect r="r" b="b" t="t" l="l"/>
              <a:pathLst>
                <a:path h="2914056" w="3531941">
                  <a:moveTo>
                    <a:pt x="0" y="2812456"/>
                  </a:moveTo>
                  <a:lnTo>
                    <a:pt x="3531941" y="2812456"/>
                  </a:lnTo>
                  <a:lnTo>
                    <a:pt x="3404941" y="2914056"/>
                  </a:lnTo>
                  <a:cubicBezTo>
                    <a:pt x="3404941" y="2914056"/>
                    <a:pt x="2414341" y="2837856"/>
                    <a:pt x="2312741" y="2837856"/>
                  </a:cubicBezTo>
                  <a:lnTo>
                    <a:pt x="1219200" y="2837856"/>
                  </a:lnTo>
                  <a:cubicBezTo>
                    <a:pt x="1117600" y="2837856"/>
                    <a:pt x="127000" y="2914056"/>
                    <a:pt x="127000" y="2914056"/>
                  </a:cubicBezTo>
                  <a:lnTo>
                    <a:pt x="0" y="2812456"/>
                  </a:lnTo>
                  <a:lnTo>
                    <a:pt x="0" y="0"/>
                  </a:lnTo>
                  <a:lnTo>
                    <a:pt x="3531941" y="0"/>
                  </a:lnTo>
                  <a:lnTo>
                    <a:pt x="3531941" y="2812456"/>
                  </a:lnTo>
                  <a:lnTo>
                    <a:pt x="12700" y="2812456"/>
                  </a:lnTo>
                  <a:lnTo>
                    <a:pt x="12700" y="2799756"/>
                  </a:lnTo>
                  <a:lnTo>
                    <a:pt x="3519241" y="2799756"/>
                  </a:lnTo>
                  <a:lnTo>
                    <a:pt x="3519241" y="12700"/>
                  </a:lnTo>
                  <a:lnTo>
                    <a:pt x="12700" y="12700"/>
                  </a:lnTo>
                  <a:lnTo>
                    <a:pt x="12700" y="2812456"/>
                  </a:lnTo>
                </a:path>
              </a:pathLst>
            </a:custGeom>
            <a:solidFill>
              <a:srgbClr val="394C60">
                <a:alpha val="9804"/>
              </a:srgbClr>
            </a:solidFill>
          </p:spPr>
        </p:sp>
        <p:sp>
          <p:nvSpPr>
            <p:cNvPr name="TextBox 38" id="38"/>
            <p:cNvSpPr txBox="true"/>
            <p:nvPr/>
          </p:nvSpPr>
          <p:spPr>
            <a:xfrm>
              <a:off x="0" y="-47625"/>
              <a:ext cx="3048000" cy="2994025"/>
            </a:xfrm>
            <a:prstGeom prst="rect">
              <a:avLst/>
            </a:prstGeom>
          </p:spPr>
          <p:txBody>
            <a:bodyPr anchor="t" rtlCol="false" tIns="203200" lIns="203200" bIns="203200" rIns="203200"/>
            <a:lstStyle/>
            <a:p>
              <a:pPr>
                <a:lnSpc>
                  <a:spcPts val="1960"/>
                </a:lnSpc>
              </a:pPr>
              <a:r>
                <a:rPr lang="en-US" sz="1400">
                  <a:solidFill>
                    <a:srgbClr val="000000"/>
                  </a:solidFill>
                  <a:latin typeface="Arimo"/>
                </a:rPr>
                <a:t>HMW place health responsibilities onto young people at an earlier point in their lives?</a:t>
              </a:r>
            </a:p>
            <a:p>
              <a:pPr>
                <a:lnSpc>
                  <a:spcPts val="1960"/>
                </a:lnSpc>
              </a:pPr>
            </a:p>
          </p:txBody>
        </p:sp>
      </p:grpSp>
      <p:grpSp>
        <p:nvGrpSpPr>
          <p:cNvPr name="Group 39" id="39"/>
          <p:cNvGrpSpPr/>
          <p:nvPr/>
        </p:nvGrpSpPr>
        <p:grpSpPr>
          <a:xfrm rot="0">
            <a:off x="13710567" y="2630618"/>
            <a:ext cx="2648956" cy="2322149"/>
            <a:chOff x="0" y="0"/>
            <a:chExt cx="3531941" cy="3096199"/>
          </a:xfrm>
        </p:grpSpPr>
        <p:sp>
          <p:nvSpPr>
            <p:cNvPr name="Freeform 40" id="40"/>
            <p:cNvSpPr/>
            <p:nvPr/>
          </p:nvSpPr>
          <p:spPr>
            <a:xfrm flipH="false" flipV="false" rot="0">
              <a:off x="0" y="0"/>
              <a:ext cx="3531941" cy="2994599"/>
            </a:xfrm>
            <a:custGeom>
              <a:avLst/>
              <a:gdLst/>
              <a:ahLst/>
              <a:cxnLst/>
              <a:rect r="r" b="b" t="t" l="l"/>
              <a:pathLst>
                <a:path h="2994599" w="3531941">
                  <a:moveTo>
                    <a:pt x="0" y="0"/>
                  </a:moveTo>
                  <a:lnTo>
                    <a:pt x="3531941" y="0"/>
                  </a:lnTo>
                  <a:lnTo>
                    <a:pt x="3531941" y="2994599"/>
                  </a:lnTo>
                  <a:lnTo>
                    <a:pt x="0" y="2994599"/>
                  </a:lnTo>
                  <a:close/>
                </a:path>
              </a:pathLst>
            </a:custGeom>
            <a:solidFill>
              <a:srgbClr val="FDF9B4"/>
            </a:solidFill>
          </p:spPr>
        </p:sp>
        <p:sp>
          <p:nvSpPr>
            <p:cNvPr name="Freeform 41" id="41"/>
            <p:cNvSpPr/>
            <p:nvPr/>
          </p:nvSpPr>
          <p:spPr>
            <a:xfrm flipH="false" flipV="false" rot="0">
              <a:off x="0" y="0"/>
              <a:ext cx="3531941" cy="3096199"/>
            </a:xfrm>
            <a:custGeom>
              <a:avLst/>
              <a:gdLst/>
              <a:ahLst/>
              <a:cxnLst/>
              <a:rect r="r" b="b" t="t" l="l"/>
              <a:pathLst>
                <a:path h="3096199" w="3531941">
                  <a:moveTo>
                    <a:pt x="0" y="2994599"/>
                  </a:moveTo>
                  <a:lnTo>
                    <a:pt x="3531941" y="2994599"/>
                  </a:lnTo>
                  <a:lnTo>
                    <a:pt x="3404941" y="3096199"/>
                  </a:lnTo>
                  <a:cubicBezTo>
                    <a:pt x="3404941" y="3096199"/>
                    <a:pt x="2414341" y="3019999"/>
                    <a:pt x="2312741" y="3019999"/>
                  </a:cubicBezTo>
                  <a:lnTo>
                    <a:pt x="1219200" y="3019999"/>
                  </a:lnTo>
                  <a:cubicBezTo>
                    <a:pt x="1117600" y="3019999"/>
                    <a:pt x="127000" y="3096199"/>
                    <a:pt x="127000" y="3096199"/>
                  </a:cubicBezTo>
                  <a:lnTo>
                    <a:pt x="0" y="2994599"/>
                  </a:lnTo>
                  <a:lnTo>
                    <a:pt x="0" y="0"/>
                  </a:lnTo>
                  <a:lnTo>
                    <a:pt x="3531941" y="0"/>
                  </a:lnTo>
                  <a:lnTo>
                    <a:pt x="3531941" y="2994599"/>
                  </a:lnTo>
                  <a:lnTo>
                    <a:pt x="12700" y="2994599"/>
                  </a:lnTo>
                  <a:lnTo>
                    <a:pt x="12700" y="2981899"/>
                  </a:lnTo>
                  <a:lnTo>
                    <a:pt x="3519241" y="2981899"/>
                  </a:lnTo>
                  <a:lnTo>
                    <a:pt x="3519241" y="12700"/>
                  </a:lnTo>
                  <a:lnTo>
                    <a:pt x="12700" y="12700"/>
                  </a:lnTo>
                  <a:lnTo>
                    <a:pt x="12700" y="2994599"/>
                  </a:lnTo>
                </a:path>
              </a:pathLst>
            </a:custGeom>
            <a:solidFill>
              <a:srgbClr val="394C60">
                <a:alpha val="9804"/>
              </a:srgbClr>
            </a:solidFill>
          </p:spPr>
        </p:sp>
        <p:sp>
          <p:nvSpPr>
            <p:cNvPr name="TextBox 42" id="42"/>
            <p:cNvSpPr txBox="true"/>
            <p:nvPr/>
          </p:nvSpPr>
          <p:spPr>
            <a:xfrm>
              <a:off x="0" y="-47625"/>
              <a:ext cx="3048000" cy="2994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HMW better respond to student demand for care in a timely fashion?</a:t>
              </a:r>
            </a:p>
            <a:p>
              <a:pPr algn="ctr">
                <a:lnSpc>
                  <a:spcPts val="1960"/>
                </a:lnSpc>
              </a:pPr>
            </a:p>
          </p:txBody>
        </p:sp>
      </p:grpSp>
      <p:grpSp>
        <p:nvGrpSpPr>
          <p:cNvPr name="Group 43" id="43"/>
          <p:cNvGrpSpPr/>
          <p:nvPr/>
        </p:nvGrpSpPr>
        <p:grpSpPr>
          <a:xfrm rot="0">
            <a:off x="10288952" y="5290602"/>
            <a:ext cx="3251680" cy="2322149"/>
            <a:chOff x="0" y="0"/>
            <a:chExt cx="4335574" cy="3096199"/>
          </a:xfrm>
        </p:grpSpPr>
        <p:sp>
          <p:nvSpPr>
            <p:cNvPr name="Freeform 44" id="44"/>
            <p:cNvSpPr/>
            <p:nvPr/>
          </p:nvSpPr>
          <p:spPr>
            <a:xfrm flipH="false" flipV="false" rot="0">
              <a:off x="0" y="0"/>
              <a:ext cx="4335574" cy="2994599"/>
            </a:xfrm>
            <a:custGeom>
              <a:avLst/>
              <a:gdLst/>
              <a:ahLst/>
              <a:cxnLst/>
              <a:rect r="r" b="b" t="t" l="l"/>
              <a:pathLst>
                <a:path h="2994599" w="4335574">
                  <a:moveTo>
                    <a:pt x="0" y="0"/>
                  </a:moveTo>
                  <a:lnTo>
                    <a:pt x="4335574" y="0"/>
                  </a:lnTo>
                  <a:lnTo>
                    <a:pt x="4335574" y="2994599"/>
                  </a:lnTo>
                  <a:lnTo>
                    <a:pt x="0" y="2994599"/>
                  </a:lnTo>
                  <a:close/>
                </a:path>
              </a:pathLst>
            </a:custGeom>
            <a:solidFill>
              <a:srgbClr val="FFFAA4"/>
            </a:solidFill>
          </p:spPr>
        </p:sp>
        <p:sp>
          <p:nvSpPr>
            <p:cNvPr name="Freeform 45" id="45"/>
            <p:cNvSpPr/>
            <p:nvPr/>
          </p:nvSpPr>
          <p:spPr>
            <a:xfrm flipH="false" flipV="false" rot="0">
              <a:off x="0" y="0"/>
              <a:ext cx="4335574" cy="3096199"/>
            </a:xfrm>
            <a:custGeom>
              <a:avLst/>
              <a:gdLst/>
              <a:ahLst/>
              <a:cxnLst/>
              <a:rect r="r" b="b" t="t" l="l"/>
              <a:pathLst>
                <a:path h="3096199" w="4335574">
                  <a:moveTo>
                    <a:pt x="0" y="2994599"/>
                  </a:moveTo>
                  <a:lnTo>
                    <a:pt x="4335574" y="2994599"/>
                  </a:lnTo>
                  <a:lnTo>
                    <a:pt x="4208574" y="3096199"/>
                  </a:lnTo>
                  <a:cubicBezTo>
                    <a:pt x="4208574" y="3096199"/>
                    <a:pt x="3217974" y="3019999"/>
                    <a:pt x="3116374" y="3019999"/>
                  </a:cubicBezTo>
                  <a:lnTo>
                    <a:pt x="1219200" y="3019999"/>
                  </a:lnTo>
                  <a:cubicBezTo>
                    <a:pt x="1117600" y="3019999"/>
                    <a:pt x="127000" y="3096199"/>
                    <a:pt x="127000" y="3096199"/>
                  </a:cubicBezTo>
                  <a:lnTo>
                    <a:pt x="0" y="2994599"/>
                  </a:lnTo>
                  <a:lnTo>
                    <a:pt x="0" y="0"/>
                  </a:lnTo>
                  <a:lnTo>
                    <a:pt x="4335574" y="0"/>
                  </a:lnTo>
                  <a:lnTo>
                    <a:pt x="4335574" y="2994599"/>
                  </a:lnTo>
                  <a:lnTo>
                    <a:pt x="12700" y="2994599"/>
                  </a:lnTo>
                  <a:lnTo>
                    <a:pt x="12700" y="2981899"/>
                  </a:lnTo>
                  <a:lnTo>
                    <a:pt x="4322874" y="2981899"/>
                  </a:lnTo>
                  <a:lnTo>
                    <a:pt x="4322874" y="12700"/>
                  </a:lnTo>
                  <a:lnTo>
                    <a:pt x="12700" y="12700"/>
                  </a:lnTo>
                  <a:lnTo>
                    <a:pt x="12700" y="2994599"/>
                  </a:lnTo>
                </a:path>
              </a:pathLst>
            </a:custGeom>
            <a:solidFill>
              <a:srgbClr val="394C60">
                <a:alpha val="9804"/>
              </a:srgbClr>
            </a:solidFill>
          </p:spPr>
        </p:sp>
        <p:sp>
          <p:nvSpPr>
            <p:cNvPr name="TextBox 46" id="46"/>
            <p:cNvSpPr txBox="true"/>
            <p:nvPr/>
          </p:nvSpPr>
          <p:spPr>
            <a:xfrm>
              <a:off x="0" y="-47625"/>
              <a:ext cx="3048000" cy="2994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HMW increase communication between healthcare providers and their constituents?</a:t>
              </a:r>
            </a:p>
            <a:p>
              <a:pPr>
                <a:lnSpc>
                  <a:spcPts val="1960"/>
                </a:lnSpc>
              </a:pPr>
            </a:p>
          </p:txBody>
        </p:sp>
      </p:grpSp>
      <p:grpSp>
        <p:nvGrpSpPr>
          <p:cNvPr name="Group 47" id="47"/>
          <p:cNvGrpSpPr/>
          <p:nvPr/>
        </p:nvGrpSpPr>
        <p:grpSpPr>
          <a:xfrm rot="0">
            <a:off x="7639997" y="7004455"/>
            <a:ext cx="2648956" cy="2253845"/>
            <a:chOff x="0" y="0"/>
            <a:chExt cx="3531941" cy="3005127"/>
          </a:xfrm>
        </p:grpSpPr>
        <p:sp>
          <p:nvSpPr>
            <p:cNvPr name="Freeform 48" id="48"/>
            <p:cNvSpPr/>
            <p:nvPr/>
          </p:nvSpPr>
          <p:spPr>
            <a:xfrm flipH="false" flipV="false" rot="0">
              <a:off x="0" y="0"/>
              <a:ext cx="3531941" cy="2903527"/>
            </a:xfrm>
            <a:custGeom>
              <a:avLst/>
              <a:gdLst/>
              <a:ahLst/>
              <a:cxnLst/>
              <a:rect r="r" b="b" t="t" l="l"/>
              <a:pathLst>
                <a:path h="2903527" w="3531941">
                  <a:moveTo>
                    <a:pt x="0" y="0"/>
                  </a:moveTo>
                  <a:lnTo>
                    <a:pt x="3531941" y="0"/>
                  </a:lnTo>
                  <a:lnTo>
                    <a:pt x="3531941" y="2903527"/>
                  </a:lnTo>
                  <a:lnTo>
                    <a:pt x="0" y="2903527"/>
                  </a:lnTo>
                  <a:close/>
                </a:path>
              </a:pathLst>
            </a:custGeom>
            <a:solidFill>
              <a:srgbClr val="FFB3E2"/>
            </a:solidFill>
          </p:spPr>
        </p:sp>
        <p:sp>
          <p:nvSpPr>
            <p:cNvPr name="Freeform 49" id="49"/>
            <p:cNvSpPr/>
            <p:nvPr/>
          </p:nvSpPr>
          <p:spPr>
            <a:xfrm flipH="false" flipV="false" rot="0">
              <a:off x="0" y="0"/>
              <a:ext cx="3531941" cy="3005127"/>
            </a:xfrm>
            <a:custGeom>
              <a:avLst/>
              <a:gdLst/>
              <a:ahLst/>
              <a:cxnLst/>
              <a:rect r="r" b="b" t="t" l="l"/>
              <a:pathLst>
                <a:path h="3005127" w="3531941">
                  <a:moveTo>
                    <a:pt x="0" y="2903527"/>
                  </a:moveTo>
                  <a:lnTo>
                    <a:pt x="3531941" y="2903527"/>
                  </a:lnTo>
                  <a:lnTo>
                    <a:pt x="3404941" y="3005127"/>
                  </a:lnTo>
                  <a:cubicBezTo>
                    <a:pt x="3404941" y="3005127"/>
                    <a:pt x="2414341" y="2928927"/>
                    <a:pt x="2312741" y="2928927"/>
                  </a:cubicBezTo>
                  <a:lnTo>
                    <a:pt x="1219200" y="2928927"/>
                  </a:lnTo>
                  <a:cubicBezTo>
                    <a:pt x="1117600" y="2928927"/>
                    <a:pt x="127000" y="3005127"/>
                    <a:pt x="127000" y="3005127"/>
                  </a:cubicBezTo>
                  <a:lnTo>
                    <a:pt x="0" y="2903527"/>
                  </a:lnTo>
                  <a:lnTo>
                    <a:pt x="0" y="0"/>
                  </a:lnTo>
                  <a:lnTo>
                    <a:pt x="3531941" y="0"/>
                  </a:lnTo>
                  <a:lnTo>
                    <a:pt x="3531941" y="2903527"/>
                  </a:lnTo>
                  <a:lnTo>
                    <a:pt x="12700" y="2903527"/>
                  </a:lnTo>
                  <a:lnTo>
                    <a:pt x="12700" y="2890827"/>
                  </a:lnTo>
                  <a:lnTo>
                    <a:pt x="3519241" y="2890827"/>
                  </a:lnTo>
                  <a:lnTo>
                    <a:pt x="3519241" y="12700"/>
                  </a:lnTo>
                  <a:lnTo>
                    <a:pt x="12700" y="12700"/>
                  </a:lnTo>
                  <a:lnTo>
                    <a:pt x="12700" y="2903527"/>
                  </a:lnTo>
                </a:path>
              </a:pathLst>
            </a:custGeom>
            <a:solidFill>
              <a:srgbClr val="394C60">
                <a:alpha val="9804"/>
              </a:srgbClr>
            </a:solidFill>
          </p:spPr>
        </p:sp>
        <p:sp>
          <p:nvSpPr>
            <p:cNvPr name="TextBox 50" id="50"/>
            <p:cNvSpPr txBox="true"/>
            <p:nvPr/>
          </p:nvSpPr>
          <p:spPr>
            <a:xfrm>
              <a:off x="0" y="-47625"/>
              <a:ext cx="3048000" cy="2994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“There needs to be wider coverage with Medicare” </a:t>
              </a:r>
            </a:p>
          </p:txBody>
        </p:sp>
      </p:grpSp>
      <p:grpSp>
        <p:nvGrpSpPr>
          <p:cNvPr name="Group 51" id="51"/>
          <p:cNvGrpSpPr/>
          <p:nvPr/>
        </p:nvGrpSpPr>
        <p:grpSpPr>
          <a:xfrm rot="0">
            <a:off x="14009449" y="5358905"/>
            <a:ext cx="2648956" cy="2185542"/>
            <a:chOff x="0" y="0"/>
            <a:chExt cx="3531941" cy="2914056"/>
          </a:xfrm>
        </p:grpSpPr>
        <p:sp>
          <p:nvSpPr>
            <p:cNvPr name="Freeform 52" id="52"/>
            <p:cNvSpPr/>
            <p:nvPr/>
          </p:nvSpPr>
          <p:spPr>
            <a:xfrm flipH="false" flipV="false" rot="0">
              <a:off x="0" y="0"/>
              <a:ext cx="3531941" cy="2812456"/>
            </a:xfrm>
            <a:custGeom>
              <a:avLst/>
              <a:gdLst/>
              <a:ahLst/>
              <a:cxnLst/>
              <a:rect r="r" b="b" t="t" l="l"/>
              <a:pathLst>
                <a:path h="2812456" w="3531941">
                  <a:moveTo>
                    <a:pt x="0" y="0"/>
                  </a:moveTo>
                  <a:lnTo>
                    <a:pt x="3531941" y="0"/>
                  </a:lnTo>
                  <a:lnTo>
                    <a:pt x="3531941" y="2812456"/>
                  </a:lnTo>
                  <a:lnTo>
                    <a:pt x="0" y="2812456"/>
                  </a:lnTo>
                  <a:close/>
                </a:path>
              </a:pathLst>
            </a:custGeom>
            <a:solidFill>
              <a:srgbClr val="C1FF72"/>
            </a:solidFill>
          </p:spPr>
        </p:sp>
        <p:sp>
          <p:nvSpPr>
            <p:cNvPr name="Freeform 53" id="53"/>
            <p:cNvSpPr/>
            <p:nvPr/>
          </p:nvSpPr>
          <p:spPr>
            <a:xfrm flipH="false" flipV="false" rot="0">
              <a:off x="0" y="0"/>
              <a:ext cx="3531941" cy="2914056"/>
            </a:xfrm>
            <a:custGeom>
              <a:avLst/>
              <a:gdLst/>
              <a:ahLst/>
              <a:cxnLst/>
              <a:rect r="r" b="b" t="t" l="l"/>
              <a:pathLst>
                <a:path h="2914056" w="3531941">
                  <a:moveTo>
                    <a:pt x="0" y="2812456"/>
                  </a:moveTo>
                  <a:lnTo>
                    <a:pt x="3531941" y="2812456"/>
                  </a:lnTo>
                  <a:lnTo>
                    <a:pt x="3404941" y="2914056"/>
                  </a:lnTo>
                  <a:cubicBezTo>
                    <a:pt x="3404941" y="2914056"/>
                    <a:pt x="2414341" y="2837856"/>
                    <a:pt x="2312741" y="2837856"/>
                  </a:cubicBezTo>
                  <a:lnTo>
                    <a:pt x="1219200" y="2837856"/>
                  </a:lnTo>
                  <a:cubicBezTo>
                    <a:pt x="1117600" y="2837856"/>
                    <a:pt x="127000" y="2914056"/>
                    <a:pt x="127000" y="2914056"/>
                  </a:cubicBezTo>
                  <a:lnTo>
                    <a:pt x="0" y="2812456"/>
                  </a:lnTo>
                  <a:lnTo>
                    <a:pt x="0" y="0"/>
                  </a:lnTo>
                  <a:lnTo>
                    <a:pt x="3531941" y="0"/>
                  </a:lnTo>
                  <a:lnTo>
                    <a:pt x="3531941" y="2812456"/>
                  </a:lnTo>
                  <a:lnTo>
                    <a:pt x="12700" y="2812456"/>
                  </a:lnTo>
                  <a:lnTo>
                    <a:pt x="12700" y="2799756"/>
                  </a:lnTo>
                  <a:lnTo>
                    <a:pt x="3519241" y="2799756"/>
                  </a:lnTo>
                  <a:lnTo>
                    <a:pt x="3519241" y="12700"/>
                  </a:lnTo>
                  <a:lnTo>
                    <a:pt x="12700" y="12700"/>
                  </a:lnTo>
                  <a:lnTo>
                    <a:pt x="12700" y="2812456"/>
                  </a:lnTo>
                </a:path>
              </a:pathLst>
            </a:custGeom>
            <a:solidFill>
              <a:srgbClr val="394C60">
                <a:alpha val="9804"/>
              </a:srgbClr>
            </a:solidFill>
          </p:spPr>
        </p:sp>
        <p:sp>
          <p:nvSpPr>
            <p:cNvPr name="TextBox 54" id="54"/>
            <p:cNvSpPr txBox="true"/>
            <p:nvPr/>
          </p:nvSpPr>
          <p:spPr>
            <a:xfrm>
              <a:off x="0" y="-47625"/>
              <a:ext cx="3048000" cy="2994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HMW vary the amount of staffing on a month-by-month basis?</a:t>
              </a:r>
            </a:p>
            <a:p>
              <a:pPr algn="ctr">
                <a:lnSpc>
                  <a:spcPts val="1960"/>
                </a:lnSpc>
              </a:pPr>
            </a:p>
          </p:txBody>
        </p:sp>
      </p:grpSp>
      <p:grpSp>
        <p:nvGrpSpPr>
          <p:cNvPr name="Group 55" id="55"/>
          <p:cNvGrpSpPr/>
          <p:nvPr/>
        </p:nvGrpSpPr>
        <p:grpSpPr>
          <a:xfrm rot="0">
            <a:off x="11084711" y="7244988"/>
            <a:ext cx="3233530" cy="2185542"/>
            <a:chOff x="0" y="0"/>
            <a:chExt cx="4311374" cy="2914056"/>
          </a:xfrm>
        </p:grpSpPr>
        <p:sp>
          <p:nvSpPr>
            <p:cNvPr name="Freeform 56" id="56"/>
            <p:cNvSpPr/>
            <p:nvPr/>
          </p:nvSpPr>
          <p:spPr>
            <a:xfrm flipH="false" flipV="false" rot="0">
              <a:off x="0" y="0"/>
              <a:ext cx="4311374" cy="2812456"/>
            </a:xfrm>
            <a:custGeom>
              <a:avLst/>
              <a:gdLst/>
              <a:ahLst/>
              <a:cxnLst/>
              <a:rect r="r" b="b" t="t" l="l"/>
              <a:pathLst>
                <a:path h="2812456" w="4311374">
                  <a:moveTo>
                    <a:pt x="0" y="0"/>
                  </a:moveTo>
                  <a:lnTo>
                    <a:pt x="4311374" y="0"/>
                  </a:lnTo>
                  <a:lnTo>
                    <a:pt x="4311374" y="2812456"/>
                  </a:lnTo>
                  <a:lnTo>
                    <a:pt x="0" y="2812456"/>
                  </a:lnTo>
                  <a:close/>
                </a:path>
              </a:pathLst>
            </a:custGeom>
            <a:solidFill>
              <a:srgbClr val="85D6FF"/>
            </a:solidFill>
          </p:spPr>
        </p:sp>
        <p:sp>
          <p:nvSpPr>
            <p:cNvPr name="Freeform 57" id="57"/>
            <p:cNvSpPr/>
            <p:nvPr/>
          </p:nvSpPr>
          <p:spPr>
            <a:xfrm flipH="false" flipV="false" rot="0">
              <a:off x="0" y="0"/>
              <a:ext cx="4311374" cy="2914056"/>
            </a:xfrm>
            <a:custGeom>
              <a:avLst/>
              <a:gdLst/>
              <a:ahLst/>
              <a:cxnLst/>
              <a:rect r="r" b="b" t="t" l="l"/>
              <a:pathLst>
                <a:path h="2914056" w="4311374">
                  <a:moveTo>
                    <a:pt x="0" y="2812456"/>
                  </a:moveTo>
                  <a:lnTo>
                    <a:pt x="4311374" y="2812456"/>
                  </a:lnTo>
                  <a:lnTo>
                    <a:pt x="4184374" y="2914056"/>
                  </a:lnTo>
                  <a:cubicBezTo>
                    <a:pt x="4184374" y="2914056"/>
                    <a:pt x="3193774" y="2837856"/>
                    <a:pt x="3092174" y="2837856"/>
                  </a:cubicBezTo>
                  <a:lnTo>
                    <a:pt x="1219200" y="2837856"/>
                  </a:lnTo>
                  <a:cubicBezTo>
                    <a:pt x="1117600" y="2837856"/>
                    <a:pt x="127000" y="2914056"/>
                    <a:pt x="127000" y="2914056"/>
                  </a:cubicBezTo>
                  <a:lnTo>
                    <a:pt x="0" y="2812456"/>
                  </a:lnTo>
                  <a:lnTo>
                    <a:pt x="0" y="0"/>
                  </a:lnTo>
                  <a:lnTo>
                    <a:pt x="4311374" y="0"/>
                  </a:lnTo>
                  <a:lnTo>
                    <a:pt x="4311374" y="2812456"/>
                  </a:lnTo>
                  <a:lnTo>
                    <a:pt x="12700" y="2812456"/>
                  </a:lnTo>
                  <a:lnTo>
                    <a:pt x="12700" y="2799756"/>
                  </a:lnTo>
                  <a:lnTo>
                    <a:pt x="4298674" y="2799756"/>
                  </a:lnTo>
                  <a:lnTo>
                    <a:pt x="4298674" y="12700"/>
                  </a:lnTo>
                  <a:lnTo>
                    <a:pt x="12700" y="12700"/>
                  </a:lnTo>
                  <a:lnTo>
                    <a:pt x="12700" y="2812456"/>
                  </a:lnTo>
                </a:path>
              </a:pathLst>
            </a:custGeom>
            <a:solidFill>
              <a:srgbClr val="394C60">
                <a:alpha val="9804"/>
              </a:srgbClr>
            </a:solidFill>
          </p:spPr>
        </p:sp>
        <p:sp>
          <p:nvSpPr>
            <p:cNvPr name="TextBox 58" id="58"/>
            <p:cNvSpPr txBox="true"/>
            <p:nvPr/>
          </p:nvSpPr>
          <p:spPr>
            <a:xfrm>
              <a:off x="0" y="-47625"/>
              <a:ext cx="3048000" cy="2994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HMW track co-pay metrics from state to state?</a:t>
              </a:r>
            </a:p>
            <a:p>
              <a:pPr algn="ctr">
                <a:lnSpc>
                  <a:spcPts val="1960"/>
                </a:lnSpc>
              </a:pPr>
            </a:p>
          </p:txBody>
        </p:sp>
      </p:gr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sp>
        <p:nvSpPr>
          <p:cNvPr name="TextBox 10" id="10"/>
          <p:cNvSpPr txBox="true"/>
          <p:nvPr/>
        </p:nvSpPr>
        <p:spPr>
          <a:xfrm rot="0">
            <a:off x="4093902" y="947801"/>
            <a:ext cx="10531771" cy="1134999"/>
          </a:xfrm>
          <a:prstGeom prst="rect">
            <a:avLst/>
          </a:prstGeom>
        </p:spPr>
        <p:txBody>
          <a:bodyPr anchor="t" rtlCol="false" tIns="0" lIns="0" bIns="0" rIns="0">
            <a:spAutoFit/>
          </a:bodyPr>
          <a:lstStyle/>
          <a:p>
            <a:pPr>
              <a:lnSpc>
                <a:spcPts val="8928"/>
              </a:lnSpc>
            </a:pPr>
            <a:r>
              <a:rPr lang="en-US" sz="7200">
                <a:solidFill>
                  <a:srgbClr val="1A1B1E"/>
                </a:solidFill>
                <a:latin typeface="Kollektif Bold"/>
              </a:rPr>
              <a:t>Alia HMW Brainstorm</a:t>
            </a:r>
          </a:p>
        </p:txBody>
      </p:sp>
      <p:grpSp>
        <p:nvGrpSpPr>
          <p:cNvPr name="Group 11" id="11"/>
          <p:cNvGrpSpPr/>
          <p:nvPr/>
        </p:nvGrpSpPr>
        <p:grpSpPr>
          <a:xfrm rot="0">
            <a:off x="1147143" y="2416183"/>
            <a:ext cx="2648956" cy="2185542"/>
            <a:chOff x="0" y="0"/>
            <a:chExt cx="3531941" cy="2914056"/>
          </a:xfrm>
        </p:grpSpPr>
        <p:sp>
          <p:nvSpPr>
            <p:cNvPr name="Freeform 12" id="12"/>
            <p:cNvSpPr/>
            <p:nvPr/>
          </p:nvSpPr>
          <p:spPr>
            <a:xfrm flipH="false" flipV="false" rot="0">
              <a:off x="0" y="0"/>
              <a:ext cx="3531941" cy="2812456"/>
            </a:xfrm>
            <a:custGeom>
              <a:avLst/>
              <a:gdLst/>
              <a:ahLst/>
              <a:cxnLst/>
              <a:rect r="r" b="b" t="t" l="l"/>
              <a:pathLst>
                <a:path h="2812456" w="3531941">
                  <a:moveTo>
                    <a:pt x="0" y="0"/>
                  </a:moveTo>
                  <a:lnTo>
                    <a:pt x="3531941" y="0"/>
                  </a:lnTo>
                  <a:lnTo>
                    <a:pt x="3531941" y="2812456"/>
                  </a:lnTo>
                  <a:lnTo>
                    <a:pt x="0" y="2812456"/>
                  </a:lnTo>
                  <a:close/>
                </a:path>
              </a:pathLst>
            </a:custGeom>
            <a:solidFill>
              <a:srgbClr val="FDF9B4"/>
            </a:solidFill>
          </p:spPr>
        </p:sp>
        <p:sp>
          <p:nvSpPr>
            <p:cNvPr name="Freeform 13" id="13"/>
            <p:cNvSpPr/>
            <p:nvPr/>
          </p:nvSpPr>
          <p:spPr>
            <a:xfrm flipH="false" flipV="false" rot="0">
              <a:off x="0" y="0"/>
              <a:ext cx="3531941" cy="2914056"/>
            </a:xfrm>
            <a:custGeom>
              <a:avLst/>
              <a:gdLst/>
              <a:ahLst/>
              <a:cxnLst/>
              <a:rect r="r" b="b" t="t" l="l"/>
              <a:pathLst>
                <a:path h="2914056" w="3531941">
                  <a:moveTo>
                    <a:pt x="0" y="2812456"/>
                  </a:moveTo>
                  <a:lnTo>
                    <a:pt x="3531941" y="2812456"/>
                  </a:lnTo>
                  <a:lnTo>
                    <a:pt x="3404941" y="2914056"/>
                  </a:lnTo>
                  <a:cubicBezTo>
                    <a:pt x="3404941" y="2914056"/>
                    <a:pt x="2414341" y="2837856"/>
                    <a:pt x="2312741" y="2837856"/>
                  </a:cubicBezTo>
                  <a:lnTo>
                    <a:pt x="1219200" y="2837856"/>
                  </a:lnTo>
                  <a:cubicBezTo>
                    <a:pt x="1117600" y="2837856"/>
                    <a:pt x="127000" y="2914056"/>
                    <a:pt x="127000" y="2914056"/>
                  </a:cubicBezTo>
                  <a:lnTo>
                    <a:pt x="0" y="2812456"/>
                  </a:lnTo>
                  <a:lnTo>
                    <a:pt x="0" y="0"/>
                  </a:lnTo>
                  <a:lnTo>
                    <a:pt x="3531941" y="0"/>
                  </a:lnTo>
                  <a:lnTo>
                    <a:pt x="3531941" y="2812456"/>
                  </a:lnTo>
                  <a:lnTo>
                    <a:pt x="12700" y="2812456"/>
                  </a:lnTo>
                  <a:lnTo>
                    <a:pt x="12700" y="2799756"/>
                  </a:lnTo>
                  <a:lnTo>
                    <a:pt x="3519241" y="2799756"/>
                  </a:lnTo>
                  <a:lnTo>
                    <a:pt x="3519241" y="12700"/>
                  </a:lnTo>
                  <a:lnTo>
                    <a:pt x="12700" y="12700"/>
                  </a:lnTo>
                  <a:lnTo>
                    <a:pt x="12700" y="2812456"/>
                  </a:lnTo>
                </a:path>
              </a:pathLst>
            </a:custGeom>
            <a:solidFill>
              <a:srgbClr val="394C60">
                <a:alpha val="9804"/>
              </a:srgbClr>
            </a:solidFill>
          </p:spPr>
        </p:sp>
        <p:sp>
          <p:nvSpPr>
            <p:cNvPr name="TextBox 14" id="14"/>
            <p:cNvSpPr txBox="true"/>
            <p:nvPr/>
          </p:nvSpPr>
          <p:spPr>
            <a:xfrm>
              <a:off x="0" y="-57150"/>
              <a:ext cx="3048000" cy="3003550"/>
            </a:xfrm>
            <a:prstGeom prst="rect">
              <a:avLst/>
            </a:prstGeom>
          </p:spPr>
          <p:txBody>
            <a:bodyPr anchor="t" rtlCol="false" tIns="203200" lIns="203200" bIns="203200" rIns="203200"/>
            <a:lstStyle/>
            <a:p>
              <a:pPr>
                <a:lnSpc>
                  <a:spcPts val="2519"/>
                </a:lnSpc>
              </a:pPr>
              <a:r>
                <a:rPr lang="en-US" sz="1799">
                  <a:solidFill>
                    <a:srgbClr val="000000"/>
                  </a:solidFill>
                  <a:latin typeface="Arimo"/>
                </a:rPr>
                <a:t>HMW reduce the rates of misdiagnosis?</a:t>
              </a:r>
            </a:p>
            <a:p>
              <a:pPr>
                <a:lnSpc>
                  <a:spcPts val="2519"/>
                </a:lnSpc>
              </a:pPr>
            </a:p>
          </p:txBody>
        </p:sp>
      </p:grpSp>
      <p:grpSp>
        <p:nvGrpSpPr>
          <p:cNvPr name="Group 15" id="15"/>
          <p:cNvGrpSpPr/>
          <p:nvPr/>
        </p:nvGrpSpPr>
        <p:grpSpPr>
          <a:xfrm rot="0">
            <a:off x="4729598" y="2755272"/>
            <a:ext cx="2648956" cy="2185542"/>
            <a:chOff x="0" y="0"/>
            <a:chExt cx="3531941" cy="2914056"/>
          </a:xfrm>
        </p:grpSpPr>
        <p:sp>
          <p:nvSpPr>
            <p:cNvPr name="Freeform 16" id="16"/>
            <p:cNvSpPr/>
            <p:nvPr/>
          </p:nvSpPr>
          <p:spPr>
            <a:xfrm flipH="false" flipV="false" rot="0">
              <a:off x="0" y="0"/>
              <a:ext cx="3531941" cy="2812456"/>
            </a:xfrm>
            <a:custGeom>
              <a:avLst/>
              <a:gdLst/>
              <a:ahLst/>
              <a:cxnLst/>
              <a:rect r="r" b="b" t="t" l="l"/>
              <a:pathLst>
                <a:path h="2812456" w="3531941">
                  <a:moveTo>
                    <a:pt x="0" y="0"/>
                  </a:moveTo>
                  <a:lnTo>
                    <a:pt x="3531941" y="0"/>
                  </a:lnTo>
                  <a:lnTo>
                    <a:pt x="3531941" y="2812456"/>
                  </a:lnTo>
                  <a:lnTo>
                    <a:pt x="0" y="2812456"/>
                  </a:lnTo>
                  <a:close/>
                </a:path>
              </a:pathLst>
            </a:custGeom>
            <a:solidFill>
              <a:srgbClr val="C1FF72"/>
            </a:solidFill>
          </p:spPr>
        </p:sp>
        <p:sp>
          <p:nvSpPr>
            <p:cNvPr name="Freeform 17" id="17"/>
            <p:cNvSpPr/>
            <p:nvPr/>
          </p:nvSpPr>
          <p:spPr>
            <a:xfrm flipH="false" flipV="false" rot="0">
              <a:off x="0" y="0"/>
              <a:ext cx="3531941" cy="2914056"/>
            </a:xfrm>
            <a:custGeom>
              <a:avLst/>
              <a:gdLst/>
              <a:ahLst/>
              <a:cxnLst/>
              <a:rect r="r" b="b" t="t" l="l"/>
              <a:pathLst>
                <a:path h="2914056" w="3531941">
                  <a:moveTo>
                    <a:pt x="0" y="2812456"/>
                  </a:moveTo>
                  <a:lnTo>
                    <a:pt x="3531941" y="2812456"/>
                  </a:lnTo>
                  <a:lnTo>
                    <a:pt x="3404941" y="2914056"/>
                  </a:lnTo>
                  <a:cubicBezTo>
                    <a:pt x="3404941" y="2914056"/>
                    <a:pt x="2414341" y="2837856"/>
                    <a:pt x="2312741" y="2837856"/>
                  </a:cubicBezTo>
                  <a:lnTo>
                    <a:pt x="1219200" y="2837856"/>
                  </a:lnTo>
                  <a:cubicBezTo>
                    <a:pt x="1117600" y="2837856"/>
                    <a:pt x="127000" y="2914056"/>
                    <a:pt x="127000" y="2914056"/>
                  </a:cubicBezTo>
                  <a:lnTo>
                    <a:pt x="0" y="2812456"/>
                  </a:lnTo>
                  <a:lnTo>
                    <a:pt x="0" y="0"/>
                  </a:lnTo>
                  <a:lnTo>
                    <a:pt x="3531941" y="0"/>
                  </a:lnTo>
                  <a:lnTo>
                    <a:pt x="3531941" y="2812456"/>
                  </a:lnTo>
                  <a:lnTo>
                    <a:pt x="12700" y="2812456"/>
                  </a:lnTo>
                  <a:lnTo>
                    <a:pt x="12700" y="2799756"/>
                  </a:lnTo>
                  <a:lnTo>
                    <a:pt x="3519241" y="2799756"/>
                  </a:lnTo>
                  <a:lnTo>
                    <a:pt x="3519241" y="12700"/>
                  </a:lnTo>
                  <a:lnTo>
                    <a:pt x="12700" y="12700"/>
                  </a:lnTo>
                  <a:lnTo>
                    <a:pt x="12700" y="2812456"/>
                  </a:lnTo>
                </a:path>
              </a:pathLst>
            </a:custGeom>
            <a:solidFill>
              <a:srgbClr val="394C60">
                <a:alpha val="9804"/>
              </a:srgbClr>
            </a:solidFill>
          </p:spPr>
        </p:sp>
        <p:sp>
          <p:nvSpPr>
            <p:cNvPr name="TextBox 18" id="18"/>
            <p:cNvSpPr txBox="true"/>
            <p:nvPr/>
          </p:nvSpPr>
          <p:spPr>
            <a:xfrm>
              <a:off x="0" y="-57150"/>
              <a:ext cx="3048000" cy="3003550"/>
            </a:xfrm>
            <a:prstGeom prst="rect">
              <a:avLst/>
            </a:prstGeom>
          </p:spPr>
          <p:txBody>
            <a:bodyPr anchor="t" rtlCol="false" tIns="203200" lIns="203200" bIns="203200" rIns="203200"/>
            <a:lstStyle/>
            <a:p>
              <a:pPr>
                <a:lnSpc>
                  <a:spcPts val="2519"/>
                </a:lnSpc>
              </a:pPr>
              <a:r>
                <a:rPr lang="en-US" sz="1799">
                  <a:solidFill>
                    <a:srgbClr val="000000"/>
                  </a:solidFill>
                  <a:latin typeface="Arimo"/>
                </a:rPr>
                <a:t>HMW better early detection of a recurrent injury?</a:t>
              </a:r>
            </a:p>
            <a:p>
              <a:pPr>
                <a:lnSpc>
                  <a:spcPts val="2519"/>
                </a:lnSpc>
              </a:pPr>
            </a:p>
            <a:p>
              <a:pPr>
                <a:lnSpc>
                  <a:spcPts val="2519"/>
                </a:lnSpc>
              </a:pPr>
            </a:p>
          </p:txBody>
        </p:sp>
      </p:grpSp>
      <p:grpSp>
        <p:nvGrpSpPr>
          <p:cNvPr name="Group 19" id="19"/>
          <p:cNvGrpSpPr/>
          <p:nvPr/>
        </p:nvGrpSpPr>
        <p:grpSpPr>
          <a:xfrm rot="0">
            <a:off x="7164717" y="4601725"/>
            <a:ext cx="2648956" cy="2185542"/>
            <a:chOff x="0" y="0"/>
            <a:chExt cx="3531941" cy="2914056"/>
          </a:xfrm>
        </p:grpSpPr>
        <p:sp>
          <p:nvSpPr>
            <p:cNvPr name="Freeform 20" id="20"/>
            <p:cNvSpPr/>
            <p:nvPr/>
          </p:nvSpPr>
          <p:spPr>
            <a:xfrm flipH="false" flipV="false" rot="0">
              <a:off x="0" y="0"/>
              <a:ext cx="3531941" cy="2812456"/>
            </a:xfrm>
            <a:custGeom>
              <a:avLst/>
              <a:gdLst/>
              <a:ahLst/>
              <a:cxnLst/>
              <a:rect r="r" b="b" t="t" l="l"/>
              <a:pathLst>
                <a:path h="2812456" w="3531941">
                  <a:moveTo>
                    <a:pt x="0" y="0"/>
                  </a:moveTo>
                  <a:lnTo>
                    <a:pt x="3531941" y="0"/>
                  </a:lnTo>
                  <a:lnTo>
                    <a:pt x="3531941" y="2812456"/>
                  </a:lnTo>
                  <a:lnTo>
                    <a:pt x="0" y="2812456"/>
                  </a:lnTo>
                  <a:close/>
                </a:path>
              </a:pathLst>
            </a:custGeom>
            <a:solidFill>
              <a:srgbClr val="FDF9B4"/>
            </a:solidFill>
          </p:spPr>
        </p:sp>
        <p:sp>
          <p:nvSpPr>
            <p:cNvPr name="Freeform 21" id="21"/>
            <p:cNvSpPr/>
            <p:nvPr/>
          </p:nvSpPr>
          <p:spPr>
            <a:xfrm flipH="false" flipV="false" rot="0">
              <a:off x="0" y="0"/>
              <a:ext cx="3531941" cy="2914056"/>
            </a:xfrm>
            <a:custGeom>
              <a:avLst/>
              <a:gdLst/>
              <a:ahLst/>
              <a:cxnLst/>
              <a:rect r="r" b="b" t="t" l="l"/>
              <a:pathLst>
                <a:path h="2914056" w="3531941">
                  <a:moveTo>
                    <a:pt x="0" y="2812456"/>
                  </a:moveTo>
                  <a:lnTo>
                    <a:pt x="3531941" y="2812456"/>
                  </a:lnTo>
                  <a:lnTo>
                    <a:pt x="3404941" y="2914056"/>
                  </a:lnTo>
                  <a:cubicBezTo>
                    <a:pt x="3404941" y="2914056"/>
                    <a:pt x="2414341" y="2837856"/>
                    <a:pt x="2312741" y="2837856"/>
                  </a:cubicBezTo>
                  <a:lnTo>
                    <a:pt x="1219200" y="2837856"/>
                  </a:lnTo>
                  <a:cubicBezTo>
                    <a:pt x="1117600" y="2837856"/>
                    <a:pt x="127000" y="2914056"/>
                    <a:pt x="127000" y="2914056"/>
                  </a:cubicBezTo>
                  <a:lnTo>
                    <a:pt x="0" y="2812456"/>
                  </a:lnTo>
                  <a:lnTo>
                    <a:pt x="0" y="0"/>
                  </a:lnTo>
                  <a:lnTo>
                    <a:pt x="3531941" y="0"/>
                  </a:lnTo>
                  <a:lnTo>
                    <a:pt x="3531941" y="2812456"/>
                  </a:lnTo>
                  <a:lnTo>
                    <a:pt x="12700" y="2812456"/>
                  </a:lnTo>
                  <a:lnTo>
                    <a:pt x="12700" y="2799756"/>
                  </a:lnTo>
                  <a:lnTo>
                    <a:pt x="3519241" y="2799756"/>
                  </a:lnTo>
                  <a:lnTo>
                    <a:pt x="3519241" y="12700"/>
                  </a:lnTo>
                  <a:lnTo>
                    <a:pt x="12700" y="12700"/>
                  </a:lnTo>
                  <a:lnTo>
                    <a:pt x="12700" y="2812456"/>
                  </a:lnTo>
                </a:path>
              </a:pathLst>
            </a:custGeom>
            <a:solidFill>
              <a:srgbClr val="394C60">
                <a:alpha val="9804"/>
              </a:srgbClr>
            </a:solidFill>
          </p:spPr>
        </p:sp>
        <p:sp>
          <p:nvSpPr>
            <p:cNvPr name="TextBox 22" id="22"/>
            <p:cNvSpPr txBox="true"/>
            <p:nvPr/>
          </p:nvSpPr>
          <p:spPr>
            <a:xfrm>
              <a:off x="0" y="-57150"/>
              <a:ext cx="3048000" cy="3003550"/>
            </a:xfrm>
            <a:prstGeom prst="rect">
              <a:avLst/>
            </a:prstGeom>
          </p:spPr>
          <p:txBody>
            <a:bodyPr anchor="t" rtlCol="false" tIns="203200" lIns="203200" bIns="203200" rIns="203200"/>
            <a:lstStyle/>
            <a:p>
              <a:pPr>
                <a:lnSpc>
                  <a:spcPts val="2519"/>
                </a:lnSpc>
              </a:pPr>
              <a:r>
                <a:rPr lang="en-US" sz="1799">
                  <a:solidFill>
                    <a:srgbClr val="000000"/>
                  </a:solidFill>
                  <a:latin typeface="Arimo"/>
                </a:rPr>
                <a:t>HMW help people find affordable primary care in a new city?</a:t>
              </a:r>
            </a:p>
            <a:p>
              <a:pPr>
                <a:lnSpc>
                  <a:spcPts val="2519"/>
                </a:lnSpc>
              </a:pPr>
            </a:p>
          </p:txBody>
        </p:sp>
      </p:grpSp>
      <p:grpSp>
        <p:nvGrpSpPr>
          <p:cNvPr name="Group 23" id="23"/>
          <p:cNvGrpSpPr/>
          <p:nvPr/>
        </p:nvGrpSpPr>
        <p:grpSpPr>
          <a:xfrm rot="0">
            <a:off x="9813673" y="2416183"/>
            <a:ext cx="2648956" cy="2185542"/>
            <a:chOff x="0" y="0"/>
            <a:chExt cx="3531941" cy="2914056"/>
          </a:xfrm>
        </p:grpSpPr>
        <p:sp>
          <p:nvSpPr>
            <p:cNvPr name="Freeform 24" id="24"/>
            <p:cNvSpPr/>
            <p:nvPr/>
          </p:nvSpPr>
          <p:spPr>
            <a:xfrm flipH="false" flipV="false" rot="0">
              <a:off x="0" y="0"/>
              <a:ext cx="3531941" cy="2812456"/>
            </a:xfrm>
            <a:custGeom>
              <a:avLst/>
              <a:gdLst/>
              <a:ahLst/>
              <a:cxnLst/>
              <a:rect r="r" b="b" t="t" l="l"/>
              <a:pathLst>
                <a:path h="2812456" w="3531941">
                  <a:moveTo>
                    <a:pt x="0" y="0"/>
                  </a:moveTo>
                  <a:lnTo>
                    <a:pt x="3531941" y="0"/>
                  </a:lnTo>
                  <a:lnTo>
                    <a:pt x="3531941" y="2812456"/>
                  </a:lnTo>
                  <a:lnTo>
                    <a:pt x="0" y="2812456"/>
                  </a:lnTo>
                  <a:close/>
                </a:path>
              </a:pathLst>
            </a:custGeom>
            <a:solidFill>
              <a:srgbClr val="6ECEF2"/>
            </a:solidFill>
          </p:spPr>
        </p:sp>
        <p:sp>
          <p:nvSpPr>
            <p:cNvPr name="Freeform 25" id="25"/>
            <p:cNvSpPr/>
            <p:nvPr/>
          </p:nvSpPr>
          <p:spPr>
            <a:xfrm flipH="false" flipV="false" rot="0">
              <a:off x="0" y="0"/>
              <a:ext cx="3531941" cy="2914056"/>
            </a:xfrm>
            <a:custGeom>
              <a:avLst/>
              <a:gdLst/>
              <a:ahLst/>
              <a:cxnLst/>
              <a:rect r="r" b="b" t="t" l="l"/>
              <a:pathLst>
                <a:path h="2914056" w="3531941">
                  <a:moveTo>
                    <a:pt x="0" y="2812456"/>
                  </a:moveTo>
                  <a:lnTo>
                    <a:pt x="3531941" y="2812456"/>
                  </a:lnTo>
                  <a:lnTo>
                    <a:pt x="3404941" y="2914056"/>
                  </a:lnTo>
                  <a:cubicBezTo>
                    <a:pt x="3404941" y="2914056"/>
                    <a:pt x="2414341" y="2837856"/>
                    <a:pt x="2312741" y="2837856"/>
                  </a:cubicBezTo>
                  <a:lnTo>
                    <a:pt x="1219200" y="2837856"/>
                  </a:lnTo>
                  <a:cubicBezTo>
                    <a:pt x="1117600" y="2837856"/>
                    <a:pt x="127000" y="2914056"/>
                    <a:pt x="127000" y="2914056"/>
                  </a:cubicBezTo>
                  <a:lnTo>
                    <a:pt x="0" y="2812456"/>
                  </a:lnTo>
                  <a:lnTo>
                    <a:pt x="0" y="0"/>
                  </a:lnTo>
                  <a:lnTo>
                    <a:pt x="3531941" y="0"/>
                  </a:lnTo>
                  <a:lnTo>
                    <a:pt x="3531941" y="2812456"/>
                  </a:lnTo>
                  <a:lnTo>
                    <a:pt x="12700" y="2812456"/>
                  </a:lnTo>
                  <a:lnTo>
                    <a:pt x="12700" y="2799756"/>
                  </a:lnTo>
                  <a:lnTo>
                    <a:pt x="3519241" y="2799756"/>
                  </a:lnTo>
                  <a:lnTo>
                    <a:pt x="3519241" y="12700"/>
                  </a:lnTo>
                  <a:lnTo>
                    <a:pt x="12700" y="12700"/>
                  </a:lnTo>
                  <a:lnTo>
                    <a:pt x="12700" y="2812456"/>
                  </a:lnTo>
                </a:path>
              </a:pathLst>
            </a:custGeom>
            <a:solidFill>
              <a:srgbClr val="394C60">
                <a:alpha val="9804"/>
              </a:srgbClr>
            </a:solidFill>
          </p:spPr>
        </p:sp>
        <p:sp>
          <p:nvSpPr>
            <p:cNvPr name="TextBox 26" id="26"/>
            <p:cNvSpPr txBox="true"/>
            <p:nvPr/>
          </p:nvSpPr>
          <p:spPr>
            <a:xfrm>
              <a:off x="0" y="-57150"/>
              <a:ext cx="3048000" cy="3003550"/>
            </a:xfrm>
            <a:prstGeom prst="rect">
              <a:avLst/>
            </a:prstGeom>
          </p:spPr>
          <p:txBody>
            <a:bodyPr anchor="t" rtlCol="false" tIns="203200" lIns="203200" bIns="203200" rIns="203200"/>
            <a:lstStyle/>
            <a:p>
              <a:pPr>
                <a:lnSpc>
                  <a:spcPts val="2519"/>
                </a:lnSpc>
              </a:pPr>
              <a:r>
                <a:rPr lang="en-US" sz="1799">
                  <a:solidFill>
                    <a:srgbClr val="000000"/>
                  </a:solidFill>
                  <a:latin typeface="Arimo"/>
                </a:rPr>
                <a:t>HMW help people easily switch in-state insurance plans upon moving?</a:t>
              </a:r>
            </a:p>
            <a:p>
              <a:pPr>
                <a:lnSpc>
                  <a:spcPts val="2519"/>
                </a:lnSpc>
              </a:pPr>
            </a:p>
          </p:txBody>
        </p:sp>
      </p:grpSp>
      <p:grpSp>
        <p:nvGrpSpPr>
          <p:cNvPr name="Group 27" id="27"/>
          <p:cNvGrpSpPr/>
          <p:nvPr/>
        </p:nvGrpSpPr>
        <p:grpSpPr>
          <a:xfrm rot="0">
            <a:off x="13538450" y="3047111"/>
            <a:ext cx="2648956" cy="2185542"/>
            <a:chOff x="0" y="0"/>
            <a:chExt cx="3531941" cy="2914056"/>
          </a:xfrm>
        </p:grpSpPr>
        <p:sp>
          <p:nvSpPr>
            <p:cNvPr name="Freeform 28" id="28"/>
            <p:cNvSpPr/>
            <p:nvPr/>
          </p:nvSpPr>
          <p:spPr>
            <a:xfrm flipH="false" flipV="false" rot="0">
              <a:off x="0" y="0"/>
              <a:ext cx="3531941" cy="2812456"/>
            </a:xfrm>
            <a:custGeom>
              <a:avLst/>
              <a:gdLst/>
              <a:ahLst/>
              <a:cxnLst/>
              <a:rect r="r" b="b" t="t" l="l"/>
              <a:pathLst>
                <a:path h="2812456" w="3531941">
                  <a:moveTo>
                    <a:pt x="0" y="0"/>
                  </a:moveTo>
                  <a:lnTo>
                    <a:pt x="3531941" y="0"/>
                  </a:lnTo>
                  <a:lnTo>
                    <a:pt x="3531941" y="2812456"/>
                  </a:lnTo>
                  <a:lnTo>
                    <a:pt x="0" y="2812456"/>
                  </a:lnTo>
                  <a:close/>
                </a:path>
              </a:pathLst>
            </a:custGeom>
            <a:solidFill>
              <a:srgbClr val="FDF9B4"/>
            </a:solidFill>
          </p:spPr>
        </p:sp>
        <p:sp>
          <p:nvSpPr>
            <p:cNvPr name="Freeform 29" id="29"/>
            <p:cNvSpPr/>
            <p:nvPr/>
          </p:nvSpPr>
          <p:spPr>
            <a:xfrm flipH="false" flipV="false" rot="0">
              <a:off x="0" y="0"/>
              <a:ext cx="3531941" cy="2914056"/>
            </a:xfrm>
            <a:custGeom>
              <a:avLst/>
              <a:gdLst/>
              <a:ahLst/>
              <a:cxnLst/>
              <a:rect r="r" b="b" t="t" l="l"/>
              <a:pathLst>
                <a:path h="2914056" w="3531941">
                  <a:moveTo>
                    <a:pt x="0" y="2812456"/>
                  </a:moveTo>
                  <a:lnTo>
                    <a:pt x="3531941" y="2812456"/>
                  </a:lnTo>
                  <a:lnTo>
                    <a:pt x="3404941" y="2914056"/>
                  </a:lnTo>
                  <a:cubicBezTo>
                    <a:pt x="3404941" y="2914056"/>
                    <a:pt x="2414341" y="2837856"/>
                    <a:pt x="2312741" y="2837856"/>
                  </a:cubicBezTo>
                  <a:lnTo>
                    <a:pt x="1219200" y="2837856"/>
                  </a:lnTo>
                  <a:cubicBezTo>
                    <a:pt x="1117600" y="2837856"/>
                    <a:pt x="127000" y="2914056"/>
                    <a:pt x="127000" y="2914056"/>
                  </a:cubicBezTo>
                  <a:lnTo>
                    <a:pt x="0" y="2812456"/>
                  </a:lnTo>
                  <a:lnTo>
                    <a:pt x="0" y="0"/>
                  </a:lnTo>
                  <a:lnTo>
                    <a:pt x="3531941" y="0"/>
                  </a:lnTo>
                  <a:lnTo>
                    <a:pt x="3531941" y="2812456"/>
                  </a:lnTo>
                  <a:lnTo>
                    <a:pt x="12700" y="2812456"/>
                  </a:lnTo>
                  <a:lnTo>
                    <a:pt x="12700" y="2799756"/>
                  </a:lnTo>
                  <a:lnTo>
                    <a:pt x="3519241" y="2799756"/>
                  </a:lnTo>
                  <a:lnTo>
                    <a:pt x="3519241" y="12700"/>
                  </a:lnTo>
                  <a:lnTo>
                    <a:pt x="12700" y="12700"/>
                  </a:lnTo>
                  <a:lnTo>
                    <a:pt x="12700" y="2812456"/>
                  </a:lnTo>
                </a:path>
              </a:pathLst>
            </a:custGeom>
            <a:solidFill>
              <a:srgbClr val="394C60">
                <a:alpha val="9804"/>
              </a:srgbClr>
            </a:solidFill>
          </p:spPr>
        </p:sp>
        <p:sp>
          <p:nvSpPr>
            <p:cNvPr name="TextBox 30" id="30"/>
            <p:cNvSpPr txBox="true"/>
            <p:nvPr/>
          </p:nvSpPr>
          <p:spPr>
            <a:xfrm>
              <a:off x="0" y="-57150"/>
              <a:ext cx="3048000" cy="3003550"/>
            </a:xfrm>
            <a:prstGeom prst="rect">
              <a:avLst/>
            </a:prstGeom>
          </p:spPr>
          <p:txBody>
            <a:bodyPr anchor="t" rtlCol="false" tIns="203200" lIns="203200" bIns="203200" rIns="203200"/>
            <a:lstStyle/>
            <a:p>
              <a:pPr>
                <a:lnSpc>
                  <a:spcPts val="2519"/>
                </a:lnSpc>
              </a:pPr>
              <a:r>
                <a:rPr lang="en-US" sz="1799">
                  <a:solidFill>
                    <a:srgbClr val="000000"/>
                  </a:solidFill>
                  <a:latin typeface="Arimo"/>
                </a:rPr>
                <a:t>HMW automate the creation of personalized lifestyle regimens based on watched content?</a:t>
              </a:r>
            </a:p>
          </p:txBody>
        </p:sp>
      </p:grpSp>
      <p:grpSp>
        <p:nvGrpSpPr>
          <p:cNvPr name="Group 31" id="31"/>
          <p:cNvGrpSpPr/>
          <p:nvPr/>
        </p:nvGrpSpPr>
        <p:grpSpPr>
          <a:xfrm rot="0">
            <a:off x="9144000" y="7438002"/>
            <a:ext cx="2648956" cy="2185542"/>
            <a:chOff x="0" y="0"/>
            <a:chExt cx="3531941" cy="2914056"/>
          </a:xfrm>
        </p:grpSpPr>
        <p:sp>
          <p:nvSpPr>
            <p:cNvPr name="Freeform 32" id="32"/>
            <p:cNvSpPr/>
            <p:nvPr/>
          </p:nvSpPr>
          <p:spPr>
            <a:xfrm flipH="false" flipV="false" rot="0">
              <a:off x="0" y="0"/>
              <a:ext cx="3531941" cy="2812456"/>
            </a:xfrm>
            <a:custGeom>
              <a:avLst/>
              <a:gdLst/>
              <a:ahLst/>
              <a:cxnLst/>
              <a:rect r="r" b="b" t="t" l="l"/>
              <a:pathLst>
                <a:path h="2812456" w="3531941">
                  <a:moveTo>
                    <a:pt x="0" y="0"/>
                  </a:moveTo>
                  <a:lnTo>
                    <a:pt x="3531941" y="0"/>
                  </a:lnTo>
                  <a:lnTo>
                    <a:pt x="3531941" y="2812456"/>
                  </a:lnTo>
                  <a:lnTo>
                    <a:pt x="0" y="2812456"/>
                  </a:lnTo>
                  <a:close/>
                </a:path>
              </a:pathLst>
            </a:custGeom>
            <a:solidFill>
              <a:srgbClr val="FFB3E2"/>
            </a:solidFill>
          </p:spPr>
        </p:sp>
        <p:sp>
          <p:nvSpPr>
            <p:cNvPr name="Freeform 33" id="33"/>
            <p:cNvSpPr/>
            <p:nvPr/>
          </p:nvSpPr>
          <p:spPr>
            <a:xfrm flipH="false" flipV="false" rot="0">
              <a:off x="0" y="0"/>
              <a:ext cx="3531941" cy="2914056"/>
            </a:xfrm>
            <a:custGeom>
              <a:avLst/>
              <a:gdLst/>
              <a:ahLst/>
              <a:cxnLst/>
              <a:rect r="r" b="b" t="t" l="l"/>
              <a:pathLst>
                <a:path h="2914056" w="3531941">
                  <a:moveTo>
                    <a:pt x="0" y="2812456"/>
                  </a:moveTo>
                  <a:lnTo>
                    <a:pt x="3531941" y="2812456"/>
                  </a:lnTo>
                  <a:lnTo>
                    <a:pt x="3404941" y="2914056"/>
                  </a:lnTo>
                  <a:cubicBezTo>
                    <a:pt x="3404941" y="2914056"/>
                    <a:pt x="2414341" y="2837856"/>
                    <a:pt x="2312741" y="2837856"/>
                  </a:cubicBezTo>
                  <a:lnTo>
                    <a:pt x="1219200" y="2837856"/>
                  </a:lnTo>
                  <a:cubicBezTo>
                    <a:pt x="1117600" y="2837856"/>
                    <a:pt x="127000" y="2914056"/>
                    <a:pt x="127000" y="2914056"/>
                  </a:cubicBezTo>
                  <a:lnTo>
                    <a:pt x="0" y="2812456"/>
                  </a:lnTo>
                  <a:lnTo>
                    <a:pt x="0" y="0"/>
                  </a:lnTo>
                  <a:lnTo>
                    <a:pt x="3531941" y="0"/>
                  </a:lnTo>
                  <a:lnTo>
                    <a:pt x="3531941" y="2812456"/>
                  </a:lnTo>
                  <a:lnTo>
                    <a:pt x="12700" y="2812456"/>
                  </a:lnTo>
                  <a:lnTo>
                    <a:pt x="12700" y="2799756"/>
                  </a:lnTo>
                  <a:lnTo>
                    <a:pt x="3519241" y="2799756"/>
                  </a:lnTo>
                  <a:lnTo>
                    <a:pt x="3519241" y="12700"/>
                  </a:lnTo>
                  <a:lnTo>
                    <a:pt x="12700" y="12700"/>
                  </a:lnTo>
                  <a:lnTo>
                    <a:pt x="12700" y="2812456"/>
                  </a:lnTo>
                </a:path>
              </a:pathLst>
            </a:custGeom>
            <a:solidFill>
              <a:srgbClr val="394C60">
                <a:alpha val="9804"/>
              </a:srgbClr>
            </a:solidFill>
          </p:spPr>
        </p:sp>
        <p:sp>
          <p:nvSpPr>
            <p:cNvPr name="TextBox 34" id="34"/>
            <p:cNvSpPr txBox="true"/>
            <p:nvPr/>
          </p:nvSpPr>
          <p:spPr>
            <a:xfrm>
              <a:off x="0" y="-57150"/>
              <a:ext cx="3048000" cy="3003550"/>
            </a:xfrm>
            <a:prstGeom prst="rect">
              <a:avLst/>
            </a:prstGeom>
          </p:spPr>
          <p:txBody>
            <a:bodyPr anchor="t" rtlCol="false" tIns="203200" lIns="203200" bIns="203200" rIns="203200"/>
            <a:lstStyle/>
            <a:p>
              <a:pPr>
                <a:lnSpc>
                  <a:spcPts val="2519"/>
                </a:lnSpc>
              </a:pPr>
              <a:r>
                <a:rPr lang="en-US" sz="1799">
                  <a:solidFill>
                    <a:srgbClr val="000000"/>
                  </a:solidFill>
                  <a:latin typeface="Arimo"/>
                </a:rPr>
                <a:t>HMW foster greater long-term trust between new doctors and patients?</a:t>
              </a:r>
            </a:p>
          </p:txBody>
        </p:sp>
      </p:grpSp>
      <p:grpSp>
        <p:nvGrpSpPr>
          <p:cNvPr name="Group 35" id="35"/>
          <p:cNvGrpSpPr/>
          <p:nvPr/>
        </p:nvGrpSpPr>
        <p:grpSpPr>
          <a:xfrm rot="0">
            <a:off x="5224849" y="7235311"/>
            <a:ext cx="2648956" cy="2185542"/>
            <a:chOff x="0" y="0"/>
            <a:chExt cx="3531941" cy="2914056"/>
          </a:xfrm>
        </p:grpSpPr>
        <p:sp>
          <p:nvSpPr>
            <p:cNvPr name="Freeform 36" id="36"/>
            <p:cNvSpPr/>
            <p:nvPr/>
          </p:nvSpPr>
          <p:spPr>
            <a:xfrm flipH="false" flipV="false" rot="0">
              <a:off x="0" y="0"/>
              <a:ext cx="3531941" cy="2812456"/>
            </a:xfrm>
            <a:custGeom>
              <a:avLst/>
              <a:gdLst/>
              <a:ahLst/>
              <a:cxnLst/>
              <a:rect r="r" b="b" t="t" l="l"/>
              <a:pathLst>
                <a:path h="2812456" w="3531941">
                  <a:moveTo>
                    <a:pt x="0" y="0"/>
                  </a:moveTo>
                  <a:lnTo>
                    <a:pt x="3531941" y="0"/>
                  </a:lnTo>
                  <a:lnTo>
                    <a:pt x="3531941" y="2812456"/>
                  </a:lnTo>
                  <a:lnTo>
                    <a:pt x="0" y="2812456"/>
                  </a:lnTo>
                  <a:close/>
                </a:path>
              </a:pathLst>
            </a:custGeom>
            <a:solidFill>
              <a:srgbClr val="FDF9B4"/>
            </a:solidFill>
          </p:spPr>
        </p:sp>
        <p:sp>
          <p:nvSpPr>
            <p:cNvPr name="Freeform 37" id="37"/>
            <p:cNvSpPr/>
            <p:nvPr/>
          </p:nvSpPr>
          <p:spPr>
            <a:xfrm flipH="false" flipV="false" rot="0">
              <a:off x="0" y="0"/>
              <a:ext cx="3531941" cy="2914056"/>
            </a:xfrm>
            <a:custGeom>
              <a:avLst/>
              <a:gdLst/>
              <a:ahLst/>
              <a:cxnLst/>
              <a:rect r="r" b="b" t="t" l="l"/>
              <a:pathLst>
                <a:path h="2914056" w="3531941">
                  <a:moveTo>
                    <a:pt x="0" y="2812456"/>
                  </a:moveTo>
                  <a:lnTo>
                    <a:pt x="3531941" y="2812456"/>
                  </a:lnTo>
                  <a:lnTo>
                    <a:pt x="3404941" y="2914056"/>
                  </a:lnTo>
                  <a:cubicBezTo>
                    <a:pt x="3404941" y="2914056"/>
                    <a:pt x="2414341" y="2837856"/>
                    <a:pt x="2312741" y="2837856"/>
                  </a:cubicBezTo>
                  <a:lnTo>
                    <a:pt x="1219200" y="2837856"/>
                  </a:lnTo>
                  <a:cubicBezTo>
                    <a:pt x="1117600" y="2837856"/>
                    <a:pt x="127000" y="2914056"/>
                    <a:pt x="127000" y="2914056"/>
                  </a:cubicBezTo>
                  <a:lnTo>
                    <a:pt x="0" y="2812456"/>
                  </a:lnTo>
                  <a:lnTo>
                    <a:pt x="0" y="0"/>
                  </a:lnTo>
                  <a:lnTo>
                    <a:pt x="3531941" y="0"/>
                  </a:lnTo>
                  <a:lnTo>
                    <a:pt x="3531941" y="2812456"/>
                  </a:lnTo>
                  <a:lnTo>
                    <a:pt x="12700" y="2812456"/>
                  </a:lnTo>
                  <a:lnTo>
                    <a:pt x="12700" y="2799756"/>
                  </a:lnTo>
                  <a:lnTo>
                    <a:pt x="3519241" y="2799756"/>
                  </a:lnTo>
                  <a:lnTo>
                    <a:pt x="3519241" y="12700"/>
                  </a:lnTo>
                  <a:lnTo>
                    <a:pt x="12700" y="12700"/>
                  </a:lnTo>
                  <a:lnTo>
                    <a:pt x="12700" y="2812456"/>
                  </a:lnTo>
                </a:path>
              </a:pathLst>
            </a:custGeom>
            <a:solidFill>
              <a:srgbClr val="394C60">
                <a:alpha val="9804"/>
              </a:srgbClr>
            </a:solidFill>
          </p:spPr>
        </p:sp>
        <p:sp>
          <p:nvSpPr>
            <p:cNvPr name="TextBox 38" id="38"/>
            <p:cNvSpPr txBox="true"/>
            <p:nvPr/>
          </p:nvSpPr>
          <p:spPr>
            <a:xfrm>
              <a:off x="0" y="-57150"/>
              <a:ext cx="3048000" cy="3003550"/>
            </a:xfrm>
            <a:prstGeom prst="rect">
              <a:avLst/>
            </a:prstGeom>
          </p:spPr>
          <p:txBody>
            <a:bodyPr anchor="t" rtlCol="false" tIns="203200" lIns="203200" bIns="203200" rIns="203200"/>
            <a:lstStyle/>
            <a:p>
              <a:pPr>
                <a:lnSpc>
                  <a:spcPts val="2519"/>
                </a:lnSpc>
              </a:pPr>
              <a:r>
                <a:rPr lang="en-US" sz="1799">
                  <a:solidFill>
                    <a:srgbClr val="000000"/>
                  </a:solidFill>
                  <a:latin typeface="Arimo"/>
                </a:rPr>
                <a:t>HMW eliminate in-state only plans?</a:t>
              </a:r>
            </a:p>
            <a:p>
              <a:pPr>
                <a:lnSpc>
                  <a:spcPts val="2519"/>
                </a:lnSpc>
              </a:pPr>
            </a:p>
          </p:txBody>
        </p:sp>
      </p:grpSp>
      <p:grpSp>
        <p:nvGrpSpPr>
          <p:cNvPr name="Group 39" id="39"/>
          <p:cNvGrpSpPr/>
          <p:nvPr/>
        </p:nvGrpSpPr>
        <p:grpSpPr>
          <a:xfrm rot="0">
            <a:off x="1147143" y="7126356"/>
            <a:ext cx="2648956" cy="2185542"/>
            <a:chOff x="0" y="0"/>
            <a:chExt cx="3531941" cy="2914056"/>
          </a:xfrm>
        </p:grpSpPr>
        <p:sp>
          <p:nvSpPr>
            <p:cNvPr name="Freeform 40" id="40"/>
            <p:cNvSpPr/>
            <p:nvPr/>
          </p:nvSpPr>
          <p:spPr>
            <a:xfrm flipH="false" flipV="false" rot="0">
              <a:off x="0" y="0"/>
              <a:ext cx="3531941" cy="2812456"/>
            </a:xfrm>
            <a:custGeom>
              <a:avLst/>
              <a:gdLst/>
              <a:ahLst/>
              <a:cxnLst/>
              <a:rect r="r" b="b" t="t" l="l"/>
              <a:pathLst>
                <a:path h="2812456" w="3531941">
                  <a:moveTo>
                    <a:pt x="0" y="0"/>
                  </a:moveTo>
                  <a:lnTo>
                    <a:pt x="3531941" y="0"/>
                  </a:lnTo>
                  <a:lnTo>
                    <a:pt x="3531941" y="2812456"/>
                  </a:lnTo>
                  <a:lnTo>
                    <a:pt x="0" y="2812456"/>
                  </a:lnTo>
                  <a:close/>
                </a:path>
              </a:pathLst>
            </a:custGeom>
            <a:solidFill>
              <a:srgbClr val="85D6FF"/>
            </a:solidFill>
          </p:spPr>
        </p:sp>
        <p:sp>
          <p:nvSpPr>
            <p:cNvPr name="Freeform 41" id="41"/>
            <p:cNvSpPr/>
            <p:nvPr/>
          </p:nvSpPr>
          <p:spPr>
            <a:xfrm flipH="false" flipV="false" rot="0">
              <a:off x="0" y="0"/>
              <a:ext cx="3531941" cy="2914056"/>
            </a:xfrm>
            <a:custGeom>
              <a:avLst/>
              <a:gdLst/>
              <a:ahLst/>
              <a:cxnLst/>
              <a:rect r="r" b="b" t="t" l="l"/>
              <a:pathLst>
                <a:path h="2914056" w="3531941">
                  <a:moveTo>
                    <a:pt x="0" y="2812456"/>
                  </a:moveTo>
                  <a:lnTo>
                    <a:pt x="3531941" y="2812456"/>
                  </a:lnTo>
                  <a:lnTo>
                    <a:pt x="3404941" y="2914056"/>
                  </a:lnTo>
                  <a:cubicBezTo>
                    <a:pt x="3404941" y="2914056"/>
                    <a:pt x="2414341" y="2837856"/>
                    <a:pt x="2312741" y="2837856"/>
                  </a:cubicBezTo>
                  <a:lnTo>
                    <a:pt x="1219200" y="2837856"/>
                  </a:lnTo>
                  <a:cubicBezTo>
                    <a:pt x="1117600" y="2837856"/>
                    <a:pt x="127000" y="2914056"/>
                    <a:pt x="127000" y="2914056"/>
                  </a:cubicBezTo>
                  <a:lnTo>
                    <a:pt x="0" y="2812456"/>
                  </a:lnTo>
                  <a:lnTo>
                    <a:pt x="0" y="0"/>
                  </a:lnTo>
                  <a:lnTo>
                    <a:pt x="3531941" y="0"/>
                  </a:lnTo>
                  <a:lnTo>
                    <a:pt x="3531941" y="2812456"/>
                  </a:lnTo>
                  <a:lnTo>
                    <a:pt x="12700" y="2812456"/>
                  </a:lnTo>
                  <a:lnTo>
                    <a:pt x="12700" y="2799756"/>
                  </a:lnTo>
                  <a:lnTo>
                    <a:pt x="3519241" y="2799756"/>
                  </a:lnTo>
                  <a:lnTo>
                    <a:pt x="3519241" y="12700"/>
                  </a:lnTo>
                  <a:lnTo>
                    <a:pt x="12700" y="12700"/>
                  </a:lnTo>
                  <a:lnTo>
                    <a:pt x="12700" y="2812456"/>
                  </a:lnTo>
                </a:path>
              </a:pathLst>
            </a:custGeom>
            <a:solidFill>
              <a:srgbClr val="394C60">
                <a:alpha val="9804"/>
              </a:srgbClr>
            </a:solidFill>
          </p:spPr>
        </p:sp>
        <p:sp>
          <p:nvSpPr>
            <p:cNvPr name="TextBox 42" id="42"/>
            <p:cNvSpPr txBox="true"/>
            <p:nvPr/>
          </p:nvSpPr>
          <p:spPr>
            <a:xfrm>
              <a:off x="0" y="-57150"/>
              <a:ext cx="3048000" cy="3003550"/>
            </a:xfrm>
            <a:prstGeom prst="rect">
              <a:avLst/>
            </a:prstGeom>
          </p:spPr>
          <p:txBody>
            <a:bodyPr anchor="t" rtlCol="false" tIns="203200" lIns="203200" bIns="203200" rIns="203200"/>
            <a:lstStyle/>
            <a:p>
              <a:pPr>
                <a:lnSpc>
                  <a:spcPts val="2519"/>
                </a:lnSpc>
              </a:pPr>
              <a:r>
                <a:rPr lang="en-US" sz="1799">
                  <a:solidFill>
                    <a:srgbClr val="000000"/>
                  </a:solidFill>
                  <a:latin typeface="Arimo"/>
                </a:rPr>
                <a:t>HMW distinguish between recurrent and one-off incident injuries?</a:t>
              </a:r>
            </a:p>
          </p:txBody>
        </p:sp>
      </p:grpSp>
      <p:grpSp>
        <p:nvGrpSpPr>
          <p:cNvPr name="Group 43" id="43"/>
          <p:cNvGrpSpPr/>
          <p:nvPr/>
        </p:nvGrpSpPr>
        <p:grpSpPr>
          <a:xfrm rot="0">
            <a:off x="2864578" y="4940814"/>
            <a:ext cx="2648956" cy="2185542"/>
            <a:chOff x="0" y="0"/>
            <a:chExt cx="3531941" cy="2914056"/>
          </a:xfrm>
        </p:grpSpPr>
        <p:sp>
          <p:nvSpPr>
            <p:cNvPr name="Freeform 44" id="44"/>
            <p:cNvSpPr/>
            <p:nvPr/>
          </p:nvSpPr>
          <p:spPr>
            <a:xfrm flipH="false" flipV="false" rot="0">
              <a:off x="0" y="0"/>
              <a:ext cx="3531941" cy="2812456"/>
            </a:xfrm>
            <a:custGeom>
              <a:avLst/>
              <a:gdLst/>
              <a:ahLst/>
              <a:cxnLst/>
              <a:rect r="r" b="b" t="t" l="l"/>
              <a:pathLst>
                <a:path h="2812456" w="3531941">
                  <a:moveTo>
                    <a:pt x="0" y="0"/>
                  </a:moveTo>
                  <a:lnTo>
                    <a:pt x="3531941" y="0"/>
                  </a:lnTo>
                  <a:lnTo>
                    <a:pt x="3531941" y="2812456"/>
                  </a:lnTo>
                  <a:lnTo>
                    <a:pt x="0" y="2812456"/>
                  </a:lnTo>
                  <a:close/>
                </a:path>
              </a:pathLst>
            </a:custGeom>
            <a:solidFill>
              <a:srgbClr val="FFB3E2"/>
            </a:solidFill>
          </p:spPr>
        </p:sp>
        <p:sp>
          <p:nvSpPr>
            <p:cNvPr name="Freeform 45" id="45"/>
            <p:cNvSpPr/>
            <p:nvPr/>
          </p:nvSpPr>
          <p:spPr>
            <a:xfrm flipH="false" flipV="false" rot="0">
              <a:off x="0" y="0"/>
              <a:ext cx="3531941" cy="2914056"/>
            </a:xfrm>
            <a:custGeom>
              <a:avLst/>
              <a:gdLst/>
              <a:ahLst/>
              <a:cxnLst/>
              <a:rect r="r" b="b" t="t" l="l"/>
              <a:pathLst>
                <a:path h="2914056" w="3531941">
                  <a:moveTo>
                    <a:pt x="0" y="2812456"/>
                  </a:moveTo>
                  <a:lnTo>
                    <a:pt x="3531941" y="2812456"/>
                  </a:lnTo>
                  <a:lnTo>
                    <a:pt x="3404941" y="2914056"/>
                  </a:lnTo>
                  <a:cubicBezTo>
                    <a:pt x="3404941" y="2914056"/>
                    <a:pt x="2414341" y="2837856"/>
                    <a:pt x="2312741" y="2837856"/>
                  </a:cubicBezTo>
                  <a:lnTo>
                    <a:pt x="1219200" y="2837856"/>
                  </a:lnTo>
                  <a:cubicBezTo>
                    <a:pt x="1117600" y="2837856"/>
                    <a:pt x="127000" y="2914056"/>
                    <a:pt x="127000" y="2914056"/>
                  </a:cubicBezTo>
                  <a:lnTo>
                    <a:pt x="0" y="2812456"/>
                  </a:lnTo>
                  <a:lnTo>
                    <a:pt x="0" y="0"/>
                  </a:lnTo>
                  <a:lnTo>
                    <a:pt x="3531941" y="0"/>
                  </a:lnTo>
                  <a:lnTo>
                    <a:pt x="3531941" y="2812456"/>
                  </a:lnTo>
                  <a:lnTo>
                    <a:pt x="12700" y="2812456"/>
                  </a:lnTo>
                  <a:lnTo>
                    <a:pt x="12700" y="2799756"/>
                  </a:lnTo>
                  <a:lnTo>
                    <a:pt x="3519241" y="2799756"/>
                  </a:lnTo>
                  <a:lnTo>
                    <a:pt x="3519241" y="12700"/>
                  </a:lnTo>
                  <a:lnTo>
                    <a:pt x="12700" y="12700"/>
                  </a:lnTo>
                  <a:lnTo>
                    <a:pt x="12700" y="2812456"/>
                  </a:lnTo>
                </a:path>
              </a:pathLst>
            </a:custGeom>
            <a:solidFill>
              <a:srgbClr val="394C60">
                <a:alpha val="9804"/>
              </a:srgbClr>
            </a:solidFill>
          </p:spPr>
        </p:sp>
        <p:sp>
          <p:nvSpPr>
            <p:cNvPr name="TextBox 46" id="46"/>
            <p:cNvSpPr txBox="true"/>
            <p:nvPr/>
          </p:nvSpPr>
          <p:spPr>
            <a:xfrm>
              <a:off x="0" y="-57150"/>
              <a:ext cx="3048000" cy="3003550"/>
            </a:xfrm>
            <a:prstGeom prst="rect">
              <a:avLst/>
            </a:prstGeom>
          </p:spPr>
          <p:txBody>
            <a:bodyPr anchor="t" rtlCol="false" tIns="203200" lIns="203200" bIns="203200" rIns="203200"/>
            <a:lstStyle/>
            <a:p>
              <a:pPr>
                <a:lnSpc>
                  <a:spcPts val="2519"/>
                </a:lnSpc>
              </a:pPr>
              <a:r>
                <a:rPr lang="en-US" sz="1799">
                  <a:solidFill>
                    <a:srgbClr val="000000"/>
                  </a:solidFill>
                  <a:latin typeface="Arimo"/>
                </a:rPr>
                <a:t>HMW create better ways to continue tracking recurrent injuries?</a:t>
              </a:r>
            </a:p>
          </p:txBody>
        </p:sp>
      </p:grpSp>
      <p:grpSp>
        <p:nvGrpSpPr>
          <p:cNvPr name="Group 47" id="47"/>
          <p:cNvGrpSpPr/>
          <p:nvPr/>
        </p:nvGrpSpPr>
        <p:grpSpPr>
          <a:xfrm rot="0">
            <a:off x="14862928" y="5508878"/>
            <a:ext cx="2648956" cy="1726432"/>
            <a:chOff x="0" y="0"/>
            <a:chExt cx="3531941" cy="2301910"/>
          </a:xfrm>
        </p:grpSpPr>
        <p:sp>
          <p:nvSpPr>
            <p:cNvPr name="Freeform 48" id="48"/>
            <p:cNvSpPr/>
            <p:nvPr/>
          </p:nvSpPr>
          <p:spPr>
            <a:xfrm flipH="false" flipV="false" rot="0">
              <a:off x="0" y="0"/>
              <a:ext cx="3531941" cy="2200310"/>
            </a:xfrm>
            <a:custGeom>
              <a:avLst/>
              <a:gdLst/>
              <a:ahLst/>
              <a:cxnLst/>
              <a:rect r="r" b="b" t="t" l="l"/>
              <a:pathLst>
                <a:path h="2200310" w="3531941">
                  <a:moveTo>
                    <a:pt x="0" y="0"/>
                  </a:moveTo>
                  <a:lnTo>
                    <a:pt x="3531941" y="0"/>
                  </a:lnTo>
                  <a:lnTo>
                    <a:pt x="3531941" y="2200310"/>
                  </a:lnTo>
                  <a:lnTo>
                    <a:pt x="0" y="2200310"/>
                  </a:lnTo>
                  <a:close/>
                </a:path>
              </a:pathLst>
            </a:custGeom>
            <a:solidFill>
              <a:srgbClr val="FFB3E2"/>
            </a:solidFill>
          </p:spPr>
        </p:sp>
        <p:sp>
          <p:nvSpPr>
            <p:cNvPr name="Freeform 49" id="49"/>
            <p:cNvSpPr/>
            <p:nvPr/>
          </p:nvSpPr>
          <p:spPr>
            <a:xfrm flipH="false" flipV="false" rot="0">
              <a:off x="0" y="0"/>
              <a:ext cx="3531941" cy="2301910"/>
            </a:xfrm>
            <a:custGeom>
              <a:avLst/>
              <a:gdLst/>
              <a:ahLst/>
              <a:cxnLst/>
              <a:rect r="r" b="b" t="t" l="l"/>
              <a:pathLst>
                <a:path h="2301910" w="3531941">
                  <a:moveTo>
                    <a:pt x="0" y="2200310"/>
                  </a:moveTo>
                  <a:lnTo>
                    <a:pt x="3531941" y="2200310"/>
                  </a:lnTo>
                  <a:lnTo>
                    <a:pt x="3404941" y="2301910"/>
                  </a:lnTo>
                  <a:cubicBezTo>
                    <a:pt x="3404941" y="2301910"/>
                    <a:pt x="2414341" y="2225710"/>
                    <a:pt x="2312741" y="2225710"/>
                  </a:cubicBezTo>
                  <a:lnTo>
                    <a:pt x="1219200" y="2225710"/>
                  </a:lnTo>
                  <a:cubicBezTo>
                    <a:pt x="1117600" y="2225710"/>
                    <a:pt x="127000" y="2301910"/>
                    <a:pt x="127000" y="2301910"/>
                  </a:cubicBezTo>
                  <a:lnTo>
                    <a:pt x="0" y="2200310"/>
                  </a:lnTo>
                  <a:lnTo>
                    <a:pt x="0" y="0"/>
                  </a:lnTo>
                  <a:lnTo>
                    <a:pt x="3531941" y="0"/>
                  </a:lnTo>
                  <a:lnTo>
                    <a:pt x="3531941" y="2200310"/>
                  </a:lnTo>
                  <a:lnTo>
                    <a:pt x="12700" y="2200310"/>
                  </a:lnTo>
                  <a:lnTo>
                    <a:pt x="12700" y="2187610"/>
                  </a:lnTo>
                  <a:lnTo>
                    <a:pt x="3519241" y="2187610"/>
                  </a:lnTo>
                  <a:lnTo>
                    <a:pt x="3519241" y="12700"/>
                  </a:lnTo>
                  <a:lnTo>
                    <a:pt x="12700" y="12700"/>
                  </a:lnTo>
                  <a:lnTo>
                    <a:pt x="12700" y="2200310"/>
                  </a:lnTo>
                </a:path>
              </a:pathLst>
            </a:custGeom>
            <a:solidFill>
              <a:srgbClr val="394C60">
                <a:alpha val="9804"/>
              </a:srgbClr>
            </a:solidFill>
          </p:spPr>
        </p:sp>
        <p:sp>
          <p:nvSpPr>
            <p:cNvPr name="TextBox 50" id="50"/>
            <p:cNvSpPr txBox="true"/>
            <p:nvPr/>
          </p:nvSpPr>
          <p:spPr>
            <a:xfrm>
              <a:off x="0" y="-57150"/>
              <a:ext cx="3048000" cy="3003550"/>
            </a:xfrm>
            <a:prstGeom prst="rect">
              <a:avLst/>
            </a:prstGeom>
          </p:spPr>
          <p:txBody>
            <a:bodyPr anchor="t" rtlCol="false" tIns="203200" lIns="203200" bIns="203200" rIns="203200"/>
            <a:lstStyle/>
            <a:p>
              <a:pPr>
                <a:lnSpc>
                  <a:spcPts val="2519"/>
                </a:lnSpc>
              </a:pPr>
              <a:r>
                <a:rPr lang="en-US" sz="1799">
                  <a:solidFill>
                    <a:srgbClr val="000000"/>
                  </a:solidFill>
                  <a:latin typeface="Arimo"/>
                </a:rPr>
                <a:t>HMW eliminate the need to go back home for care?</a:t>
              </a:r>
            </a:p>
          </p:txBody>
        </p:sp>
      </p:grpSp>
      <p:grpSp>
        <p:nvGrpSpPr>
          <p:cNvPr name="Group 51" id="51"/>
          <p:cNvGrpSpPr/>
          <p:nvPr/>
        </p:nvGrpSpPr>
        <p:grpSpPr>
          <a:xfrm rot="0">
            <a:off x="10785223" y="4863876"/>
            <a:ext cx="2648956" cy="2574126"/>
            <a:chOff x="0" y="0"/>
            <a:chExt cx="3531941" cy="3432167"/>
          </a:xfrm>
        </p:grpSpPr>
        <p:sp>
          <p:nvSpPr>
            <p:cNvPr name="Freeform 52" id="52"/>
            <p:cNvSpPr/>
            <p:nvPr/>
          </p:nvSpPr>
          <p:spPr>
            <a:xfrm flipH="false" flipV="false" rot="0">
              <a:off x="0" y="0"/>
              <a:ext cx="3531941" cy="3330567"/>
            </a:xfrm>
            <a:custGeom>
              <a:avLst/>
              <a:gdLst/>
              <a:ahLst/>
              <a:cxnLst/>
              <a:rect r="r" b="b" t="t" l="l"/>
              <a:pathLst>
                <a:path h="3330567" w="3531941">
                  <a:moveTo>
                    <a:pt x="0" y="0"/>
                  </a:moveTo>
                  <a:lnTo>
                    <a:pt x="3531941" y="0"/>
                  </a:lnTo>
                  <a:lnTo>
                    <a:pt x="3531941" y="3330567"/>
                  </a:lnTo>
                  <a:lnTo>
                    <a:pt x="0" y="3330567"/>
                  </a:lnTo>
                  <a:close/>
                </a:path>
              </a:pathLst>
            </a:custGeom>
            <a:solidFill>
              <a:srgbClr val="C1FF72"/>
            </a:solidFill>
          </p:spPr>
        </p:sp>
        <p:sp>
          <p:nvSpPr>
            <p:cNvPr name="Freeform 53" id="53"/>
            <p:cNvSpPr/>
            <p:nvPr/>
          </p:nvSpPr>
          <p:spPr>
            <a:xfrm flipH="false" flipV="false" rot="0">
              <a:off x="0" y="0"/>
              <a:ext cx="3531941" cy="3432167"/>
            </a:xfrm>
            <a:custGeom>
              <a:avLst/>
              <a:gdLst/>
              <a:ahLst/>
              <a:cxnLst/>
              <a:rect r="r" b="b" t="t" l="l"/>
              <a:pathLst>
                <a:path h="3432167" w="3531941">
                  <a:moveTo>
                    <a:pt x="0" y="3330567"/>
                  </a:moveTo>
                  <a:lnTo>
                    <a:pt x="3531941" y="3330567"/>
                  </a:lnTo>
                  <a:lnTo>
                    <a:pt x="3404941" y="3432167"/>
                  </a:lnTo>
                  <a:cubicBezTo>
                    <a:pt x="3404941" y="3432167"/>
                    <a:pt x="2414341" y="3355967"/>
                    <a:pt x="2312741" y="3355967"/>
                  </a:cubicBezTo>
                  <a:lnTo>
                    <a:pt x="1219200" y="3355967"/>
                  </a:lnTo>
                  <a:cubicBezTo>
                    <a:pt x="1117600" y="3355967"/>
                    <a:pt x="127000" y="3432167"/>
                    <a:pt x="127000" y="3432167"/>
                  </a:cubicBezTo>
                  <a:lnTo>
                    <a:pt x="0" y="3330567"/>
                  </a:lnTo>
                  <a:lnTo>
                    <a:pt x="0" y="0"/>
                  </a:lnTo>
                  <a:lnTo>
                    <a:pt x="3531941" y="0"/>
                  </a:lnTo>
                  <a:lnTo>
                    <a:pt x="3531941" y="3330567"/>
                  </a:lnTo>
                  <a:lnTo>
                    <a:pt x="12700" y="3330567"/>
                  </a:lnTo>
                  <a:lnTo>
                    <a:pt x="12700" y="3317867"/>
                  </a:lnTo>
                  <a:lnTo>
                    <a:pt x="3519241" y="3317867"/>
                  </a:lnTo>
                  <a:lnTo>
                    <a:pt x="3519241" y="12700"/>
                  </a:lnTo>
                  <a:lnTo>
                    <a:pt x="12700" y="12700"/>
                  </a:lnTo>
                  <a:lnTo>
                    <a:pt x="12700" y="3330567"/>
                  </a:lnTo>
                </a:path>
              </a:pathLst>
            </a:custGeom>
            <a:solidFill>
              <a:srgbClr val="394C60">
                <a:alpha val="9804"/>
              </a:srgbClr>
            </a:solidFill>
          </p:spPr>
        </p:sp>
        <p:sp>
          <p:nvSpPr>
            <p:cNvPr name="TextBox 54" id="54"/>
            <p:cNvSpPr txBox="true"/>
            <p:nvPr/>
          </p:nvSpPr>
          <p:spPr>
            <a:xfrm>
              <a:off x="0" y="-57150"/>
              <a:ext cx="3048000" cy="3003550"/>
            </a:xfrm>
            <a:prstGeom prst="rect">
              <a:avLst/>
            </a:prstGeom>
          </p:spPr>
          <p:txBody>
            <a:bodyPr anchor="t" rtlCol="false" tIns="203200" lIns="203200" bIns="203200" rIns="203200"/>
            <a:lstStyle/>
            <a:p>
              <a:pPr>
                <a:lnSpc>
                  <a:spcPts val="2519"/>
                </a:lnSpc>
              </a:pPr>
              <a:r>
                <a:rPr lang="en-US" sz="1799">
                  <a:solidFill>
                    <a:srgbClr val="000000"/>
                  </a:solidFill>
                  <a:latin typeface="Arimo"/>
                </a:rPr>
                <a:t>HMW provide patients the autonomy they desire in their healthcare while maintaining the integrity of medical information?</a:t>
              </a:r>
            </a:p>
          </p:txBody>
        </p:sp>
      </p:grpSp>
      <p:grpSp>
        <p:nvGrpSpPr>
          <p:cNvPr name="Group 55" id="55"/>
          <p:cNvGrpSpPr/>
          <p:nvPr/>
        </p:nvGrpSpPr>
        <p:grpSpPr>
          <a:xfrm rot="0">
            <a:off x="13214950" y="7508528"/>
            <a:ext cx="2648956" cy="2185542"/>
            <a:chOff x="0" y="0"/>
            <a:chExt cx="3531941" cy="2914056"/>
          </a:xfrm>
        </p:grpSpPr>
        <p:sp>
          <p:nvSpPr>
            <p:cNvPr name="Freeform 56" id="56"/>
            <p:cNvSpPr/>
            <p:nvPr/>
          </p:nvSpPr>
          <p:spPr>
            <a:xfrm flipH="false" flipV="false" rot="0">
              <a:off x="0" y="0"/>
              <a:ext cx="3531941" cy="2812456"/>
            </a:xfrm>
            <a:custGeom>
              <a:avLst/>
              <a:gdLst/>
              <a:ahLst/>
              <a:cxnLst/>
              <a:rect r="r" b="b" t="t" l="l"/>
              <a:pathLst>
                <a:path h="2812456" w="3531941">
                  <a:moveTo>
                    <a:pt x="0" y="0"/>
                  </a:moveTo>
                  <a:lnTo>
                    <a:pt x="3531941" y="0"/>
                  </a:lnTo>
                  <a:lnTo>
                    <a:pt x="3531941" y="2812456"/>
                  </a:lnTo>
                  <a:lnTo>
                    <a:pt x="0" y="2812456"/>
                  </a:lnTo>
                  <a:close/>
                </a:path>
              </a:pathLst>
            </a:custGeom>
            <a:solidFill>
              <a:srgbClr val="FDF9B4"/>
            </a:solidFill>
          </p:spPr>
        </p:sp>
        <p:sp>
          <p:nvSpPr>
            <p:cNvPr name="Freeform 57" id="57"/>
            <p:cNvSpPr/>
            <p:nvPr/>
          </p:nvSpPr>
          <p:spPr>
            <a:xfrm flipH="false" flipV="false" rot="0">
              <a:off x="0" y="0"/>
              <a:ext cx="3531941" cy="2914056"/>
            </a:xfrm>
            <a:custGeom>
              <a:avLst/>
              <a:gdLst/>
              <a:ahLst/>
              <a:cxnLst/>
              <a:rect r="r" b="b" t="t" l="l"/>
              <a:pathLst>
                <a:path h="2914056" w="3531941">
                  <a:moveTo>
                    <a:pt x="0" y="2812456"/>
                  </a:moveTo>
                  <a:lnTo>
                    <a:pt x="3531941" y="2812456"/>
                  </a:lnTo>
                  <a:lnTo>
                    <a:pt x="3404941" y="2914056"/>
                  </a:lnTo>
                  <a:cubicBezTo>
                    <a:pt x="3404941" y="2914056"/>
                    <a:pt x="2414341" y="2837856"/>
                    <a:pt x="2312741" y="2837856"/>
                  </a:cubicBezTo>
                  <a:lnTo>
                    <a:pt x="1219200" y="2837856"/>
                  </a:lnTo>
                  <a:cubicBezTo>
                    <a:pt x="1117600" y="2837856"/>
                    <a:pt x="127000" y="2914056"/>
                    <a:pt x="127000" y="2914056"/>
                  </a:cubicBezTo>
                  <a:lnTo>
                    <a:pt x="0" y="2812456"/>
                  </a:lnTo>
                  <a:lnTo>
                    <a:pt x="0" y="0"/>
                  </a:lnTo>
                  <a:lnTo>
                    <a:pt x="3531941" y="0"/>
                  </a:lnTo>
                  <a:lnTo>
                    <a:pt x="3531941" y="2812456"/>
                  </a:lnTo>
                  <a:lnTo>
                    <a:pt x="12700" y="2812456"/>
                  </a:lnTo>
                  <a:lnTo>
                    <a:pt x="12700" y="2799756"/>
                  </a:lnTo>
                  <a:lnTo>
                    <a:pt x="3519241" y="2799756"/>
                  </a:lnTo>
                  <a:lnTo>
                    <a:pt x="3519241" y="12700"/>
                  </a:lnTo>
                  <a:lnTo>
                    <a:pt x="12700" y="12700"/>
                  </a:lnTo>
                  <a:lnTo>
                    <a:pt x="12700" y="2812456"/>
                  </a:lnTo>
                </a:path>
              </a:pathLst>
            </a:custGeom>
            <a:solidFill>
              <a:srgbClr val="394C60">
                <a:alpha val="9804"/>
              </a:srgbClr>
            </a:solidFill>
          </p:spPr>
        </p:sp>
        <p:sp>
          <p:nvSpPr>
            <p:cNvPr name="TextBox 58" id="58"/>
            <p:cNvSpPr txBox="true"/>
            <p:nvPr/>
          </p:nvSpPr>
          <p:spPr>
            <a:xfrm>
              <a:off x="0" y="-57150"/>
              <a:ext cx="3048000" cy="3003550"/>
            </a:xfrm>
            <a:prstGeom prst="rect">
              <a:avLst/>
            </a:prstGeom>
          </p:spPr>
          <p:txBody>
            <a:bodyPr anchor="t" rtlCol="false" tIns="203200" lIns="203200" bIns="203200" rIns="203200"/>
            <a:lstStyle/>
            <a:p>
              <a:pPr>
                <a:lnSpc>
                  <a:spcPts val="2519"/>
                </a:lnSpc>
              </a:pPr>
              <a:r>
                <a:rPr lang="en-US" sz="1799">
                  <a:solidFill>
                    <a:srgbClr val="000000"/>
                  </a:solidFill>
                  <a:latin typeface="Arimo"/>
                </a:rPr>
                <a:t>HMW help self-employed entrepreneurs find reliable health insurance plans?</a:t>
              </a:r>
            </a:p>
          </p:txBody>
        </p:sp>
      </p:gr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sp>
        <p:nvSpPr>
          <p:cNvPr name="Freeform 10" id="10"/>
          <p:cNvSpPr/>
          <p:nvPr/>
        </p:nvSpPr>
        <p:spPr>
          <a:xfrm flipH="false" flipV="false" rot="0">
            <a:off x="4142477" y="2416183"/>
            <a:ext cx="10003046" cy="7502284"/>
          </a:xfrm>
          <a:custGeom>
            <a:avLst/>
            <a:gdLst/>
            <a:ahLst/>
            <a:cxnLst/>
            <a:rect r="r" b="b" t="t" l="l"/>
            <a:pathLst>
              <a:path h="7502284" w="10003046">
                <a:moveTo>
                  <a:pt x="0" y="0"/>
                </a:moveTo>
                <a:lnTo>
                  <a:pt x="10003046" y="0"/>
                </a:lnTo>
                <a:lnTo>
                  <a:pt x="10003046" y="7502284"/>
                </a:lnTo>
                <a:lnTo>
                  <a:pt x="0" y="7502284"/>
                </a:lnTo>
                <a:lnTo>
                  <a:pt x="0" y="0"/>
                </a:lnTo>
                <a:close/>
              </a:path>
            </a:pathLst>
          </a:custGeom>
          <a:blipFill>
            <a:blip r:embed="rId9"/>
            <a:stretch>
              <a:fillRect l="0" t="0" r="0" b="0"/>
            </a:stretch>
          </a:blipFill>
        </p:spPr>
      </p:sp>
      <p:sp>
        <p:nvSpPr>
          <p:cNvPr name="TextBox 11" id="11"/>
          <p:cNvSpPr txBox="true"/>
          <p:nvPr/>
        </p:nvSpPr>
        <p:spPr>
          <a:xfrm rot="0">
            <a:off x="1659374" y="947801"/>
            <a:ext cx="15400827" cy="1134999"/>
          </a:xfrm>
          <a:prstGeom prst="rect">
            <a:avLst/>
          </a:prstGeom>
        </p:spPr>
        <p:txBody>
          <a:bodyPr anchor="t" rtlCol="false" tIns="0" lIns="0" bIns="0" rIns="0">
            <a:spAutoFit/>
          </a:bodyPr>
          <a:lstStyle/>
          <a:p>
            <a:pPr algn="ctr">
              <a:lnSpc>
                <a:spcPts val="8928"/>
              </a:lnSpc>
            </a:pPr>
            <a:r>
              <a:rPr lang="en-US" sz="7200">
                <a:solidFill>
                  <a:srgbClr val="1A1B1E"/>
                </a:solidFill>
                <a:latin typeface="Kollektif Bold"/>
              </a:rPr>
              <a:t> Solution Brainstorm 1</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sp>
        <p:nvSpPr>
          <p:cNvPr name="Freeform 10" id="10"/>
          <p:cNvSpPr/>
          <p:nvPr/>
        </p:nvSpPr>
        <p:spPr>
          <a:xfrm flipH="false" flipV="false" rot="0">
            <a:off x="4358264" y="2416183"/>
            <a:ext cx="10003046" cy="7502284"/>
          </a:xfrm>
          <a:custGeom>
            <a:avLst/>
            <a:gdLst/>
            <a:ahLst/>
            <a:cxnLst/>
            <a:rect r="r" b="b" t="t" l="l"/>
            <a:pathLst>
              <a:path h="7502284" w="10003046">
                <a:moveTo>
                  <a:pt x="0" y="0"/>
                </a:moveTo>
                <a:lnTo>
                  <a:pt x="10003046" y="0"/>
                </a:lnTo>
                <a:lnTo>
                  <a:pt x="10003046" y="7502284"/>
                </a:lnTo>
                <a:lnTo>
                  <a:pt x="0" y="7502284"/>
                </a:lnTo>
                <a:lnTo>
                  <a:pt x="0" y="0"/>
                </a:lnTo>
                <a:close/>
              </a:path>
            </a:pathLst>
          </a:custGeom>
          <a:blipFill>
            <a:blip r:embed="rId9"/>
            <a:stretch>
              <a:fillRect l="0" t="0" r="0" b="0"/>
            </a:stretch>
          </a:blipFill>
        </p:spPr>
      </p:sp>
      <p:sp>
        <p:nvSpPr>
          <p:cNvPr name="TextBox 11" id="11"/>
          <p:cNvSpPr txBox="true"/>
          <p:nvPr/>
        </p:nvSpPr>
        <p:spPr>
          <a:xfrm rot="0">
            <a:off x="1659374" y="947801"/>
            <a:ext cx="15400827" cy="1134999"/>
          </a:xfrm>
          <a:prstGeom prst="rect">
            <a:avLst/>
          </a:prstGeom>
        </p:spPr>
        <p:txBody>
          <a:bodyPr anchor="t" rtlCol="false" tIns="0" lIns="0" bIns="0" rIns="0">
            <a:spAutoFit/>
          </a:bodyPr>
          <a:lstStyle/>
          <a:p>
            <a:pPr algn="ctr">
              <a:lnSpc>
                <a:spcPts val="8928"/>
              </a:lnSpc>
            </a:pPr>
            <a:r>
              <a:rPr lang="en-US" sz="7200">
                <a:solidFill>
                  <a:srgbClr val="1A1B1E"/>
                </a:solidFill>
                <a:latin typeface="Kollektif Bold"/>
              </a:rPr>
              <a:t> Solution Brainstorm 2</a:t>
            </a: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sp>
        <p:nvSpPr>
          <p:cNvPr name="Freeform 10" id="10"/>
          <p:cNvSpPr/>
          <p:nvPr/>
        </p:nvSpPr>
        <p:spPr>
          <a:xfrm flipH="false" flipV="false" rot="0">
            <a:off x="5066538" y="2082800"/>
            <a:ext cx="8154923" cy="7398694"/>
          </a:xfrm>
          <a:custGeom>
            <a:avLst/>
            <a:gdLst/>
            <a:ahLst/>
            <a:cxnLst/>
            <a:rect r="r" b="b" t="t" l="l"/>
            <a:pathLst>
              <a:path h="7398694" w="8154923">
                <a:moveTo>
                  <a:pt x="0" y="0"/>
                </a:moveTo>
                <a:lnTo>
                  <a:pt x="8154924" y="0"/>
                </a:lnTo>
                <a:lnTo>
                  <a:pt x="8154924" y="7398693"/>
                </a:lnTo>
                <a:lnTo>
                  <a:pt x="0" y="7398693"/>
                </a:lnTo>
                <a:lnTo>
                  <a:pt x="0" y="0"/>
                </a:lnTo>
                <a:close/>
              </a:path>
            </a:pathLst>
          </a:custGeom>
          <a:blipFill>
            <a:blip r:embed="rId9"/>
            <a:stretch>
              <a:fillRect l="0" t="-28519" r="0" b="-18441"/>
            </a:stretch>
          </a:blipFill>
        </p:spPr>
      </p:sp>
      <p:sp>
        <p:nvSpPr>
          <p:cNvPr name="TextBox 11" id="11"/>
          <p:cNvSpPr txBox="true"/>
          <p:nvPr/>
        </p:nvSpPr>
        <p:spPr>
          <a:xfrm rot="0">
            <a:off x="1443587" y="947801"/>
            <a:ext cx="15400827" cy="1134999"/>
          </a:xfrm>
          <a:prstGeom prst="rect">
            <a:avLst/>
          </a:prstGeom>
        </p:spPr>
        <p:txBody>
          <a:bodyPr anchor="t" rtlCol="false" tIns="0" lIns="0" bIns="0" rIns="0">
            <a:spAutoFit/>
          </a:bodyPr>
          <a:lstStyle/>
          <a:p>
            <a:pPr algn="ctr">
              <a:lnSpc>
                <a:spcPts val="8928"/>
              </a:lnSpc>
            </a:pPr>
            <a:r>
              <a:rPr lang="en-US" sz="7200">
                <a:solidFill>
                  <a:srgbClr val="1A1B1E"/>
                </a:solidFill>
                <a:latin typeface="Kollektif Bold"/>
              </a:rPr>
              <a:t> Solution Brainstorm 3 </a:t>
            </a: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sp>
        <p:nvSpPr>
          <p:cNvPr name="Freeform 2" id="2"/>
          <p:cNvSpPr/>
          <p:nvPr/>
        </p:nvSpPr>
        <p:spPr>
          <a:xfrm flipH="false" flipV="false" rot="0">
            <a:off x="2078931" y="1433179"/>
            <a:ext cx="14130137" cy="8492142"/>
          </a:xfrm>
          <a:custGeom>
            <a:avLst/>
            <a:gdLst/>
            <a:ahLst/>
            <a:cxnLst/>
            <a:rect r="r" b="b" t="t" l="l"/>
            <a:pathLst>
              <a:path h="8492142" w="14130137">
                <a:moveTo>
                  <a:pt x="0" y="0"/>
                </a:moveTo>
                <a:lnTo>
                  <a:pt x="14130138" y="0"/>
                </a:lnTo>
                <a:lnTo>
                  <a:pt x="14130138" y="8492143"/>
                </a:lnTo>
                <a:lnTo>
                  <a:pt x="0" y="8492143"/>
                </a:lnTo>
                <a:lnTo>
                  <a:pt x="0" y="0"/>
                </a:lnTo>
                <a:close/>
              </a:path>
            </a:pathLst>
          </a:custGeom>
          <a:blipFill>
            <a:blip r:embed="rId2"/>
            <a:stretch>
              <a:fillRect l="0" t="0" r="0" b="0"/>
            </a:stretch>
          </a:blipFill>
        </p:spPr>
      </p:sp>
      <p:sp>
        <p:nvSpPr>
          <p:cNvPr name="TextBox 3" id="3"/>
          <p:cNvSpPr txBox="true"/>
          <p:nvPr/>
        </p:nvSpPr>
        <p:spPr>
          <a:xfrm rot="0">
            <a:off x="1265653" y="307705"/>
            <a:ext cx="15400827" cy="941070"/>
          </a:xfrm>
          <a:prstGeom prst="rect">
            <a:avLst/>
          </a:prstGeom>
        </p:spPr>
        <p:txBody>
          <a:bodyPr anchor="t" rtlCol="false" tIns="0" lIns="0" bIns="0" rIns="0">
            <a:spAutoFit/>
          </a:bodyPr>
          <a:lstStyle/>
          <a:p>
            <a:pPr algn="ctr">
              <a:lnSpc>
                <a:spcPts val="7440"/>
              </a:lnSpc>
            </a:pPr>
            <a:r>
              <a:rPr lang="en-US" sz="6000">
                <a:solidFill>
                  <a:srgbClr val="1A1B1E"/>
                </a:solidFill>
                <a:latin typeface="Kollektif Bold"/>
              </a:rPr>
              <a:t> Calender Prototype #1 (Student)</a:t>
            </a: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sp>
        <p:nvSpPr>
          <p:cNvPr name="Freeform 2" id="2"/>
          <p:cNvSpPr/>
          <p:nvPr/>
        </p:nvSpPr>
        <p:spPr>
          <a:xfrm flipH="false" flipV="false" rot="0">
            <a:off x="2431680" y="1623173"/>
            <a:ext cx="13424640" cy="8182511"/>
          </a:xfrm>
          <a:custGeom>
            <a:avLst/>
            <a:gdLst/>
            <a:ahLst/>
            <a:cxnLst/>
            <a:rect r="r" b="b" t="t" l="l"/>
            <a:pathLst>
              <a:path h="8182511" w="13424640">
                <a:moveTo>
                  <a:pt x="0" y="0"/>
                </a:moveTo>
                <a:lnTo>
                  <a:pt x="13424640" y="0"/>
                </a:lnTo>
                <a:lnTo>
                  <a:pt x="13424640" y="8182511"/>
                </a:lnTo>
                <a:lnTo>
                  <a:pt x="0" y="8182511"/>
                </a:lnTo>
                <a:lnTo>
                  <a:pt x="0" y="0"/>
                </a:lnTo>
                <a:close/>
              </a:path>
            </a:pathLst>
          </a:custGeom>
          <a:blipFill>
            <a:blip r:embed="rId2"/>
            <a:stretch>
              <a:fillRect l="0" t="0" r="0" b="0"/>
            </a:stretch>
          </a:blipFill>
        </p:spPr>
      </p:sp>
      <p:sp>
        <p:nvSpPr>
          <p:cNvPr name="TextBox 3" id="3"/>
          <p:cNvSpPr txBox="true"/>
          <p:nvPr/>
        </p:nvSpPr>
        <p:spPr>
          <a:xfrm rot="0">
            <a:off x="1265653" y="307705"/>
            <a:ext cx="15400827" cy="941070"/>
          </a:xfrm>
          <a:prstGeom prst="rect">
            <a:avLst/>
          </a:prstGeom>
        </p:spPr>
        <p:txBody>
          <a:bodyPr anchor="t" rtlCol="false" tIns="0" lIns="0" bIns="0" rIns="0">
            <a:spAutoFit/>
          </a:bodyPr>
          <a:lstStyle/>
          <a:p>
            <a:pPr algn="ctr">
              <a:lnSpc>
                <a:spcPts val="7440"/>
              </a:lnSpc>
            </a:pPr>
            <a:r>
              <a:rPr lang="en-US" sz="6000">
                <a:solidFill>
                  <a:srgbClr val="1A1B1E"/>
                </a:solidFill>
                <a:latin typeface="Kollektif Bold"/>
              </a:rPr>
              <a:t> Calender Prototype #2 (Professional)</a:t>
            </a:r>
          </a:p>
        </p:txBody>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bg>
      <p:bgPr>
        <a:solidFill>
          <a:srgbClr val="F5F9FF"/>
        </a:solidFill>
      </p:bgPr>
    </p:bg>
    <p:spTree>
      <p:nvGrpSpPr>
        <p:cNvPr id="1" name=""/>
        <p:cNvGrpSpPr/>
        <p:nvPr/>
      </p:nvGrpSpPr>
      <p:grpSpPr>
        <a:xfrm>
          <a:off x="0" y="0"/>
          <a:ext cx="0" cy="0"/>
          <a:chOff x="0" y="0"/>
          <a:chExt cx="0" cy="0"/>
        </a:xfrm>
      </p:grpSpPr>
      <p:grpSp>
        <p:nvGrpSpPr>
          <p:cNvPr name="Group 2" id="2"/>
          <p:cNvGrpSpPr/>
          <p:nvPr/>
        </p:nvGrpSpPr>
        <p:grpSpPr>
          <a:xfrm rot="-996513">
            <a:off x="8860437" y="3128961"/>
            <a:ext cx="12946980" cy="12258678"/>
            <a:chOff x="0" y="0"/>
            <a:chExt cx="17262640" cy="16344904"/>
          </a:xfrm>
        </p:grpSpPr>
        <p:sp>
          <p:nvSpPr>
            <p:cNvPr name="Freeform 3" id="3"/>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6" id="6"/>
          <p:cNvGrpSpPr/>
          <p:nvPr/>
        </p:nvGrpSpPr>
        <p:grpSpPr>
          <a:xfrm rot="5200089">
            <a:off x="-3608912" y="-3713156"/>
            <a:ext cx="12946980" cy="12258678"/>
            <a:chOff x="0" y="0"/>
            <a:chExt cx="17262640" cy="16344904"/>
          </a:xfrm>
        </p:grpSpPr>
        <p:sp>
          <p:nvSpPr>
            <p:cNvPr name="Freeform 7" id="7"/>
            <p:cNvSpPr/>
            <p:nvPr/>
          </p:nvSpPr>
          <p:spPr>
            <a:xfrm flipH="false" flipV="false" rot="0">
              <a:off x="0" y="0"/>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3">
                <a:alphaModFix amt="62000"/>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4213714" y="881997"/>
              <a:ext cx="13048926" cy="13048926"/>
            </a:xfrm>
            <a:custGeom>
              <a:avLst/>
              <a:gdLst/>
              <a:ahLst/>
              <a:cxnLst/>
              <a:rect r="r" b="b" t="t" l="l"/>
              <a:pathLst>
                <a:path h="13048926" w="13048926">
                  <a:moveTo>
                    <a:pt x="0" y="0"/>
                  </a:moveTo>
                  <a:lnTo>
                    <a:pt x="13048926" y="0"/>
                  </a:lnTo>
                  <a:lnTo>
                    <a:pt x="13048926" y="13048926"/>
                  </a:lnTo>
                  <a:lnTo>
                    <a:pt x="0" y="13048926"/>
                  </a:lnTo>
                  <a:lnTo>
                    <a:pt x="0" y="0"/>
                  </a:lnTo>
                  <a:close/>
                </a:path>
              </a:pathLst>
            </a:custGeom>
            <a:blipFill>
              <a:blip r:embed="rId5">
                <a:alphaModFix amt="62000"/>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02583" y="3295977"/>
              <a:ext cx="13048926" cy="13048926"/>
            </a:xfrm>
            <a:custGeom>
              <a:avLst/>
              <a:gdLst/>
              <a:ahLst/>
              <a:cxnLst/>
              <a:rect r="r" b="b" t="t" l="l"/>
              <a:pathLst>
                <a:path h="13048926" w="13048926">
                  <a:moveTo>
                    <a:pt x="0" y="0"/>
                  </a:moveTo>
                  <a:lnTo>
                    <a:pt x="13048927" y="0"/>
                  </a:lnTo>
                  <a:lnTo>
                    <a:pt x="13048927" y="13048927"/>
                  </a:lnTo>
                  <a:lnTo>
                    <a:pt x="0" y="13048927"/>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grpSp>
      <p:grpSp>
        <p:nvGrpSpPr>
          <p:cNvPr name="Group 10" id="10"/>
          <p:cNvGrpSpPr/>
          <p:nvPr/>
        </p:nvGrpSpPr>
        <p:grpSpPr>
          <a:xfrm rot="0">
            <a:off x="3580321" y="7116703"/>
            <a:ext cx="7235552" cy="1779475"/>
            <a:chOff x="0" y="0"/>
            <a:chExt cx="1905660" cy="468668"/>
          </a:xfrm>
        </p:grpSpPr>
        <p:sp>
          <p:nvSpPr>
            <p:cNvPr name="Freeform 11" id="11"/>
            <p:cNvSpPr/>
            <p:nvPr/>
          </p:nvSpPr>
          <p:spPr>
            <a:xfrm flipH="false" flipV="false" rot="0">
              <a:off x="0" y="0"/>
              <a:ext cx="1905660" cy="468668"/>
            </a:xfrm>
            <a:custGeom>
              <a:avLst/>
              <a:gdLst/>
              <a:ahLst/>
              <a:cxnLst/>
              <a:rect r="r" b="b" t="t" l="l"/>
              <a:pathLst>
                <a:path h="468668" w="1905660">
                  <a:moveTo>
                    <a:pt x="17120" y="0"/>
                  </a:moveTo>
                  <a:lnTo>
                    <a:pt x="1888540" y="0"/>
                  </a:lnTo>
                  <a:cubicBezTo>
                    <a:pt x="1897995" y="0"/>
                    <a:pt x="1905660" y="7665"/>
                    <a:pt x="1905660" y="17120"/>
                  </a:cubicBezTo>
                  <a:lnTo>
                    <a:pt x="1905660" y="451549"/>
                  </a:lnTo>
                  <a:cubicBezTo>
                    <a:pt x="1905660" y="461003"/>
                    <a:pt x="1897995" y="468668"/>
                    <a:pt x="1888540" y="468668"/>
                  </a:cubicBezTo>
                  <a:lnTo>
                    <a:pt x="17120" y="468668"/>
                  </a:lnTo>
                  <a:cubicBezTo>
                    <a:pt x="7665" y="468668"/>
                    <a:pt x="0" y="461003"/>
                    <a:pt x="0" y="451549"/>
                  </a:cubicBezTo>
                  <a:lnTo>
                    <a:pt x="0" y="17120"/>
                  </a:lnTo>
                  <a:cubicBezTo>
                    <a:pt x="0" y="7665"/>
                    <a:pt x="7665" y="0"/>
                    <a:pt x="17120" y="0"/>
                  </a:cubicBezTo>
                  <a:close/>
                </a:path>
              </a:pathLst>
            </a:custGeom>
            <a:solidFill>
              <a:srgbClr val="000000">
                <a:alpha val="0"/>
              </a:srgbClr>
            </a:solidFill>
            <a:ln cap="sq">
              <a:noFill/>
              <a:prstDash val="solid"/>
              <a:miter/>
            </a:ln>
          </p:spPr>
        </p:sp>
        <p:sp>
          <p:nvSpPr>
            <p:cNvPr name="TextBox 12" id="12"/>
            <p:cNvSpPr txBox="true"/>
            <p:nvPr/>
          </p:nvSpPr>
          <p:spPr>
            <a:xfrm>
              <a:off x="0" y="-57150"/>
              <a:ext cx="812800" cy="869950"/>
            </a:xfrm>
            <a:prstGeom prst="rect">
              <a:avLst/>
            </a:prstGeom>
          </p:spPr>
          <p:txBody>
            <a:bodyPr anchor="ctr" rtlCol="false" tIns="50800" lIns="50800" bIns="50800" rIns="50800"/>
            <a:lstStyle/>
            <a:p>
              <a:pPr>
                <a:lnSpc>
                  <a:spcPts val="3359"/>
                </a:lnSpc>
              </a:pPr>
            </a:p>
          </p:txBody>
        </p:sp>
      </p:grpSp>
      <p:sp>
        <p:nvSpPr>
          <p:cNvPr name="Freeform 13" id="13"/>
          <p:cNvSpPr/>
          <p:nvPr/>
        </p:nvSpPr>
        <p:spPr>
          <a:xfrm flipH="false" flipV="false" rot="-5400000">
            <a:off x="4591480" y="-209420"/>
            <a:ext cx="8749173" cy="11665564"/>
          </a:xfrm>
          <a:custGeom>
            <a:avLst/>
            <a:gdLst/>
            <a:ahLst/>
            <a:cxnLst/>
            <a:rect r="r" b="b" t="t" l="l"/>
            <a:pathLst>
              <a:path h="11665564" w="8749173">
                <a:moveTo>
                  <a:pt x="0" y="0"/>
                </a:moveTo>
                <a:lnTo>
                  <a:pt x="8749173" y="0"/>
                </a:lnTo>
                <a:lnTo>
                  <a:pt x="8749173" y="11665564"/>
                </a:lnTo>
                <a:lnTo>
                  <a:pt x="0" y="11665564"/>
                </a:lnTo>
                <a:lnTo>
                  <a:pt x="0" y="0"/>
                </a:lnTo>
                <a:close/>
              </a:path>
            </a:pathLst>
          </a:custGeom>
          <a:blipFill>
            <a:blip r:embed="rId9"/>
            <a:stretch>
              <a:fillRect l="0" t="0" r="0" b="0"/>
            </a:stretch>
          </a:blipFill>
        </p:spPr>
      </p:sp>
      <p:sp>
        <p:nvSpPr>
          <p:cNvPr name="TextBox 14" id="14"/>
          <p:cNvSpPr txBox="true"/>
          <p:nvPr/>
        </p:nvSpPr>
        <p:spPr>
          <a:xfrm rot="0">
            <a:off x="1265653" y="307705"/>
            <a:ext cx="15400827" cy="941070"/>
          </a:xfrm>
          <a:prstGeom prst="rect">
            <a:avLst/>
          </a:prstGeom>
        </p:spPr>
        <p:txBody>
          <a:bodyPr anchor="t" rtlCol="false" tIns="0" lIns="0" bIns="0" rIns="0">
            <a:spAutoFit/>
          </a:bodyPr>
          <a:lstStyle/>
          <a:p>
            <a:pPr algn="ctr">
              <a:lnSpc>
                <a:spcPts val="7440"/>
              </a:lnSpc>
            </a:pPr>
            <a:r>
              <a:rPr lang="en-US" sz="6000">
                <a:solidFill>
                  <a:srgbClr val="1A1B1E"/>
                </a:solidFill>
                <a:latin typeface="Kollektif Bold"/>
              </a:rPr>
              <a:t> Filled out Calender Prototype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DAFwzPNmGUU</dc:identifier>
  <dcterms:modified xsi:type="dcterms:W3CDTF">2011-08-01T06:04:30Z</dcterms:modified>
  <cp:revision>1</cp:revision>
  <dc:title>CS147 A2</dc:title>
</cp:coreProperties>
</file>