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65"/>
  </p:notesMasterIdLst>
  <p:sldIdLst>
    <p:sldId id="256" r:id="rId34"/>
    <p:sldId id="257" r:id="rId35"/>
    <p:sldId id="258" r:id="rId36"/>
    <p:sldId id="259" r:id="rId37"/>
    <p:sldId id="260" r:id="rId38"/>
    <p:sldId id="261" r:id="rId39"/>
    <p:sldId id="262" r:id="rId40"/>
    <p:sldId id="263" r:id="rId41"/>
    <p:sldId id="264" r:id="rId42"/>
    <p:sldId id="265" r:id="rId43"/>
    <p:sldId id="266" r:id="rId44"/>
    <p:sldId id="267" r:id="rId45"/>
    <p:sldId id="268" r:id="rId46"/>
    <p:sldId id="269" r:id="rId47"/>
    <p:sldId id="270" r:id="rId48"/>
    <p:sldId id="271" r:id="rId49"/>
    <p:sldId id="272" r:id="rId50"/>
    <p:sldId id="273" r:id="rId51"/>
    <p:sldId id="274" r:id="rId52"/>
    <p:sldId id="275" r:id="rId53"/>
    <p:sldId id="276" r:id="rId54"/>
    <p:sldId id="277" r:id="rId55"/>
    <p:sldId id="278" r:id="rId56"/>
    <p:sldId id="279" r:id="rId57"/>
    <p:sldId id="280" r:id="rId58"/>
    <p:sldId id="281" r:id="rId59"/>
    <p:sldId id="282" r:id="rId60"/>
    <p:sldId id="283" r:id="rId61"/>
    <p:sldId id="284" r:id="rId62"/>
    <p:sldId id="285" r:id="rId63"/>
    <p:sldId id="286" r:id="rId64"/>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Canva Sans" charset="1" panose="020B0503030501040103"/>
      <p:regular r:id="rId10"/>
    </p:embeddedFont>
    <p:embeddedFont>
      <p:font typeface="Canva Sans Bold" charset="1" panose="020B0803030501040103"/>
      <p:regular r:id="rId11"/>
    </p:embeddedFont>
    <p:embeddedFont>
      <p:font typeface="Canva Sans Italics" charset="1" panose="020B0503030501040103"/>
      <p:regular r:id="rId12"/>
    </p:embeddedFont>
    <p:embeddedFont>
      <p:font typeface="Canva Sans Bold Italics" charset="1" panose="020B0803030501040103"/>
      <p:regular r:id="rId13"/>
    </p:embeddedFont>
    <p:embeddedFont>
      <p:font typeface="Canva Sans Medium" charset="1" panose="020B0603030501040103"/>
      <p:regular r:id="rId14"/>
    </p:embeddedFont>
    <p:embeddedFont>
      <p:font typeface="Canva Sans Medium Italics" charset="1" panose="020B0603030501040103"/>
      <p:regular r:id="rId15"/>
    </p:embeddedFont>
    <p:embeddedFont>
      <p:font typeface="Poppins" charset="1" panose="00000500000000000000"/>
      <p:regular r:id="rId16"/>
    </p:embeddedFont>
    <p:embeddedFont>
      <p:font typeface="Poppins Bold" charset="1" panose="00000800000000000000"/>
      <p:regular r:id="rId17"/>
    </p:embeddedFont>
    <p:embeddedFont>
      <p:font typeface="Poppins Italics" charset="1" panose="00000500000000000000"/>
      <p:regular r:id="rId18"/>
    </p:embeddedFont>
    <p:embeddedFont>
      <p:font typeface="Poppins Bold Italics" charset="1" panose="00000800000000000000"/>
      <p:regular r:id="rId19"/>
    </p:embeddedFont>
    <p:embeddedFont>
      <p:font typeface="Poppins Thin" charset="1" panose="00000300000000000000"/>
      <p:regular r:id="rId20"/>
    </p:embeddedFont>
    <p:embeddedFont>
      <p:font typeface="Poppins Thin Italics" charset="1" panose="00000300000000000000"/>
      <p:regular r:id="rId21"/>
    </p:embeddedFont>
    <p:embeddedFont>
      <p:font typeface="Poppins Extra-Light" charset="1" panose="00000300000000000000"/>
      <p:regular r:id="rId22"/>
    </p:embeddedFont>
    <p:embeddedFont>
      <p:font typeface="Poppins Extra-Light Italics" charset="1" panose="00000300000000000000"/>
      <p:regular r:id="rId23"/>
    </p:embeddedFont>
    <p:embeddedFont>
      <p:font typeface="Poppins Light" charset="1" panose="00000400000000000000"/>
      <p:regular r:id="rId24"/>
    </p:embeddedFont>
    <p:embeddedFont>
      <p:font typeface="Poppins Light Italics" charset="1" panose="00000400000000000000"/>
      <p:regular r:id="rId25"/>
    </p:embeddedFont>
    <p:embeddedFont>
      <p:font typeface="Poppins Medium" charset="1" panose="00000600000000000000"/>
      <p:regular r:id="rId26"/>
    </p:embeddedFont>
    <p:embeddedFont>
      <p:font typeface="Poppins Medium Italics" charset="1" panose="00000600000000000000"/>
      <p:regular r:id="rId27"/>
    </p:embeddedFont>
    <p:embeddedFont>
      <p:font typeface="Poppins Semi-Bold" charset="1" panose="00000700000000000000"/>
      <p:regular r:id="rId28"/>
    </p:embeddedFont>
    <p:embeddedFont>
      <p:font typeface="Poppins Semi-Bold Italics" charset="1" panose="00000700000000000000"/>
      <p:regular r:id="rId29"/>
    </p:embeddedFont>
    <p:embeddedFont>
      <p:font typeface="Poppins Ultra-Bold" charset="1" panose="00000900000000000000"/>
      <p:regular r:id="rId30"/>
    </p:embeddedFont>
    <p:embeddedFont>
      <p:font typeface="Poppins Ultra-Bold Italics" charset="1" panose="00000900000000000000"/>
      <p:regular r:id="rId31"/>
    </p:embeddedFont>
    <p:embeddedFont>
      <p:font typeface="Poppins Heavy" charset="1" panose="00000A00000000000000"/>
      <p:regular r:id="rId32"/>
    </p:embeddedFont>
    <p:embeddedFont>
      <p:font typeface="Poppins Heavy Italics" charset="1" panose="00000A0000000000000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slides/slide1.xml" Type="http://schemas.openxmlformats.org/officeDocument/2006/relationships/slide"/><Relationship Id="rId35" Target="slides/slide2.xml" Type="http://schemas.openxmlformats.org/officeDocument/2006/relationships/slide"/><Relationship Id="rId36" Target="slides/slide3.xml" Type="http://schemas.openxmlformats.org/officeDocument/2006/relationships/slide"/><Relationship Id="rId37" Target="slides/slide4.xml" Type="http://schemas.openxmlformats.org/officeDocument/2006/relationships/slide"/><Relationship Id="rId38" Target="slides/slide5.xml" Type="http://schemas.openxmlformats.org/officeDocument/2006/relationships/slide"/><Relationship Id="rId39" Target="slides/slide6.xml" Type="http://schemas.openxmlformats.org/officeDocument/2006/relationships/slide"/><Relationship Id="rId4" Target="theme/theme1.xml" Type="http://schemas.openxmlformats.org/officeDocument/2006/relationships/theme"/><Relationship Id="rId40" Target="slides/slide7.xml" Type="http://schemas.openxmlformats.org/officeDocument/2006/relationships/slide"/><Relationship Id="rId41" Target="slides/slide8.xml" Type="http://schemas.openxmlformats.org/officeDocument/2006/relationships/slide"/><Relationship Id="rId42" Target="slides/slide9.xml" Type="http://schemas.openxmlformats.org/officeDocument/2006/relationships/slide"/><Relationship Id="rId43" Target="slides/slide10.xml" Type="http://schemas.openxmlformats.org/officeDocument/2006/relationships/slide"/><Relationship Id="rId44" Target="slides/slide11.xml" Type="http://schemas.openxmlformats.org/officeDocument/2006/relationships/slide"/><Relationship Id="rId45" Target="slides/slide12.xml" Type="http://schemas.openxmlformats.org/officeDocument/2006/relationships/slide"/><Relationship Id="rId46" Target="slides/slide13.xml" Type="http://schemas.openxmlformats.org/officeDocument/2006/relationships/slide"/><Relationship Id="rId47" Target="slides/slide14.xml" Type="http://schemas.openxmlformats.org/officeDocument/2006/relationships/slide"/><Relationship Id="rId48" Target="slides/slide15.xml" Type="http://schemas.openxmlformats.org/officeDocument/2006/relationships/slide"/><Relationship Id="rId49" Target="slides/slide16.xml" Type="http://schemas.openxmlformats.org/officeDocument/2006/relationships/slide"/><Relationship Id="rId5" Target="tableStyles.xml" Type="http://schemas.openxmlformats.org/officeDocument/2006/relationships/tableStyles"/><Relationship Id="rId50" Target="slides/slide17.xml" Type="http://schemas.openxmlformats.org/officeDocument/2006/relationships/slide"/><Relationship Id="rId51" Target="slides/slide18.xml" Type="http://schemas.openxmlformats.org/officeDocument/2006/relationships/slide"/><Relationship Id="rId52" Target="slides/slide19.xml" Type="http://schemas.openxmlformats.org/officeDocument/2006/relationships/slide"/><Relationship Id="rId53" Target="slides/slide20.xml" Type="http://schemas.openxmlformats.org/officeDocument/2006/relationships/slide"/><Relationship Id="rId54" Target="slides/slide21.xml" Type="http://schemas.openxmlformats.org/officeDocument/2006/relationships/slide"/><Relationship Id="rId55" Target="slides/slide22.xml" Type="http://schemas.openxmlformats.org/officeDocument/2006/relationships/slide"/><Relationship Id="rId56" Target="slides/slide23.xml" Type="http://schemas.openxmlformats.org/officeDocument/2006/relationships/slide"/><Relationship Id="rId57" Target="slides/slide24.xml" Type="http://schemas.openxmlformats.org/officeDocument/2006/relationships/slide"/><Relationship Id="rId58" Target="slides/slide25.xml" Type="http://schemas.openxmlformats.org/officeDocument/2006/relationships/slide"/><Relationship Id="rId59" Target="slides/slide26.xml" Type="http://schemas.openxmlformats.org/officeDocument/2006/relationships/slide"/><Relationship Id="rId6" Target="fonts/font6.fntdata" Type="http://schemas.openxmlformats.org/officeDocument/2006/relationships/font"/><Relationship Id="rId60" Target="slides/slide27.xml" Type="http://schemas.openxmlformats.org/officeDocument/2006/relationships/slide"/><Relationship Id="rId61" Target="slides/slide28.xml" Type="http://schemas.openxmlformats.org/officeDocument/2006/relationships/slide"/><Relationship Id="rId62" Target="slides/slide29.xml" Type="http://schemas.openxmlformats.org/officeDocument/2006/relationships/slide"/><Relationship Id="rId63" Target="slides/slide30.xml" Type="http://schemas.openxmlformats.org/officeDocument/2006/relationships/slide"/><Relationship Id="rId64" Target="slides/slide31.xml" Type="http://schemas.openxmlformats.org/officeDocument/2006/relationships/slide"/><Relationship Id="rId65" Target="notesMasters/notesMaster1.xml" Type="http://schemas.openxmlformats.org/officeDocument/2006/relationships/notesMaster"/><Relationship Id="rId66" Target="theme/theme2.xml" Type="http://schemas.openxmlformats.org/officeDocument/2006/relationships/theme"/><Relationship Id="rId67" Target="notesSlides/notesSlide1.xml" Type="http://schemas.openxmlformats.org/officeDocument/2006/relationships/notesSlide"/><Relationship Id="rId68" Target="notesSlides/notesSlide2.xml" Type="http://schemas.openxmlformats.org/officeDocument/2006/relationships/notesSlide"/><Relationship Id="rId69" Target="notesSlides/notesSlide3.xml" Type="http://schemas.openxmlformats.org/officeDocument/2006/relationships/notesSlide"/><Relationship Id="rId7" Target="fonts/font7.fntdata" Type="http://schemas.openxmlformats.org/officeDocument/2006/relationships/font"/><Relationship Id="rId70" Target="notesSlides/notesSlide4.xml" Type="http://schemas.openxmlformats.org/officeDocument/2006/relationships/notesSlide"/><Relationship Id="rId71" Target="notesSlides/notesSlide5.xml" Type="http://schemas.openxmlformats.org/officeDocument/2006/relationships/notesSlide"/><Relationship Id="rId72" Target="notesSlides/notesSlide6.xml" Type="http://schemas.openxmlformats.org/officeDocument/2006/relationships/notesSlide"/><Relationship Id="rId73" Target="notesSlides/notesSlide7.xml" Type="http://schemas.openxmlformats.org/officeDocument/2006/relationships/notesSlide"/><Relationship Id="rId74" Target="notesSlides/notesSlide8.xml" Type="http://schemas.openxmlformats.org/officeDocument/2006/relationships/notesSlide"/><Relationship Id="rId75" Target="notesSlides/notesSlide9.xml" Type="http://schemas.openxmlformats.org/officeDocument/2006/relationships/notesSlide"/><Relationship Id="rId76" Target="notesSlides/notesSlide10.xml" Type="http://schemas.openxmlformats.org/officeDocument/2006/relationships/notesSlide"/><Relationship Id="rId77" Target="notesSlides/notesSlide11.xml" Type="http://schemas.openxmlformats.org/officeDocument/2006/relationships/notesSlide"/><Relationship Id="rId78" Target="notesSlides/notesSlide12.xml" Type="http://schemas.openxmlformats.org/officeDocument/2006/relationships/notesSlide"/><Relationship Id="rId79" Target="notesSlides/notesSlide13.xml" Type="http://schemas.openxmlformats.org/officeDocument/2006/relationships/notesSlide"/><Relationship Id="rId8" Target="fonts/font8.fntdata" Type="http://schemas.openxmlformats.org/officeDocument/2006/relationships/font"/><Relationship Id="rId80" Target="notesSlides/notesSlide14.xml" Type="http://schemas.openxmlformats.org/officeDocument/2006/relationships/notesSlide"/><Relationship Id="rId81" Target="notesSlides/notesSlide15.xml" Type="http://schemas.openxmlformats.org/officeDocument/2006/relationships/notesSlide"/><Relationship Id="rId82" Target="notesSlides/notesSlide16.xml" Type="http://schemas.openxmlformats.org/officeDocument/2006/relationships/notesSlide"/><Relationship Id="rId9" Target="fonts/font9.fntdata" Type="http://schemas.openxmlformats.org/officeDocument/2006/relationships/font"/></Relationships>
</file>

<file path=ppt/notesMasters/_rels/notesMaster1.xml.rels><?xml version="1.0" encoding="UTF-8" standalone="no"?><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9.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0.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2.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3.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4.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5.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6.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 How we thought of our name. We thought of the name CheckUp because our app will automatically "check up" on your calendar to book your appointments, and because it will send your reminders to "check up" on you to remind you to book important recurring appointments </a:t>
            </a:r>
          </a:p>
          <a:p>
            <a:r>
              <a:rPr lang="en-US"/>
              <a:t>1b: one-liner value proposition: Our whole pitch is a personalized healthcare secretary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 user, problem, and solution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following slides address point 3a</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 mobile app by Epic</a:t>
            </a:r>
          </a:p>
          <a:p>
            <a:r>
              <a:rPr lang="en-US"/>
              <a:t>- a central hub for all things healthcare</a:t>
            </a:r>
          </a:p>
          <a:p>
            <a:r>
              <a:rPr lang="en-US"/>
              <a:t>- tracks and makes appointments, connects patients with live chat, helps patients keep track of their own records</a:t>
            </a:r>
          </a:p>
          <a:p>
            <a:r>
              <a:rPr lang="en-US"/>
              <a:t>- looked at patient reviews via trustradius</a:t>
            </a:r>
          </a:p>
          <a:p>
            <a:r>
              <a:rPr lang="en-US"/>
              <a:t>- summary of pros: enjoy the fact that all capabilities are hosted within the app</a:t>
            </a:r>
          </a:p>
          <a:p>
            <a:r>
              <a:rPr lang="en-US"/>
              <a:t>- summary of cons: not intuitive for non-tech savvy people; slow response times; lack of updated data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checkUp is different because we're not trying to be a central hub for all capabilities</a:t>
            </a:r>
          </a:p>
          <a:p>
            <a:r>
              <a:rPr lang="en-US"/>
              <a:t>- we have a very specific target market, busy working professionals</a:t>
            </a:r>
          </a:p>
          <a:p>
            <a:r>
              <a:rPr lang="en-US"/>
              <a:t>- ours is not an app; it is a plug in for existing calendar apps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Works:</a:t>
            </a:r>
          </a:p>
          <a:p>
            <a:r>
              <a:rPr lang="en-US"/>
              <a:t>Easy-to-book streamline from identifying problem (ex: eye appointment), inputting health insurance info + location, and showing doctors with appointments.</a:t>
            </a:r>
          </a:p>
          <a:p>
            <a:r>
              <a:rPr lang="en-US"/>
              <a:t>Anyone can book an appointment in any location, and doctors are sorted by location. </a:t>
            </a:r>
          </a:p>
          <a:p>
            <a:r>
              <a:rPr lang="en-US"/>
              <a:t>Reviews make it easy to identify a good doctor or bad doctor.</a:t>
            </a:r>
          </a:p>
          <a:p>
            <a:r>
              <a:rPr lang="en-US"/>
              <a:t/>
            </a:r>
          </a:p>
          <a:p>
            <a:r>
              <a:rPr lang="en-US"/>
              <a:t>What Doesn't Work continued:</a:t>
            </a:r>
          </a:p>
          <a:p>
            <a:r>
              <a:rPr lang="en-US"/>
              <a:t>- Overall star rating don’t seem to match up with individual ratings, reflecting possible doctoring or misinformation</a:t>
            </a:r>
          </a:p>
          <a:p>
            <a:r>
              <a:rPr lang="en-US"/>
              <a:t/>
            </a:r>
          </a:p>
          <a:p>
            <a:r>
              <a:rPr lang="en-US"/>
              <a:t>What makes our solution unique:</a:t>
            </a:r>
          </a:p>
          <a:p>
            <a:r>
              <a:rPr lang="en-US"/>
              <a:t>This scheduling is manual; we would be automating the schedule matching to find the best doctor for patients, making it easier for patients to see when they're available and who the best available doctor is.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NexHealth does: </a:t>
            </a:r>
          </a:p>
          <a:p>
            <a:r>
              <a:rPr lang="en-US"/>
              <a:t>1. appointment scheduling (online booking , allowing patients to schedule, reschedule, or cancel appointments easily) 2. reminders: (automated to patients using email or SMS), 3. patient communications (two-way messaging between patients and providers), 4. online payments 5. integration w/ electronic health/medical records, and patient reviews. Reads more like it serves doctors more than patients.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has worked for them:</a:t>
            </a:r>
          </a:p>
          <a:p>
            <a:r>
              <a:rPr lang="en-US"/>
              <a:t>They have alleviated the time and energy that goes into the administrative side of scheduling and following up with patients</a:t>
            </a:r>
          </a:p>
          <a:p>
            <a:r>
              <a:rPr lang="en-US"/>
              <a:t>Patients do not have to call anymore instead they can text their doctor and leave a message or to schedule an appointment </a:t>
            </a:r>
          </a:p>
          <a:p>
            <a:r>
              <a:rPr lang="en-US"/>
              <a:t>They keep track of important patient data including questions, notes, and charts</a:t>
            </a:r>
          </a:p>
          <a:p>
            <a:r>
              <a:rPr lang="en-US"/>
              <a:t>They have transcription services for patient messages to help staff save time </a:t>
            </a:r>
          </a:p>
          <a:p>
            <a:r>
              <a:rPr lang="en-US"/>
              <a:t/>
            </a:r>
          </a:p>
          <a:p>
            <a:r>
              <a:rPr lang="en-US"/>
              <a:t>What hasn’t worked for them:</a:t>
            </a:r>
          </a:p>
          <a:p>
            <a:r>
              <a:rPr lang="en-US"/>
              <a:t>Their service has not been widely adopted by doctors (mainly used by dermatologists right now)</a:t>
            </a:r>
          </a:p>
          <a:p>
            <a:r>
              <a:rPr lang="en-US"/>
              <a:t>UI difficulties with notifications and bugs that make some patients feel like it is actually easier to just call </a:t>
            </a:r>
          </a:p>
          <a:p>
            <a:r>
              <a:rPr lang="en-US"/>
              <a:t>Some patients miss vital appointments if the system / service fails or glitches</a:t>
            </a:r>
          </a:p>
          <a:p>
            <a:r>
              <a:rPr lang="en-US"/>
              <a:t/>
            </a:r>
          </a:p>
          <a:p>
            <a:r>
              <a:rPr lang="en-US"/>
              <a:t>What we can take away: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3b: competitor analysis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 Indirect and direct stakeholders</a:t>
            </a:r>
          </a:p>
          <a:p>
            <a:r>
              <a:rPr lang="en-US"/>
              <a:t/>
            </a:r>
          </a:p>
          <a:p>
            <a:r>
              <a:rPr lang="en-US"/>
              <a:t>Our rationale here was that the two main groups here are patients and doctors. However, affordability is also a huge point and insurance directly stands between patients and doctors, which is why we included those 3 as direct stakeholders. For indirect stakeholders, we realized that caregivers (of young, old, very sick, etc) also need to book appts for the people they are taking care of. Front desk receptionists are also involved in the scheduling process. Government/policymakers and mobile operating system providers are a bit more far removed, but are still affected by how patients find healthcare (are they doing it legally/safely? What kind of tech is affected?)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4b: ethical implication</a:t>
            </a:r>
          </a:p>
          <a:p>
            <a:r>
              <a:rPr lang="en-US"/>
              <a:t/>
            </a:r>
          </a:p>
          <a:p>
            <a:r>
              <a:rPr lang="en-US"/>
              <a:t>Amongst young people, we assume that most people digitize their calendars. This may be more common among students/professionals, although we also see parents/adults using calendars as well. We worry about excluding a non-tech saavy population, such as elderly people.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4b: ethical implication </a:t>
            </a:r>
          </a:p>
          <a:p>
            <a:r>
              <a:rPr lang="en-US"/>
              <a:t/>
            </a:r>
          </a:p>
          <a:p>
            <a:r>
              <a:rPr lang="en-US"/>
              <a:t>With any healthcare app, we need to consider that data privacy is of utmost concern, since we'll need insurance information, health information, and availability information.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 The tasks we thought about! Some other tasks we thought that didn't make the final cut were: </a:t>
            </a:r>
          </a:p>
          <a:p>
            <a:r>
              <a:rPr lang="en-US"/>
              <a:t>a. Patients want to be reminded when to book appointments</a:t>
            </a:r>
          </a:p>
          <a:p>
            <a:r>
              <a:rPr lang="en-US"/>
              <a:t>b. Patients want to cancel appointments if something arises</a:t>
            </a:r>
          </a:p>
          <a:p>
            <a:r>
              <a:rPr lang="en-US"/>
              <a:t>c. Patients want to avoid calling doctors directly</a:t>
            </a:r>
          </a:p>
          <a:p>
            <a:r>
              <a:rPr lang="en-US"/>
              <a:t>d. Patients want to reschedule their appointments if their schedules change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 In our storyboard, we really want to personify CheckUp as your personal secretary who will do magic for you by making sure you get the healthcare you need.</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 video link.</a:t>
            </a:r>
          </a:p>
          <a:p>
            <a:r>
              <a:rPr lang="en-US"/>
              <a:t/>
            </a:r>
          </a:p>
          <a:p>
            <a:r>
              <a:rPr lang="en-US"/>
              <a:t>URL if presentation doesn't click: https://www.youtube.com/watch?v=u4DJVv-oHho&amp;ab_channel=delalipop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png" Type="http://schemas.openxmlformats.org/officeDocument/2006/relationships/image"/><Relationship Id="rId12" Target="../media/image13.svg" Type="http://schemas.openxmlformats.org/officeDocument/2006/relationships/image"/><Relationship Id="rId2" Target="../notesSlides/notesSlide2.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7.png" Type="http://schemas.openxmlformats.org/officeDocument/2006/relationships/image"/><Relationship Id="rId7" Target="../media/image8.png" Type="http://schemas.openxmlformats.org/officeDocument/2006/relationships/image"/><Relationship Id="rId8" Target="../media/image9.png" Type="http://schemas.openxmlformats.org/officeDocument/2006/relationships/image"/><Relationship Id="rId9" Target="../media/image10.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2" Target="../notesSlides/notesSlide3.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22.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22.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23.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23.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24.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24.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25.pn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25.pn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png" Type="http://schemas.openxmlformats.org/officeDocument/2006/relationships/image"/><Relationship Id="rId11" Target="../media/image6.svg" Type="http://schemas.openxmlformats.org/officeDocument/2006/relationships/image"/><Relationship Id="rId12" Target="../media/image26.png" Type="http://schemas.openxmlformats.org/officeDocument/2006/relationships/image"/><Relationship Id="rId13" Target="../media/image27.svg" Type="http://schemas.openxmlformats.org/officeDocument/2006/relationships/image"/><Relationship Id="rId14" Target="../media/image28.png" Type="http://schemas.openxmlformats.org/officeDocument/2006/relationships/image"/><Relationship Id="rId15" Target="../media/image29.svg" Type="http://schemas.openxmlformats.org/officeDocument/2006/relationships/image"/><Relationship Id="rId2" Target="../notesSlides/notesSlide10.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25.png" Type="http://schemas.openxmlformats.org/officeDocument/2006/relationships/image"/><Relationship Id="rId7" Target="../media/image22.png" Type="http://schemas.openxmlformats.org/officeDocument/2006/relationships/image"/><Relationship Id="rId8" Target="../media/image23.png" Type="http://schemas.openxmlformats.org/officeDocument/2006/relationships/image"/><Relationship Id="rId9" Target="../media/image24.pn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30.pn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5.svg" Type="http://schemas.openxmlformats.org/officeDocument/2006/relationships/image"/><Relationship Id="rId11" Target="../media/image36.png" Type="http://schemas.openxmlformats.org/officeDocument/2006/relationships/image"/><Relationship Id="rId12" Target="../media/image37.svg" Type="http://schemas.openxmlformats.org/officeDocument/2006/relationships/image"/><Relationship Id="rId13" Target="../media/image38.png" Type="http://schemas.openxmlformats.org/officeDocument/2006/relationships/image"/><Relationship Id="rId14" Target="../media/image39.svg" Type="http://schemas.openxmlformats.org/officeDocument/2006/relationships/image"/><Relationship Id="rId2" Target="../notesSlides/notesSlide1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31.png" Type="http://schemas.openxmlformats.org/officeDocument/2006/relationships/image"/><Relationship Id="rId7" Target="../media/image32.png" Type="http://schemas.openxmlformats.org/officeDocument/2006/relationships/image"/><Relationship Id="rId8" Target="../media/image33.svg" Type="http://schemas.openxmlformats.org/officeDocument/2006/relationships/image"/><Relationship Id="rId9" Target="../media/image34.pn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0.png" Type="http://schemas.openxmlformats.org/officeDocument/2006/relationships/image"/><Relationship Id="rId7" Target="../media/image41.png" Type="http://schemas.openxmlformats.org/officeDocument/2006/relationships/image"/><Relationship Id="rId8" Target="../media/image42.png" Type="http://schemas.openxmlformats.org/officeDocument/2006/relationships/image"/><Relationship Id="rId9" Target="../media/image43.sv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4.png" Type="http://schemas.openxmlformats.org/officeDocument/2006/relationships/image"/><Relationship Id="rId7" Target="../media/image45.png" Type="http://schemas.openxmlformats.org/officeDocument/2006/relationships/image"/><Relationship Id="rId8" Target="../media/image46.png" Type="http://schemas.openxmlformats.org/officeDocument/2006/relationships/image"/><Relationship Id="rId9" Target="../media/image47.sv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8.png" Type="http://schemas.openxmlformats.org/officeDocument/2006/relationships/image"/><Relationship Id="rId6" Target="../media/image49.sv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4.png" Type="http://schemas.openxmlformats.org/officeDocument/2006/relationships/image"/><Relationship Id="rId11" Target="../media/image55.svg" Type="http://schemas.openxmlformats.org/officeDocument/2006/relationships/image"/><Relationship Id="rId2" Target="../notesSlides/notesSlide14.xml" Type="http://schemas.openxmlformats.org/officeDocument/2006/relationships/notesSlide"/><Relationship Id="rId3" Target="../media/image3.pn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50.png" Type="http://schemas.openxmlformats.org/officeDocument/2006/relationships/image"/><Relationship Id="rId7" Target="../media/image51.svg" Type="http://schemas.openxmlformats.org/officeDocument/2006/relationships/image"/><Relationship Id="rId8" Target="../media/image52.png" Type="http://schemas.openxmlformats.org/officeDocument/2006/relationships/image"/><Relationship Id="rId9" Target="../media/image53.sv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56.png" Type="http://schemas.openxmlformats.org/officeDocument/2006/relationships/image"/><Relationship Id="rId7" Target="../media/image57.sv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58.pn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59.pn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60.png" Type="http://schemas.openxmlformats.org/officeDocument/2006/relationships/imag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61.png" Type="http://schemas.openxmlformats.org/officeDocument/2006/relationships/image"/></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62.png" Type="http://schemas.openxmlformats.org/officeDocument/2006/relationships/image"/></Relationships>
</file>

<file path=ppt/slides/_rels/slide2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63.png" Type="http://schemas.openxmlformats.org/officeDocument/2006/relationships/image"/></Relationships>
</file>

<file path=ppt/slides/_rels/slide2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64.png" Type="http://schemas.openxmlformats.org/officeDocument/2006/relationships/image"/></Relationships>
</file>

<file path=ppt/slides/_rels/slide2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65.png" Type="http://schemas.openxmlformats.org/officeDocument/2006/relationships/image"/></Relationships>
</file>

<file path=ppt/slides/_rels/slide2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66.png" Type="http://schemas.openxmlformats.org/officeDocument/2006/relationships/image"/></Relationships>
</file>

<file path=ppt/slides/_rels/slide30.xml.rels><?xml version="1.0" encoding="UTF-8" standalone="no"?><Relationships xmlns="http://schemas.openxmlformats.org/package/2006/relationships"><Relationship Id="rId1" Target="../slideLayouts/slideLayout7.xml" Type="http://schemas.openxmlformats.org/officeDocument/2006/relationships/slideLayout"/><Relationship Id="rId10" Target="https://www.youtube.com/watch?v=u4DJVv-oHho&amp;ab_channel=delalipop" TargetMode="External" Type="http://schemas.openxmlformats.org/officeDocument/2006/relationships/video"/><Relationship Id="rId11" Target="https://www.youtube.com/watch?v=u4DJVv-oHho&amp;ab_channel=delalipop" TargetMode="External" Type="http://schemas.openxmlformats.org/officeDocument/2006/relationships/video"/><Relationship Id="rId2" Target="../notesSlides/notesSlide16.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67.png" Type="http://schemas.openxmlformats.org/officeDocument/2006/relationships/image"/><Relationship Id="rId7" Target="../media/image68.svg" Type="http://schemas.openxmlformats.org/officeDocument/2006/relationships/image"/><Relationship Id="rId8" Target="https://www.youtube.com/watch?v=u4DJVv-oHho&amp;ab_channel=delalipop" TargetMode="External" Type="http://schemas.openxmlformats.org/officeDocument/2006/relationships/hyperlink"/><Relationship Id="rId9" Target="../media/image69.jpeg" Type="http://schemas.openxmlformats.org/officeDocument/2006/relationships/image"/></Relationships>
</file>

<file path=ppt/slides/_rels/slide3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538263" y="4628709"/>
            <a:ext cx="274486" cy="857769"/>
          </a:xfrm>
          <a:custGeom>
            <a:avLst/>
            <a:gdLst/>
            <a:ahLst/>
            <a:cxnLst/>
            <a:rect r="r" b="b" t="t" l="l"/>
            <a:pathLst>
              <a:path h="857769" w="274486">
                <a:moveTo>
                  <a:pt x="0" y="0"/>
                </a:moveTo>
                <a:lnTo>
                  <a:pt x="274486" y="0"/>
                </a:lnTo>
                <a:lnTo>
                  <a:pt x="274486" y="857770"/>
                </a:lnTo>
                <a:lnTo>
                  <a:pt x="0" y="8577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5" id="5"/>
          <p:cNvSpPr/>
          <p:nvPr/>
        </p:nvSpPr>
        <p:spPr>
          <a:xfrm flipH="false" flipV="false" rot="0">
            <a:off x="0" y="5057594"/>
            <a:ext cx="3993959" cy="5229406"/>
          </a:xfrm>
          <a:custGeom>
            <a:avLst/>
            <a:gdLst/>
            <a:ahLst/>
            <a:cxnLst/>
            <a:rect r="r" b="b" t="t" l="l"/>
            <a:pathLst>
              <a:path h="5229406" w="3993959">
                <a:moveTo>
                  <a:pt x="0" y="0"/>
                </a:moveTo>
                <a:lnTo>
                  <a:pt x="3993959" y="0"/>
                </a:lnTo>
                <a:lnTo>
                  <a:pt x="3993959" y="5229406"/>
                </a:lnTo>
                <a:lnTo>
                  <a:pt x="0" y="5229406"/>
                </a:lnTo>
                <a:lnTo>
                  <a:pt x="0" y="0"/>
                </a:lnTo>
                <a:close/>
              </a:path>
            </a:pathLst>
          </a:custGeom>
          <a:blipFill>
            <a:blip r:embed="rId6"/>
            <a:stretch>
              <a:fillRect l="0" t="0" r="0" b="0"/>
            </a:stretch>
          </a:blipFill>
        </p:spPr>
      </p:sp>
      <p:grpSp>
        <p:nvGrpSpPr>
          <p:cNvPr name="Group 6" id="6"/>
          <p:cNvGrpSpPr/>
          <p:nvPr/>
        </p:nvGrpSpPr>
        <p:grpSpPr>
          <a:xfrm rot="0">
            <a:off x="5543991" y="1202708"/>
            <a:ext cx="7200019" cy="7200019"/>
            <a:chOff x="0" y="0"/>
            <a:chExt cx="9600025" cy="9600025"/>
          </a:xfrm>
        </p:grpSpPr>
        <p:sp>
          <p:nvSpPr>
            <p:cNvPr name="Freeform 7" id="7"/>
            <p:cNvSpPr/>
            <p:nvPr/>
          </p:nvSpPr>
          <p:spPr>
            <a:xfrm flipH="false" flipV="false" rot="0">
              <a:off x="0" y="0"/>
              <a:ext cx="9600025" cy="9600025"/>
            </a:xfrm>
            <a:custGeom>
              <a:avLst/>
              <a:gdLst/>
              <a:ahLst/>
              <a:cxnLst/>
              <a:rect r="r" b="b" t="t" l="l"/>
              <a:pathLst>
                <a:path h="9600025" w="9600025">
                  <a:moveTo>
                    <a:pt x="0" y="0"/>
                  </a:moveTo>
                  <a:lnTo>
                    <a:pt x="9600025" y="0"/>
                  </a:lnTo>
                  <a:lnTo>
                    <a:pt x="9600025" y="9600025"/>
                  </a:lnTo>
                  <a:lnTo>
                    <a:pt x="0" y="9600025"/>
                  </a:lnTo>
                  <a:lnTo>
                    <a:pt x="0" y="0"/>
                  </a:lnTo>
                  <a:close/>
                </a:path>
              </a:pathLst>
            </a:custGeom>
            <a:blipFill>
              <a:blip r:embed="rId7">
                <a:alphaModFix amt="53000"/>
                <a:extLst>
                  <a:ext uri="{96DAC541-7B7A-43D3-8B79-37D633B846F1}">
                    <asvg:svgBlip xmlns:asvg="http://schemas.microsoft.com/office/drawing/2016/SVG/main" r:embed="rId8"/>
                  </a:ext>
                </a:extLst>
              </a:blip>
              <a:stretch>
                <a:fillRect l="0" t="0" r="0" b="0"/>
              </a:stretch>
            </a:blipFill>
          </p:spPr>
        </p:sp>
        <p:sp>
          <p:nvSpPr>
            <p:cNvPr name="TextBox 8" id="8"/>
            <p:cNvSpPr txBox="true"/>
            <p:nvPr/>
          </p:nvSpPr>
          <p:spPr>
            <a:xfrm rot="0">
              <a:off x="714238" y="4729927"/>
              <a:ext cx="8171550" cy="1241661"/>
            </a:xfrm>
            <a:prstGeom prst="rect">
              <a:avLst/>
            </a:prstGeom>
          </p:spPr>
          <p:txBody>
            <a:bodyPr anchor="t" rtlCol="false" tIns="0" lIns="0" bIns="0" rIns="0">
              <a:spAutoFit/>
            </a:bodyPr>
            <a:lstStyle/>
            <a:p>
              <a:pPr algn="ctr">
                <a:lnSpc>
                  <a:spcPts val="5979"/>
                </a:lnSpc>
              </a:pPr>
              <a:r>
                <a:rPr lang="en-US" sz="6952">
                  <a:solidFill>
                    <a:srgbClr val="004AAD"/>
                  </a:solidFill>
                  <a:latin typeface="Poppins Medium"/>
                </a:rPr>
                <a:t>CheckUp</a:t>
              </a:r>
            </a:p>
          </p:txBody>
        </p:sp>
      </p:grpSp>
      <p:sp>
        <p:nvSpPr>
          <p:cNvPr name="TextBox 9" id="9"/>
          <p:cNvSpPr txBox="true"/>
          <p:nvPr/>
        </p:nvSpPr>
        <p:spPr>
          <a:xfrm rot="0">
            <a:off x="4337567" y="8849081"/>
            <a:ext cx="9612867" cy="634998"/>
          </a:xfrm>
          <a:prstGeom prst="rect">
            <a:avLst/>
          </a:prstGeom>
        </p:spPr>
        <p:txBody>
          <a:bodyPr anchor="t" rtlCol="false" tIns="0" lIns="0" bIns="0" rIns="0">
            <a:spAutoFit/>
          </a:bodyPr>
          <a:lstStyle/>
          <a:p>
            <a:pPr algn="ctr">
              <a:lnSpc>
                <a:spcPts val="4299"/>
              </a:lnSpc>
            </a:pPr>
            <a:r>
              <a:rPr lang="en-US" sz="4999">
                <a:solidFill>
                  <a:srgbClr val="004AAD"/>
                </a:solidFill>
                <a:latin typeface="Poppins Medium"/>
              </a:rPr>
              <a:t>“Care On Your Calendar”</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84192" y="7585713"/>
            <a:ext cx="18783697" cy="4605433"/>
          </a:xfrm>
          <a:custGeom>
            <a:avLst/>
            <a:gdLst/>
            <a:ahLst/>
            <a:cxnLst/>
            <a:rect r="r" b="b" t="t" l="l"/>
            <a:pathLst>
              <a:path h="4605433" w="18783697">
                <a:moveTo>
                  <a:pt x="0" y="0"/>
                </a:moveTo>
                <a:lnTo>
                  <a:pt x="18783698" y="0"/>
                </a:lnTo>
                <a:lnTo>
                  <a:pt x="18783698" y="4605432"/>
                </a:lnTo>
                <a:lnTo>
                  <a:pt x="0" y="4605432"/>
                </a:lnTo>
                <a:lnTo>
                  <a:pt x="0" y="0"/>
                </a:lnTo>
                <a:close/>
              </a:path>
            </a:pathLst>
          </a:custGeom>
          <a:blipFill>
            <a:blip r:embed="rId5"/>
            <a:stretch>
              <a:fillRect l="0" t="-7865" r="0" b="-7865"/>
            </a:stretch>
          </a:blipFill>
        </p:spPr>
      </p:sp>
      <p:sp>
        <p:nvSpPr>
          <p:cNvPr name="Freeform 4" id="4"/>
          <p:cNvSpPr/>
          <p:nvPr/>
        </p:nvSpPr>
        <p:spPr>
          <a:xfrm flipH="false" flipV="false" rot="-10800000">
            <a:off x="-495697" y="-1274016"/>
            <a:ext cx="18783697" cy="4605433"/>
          </a:xfrm>
          <a:custGeom>
            <a:avLst/>
            <a:gdLst/>
            <a:ahLst/>
            <a:cxnLst/>
            <a:rect r="r" b="b" t="t" l="l"/>
            <a:pathLst>
              <a:path h="4605433" w="18783697">
                <a:moveTo>
                  <a:pt x="0" y="0"/>
                </a:moveTo>
                <a:lnTo>
                  <a:pt x="18783697" y="0"/>
                </a:lnTo>
                <a:lnTo>
                  <a:pt x="18783697" y="4605432"/>
                </a:lnTo>
                <a:lnTo>
                  <a:pt x="0" y="4605432"/>
                </a:lnTo>
                <a:lnTo>
                  <a:pt x="0" y="0"/>
                </a:lnTo>
                <a:close/>
              </a:path>
            </a:pathLst>
          </a:custGeom>
          <a:blipFill>
            <a:blip r:embed="rId5"/>
            <a:stretch>
              <a:fillRect l="0" t="-7865" r="0" b="-7865"/>
            </a:stretch>
          </a:blipFill>
        </p:spPr>
      </p:sp>
      <p:grpSp>
        <p:nvGrpSpPr>
          <p:cNvPr name="Group 5" id="5"/>
          <p:cNvGrpSpPr/>
          <p:nvPr/>
        </p:nvGrpSpPr>
        <p:grpSpPr>
          <a:xfrm rot="0">
            <a:off x="1053230" y="2886346"/>
            <a:ext cx="1543050" cy="154305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3533CD">
                    <a:alpha val="100000"/>
                  </a:srgbClr>
                </a:gs>
              </a:gsLst>
              <a:lin ang="0"/>
            </a:gradFill>
          </p:spPr>
        </p:sp>
        <p:sp>
          <p:nvSpPr>
            <p:cNvPr name="TextBox 7" id="7"/>
            <p:cNvSpPr txBox="true"/>
            <p:nvPr/>
          </p:nvSpPr>
          <p:spPr>
            <a:xfrm>
              <a:off x="76200" y="0"/>
              <a:ext cx="660400" cy="736600"/>
            </a:xfrm>
            <a:prstGeom prst="rect">
              <a:avLst/>
            </a:prstGeom>
          </p:spPr>
          <p:txBody>
            <a:bodyPr anchor="ctr" rtlCol="false" tIns="50800" lIns="50800" bIns="50800" rIns="50800"/>
            <a:lstStyle/>
            <a:p>
              <a:pPr algn="ctr">
                <a:lnSpc>
                  <a:spcPts val="3154"/>
                </a:lnSpc>
              </a:pPr>
            </a:p>
          </p:txBody>
        </p:sp>
      </p:grpSp>
      <p:sp>
        <p:nvSpPr>
          <p:cNvPr name="Freeform 8" id="8"/>
          <p:cNvSpPr/>
          <p:nvPr/>
        </p:nvSpPr>
        <p:spPr>
          <a:xfrm flipH="false" flipV="false" rot="0">
            <a:off x="1346607" y="3204254"/>
            <a:ext cx="907235" cy="907235"/>
          </a:xfrm>
          <a:custGeom>
            <a:avLst/>
            <a:gdLst/>
            <a:ahLst/>
            <a:cxnLst/>
            <a:rect r="r" b="b" t="t" l="l"/>
            <a:pathLst>
              <a:path h="907235" w="907235">
                <a:moveTo>
                  <a:pt x="0" y="0"/>
                </a:moveTo>
                <a:lnTo>
                  <a:pt x="907236" y="0"/>
                </a:lnTo>
                <a:lnTo>
                  <a:pt x="907236" y="907235"/>
                </a:lnTo>
                <a:lnTo>
                  <a:pt x="0" y="907235"/>
                </a:lnTo>
                <a:lnTo>
                  <a:pt x="0" y="0"/>
                </a:lnTo>
                <a:close/>
              </a:path>
            </a:pathLst>
          </a:custGeom>
          <a:blipFill>
            <a:blip r:embed="rId6"/>
            <a:stretch>
              <a:fillRect l="0" t="0" r="0" b="0"/>
            </a:stretch>
          </a:blipFill>
        </p:spPr>
      </p:sp>
      <p:grpSp>
        <p:nvGrpSpPr>
          <p:cNvPr name="Group 9" id="9"/>
          <p:cNvGrpSpPr/>
          <p:nvPr/>
        </p:nvGrpSpPr>
        <p:grpSpPr>
          <a:xfrm rot="0">
            <a:off x="1028700" y="4953945"/>
            <a:ext cx="1543050" cy="154305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3533CD">
                    <a:alpha val="100000"/>
                  </a:srgbClr>
                </a:gs>
              </a:gsLst>
              <a:lin ang="0"/>
            </a:gradFill>
          </p:spPr>
        </p:sp>
        <p:sp>
          <p:nvSpPr>
            <p:cNvPr name="TextBox 11" id="11"/>
            <p:cNvSpPr txBox="true"/>
            <p:nvPr/>
          </p:nvSpPr>
          <p:spPr>
            <a:xfrm>
              <a:off x="76200" y="0"/>
              <a:ext cx="660400" cy="736600"/>
            </a:xfrm>
            <a:prstGeom prst="rect">
              <a:avLst/>
            </a:prstGeom>
          </p:spPr>
          <p:txBody>
            <a:bodyPr anchor="ctr" rtlCol="false" tIns="50800" lIns="50800" bIns="50800" rIns="50800"/>
            <a:lstStyle/>
            <a:p>
              <a:pPr algn="ctr">
                <a:lnSpc>
                  <a:spcPts val="3154"/>
                </a:lnSpc>
              </a:pPr>
            </a:p>
          </p:txBody>
        </p:sp>
      </p:grpSp>
      <p:grpSp>
        <p:nvGrpSpPr>
          <p:cNvPr name="Group 12" id="12"/>
          <p:cNvGrpSpPr/>
          <p:nvPr/>
        </p:nvGrpSpPr>
        <p:grpSpPr>
          <a:xfrm rot="0">
            <a:off x="1028700" y="7021544"/>
            <a:ext cx="1543050" cy="1543050"/>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3533CD">
                    <a:alpha val="100000"/>
                  </a:srgbClr>
                </a:gs>
              </a:gsLst>
              <a:lin ang="0"/>
            </a:gradFill>
          </p:spPr>
        </p:sp>
        <p:sp>
          <p:nvSpPr>
            <p:cNvPr name="TextBox 14" id="14"/>
            <p:cNvSpPr txBox="true"/>
            <p:nvPr/>
          </p:nvSpPr>
          <p:spPr>
            <a:xfrm>
              <a:off x="76200" y="0"/>
              <a:ext cx="660400" cy="736600"/>
            </a:xfrm>
            <a:prstGeom prst="rect">
              <a:avLst/>
            </a:prstGeom>
          </p:spPr>
          <p:txBody>
            <a:bodyPr anchor="ctr" rtlCol="false" tIns="50800" lIns="50800" bIns="50800" rIns="50800"/>
            <a:lstStyle/>
            <a:p>
              <a:pPr algn="ctr">
                <a:lnSpc>
                  <a:spcPts val="3154"/>
                </a:lnSpc>
              </a:pPr>
            </a:p>
          </p:txBody>
        </p:sp>
      </p:grpSp>
      <p:sp>
        <p:nvSpPr>
          <p:cNvPr name="Freeform 15" id="15"/>
          <p:cNvSpPr/>
          <p:nvPr/>
        </p:nvSpPr>
        <p:spPr>
          <a:xfrm flipH="false" flipV="false" rot="0">
            <a:off x="1358496" y="7335195"/>
            <a:ext cx="932519" cy="932519"/>
          </a:xfrm>
          <a:custGeom>
            <a:avLst/>
            <a:gdLst/>
            <a:ahLst/>
            <a:cxnLst/>
            <a:rect r="r" b="b" t="t" l="l"/>
            <a:pathLst>
              <a:path h="932519" w="932519">
                <a:moveTo>
                  <a:pt x="0" y="0"/>
                </a:moveTo>
                <a:lnTo>
                  <a:pt x="932518" y="0"/>
                </a:lnTo>
                <a:lnTo>
                  <a:pt x="932518" y="932518"/>
                </a:lnTo>
                <a:lnTo>
                  <a:pt x="0" y="932518"/>
                </a:lnTo>
                <a:lnTo>
                  <a:pt x="0" y="0"/>
                </a:lnTo>
                <a:close/>
              </a:path>
            </a:pathLst>
          </a:custGeom>
          <a:blipFill>
            <a:blip r:embed="rId7"/>
            <a:stretch>
              <a:fillRect l="0" t="0" r="0" b="0"/>
            </a:stretch>
          </a:blipFill>
        </p:spPr>
      </p:sp>
      <p:sp>
        <p:nvSpPr>
          <p:cNvPr name="Freeform 16" id="16"/>
          <p:cNvSpPr/>
          <p:nvPr/>
        </p:nvSpPr>
        <p:spPr>
          <a:xfrm flipH="false" flipV="false" rot="0">
            <a:off x="1252225" y="5165878"/>
            <a:ext cx="1096000" cy="1096000"/>
          </a:xfrm>
          <a:custGeom>
            <a:avLst/>
            <a:gdLst/>
            <a:ahLst/>
            <a:cxnLst/>
            <a:rect r="r" b="b" t="t" l="l"/>
            <a:pathLst>
              <a:path h="1096000" w="1096000">
                <a:moveTo>
                  <a:pt x="0" y="0"/>
                </a:moveTo>
                <a:lnTo>
                  <a:pt x="1096000" y="0"/>
                </a:lnTo>
                <a:lnTo>
                  <a:pt x="1096000" y="1095999"/>
                </a:lnTo>
                <a:lnTo>
                  <a:pt x="0" y="1095999"/>
                </a:lnTo>
                <a:lnTo>
                  <a:pt x="0" y="0"/>
                </a:lnTo>
                <a:close/>
              </a:path>
            </a:pathLst>
          </a:custGeom>
          <a:blipFill>
            <a:blip r:embed="rId8"/>
            <a:stretch>
              <a:fillRect l="0" t="0" r="0" b="0"/>
            </a:stretch>
          </a:blipFill>
        </p:spPr>
      </p:sp>
      <p:sp>
        <p:nvSpPr>
          <p:cNvPr name="Freeform 17" id="17"/>
          <p:cNvSpPr/>
          <p:nvPr/>
        </p:nvSpPr>
        <p:spPr>
          <a:xfrm flipH="false" flipV="false" rot="-602952">
            <a:off x="11175760" y="6659487"/>
            <a:ext cx="2041975" cy="2041975"/>
          </a:xfrm>
          <a:custGeom>
            <a:avLst/>
            <a:gdLst/>
            <a:ahLst/>
            <a:cxnLst/>
            <a:rect r="r" b="b" t="t" l="l"/>
            <a:pathLst>
              <a:path h="2041975" w="2041975">
                <a:moveTo>
                  <a:pt x="0" y="0"/>
                </a:moveTo>
                <a:lnTo>
                  <a:pt x="2041975" y="0"/>
                </a:lnTo>
                <a:lnTo>
                  <a:pt x="2041975" y="2041976"/>
                </a:lnTo>
                <a:lnTo>
                  <a:pt x="0" y="2041976"/>
                </a:lnTo>
                <a:lnTo>
                  <a:pt x="0" y="0"/>
                </a:lnTo>
                <a:close/>
              </a:path>
            </a:pathLst>
          </a:custGeom>
          <a:blipFill>
            <a:blip r:embed="rId9"/>
            <a:stretch>
              <a:fillRect l="0" t="0" r="0" b="0"/>
            </a:stretch>
          </a:blipFill>
        </p:spPr>
      </p:sp>
      <p:sp>
        <p:nvSpPr>
          <p:cNvPr name="Freeform 18" id="18"/>
          <p:cNvSpPr/>
          <p:nvPr/>
        </p:nvSpPr>
        <p:spPr>
          <a:xfrm flipH="false" flipV="false" rot="700544">
            <a:off x="14236074" y="6680148"/>
            <a:ext cx="2126223" cy="1977590"/>
          </a:xfrm>
          <a:custGeom>
            <a:avLst/>
            <a:gdLst/>
            <a:ahLst/>
            <a:cxnLst/>
            <a:rect r="r" b="b" t="t" l="l"/>
            <a:pathLst>
              <a:path h="1977590" w="2126223">
                <a:moveTo>
                  <a:pt x="0" y="0"/>
                </a:moveTo>
                <a:lnTo>
                  <a:pt x="2126223" y="0"/>
                </a:lnTo>
                <a:lnTo>
                  <a:pt x="2126223" y="1977590"/>
                </a:lnTo>
                <a:lnTo>
                  <a:pt x="0" y="1977590"/>
                </a:lnTo>
                <a:lnTo>
                  <a:pt x="0" y="0"/>
                </a:lnTo>
                <a:close/>
              </a:path>
            </a:pathLst>
          </a:custGeom>
          <a:blipFill>
            <a:blip r:embed="rId10"/>
            <a:stretch>
              <a:fillRect l="0" t="0" r="0" b="0"/>
            </a:stretch>
          </a:blipFill>
        </p:spPr>
      </p:sp>
      <p:sp>
        <p:nvSpPr>
          <p:cNvPr name="Freeform 19" id="19"/>
          <p:cNvSpPr/>
          <p:nvPr/>
        </p:nvSpPr>
        <p:spPr>
          <a:xfrm flipH="false" flipV="false" rot="5400000">
            <a:off x="5858845" y="4888706"/>
            <a:ext cx="7315200" cy="36576"/>
          </a:xfrm>
          <a:custGeom>
            <a:avLst/>
            <a:gdLst/>
            <a:ahLst/>
            <a:cxnLst/>
            <a:rect r="r" b="b" t="t" l="l"/>
            <a:pathLst>
              <a:path h="36576" w="7315200">
                <a:moveTo>
                  <a:pt x="0" y="0"/>
                </a:moveTo>
                <a:lnTo>
                  <a:pt x="7315200" y="0"/>
                </a:lnTo>
                <a:lnTo>
                  <a:pt x="7315200" y="36576"/>
                </a:lnTo>
                <a:lnTo>
                  <a:pt x="0" y="3657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w="952500" cap="sq">
            <a:solidFill>
              <a:srgbClr val="004AAD"/>
            </a:solidFill>
            <a:prstDash val="solid"/>
            <a:miter/>
          </a:ln>
        </p:spPr>
      </p:sp>
      <p:sp>
        <p:nvSpPr>
          <p:cNvPr name="TextBox 20" id="20"/>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21" id="21"/>
          <p:cNvSpPr txBox="true"/>
          <p:nvPr/>
        </p:nvSpPr>
        <p:spPr>
          <a:xfrm rot="0">
            <a:off x="9938821" y="889084"/>
            <a:ext cx="7320479" cy="644553"/>
          </a:xfrm>
          <a:prstGeom prst="rect">
            <a:avLst/>
          </a:prstGeom>
        </p:spPr>
        <p:txBody>
          <a:bodyPr anchor="t" rtlCol="false" tIns="0" lIns="0" bIns="0" rIns="0">
            <a:spAutoFit/>
          </a:bodyPr>
          <a:lstStyle/>
          <a:p>
            <a:pPr algn="ctr">
              <a:lnSpc>
                <a:spcPts val="4590"/>
              </a:lnSpc>
            </a:pPr>
            <a:r>
              <a:rPr lang="en-US" sz="4500" u="sng">
                <a:solidFill>
                  <a:srgbClr val="004AAD"/>
                </a:solidFill>
                <a:latin typeface="Poppins"/>
              </a:rPr>
              <a:t>Value Proposition</a:t>
            </a:r>
          </a:p>
        </p:txBody>
      </p:sp>
      <p:sp>
        <p:nvSpPr>
          <p:cNvPr name="TextBox 22" id="22"/>
          <p:cNvSpPr txBox="true"/>
          <p:nvPr/>
        </p:nvSpPr>
        <p:spPr>
          <a:xfrm rot="0">
            <a:off x="2823576" y="3529800"/>
            <a:ext cx="6484081" cy="377189"/>
          </a:xfrm>
          <a:prstGeom prst="rect">
            <a:avLst/>
          </a:prstGeom>
        </p:spPr>
        <p:txBody>
          <a:bodyPr anchor="t" rtlCol="false" tIns="0" lIns="0" bIns="0" rIns="0">
            <a:spAutoFit/>
          </a:bodyPr>
          <a:lstStyle/>
          <a:p>
            <a:pPr>
              <a:lnSpc>
                <a:spcPts val="2579"/>
              </a:lnSpc>
            </a:pPr>
            <a:r>
              <a:rPr lang="en-US" sz="2999">
                <a:solidFill>
                  <a:srgbClr val="004AAD"/>
                </a:solidFill>
                <a:latin typeface="Poppins Italics"/>
              </a:rPr>
              <a:t>Finding time in busy schedules</a:t>
            </a:r>
          </a:p>
        </p:txBody>
      </p:sp>
      <p:sp>
        <p:nvSpPr>
          <p:cNvPr name="TextBox 23" id="23"/>
          <p:cNvSpPr txBox="true"/>
          <p:nvPr/>
        </p:nvSpPr>
        <p:spPr>
          <a:xfrm rot="0">
            <a:off x="2823576" y="5586221"/>
            <a:ext cx="6484081" cy="376361"/>
          </a:xfrm>
          <a:prstGeom prst="rect">
            <a:avLst/>
          </a:prstGeom>
        </p:spPr>
        <p:txBody>
          <a:bodyPr anchor="t" rtlCol="false" tIns="0" lIns="0" bIns="0" rIns="0">
            <a:spAutoFit/>
          </a:bodyPr>
          <a:lstStyle/>
          <a:p>
            <a:pPr>
              <a:lnSpc>
                <a:spcPts val="2579"/>
              </a:lnSpc>
            </a:pPr>
            <a:r>
              <a:rPr lang="en-US" sz="2999">
                <a:solidFill>
                  <a:srgbClr val="004AAD"/>
                </a:solidFill>
                <a:latin typeface="Poppins Italics"/>
              </a:rPr>
              <a:t>Remembering to self-evaluate</a:t>
            </a:r>
          </a:p>
        </p:txBody>
      </p:sp>
      <p:sp>
        <p:nvSpPr>
          <p:cNvPr name="TextBox 24" id="24"/>
          <p:cNvSpPr txBox="true"/>
          <p:nvPr/>
        </p:nvSpPr>
        <p:spPr>
          <a:xfrm rot="0">
            <a:off x="2785483" y="7681072"/>
            <a:ext cx="6484081" cy="376361"/>
          </a:xfrm>
          <a:prstGeom prst="rect">
            <a:avLst/>
          </a:prstGeom>
        </p:spPr>
        <p:txBody>
          <a:bodyPr anchor="t" rtlCol="false" tIns="0" lIns="0" bIns="0" rIns="0">
            <a:spAutoFit/>
          </a:bodyPr>
          <a:lstStyle/>
          <a:p>
            <a:pPr>
              <a:lnSpc>
                <a:spcPts val="2579"/>
              </a:lnSpc>
            </a:pPr>
            <a:r>
              <a:rPr lang="en-US" sz="2999">
                <a:solidFill>
                  <a:srgbClr val="004AAD"/>
                </a:solidFill>
                <a:latin typeface="Poppins Italics"/>
              </a:rPr>
              <a:t>Prioritizing health &amp; well-being</a:t>
            </a:r>
          </a:p>
        </p:txBody>
      </p:sp>
      <p:sp>
        <p:nvSpPr>
          <p:cNvPr name="TextBox 25" id="25"/>
          <p:cNvSpPr txBox="true"/>
          <p:nvPr/>
        </p:nvSpPr>
        <p:spPr>
          <a:xfrm rot="0">
            <a:off x="1622997" y="2046634"/>
            <a:ext cx="6484081" cy="401562"/>
          </a:xfrm>
          <a:prstGeom prst="rect">
            <a:avLst/>
          </a:prstGeom>
        </p:spPr>
        <p:txBody>
          <a:bodyPr anchor="t" rtlCol="false" tIns="0" lIns="0" bIns="0" rIns="0">
            <a:spAutoFit/>
          </a:bodyPr>
          <a:lstStyle/>
          <a:p>
            <a:pPr>
              <a:lnSpc>
                <a:spcPts val="2751"/>
              </a:lnSpc>
            </a:pPr>
            <a:r>
              <a:rPr lang="en-US" sz="3199">
                <a:solidFill>
                  <a:srgbClr val="004AAD"/>
                </a:solidFill>
                <a:latin typeface="Poppins Bold Italics"/>
              </a:rPr>
              <a:t>“Checking Up” means...</a:t>
            </a:r>
          </a:p>
        </p:txBody>
      </p:sp>
      <p:sp>
        <p:nvSpPr>
          <p:cNvPr name="TextBox 26" id="26"/>
          <p:cNvSpPr txBox="true"/>
          <p:nvPr/>
        </p:nvSpPr>
        <p:spPr>
          <a:xfrm rot="0">
            <a:off x="2113786" y="889084"/>
            <a:ext cx="4254471" cy="644553"/>
          </a:xfrm>
          <a:prstGeom prst="rect">
            <a:avLst/>
          </a:prstGeom>
        </p:spPr>
        <p:txBody>
          <a:bodyPr anchor="t" rtlCol="false" tIns="0" lIns="0" bIns="0" rIns="0">
            <a:spAutoFit/>
          </a:bodyPr>
          <a:lstStyle/>
          <a:p>
            <a:pPr algn="ctr">
              <a:lnSpc>
                <a:spcPts val="4590"/>
              </a:lnSpc>
            </a:pPr>
            <a:r>
              <a:rPr lang="en-US" sz="4500" u="sng">
                <a:solidFill>
                  <a:srgbClr val="004AAD"/>
                </a:solidFill>
                <a:latin typeface="Poppins"/>
              </a:rPr>
              <a:t>Our Name</a:t>
            </a:r>
          </a:p>
        </p:txBody>
      </p:sp>
      <p:sp>
        <p:nvSpPr>
          <p:cNvPr name="TextBox 27" id="27"/>
          <p:cNvSpPr txBox="true"/>
          <p:nvPr/>
        </p:nvSpPr>
        <p:spPr>
          <a:xfrm rot="0">
            <a:off x="10418993" y="2063655"/>
            <a:ext cx="6540392" cy="4512408"/>
          </a:xfrm>
          <a:prstGeom prst="rect">
            <a:avLst/>
          </a:prstGeom>
        </p:spPr>
        <p:txBody>
          <a:bodyPr anchor="t" rtlCol="false" tIns="0" lIns="0" bIns="0" rIns="0">
            <a:spAutoFit/>
          </a:bodyPr>
          <a:lstStyle/>
          <a:p>
            <a:pPr algn="ctr">
              <a:lnSpc>
                <a:spcPts val="3909"/>
              </a:lnSpc>
            </a:pPr>
            <a:r>
              <a:rPr lang="en-US" sz="3429">
                <a:solidFill>
                  <a:srgbClr val="004AAD"/>
                </a:solidFill>
                <a:latin typeface="Poppins Italics"/>
              </a:rPr>
              <a:t>Our one-liner is “</a:t>
            </a:r>
            <a:r>
              <a:rPr lang="en-US" sz="3429">
                <a:solidFill>
                  <a:srgbClr val="004AAD"/>
                </a:solidFill>
                <a:latin typeface="Poppins Bold Italics"/>
              </a:rPr>
              <a:t>A personal secretary for your medical appointment needs.”</a:t>
            </a:r>
          </a:p>
          <a:p>
            <a:pPr algn="ctr">
              <a:lnSpc>
                <a:spcPts val="3909"/>
              </a:lnSpc>
            </a:pPr>
          </a:p>
          <a:p>
            <a:pPr algn="ctr">
              <a:lnSpc>
                <a:spcPts val="3909"/>
              </a:lnSpc>
            </a:pPr>
            <a:r>
              <a:rPr lang="en-US" sz="3429">
                <a:solidFill>
                  <a:srgbClr val="004AAD"/>
                </a:solidFill>
                <a:latin typeface="Poppins Italics"/>
              </a:rPr>
              <a:t> CheckUp is a </a:t>
            </a:r>
            <a:r>
              <a:rPr lang="en-US" sz="3429">
                <a:solidFill>
                  <a:srgbClr val="004AAD"/>
                </a:solidFill>
                <a:latin typeface="Poppins Bold Italics"/>
              </a:rPr>
              <a:t>novel solution to the lack of traction</a:t>
            </a:r>
            <a:r>
              <a:rPr lang="en-US" sz="3429">
                <a:solidFill>
                  <a:srgbClr val="004AAD"/>
                </a:solidFill>
                <a:latin typeface="Poppins Italics"/>
              </a:rPr>
              <a:t> for healthcare-specific calendar scheduling apps </a:t>
            </a:r>
          </a:p>
          <a:p>
            <a:pPr algn="ctr">
              <a:lnSpc>
                <a:spcPts val="3909"/>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800000">
            <a:off x="-430777" y="0"/>
            <a:ext cx="18783697" cy="4605433"/>
          </a:xfrm>
          <a:custGeom>
            <a:avLst/>
            <a:gdLst/>
            <a:ahLst/>
            <a:cxnLst/>
            <a:rect r="r" b="b" t="t" l="l"/>
            <a:pathLst>
              <a:path h="4605433" w="18783697">
                <a:moveTo>
                  <a:pt x="0" y="0"/>
                </a:moveTo>
                <a:lnTo>
                  <a:pt x="18783698" y="0"/>
                </a:lnTo>
                <a:lnTo>
                  <a:pt x="18783698" y="4605433"/>
                </a:lnTo>
                <a:lnTo>
                  <a:pt x="0" y="4605433"/>
                </a:lnTo>
                <a:lnTo>
                  <a:pt x="0" y="0"/>
                </a:lnTo>
                <a:close/>
              </a:path>
            </a:pathLst>
          </a:custGeom>
          <a:blipFill>
            <a:blip r:embed="rId5"/>
            <a:stretch>
              <a:fillRect l="0" t="-7865" r="0" b="-7865"/>
            </a:stretch>
          </a:blipFill>
        </p:spPr>
      </p:sp>
      <p:grpSp>
        <p:nvGrpSpPr>
          <p:cNvPr name="Group 4" id="4"/>
          <p:cNvGrpSpPr/>
          <p:nvPr/>
        </p:nvGrpSpPr>
        <p:grpSpPr>
          <a:xfrm rot="0">
            <a:off x="7299910" y="643487"/>
            <a:ext cx="2142815" cy="2142815"/>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3533CD">
                    <a:alpha val="100000"/>
                  </a:srgbClr>
                </a:gs>
              </a:gsLst>
              <a:lin ang="0"/>
            </a:gradFill>
          </p:spPr>
        </p:sp>
        <p:sp>
          <p:nvSpPr>
            <p:cNvPr name="TextBox 6" id="6"/>
            <p:cNvSpPr txBox="true"/>
            <p:nvPr/>
          </p:nvSpPr>
          <p:spPr>
            <a:xfrm>
              <a:off x="76200" y="0"/>
              <a:ext cx="660400" cy="736600"/>
            </a:xfrm>
            <a:prstGeom prst="rect">
              <a:avLst/>
            </a:prstGeom>
          </p:spPr>
          <p:txBody>
            <a:bodyPr anchor="ctr" rtlCol="false" tIns="50800" lIns="50800" bIns="50800" rIns="50800"/>
            <a:lstStyle/>
            <a:p>
              <a:pPr algn="ctr">
                <a:lnSpc>
                  <a:spcPts val="3154"/>
                </a:lnSpc>
              </a:pPr>
            </a:p>
          </p:txBody>
        </p:sp>
      </p:grpSp>
      <p:grpSp>
        <p:nvGrpSpPr>
          <p:cNvPr name="Group 7" id="7"/>
          <p:cNvGrpSpPr/>
          <p:nvPr/>
        </p:nvGrpSpPr>
        <p:grpSpPr>
          <a:xfrm rot="0">
            <a:off x="1519730" y="643487"/>
            <a:ext cx="2142815" cy="2142815"/>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3533CD">
                    <a:alpha val="100000"/>
                  </a:srgbClr>
                </a:gs>
              </a:gsLst>
              <a:lin ang="0"/>
            </a:gradFill>
          </p:spPr>
        </p:sp>
        <p:sp>
          <p:nvSpPr>
            <p:cNvPr name="TextBox 9" id="9"/>
            <p:cNvSpPr txBox="true"/>
            <p:nvPr/>
          </p:nvSpPr>
          <p:spPr>
            <a:xfrm>
              <a:off x="76200" y="0"/>
              <a:ext cx="660400" cy="736600"/>
            </a:xfrm>
            <a:prstGeom prst="rect">
              <a:avLst/>
            </a:prstGeom>
          </p:spPr>
          <p:txBody>
            <a:bodyPr anchor="ctr" rtlCol="false" tIns="50800" lIns="50800" bIns="50800" rIns="50800"/>
            <a:lstStyle/>
            <a:p>
              <a:pPr algn="ctr">
                <a:lnSpc>
                  <a:spcPts val="3154"/>
                </a:lnSpc>
              </a:pPr>
            </a:p>
          </p:txBody>
        </p:sp>
      </p:grpSp>
      <p:sp>
        <p:nvSpPr>
          <p:cNvPr name="Freeform 10" id="10"/>
          <p:cNvSpPr/>
          <p:nvPr/>
        </p:nvSpPr>
        <p:spPr>
          <a:xfrm flipH="false" flipV="false" rot="0">
            <a:off x="2147450" y="1140329"/>
            <a:ext cx="887376" cy="1145001"/>
          </a:xfrm>
          <a:custGeom>
            <a:avLst/>
            <a:gdLst/>
            <a:ahLst/>
            <a:cxnLst/>
            <a:rect r="r" b="b" t="t" l="l"/>
            <a:pathLst>
              <a:path h="1145001" w="887376">
                <a:moveTo>
                  <a:pt x="0" y="0"/>
                </a:moveTo>
                <a:lnTo>
                  <a:pt x="887376" y="0"/>
                </a:lnTo>
                <a:lnTo>
                  <a:pt x="887376" y="1145001"/>
                </a:lnTo>
                <a:lnTo>
                  <a:pt x="0" y="114500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1" id="11"/>
          <p:cNvGrpSpPr/>
          <p:nvPr/>
        </p:nvGrpSpPr>
        <p:grpSpPr>
          <a:xfrm rot="0">
            <a:off x="13548000" y="643487"/>
            <a:ext cx="2174719" cy="2174719"/>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3533CD">
                    <a:alpha val="100000"/>
                  </a:srgbClr>
                </a:gs>
              </a:gsLst>
              <a:lin ang="0"/>
            </a:gradFill>
          </p:spPr>
        </p:sp>
        <p:sp>
          <p:nvSpPr>
            <p:cNvPr name="TextBox 13" id="13"/>
            <p:cNvSpPr txBox="true"/>
            <p:nvPr/>
          </p:nvSpPr>
          <p:spPr>
            <a:xfrm>
              <a:off x="76200" y="0"/>
              <a:ext cx="660400" cy="736600"/>
            </a:xfrm>
            <a:prstGeom prst="rect">
              <a:avLst/>
            </a:prstGeom>
          </p:spPr>
          <p:txBody>
            <a:bodyPr anchor="ctr" rtlCol="false" tIns="50800" lIns="50800" bIns="50800" rIns="50800"/>
            <a:lstStyle/>
            <a:p>
              <a:pPr algn="ctr">
                <a:lnSpc>
                  <a:spcPts val="3154"/>
                </a:lnSpc>
              </a:pPr>
            </a:p>
          </p:txBody>
        </p:sp>
      </p:grpSp>
      <p:sp>
        <p:nvSpPr>
          <p:cNvPr name="Freeform 14" id="14"/>
          <p:cNvSpPr/>
          <p:nvPr/>
        </p:nvSpPr>
        <p:spPr>
          <a:xfrm flipH="false" flipV="false" rot="0">
            <a:off x="7767307" y="1053971"/>
            <a:ext cx="1210743" cy="1210743"/>
          </a:xfrm>
          <a:custGeom>
            <a:avLst/>
            <a:gdLst/>
            <a:ahLst/>
            <a:cxnLst/>
            <a:rect r="r" b="b" t="t" l="l"/>
            <a:pathLst>
              <a:path h="1210743" w="1210743">
                <a:moveTo>
                  <a:pt x="0" y="0"/>
                </a:moveTo>
                <a:lnTo>
                  <a:pt x="1210742" y="0"/>
                </a:lnTo>
                <a:lnTo>
                  <a:pt x="1210742" y="1210743"/>
                </a:lnTo>
                <a:lnTo>
                  <a:pt x="0" y="121074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3979448" y="1155100"/>
            <a:ext cx="1323554" cy="1151492"/>
          </a:xfrm>
          <a:custGeom>
            <a:avLst/>
            <a:gdLst/>
            <a:ahLst/>
            <a:cxnLst/>
            <a:rect r="r" b="b" t="t" l="l"/>
            <a:pathLst>
              <a:path h="1151492" w="1323554">
                <a:moveTo>
                  <a:pt x="0" y="0"/>
                </a:moveTo>
                <a:lnTo>
                  <a:pt x="1323554" y="0"/>
                </a:lnTo>
                <a:lnTo>
                  <a:pt x="1323554" y="1151492"/>
                </a:lnTo>
                <a:lnTo>
                  <a:pt x="0" y="115149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AutoShape 16" id="16"/>
          <p:cNvSpPr/>
          <p:nvPr/>
        </p:nvSpPr>
        <p:spPr>
          <a:xfrm flipH="true" flipV="true">
            <a:off x="5544503" y="3171726"/>
            <a:ext cx="35873" cy="6492240"/>
          </a:xfrm>
          <a:prstGeom prst="line">
            <a:avLst/>
          </a:prstGeom>
          <a:ln cap="flat" w="76200">
            <a:solidFill>
              <a:srgbClr val="004AAD"/>
            </a:solidFill>
            <a:prstDash val="solid"/>
            <a:headEnd type="none" len="sm" w="sm"/>
            <a:tailEnd type="none" len="sm" w="sm"/>
          </a:ln>
        </p:spPr>
      </p:sp>
      <p:sp>
        <p:nvSpPr>
          <p:cNvPr name="AutoShape 17" id="17"/>
          <p:cNvSpPr/>
          <p:nvPr/>
        </p:nvSpPr>
        <p:spPr>
          <a:xfrm flipH="true" flipV="true">
            <a:off x="11560644" y="3072263"/>
            <a:ext cx="35873" cy="6492240"/>
          </a:xfrm>
          <a:prstGeom prst="line">
            <a:avLst/>
          </a:prstGeom>
          <a:ln cap="flat" w="76200">
            <a:solidFill>
              <a:srgbClr val="004AAD"/>
            </a:solidFill>
            <a:prstDash val="solid"/>
            <a:headEnd type="none" len="sm" w="sm"/>
            <a:tailEnd type="none" len="sm" w="sm"/>
          </a:ln>
        </p:spPr>
      </p:sp>
      <p:sp>
        <p:nvSpPr>
          <p:cNvPr name="TextBox 18" id="18"/>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19" id="19"/>
          <p:cNvSpPr txBox="true"/>
          <p:nvPr/>
        </p:nvSpPr>
        <p:spPr>
          <a:xfrm rot="0">
            <a:off x="-430777" y="3925427"/>
            <a:ext cx="6484081" cy="727583"/>
          </a:xfrm>
          <a:prstGeom prst="rect">
            <a:avLst/>
          </a:prstGeom>
        </p:spPr>
        <p:txBody>
          <a:bodyPr anchor="t" rtlCol="false" tIns="0" lIns="0" bIns="0" rIns="0">
            <a:spAutoFit/>
          </a:bodyPr>
          <a:lstStyle/>
          <a:p>
            <a:pPr algn="ctr">
              <a:lnSpc>
                <a:spcPts val="4816"/>
              </a:lnSpc>
            </a:pPr>
            <a:r>
              <a:rPr lang="en-US" sz="5600">
                <a:solidFill>
                  <a:srgbClr val="45467E"/>
                </a:solidFill>
                <a:latin typeface="Poppins Bold Italics"/>
              </a:rPr>
              <a:t>The User</a:t>
            </a:r>
          </a:p>
        </p:txBody>
      </p:sp>
      <p:sp>
        <p:nvSpPr>
          <p:cNvPr name="TextBox 20" id="20"/>
          <p:cNvSpPr txBox="true"/>
          <p:nvPr/>
        </p:nvSpPr>
        <p:spPr>
          <a:xfrm rot="0">
            <a:off x="5349403" y="3877850"/>
            <a:ext cx="6484081" cy="727583"/>
          </a:xfrm>
          <a:prstGeom prst="rect">
            <a:avLst/>
          </a:prstGeom>
        </p:spPr>
        <p:txBody>
          <a:bodyPr anchor="t" rtlCol="false" tIns="0" lIns="0" bIns="0" rIns="0">
            <a:spAutoFit/>
          </a:bodyPr>
          <a:lstStyle/>
          <a:p>
            <a:pPr algn="ctr">
              <a:lnSpc>
                <a:spcPts val="4816"/>
              </a:lnSpc>
            </a:pPr>
            <a:r>
              <a:rPr lang="en-US" sz="5600">
                <a:solidFill>
                  <a:srgbClr val="45467E"/>
                </a:solidFill>
                <a:latin typeface="Poppins Bold Italics"/>
              </a:rPr>
              <a:t>Problem</a:t>
            </a:r>
          </a:p>
        </p:txBody>
      </p:sp>
      <p:sp>
        <p:nvSpPr>
          <p:cNvPr name="TextBox 21" id="21"/>
          <p:cNvSpPr txBox="true"/>
          <p:nvPr/>
        </p:nvSpPr>
        <p:spPr>
          <a:xfrm rot="0">
            <a:off x="11578581" y="3925427"/>
            <a:ext cx="6484081" cy="727583"/>
          </a:xfrm>
          <a:prstGeom prst="rect">
            <a:avLst/>
          </a:prstGeom>
        </p:spPr>
        <p:txBody>
          <a:bodyPr anchor="t" rtlCol="false" tIns="0" lIns="0" bIns="0" rIns="0">
            <a:spAutoFit/>
          </a:bodyPr>
          <a:lstStyle/>
          <a:p>
            <a:pPr algn="ctr">
              <a:lnSpc>
                <a:spcPts val="4816"/>
              </a:lnSpc>
            </a:pPr>
            <a:r>
              <a:rPr lang="en-US" sz="5600">
                <a:solidFill>
                  <a:srgbClr val="45467E"/>
                </a:solidFill>
                <a:latin typeface="Poppins Bold Italics"/>
              </a:rPr>
              <a:t>Solution</a:t>
            </a:r>
          </a:p>
        </p:txBody>
      </p:sp>
      <p:sp>
        <p:nvSpPr>
          <p:cNvPr name="TextBox 22" id="22"/>
          <p:cNvSpPr txBox="true"/>
          <p:nvPr/>
        </p:nvSpPr>
        <p:spPr>
          <a:xfrm rot="0">
            <a:off x="862639" y="4879959"/>
            <a:ext cx="3897250" cy="2867323"/>
          </a:xfrm>
          <a:prstGeom prst="rect">
            <a:avLst/>
          </a:prstGeom>
        </p:spPr>
        <p:txBody>
          <a:bodyPr anchor="t" rtlCol="false" tIns="0" lIns="0" bIns="0" rIns="0">
            <a:spAutoFit/>
          </a:bodyPr>
          <a:lstStyle/>
          <a:p>
            <a:pPr algn="ctr">
              <a:lnSpc>
                <a:spcPts val="3761"/>
              </a:lnSpc>
            </a:pPr>
            <a:r>
              <a:rPr lang="en-US" sz="3300">
                <a:solidFill>
                  <a:srgbClr val="004AAD"/>
                </a:solidFill>
                <a:latin typeface="Poppins Bold"/>
              </a:rPr>
              <a:t>Young</a:t>
            </a:r>
            <a:r>
              <a:rPr lang="en-US" sz="3300">
                <a:solidFill>
                  <a:srgbClr val="004AAD"/>
                </a:solidFill>
                <a:latin typeface="Poppins"/>
              </a:rPr>
              <a:t>, tech-savvy working </a:t>
            </a:r>
            <a:r>
              <a:rPr lang="en-US" sz="3300">
                <a:solidFill>
                  <a:srgbClr val="004AAD"/>
                </a:solidFill>
                <a:latin typeface="Poppins Bold"/>
              </a:rPr>
              <a:t>professionals </a:t>
            </a:r>
            <a:r>
              <a:rPr lang="en-US" sz="3300">
                <a:solidFill>
                  <a:srgbClr val="004AAD"/>
                </a:solidFill>
                <a:latin typeface="Poppins"/>
              </a:rPr>
              <a:t>who have recently moved to a </a:t>
            </a:r>
            <a:r>
              <a:rPr lang="en-US" sz="3300">
                <a:solidFill>
                  <a:srgbClr val="004AAD"/>
                </a:solidFill>
                <a:latin typeface="Poppins Bold"/>
              </a:rPr>
              <a:t>new city  </a:t>
            </a:r>
          </a:p>
        </p:txBody>
      </p:sp>
      <p:sp>
        <p:nvSpPr>
          <p:cNvPr name="TextBox 23" id="23"/>
          <p:cNvSpPr txBox="true"/>
          <p:nvPr/>
        </p:nvSpPr>
        <p:spPr>
          <a:xfrm rot="0">
            <a:off x="5790204" y="4879959"/>
            <a:ext cx="5602478" cy="1450997"/>
          </a:xfrm>
          <a:prstGeom prst="rect">
            <a:avLst/>
          </a:prstGeom>
        </p:spPr>
        <p:txBody>
          <a:bodyPr anchor="t" rtlCol="false" tIns="0" lIns="0" bIns="0" rIns="0">
            <a:spAutoFit/>
          </a:bodyPr>
          <a:lstStyle/>
          <a:p>
            <a:pPr algn="ctr">
              <a:lnSpc>
                <a:spcPts val="3762"/>
              </a:lnSpc>
            </a:pPr>
            <a:r>
              <a:rPr lang="en-US" sz="3300">
                <a:solidFill>
                  <a:srgbClr val="004AAD"/>
                </a:solidFill>
                <a:latin typeface="Poppins"/>
              </a:rPr>
              <a:t>People don’t schedule medical appointments because of: </a:t>
            </a:r>
          </a:p>
        </p:txBody>
      </p:sp>
      <p:sp>
        <p:nvSpPr>
          <p:cNvPr name="TextBox 24" id="24"/>
          <p:cNvSpPr txBox="true"/>
          <p:nvPr/>
        </p:nvSpPr>
        <p:spPr>
          <a:xfrm rot="0">
            <a:off x="6189418" y="6486971"/>
            <a:ext cx="5259021" cy="2911220"/>
          </a:xfrm>
          <a:prstGeom prst="rect">
            <a:avLst/>
          </a:prstGeom>
        </p:spPr>
        <p:txBody>
          <a:bodyPr anchor="t" rtlCol="false" tIns="0" lIns="0" bIns="0" rIns="0">
            <a:spAutoFit/>
          </a:bodyPr>
          <a:lstStyle/>
          <a:p>
            <a:pPr marL="712478" indent="-356239" lvl="1">
              <a:lnSpc>
                <a:spcPts val="4587"/>
              </a:lnSpc>
              <a:buFont typeface="Arial"/>
              <a:buChar char="•"/>
            </a:pPr>
            <a:r>
              <a:rPr lang="en-US" sz="3300">
                <a:solidFill>
                  <a:srgbClr val="004AAD"/>
                </a:solidFill>
                <a:latin typeface="Poppins Bold Italics"/>
              </a:rPr>
              <a:t>Busy schedules</a:t>
            </a:r>
          </a:p>
          <a:p>
            <a:pPr marL="712478" indent="-356239" lvl="1">
              <a:lnSpc>
                <a:spcPts val="4587"/>
              </a:lnSpc>
              <a:buFont typeface="Arial"/>
              <a:buChar char="•"/>
            </a:pPr>
            <a:r>
              <a:rPr lang="en-US" sz="3300">
                <a:solidFill>
                  <a:srgbClr val="004AAD"/>
                </a:solidFill>
                <a:latin typeface="Poppins Bold Italics"/>
              </a:rPr>
              <a:t>Forgetfulness</a:t>
            </a:r>
          </a:p>
          <a:p>
            <a:pPr marL="712478" indent="-356239" lvl="1">
              <a:lnSpc>
                <a:spcPts val="4587"/>
              </a:lnSpc>
              <a:buFont typeface="Arial"/>
              <a:buChar char="•"/>
            </a:pPr>
            <a:r>
              <a:rPr lang="en-US" sz="3300">
                <a:solidFill>
                  <a:srgbClr val="004AAD"/>
                </a:solidFill>
                <a:latin typeface="Poppins Bold Italics"/>
              </a:rPr>
              <a:t>Negligence</a:t>
            </a:r>
          </a:p>
          <a:p>
            <a:pPr marL="712478" indent="-356239" lvl="1">
              <a:lnSpc>
                <a:spcPts val="4587"/>
              </a:lnSpc>
              <a:buFont typeface="Arial"/>
              <a:buChar char="•"/>
            </a:pPr>
            <a:r>
              <a:rPr lang="en-US" sz="3300">
                <a:solidFill>
                  <a:srgbClr val="004AAD"/>
                </a:solidFill>
                <a:latin typeface="Poppins Bold Italics"/>
              </a:rPr>
              <a:t>Tedious booking processes</a:t>
            </a:r>
          </a:p>
        </p:txBody>
      </p:sp>
      <p:sp>
        <p:nvSpPr>
          <p:cNvPr name="TextBox 25" id="25"/>
          <p:cNvSpPr txBox="true"/>
          <p:nvPr/>
        </p:nvSpPr>
        <p:spPr>
          <a:xfrm rot="0">
            <a:off x="12019382" y="4879959"/>
            <a:ext cx="5602478" cy="2867324"/>
          </a:xfrm>
          <a:prstGeom prst="rect">
            <a:avLst/>
          </a:prstGeom>
        </p:spPr>
        <p:txBody>
          <a:bodyPr anchor="t" rtlCol="false" tIns="0" lIns="0" bIns="0" rIns="0">
            <a:spAutoFit/>
          </a:bodyPr>
          <a:lstStyle/>
          <a:p>
            <a:pPr algn="ctr">
              <a:lnSpc>
                <a:spcPts val="3762"/>
              </a:lnSpc>
            </a:pPr>
            <a:r>
              <a:rPr lang="en-US" sz="3300">
                <a:solidFill>
                  <a:srgbClr val="004AAD"/>
                </a:solidFill>
                <a:latin typeface="Poppins"/>
              </a:rPr>
              <a:t>A </a:t>
            </a:r>
            <a:r>
              <a:rPr lang="en-US" sz="3300">
                <a:solidFill>
                  <a:srgbClr val="004AAD"/>
                </a:solidFill>
                <a:latin typeface="Poppins Bold"/>
              </a:rPr>
              <a:t>virtual secretary </a:t>
            </a:r>
            <a:r>
              <a:rPr lang="en-US" sz="3300">
                <a:solidFill>
                  <a:srgbClr val="004AAD"/>
                </a:solidFill>
                <a:latin typeface="Poppins"/>
              </a:rPr>
              <a:t>that </a:t>
            </a:r>
            <a:r>
              <a:rPr lang="en-US" sz="3300">
                <a:solidFill>
                  <a:srgbClr val="004AAD"/>
                </a:solidFill>
                <a:latin typeface="Poppins Bold"/>
              </a:rPr>
              <a:t>schedules</a:t>
            </a:r>
            <a:r>
              <a:rPr lang="en-US" sz="3300">
                <a:solidFill>
                  <a:srgbClr val="004AAD"/>
                </a:solidFill>
                <a:latin typeface="Poppins"/>
              </a:rPr>
              <a:t> regular medical appointments with physicians based on </a:t>
            </a:r>
            <a:r>
              <a:rPr lang="en-US" sz="3300">
                <a:solidFill>
                  <a:srgbClr val="004AAD"/>
                </a:solidFill>
                <a:latin typeface="Poppins Bold"/>
              </a:rPr>
              <a:t>patient preferences</a:t>
            </a:r>
            <a:r>
              <a:rPr lang="en-US" sz="3300">
                <a:solidFill>
                  <a:srgbClr val="004AAD"/>
                </a:solidFill>
                <a:latin typeface="Poppins"/>
              </a:rPr>
              <a:t> &amp; </a:t>
            </a:r>
            <a:r>
              <a:rPr lang="en-US" sz="3300">
                <a:solidFill>
                  <a:srgbClr val="004AAD"/>
                </a:solidFill>
                <a:latin typeface="Poppins Bold"/>
              </a:rPr>
              <a:t>calendar app</a:t>
            </a:r>
            <a:r>
              <a:rPr lang="en-US" sz="3300">
                <a:solidFill>
                  <a:srgbClr val="004AAD"/>
                </a:solidFill>
                <a:latin typeface="Poppins"/>
              </a:rPr>
              <a:t> data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95697" y="6759374"/>
            <a:ext cx="18783697" cy="4605433"/>
          </a:xfrm>
          <a:custGeom>
            <a:avLst/>
            <a:gdLst/>
            <a:ahLst/>
            <a:cxnLst/>
            <a:rect r="r" b="b" t="t" l="l"/>
            <a:pathLst>
              <a:path h="4605433" w="18783697">
                <a:moveTo>
                  <a:pt x="0" y="0"/>
                </a:moveTo>
                <a:lnTo>
                  <a:pt x="18783697" y="0"/>
                </a:lnTo>
                <a:lnTo>
                  <a:pt x="18783697" y="4605432"/>
                </a:lnTo>
                <a:lnTo>
                  <a:pt x="0" y="4605432"/>
                </a:lnTo>
                <a:lnTo>
                  <a:pt x="0" y="0"/>
                </a:lnTo>
                <a:close/>
              </a:path>
            </a:pathLst>
          </a:custGeom>
          <a:blipFill>
            <a:blip r:embed="rId5"/>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5" id="5"/>
          <p:cNvSpPr/>
          <p:nvPr/>
        </p:nvSpPr>
        <p:spPr>
          <a:xfrm flipH="false" flipV="false" rot="0">
            <a:off x="8054300" y="5719365"/>
            <a:ext cx="1683702" cy="1683702"/>
          </a:xfrm>
          <a:custGeom>
            <a:avLst/>
            <a:gdLst/>
            <a:ahLst/>
            <a:cxnLst/>
            <a:rect r="r" b="b" t="t" l="l"/>
            <a:pathLst>
              <a:path h="1683702" w="1683702">
                <a:moveTo>
                  <a:pt x="0" y="0"/>
                </a:moveTo>
                <a:lnTo>
                  <a:pt x="1683702" y="0"/>
                </a:lnTo>
                <a:lnTo>
                  <a:pt x="1683702" y="1683702"/>
                </a:lnTo>
                <a:lnTo>
                  <a:pt x="0" y="168370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7" id="7"/>
          <p:cNvSpPr txBox="true"/>
          <p:nvPr/>
        </p:nvSpPr>
        <p:spPr>
          <a:xfrm rot="0">
            <a:off x="-267233" y="3821793"/>
            <a:ext cx="18326768" cy="1321707"/>
          </a:xfrm>
          <a:prstGeom prst="rect">
            <a:avLst/>
          </a:prstGeom>
        </p:spPr>
        <p:txBody>
          <a:bodyPr anchor="t" rtlCol="false" tIns="0" lIns="0" bIns="0" rIns="0">
            <a:spAutoFit/>
          </a:bodyPr>
          <a:lstStyle/>
          <a:p>
            <a:pPr algn="ctr">
              <a:lnSpc>
                <a:spcPts val="9635"/>
              </a:lnSpc>
            </a:pPr>
            <a:r>
              <a:rPr lang="en-US" sz="8452">
                <a:solidFill>
                  <a:srgbClr val="004AAD"/>
                </a:solidFill>
                <a:latin typeface="Poppins Bold"/>
              </a:rPr>
              <a:t>Market Research</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4" id="4"/>
          <p:cNvSpPr/>
          <p:nvPr/>
        </p:nvSpPr>
        <p:spPr>
          <a:xfrm flipH="false" flipV="false" rot="-10800000">
            <a:off x="-355287" y="-1958296"/>
            <a:ext cx="18783697" cy="4605433"/>
          </a:xfrm>
          <a:custGeom>
            <a:avLst/>
            <a:gdLst/>
            <a:ahLst/>
            <a:cxnLst/>
            <a:rect r="r" b="b" t="t" l="l"/>
            <a:pathLst>
              <a:path h="4605433" w="18783697">
                <a:moveTo>
                  <a:pt x="0" y="0"/>
                </a:moveTo>
                <a:lnTo>
                  <a:pt x="18783698" y="0"/>
                </a:lnTo>
                <a:lnTo>
                  <a:pt x="18783698" y="4605433"/>
                </a:lnTo>
                <a:lnTo>
                  <a:pt x="0" y="4605433"/>
                </a:lnTo>
                <a:lnTo>
                  <a:pt x="0" y="0"/>
                </a:lnTo>
                <a:close/>
              </a:path>
            </a:pathLst>
          </a:custGeom>
          <a:blipFill>
            <a:blip r:embed="rId5"/>
            <a:stretch>
              <a:fillRect l="0" t="-7865" r="0" b="-7865"/>
            </a:stretch>
          </a:blipFill>
        </p:spPr>
      </p:sp>
      <p:sp>
        <p:nvSpPr>
          <p:cNvPr name="Freeform 5" id="5"/>
          <p:cNvSpPr/>
          <p:nvPr/>
        </p:nvSpPr>
        <p:spPr>
          <a:xfrm flipH="false" flipV="false" rot="0">
            <a:off x="575394" y="470259"/>
            <a:ext cx="6827480" cy="2176878"/>
          </a:xfrm>
          <a:custGeom>
            <a:avLst/>
            <a:gdLst/>
            <a:ahLst/>
            <a:cxnLst/>
            <a:rect r="r" b="b" t="t" l="l"/>
            <a:pathLst>
              <a:path h="2176878" w="6827480">
                <a:moveTo>
                  <a:pt x="0" y="0"/>
                </a:moveTo>
                <a:lnTo>
                  <a:pt x="6827480" y="0"/>
                </a:lnTo>
                <a:lnTo>
                  <a:pt x="6827480" y="2176878"/>
                </a:lnTo>
                <a:lnTo>
                  <a:pt x="0" y="2176878"/>
                </a:lnTo>
                <a:lnTo>
                  <a:pt x="0" y="0"/>
                </a:lnTo>
                <a:close/>
              </a:path>
            </a:pathLst>
          </a:custGeom>
          <a:blipFill>
            <a:blip r:embed="rId6"/>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7" id="7"/>
          <p:cNvSpPr txBox="true"/>
          <p:nvPr/>
        </p:nvSpPr>
        <p:spPr>
          <a:xfrm rot="0">
            <a:off x="7615708" y="952644"/>
            <a:ext cx="9990901" cy="1317625"/>
          </a:xfrm>
          <a:prstGeom prst="rect">
            <a:avLst/>
          </a:prstGeom>
        </p:spPr>
        <p:txBody>
          <a:bodyPr anchor="t" rtlCol="false" tIns="0" lIns="0" bIns="0" rIns="0">
            <a:spAutoFit/>
          </a:bodyPr>
          <a:lstStyle/>
          <a:p>
            <a:pPr algn="ctr">
              <a:lnSpc>
                <a:spcPts val="3499"/>
              </a:lnSpc>
              <a:spcBef>
                <a:spcPct val="0"/>
              </a:spcBef>
            </a:pPr>
            <a:r>
              <a:rPr lang="en-US" sz="2499">
                <a:solidFill>
                  <a:srgbClr val="004AAD"/>
                </a:solidFill>
                <a:latin typeface="Poppins Italics"/>
              </a:rPr>
              <a:t> A patient portal for sharing health records, guidance, appointment scheduling, and patient-physician communications </a:t>
            </a:r>
          </a:p>
        </p:txBody>
      </p:sp>
      <p:grpSp>
        <p:nvGrpSpPr>
          <p:cNvPr name="Group 8" id="8"/>
          <p:cNvGrpSpPr/>
          <p:nvPr/>
        </p:nvGrpSpPr>
        <p:grpSpPr>
          <a:xfrm rot="0">
            <a:off x="790488" y="4236921"/>
            <a:ext cx="8596378" cy="3586544"/>
            <a:chOff x="0" y="0"/>
            <a:chExt cx="11461838" cy="4782058"/>
          </a:xfrm>
        </p:grpSpPr>
        <p:sp>
          <p:nvSpPr>
            <p:cNvPr name="TextBox 9" id="9"/>
            <p:cNvSpPr txBox="true"/>
            <p:nvPr/>
          </p:nvSpPr>
          <p:spPr>
            <a:xfrm rot="0">
              <a:off x="0" y="634875"/>
              <a:ext cx="11461838" cy="4147183"/>
            </a:xfrm>
            <a:prstGeom prst="rect">
              <a:avLst/>
            </a:prstGeom>
          </p:spPr>
          <p:txBody>
            <a:bodyPr anchor="t" rtlCol="false" tIns="0" lIns="0" bIns="0" rIns="0">
              <a:spAutoFit/>
            </a:bodyPr>
            <a:lstStyle/>
            <a:p>
              <a:pPr marL="712478" indent="-356239" lvl="1">
                <a:lnSpc>
                  <a:spcPts val="4950"/>
                </a:lnSpc>
                <a:buFont typeface="Arial"/>
                <a:buChar char="•"/>
              </a:pPr>
              <a:r>
                <a:rPr lang="en-US" sz="3300">
                  <a:solidFill>
                    <a:srgbClr val="004AAD"/>
                  </a:solidFill>
                  <a:latin typeface="Poppins"/>
                </a:rPr>
                <a:t>Effective </a:t>
              </a:r>
              <a:r>
                <a:rPr lang="en-US" sz="3300">
                  <a:solidFill>
                    <a:srgbClr val="004AAD"/>
                  </a:solidFill>
                  <a:latin typeface="Poppins Bold"/>
                </a:rPr>
                <a:t>appointment tracking</a:t>
              </a:r>
            </a:p>
            <a:p>
              <a:pPr marL="712478" indent="-356239" lvl="1">
                <a:lnSpc>
                  <a:spcPts val="4950"/>
                </a:lnSpc>
                <a:buFont typeface="Arial"/>
                <a:buChar char="•"/>
              </a:pPr>
              <a:r>
                <a:rPr lang="en-US" sz="3300">
                  <a:solidFill>
                    <a:srgbClr val="004AAD"/>
                  </a:solidFill>
                  <a:latin typeface="Poppins"/>
                </a:rPr>
                <a:t>Easy-to-understand lab results</a:t>
              </a:r>
            </a:p>
            <a:p>
              <a:pPr marL="712478" indent="-356239" lvl="1">
                <a:lnSpc>
                  <a:spcPts val="4950"/>
                </a:lnSpc>
                <a:buFont typeface="Arial"/>
                <a:buChar char="•"/>
              </a:pPr>
              <a:r>
                <a:rPr lang="en-US" sz="3300">
                  <a:solidFill>
                    <a:srgbClr val="004AAD"/>
                  </a:solidFill>
                  <a:latin typeface="Poppins"/>
                </a:rPr>
                <a:t>Quick </a:t>
              </a:r>
              <a:r>
                <a:rPr lang="en-US" sz="3300">
                  <a:solidFill>
                    <a:srgbClr val="004AAD"/>
                  </a:solidFill>
                  <a:latin typeface="Poppins Bold"/>
                </a:rPr>
                <a:t>billing </a:t>
              </a:r>
              <a:r>
                <a:rPr lang="en-US" sz="3300">
                  <a:solidFill>
                    <a:srgbClr val="004AAD"/>
                  </a:solidFill>
                  <a:latin typeface="Poppins"/>
                </a:rPr>
                <a:t>system</a:t>
              </a:r>
            </a:p>
            <a:p>
              <a:pPr marL="712478" indent="-356239" lvl="1">
                <a:lnSpc>
                  <a:spcPts val="4950"/>
                </a:lnSpc>
                <a:buFont typeface="Arial"/>
                <a:buChar char="•"/>
              </a:pPr>
              <a:r>
                <a:rPr lang="en-US" sz="3300">
                  <a:solidFill>
                    <a:srgbClr val="004AAD"/>
                  </a:solidFill>
                  <a:latin typeface="Poppins"/>
                </a:rPr>
                <a:t>Fast access to </a:t>
              </a:r>
              <a:r>
                <a:rPr lang="en-US" sz="3300">
                  <a:solidFill>
                    <a:srgbClr val="004AAD"/>
                  </a:solidFill>
                  <a:latin typeface="Poppins Bold"/>
                </a:rPr>
                <a:t>live chats</a:t>
              </a:r>
              <a:r>
                <a:rPr lang="en-US" sz="3300">
                  <a:solidFill>
                    <a:srgbClr val="004AAD"/>
                  </a:solidFill>
                  <a:latin typeface="Poppins"/>
                </a:rPr>
                <a:t> with doctors</a:t>
              </a:r>
            </a:p>
          </p:txBody>
        </p:sp>
        <p:sp>
          <p:nvSpPr>
            <p:cNvPr name="TextBox 10" id="10"/>
            <p:cNvSpPr txBox="true"/>
            <p:nvPr/>
          </p:nvSpPr>
          <p:spPr>
            <a:xfrm rot="0">
              <a:off x="1070702" y="85725"/>
              <a:ext cx="9025887" cy="640583"/>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What Works</a:t>
              </a:r>
            </a:p>
          </p:txBody>
        </p:sp>
      </p:grpSp>
      <p:grpSp>
        <p:nvGrpSpPr>
          <p:cNvPr name="Group 11" id="11"/>
          <p:cNvGrpSpPr/>
          <p:nvPr/>
        </p:nvGrpSpPr>
        <p:grpSpPr>
          <a:xfrm rot="0">
            <a:off x="10203169" y="3688432"/>
            <a:ext cx="7056131" cy="4043552"/>
            <a:chOff x="0" y="0"/>
            <a:chExt cx="9408175" cy="5391403"/>
          </a:xfrm>
        </p:grpSpPr>
        <p:sp>
          <p:nvSpPr>
            <p:cNvPr name="TextBox 12" id="12"/>
            <p:cNvSpPr txBox="true"/>
            <p:nvPr/>
          </p:nvSpPr>
          <p:spPr>
            <a:xfrm rot="0">
              <a:off x="0" y="759714"/>
              <a:ext cx="9408175" cy="4631689"/>
            </a:xfrm>
            <a:prstGeom prst="rect">
              <a:avLst/>
            </a:prstGeom>
          </p:spPr>
          <p:txBody>
            <a:bodyPr anchor="t" rtlCol="false" tIns="0" lIns="0" bIns="0" rIns="0">
              <a:spAutoFit/>
            </a:bodyPr>
            <a:lstStyle/>
            <a:p>
              <a:pPr marL="712478" indent="-356239" lvl="1">
                <a:lnSpc>
                  <a:spcPts val="4620"/>
                </a:lnSpc>
                <a:buFont typeface="Arial"/>
                <a:buChar char="•"/>
              </a:pPr>
              <a:r>
                <a:rPr lang="en-US" sz="3300">
                  <a:solidFill>
                    <a:srgbClr val="004AAD"/>
                  </a:solidFill>
                  <a:latin typeface="Poppins"/>
                </a:rPr>
                <a:t>Providers cannot see patient records from other providers</a:t>
              </a:r>
            </a:p>
            <a:p>
              <a:pPr marL="712478" indent="-356239" lvl="1">
                <a:lnSpc>
                  <a:spcPts val="4620"/>
                </a:lnSpc>
                <a:buFont typeface="Arial"/>
                <a:buChar char="•"/>
              </a:pPr>
              <a:r>
                <a:rPr lang="en-US" sz="3300">
                  <a:solidFill>
                    <a:srgbClr val="004AAD"/>
                  </a:solidFill>
                  <a:latin typeface="Poppins Bold"/>
                </a:rPr>
                <a:t>Slow</a:t>
              </a:r>
              <a:r>
                <a:rPr lang="en-US" sz="3300">
                  <a:solidFill>
                    <a:srgbClr val="004AAD"/>
                  </a:solidFill>
                  <a:latin typeface="Poppins"/>
                </a:rPr>
                <a:t> response time to chats</a:t>
              </a:r>
            </a:p>
            <a:p>
              <a:pPr marL="712478" indent="-356239" lvl="1">
                <a:lnSpc>
                  <a:spcPts val="4620"/>
                </a:lnSpc>
                <a:buFont typeface="Arial"/>
                <a:buChar char="•"/>
              </a:pPr>
              <a:r>
                <a:rPr lang="en-US" sz="3300">
                  <a:solidFill>
                    <a:srgbClr val="004AAD"/>
                  </a:solidFill>
                  <a:latin typeface="Poppins"/>
                </a:rPr>
                <a:t>Lack of </a:t>
              </a:r>
              <a:r>
                <a:rPr lang="en-US" sz="3300">
                  <a:solidFill>
                    <a:srgbClr val="004AAD"/>
                  </a:solidFill>
                  <a:latin typeface="Poppins Bold"/>
                </a:rPr>
                <a:t>updated</a:t>
              </a:r>
              <a:r>
                <a:rPr lang="en-US" sz="3300">
                  <a:solidFill>
                    <a:srgbClr val="004AAD"/>
                  </a:solidFill>
                  <a:latin typeface="Poppins"/>
                </a:rPr>
                <a:t> physician info</a:t>
              </a:r>
            </a:p>
            <a:p>
              <a:pPr marL="712478" indent="-356239" lvl="1">
                <a:lnSpc>
                  <a:spcPts val="4620"/>
                </a:lnSpc>
                <a:buFont typeface="Arial"/>
                <a:buChar char="•"/>
              </a:pPr>
              <a:r>
                <a:rPr lang="en-US" sz="3300">
                  <a:solidFill>
                    <a:srgbClr val="004AAD"/>
                  </a:solidFill>
                  <a:latin typeface="Poppins"/>
                </a:rPr>
                <a:t>Unpolished &amp; non-intuitive UI </a:t>
              </a:r>
            </a:p>
          </p:txBody>
        </p:sp>
        <p:sp>
          <p:nvSpPr>
            <p:cNvPr name="TextBox 13" id="13"/>
            <p:cNvSpPr txBox="true"/>
            <p:nvPr/>
          </p:nvSpPr>
          <p:spPr>
            <a:xfrm rot="0">
              <a:off x="939714" y="85725"/>
              <a:ext cx="7408683"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What Doesn’t Work</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4" id="4"/>
          <p:cNvSpPr/>
          <p:nvPr/>
        </p:nvSpPr>
        <p:spPr>
          <a:xfrm flipH="false" flipV="false" rot="-10800000">
            <a:off x="-355287" y="-1958296"/>
            <a:ext cx="18783697" cy="4605433"/>
          </a:xfrm>
          <a:custGeom>
            <a:avLst/>
            <a:gdLst/>
            <a:ahLst/>
            <a:cxnLst/>
            <a:rect r="r" b="b" t="t" l="l"/>
            <a:pathLst>
              <a:path h="4605433" w="18783697">
                <a:moveTo>
                  <a:pt x="0" y="0"/>
                </a:moveTo>
                <a:lnTo>
                  <a:pt x="18783698" y="0"/>
                </a:lnTo>
                <a:lnTo>
                  <a:pt x="18783698" y="4605433"/>
                </a:lnTo>
                <a:lnTo>
                  <a:pt x="0" y="4605433"/>
                </a:lnTo>
                <a:lnTo>
                  <a:pt x="0" y="0"/>
                </a:lnTo>
                <a:close/>
              </a:path>
            </a:pathLst>
          </a:custGeom>
          <a:blipFill>
            <a:blip r:embed="rId5"/>
            <a:stretch>
              <a:fillRect l="0" t="-7865" r="0" b="-7865"/>
            </a:stretch>
          </a:blipFill>
        </p:spPr>
      </p:sp>
      <p:sp>
        <p:nvSpPr>
          <p:cNvPr name="Freeform 5" id="5"/>
          <p:cNvSpPr/>
          <p:nvPr/>
        </p:nvSpPr>
        <p:spPr>
          <a:xfrm flipH="false" flipV="false" rot="0">
            <a:off x="575394" y="470259"/>
            <a:ext cx="6827480" cy="2176878"/>
          </a:xfrm>
          <a:custGeom>
            <a:avLst/>
            <a:gdLst/>
            <a:ahLst/>
            <a:cxnLst/>
            <a:rect r="r" b="b" t="t" l="l"/>
            <a:pathLst>
              <a:path h="2176878" w="6827480">
                <a:moveTo>
                  <a:pt x="0" y="0"/>
                </a:moveTo>
                <a:lnTo>
                  <a:pt x="6827480" y="0"/>
                </a:lnTo>
                <a:lnTo>
                  <a:pt x="6827480" y="2176878"/>
                </a:lnTo>
                <a:lnTo>
                  <a:pt x="0" y="2176878"/>
                </a:lnTo>
                <a:lnTo>
                  <a:pt x="0" y="0"/>
                </a:lnTo>
                <a:close/>
              </a:path>
            </a:pathLst>
          </a:custGeom>
          <a:blipFill>
            <a:blip r:embed="rId6"/>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7" id="7"/>
          <p:cNvSpPr txBox="true"/>
          <p:nvPr/>
        </p:nvSpPr>
        <p:spPr>
          <a:xfrm rot="0">
            <a:off x="7615708" y="952644"/>
            <a:ext cx="9990901" cy="1317625"/>
          </a:xfrm>
          <a:prstGeom prst="rect">
            <a:avLst/>
          </a:prstGeom>
        </p:spPr>
        <p:txBody>
          <a:bodyPr anchor="t" rtlCol="false" tIns="0" lIns="0" bIns="0" rIns="0">
            <a:spAutoFit/>
          </a:bodyPr>
          <a:lstStyle/>
          <a:p>
            <a:pPr algn="ctr">
              <a:lnSpc>
                <a:spcPts val="3499"/>
              </a:lnSpc>
              <a:spcBef>
                <a:spcPct val="0"/>
              </a:spcBef>
            </a:pPr>
            <a:r>
              <a:rPr lang="en-US" sz="2499">
                <a:solidFill>
                  <a:srgbClr val="004AAD"/>
                </a:solidFill>
                <a:latin typeface="Poppins Italics"/>
              </a:rPr>
              <a:t> A patient portal for sharing health records, guidance, appointment scheduling, and patient-physician communications </a:t>
            </a:r>
          </a:p>
        </p:txBody>
      </p:sp>
      <p:grpSp>
        <p:nvGrpSpPr>
          <p:cNvPr name="Group 8" id="8"/>
          <p:cNvGrpSpPr/>
          <p:nvPr/>
        </p:nvGrpSpPr>
        <p:grpSpPr>
          <a:xfrm rot="0">
            <a:off x="1567496" y="3175627"/>
            <a:ext cx="14938133" cy="1716967"/>
            <a:chOff x="0" y="0"/>
            <a:chExt cx="19917511" cy="2289290"/>
          </a:xfrm>
        </p:grpSpPr>
        <p:sp>
          <p:nvSpPr>
            <p:cNvPr name="TextBox 9" id="9"/>
            <p:cNvSpPr txBox="true"/>
            <p:nvPr/>
          </p:nvSpPr>
          <p:spPr>
            <a:xfrm rot="0">
              <a:off x="5392479" y="85725"/>
              <a:ext cx="9132552"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What We Can Take Away</a:t>
              </a:r>
            </a:p>
          </p:txBody>
        </p:sp>
        <p:sp>
          <p:nvSpPr>
            <p:cNvPr name="TextBox 10" id="10"/>
            <p:cNvSpPr txBox="true"/>
            <p:nvPr/>
          </p:nvSpPr>
          <p:spPr>
            <a:xfrm rot="0">
              <a:off x="0" y="759714"/>
              <a:ext cx="19917511" cy="1529576"/>
            </a:xfrm>
            <a:prstGeom prst="rect">
              <a:avLst/>
            </a:prstGeom>
          </p:spPr>
          <p:txBody>
            <a:bodyPr anchor="t" rtlCol="false" tIns="0" lIns="0" bIns="0" rIns="0">
              <a:spAutoFit/>
            </a:bodyPr>
            <a:lstStyle/>
            <a:p>
              <a:pPr algn="ctr">
                <a:lnSpc>
                  <a:spcPts val="4620"/>
                </a:lnSpc>
              </a:pPr>
              <a:r>
                <a:rPr lang="en-US" sz="3300">
                  <a:solidFill>
                    <a:srgbClr val="004AAD"/>
                  </a:solidFill>
                  <a:latin typeface="Poppins"/>
                </a:rPr>
                <a:t>Intuitive, easy-to-use user experience is critical in gaining user traction. Patients want flexibility and autonomy in their choice of care. </a:t>
              </a:r>
            </a:p>
          </p:txBody>
        </p:sp>
      </p:grpSp>
      <p:grpSp>
        <p:nvGrpSpPr>
          <p:cNvPr name="Group 11" id="11"/>
          <p:cNvGrpSpPr/>
          <p:nvPr/>
        </p:nvGrpSpPr>
        <p:grpSpPr>
          <a:xfrm rot="0">
            <a:off x="1567496" y="5416469"/>
            <a:ext cx="14938133" cy="3462527"/>
            <a:chOff x="0" y="0"/>
            <a:chExt cx="19917511" cy="4616703"/>
          </a:xfrm>
        </p:grpSpPr>
        <p:sp>
          <p:nvSpPr>
            <p:cNvPr name="TextBox 12" id="12"/>
            <p:cNvSpPr txBox="true"/>
            <p:nvPr/>
          </p:nvSpPr>
          <p:spPr>
            <a:xfrm rot="0">
              <a:off x="5392479" y="85725"/>
              <a:ext cx="9132552"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Why Our Solution is Unique</a:t>
              </a:r>
            </a:p>
          </p:txBody>
        </p:sp>
        <p:sp>
          <p:nvSpPr>
            <p:cNvPr name="TextBox 13" id="13"/>
            <p:cNvSpPr txBox="true"/>
            <p:nvPr/>
          </p:nvSpPr>
          <p:spPr>
            <a:xfrm rot="0">
              <a:off x="0" y="759714"/>
              <a:ext cx="19917511" cy="3856989"/>
            </a:xfrm>
            <a:prstGeom prst="rect">
              <a:avLst/>
            </a:prstGeom>
          </p:spPr>
          <p:txBody>
            <a:bodyPr anchor="t" rtlCol="false" tIns="0" lIns="0" bIns="0" rIns="0">
              <a:spAutoFit/>
            </a:bodyPr>
            <a:lstStyle/>
            <a:p>
              <a:pPr algn="ctr">
                <a:lnSpc>
                  <a:spcPts val="4620"/>
                </a:lnSpc>
              </a:pPr>
              <a:r>
                <a:rPr lang="en-US" sz="3300">
                  <a:solidFill>
                    <a:srgbClr val="004AAD"/>
                  </a:solidFill>
                  <a:latin typeface="Poppins"/>
                </a:rPr>
                <a:t>Whereas MyChart is a “one-stop-shop” for digital healthcare as a whole, </a:t>
              </a:r>
              <a:r>
                <a:rPr lang="en-US" sz="3300">
                  <a:solidFill>
                    <a:srgbClr val="D43646"/>
                  </a:solidFill>
                  <a:latin typeface="Poppins Bold"/>
                </a:rPr>
                <a:t>CheckUp is specifically designed for the busy, working professional</a:t>
              </a:r>
              <a:r>
                <a:rPr lang="en-US" sz="3300">
                  <a:solidFill>
                    <a:srgbClr val="004AAD"/>
                  </a:solidFill>
                  <a:latin typeface="Poppins"/>
                </a:rPr>
                <a:t>. As a plug-in to an existing calendar, it is </a:t>
              </a:r>
              <a:r>
                <a:rPr lang="en-US" sz="3300">
                  <a:solidFill>
                    <a:srgbClr val="D43646"/>
                  </a:solidFill>
                  <a:latin typeface="Poppins Bold"/>
                </a:rPr>
                <a:t>a natural integration into the daily lives of our target market</a:t>
              </a:r>
              <a:r>
                <a:rPr lang="en-US" sz="3300">
                  <a:solidFill>
                    <a:srgbClr val="004AAD"/>
                  </a:solidFill>
                  <a:latin typeface="Poppins"/>
                </a:rPr>
                <a:t>, addressing the intuition and ease-of-use concerns with MyChart. </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4" id="4"/>
          <p:cNvSpPr/>
          <p:nvPr/>
        </p:nvSpPr>
        <p:spPr>
          <a:xfrm flipH="false" flipV="false" rot="-10800000">
            <a:off x="-495697" y="-1580260"/>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5" id="5"/>
          <p:cNvSpPr/>
          <p:nvPr/>
        </p:nvSpPr>
        <p:spPr>
          <a:xfrm flipH="false" flipV="false" rot="0">
            <a:off x="0" y="-630369"/>
            <a:ext cx="7622515" cy="3881131"/>
          </a:xfrm>
          <a:custGeom>
            <a:avLst/>
            <a:gdLst/>
            <a:ahLst/>
            <a:cxnLst/>
            <a:rect r="r" b="b" t="t" l="l"/>
            <a:pathLst>
              <a:path h="3881131" w="7622515">
                <a:moveTo>
                  <a:pt x="0" y="0"/>
                </a:moveTo>
                <a:lnTo>
                  <a:pt x="7622515" y="0"/>
                </a:lnTo>
                <a:lnTo>
                  <a:pt x="7622515" y="3881131"/>
                </a:lnTo>
                <a:lnTo>
                  <a:pt x="0" y="3881131"/>
                </a:lnTo>
                <a:lnTo>
                  <a:pt x="0" y="0"/>
                </a:lnTo>
                <a:close/>
              </a:path>
            </a:pathLst>
          </a:custGeom>
          <a:blipFill>
            <a:blip r:embed="rId6"/>
            <a:stretch>
              <a:fillRect l="0" t="0" r="0" b="0"/>
            </a:stretch>
          </a:blipFill>
        </p:spPr>
      </p:sp>
      <p:sp>
        <p:nvSpPr>
          <p:cNvPr name="TextBox 6" id="6"/>
          <p:cNvSpPr txBox="true"/>
          <p:nvPr/>
        </p:nvSpPr>
        <p:spPr>
          <a:xfrm rot="0">
            <a:off x="15170064" y="9217931"/>
            <a:ext cx="3117936" cy="449827"/>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grpSp>
        <p:nvGrpSpPr>
          <p:cNvPr name="Group 7" id="7"/>
          <p:cNvGrpSpPr/>
          <p:nvPr/>
        </p:nvGrpSpPr>
        <p:grpSpPr>
          <a:xfrm rot="0">
            <a:off x="1333855" y="3655882"/>
            <a:ext cx="7448766" cy="3610647"/>
            <a:chOff x="0" y="0"/>
            <a:chExt cx="9931688" cy="4814195"/>
          </a:xfrm>
        </p:grpSpPr>
        <p:sp>
          <p:nvSpPr>
            <p:cNvPr name="TextBox 8" id="8"/>
            <p:cNvSpPr txBox="true"/>
            <p:nvPr/>
          </p:nvSpPr>
          <p:spPr>
            <a:xfrm rot="0">
              <a:off x="0" y="665107"/>
              <a:ext cx="9931688" cy="4149089"/>
            </a:xfrm>
            <a:prstGeom prst="rect">
              <a:avLst/>
            </a:prstGeom>
          </p:spPr>
          <p:txBody>
            <a:bodyPr anchor="t" rtlCol="false" tIns="0" lIns="0" bIns="0" rIns="0">
              <a:spAutoFit/>
            </a:bodyPr>
            <a:lstStyle/>
            <a:p>
              <a:pPr marL="712479" indent="-356239" lvl="1">
                <a:lnSpc>
                  <a:spcPts val="4620"/>
                </a:lnSpc>
                <a:buFont typeface="Arial"/>
                <a:buChar char="•"/>
              </a:pPr>
              <a:r>
                <a:rPr lang="en-US" sz="3300">
                  <a:solidFill>
                    <a:srgbClr val="004AAD"/>
                  </a:solidFill>
                  <a:latin typeface="Poppins Bold"/>
                </a:rPr>
                <a:t>Simple process</a:t>
              </a:r>
              <a:r>
                <a:rPr lang="en-US" sz="3300">
                  <a:solidFill>
                    <a:srgbClr val="004AAD"/>
                  </a:solidFill>
                  <a:latin typeface="Poppins"/>
                </a:rPr>
                <a:t> to input insurance and find available doctors</a:t>
              </a:r>
            </a:p>
            <a:p>
              <a:pPr>
                <a:lnSpc>
                  <a:spcPts val="839"/>
                </a:lnSpc>
              </a:pPr>
            </a:p>
            <a:p>
              <a:pPr marL="712479" indent="-356239" lvl="1">
                <a:lnSpc>
                  <a:spcPts val="4620"/>
                </a:lnSpc>
                <a:buFont typeface="Arial"/>
                <a:buChar char="•"/>
              </a:pPr>
              <a:r>
                <a:rPr lang="en-US" sz="3300">
                  <a:solidFill>
                    <a:srgbClr val="004AAD"/>
                  </a:solidFill>
                  <a:latin typeface="Poppins Bold"/>
                </a:rPr>
                <a:t>Location-based </a:t>
              </a:r>
              <a:r>
                <a:rPr lang="en-US" sz="3300">
                  <a:solidFill>
                    <a:srgbClr val="004AAD"/>
                  </a:solidFill>
                  <a:latin typeface="Poppins"/>
                </a:rPr>
                <a:t>doctor sorting</a:t>
              </a:r>
            </a:p>
            <a:p>
              <a:pPr>
                <a:lnSpc>
                  <a:spcPts val="839"/>
                </a:lnSpc>
              </a:pPr>
            </a:p>
            <a:p>
              <a:pPr marL="712479" indent="-356239" lvl="1">
                <a:lnSpc>
                  <a:spcPts val="4620"/>
                </a:lnSpc>
                <a:buFont typeface="Arial"/>
                <a:buChar char="•"/>
              </a:pPr>
              <a:r>
                <a:rPr lang="en-US" sz="3300">
                  <a:solidFill>
                    <a:srgbClr val="004AAD"/>
                  </a:solidFill>
                  <a:latin typeface="Poppins"/>
                </a:rPr>
                <a:t>Visible physician ratings</a:t>
              </a:r>
            </a:p>
          </p:txBody>
        </p:sp>
        <p:sp>
          <p:nvSpPr>
            <p:cNvPr name="TextBox 9" id="9"/>
            <p:cNvSpPr txBox="true"/>
            <p:nvPr/>
          </p:nvSpPr>
          <p:spPr>
            <a:xfrm rot="0">
              <a:off x="927764" y="85725"/>
              <a:ext cx="7820935"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What Works</a:t>
              </a:r>
            </a:p>
          </p:txBody>
        </p:sp>
      </p:grpSp>
      <p:grpSp>
        <p:nvGrpSpPr>
          <p:cNvPr name="Group 10" id="10"/>
          <p:cNvGrpSpPr/>
          <p:nvPr/>
        </p:nvGrpSpPr>
        <p:grpSpPr>
          <a:xfrm rot="0">
            <a:off x="9457563" y="3483297"/>
            <a:ext cx="7291712" cy="4748402"/>
            <a:chOff x="0" y="0"/>
            <a:chExt cx="9722283" cy="6331203"/>
          </a:xfrm>
        </p:grpSpPr>
        <p:sp>
          <p:nvSpPr>
            <p:cNvPr name="TextBox 11" id="11"/>
            <p:cNvSpPr txBox="true"/>
            <p:nvPr/>
          </p:nvSpPr>
          <p:spPr>
            <a:xfrm rot="0">
              <a:off x="0" y="759714"/>
              <a:ext cx="9722283" cy="5571489"/>
            </a:xfrm>
            <a:prstGeom prst="rect">
              <a:avLst/>
            </a:prstGeom>
          </p:spPr>
          <p:txBody>
            <a:bodyPr anchor="t" rtlCol="false" tIns="0" lIns="0" bIns="0" rIns="0">
              <a:spAutoFit/>
            </a:bodyPr>
            <a:lstStyle/>
            <a:p>
              <a:pPr marL="712479" indent="-356239" lvl="1">
                <a:lnSpc>
                  <a:spcPts val="4620"/>
                </a:lnSpc>
                <a:buFont typeface="Arial"/>
                <a:buChar char="•"/>
              </a:pPr>
              <a:r>
                <a:rPr lang="en-US" sz="3300">
                  <a:solidFill>
                    <a:srgbClr val="004AAD"/>
                  </a:solidFill>
                  <a:latin typeface="Poppins"/>
                </a:rPr>
                <a:t>Reviews </a:t>
              </a:r>
              <a:r>
                <a:rPr lang="en-US" sz="3300">
                  <a:solidFill>
                    <a:srgbClr val="004AAD"/>
                  </a:solidFill>
                  <a:latin typeface="Poppins Bold"/>
                </a:rPr>
                <a:t>don’t include comment</a:t>
              </a:r>
              <a:r>
                <a:rPr lang="en-US" sz="3300">
                  <a:solidFill>
                    <a:srgbClr val="004AAD"/>
                  </a:solidFill>
                  <a:latin typeface="Poppins"/>
                </a:rPr>
                <a:t>s; users can’t see specific good/bad points about a doctor</a:t>
              </a:r>
            </a:p>
            <a:p>
              <a:pPr>
                <a:lnSpc>
                  <a:spcPts val="839"/>
                </a:lnSpc>
              </a:pPr>
            </a:p>
            <a:p>
              <a:pPr marL="712479" indent="-356239" lvl="1">
                <a:lnSpc>
                  <a:spcPts val="4620"/>
                </a:lnSpc>
                <a:buFont typeface="Arial"/>
                <a:buChar char="•"/>
              </a:pPr>
              <a:r>
                <a:rPr lang="en-US" sz="3300">
                  <a:solidFill>
                    <a:srgbClr val="004AAD"/>
                  </a:solidFill>
                  <a:latin typeface="Poppins Bold"/>
                </a:rPr>
                <a:t>Sponsored doctors</a:t>
              </a:r>
              <a:r>
                <a:rPr lang="en-US" sz="3300">
                  <a:solidFill>
                    <a:srgbClr val="004AAD"/>
                  </a:solidFill>
                  <a:latin typeface="Poppins"/>
                </a:rPr>
                <a:t> mess with ranking; interferes with accessibility</a:t>
              </a:r>
            </a:p>
          </p:txBody>
        </p:sp>
        <p:sp>
          <p:nvSpPr>
            <p:cNvPr name="TextBox 12" id="12"/>
            <p:cNvSpPr txBox="true"/>
            <p:nvPr/>
          </p:nvSpPr>
          <p:spPr>
            <a:xfrm rot="0">
              <a:off x="971088" y="85725"/>
              <a:ext cx="7656034"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What Doesn’t Work</a:t>
              </a:r>
            </a:p>
          </p:txBody>
        </p:sp>
      </p:grpSp>
      <p:sp>
        <p:nvSpPr>
          <p:cNvPr name="TextBox 13" id="13"/>
          <p:cNvSpPr txBox="true"/>
          <p:nvPr/>
        </p:nvSpPr>
        <p:spPr>
          <a:xfrm rot="0">
            <a:off x="7930671" y="1008427"/>
            <a:ext cx="9990901" cy="1263015"/>
          </a:xfrm>
          <a:prstGeom prst="rect">
            <a:avLst/>
          </a:prstGeom>
        </p:spPr>
        <p:txBody>
          <a:bodyPr anchor="t" rtlCol="false" tIns="0" lIns="0" bIns="0" rIns="0">
            <a:spAutoFit/>
          </a:bodyPr>
          <a:lstStyle/>
          <a:p>
            <a:pPr algn="ctr">
              <a:lnSpc>
                <a:spcPts val="3359"/>
              </a:lnSpc>
              <a:spcBef>
                <a:spcPct val="0"/>
              </a:spcBef>
            </a:pPr>
            <a:r>
              <a:rPr lang="en-US" sz="2399">
                <a:solidFill>
                  <a:srgbClr val="004AAD"/>
                </a:solidFill>
                <a:latin typeface="Poppins"/>
              </a:rPr>
              <a:t> An online service that allows people to find and book in-network and in-person or telemedicine appointments for medical or dental care.</a:t>
            </a:r>
          </a:p>
        </p:txBody>
      </p:sp>
      <p:sp>
        <p:nvSpPr>
          <p:cNvPr name="TextBox 14" id="14"/>
          <p:cNvSpPr txBox="true"/>
          <p:nvPr/>
        </p:nvSpPr>
        <p:spPr>
          <a:xfrm rot="0">
            <a:off x="9457563" y="614854"/>
            <a:ext cx="6484081" cy="460248"/>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a:rPr>
              <a:t>“Power to the patient”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4" id="4"/>
          <p:cNvSpPr/>
          <p:nvPr/>
        </p:nvSpPr>
        <p:spPr>
          <a:xfrm flipH="false" flipV="false" rot="-10800000">
            <a:off x="-495697" y="-1580260"/>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0" y="-630369"/>
            <a:ext cx="7622515" cy="3881131"/>
          </a:xfrm>
          <a:custGeom>
            <a:avLst/>
            <a:gdLst/>
            <a:ahLst/>
            <a:cxnLst/>
            <a:rect r="r" b="b" t="t" l="l"/>
            <a:pathLst>
              <a:path h="3881131" w="7622515">
                <a:moveTo>
                  <a:pt x="0" y="0"/>
                </a:moveTo>
                <a:lnTo>
                  <a:pt x="7622515" y="0"/>
                </a:lnTo>
                <a:lnTo>
                  <a:pt x="7622515" y="3881131"/>
                </a:lnTo>
                <a:lnTo>
                  <a:pt x="0" y="3881131"/>
                </a:lnTo>
                <a:lnTo>
                  <a:pt x="0" y="0"/>
                </a:lnTo>
                <a:close/>
              </a:path>
            </a:pathLst>
          </a:custGeom>
          <a:blipFill>
            <a:blip r:embed="rId5"/>
            <a:stretch>
              <a:fillRect l="0" t="0" r="0" b="0"/>
            </a:stretch>
          </a:blipFill>
        </p:spPr>
      </p:sp>
      <p:sp>
        <p:nvSpPr>
          <p:cNvPr name="TextBox 6" id="6"/>
          <p:cNvSpPr txBox="true"/>
          <p:nvPr/>
        </p:nvSpPr>
        <p:spPr>
          <a:xfrm rot="0">
            <a:off x="15170064" y="9217931"/>
            <a:ext cx="3117936" cy="449827"/>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7" id="7"/>
          <p:cNvSpPr txBox="true"/>
          <p:nvPr/>
        </p:nvSpPr>
        <p:spPr>
          <a:xfrm rot="0">
            <a:off x="7958550" y="1182375"/>
            <a:ext cx="9990901" cy="1263015"/>
          </a:xfrm>
          <a:prstGeom prst="rect">
            <a:avLst/>
          </a:prstGeom>
        </p:spPr>
        <p:txBody>
          <a:bodyPr anchor="t" rtlCol="false" tIns="0" lIns="0" bIns="0" rIns="0">
            <a:spAutoFit/>
          </a:bodyPr>
          <a:lstStyle/>
          <a:p>
            <a:pPr algn="ctr">
              <a:lnSpc>
                <a:spcPts val="3359"/>
              </a:lnSpc>
              <a:spcBef>
                <a:spcPct val="0"/>
              </a:spcBef>
            </a:pPr>
            <a:r>
              <a:rPr lang="en-US" sz="2399">
                <a:solidFill>
                  <a:srgbClr val="004AAD"/>
                </a:solidFill>
                <a:latin typeface="Poppins"/>
              </a:rPr>
              <a:t> An online service that allows people to find and book in-network and in-person or telemedicine appointments for medical or dental care.</a:t>
            </a:r>
          </a:p>
        </p:txBody>
      </p:sp>
      <p:sp>
        <p:nvSpPr>
          <p:cNvPr name="TextBox 8" id="8"/>
          <p:cNvSpPr txBox="true"/>
          <p:nvPr/>
        </p:nvSpPr>
        <p:spPr>
          <a:xfrm rot="0">
            <a:off x="9711960" y="788802"/>
            <a:ext cx="6484081" cy="460248"/>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a:rPr>
              <a:t>“Power to the patient”</a:t>
            </a:r>
          </a:p>
        </p:txBody>
      </p:sp>
      <p:grpSp>
        <p:nvGrpSpPr>
          <p:cNvPr name="Group 9" id="9"/>
          <p:cNvGrpSpPr/>
          <p:nvPr/>
        </p:nvGrpSpPr>
        <p:grpSpPr>
          <a:xfrm rot="0">
            <a:off x="1988496" y="3431737"/>
            <a:ext cx="14938133" cy="1719452"/>
            <a:chOff x="0" y="0"/>
            <a:chExt cx="19917511" cy="2292603"/>
          </a:xfrm>
        </p:grpSpPr>
        <p:sp>
          <p:nvSpPr>
            <p:cNvPr name="TextBox 10" id="10"/>
            <p:cNvSpPr txBox="true"/>
            <p:nvPr/>
          </p:nvSpPr>
          <p:spPr>
            <a:xfrm rot="0">
              <a:off x="5392479" y="85725"/>
              <a:ext cx="9132552"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What We Can Take Away</a:t>
              </a:r>
            </a:p>
          </p:txBody>
        </p:sp>
        <p:sp>
          <p:nvSpPr>
            <p:cNvPr name="TextBox 11" id="11"/>
            <p:cNvSpPr txBox="true"/>
            <p:nvPr/>
          </p:nvSpPr>
          <p:spPr>
            <a:xfrm rot="0">
              <a:off x="0" y="759714"/>
              <a:ext cx="19917511" cy="1532889"/>
            </a:xfrm>
            <a:prstGeom prst="rect">
              <a:avLst/>
            </a:prstGeom>
          </p:spPr>
          <p:txBody>
            <a:bodyPr anchor="t" rtlCol="false" tIns="0" lIns="0" bIns="0" rIns="0">
              <a:spAutoFit/>
            </a:bodyPr>
            <a:lstStyle/>
            <a:p>
              <a:pPr>
                <a:lnSpc>
                  <a:spcPts val="4620"/>
                </a:lnSpc>
              </a:pPr>
              <a:r>
                <a:rPr lang="en-US" sz="3300">
                  <a:solidFill>
                    <a:srgbClr val="004AAD"/>
                  </a:solidFill>
                  <a:latin typeface="Poppins"/>
                </a:rPr>
                <a:t>Location-based doctor matching in addition to user preferences allows for easier access to care; something we can apply to our solution.</a:t>
              </a:r>
            </a:p>
          </p:txBody>
        </p:sp>
      </p:grpSp>
      <p:grpSp>
        <p:nvGrpSpPr>
          <p:cNvPr name="Group 12" id="12"/>
          <p:cNvGrpSpPr/>
          <p:nvPr/>
        </p:nvGrpSpPr>
        <p:grpSpPr>
          <a:xfrm rot="0">
            <a:off x="1988496" y="6372459"/>
            <a:ext cx="14938133" cy="2296750"/>
            <a:chOff x="0" y="0"/>
            <a:chExt cx="19917511" cy="3062333"/>
          </a:xfrm>
        </p:grpSpPr>
        <p:sp>
          <p:nvSpPr>
            <p:cNvPr name="TextBox 13" id="13"/>
            <p:cNvSpPr txBox="true"/>
            <p:nvPr/>
          </p:nvSpPr>
          <p:spPr>
            <a:xfrm rot="0">
              <a:off x="5392479" y="85725"/>
              <a:ext cx="9132552"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Why Our Solution is Unique</a:t>
              </a:r>
            </a:p>
          </p:txBody>
        </p:sp>
        <p:sp>
          <p:nvSpPr>
            <p:cNvPr name="TextBox 14" id="14"/>
            <p:cNvSpPr txBox="true"/>
            <p:nvPr/>
          </p:nvSpPr>
          <p:spPr>
            <a:xfrm rot="0">
              <a:off x="0" y="759714"/>
              <a:ext cx="19917511" cy="2302619"/>
            </a:xfrm>
            <a:prstGeom prst="rect">
              <a:avLst/>
            </a:prstGeom>
          </p:spPr>
          <p:txBody>
            <a:bodyPr anchor="t" rtlCol="false" tIns="0" lIns="0" bIns="0" rIns="0">
              <a:spAutoFit/>
            </a:bodyPr>
            <a:lstStyle/>
            <a:p>
              <a:pPr algn="ctr">
                <a:lnSpc>
                  <a:spcPts val="4620"/>
                </a:lnSpc>
              </a:pPr>
              <a:r>
                <a:rPr lang="en-US" sz="3300">
                  <a:solidFill>
                    <a:srgbClr val="004AAD"/>
                  </a:solidFill>
                  <a:latin typeface="Poppins"/>
                </a:rPr>
                <a:t>CheckUp streamlines the scheduling process further,</a:t>
              </a:r>
              <a:r>
                <a:rPr lang="en-US" sz="3300">
                  <a:solidFill>
                    <a:srgbClr val="FEF000"/>
                  </a:solidFill>
                  <a:latin typeface="Poppins Bold"/>
                </a:rPr>
                <a:t> </a:t>
              </a:r>
              <a:r>
                <a:rPr lang="en-US" sz="3300">
                  <a:solidFill>
                    <a:srgbClr val="F8A90C"/>
                  </a:solidFill>
                  <a:latin typeface="Poppins Bold"/>
                </a:rPr>
                <a:t>personalizing</a:t>
              </a:r>
              <a:r>
                <a:rPr lang="en-US" sz="3300">
                  <a:solidFill>
                    <a:srgbClr val="FEF000"/>
                  </a:solidFill>
                  <a:latin typeface="Poppins Bold"/>
                </a:rPr>
                <a:t> </a:t>
              </a:r>
              <a:r>
                <a:rPr lang="en-US" sz="3300">
                  <a:solidFill>
                    <a:srgbClr val="004AAD"/>
                  </a:solidFill>
                  <a:latin typeface="Poppins"/>
                </a:rPr>
                <a:t>doctor matches further based on users’ schedules and </a:t>
              </a:r>
              <a:r>
                <a:rPr lang="en-US" sz="3300">
                  <a:solidFill>
                    <a:srgbClr val="F8A90C"/>
                  </a:solidFill>
                  <a:latin typeface="Poppins Bold"/>
                </a:rPr>
                <a:t>automating this process.</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4" id="4"/>
          <p:cNvSpPr/>
          <p:nvPr/>
        </p:nvSpPr>
        <p:spPr>
          <a:xfrm flipH="false" flipV="false" rot="-10800000">
            <a:off x="-495697" y="-1580260"/>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5" id="5"/>
          <p:cNvSpPr/>
          <p:nvPr/>
        </p:nvSpPr>
        <p:spPr>
          <a:xfrm flipH="false" flipV="false" rot="0">
            <a:off x="762202" y="932037"/>
            <a:ext cx="6603367" cy="1742313"/>
          </a:xfrm>
          <a:custGeom>
            <a:avLst/>
            <a:gdLst/>
            <a:ahLst/>
            <a:cxnLst/>
            <a:rect r="r" b="b" t="t" l="l"/>
            <a:pathLst>
              <a:path h="1742313" w="6603367">
                <a:moveTo>
                  <a:pt x="0" y="0"/>
                </a:moveTo>
                <a:lnTo>
                  <a:pt x="6603367" y="0"/>
                </a:lnTo>
                <a:lnTo>
                  <a:pt x="6603367" y="1742313"/>
                </a:lnTo>
                <a:lnTo>
                  <a:pt x="0" y="1742313"/>
                </a:lnTo>
                <a:lnTo>
                  <a:pt x="0" y="0"/>
                </a:lnTo>
                <a:close/>
              </a:path>
            </a:pathLst>
          </a:custGeom>
          <a:blipFill>
            <a:blip r:embed="rId6"/>
            <a:stretch>
              <a:fillRect l="0" t="0" r="0" b="0"/>
            </a:stretch>
          </a:blipFill>
        </p:spPr>
      </p:sp>
      <p:sp>
        <p:nvSpPr>
          <p:cNvPr name="TextBox 6" id="6"/>
          <p:cNvSpPr txBox="true"/>
          <p:nvPr/>
        </p:nvSpPr>
        <p:spPr>
          <a:xfrm rot="0">
            <a:off x="15170064" y="9217931"/>
            <a:ext cx="3117936" cy="449827"/>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grpSp>
        <p:nvGrpSpPr>
          <p:cNvPr name="Group 7" id="7"/>
          <p:cNvGrpSpPr/>
          <p:nvPr/>
        </p:nvGrpSpPr>
        <p:grpSpPr>
          <a:xfrm rot="0">
            <a:off x="1447385" y="3871211"/>
            <a:ext cx="7448766" cy="5134647"/>
            <a:chOff x="0" y="0"/>
            <a:chExt cx="9931688" cy="6846195"/>
          </a:xfrm>
        </p:grpSpPr>
        <p:sp>
          <p:nvSpPr>
            <p:cNvPr name="TextBox 8" id="8"/>
            <p:cNvSpPr txBox="true"/>
            <p:nvPr/>
          </p:nvSpPr>
          <p:spPr>
            <a:xfrm rot="0">
              <a:off x="0" y="665107"/>
              <a:ext cx="9931688" cy="6181089"/>
            </a:xfrm>
            <a:prstGeom prst="rect">
              <a:avLst/>
            </a:prstGeom>
          </p:spPr>
          <p:txBody>
            <a:bodyPr anchor="t" rtlCol="false" tIns="0" lIns="0" bIns="0" rIns="0">
              <a:spAutoFit/>
            </a:bodyPr>
            <a:lstStyle/>
            <a:p>
              <a:pPr marL="712478" indent="-356239" lvl="1">
                <a:lnSpc>
                  <a:spcPts val="4620"/>
                </a:lnSpc>
                <a:buFont typeface="Arial"/>
                <a:buChar char="•"/>
              </a:pPr>
              <a:r>
                <a:rPr lang="en-US" sz="3300">
                  <a:solidFill>
                    <a:srgbClr val="004AAD"/>
                  </a:solidFill>
                  <a:latin typeface="Poppins Bold"/>
                </a:rPr>
                <a:t>Two-way live communication</a:t>
              </a:r>
              <a:r>
                <a:rPr lang="en-US" sz="3300">
                  <a:solidFill>
                    <a:srgbClr val="004AAD"/>
                  </a:solidFill>
                  <a:latin typeface="Poppins"/>
                </a:rPr>
                <a:t> from doctor to patient makes it easy to communicate changes</a:t>
              </a:r>
            </a:p>
            <a:p>
              <a:pPr marL="712478" indent="-356239" lvl="1">
                <a:lnSpc>
                  <a:spcPts val="4620"/>
                </a:lnSpc>
                <a:buFont typeface="Arial"/>
                <a:buChar char="•"/>
              </a:pPr>
              <a:r>
                <a:rPr lang="en-US" sz="3300">
                  <a:solidFill>
                    <a:srgbClr val="004AAD"/>
                  </a:solidFill>
                  <a:latin typeface="Poppins"/>
                </a:rPr>
                <a:t>Online booking is </a:t>
              </a:r>
              <a:r>
                <a:rPr lang="en-US" sz="3300">
                  <a:solidFill>
                    <a:srgbClr val="004AAD"/>
                  </a:solidFill>
                  <a:latin typeface="Poppins Bold"/>
                </a:rPr>
                <a:t>accurate</a:t>
              </a:r>
              <a:r>
                <a:rPr lang="en-US" sz="3300">
                  <a:solidFill>
                    <a:srgbClr val="004AAD"/>
                  </a:solidFill>
                  <a:latin typeface="Poppins"/>
                </a:rPr>
                <a:t> and </a:t>
              </a:r>
              <a:r>
                <a:rPr lang="en-US" sz="3300">
                  <a:solidFill>
                    <a:srgbClr val="004AAD"/>
                  </a:solidFill>
                  <a:latin typeface="Poppins Bold"/>
                </a:rPr>
                <a:t>customizable </a:t>
              </a:r>
            </a:p>
            <a:p>
              <a:pPr marL="712478" indent="-356239" lvl="1">
                <a:lnSpc>
                  <a:spcPts val="4620"/>
                </a:lnSpc>
                <a:buFont typeface="Arial"/>
                <a:buChar char="•"/>
              </a:pPr>
              <a:r>
                <a:rPr lang="en-US" sz="3300">
                  <a:solidFill>
                    <a:srgbClr val="004AAD"/>
                  </a:solidFill>
                  <a:latin typeface="Poppins"/>
                </a:rPr>
                <a:t>Doctors are able to set recurring reminders about booking appointments</a:t>
              </a:r>
            </a:p>
          </p:txBody>
        </p:sp>
        <p:sp>
          <p:nvSpPr>
            <p:cNvPr name="TextBox 9" id="9"/>
            <p:cNvSpPr txBox="true"/>
            <p:nvPr/>
          </p:nvSpPr>
          <p:spPr>
            <a:xfrm rot="0">
              <a:off x="927764" y="85725"/>
              <a:ext cx="7820935"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What Works</a:t>
              </a:r>
            </a:p>
          </p:txBody>
        </p:sp>
      </p:grpSp>
      <p:grpSp>
        <p:nvGrpSpPr>
          <p:cNvPr name="Group 10" id="10"/>
          <p:cNvGrpSpPr/>
          <p:nvPr/>
        </p:nvGrpSpPr>
        <p:grpSpPr>
          <a:xfrm rot="0">
            <a:off x="9437320" y="3871211"/>
            <a:ext cx="6977604" cy="4624577"/>
            <a:chOff x="0" y="0"/>
            <a:chExt cx="9303472" cy="6166103"/>
          </a:xfrm>
        </p:grpSpPr>
        <p:sp>
          <p:nvSpPr>
            <p:cNvPr name="TextBox 11" id="11"/>
            <p:cNvSpPr txBox="true"/>
            <p:nvPr/>
          </p:nvSpPr>
          <p:spPr>
            <a:xfrm rot="0">
              <a:off x="0" y="759714"/>
              <a:ext cx="9303472" cy="5406389"/>
            </a:xfrm>
            <a:prstGeom prst="rect">
              <a:avLst/>
            </a:prstGeom>
          </p:spPr>
          <p:txBody>
            <a:bodyPr anchor="t" rtlCol="false" tIns="0" lIns="0" bIns="0" rIns="0">
              <a:spAutoFit/>
            </a:bodyPr>
            <a:lstStyle/>
            <a:p>
              <a:pPr marL="712478" indent="-356239" lvl="1">
                <a:lnSpc>
                  <a:spcPts val="4620"/>
                </a:lnSpc>
                <a:buFont typeface="Arial"/>
                <a:buChar char="•"/>
              </a:pPr>
              <a:r>
                <a:rPr lang="en-US" sz="3300">
                  <a:solidFill>
                    <a:srgbClr val="004AAD"/>
                  </a:solidFill>
                  <a:latin typeface="Poppins"/>
                </a:rPr>
                <a:t>Doesn’t recommend doctors to your </a:t>
              </a:r>
              <a:r>
                <a:rPr lang="en-US" sz="3300">
                  <a:solidFill>
                    <a:srgbClr val="004AAD"/>
                  </a:solidFill>
                  <a:latin typeface="Poppins Bold"/>
                </a:rPr>
                <a:t>personal needs</a:t>
              </a:r>
            </a:p>
            <a:p>
              <a:pPr marL="712478" indent="-356239" lvl="1">
                <a:lnSpc>
                  <a:spcPts val="4620"/>
                </a:lnSpc>
                <a:buFont typeface="Arial"/>
                <a:buChar char="•"/>
              </a:pPr>
              <a:r>
                <a:rPr lang="en-US" sz="3300">
                  <a:solidFill>
                    <a:srgbClr val="004AAD"/>
                  </a:solidFill>
                  <a:latin typeface="Poppins"/>
                </a:rPr>
                <a:t>Patients still need to book via website, social media, QR code, etc: the process </a:t>
              </a:r>
              <a:r>
                <a:rPr lang="en-US" sz="3300">
                  <a:solidFill>
                    <a:srgbClr val="004AAD"/>
                  </a:solidFill>
                  <a:latin typeface="Poppins Bold"/>
                </a:rPr>
                <a:t>isn’t automatic</a:t>
              </a:r>
            </a:p>
            <a:p>
              <a:pPr>
                <a:lnSpc>
                  <a:spcPts val="4620"/>
                </a:lnSpc>
              </a:pPr>
            </a:p>
          </p:txBody>
        </p:sp>
        <p:sp>
          <p:nvSpPr>
            <p:cNvPr name="TextBox 12" id="12"/>
            <p:cNvSpPr txBox="true"/>
            <p:nvPr/>
          </p:nvSpPr>
          <p:spPr>
            <a:xfrm rot="0">
              <a:off x="929256" y="85725"/>
              <a:ext cx="7326232"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What Doesn’t Work</a:t>
              </a:r>
            </a:p>
          </p:txBody>
        </p:sp>
      </p:grpSp>
      <p:sp>
        <p:nvSpPr>
          <p:cNvPr name="TextBox 13" id="13"/>
          <p:cNvSpPr txBox="true"/>
          <p:nvPr/>
        </p:nvSpPr>
        <p:spPr>
          <a:xfrm rot="0">
            <a:off x="7665895" y="854235"/>
            <a:ext cx="9940714" cy="850773"/>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a:rPr>
              <a:t>“Connecting patients, doctors, and developers”</a:t>
            </a:r>
          </a:p>
        </p:txBody>
      </p:sp>
      <p:sp>
        <p:nvSpPr>
          <p:cNvPr name="TextBox 14" id="14"/>
          <p:cNvSpPr txBox="true"/>
          <p:nvPr/>
        </p:nvSpPr>
        <p:spPr>
          <a:xfrm rot="0">
            <a:off x="7930671" y="1762158"/>
            <a:ext cx="9990901" cy="1263015"/>
          </a:xfrm>
          <a:prstGeom prst="rect">
            <a:avLst/>
          </a:prstGeom>
        </p:spPr>
        <p:txBody>
          <a:bodyPr anchor="t" rtlCol="false" tIns="0" lIns="0" bIns="0" rIns="0">
            <a:spAutoFit/>
          </a:bodyPr>
          <a:lstStyle/>
          <a:p>
            <a:pPr algn="ctr">
              <a:lnSpc>
                <a:spcPts val="3359"/>
              </a:lnSpc>
              <a:spcBef>
                <a:spcPct val="0"/>
              </a:spcBef>
            </a:pPr>
            <a:r>
              <a:rPr lang="en-US" sz="2399">
                <a:solidFill>
                  <a:srgbClr val="004AAD"/>
                </a:solidFill>
                <a:latin typeface="Poppins"/>
              </a:rPr>
              <a:t> A patient management platform that allows for appointment scheduling, reminders and confirmations, patient communication, and online payments.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4" id="4"/>
          <p:cNvSpPr/>
          <p:nvPr/>
        </p:nvSpPr>
        <p:spPr>
          <a:xfrm flipH="false" flipV="false" rot="-10800000">
            <a:off x="-495697" y="-1580260"/>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762202" y="529129"/>
            <a:ext cx="6603367" cy="1742313"/>
          </a:xfrm>
          <a:custGeom>
            <a:avLst/>
            <a:gdLst/>
            <a:ahLst/>
            <a:cxnLst/>
            <a:rect r="r" b="b" t="t" l="l"/>
            <a:pathLst>
              <a:path h="1742313" w="6603367">
                <a:moveTo>
                  <a:pt x="0" y="0"/>
                </a:moveTo>
                <a:lnTo>
                  <a:pt x="6603367" y="0"/>
                </a:lnTo>
                <a:lnTo>
                  <a:pt x="6603367" y="1742314"/>
                </a:lnTo>
                <a:lnTo>
                  <a:pt x="0" y="1742314"/>
                </a:lnTo>
                <a:lnTo>
                  <a:pt x="0" y="0"/>
                </a:lnTo>
                <a:close/>
              </a:path>
            </a:pathLst>
          </a:custGeom>
          <a:blipFill>
            <a:blip r:embed="rId5"/>
            <a:stretch>
              <a:fillRect l="0" t="0" r="0" b="0"/>
            </a:stretch>
          </a:blipFill>
        </p:spPr>
      </p:sp>
      <p:sp>
        <p:nvSpPr>
          <p:cNvPr name="TextBox 6" id="6"/>
          <p:cNvSpPr txBox="true"/>
          <p:nvPr/>
        </p:nvSpPr>
        <p:spPr>
          <a:xfrm rot="0">
            <a:off x="15170064" y="9217931"/>
            <a:ext cx="3117936" cy="449827"/>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7" id="7"/>
          <p:cNvSpPr txBox="true"/>
          <p:nvPr/>
        </p:nvSpPr>
        <p:spPr>
          <a:xfrm rot="0">
            <a:off x="7930671" y="1285908"/>
            <a:ext cx="9990901" cy="1263015"/>
          </a:xfrm>
          <a:prstGeom prst="rect">
            <a:avLst/>
          </a:prstGeom>
        </p:spPr>
        <p:txBody>
          <a:bodyPr anchor="t" rtlCol="false" tIns="0" lIns="0" bIns="0" rIns="0">
            <a:spAutoFit/>
          </a:bodyPr>
          <a:lstStyle/>
          <a:p>
            <a:pPr algn="ctr">
              <a:lnSpc>
                <a:spcPts val="3359"/>
              </a:lnSpc>
              <a:spcBef>
                <a:spcPct val="0"/>
              </a:spcBef>
            </a:pPr>
            <a:r>
              <a:rPr lang="en-US" sz="2399">
                <a:solidFill>
                  <a:srgbClr val="004AAD"/>
                </a:solidFill>
                <a:latin typeface="Poppins"/>
              </a:rPr>
              <a:t>  A patient management platform that allows for appointment scheduling, reminders and confirmations, patient communication, and online payments.</a:t>
            </a:r>
          </a:p>
        </p:txBody>
      </p:sp>
      <p:sp>
        <p:nvSpPr>
          <p:cNvPr name="TextBox 8" id="8"/>
          <p:cNvSpPr txBox="true"/>
          <p:nvPr/>
        </p:nvSpPr>
        <p:spPr>
          <a:xfrm rot="0">
            <a:off x="9457563" y="339933"/>
            <a:ext cx="7801737" cy="850773"/>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a:rPr>
              <a:t>“Connecting patients, doctors, and developers”</a:t>
            </a:r>
          </a:p>
        </p:txBody>
      </p:sp>
      <p:grpSp>
        <p:nvGrpSpPr>
          <p:cNvPr name="Group 9" id="9"/>
          <p:cNvGrpSpPr/>
          <p:nvPr/>
        </p:nvGrpSpPr>
        <p:grpSpPr>
          <a:xfrm rot="0">
            <a:off x="1674933" y="3349023"/>
            <a:ext cx="14938133" cy="2300477"/>
            <a:chOff x="0" y="0"/>
            <a:chExt cx="19917511" cy="3067303"/>
          </a:xfrm>
        </p:grpSpPr>
        <p:sp>
          <p:nvSpPr>
            <p:cNvPr name="TextBox 10" id="10"/>
            <p:cNvSpPr txBox="true"/>
            <p:nvPr/>
          </p:nvSpPr>
          <p:spPr>
            <a:xfrm rot="0">
              <a:off x="5392479" y="85725"/>
              <a:ext cx="9132552"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What We Can Take Away</a:t>
              </a:r>
            </a:p>
          </p:txBody>
        </p:sp>
        <p:sp>
          <p:nvSpPr>
            <p:cNvPr name="TextBox 11" id="11"/>
            <p:cNvSpPr txBox="true"/>
            <p:nvPr/>
          </p:nvSpPr>
          <p:spPr>
            <a:xfrm rot="0">
              <a:off x="0" y="759714"/>
              <a:ext cx="19917511" cy="2307589"/>
            </a:xfrm>
            <a:prstGeom prst="rect">
              <a:avLst/>
            </a:prstGeom>
          </p:spPr>
          <p:txBody>
            <a:bodyPr anchor="t" rtlCol="false" tIns="0" lIns="0" bIns="0" rIns="0">
              <a:spAutoFit/>
            </a:bodyPr>
            <a:lstStyle/>
            <a:p>
              <a:pPr algn="ctr">
                <a:lnSpc>
                  <a:spcPts val="4620"/>
                </a:lnSpc>
              </a:pPr>
              <a:r>
                <a:rPr lang="en-US" sz="3300">
                  <a:solidFill>
                    <a:srgbClr val="004AAD"/>
                  </a:solidFill>
                  <a:latin typeface="Poppins"/>
                </a:rPr>
                <a:t>One useful feature NexHealth had was </a:t>
              </a:r>
              <a:r>
                <a:rPr lang="en-US" sz="3300">
                  <a:solidFill>
                    <a:srgbClr val="997EFE"/>
                  </a:solidFill>
                  <a:latin typeface="Poppins Bold"/>
                </a:rPr>
                <a:t>a waitlist</a:t>
              </a:r>
              <a:r>
                <a:rPr lang="en-US" sz="3300">
                  <a:solidFill>
                    <a:srgbClr val="004AAD"/>
                  </a:solidFill>
                  <a:latin typeface="Poppins Bold"/>
                </a:rPr>
                <a:t>,</a:t>
              </a:r>
              <a:r>
                <a:rPr lang="en-US" sz="3300">
                  <a:solidFill>
                    <a:srgbClr val="004AAD"/>
                  </a:solidFill>
                  <a:latin typeface="Poppins"/>
                </a:rPr>
                <a:t> where 50% of cancelled appointments were filled in 3 minutes. We can also use this concept in CheckUp. </a:t>
              </a:r>
            </a:p>
          </p:txBody>
        </p:sp>
      </p:grpSp>
      <p:grpSp>
        <p:nvGrpSpPr>
          <p:cNvPr name="Group 12" id="12"/>
          <p:cNvGrpSpPr/>
          <p:nvPr/>
        </p:nvGrpSpPr>
        <p:grpSpPr>
          <a:xfrm rot="0">
            <a:off x="1790899" y="6551946"/>
            <a:ext cx="14938133" cy="2881502"/>
            <a:chOff x="0" y="0"/>
            <a:chExt cx="19917511" cy="3842003"/>
          </a:xfrm>
        </p:grpSpPr>
        <p:sp>
          <p:nvSpPr>
            <p:cNvPr name="TextBox 13" id="13"/>
            <p:cNvSpPr txBox="true"/>
            <p:nvPr/>
          </p:nvSpPr>
          <p:spPr>
            <a:xfrm rot="0">
              <a:off x="5392479" y="85725"/>
              <a:ext cx="9132552"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Why Our Solution is Unique</a:t>
              </a:r>
            </a:p>
          </p:txBody>
        </p:sp>
        <p:sp>
          <p:nvSpPr>
            <p:cNvPr name="TextBox 14" id="14"/>
            <p:cNvSpPr txBox="true"/>
            <p:nvPr/>
          </p:nvSpPr>
          <p:spPr>
            <a:xfrm rot="0">
              <a:off x="0" y="759714"/>
              <a:ext cx="19917511" cy="3082289"/>
            </a:xfrm>
            <a:prstGeom prst="rect">
              <a:avLst/>
            </a:prstGeom>
          </p:spPr>
          <p:txBody>
            <a:bodyPr anchor="t" rtlCol="false" tIns="0" lIns="0" bIns="0" rIns="0">
              <a:spAutoFit/>
            </a:bodyPr>
            <a:lstStyle/>
            <a:p>
              <a:pPr algn="ctr">
                <a:lnSpc>
                  <a:spcPts val="4620"/>
                </a:lnSpc>
              </a:pPr>
              <a:r>
                <a:rPr lang="en-US" sz="3300">
                  <a:solidFill>
                    <a:srgbClr val="004AAD"/>
                  </a:solidFill>
                  <a:latin typeface="Poppins"/>
                </a:rPr>
                <a:t>Using NexHealth is dependent on already knowing which doctor you want to see and that your doctor happens to use NexHealth to manage their bookings. In CheckUp, we will </a:t>
              </a:r>
              <a:r>
                <a:rPr lang="en-US" sz="3300">
                  <a:solidFill>
                    <a:srgbClr val="997EFE"/>
                  </a:solidFill>
                  <a:latin typeface="Poppins Bold"/>
                </a:rPr>
                <a:t>automatically browse doctors</a:t>
              </a:r>
              <a:r>
                <a:rPr lang="en-US" sz="3300">
                  <a:solidFill>
                    <a:srgbClr val="004AAD"/>
                  </a:solidFill>
                  <a:latin typeface="Poppins"/>
                </a:rPr>
                <a:t> and schedule the appointment with </a:t>
              </a:r>
              <a:r>
                <a:rPr lang="en-US" sz="3300">
                  <a:solidFill>
                    <a:srgbClr val="997EFE"/>
                  </a:solidFill>
                  <a:latin typeface="Poppins Bold"/>
                </a:rPr>
                <a:t>no intermediary steps.</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4" id="4"/>
          <p:cNvSpPr/>
          <p:nvPr/>
        </p:nvSpPr>
        <p:spPr>
          <a:xfrm flipH="false" flipV="false" rot="-10800000">
            <a:off x="-495697" y="-1580260"/>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5" id="5"/>
          <p:cNvSpPr/>
          <p:nvPr/>
        </p:nvSpPr>
        <p:spPr>
          <a:xfrm flipH="false" flipV="false" rot="0">
            <a:off x="435671" y="248014"/>
            <a:ext cx="2255308" cy="2255308"/>
          </a:xfrm>
          <a:custGeom>
            <a:avLst/>
            <a:gdLst/>
            <a:ahLst/>
            <a:cxnLst/>
            <a:rect r="r" b="b" t="t" l="l"/>
            <a:pathLst>
              <a:path h="2255308" w="2255308">
                <a:moveTo>
                  <a:pt x="0" y="0"/>
                </a:moveTo>
                <a:lnTo>
                  <a:pt x="2255308" y="0"/>
                </a:lnTo>
                <a:lnTo>
                  <a:pt x="2255308" y="2255308"/>
                </a:lnTo>
                <a:lnTo>
                  <a:pt x="0" y="2255308"/>
                </a:lnTo>
                <a:lnTo>
                  <a:pt x="0" y="0"/>
                </a:lnTo>
                <a:close/>
              </a:path>
            </a:pathLst>
          </a:custGeom>
          <a:blipFill>
            <a:blip r:embed="rId6"/>
            <a:stretch>
              <a:fillRect l="0" t="0" r="0" b="0"/>
            </a:stretch>
          </a:blipFill>
        </p:spPr>
      </p:sp>
      <p:sp>
        <p:nvSpPr>
          <p:cNvPr name="TextBox 6" id="6"/>
          <p:cNvSpPr txBox="true"/>
          <p:nvPr/>
        </p:nvSpPr>
        <p:spPr>
          <a:xfrm rot="0">
            <a:off x="15170064" y="9217931"/>
            <a:ext cx="3117936" cy="449827"/>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grpSp>
        <p:nvGrpSpPr>
          <p:cNvPr name="Group 7" id="7"/>
          <p:cNvGrpSpPr/>
          <p:nvPr/>
        </p:nvGrpSpPr>
        <p:grpSpPr>
          <a:xfrm rot="0">
            <a:off x="1695234" y="3603404"/>
            <a:ext cx="7448766" cy="4194847"/>
            <a:chOff x="0" y="0"/>
            <a:chExt cx="9931688" cy="5593129"/>
          </a:xfrm>
        </p:grpSpPr>
        <p:sp>
          <p:nvSpPr>
            <p:cNvPr name="TextBox 8" id="8"/>
            <p:cNvSpPr txBox="true"/>
            <p:nvPr/>
          </p:nvSpPr>
          <p:spPr>
            <a:xfrm rot="0">
              <a:off x="0" y="665107"/>
              <a:ext cx="9931688" cy="4928022"/>
            </a:xfrm>
            <a:prstGeom prst="rect">
              <a:avLst/>
            </a:prstGeom>
          </p:spPr>
          <p:txBody>
            <a:bodyPr anchor="t" rtlCol="false" tIns="0" lIns="0" bIns="0" rIns="0">
              <a:spAutoFit/>
            </a:bodyPr>
            <a:lstStyle/>
            <a:p>
              <a:pPr marL="712479" indent="-356239" lvl="1">
                <a:lnSpc>
                  <a:spcPts val="4620"/>
                </a:lnSpc>
                <a:buFont typeface="Arial"/>
                <a:buChar char="•"/>
              </a:pPr>
              <a:r>
                <a:rPr lang="en-US" sz="3300">
                  <a:solidFill>
                    <a:srgbClr val="004AAD"/>
                  </a:solidFill>
                  <a:latin typeface="Poppins"/>
                </a:rPr>
                <a:t>Reduced time &amp; energy in administration (scheduling &amp; following up with patients)</a:t>
              </a:r>
            </a:p>
            <a:p>
              <a:pPr>
                <a:lnSpc>
                  <a:spcPts val="839"/>
                </a:lnSpc>
              </a:pPr>
            </a:p>
            <a:p>
              <a:pPr marL="712479" indent="-356239" lvl="1">
                <a:lnSpc>
                  <a:spcPts val="4620"/>
                </a:lnSpc>
                <a:buFont typeface="Arial"/>
                <a:buChar char="•"/>
              </a:pPr>
              <a:r>
                <a:rPr lang="en-US" sz="3300">
                  <a:solidFill>
                    <a:srgbClr val="004AAD"/>
                  </a:solidFill>
                  <a:latin typeface="Poppins Bold"/>
                </a:rPr>
                <a:t>Keeps track</a:t>
              </a:r>
              <a:r>
                <a:rPr lang="en-US" sz="3300">
                  <a:solidFill>
                    <a:srgbClr val="004AAD"/>
                  </a:solidFill>
                  <a:latin typeface="Poppins"/>
                </a:rPr>
                <a:t> of patient data (questions, notes, and charts)</a:t>
              </a:r>
            </a:p>
            <a:p>
              <a:pPr>
                <a:lnSpc>
                  <a:spcPts val="839"/>
                </a:lnSpc>
              </a:pPr>
            </a:p>
            <a:p>
              <a:pPr marL="712479" indent="-356239" lvl="1">
                <a:lnSpc>
                  <a:spcPts val="4620"/>
                </a:lnSpc>
                <a:buFont typeface="Arial"/>
                <a:buChar char="•"/>
              </a:pPr>
              <a:r>
                <a:rPr lang="en-US" sz="3300">
                  <a:solidFill>
                    <a:srgbClr val="004AAD"/>
                  </a:solidFill>
                  <a:latin typeface="Poppins Bold"/>
                </a:rPr>
                <a:t>Transcription</a:t>
              </a:r>
              <a:r>
                <a:rPr lang="en-US" sz="3300">
                  <a:solidFill>
                    <a:srgbClr val="004AAD"/>
                  </a:solidFill>
                  <a:latin typeface="Poppins"/>
                </a:rPr>
                <a:t> services</a:t>
              </a:r>
            </a:p>
          </p:txBody>
        </p:sp>
        <p:sp>
          <p:nvSpPr>
            <p:cNvPr name="TextBox 9" id="9"/>
            <p:cNvSpPr txBox="true"/>
            <p:nvPr/>
          </p:nvSpPr>
          <p:spPr>
            <a:xfrm rot="0">
              <a:off x="927764" y="85725"/>
              <a:ext cx="7820935"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What Works</a:t>
              </a:r>
            </a:p>
          </p:txBody>
        </p:sp>
      </p:grpSp>
      <p:grpSp>
        <p:nvGrpSpPr>
          <p:cNvPr name="Group 10" id="10"/>
          <p:cNvGrpSpPr/>
          <p:nvPr/>
        </p:nvGrpSpPr>
        <p:grpSpPr>
          <a:xfrm rot="0">
            <a:off x="9414584" y="3634048"/>
            <a:ext cx="7291712" cy="4164202"/>
            <a:chOff x="0" y="0"/>
            <a:chExt cx="9722283" cy="5552269"/>
          </a:xfrm>
        </p:grpSpPr>
        <p:sp>
          <p:nvSpPr>
            <p:cNvPr name="TextBox 11" id="11"/>
            <p:cNvSpPr txBox="true"/>
            <p:nvPr/>
          </p:nvSpPr>
          <p:spPr>
            <a:xfrm rot="0">
              <a:off x="0" y="759714"/>
              <a:ext cx="9722283" cy="4792555"/>
            </a:xfrm>
            <a:prstGeom prst="rect">
              <a:avLst/>
            </a:prstGeom>
          </p:spPr>
          <p:txBody>
            <a:bodyPr anchor="t" rtlCol="false" tIns="0" lIns="0" bIns="0" rIns="0">
              <a:spAutoFit/>
            </a:bodyPr>
            <a:lstStyle/>
            <a:p>
              <a:pPr marL="712479" indent="-356239" lvl="1">
                <a:lnSpc>
                  <a:spcPts val="4620"/>
                </a:lnSpc>
                <a:buFont typeface="Arial"/>
                <a:buChar char="•"/>
              </a:pPr>
              <a:r>
                <a:rPr lang="en-US" sz="3300">
                  <a:solidFill>
                    <a:srgbClr val="004AAD"/>
                  </a:solidFill>
                  <a:latin typeface="Poppins"/>
                </a:rPr>
                <a:t>Mainly used by dermatologists and not all doctors</a:t>
              </a:r>
            </a:p>
            <a:p>
              <a:pPr>
                <a:lnSpc>
                  <a:spcPts val="839"/>
                </a:lnSpc>
              </a:pPr>
            </a:p>
            <a:p>
              <a:pPr marL="712479" indent="-356239" lvl="1">
                <a:lnSpc>
                  <a:spcPts val="4620"/>
                </a:lnSpc>
                <a:buFont typeface="Arial"/>
                <a:buChar char="•"/>
              </a:pPr>
              <a:r>
                <a:rPr lang="en-US" sz="3300">
                  <a:solidFill>
                    <a:srgbClr val="004AAD"/>
                  </a:solidFill>
                  <a:latin typeface="Poppins"/>
                </a:rPr>
                <a:t>System</a:t>
              </a:r>
              <a:r>
                <a:rPr lang="en-US" sz="3300">
                  <a:solidFill>
                    <a:srgbClr val="004AAD"/>
                  </a:solidFill>
                  <a:latin typeface="Poppins Bold"/>
                </a:rPr>
                <a:t> glitches</a:t>
              </a:r>
              <a:r>
                <a:rPr lang="en-US" sz="3300">
                  <a:solidFill>
                    <a:srgbClr val="004AAD"/>
                  </a:solidFill>
                  <a:latin typeface="Poppins"/>
                </a:rPr>
                <a:t> lead to missed appointments</a:t>
              </a:r>
            </a:p>
            <a:p>
              <a:pPr marL="712479" indent="-356239" lvl="1">
                <a:lnSpc>
                  <a:spcPts val="4620"/>
                </a:lnSpc>
                <a:buFont typeface="Arial"/>
                <a:buChar char="•"/>
              </a:pPr>
              <a:r>
                <a:rPr lang="en-US" sz="3300">
                  <a:solidFill>
                    <a:srgbClr val="004AAD"/>
                  </a:solidFill>
                  <a:latin typeface="Poppins Bold"/>
                </a:rPr>
                <a:t>UI difficulties</a:t>
              </a:r>
              <a:r>
                <a:rPr lang="en-US" sz="3300">
                  <a:solidFill>
                    <a:srgbClr val="004AAD"/>
                  </a:solidFill>
                  <a:latin typeface="Poppins"/>
                </a:rPr>
                <a:t> lead patients to end up calling anyways</a:t>
              </a:r>
            </a:p>
          </p:txBody>
        </p:sp>
        <p:sp>
          <p:nvSpPr>
            <p:cNvPr name="TextBox 12" id="12"/>
            <p:cNvSpPr txBox="true"/>
            <p:nvPr/>
          </p:nvSpPr>
          <p:spPr>
            <a:xfrm rot="0">
              <a:off x="971088" y="85725"/>
              <a:ext cx="7656034"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What Doesn’t Work</a:t>
              </a:r>
            </a:p>
          </p:txBody>
        </p:sp>
      </p:grpSp>
      <p:sp>
        <p:nvSpPr>
          <p:cNvPr name="TextBox 13" id="13"/>
          <p:cNvSpPr txBox="true"/>
          <p:nvPr/>
        </p:nvSpPr>
        <p:spPr>
          <a:xfrm rot="0">
            <a:off x="5676422" y="1355377"/>
            <a:ext cx="9990901" cy="1263015"/>
          </a:xfrm>
          <a:prstGeom prst="rect">
            <a:avLst/>
          </a:prstGeom>
        </p:spPr>
        <p:txBody>
          <a:bodyPr anchor="t" rtlCol="false" tIns="0" lIns="0" bIns="0" rIns="0">
            <a:spAutoFit/>
          </a:bodyPr>
          <a:lstStyle/>
          <a:p>
            <a:pPr algn="ctr">
              <a:lnSpc>
                <a:spcPts val="3359"/>
              </a:lnSpc>
            </a:pPr>
            <a:r>
              <a:rPr lang="en-US" sz="2399">
                <a:solidFill>
                  <a:srgbClr val="004AAD"/>
                </a:solidFill>
                <a:latin typeface="Poppins"/>
              </a:rPr>
              <a:t>An online platform that helps medical firms and practitioners communicate effectively with their patients. </a:t>
            </a:r>
          </a:p>
          <a:p>
            <a:pPr algn="ctr">
              <a:lnSpc>
                <a:spcPts val="3359"/>
              </a:lnSpc>
              <a:spcBef>
                <a:spcPct val="0"/>
              </a:spcBef>
            </a:pPr>
          </a:p>
        </p:txBody>
      </p:sp>
      <p:sp>
        <p:nvSpPr>
          <p:cNvPr name="TextBox 14" id="14"/>
          <p:cNvSpPr txBox="true"/>
          <p:nvPr/>
        </p:nvSpPr>
        <p:spPr>
          <a:xfrm rot="0">
            <a:off x="3055745" y="808182"/>
            <a:ext cx="15232255" cy="460248"/>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a:rPr>
              <a:t>“Beyond patient communication into active engagement“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4" id="4"/>
          <p:cNvSpPr/>
          <p:nvPr/>
        </p:nvSpPr>
        <p:spPr>
          <a:xfrm flipH="false" flipV="false" rot="-10800000">
            <a:off x="-495697" y="-1580260"/>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435671" y="248014"/>
            <a:ext cx="2255308" cy="2255308"/>
          </a:xfrm>
          <a:custGeom>
            <a:avLst/>
            <a:gdLst/>
            <a:ahLst/>
            <a:cxnLst/>
            <a:rect r="r" b="b" t="t" l="l"/>
            <a:pathLst>
              <a:path h="2255308" w="2255308">
                <a:moveTo>
                  <a:pt x="0" y="0"/>
                </a:moveTo>
                <a:lnTo>
                  <a:pt x="2255308" y="0"/>
                </a:lnTo>
                <a:lnTo>
                  <a:pt x="2255308" y="2255308"/>
                </a:lnTo>
                <a:lnTo>
                  <a:pt x="0" y="2255308"/>
                </a:lnTo>
                <a:lnTo>
                  <a:pt x="0" y="0"/>
                </a:lnTo>
                <a:close/>
              </a:path>
            </a:pathLst>
          </a:custGeom>
          <a:blipFill>
            <a:blip r:embed="rId5"/>
            <a:stretch>
              <a:fillRect l="0" t="0" r="0" b="0"/>
            </a:stretch>
          </a:blipFill>
        </p:spPr>
      </p:sp>
      <p:sp>
        <p:nvSpPr>
          <p:cNvPr name="TextBox 6" id="6"/>
          <p:cNvSpPr txBox="true"/>
          <p:nvPr/>
        </p:nvSpPr>
        <p:spPr>
          <a:xfrm rot="0">
            <a:off x="15170064" y="9217931"/>
            <a:ext cx="3117936" cy="449827"/>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7" id="7"/>
          <p:cNvSpPr txBox="true"/>
          <p:nvPr/>
        </p:nvSpPr>
        <p:spPr>
          <a:xfrm rot="0">
            <a:off x="5676422" y="1481335"/>
            <a:ext cx="9990901" cy="1263015"/>
          </a:xfrm>
          <a:prstGeom prst="rect">
            <a:avLst/>
          </a:prstGeom>
        </p:spPr>
        <p:txBody>
          <a:bodyPr anchor="t" rtlCol="false" tIns="0" lIns="0" bIns="0" rIns="0">
            <a:spAutoFit/>
          </a:bodyPr>
          <a:lstStyle/>
          <a:p>
            <a:pPr algn="ctr">
              <a:lnSpc>
                <a:spcPts val="3359"/>
              </a:lnSpc>
            </a:pPr>
            <a:r>
              <a:rPr lang="en-US" sz="2399">
                <a:solidFill>
                  <a:srgbClr val="004AAD"/>
                </a:solidFill>
                <a:latin typeface="Poppins"/>
              </a:rPr>
              <a:t>An online platform that helps medical firms and practitioners communicate effectively with their patients. </a:t>
            </a:r>
          </a:p>
          <a:p>
            <a:pPr algn="ctr">
              <a:lnSpc>
                <a:spcPts val="3359"/>
              </a:lnSpc>
              <a:spcBef>
                <a:spcPct val="0"/>
              </a:spcBef>
            </a:pPr>
          </a:p>
        </p:txBody>
      </p:sp>
      <p:sp>
        <p:nvSpPr>
          <p:cNvPr name="TextBox 8" id="8"/>
          <p:cNvSpPr txBox="true"/>
          <p:nvPr/>
        </p:nvSpPr>
        <p:spPr>
          <a:xfrm rot="0">
            <a:off x="3055745" y="842060"/>
            <a:ext cx="15232255" cy="459006"/>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a:rPr>
              <a:t>“Beyond patient communication into active engagement“</a:t>
            </a:r>
          </a:p>
        </p:txBody>
      </p:sp>
      <p:grpSp>
        <p:nvGrpSpPr>
          <p:cNvPr name="Group 9" id="9"/>
          <p:cNvGrpSpPr/>
          <p:nvPr/>
        </p:nvGrpSpPr>
        <p:grpSpPr>
          <a:xfrm rot="0">
            <a:off x="1674933" y="3025173"/>
            <a:ext cx="14938133" cy="2876533"/>
            <a:chOff x="0" y="0"/>
            <a:chExt cx="19917511" cy="3835377"/>
          </a:xfrm>
        </p:grpSpPr>
        <p:sp>
          <p:nvSpPr>
            <p:cNvPr name="TextBox 10" id="10"/>
            <p:cNvSpPr txBox="true"/>
            <p:nvPr/>
          </p:nvSpPr>
          <p:spPr>
            <a:xfrm rot="0">
              <a:off x="5392479" y="85725"/>
              <a:ext cx="9132552"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What We Can Take Away</a:t>
              </a:r>
            </a:p>
          </p:txBody>
        </p:sp>
        <p:sp>
          <p:nvSpPr>
            <p:cNvPr name="TextBox 11" id="11"/>
            <p:cNvSpPr txBox="true"/>
            <p:nvPr/>
          </p:nvSpPr>
          <p:spPr>
            <a:xfrm rot="0">
              <a:off x="0" y="759714"/>
              <a:ext cx="19917511" cy="3075663"/>
            </a:xfrm>
            <a:prstGeom prst="rect">
              <a:avLst/>
            </a:prstGeom>
          </p:spPr>
          <p:txBody>
            <a:bodyPr anchor="t" rtlCol="false" tIns="0" lIns="0" bIns="0" rIns="0">
              <a:spAutoFit/>
            </a:bodyPr>
            <a:lstStyle/>
            <a:p>
              <a:pPr algn="ctr">
                <a:lnSpc>
                  <a:spcPts val="4620"/>
                </a:lnSpc>
              </a:pPr>
              <a:r>
                <a:rPr lang="en-US" sz="3300">
                  <a:solidFill>
                    <a:srgbClr val="004AAD"/>
                  </a:solidFill>
                  <a:latin typeface="Poppins"/>
                </a:rPr>
                <a:t>We need to make our solution more direct to consumer, meaning we do not need to acquire doctors or practitioners for our users to get the help they need </a:t>
              </a:r>
            </a:p>
            <a:p>
              <a:pPr>
                <a:lnSpc>
                  <a:spcPts val="4620"/>
                </a:lnSpc>
              </a:pPr>
            </a:p>
          </p:txBody>
        </p:sp>
      </p:grpSp>
      <p:grpSp>
        <p:nvGrpSpPr>
          <p:cNvPr name="Group 12" id="12"/>
          <p:cNvGrpSpPr/>
          <p:nvPr/>
        </p:nvGrpSpPr>
        <p:grpSpPr>
          <a:xfrm rot="0">
            <a:off x="1674933" y="6078689"/>
            <a:ext cx="14938133" cy="2876533"/>
            <a:chOff x="0" y="0"/>
            <a:chExt cx="19917511" cy="3835377"/>
          </a:xfrm>
        </p:grpSpPr>
        <p:sp>
          <p:nvSpPr>
            <p:cNvPr name="TextBox 13" id="13"/>
            <p:cNvSpPr txBox="true"/>
            <p:nvPr/>
          </p:nvSpPr>
          <p:spPr>
            <a:xfrm rot="0">
              <a:off x="5392479" y="85725"/>
              <a:ext cx="9132552" cy="642239"/>
            </a:xfrm>
            <a:prstGeom prst="rect">
              <a:avLst/>
            </a:prstGeom>
          </p:spPr>
          <p:txBody>
            <a:bodyPr anchor="t" rtlCol="false" tIns="0" lIns="0" bIns="0" rIns="0">
              <a:spAutoFit/>
            </a:bodyPr>
            <a:lstStyle/>
            <a:p>
              <a:pPr algn="ctr">
                <a:lnSpc>
                  <a:spcPts val="3096"/>
                </a:lnSpc>
              </a:pPr>
              <a:r>
                <a:rPr lang="en-US" sz="3600">
                  <a:solidFill>
                    <a:srgbClr val="004AAD"/>
                  </a:solidFill>
                  <a:latin typeface="Poppins Bold Italics"/>
                </a:rPr>
                <a:t>Why Our Solution is Unique</a:t>
              </a:r>
            </a:p>
          </p:txBody>
        </p:sp>
        <p:sp>
          <p:nvSpPr>
            <p:cNvPr name="TextBox 14" id="14"/>
            <p:cNvSpPr txBox="true"/>
            <p:nvPr/>
          </p:nvSpPr>
          <p:spPr>
            <a:xfrm rot="0">
              <a:off x="0" y="759714"/>
              <a:ext cx="19917511" cy="3075663"/>
            </a:xfrm>
            <a:prstGeom prst="rect">
              <a:avLst/>
            </a:prstGeom>
          </p:spPr>
          <p:txBody>
            <a:bodyPr anchor="t" rtlCol="false" tIns="0" lIns="0" bIns="0" rIns="0">
              <a:spAutoFit/>
            </a:bodyPr>
            <a:lstStyle/>
            <a:p>
              <a:pPr algn="ctr">
                <a:lnSpc>
                  <a:spcPts val="4620"/>
                </a:lnSpc>
              </a:pPr>
              <a:r>
                <a:rPr lang="en-US" sz="3300">
                  <a:solidFill>
                    <a:srgbClr val="004AAD"/>
                  </a:solidFill>
                  <a:latin typeface="Poppins"/>
                </a:rPr>
                <a:t>Our solution addresses </a:t>
              </a:r>
              <a:r>
                <a:rPr lang="en-US" sz="3300">
                  <a:solidFill>
                    <a:srgbClr val="422CB1"/>
                  </a:solidFill>
                  <a:latin typeface="Poppins Bold"/>
                </a:rPr>
                <a:t>the actual pain point of patients finding and scheduling with a doctor, </a:t>
              </a:r>
              <a:r>
                <a:rPr lang="en-US" sz="3300">
                  <a:solidFill>
                    <a:srgbClr val="004AAD"/>
                  </a:solidFill>
                  <a:latin typeface="Poppins"/>
                </a:rPr>
                <a:t>rather than exclusively focus on doctors to keep track of their patient’s medical data</a:t>
              </a:r>
            </a:p>
            <a:p>
              <a:pPr algn="ctr">
                <a:lnSpc>
                  <a:spcPts val="4620"/>
                </a:lnSpc>
              </a:pP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aphicFrame>
        <p:nvGraphicFramePr>
          <p:cNvPr name="Table 3" id="3"/>
          <p:cNvGraphicFramePr>
            <a:graphicFrameLocks noGrp="true"/>
          </p:cNvGraphicFramePr>
          <p:nvPr/>
        </p:nvGraphicFramePr>
        <p:xfrm>
          <a:off x="1363225" y="1319359"/>
          <a:ext cx="15365807" cy="8348399"/>
        </p:xfrm>
        <a:graphic>
          <a:graphicData uri="http://schemas.openxmlformats.org/drawingml/2006/table">
            <a:tbl>
              <a:tblPr/>
              <a:tblGrid>
                <a:gridCol w="2560968"/>
                <a:gridCol w="2560968"/>
                <a:gridCol w="2560968"/>
                <a:gridCol w="2560968"/>
                <a:gridCol w="2560968"/>
                <a:gridCol w="2560968"/>
              </a:tblGrid>
              <a:tr h="1391400">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r>
              <a:tr h="1391400">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r>
              <a:tr h="1391400">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r>
              <a:tr h="1391400">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r>
              <a:tr h="1391400">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r>
              <a:tr h="1391400">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2944"/>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r>
            </a:tbl>
          </a:graphicData>
        </a:graphic>
      </p:graphicFrame>
      <p:sp>
        <p:nvSpPr>
          <p:cNvPr name="Freeform 4" id="4"/>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5" id="5"/>
          <p:cNvSpPr/>
          <p:nvPr/>
        </p:nvSpPr>
        <p:spPr>
          <a:xfrm flipH="false" flipV="false" rot="-10800000">
            <a:off x="-495697" y="-1580260"/>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6" id="6"/>
          <p:cNvSpPr/>
          <p:nvPr/>
        </p:nvSpPr>
        <p:spPr>
          <a:xfrm flipH="false" flipV="false" rot="0">
            <a:off x="12160666" y="1480117"/>
            <a:ext cx="1157005" cy="1157005"/>
          </a:xfrm>
          <a:custGeom>
            <a:avLst/>
            <a:gdLst/>
            <a:ahLst/>
            <a:cxnLst/>
            <a:rect r="r" b="b" t="t" l="l"/>
            <a:pathLst>
              <a:path h="1157005" w="1157005">
                <a:moveTo>
                  <a:pt x="0" y="0"/>
                </a:moveTo>
                <a:lnTo>
                  <a:pt x="1157005" y="0"/>
                </a:lnTo>
                <a:lnTo>
                  <a:pt x="1157005" y="1157005"/>
                </a:lnTo>
                <a:lnTo>
                  <a:pt x="0" y="1157005"/>
                </a:lnTo>
                <a:lnTo>
                  <a:pt x="0" y="0"/>
                </a:lnTo>
                <a:close/>
              </a:path>
            </a:pathLst>
          </a:custGeom>
          <a:blipFill>
            <a:blip r:embed="rId6"/>
            <a:stretch>
              <a:fillRect l="0" t="0" r="0" b="0"/>
            </a:stretch>
          </a:blipFill>
        </p:spPr>
      </p:sp>
      <p:sp>
        <p:nvSpPr>
          <p:cNvPr name="Freeform 7" id="7"/>
          <p:cNvSpPr/>
          <p:nvPr/>
        </p:nvSpPr>
        <p:spPr>
          <a:xfrm flipH="false" flipV="false" rot="0">
            <a:off x="4009692" y="1675236"/>
            <a:ext cx="2404859" cy="766767"/>
          </a:xfrm>
          <a:custGeom>
            <a:avLst/>
            <a:gdLst/>
            <a:ahLst/>
            <a:cxnLst/>
            <a:rect r="r" b="b" t="t" l="l"/>
            <a:pathLst>
              <a:path h="766767" w="2404859">
                <a:moveTo>
                  <a:pt x="0" y="0"/>
                </a:moveTo>
                <a:lnTo>
                  <a:pt x="2404860" y="0"/>
                </a:lnTo>
                <a:lnTo>
                  <a:pt x="2404860" y="766767"/>
                </a:lnTo>
                <a:lnTo>
                  <a:pt x="0" y="766767"/>
                </a:lnTo>
                <a:lnTo>
                  <a:pt x="0" y="0"/>
                </a:lnTo>
                <a:close/>
              </a:path>
            </a:pathLst>
          </a:custGeom>
          <a:blipFill>
            <a:blip r:embed="rId7"/>
            <a:stretch>
              <a:fillRect l="0" t="0" r="0" b="0"/>
            </a:stretch>
          </a:blipFill>
        </p:spPr>
      </p:sp>
      <p:sp>
        <p:nvSpPr>
          <p:cNvPr name="Freeform 8" id="8"/>
          <p:cNvSpPr/>
          <p:nvPr/>
        </p:nvSpPr>
        <p:spPr>
          <a:xfrm flipH="false" flipV="false" rot="0">
            <a:off x="6398587" y="1325637"/>
            <a:ext cx="2647541" cy="1348040"/>
          </a:xfrm>
          <a:custGeom>
            <a:avLst/>
            <a:gdLst/>
            <a:ahLst/>
            <a:cxnLst/>
            <a:rect r="r" b="b" t="t" l="l"/>
            <a:pathLst>
              <a:path h="1348040" w="2647541">
                <a:moveTo>
                  <a:pt x="0" y="0"/>
                </a:moveTo>
                <a:lnTo>
                  <a:pt x="2647542" y="0"/>
                </a:lnTo>
                <a:lnTo>
                  <a:pt x="2647542" y="1348040"/>
                </a:lnTo>
                <a:lnTo>
                  <a:pt x="0" y="1348040"/>
                </a:lnTo>
                <a:lnTo>
                  <a:pt x="0" y="0"/>
                </a:lnTo>
                <a:close/>
              </a:path>
            </a:pathLst>
          </a:custGeom>
          <a:blipFill>
            <a:blip r:embed="rId8"/>
            <a:stretch>
              <a:fillRect l="0" t="0" r="0" b="0"/>
            </a:stretch>
          </a:blipFill>
        </p:spPr>
      </p:sp>
      <p:sp>
        <p:nvSpPr>
          <p:cNvPr name="Freeform 9" id="9"/>
          <p:cNvSpPr/>
          <p:nvPr/>
        </p:nvSpPr>
        <p:spPr>
          <a:xfrm flipH="false" flipV="false" rot="0">
            <a:off x="9274491" y="1792297"/>
            <a:ext cx="2188565" cy="577458"/>
          </a:xfrm>
          <a:custGeom>
            <a:avLst/>
            <a:gdLst/>
            <a:ahLst/>
            <a:cxnLst/>
            <a:rect r="r" b="b" t="t" l="l"/>
            <a:pathLst>
              <a:path h="577458" w="2188565">
                <a:moveTo>
                  <a:pt x="0" y="0"/>
                </a:moveTo>
                <a:lnTo>
                  <a:pt x="2188566" y="0"/>
                </a:lnTo>
                <a:lnTo>
                  <a:pt x="2188566" y="577458"/>
                </a:lnTo>
                <a:lnTo>
                  <a:pt x="0" y="577458"/>
                </a:lnTo>
                <a:lnTo>
                  <a:pt x="0" y="0"/>
                </a:lnTo>
                <a:close/>
              </a:path>
            </a:pathLst>
          </a:custGeom>
          <a:blipFill>
            <a:blip r:embed="rId9"/>
            <a:stretch>
              <a:fillRect l="0" t="0" r="0" b="0"/>
            </a:stretch>
          </a:blipFill>
        </p:spPr>
      </p:sp>
      <p:grpSp>
        <p:nvGrpSpPr>
          <p:cNvPr name="Group 10" id="10"/>
          <p:cNvGrpSpPr/>
          <p:nvPr/>
        </p:nvGrpSpPr>
        <p:grpSpPr>
          <a:xfrm rot="0">
            <a:off x="14787134" y="1443561"/>
            <a:ext cx="1230116" cy="1230116"/>
            <a:chOff x="0" y="0"/>
            <a:chExt cx="1640154" cy="1640154"/>
          </a:xfrm>
        </p:grpSpPr>
        <p:sp>
          <p:nvSpPr>
            <p:cNvPr name="Freeform 11" id="11"/>
            <p:cNvSpPr/>
            <p:nvPr/>
          </p:nvSpPr>
          <p:spPr>
            <a:xfrm flipH="false" flipV="false" rot="0">
              <a:off x="0" y="0"/>
              <a:ext cx="1640154" cy="1640154"/>
            </a:xfrm>
            <a:custGeom>
              <a:avLst/>
              <a:gdLst/>
              <a:ahLst/>
              <a:cxnLst/>
              <a:rect r="r" b="b" t="t" l="l"/>
              <a:pathLst>
                <a:path h="1640154" w="1640154">
                  <a:moveTo>
                    <a:pt x="0" y="0"/>
                  </a:moveTo>
                  <a:lnTo>
                    <a:pt x="1640154" y="0"/>
                  </a:lnTo>
                  <a:lnTo>
                    <a:pt x="1640154" y="1640154"/>
                  </a:lnTo>
                  <a:lnTo>
                    <a:pt x="0" y="1640154"/>
                  </a:lnTo>
                  <a:lnTo>
                    <a:pt x="0" y="0"/>
                  </a:lnTo>
                  <a:close/>
                </a:path>
              </a:pathLst>
            </a:custGeom>
            <a:blipFill>
              <a:blip r:embed="rId10">
                <a:alphaModFix amt="53000"/>
                <a:extLst>
                  <a:ext uri="{96DAC541-7B7A-43D3-8B79-37D633B846F1}">
                    <asvg:svgBlip xmlns:asvg="http://schemas.microsoft.com/office/drawing/2016/SVG/main" r:embed="rId11"/>
                  </a:ext>
                </a:extLst>
              </a:blip>
              <a:stretch>
                <a:fillRect l="0" t="0" r="0" b="0"/>
              </a:stretch>
            </a:blipFill>
          </p:spPr>
        </p:sp>
        <p:sp>
          <p:nvSpPr>
            <p:cNvPr name="TextBox 12" id="12"/>
            <p:cNvSpPr txBox="true"/>
            <p:nvPr/>
          </p:nvSpPr>
          <p:spPr>
            <a:xfrm rot="0">
              <a:off x="122027" y="809013"/>
              <a:ext cx="1396101" cy="211226"/>
            </a:xfrm>
            <a:prstGeom prst="rect">
              <a:avLst/>
            </a:prstGeom>
          </p:spPr>
          <p:txBody>
            <a:bodyPr anchor="t" rtlCol="false" tIns="0" lIns="0" bIns="0" rIns="0">
              <a:spAutoFit/>
            </a:bodyPr>
            <a:lstStyle/>
            <a:p>
              <a:pPr algn="ctr">
                <a:lnSpc>
                  <a:spcPts val="1021"/>
                </a:lnSpc>
              </a:pPr>
              <a:r>
                <a:rPr lang="en-US" sz="1187">
                  <a:solidFill>
                    <a:srgbClr val="004AAD"/>
                  </a:solidFill>
                  <a:latin typeface="Poppins Medium"/>
                </a:rPr>
                <a:t>CheckUp</a:t>
              </a:r>
            </a:p>
          </p:txBody>
        </p:sp>
      </p:grpSp>
      <p:sp>
        <p:nvSpPr>
          <p:cNvPr name="Freeform 13" id="13"/>
          <p:cNvSpPr/>
          <p:nvPr/>
        </p:nvSpPr>
        <p:spPr>
          <a:xfrm flipH="false" flipV="false" rot="0">
            <a:off x="14740414" y="2926787"/>
            <a:ext cx="1323554" cy="1151492"/>
          </a:xfrm>
          <a:custGeom>
            <a:avLst/>
            <a:gdLst/>
            <a:ahLst/>
            <a:cxnLst/>
            <a:rect r="r" b="b" t="t" l="l"/>
            <a:pathLst>
              <a:path h="1151492" w="1323554">
                <a:moveTo>
                  <a:pt x="0" y="0"/>
                </a:moveTo>
                <a:lnTo>
                  <a:pt x="1323555" y="0"/>
                </a:lnTo>
                <a:lnTo>
                  <a:pt x="1323555" y="1151492"/>
                </a:lnTo>
                <a:lnTo>
                  <a:pt x="0" y="11514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4" id="14"/>
          <p:cNvSpPr txBox="true"/>
          <p:nvPr/>
        </p:nvSpPr>
        <p:spPr>
          <a:xfrm rot="0">
            <a:off x="15170064" y="9217931"/>
            <a:ext cx="3117936" cy="449827"/>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Freeform 15" id="15"/>
          <p:cNvSpPr/>
          <p:nvPr/>
        </p:nvSpPr>
        <p:spPr>
          <a:xfrm flipH="false" flipV="false" rot="0">
            <a:off x="14740414" y="4293815"/>
            <a:ext cx="1323554" cy="1151492"/>
          </a:xfrm>
          <a:custGeom>
            <a:avLst/>
            <a:gdLst/>
            <a:ahLst/>
            <a:cxnLst/>
            <a:rect r="r" b="b" t="t" l="l"/>
            <a:pathLst>
              <a:path h="1151492" w="1323554">
                <a:moveTo>
                  <a:pt x="0" y="0"/>
                </a:moveTo>
                <a:lnTo>
                  <a:pt x="1323555" y="0"/>
                </a:lnTo>
                <a:lnTo>
                  <a:pt x="1323555" y="1151492"/>
                </a:lnTo>
                <a:lnTo>
                  <a:pt x="0" y="11514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6" id="16"/>
          <p:cNvSpPr/>
          <p:nvPr/>
        </p:nvSpPr>
        <p:spPr>
          <a:xfrm flipH="false" flipV="false" rot="0">
            <a:off x="14740414" y="5664135"/>
            <a:ext cx="1323554" cy="1151492"/>
          </a:xfrm>
          <a:custGeom>
            <a:avLst/>
            <a:gdLst/>
            <a:ahLst/>
            <a:cxnLst/>
            <a:rect r="r" b="b" t="t" l="l"/>
            <a:pathLst>
              <a:path h="1151492" w="1323554">
                <a:moveTo>
                  <a:pt x="0" y="0"/>
                </a:moveTo>
                <a:lnTo>
                  <a:pt x="1323555" y="0"/>
                </a:lnTo>
                <a:lnTo>
                  <a:pt x="1323555" y="1151492"/>
                </a:lnTo>
                <a:lnTo>
                  <a:pt x="0" y="11514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7" id="17"/>
          <p:cNvSpPr/>
          <p:nvPr/>
        </p:nvSpPr>
        <p:spPr>
          <a:xfrm flipH="false" flipV="false" rot="0">
            <a:off x="14740414" y="7023005"/>
            <a:ext cx="1323554" cy="1151492"/>
          </a:xfrm>
          <a:custGeom>
            <a:avLst/>
            <a:gdLst/>
            <a:ahLst/>
            <a:cxnLst/>
            <a:rect r="r" b="b" t="t" l="l"/>
            <a:pathLst>
              <a:path h="1151492" w="1323554">
                <a:moveTo>
                  <a:pt x="0" y="0"/>
                </a:moveTo>
                <a:lnTo>
                  <a:pt x="1323555" y="0"/>
                </a:lnTo>
                <a:lnTo>
                  <a:pt x="1323555" y="1151492"/>
                </a:lnTo>
                <a:lnTo>
                  <a:pt x="0" y="11514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8" id="18"/>
          <p:cNvSpPr/>
          <p:nvPr/>
        </p:nvSpPr>
        <p:spPr>
          <a:xfrm flipH="false" flipV="false" rot="0">
            <a:off x="14787134" y="8380508"/>
            <a:ext cx="1323554" cy="1151492"/>
          </a:xfrm>
          <a:custGeom>
            <a:avLst/>
            <a:gdLst/>
            <a:ahLst/>
            <a:cxnLst/>
            <a:rect r="r" b="b" t="t" l="l"/>
            <a:pathLst>
              <a:path h="1151492" w="1323554">
                <a:moveTo>
                  <a:pt x="0" y="0"/>
                </a:moveTo>
                <a:lnTo>
                  <a:pt x="1323554" y="0"/>
                </a:lnTo>
                <a:lnTo>
                  <a:pt x="1323554" y="1151492"/>
                </a:lnTo>
                <a:lnTo>
                  <a:pt x="0" y="11514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9" id="19"/>
          <p:cNvSpPr/>
          <p:nvPr/>
        </p:nvSpPr>
        <p:spPr>
          <a:xfrm flipH="false" flipV="false" rot="0">
            <a:off x="4652893" y="2812487"/>
            <a:ext cx="1383706" cy="1234958"/>
          </a:xfrm>
          <a:custGeom>
            <a:avLst/>
            <a:gdLst/>
            <a:ahLst/>
            <a:cxnLst/>
            <a:rect r="r" b="b" t="t" l="l"/>
            <a:pathLst>
              <a:path h="1234958" w="1383706">
                <a:moveTo>
                  <a:pt x="0" y="0"/>
                </a:moveTo>
                <a:lnTo>
                  <a:pt x="1383707" y="0"/>
                </a:lnTo>
                <a:lnTo>
                  <a:pt x="1383707" y="1234958"/>
                </a:lnTo>
                <a:lnTo>
                  <a:pt x="0" y="123495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20" id="20"/>
          <p:cNvSpPr txBox="true"/>
          <p:nvPr/>
        </p:nvSpPr>
        <p:spPr>
          <a:xfrm rot="0">
            <a:off x="5344747" y="461662"/>
            <a:ext cx="7598507" cy="626364"/>
          </a:xfrm>
          <a:prstGeom prst="rect">
            <a:avLst/>
          </a:prstGeom>
        </p:spPr>
        <p:txBody>
          <a:bodyPr anchor="t" rtlCol="false" tIns="0" lIns="0" bIns="0" rIns="0">
            <a:spAutoFit/>
          </a:bodyPr>
          <a:lstStyle/>
          <a:p>
            <a:pPr algn="ctr">
              <a:lnSpc>
                <a:spcPts val="4128"/>
              </a:lnSpc>
            </a:pPr>
            <a:r>
              <a:rPr lang="en-US" sz="4800">
                <a:solidFill>
                  <a:srgbClr val="004AAD"/>
                </a:solidFill>
                <a:latin typeface="Poppins Bold"/>
              </a:rPr>
              <a:t>Competitor Analysis</a:t>
            </a:r>
          </a:p>
        </p:txBody>
      </p:sp>
      <p:sp>
        <p:nvSpPr>
          <p:cNvPr name="TextBox 21" id="21"/>
          <p:cNvSpPr txBox="true"/>
          <p:nvPr/>
        </p:nvSpPr>
        <p:spPr>
          <a:xfrm rot="0">
            <a:off x="1637101" y="3161919"/>
            <a:ext cx="1987375" cy="728853"/>
          </a:xfrm>
          <a:prstGeom prst="rect">
            <a:avLst/>
          </a:prstGeom>
        </p:spPr>
        <p:txBody>
          <a:bodyPr anchor="t" rtlCol="false" tIns="0" lIns="0" bIns="0" rIns="0">
            <a:spAutoFit/>
          </a:bodyPr>
          <a:lstStyle/>
          <a:p>
            <a:pPr algn="ctr">
              <a:lnSpc>
                <a:spcPts val="1805"/>
              </a:lnSpc>
            </a:pPr>
            <a:r>
              <a:rPr lang="en-US" sz="2100">
                <a:solidFill>
                  <a:srgbClr val="004AAD"/>
                </a:solidFill>
                <a:latin typeface="Poppins Bold"/>
              </a:rPr>
              <a:t>Personalized doctor matching</a:t>
            </a:r>
          </a:p>
        </p:txBody>
      </p:sp>
      <p:sp>
        <p:nvSpPr>
          <p:cNvPr name="TextBox 22" id="22"/>
          <p:cNvSpPr txBox="true"/>
          <p:nvPr/>
        </p:nvSpPr>
        <p:spPr>
          <a:xfrm rot="0">
            <a:off x="1637101" y="4520702"/>
            <a:ext cx="1987375" cy="728853"/>
          </a:xfrm>
          <a:prstGeom prst="rect">
            <a:avLst/>
          </a:prstGeom>
        </p:spPr>
        <p:txBody>
          <a:bodyPr anchor="t" rtlCol="false" tIns="0" lIns="0" bIns="0" rIns="0">
            <a:spAutoFit/>
          </a:bodyPr>
          <a:lstStyle/>
          <a:p>
            <a:pPr algn="ctr">
              <a:lnSpc>
                <a:spcPts val="1805"/>
              </a:lnSpc>
            </a:pPr>
            <a:r>
              <a:rPr lang="en-US" sz="2100">
                <a:solidFill>
                  <a:srgbClr val="004AAD"/>
                </a:solidFill>
                <a:latin typeface="Poppins Bold"/>
              </a:rPr>
              <a:t>Automatic scheduling &amp; booking</a:t>
            </a:r>
          </a:p>
        </p:txBody>
      </p:sp>
      <p:sp>
        <p:nvSpPr>
          <p:cNvPr name="TextBox 23" id="23"/>
          <p:cNvSpPr txBox="true"/>
          <p:nvPr/>
        </p:nvSpPr>
        <p:spPr>
          <a:xfrm rot="0">
            <a:off x="1444493" y="6013567"/>
            <a:ext cx="2372591" cy="500253"/>
          </a:xfrm>
          <a:prstGeom prst="rect">
            <a:avLst/>
          </a:prstGeom>
        </p:spPr>
        <p:txBody>
          <a:bodyPr anchor="t" rtlCol="false" tIns="0" lIns="0" bIns="0" rIns="0">
            <a:spAutoFit/>
          </a:bodyPr>
          <a:lstStyle/>
          <a:p>
            <a:pPr algn="ctr">
              <a:lnSpc>
                <a:spcPts val="1805"/>
              </a:lnSpc>
            </a:pPr>
            <a:r>
              <a:rPr lang="en-US" sz="2100">
                <a:solidFill>
                  <a:srgbClr val="004AAD"/>
                </a:solidFill>
                <a:latin typeface="Poppins Bold"/>
              </a:rPr>
              <a:t>Insurance accommodation</a:t>
            </a:r>
          </a:p>
        </p:txBody>
      </p:sp>
      <p:sp>
        <p:nvSpPr>
          <p:cNvPr name="TextBox 24" id="24"/>
          <p:cNvSpPr txBox="true"/>
          <p:nvPr/>
        </p:nvSpPr>
        <p:spPr>
          <a:xfrm rot="0">
            <a:off x="1637101" y="7372437"/>
            <a:ext cx="1987375" cy="500253"/>
          </a:xfrm>
          <a:prstGeom prst="rect">
            <a:avLst/>
          </a:prstGeom>
        </p:spPr>
        <p:txBody>
          <a:bodyPr anchor="t" rtlCol="false" tIns="0" lIns="0" bIns="0" rIns="0">
            <a:spAutoFit/>
          </a:bodyPr>
          <a:lstStyle/>
          <a:p>
            <a:pPr algn="ctr">
              <a:lnSpc>
                <a:spcPts val="1805"/>
              </a:lnSpc>
            </a:pPr>
            <a:r>
              <a:rPr lang="en-US" sz="2100">
                <a:solidFill>
                  <a:srgbClr val="004AAD"/>
                </a:solidFill>
                <a:latin typeface="Poppins Bold"/>
              </a:rPr>
              <a:t>Easy-to-see appointments</a:t>
            </a:r>
          </a:p>
        </p:txBody>
      </p:sp>
      <p:sp>
        <p:nvSpPr>
          <p:cNvPr name="TextBox 25" id="25"/>
          <p:cNvSpPr txBox="true"/>
          <p:nvPr/>
        </p:nvSpPr>
        <p:spPr>
          <a:xfrm rot="0">
            <a:off x="1637101" y="8501340"/>
            <a:ext cx="1987375" cy="957453"/>
          </a:xfrm>
          <a:prstGeom prst="rect">
            <a:avLst/>
          </a:prstGeom>
        </p:spPr>
        <p:txBody>
          <a:bodyPr anchor="t" rtlCol="false" tIns="0" lIns="0" bIns="0" rIns="0">
            <a:spAutoFit/>
          </a:bodyPr>
          <a:lstStyle/>
          <a:p>
            <a:pPr algn="ctr">
              <a:lnSpc>
                <a:spcPts val="1805"/>
              </a:lnSpc>
            </a:pPr>
            <a:r>
              <a:rPr lang="en-US" sz="2100">
                <a:solidFill>
                  <a:srgbClr val="004AAD"/>
                </a:solidFill>
                <a:latin typeface="Poppins Bold"/>
              </a:rPr>
              <a:t>Automatic reminders to schedule appointments</a:t>
            </a:r>
          </a:p>
        </p:txBody>
      </p:sp>
      <p:sp>
        <p:nvSpPr>
          <p:cNvPr name="Freeform 26" id="26"/>
          <p:cNvSpPr/>
          <p:nvPr/>
        </p:nvSpPr>
        <p:spPr>
          <a:xfrm flipH="false" flipV="false" rot="0">
            <a:off x="12251400" y="2770754"/>
            <a:ext cx="1383706" cy="1234958"/>
          </a:xfrm>
          <a:custGeom>
            <a:avLst/>
            <a:gdLst/>
            <a:ahLst/>
            <a:cxnLst/>
            <a:rect r="r" b="b" t="t" l="l"/>
            <a:pathLst>
              <a:path h="1234958" w="1383706">
                <a:moveTo>
                  <a:pt x="0" y="0"/>
                </a:moveTo>
                <a:lnTo>
                  <a:pt x="1383707" y="0"/>
                </a:lnTo>
                <a:lnTo>
                  <a:pt x="1383707" y="1234958"/>
                </a:lnTo>
                <a:lnTo>
                  <a:pt x="0" y="123495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7" id="27"/>
          <p:cNvSpPr/>
          <p:nvPr/>
        </p:nvSpPr>
        <p:spPr>
          <a:xfrm flipH="false" flipV="false" rot="0">
            <a:off x="7174119" y="2854220"/>
            <a:ext cx="1323554" cy="1151492"/>
          </a:xfrm>
          <a:custGeom>
            <a:avLst/>
            <a:gdLst/>
            <a:ahLst/>
            <a:cxnLst/>
            <a:rect r="r" b="b" t="t" l="l"/>
            <a:pathLst>
              <a:path h="1151492" w="1323554">
                <a:moveTo>
                  <a:pt x="0" y="0"/>
                </a:moveTo>
                <a:lnTo>
                  <a:pt x="1323554" y="0"/>
                </a:lnTo>
                <a:lnTo>
                  <a:pt x="1323554" y="1151492"/>
                </a:lnTo>
                <a:lnTo>
                  <a:pt x="0" y="11514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28" id="28"/>
          <p:cNvSpPr/>
          <p:nvPr/>
        </p:nvSpPr>
        <p:spPr>
          <a:xfrm flipH="false" flipV="false" rot="0">
            <a:off x="4652893" y="4210349"/>
            <a:ext cx="1383706" cy="1234958"/>
          </a:xfrm>
          <a:custGeom>
            <a:avLst/>
            <a:gdLst/>
            <a:ahLst/>
            <a:cxnLst/>
            <a:rect r="r" b="b" t="t" l="l"/>
            <a:pathLst>
              <a:path h="1234958" w="1383706">
                <a:moveTo>
                  <a:pt x="0" y="0"/>
                </a:moveTo>
                <a:lnTo>
                  <a:pt x="1383707" y="0"/>
                </a:lnTo>
                <a:lnTo>
                  <a:pt x="1383707" y="1234958"/>
                </a:lnTo>
                <a:lnTo>
                  <a:pt x="0" y="123495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9" id="29"/>
          <p:cNvSpPr/>
          <p:nvPr/>
        </p:nvSpPr>
        <p:spPr>
          <a:xfrm flipH="false" flipV="false" rot="0">
            <a:off x="12251400" y="4210349"/>
            <a:ext cx="1383706" cy="1234958"/>
          </a:xfrm>
          <a:custGeom>
            <a:avLst/>
            <a:gdLst/>
            <a:ahLst/>
            <a:cxnLst/>
            <a:rect r="r" b="b" t="t" l="l"/>
            <a:pathLst>
              <a:path h="1234958" w="1383706">
                <a:moveTo>
                  <a:pt x="0" y="0"/>
                </a:moveTo>
                <a:lnTo>
                  <a:pt x="1383707" y="0"/>
                </a:lnTo>
                <a:lnTo>
                  <a:pt x="1383707" y="1234958"/>
                </a:lnTo>
                <a:lnTo>
                  <a:pt x="0" y="123495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30" id="30"/>
          <p:cNvSpPr/>
          <p:nvPr/>
        </p:nvSpPr>
        <p:spPr>
          <a:xfrm flipH="false" flipV="false" rot="0">
            <a:off x="7174119" y="4243837"/>
            <a:ext cx="1383706" cy="1234958"/>
          </a:xfrm>
          <a:custGeom>
            <a:avLst/>
            <a:gdLst/>
            <a:ahLst/>
            <a:cxnLst/>
            <a:rect r="r" b="b" t="t" l="l"/>
            <a:pathLst>
              <a:path h="1234958" w="1383706">
                <a:moveTo>
                  <a:pt x="0" y="0"/>
                </a:moveTo>
                <a:lnTo>
                  <a:pt x="1383706" y="0"/>
                </a:lnTo>
                <a:lnTo>
                  <a:pt x="1383706" y="1234958"/>
                </a:lnTo>
                <a:lnTo>
                  <a:pt x="0" y="123495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31" id="31"/>
          <p:cNvSpPr/>
          <p:nvPr/>
        </p:nvSpPr>
        <p:spPr>
          <a:xfrm flipH="false" flipV="false" rot="0">
            <a:off x="7060581" y="5659770"/>
            <a:ext cx="1323554" cy="1151492"/>
          </a:xfrm>
          <a:custGeom>
            <a:avLst/>
            <a:gdLst/>
            <a:ahLst/>
            <a:cxnLst/>
            <a:rect r="r" b="b" t="t" l="l"/>
            <a:pathLst>
              <a:path h="1151492" w="1323554">
                <a:moveTo>
                  <a:pt x="0" y="0"/>
                </a:moveTo>
                <a:lnTo>
                  <a:pt x="1323554" y="0"/>
                </a:lnTo>
                <a:lnTo>
                  <a:pt x="1323554" y="1151492"/>
                </a:lnTo>
                <a:lnTo>
                  <a:pt x="0" y="11514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2" id="32"/>
          <p:cNvSpPr/>
          <p:nvPr/>
        </p:nvSpPr>
        <p:spPr>
          <a:xfrm flipH="false" flipV="false" rot="0">
            <a:off x="4550345" y="7023005"/>
            <a:ext cx="1323554" cy="1151492"/>
          </a:xfrm>
          <a:custGeom>
            <a:avLst/>
            <a:gdLst/>
            <a:ahLst/>
            <a:cxnLst/>
            <a:rect r="r" b="b" t="t" l="l"/>
            <a:pathLst>
              <a:path h="1151492" w="1323554">
                <a:moveTo>
                  <a:pt x="0" y="0"/>
                </a:moveTo>
                <a:lnTo>
                  <a:pt x="1323554" y="0"/>
                </a:lnTo>
                <a:lnTo>
                  <a:pt x="1323554" y="1151492"/>
                </a:lnTo>
                <a:lnTo>
                  <a:pt x="0" y="11514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3" id="33"/>
          <p:cNvSpPr/>
          <p:nvPr/>
        </p:nvSpPr>
        <p:spPr>
          <a:xfrm flipH="false" flipV="false" rot="0">
            <a:off x="7060581" y="6992237"/>
            <a:ext cx="1323554" cy="1151492"/>
          </a:xfrm>
          <a:custGeom>
            <a:avLst/>
            <a:gdLst/>
            <a:ahLst/>
            <a:cxnLst/>
            <a:rect r="r" b="b" t="t" l="l"/>
            <a:pathLst>
              <a:path h="1151492" w="1323554">
                <a:moveTo>
                  <a:pt x="0" y="0"/>
                </a:moveTo>
                <a:lnTo>
                  <a:pt x="1323554" y="0"/>
                </a:lnTo>
                <a:lnTo>
                  <a:pt x="1323554" y="1151493"/>
                </a:lnTo>
                <a:lnTo>
                  <a:pt x="0" y="115149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4" id="34"/>
          <p:cNvSpPr/>
          <p:nvPr/>
        </p:nvSpPr>
        <p:spPr>
          <a:xfrm flipH="false" flipV="false" rot="0">
            <a:off x="12281476" y="6992237"/>
            <a:ext cx="1323554" cy="1151492"/>
          </a:xfrm>
          <a:custGeom>
            <a:avLst/>
            <a:gdLst/>
            <a:ahLst/>
            <a:cxnLst/>
            <a:rect r="r" b="b" t="t" l="l"/>
            <a:pathLst>
              <a:path h="1151492" w="1323554">
                <a:moveTo>
                  <a:pt x="0" y="0"/>
                </a:moveTo>
                <a:lnTo>
                  <a:pt x="1323554" y="0"/>
                </a:lnTo>
                <a:lnTo>
                  <a:pt x="1323554" y="1151493"/>
                </a:lnTo>
                <a:lnTo>
                  <a:pt x="0" y="115149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5" id="35"/>
          <p:cNvSpPr/>
          <p:nvPr/>
        </p:nvSpPr>
        <p:spPr>
          <a:xfrm flipH="false" flipV="false" rot="0">
            <a:off x="4550345" y="5607232"/>
            <a:ext cx="1323554" cy="1151492"/>
          </a:xfrm>
          <a:custGeom>
            <a:avLst/>
            <a:gdLst/>
            <a:ahLst/>
            <a:cxnLst/>
            <a:rect r="r" b="b" t="t" l="l"/>
            <a:pathLst>
              <a:path h="1151492" w="1323554">
                <a:moveTo>
                  <a:pt x="0" y="0"/>
                </a:moveTo>
                <a:lnTo>
                  <a:pt x="1323554" y="0"/>
                </a:lnTo>
                <a:lnTo>
                  <a:pt x="1323554" y="1151492"/>
                </a:lnTo>
                <a:lnTo>
                  <a:pt x="0" y="11514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6" id="36"/>
          <p:cNvSpPr/>
          <p:nvPr/>
        </p:nvSpPr>
        <p:spPr>
          <a:xfrm flipH="false" flipV="false" rot="0">
            <a:off x="12281476" y="5664135"/>
            <a:ext cx="1323554" cy="1151492"/>
          </a:xfrm>
          <a:custGeom>
            <a:avLst/>
            <a:gdLst/>
            <a:ahLst/>
            <a:cxnLst/>
            <a:rect r="r" b="b" t="t" l="l"/>
            <a:pathLst>
              <a:path h="1151492" w="1323554">
                <a:moveTo>
                  <a:pt x="0" y="0"/>
                </a:moveTo>
                <a:lnTo>
                  <a:pt x="1323554" y="0"/>
                </a:lnTo>
                <a:lnTo>
                  <a:pt x="1323554" y="1151492"/>
                </a:lnTo>
                <a:lnTo>
                  <a:pt x="0" y="11514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7" id="37"/>
          <p:cNvSpPr/>
          <p:nvPr/>
        </p:nvSpPr>
        <p:spPr>
          <a:xfrm flipH="false" flipV="false" rot="0">
            <a:off x="4490193" y="8338775"/>
            <a:ext cx="1383706" cy="1234958"/>
          </a:xfrm>
          <a:custGeom>
            <a:avLst/>
            <a:gdLst/>
            <a:ahLst/>
            <a:cxnLst/>
            <a:rect r="r" b="b" t="t" l="l"/>
            <a:pathLst>
              <a:path h="1234958" w="1383706">
                <a:moveTo>
                  <a:pt x="0" y="0"/>
                </a:moveTo>
                <a:lnTo>
                  <a:pt x="1383706" y="0"/>
                </a:lnTo>
                <a:lnTo>
                  <a:pt x="1383706" y="1234958"/>
                </a:lnTo>
                <a:lnTo>
                  <a:pt x="0" y="123495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38" id="38"/>
          <p:cNvSpPr/>
          <p:nvPr/>
        </p:nvSpPr>
        <p:spPr>
          <a:xfrm flipH="false" flipV="false" rot="0">
            <a:off x="7030505" y="8338775"/>
            <a:ext cx="1383706" cy="1234958"/>
          </a:xfrm>
          <a:custGeom>
            <a:avLst/>
            <a:gdLst/>
            <a:ahLst/>
            <a:cxnLst/>
            <a:rect r="r" b="b" t="t" l="l"/>
            <a:pathLst>
              <a:path h="1234958" w="1383706">
                <a:moveTo>
                  <a:pt x="0" y="0"/>
                </a:moveTo>
                <a:lnTo>
                  <a:pt x="1383706" y="0"/>
                </a:lnTo>
                <a:lnTo>
                  <a:pt x="1383706" y="1234958"/>
                </a:lnTo>
                <a:lnTo>
                  <a:pt x="0" y="123495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39" id="39"/>
          <p:cNvSpPr/>
          <p:nvPr/>
        </p:nvSpPr>
        <p:spPr>
          <a:xfrm flipH="false" flipV="false" rot="0">
            <a:off x="12251400" y="8297042"/>
            <a:ext cx="1383706" cy="1234958"/>
          </a:xfrm>
          <a:custGeom>
            <a:avLst/>
            <a:gdLst/>
            <a:ahLst/>
            <a:cxnLst/>
            <a:rect r="r" b="b" t="t" l="l"/>
            <a:pathLst>
              <a:path h="1234958" w="1383706">
                <a:moveTo>
                  <a:pt x="0" y="0"/>
                </a:moveTo>
                <a:lnTo>
                  <a:pt x="1383707" y="0"/>
                </a:lnTo>
                <a:lnTo>
                  <a:pt x="1383707" y="1234958"/>
                </a:lnTo>
                <a:lnTo>
                  <a:pt x="0" y="123495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40" id="40"/>
          <p:cNvSpPr/>
          <p:nvPr/>
        </p:nvSpPr>
        <p:spPr>
          <a:xfrm flipH="false" flipV="false" rot="0">
            <a:off x="9682683" y="2812487"/>
            <a:ext cx="1383706" cy="1234958"/>
          </a:xfrm>
          <a:custGeom>
            <a:avLst/>
            <a:gdLst/>
            <a:ahLst/>
            <a:cxnLst/>
            <a:rect r="r" b="b" t="t" l="l"/>
            <a:pathLst>
              <a:path h="1234958" w="1383706">
                <a:moveTo>
                  <a:pt x="0" y="0"/>
                </a:moveTo>
                <a:lnTo>
                  <a:pt x="1383707" y="0"/>
                </a:lnTo>
                <a:lnTo>
                  <a:pt x="1383707" y="1234958"/>
                </a:lnTo>
                <a:lnTo>
                  <a:pt x="0" y="123495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41" id="41"/>
          <p:cNvSpPr/>
          <p:nvPr/>
        </p:nvSpPr>
        <p:spPr>
          <a:xfrm flipH="false" flipV="false" rot="0">
            <a:off x="9682683" y="4293815"/>
            <a:ext cx="1383706" cy="1234958"/>
          </a:xfrm>
          <a:custGeom>
            <a:avLst/>
            <a:gdLst/>
            <a:ahLst/>
            <a:cxnLst/>
            <a:rect r="r" b="b" t="t" l="l"/>
            <a:pathLst>
              <a:path h="1234958" w="1383706">
                <a:moveTo>
                  <a:pt x="0" y="0"/>
                </a:moveTo>
                <a:lnTo>
                  <a:pt x="1383707" y="0"/>
                </a:lnTo>
                <a:lnTo>
                  <a:pt x="1383707" y="1234958"/>
                </a:lnTo>
                <a:lnTo>
                  <a:pt x="0" y="123495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42" id="42"/>
          <p:cNvSpPr/>
          <p:nvPr/>
        </p:nvSpPr>
        <p:spPr>
          <a:xfrm flipH="false" flipV="false" rot="0">
            <a:off x="9682683" y="5664135"/>
            <a:ext cx="1323554" cy="1151492"/>
          </a:xfrm>
          <a:custGeom>
            <a:avLst/>
            <a:gdLst/>
            <a:ahLst/>
            <a:cxnLst/>
            <a:rect r="r" b="b" t="t" l="l"/>
            <a:pathLst>
              <a:path h="1151492" w="1323554">
                <a:moveTo>
                  <a:pt x="0" y="0"/>
                </a:moveTo>
                <a:lnTo>
                  <a:pt x="1323555" y="0"/>
                </a:lnTo>
                <a:lnTo>
                  <a:pt x="1323555" y="1151492"/>
                </a:lnTo>
                <a:lnTo>
                  <a:pt x="0" y="11514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43" id="43"/>
          <p:cNvSpPr/>
          <p:nvPr/>
        </p:nvSpPr>
        <p:spPr>
          <a:xfrm flipH="false" flipV="false" rot="0">
            <a:off x="9682683" y="7063277"/>
            <a:ext cx="1323554" cy="1151492"/>
          </a:xfrm>
          <a:custGeom>
            <a:avLst/>
            <a:gdLst/>
            <a:ahLst/>
            <a:cxnLst/>
            <a:rect r="r" b="b" t="t" l="l"/>
            <a:pathLst>
              <a:path h="1151492" w="1323554">
                <a:moveTo>
                  <a:pt x="0" y="0"/>
                </a:moveTo>
                <a:lnTo>
                  <a:pt x="1323555" y="0"/>
                </a:lnTo>
                <a:lnTo>
                  <a:pt x="1323555" y="1151492"/>
                </a:lnTo>
                <a:lnTo>
                  <a:pt x="0" y="11514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44" id="44"/>
          <p:cNvSpPr/>
          <p:nvPr/>
        </p:nvSpPr>
        <p:spPr>
          <a:xfrm flipH="false" flipV="false" rot="0">
            <a:off x="9775321" y="8297042"/>
            <a:ext cx="1323554" cy="1151492"/>
          </a:xfrm>
          <a:custGeom>
            <a:avLst/>
            <a:gdLst/>
            <a:ahLst/>
            <a:cxnLst/>
            <a:rect r="r" b="b" t="t" l="l"/>
            <a:pathLst>
              <a:path h="1151492" w="1323554">
                <a:moveTo>
                  <a:pt x="0" y="0"/>
                </a:moveTo>
                <a:lnTo>
                  <a:pt x="1323554" y="0"/>
                </a:lnTo>
                <a:lnTo>
                  <a:pt x="1323554" y="1151493"/>
                </a:lnTo>
                <a:lnTo>
                  <a:pt x="0" y="115149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6759374"/>
            <a:ext cx="18783697" cy="4605433"/>
          </a:xfrm>
          <a:custGeom>
            <a:avLst/>
            <a:gdLst/>
            <a:ahLst/>
            <a:cxnLst/>
            <a:rect r="r" b="b" t="t" l="l"/>
            <a:pathLst>
              <a:path h="4605433" w="18783697">
                <a:moveTo>
                  <a:pt x="0" y="0"/>
                </a:moveTo>
                <a:lnTo>
                  <a:pt x="18783697" y="0"/>
                </a:lnTo>
                <a:lnTo>
                  <a:pt x="18783697" y="4605432"/>
                </a:lnTo>
                <a:lnTo>
                  <a:pt x="0" y="4605432"/>
                </a:lnTo>
                <a:lnTo>
                  <a:pt x="0" y="0"/>
                </a:lnTo>
                <a:close/>
              </a:path>
            </a:pathLst>
          </a:custGeom>
          <a:blipFill>
            <a:blip r:embed="rId4"/>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7589058" y="5143500"/>
            <a:ext cx="2614187" cy="2614187"/>
          </a:xfrm>
          <a:custGeom>
            <a:avLst/>
            <a:gdLst/>
            <a:ahLst/>
            <a:cxnLst/>
            <a:rect r="r" b="b" t="t" l="l"/>
            <a:pathLst>
              <a:path h="2614187" w="2614187">
                <a:moveTo>
                  <a:pt x="0" y="0"/>
                </a:moveTo>
                <a:lnTo>
                  <a:pt x="2614187" y="0"/>
                </a:lnTo>
                <a:lnTo>
                  <a:pt x="2614187" y="2614187"/>
                </a:lnTo>
                <a:lnTo>
                  <a:pt x="0" y="2614187"/>
                </a:lnTo>
                <a:lnTo>
                  <a:pt x="0" y="0"/>
                </a:lnTo>
                <a:close/>
              </a:path>
            </a:pathLst>
          </a:custGeom>
          <a:blipFill>
            <a:blip r:embed="rId5"/>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7" id="7"/>
          <p:cNvSpPr txBox="true"/>
          <p:nvPr/>
        </p:nvSpPr>
        <p:spPr>
          <a:xfrm rot="0">
            <a:off x="2770447" y="3500999"/>
            <a:ext cx="12747105" cy="1321707"/>
          </a:xfrm>
          <a:prstGeom prst="rect">
            <a:avLst/>
          </a:prstGeom>
        </p:spPr>
        <p:txBody>
          <a:bodyPr anchor="t" rtlCol="false" tIns="0" lIns="0" bIns="0" rIns="0">
            <a:spAutoFit/>
          </a:bodyPr>
          <a:lstStyle/>
          <a:p>
            <a:pPr algn="ctr">
              <a:lnSpc>
                <a:spcPts val="9635"/>
              </a:lnSpc>
            </a:pPr>
            <a:r>
              <a:rPr lang="en-US" sz="8452">
                <a:solidFill>
                  <a:srgbClr val="004AAD"/>
                </a:solidFill>
                <a:latin typeface="Poppins Bold"/>
              </a:rPr>
              <a:t>Ethical Considerations</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4" id="4"/>
          <p:cNvSpPr/>
          <p:nvPr/>
        </p:nvSpPr>
        <p:spPr>
          <a:xfrm flipH="false" flipV="false" rot="-10800000">
            <a:off x="-495697" y="-57684"/>
            <a:ext cx="18783697" cy="8104305"/>
          </a:xfrm>
          <a:custGeom>
            <a:avLst/>
            <a:gdLst/>
            <a:ahLst/>
            <a:cxnLst/>
            <a:rect r="r" b="b" t="t" l="l"/>
            <a:pathLst>
              <a:path h="8104305" w="18783697">
                <a:moveTo>
                  <a:pt x="0" y="0"/>
                </a:moveTo>
                <a:lnTo>
                  <a:pt x="18783697" y="0"/>
                </a:lnTo>
                <a:lnTo>
                  <a:pt x="18783697" y="8104305"/>
                </a:lnTo>
                <a:lnTo>
                  <a:pt x="0" y="8104305"/>
                </a:lnTo>
                <a:lnTo>
                  <a:pt x="0" y="0"/>
                </a:lnTo>
                <a:close/>
              </a:path>
            </a:pathLst>
          </a:custGeom>
          <a:blipFill>
            <a:blip r:embed="rId5"/>
            <a:stretch>
              <a:fillRect l="-31570" t="0" r="-31570" b="-7291"/>
            </a:stretch>
          </a:blipFill>
        </p:spPr>
      </p:sp>
      <p:sp>
        <p:nvSpPr>
          <p:cNvPr name="AutoShape 5" id="5"/>
          <p:cNvSpPr/>
          <p:nvPr/>
        </p:nvSpPr>
        <p:spPr>
          <a:xfrm flipH="true" flipV="true">
            <a:off x="9357631" y="2359973"/>
            <a:ext cx="35873" cy="6492240"/>
          </a:xfrm>
          <a:prstGeom prst="line">
            <a:avLst/>
          </a:prstGeom>
          <a:ln cap="flat" w="76200">
            <a:solidFill>
              <a:srgbClr val="004AAD"/>
            </a:solidFill>
            <a:prstDash val="solid"/>
            <a:headEnd type="none" len="sm" w="sm"/>
            <a:tailEnd type="none" len="sm" w="sm"/>
          </a:ln>
        </p:spPr>
      </p:sp>
      <p:sp>
        <p:nvSpPr>
          <p:cNvPr name="Freeform 6" id="6"/>
          <p:cNvSpPr/>
          <p:nvPr/>
        </p:nvSpPr>
        <p:spPr>
          <a:xfrm flipH="false" flipV="false" rot="0">
            <a:off x="1238881" y="775616"/>
            <a:ext cx="6063718" cy="3168293"/>
          </a:xfrm>
          <a:custGeom>
            <a:avLst/>
            <a:gdLst/>
            <a:ahLst/>
            <a:cxnLst/>
            <a:rect r="r" b="b" t="t" l="l"/>
            <a:pathLst>
              <a:path h="3168293" w="6063718">
                <a:moveTo>
                  <a:pt x="0" y="0"/>
                </a:moveTo>
                <a:lnTo>
                  <a:pt x="6063719" y="0"/>
                </a:lnTo>
                <a:lnTo>
                  <a:pt x="6063719" y="3168293"/>
                </a:lnTo>
                <a:lnTo>
                  <a:pt x="0" y="3168293"/>
                </a:lnTo>
                <a:lnTo>
                  <a:pt x="0" y="0"/>
                </a:lnTo>
                <a:close/>
              </a:path>
            </a:pathLst>
          </a:custGeom>
          <a:blipFill>
            <a:blip r:embed="rId6"/>
            <a:stretch>
              <a:fillRect l="0" t="0" r="0" b="0"/>
            </a:stretch>
          </a:blipFill>
        </p:spPr>
      </p:sp>
      <p:sp>
        <p:nvSpPr>
          <p:cNvPr name="Freeform 7" id="7"/>
          <p:cNvSpPr/>
          <p:nvPr/>
        </p:nvSpPr>
        <p:spPr>
          <a:xfrm flipH="false" flipV="false" rot="0">
            <a:off x="10775219" y="682181"/>
            <a:ext cx="6063718" cy="3168293"/>
          </a:xfrm>
          <a:custGeom>
            <a:avLst/>
            <a:gdLst/>
            <a:ahLst/>
            <a:cxnLst/>
            <a:rect r="r" b="b" t="t" l="l"/>
            <a:pathLst>
              <a:path h="3168293" w="6063718">
                <a:moveTo>
                  <a:pt x="0" y="0"/>
                </a:moveTo>
                <a:lnTo>
                  <a:pt x="6063719" y="0"/>
                </a:lnTo>
                <a:lnTo>
                  <a:pt x="6063719" y="3168293"/>
                </a:lnTo>
                <a:lnTo>
                  <a:pt x="0" y="3168293"/>
                </a:lnTo>
                <a:lnTo>
                  <a:pt x="0" y="0"/>
                </a:lnTo>
                <a:close/>
              </a:path>
            </a:pathLst>
          </a:custGeom>
          <a:blipFill>
            <a:blip r:embed="rId6"/>
            <a:stretch>
              <a:fillRect l="0" t="0" r="0" b="0"/>
            </a:stretch>
          </a:blipFill>
        </p:spPr>
      </p:sp>
      <p:sp>
        <p:nvSpPr>
          <p:cNvPr name="Freeform 8" id="8"/>
          <p:cNvSpPr/>
          <p:nvPr/>
        </p:nvSpPr>
        <p:spPr>
          <a:xfrm flipH="false" flipV="false" rot="-916847">
            <a:off x="480298" y="629434"/>
            <a:ext cx="2075747" cy="1580162"/>
          </a:xfrm>
          <a:custGeom>
            <a:avLst/>
            <a:gdLst/>
            <a:ahLst/>
            <a:cxnLst/>
            <a:rect r="r" b="b" t="t" l="l"/>
            <a:pathLst>
              <a:path h="1580162" w="2075747">
                <a:moveTo>
                  <a:pt x="0" y="0"/>
                </a:moveTo>
                <a:lnTo>
                  <a:pt x="2075747" y="0"/>
                </a:lnTo>
                <a:lnTo>
                  <a:pt x="2075747" y="1580162"/>
                </a:lnTo>
                <a:lnTo>
                  <a:pt x="0" y="158016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211368">
            <a:off x="9877929" y="536052"/>
            <a:ext cx="1873561" cy="1863342"/>
          </a:xfrm>
          <a:custGeom>
            <a:avLst/>
            <a:gdLst/>
            <a:ahLst/>
            <a:cxnLst/>
            <a:rect r="r" b="b" t="t" l="l"/>
            <a:pathLst>
              <a:path h="1863342" w="1873561">
                <a:moveTo>
                  <a:pt x="0" y="0"/>
                </a:moveTo>
                <a:lnTo>
                  <a:pt x="1873562" y="0"/>
                </a:lnTo>
                <a:lnTo>
                  <a:pt x="1873562" y="1863342"/>
                </a:lnTo>
                <a:lnTo>
                  <a:pt x="0" y="186334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6539788" y="6423911"/>
            <a:ext cx="2122893" cy="2974280"/>
          </a:xfrm>
          <a:custGeom>
            <a:avLst/>
            <a:gdLst/>
            <a:ahLst/>
            <a:cxnLst/>
            <a:rect r="r" b="b" t="t" l="l"/>
            <a:pathLst>
              <a:path h="2974280" w="2122893">
                <a:moveTo>
                  <a:pt x="0" y="0"/>
                </a:moveTo>
                <a:lnTo>
                  <a:pt x="2122893" y="0"/>
                </a:lnTo>
                <a:lnTo>
                  <a:pt x="2122893" y="2974280"/>
                </a:lnTo>
                <a:lnTo>
                  <a:pt x="0" y="297428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1" id="11"/>
          <p:cNvSpPr/>
          <p:nvPr/>
        </p:nvSpPr>
        <p:spPr>
          <a:xfrm flipH="false" flipV="false" rot="0">
            <a:off x="13121054" y="7554714"/>
            <a:ext cx="2334947" cy="1993461"/>
          </a:xfrm>
          <a:custGeom>
            <a:avLst/>
            <a:gdLst/>
            <a:ahLst/>
            <a:cxnLst/>
            <a:rect r="r" b="b" t="t" l="l"/>
            <a:pathLst>
              <a:path h="1993461" w="2334947">
                <a:moveTo>
                  <a:pt x="0" y="0"/>
                </a:moveTo>
                <a:lnTo>
                  <a:pt x="2334946" y="0"/>
                </a:lnTo>
                <a:lnTo>
                  <a:pt x="2334946" y="1993461"/>
                </a:lnTo>
                <a:lnTo>
                  <a:pt x="0" y="1993461"/>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2" id="12"/>
          <p:cNvSpPr txBox="true"/>
          <p:nvPr/>
        </p:nvSpPr>
        <p:spPr>
          <a:xfrm rot="0">
            <a:off x="1028700" y="1498885"/>
            <a:ext cx="6484081" cy="1534883"/>
          </a:xfrm>
          <a:prstGeom prst="rect">
            <a:avLst/>
          </a:prstGeom>
        </p:spPr>
        <p:txBody>
          <a:bodyPr anchor="t" rtlCol="false" tIns="0" lIns="0" bIns="0" rIns="0">
            <a:spAutoFit/>
          </a:bodyPr>
          <a:lstStyle/>
          <a:p>
            <a:pPr algn="ctr">
              <a:lnSpc>
                <a:spcPts val="5883"/>
              </a:lnSpc>
            </a:pPr>
            <a:r>
              <a:rPr lang="en-US" sz="5300">
                <a:solidFill>
                  <a:srgbClr val="004AAD"/>
                </a:solidFill>
                <a:latin typeface="Poppins Bold Italics"/>
              </a:rPr>
              <a:t>Direct</a:t>
            </a:r>
          </a:p>
          <a:p>
            <a:pPr algn="ctr">
              <a:lnSpc>
                <a:spcPts val="5883"/>
              </a:lnSpc>
            </a:pPr>
            <a:r>
              <a:rPr lang="en-US" sz="5300">
                <a:solidFill>
                  <a:srgbClr val="004AAD"/>
                </a:solidFill>
                <a:latin typeface="Poppins Bold Italics"/>
              </a:rPr>
              <a:t>Stakeholders</a:t>
            </a:r>
          </a:p>
        </p:txBody>
      </p:sp>
      <p:sp>
        <p:nvSpPr>
          <p:cNvPr name="TextBox 13" id="13"/>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14" id="14"/>
          <p:cNvSpPr txBox="true"/>
          <p:nvPr/>
        </p:nvSpPr>
        <p:spPr>
          <a:xfrm rot="0">
            <a:off x="10775219" y="1549193"/>
            <a:ext cx="6484081" cy="1534883"/>
          </a:xfrm>
          <a:prstGeom prst="rect">
            <a:avLst/>
          </a:prstGeom>
        </p:spPr>
        <p:txBody>
          <a:bodyPr anchor="t" rtlCol="false" tIns="0" lIns="0" bIns="0" rIns="0">
            <a:spAutoFit/>
          </a:bodyPr>
          <a:lstStyle/>
          <a:p>
            <a:pPr algn="ctr">
              <a:lnSpc>
                <a:spcPts val="5883"/>
              </a:lnSpc>
            </a:pPr>
            <a:r>
              <a:rPr lang="en-US" sz="5300">
                <a:solidFill>
                  <a:srgbClr val="004AAD"/>
                </a:solidFill>
                <a:latin typeface="Poppins Bold Italics"/>
              </a:rPr>
              <a:t>Indirect</a:t>
            </a:r>
          </a:p>
          <a:p>
            <a:pPr algn="ctr">
              <a:lnSpc>
                <a:spcPts val="5883"/>
              </a:lnSpc>
            </a:pPr>
            <a:r>
              <a:rPr lang="en-US" sz="5300">
                <a:solidFill>
                  <a:srgbClr val="004AAD"/>
                </a:solidFill>
                <a:latin typeface="Poppins Bold Italics"/>
              </a:rPr>
              <a:t>Stakeholders</a:t>
            </a:r>
          </a:p>
        </p:txBody>
      </p:sp>
      <p:sp>
        <p:nvSpPr>
          <p:cNvPr name="TextBox 15" id="15"/>
          <p:cNvSpPr txBox="true"/>
          <p:nvPr/>
        </p:nvSpPr>
        <p:spPr>
          <a:xfrm rot="0">
            <a:off x="510349" y="4198270"/>
            <a:ext cx="8006738" cy="1632552"/>
          </a:xfrm>
          <a:prstGeom prst="rect">
            <a:avLst/>
          </a:prstGeom>
        </p:spPr>
        <p:txBody>
          <a:bodyPr anchor="t" rtlCol="false" tIns="0" lIns="0" bIns="0" rIns="0">
            <a:spAutoFit/>
          </a:bodyPr>
          <a:lstStyle/>
          <a:p>
            <a:pPr marL="777240" indent="-388620" lvl="1">
              <a:lnSpc>
                <a:spcPts val="4212"/>
              </a:lnSpc>
              <a:buFont typeface="Arial"/>
              <a:buChar char="•"/>
            </a:pPr>
            <a:r>
              <a:rPr lang="en-US" sz="3600">
                <a:solidFill>
                  <a:srgbClr val="004AAD"/>
                </a:solidFill>
                <a:latin typeface="Poppins"/>
              </a:rPr>
              <a:t>Patients: those who share calendar app data with CheckUp</a:t>
            </a:r>
          </a:p>
        </p:txBody>
      </p:sp>
      <p:sp>
        <p:nvSpPr>
          <p:cNvPr name="TextBox 16" id="16"/>
          <p:cNvSpPr txBox="true"/>
          <p:nvPr/>
        </p:nvSpPr>
        <p:spPr>
          <a:xfrm rot="0">
            <a:off x="510349" y="6123434"/>
            <a:ext cx="8006738" cy="572378"/>
          </a:xfrm>
          <a:prstGeom prst="rect">
            <a:avLst/>
          </a:prstGeom>
        </p:spPr>
        <p:txBody>
          <a:bodyPr anchor="t" rtlCol="false" tIns="0" lIns="0" bIns="0" rIns="0">
            <a:spAutoFit/>
          </a:bodyPr>
          <a:lstStyle/>
          <a:p>
            <a:pPr marL="777240" indent="-388620" lvl="1">
              <a:lnSpc>
                <a:spcPts val="4212"/>
              </a:lnSpc>
              <a:buFont typeface="Arial"/>
              <a:buChar char="•"/>
            </a:pPr>
            <a:r>
              <a:rPr lang="en-US" sz="3600">
                <a:solidFill>
                  <a:srgbClr val="004AAD"/>
                </a:solidFill>
                <a:latin typeface="Poppins"/>
              </a:rPr>
              <a:t>Physicians/clinics</a:t>
            </a:r>
          </a:p>
        </p:txBody>
      </p:sp>
      <p:sp>
        <p:nvSpPr>
          <p:cNvPr name="TextBox 17" id="17"/>
          <p:cNvSpPr txBox="true"/>
          <p:nvPr/>
        </p:nvSpPr>
        <p:spPr>
          <a:xfrm rot="0">
            <a:off x="10013891" y="4198270"/>
            <a:ext cx="8006738" cy="572378"/>
          </a:xfrm>
          <a:prstGeom prst="rect">
            <a:avLst/>
          </a:prstGeom>
        </p:spPr>
        <p:txBody>
          <a:bodyPr anchor="t" rtlCol="false" tIns="0" lIns="0" bIns="0" rIns="0">
            <a:spAutoFit/>
          </a:bodyPr>
          <a:lstStyle/>
          <a:p>
            <a:pPr marL="777240" indent="-388620" lvl="1">
              <a:lnSpc>
                <a:spcPts val="4212"/>
              </a:lnSpc>
              <a:buFont typeface="Arial"/>
              <a:buChar char="•"/>
            </a:pPr>
            <a:r>
              <a:rPr lang="en-US" sz="3600">
                <a:solidFill>
                  <a:srgbClr val="004AAD"/>
                </a:solidFill>
                <a:latin typeface="Poppins"/>
              </a:rPr>
              <a:t>Caregivers</a:t>
            </a:r>
          </a:p>
        </p:txBody>
      </p:sp>
      <p:sp>
        <p:nvSpPr>
          <p:cNvPr name="TextBox 18" id="18"/>
          <p:cNvSpPr txBox="true"/>
          <p:nvPr/>
        </p:nvSpPr>
        <p:spPr>
          <a:xfrm rot="0">
            <a:off x="10013891" y="5000258"/>
            <a:ext cx="8006738" cy="572378"/>
          </a:xfrm>
          <a:prstGeom prst="rect">
            <a:avLst/>
          </a:prstGeom>
        </p:spPr>
        <p:txBody>
          <a:bodyPr anchor="t" rtlCol="false" tIns="0" lIns="0" bIns="0" rIns="0">
            <a:spAutoFit/>
          </a:bodyPr>
          <a:lstStyle/>
          <a:p>
            <a:pPr marL="777240" indent="-388620" lvl="1">
              <a:lnSpc>
                <a:spcPts val="4212"/>
              </a:lnSpc>
              <a:buFont typeface="Arial"/>
              <a:buChar char="•"/>
            </a:pPr>
            <a:r>
              <a:rPr lang="en-US" sz="3600">
                <a:solidFill>
                  <a:srgbClr val="004AAD"/>
                </a:solidFill>
                <a:latin typeface="Poppins"/>
              </a:rPr>
              <a:t>Front-desk receptionists</a:t>
            </a:r>
          </a:p>
        </p:txBody>
      </p:sp>
      <p:sp>
        <p:nvSpPr>
          <p:cNvPr name="TextBox 19" id="19"/>
          <p:cNvSpPr txBox="true"/>
          <p:nvPr/>
        </p:nvSpPr>
        <p:spPr>
          <a:xfrm rot="0">
            <a:off x="510349" y="6991087"/>
            <a:ext cx="8006738" cy="572378"/>
          </a:xfrm>
          <a:prstGeom prst="rect">
            <a:avLst/>
          </a:prstGeom>
        </p:spPr>
        <p:txBody>
          <a:bodyPr anchor="t" rtlCol="false" tIns="0" lIns="0" bIns="0" rIns="0">
            <a:spAutoFit/>
          </a:bodyPr>
          <a:lstStyle/>
          <a:p>
            <a:pPr marL="777240" indent="-388620" lvl="1">
              <a:lnSpc>
                <a:spcPts val="4212"/>
              </a:lnSpc>
              <a:buFont typeface="Arial"/>
              <a:buChar char="•"/>
            </a:pPr>
            <a:r>
              <a:rPr lang="en-US" sz="3600">
                <a:solidFill>
                  <a:srgbClr val="004AAD"/>
                </a:solidFill>
                <a:latin typeface="Poppins"/>
              </a:rPr>
              <a:t>Insurance companies</a:t>
            </a:r>
          </a:p>
        </p:txBody>
      </p:sp>
      <p:sp>
        <p:nvSpPr>
          <p:cNvPr name="TextBox 20" id="20"/>
          <p:cNvSpPr txBox="true"/>
          <p:nvPr/>
        </p:nvSpPr>
        <p:spPr>
          <a:xfrm rot="0">
            <a:off x="10013891" y="5801236"/>
            <a:ext cx="8006738" cy="572378"/>
          </a:xfrm>
          <a:prstGeom prst="rect">
            <a:avLst/>
          </a:prstGeom>
        </p:spPr>
        <p:txBody>
          <a:bodyPr anchor="t" rtlCol="false" tIns="0" lIns="0" bIns="0" rIns="0">
            <a:spAutoFit/>
          </a:bodyPr>
          <a:lstStyle/>
          <a:p>
            <a:pPr marL="777240" indent="-388620" lvl="1">
              <a:lnSpc>
                <a:spcPts val="4212"/>
              </a:lnSpc>
              <a:buFont typeface="Arial"/>
              <a:buChar char="•"/>
            </a:pPr>
            <a:r>
              <a:rPr lang="en-US" sz="3600">
                <a:solidFill>
                  <a:srgbClr val="004AAD"/>
                </a:solidFill>
                <a:latin typeface="Poppins"/>
              </a:rPr>
              <a:t>Government/Policymakers</a:t>
            </a:r>
          </a:p>
        </p:txBody>
      </p:sp>
      <p:sp>
        <p:nvSpPr>
          <p:cNvPr name="TextBox 21" id="21"/>
          <p:cNvSpPr txBox="true"/>
          <p:nvPr/>
        </p:nvSpPr>
        <p:spPr>
          <a:xfrm rot="0">
            <a:off x="10013891" y="6602214"/>
            <a:ext cx="8006738" cy="1102465"/>
          </a:xfrm>
          <a:prstGeom prst="rect">
            <a:avLst/>
          </a:prstGeom>
        </p:spPr>
        <p:txBody>
          <a:bodyPr anchor="t" rtlCol="false" tIns="0" lIns="0" bIns="0" rIns="0">
            <a:spAutoFit/>
          </a:bodyPr>
          <a:lstStyle/>
          <a:p>
            <a:pPr marL="777240" indent="-388620" lvl="1">
              <a:lnSpc>
                <a:spcPts val="4212"/>
              </a:lnSpc>
              <a:buFont typeface="Arial"/>
              <a:buChar char="•"/>
            </a:pPr>
            <a:r>
              <a:rPr lang="en-US" sz="3600">
                <a:solidFill>
                  <a:srgbClr val="004AAD"/>
                </a:solidFill>
                <a:latin typeface="Poppins"/>
              </a:rPr>
              <a:t>Mobile Operating System Providers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5" id="5"/>
          <p:cNvSpPr/>
          <p:nvPr/>
        </p:nvSpPr>
        <p:spPr>
          <a:xfrm flipH="false" flipV="false" rot="0">
            <a:off x="192366" y="520179"/>
            <a:ext cx="5731456" cy="8738121"/>
          </a:xfrm>
          <a:custGeom>
            <a:avLst/>
            <a:gdLst/>
            <a:ahLst/>
            <a:cxnLst/>
            <a:rect r="r" b="b" t="t" l="l"/>
            <a:pathLst>
              <a:path h="8738121" w="5731456">
                <a:moveTo>
                  <a:pt x="0" y="0"/>
                </a:moveTo>
                <a:lnTo>
                  <a:pt x="5731456" y="0"/>
                </a:lnTo>
                <a:lnTo>
                  <a:pt x="5731456" y="8738121"/>
                </a:lnTo>
                <a:lnTo>
                  <a:pt x="0" y="8738121"/>
                </a:lnTo>
                <a:lnTo>
                  <a:pt x="0" y="0"/>
                </a:lnTo>
                <a:close/>
              </a:path>
            </a:pathLst>
          </a:custGeom>
          <a:blipFill>
            <a:blip r:embed="rId6"/>
            <a:stretch>
              <a:fillRect l="0" t="0" r="0" b="0"/>
            </a:stretch>
          </a:blipFill>
        </p:spPr>
      </p:sp>
      <p:sp>
        <p:nvSpPr>
          <p:cNvPr name="Freeform 6" id="6"/>
          <p:cNvSpPr/>
          <p:nvPr/>
        </p:nvSpPr>
        <p:spPr>
          <a:xfrm flipH="false" flipV="false" rot="0">
            <a:off x="5776474" y="520179"/>
            <a:ext cx="6239355" cy="4186935"/>
          </a:xfrm>
          <a:custGeom>
            <a:avLst/>
            <a:gdLst/>
            <a:ahLst/>
            <a:cxnLst/>
            <a:rect r="r" b="b" t="t" l="l"/>
            <a:pathLst>
              <a:path h="4186935" w="6239355">
                <a:moveTo>
                  <a:pt x="0" y="0"/>
                </a:moveTo>
                <a:lnTo>
                  <a:pt x="6239355" y="0"/>
                </a:lnTo>
                <a:lnTo>
                  <a:pt x="6239355" y="4186936"/>
                </a:lnTo>
                <a:lnTo>
                  <a:pt x="0" y="4186936"/>
                </a:lnTo>
                <a:lnTo>
                  <a:pt x="0" y="0"/>
                </a:lnTo>
                <a:close/>
              </a:path>
            </a:pathLst>
          </a:custGeom>
          <a:blipFill>
            <a:blip r:embed="rId7"/>
            <a:stretch>
              <a:fillRect l="0" t="0" r="0" b="0"/>
            </a:stretch>
          </a:blipFill>
        </p:spPr>
      </p:sp>
      <p:sp>
        <p:nvSpPr>
          <p:cNvPr name="Freeform 7" id="7"/>
          <p:cNvSpPr/>
          <p:nvPr/>
        </p:nvSpPr>
        <p:spPr>
          <a:xfrm flipH="false" flipV="false" rot="0">
            <a:off x="12100186" y="682611"/>
            <a:ext cx="5506423" cy="4114800"/>
          </a:xfrm>
          <a:custGeom>
            <a:avLst/>
            <a:gdLst/>
            <a:ahLst/>
            <a:cxnLst/>
            <a:rect r="r" b="b" t="t" l="l"/>
            <a:pathLst>
              <a:path h="4114800" w="5506423">
                <a:moveTo>
                  <a:pt x="0" y="0"/>
                </a:moveTo>
                <a:lnTo>
                  <a:pt x="5506423" y="0"/>
                </a:lnTo>
                <a:lnTo>
                  <a:pt x="5506423"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9" id="9"/>
          <p:cNvSpPr txBox="true"/>
          <p:nvPr/>
        </p:nvSpPr>
        <p:spPr>
          <a:xfrm rot="0">
            <a:off x="6677211" y="5124450"/>
            <a:ext cx="11445835" cy="4411980"/>
          </a:xfrm>
          <a:prstGeom prst="rect">
            <a:avLst/>
          </a:prstGeom>
        </p:spPr>
        <p:txBody>
          <a:bodyPr anchor="t" rtlCol="false" tIns="0" lIns="0" bIns="0" rIns="0">
            <a:spAutoFit/>
          </a:bodyPr>
          <a:lstStyle/>
          <a:p>
            <a:pPr marL="647703" indent="-323852" lvl="1">
              <a:lnSpc>
                <a:spcPts val="3510"/>
              </a:lnSpc>
              <a:buFont typeface="Arial"/>
              <a:buChar char="•"/>
            </a:pPr>
            <a:r>
              <a:rPr lang="en-US" sz="3000">
                <a:solidFill>
                  <a:srgbClr val="004AAD"/>
                </a:solidFill>
                <a:latin typeface="Poppins"/>
              </a:rPr>
              <a:t>Those who </a:t>
            </a:r>
            <a:r>
              <a:rPr lang="en-US" sz="3000">
                <a:solidFill>
                  <a:srgbClr val="FF7260"/>
                </a:solidFill>
                <a:latin typeface="Poppins Bold"/>
              </a:rPr>
              <a:t>do not use a digital calendar</a:t>
            </a:r>
          </a:p>
          <a:p>
            <a:pPr marL="647703" indent="-323852" lvl="1">
              <a:lnSpc>
                <a:spcPts val="3510"/>
              </a:lnSpc>
              <a:buFont typeface="Arial"/>
              <a:buChar char="•"/>
            </a:pPr>
            <a:r>
              <a:rPr lang="en-US" sz="3000">
                <a:solidFill>
                  <a:srgbClr val="004AAD"/>
                </a:solidFill>
                <a:latin typeface="Poppins"/>
              </a:rPr>
              <a:t>Those who use a digital calendar, but</a:t>
            </a:r>
            <a:r>
              <a:rPr lang="en-US" sz="3000">
                <a:solidFill>
                  <a:srgbClr val="004AAD"/>
                </a:solidFill>
                <a:latin typeface="Poppins Bold"/>
              </a:rPr>
              <a:t> </a:t>
            </a:r>
            <a:r>
              <a:rPr lang="en-US" sz="3000">
                <a:solidFill>
                  <a:srgbClr val="FF7260"/>
                </a:solidFill>
                <a:latin typeface="Poppins Bold"/>
              </a:rPr>
              <a:t>do not include all of their day-to-day events</a:t>
            </a:r>
            <a:r>
              <a:rPr lang="en-US" sz="3000">
                <a:solidFill>
                  <a:srgbClr val="004AAD"/>
                </a:solidFill>
                <a:latin typeface="Poppins Bold"/>
              </a:rPr>
              <a:t> </a:t>
            </a:r>
            <a:r>
              <a:rPr lang="en-US" sz="3000">
                <a:solidFill>
                  <a:srgbClr val="004AAD"/>
                </a:solidFill>
                <a:latin typeface="Poppins"/>
              </a:rPr>
              <a:t>(ex. lunch time)</a:t>
            </a:r>
            <a:r>
              <a:rPr lang="en-US" sz="3000">
                <a:solidFill>
                  <a:srgbClr val="004AAD"/>
                </a:solidFill>
                <a:latin typeface="Poppins"/>
              </a:rPr>
              <a:t> </a:t>
            </a:r>
          </a:p>
          <a:p>
            <a:pPr>
              <a:lnSpc>
                <a:spcPts val="3510"/>
              </a:lnSpc>
            </a:pPr>
          </a:p>
          <a:p>
            <a:pPr>
              <a:lnSpc>
                <a:spcPts val="3510"/>
              </a:lnSpc>
            </a:pPr>
          </a:p>
          <a:p>
            <a:pPr>
              <a:lnSpc>
                <a:spcPts val="3510"/>
              </a:lnSpc>
            </a:pPr>
            <a:r>
              <a:rPr lang="en-US" sz="3000" u="sng">
                <a:solidFill>
                  <a:srgbClr val="004AAD"/>
                </a:solidFill>
                <a:latin typeface="Poppins Bold"/>
              </a:rPr>
              <a:t>Implications:</a:t>
            </a:r>
            <a:r>
              <a:rPr lang="en-US" sz="3000" u="sng">
                <a:solidFill>
                  <a:srgbClr val="004AAD"/>
                </a:solidFill>
                <a:latin typeface="Poppins"/>
              </a:rPr>
              <a:t> </a:t>
            </a:r>
            <a:r>
              <a:rPr lang="en-US" sz="3000">
                <a:solidFill>
                  <a:srgbClr val="004AAD"/>
                </a:solidFill>
                <a:latin typeface="Poppins"/>
              </a:rPr>
              <a:t>We are developing the product around the assumption that young professionals use digital calendars. In leaving these groups out, we </a:t>
            </a:r>
            <a:r>
              <a:rPr lang="en-US" sz="3000">
                <a:solidFill>
                  <a:srgbClr val="FF7260"/>
                </a:solidFill>
                <a:latin typeface="Poppins Bold"/>
              </a:rPr>
              <a:t>leave ourselves at risk </a:t>
            </a:r>
            <a:r>
              <a:rPr lang="en-US" sz="3000">
                <a:solidFill>
                  <a:srgbClr val="004AAD"/>
                </a:solidFill>
                <a:latin typeface="Poppins"/>
              </a:rPr>
              <a:t>for building a product around a false assumption. </a:t>
            </a:r>
          </a:p>
          <a:p>
            <a:pPr>
              <a:lnSpc>
                <a:spcPts val="3510"/>
              </a:lnSpc>
            </a:pPr>
          </a:p>
        </p:txBody>
      </p:sp>
      <p:sp>
        <p:nvSpPr>
          <p:cNvPr name="AutoShape 10" id="10"/>
          <p:cNvSpPr/>
          <p:nvPr/>
        </p:nvSpPr>
        <p:spPr>
          <a:xfrm>
            <a:off x="8769709" y="6944576"/>
            <a:ext cx="6492240" cy="0"/>
          </a:xfrm>
          <a:prstGeom prst="line">
            <a:avLst/>
          </a:prstGeom>
          <a:ln cap="flat" w="38100">
            <a:solidFill>
              <a:srgbClr val="F8BAAD"/>
            </a:solidFill>
            <a:prstDash val="solid"/>
            <a:headEnd type="oval" len="lg" w="lg"/>
            <a:tailEnd type="oval" len="lg" w="lg"/>
          </a:ln>
        </p:spPr>
      </p:sp>
      <p:grpSp>
        <p:nvGrpSpPr>
          <p:cNvPr name="Group 11" id="11"/>
          <p:cNvGrpSpPr/>
          <p:nvPr/>
        </p:nvGrpSpPr>
        <p:grpSpPr>
          <a:xfrm rot="0">
            <a:off x="192366" y="520179"/>
            <a:ext cx="5584108" cy="423176"/>
            <a:chOff x="0" y="0"/>
            <a:chExt cx="1470712" cy="111454"/>
          </a:xfrm>
        </p:grpSpPr>
        <p:sp>
          <p:nvSpPr>
            <p:cNvPr name="Freeform 12" id="12"/>
            <p:cNvSpPr/>
            <p:nvPr/>
          </p:nvSpPr>
          <p:spPr>
            <a:xfrm flipH="false" flipV="false" rot="0">
              <a:off x="0" y="0"/>
              <a:ext cx="1470712" cy="111454"/>
            </a:xfrm>
            <a:custGeom>
              <a:avLst/>
              <a:gdLst/>
              <a:ahLst/>
              <a:cxnLst/>
              <a:rect r="r" b="b" t="t" l="l"/>
              <a:pathLst>
                <a:path h="111454" w="1470712">
                  <a:moveTo>
                    <a:pt x="0" y="0"/>
                  </a:moveTo>
                  <a:lnTo>
                    <a:pt x="1470712" y="0"/>
                  </a:lnTo>
                  <a:lnTo>
                    <a:pt x="1470712" y="111454"/>
                  </a:lnTo>
                  <a:lnTo>
                    <a:pt x="0" y="111454"/>
                  </a:lnTo>
                  <a:close/>
                </a:path>
              </a:pathLst>
            </a:custGeom>
            <a:solidFill>
              <a:srgbClr val="FEBEA0"/>
            </a:solidFill>
          </p:spPr>
        </p:sp>
        <p:sp>
          <p:nvSpPr>
            <p:cNvPr name="TextBox 13" id="13"/>
            <p:cNvSpPr txBox="true"/>
            <p:nvPr/>
          </p:nvSpPr>
          <p:spPr>
            <a:xfrm>
              <a:off x="0" y="-76200"/>
              <a:ext cx="1470712" cy="187654"/>
            </a:xfrm>
            <a:prstGeom prst="rect">
              <a:avLst/>
            </a:prstGeom>
          </p:spPr>
          <p:txBody>
            <a:bodyPr anchor="ctr" rtlCol="false" tIns="50800" lIns="50800" bIns="50800" rIns="50800"/>
            <a:lstStyle/>
            <a:p>
              <a:pPr algn="ctr">
                <a:lnSpc>
                  <a:spcPts val="3154"/>
                </a:lnSpc>
              </a:pPr>
            </a:p>
          </p:txBody>
        </p:sp>
      </p:grpSp>
      <p:sp>
        <p:nvSpPr>
          <p:cNvPr name="TextBox 14" id="14"/>
          <p:cNvSpPr txBox="true"/>
          <p:nvPr/>
        </p:nvSpPr>
        <p:spPr>
          <a:xfrm rot="0">
            <a:off x="12629793" y="2250173"/>
            <a:ext cx="4629507" cy="1050317"/>
          </a:xfrm>
          <a:prstGeom prst="rect">
            <a:avLst/>
          </a:prstGeom>
        </p:spPr>
        <p:txBody>
          <a:bodyPr anchor="t" rtlCol="false" tIns="0" lIns="0" bIns="0" rIns="0">
            <a:spAutoFit/>
          </a:bodyPr>
          <a:lstStyle/>
          <a:p>
            <a:pPr algn="ctr">
              <a:lnSpc>
                <a:spcPts val="3869"/>
              </a:lnSpc>
            </a:pPr>
            <a:r>
              <a:rPr lang="en-US" sz="4499">
                <a:solidFill>
                  <a:srgbClr val="FFFFFF"/>
                </a:solidFill>
                <a:latin typeface="Poppins Bold"/>
              </a:rPr>
              <a:t>Ethical</a:t>
            </a:r>
          </a:p>
          <a:p>
            <a:pPr algn="ctr">
              <a:lnSpc>
                <a:spcPts val="3869"/>
              </a:lnSpc>
            </a:pPr>
            <a:r>
              <a:rPr lang="en-US" sz="4499">
                <a:solidFill>
                  <a:srgbClr val="FFFFFF"/>
                </a:solidFill>
                <a:latin typeface="Poppins Bold"/>
              </a:rPr>
              <a:t>Considerations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4" id="4"/>
          <p:cNvSpPr/>
          <p:nvPr/>
        </p:nvSpPr>
        <p:spPr>
          <a:xfrm flipH="false" flipV="false" rot="0">
            <a:off x="6058911" y="698277"/>
            <a:ext cx="5149081" cy="2430094"/>
          </a:xfrm>
          <a:custGeom>
            <a:avLst/>
            <a:gdLst/>
            <a:ahLst/>
            <a:cxnLst/>
            <a:rect r="r" b="b" t="t" l="l"/>
            <a:pathLst>
              <a:path h="2430094" w="5149081">
                <a:moveTo>
                  <a:pt x="0" y="0"/>
                </a:moveTo>
                <a:lnTo>
                  <a:pt x="5149080" y="0"/>
                </a:lnTo>
                <a:lnTo>
                  <a:pt x="5149080" y="2430094"/>
                </a:lnTo>
                <a:lnTo>
                  <a:pt x="0" y="2430094"/>
                </a:lnTo>
                <a:lnTo>
                  <a:pt x="0" y="0"/>
                </a:lnTo>
                <a:close/>
              </a:path>
            </a:pathLst>
          </a:custGeom>
          <a:blipFill>
            <a:blip r:embed="rId6"/>
            <a:stretch>
              <a:fillRect l="0" t="0" r="0" b="0"/>
            </a:stretch>
          </a:blipFill>
        </p:spPr>
      </p:sp>
      <p:sp>
        <p:nvSpPr>
          <p:cNvPr name="Freeform 5" id="5"/>
          <p:cNvSpPr/>
          <p:nvPr/>
        </p:nvSpPr>
        <p:spPr>
          <a:xfrm flipH="false" flipV="false" rot="0">
            <a:off x="655558" y="698277"/>
            <a:ext cx="5403353" cy="8433928"/>
          </a:xfrm>
          <a:custGeom>
            <a:avLst/>
            <a:gdLst/>
            <a:ahLst/>
            <a:cxnLst/>
            <a:rect r="r" b="b" t="t" l="l"/>
            <a:pathLst>
              <a:path h="8433928" w="5403353">
                <a:moveTo>
                  <a:pt x="0" y="0"/>
                </a:moveTo>
                <a:lnTo>
                  <a:pt x="5403353" y="0"/>
                </a:lnTo>
                <a:lnTo>
                  <a:pt x="5403353" y="8433929"/>
                </a:lnTo>
                <a:lnTo>
                  <a:pt x="0" y="8433929"/>
                </a:lnTo>
                <a:lnTo>
                  <a:pt x="0" y="0"/>
                </a:lnTo>
                <a:close/>
              </a:path>
            </a:pathLst>
          </a:custGeom>
          <a:blipFill>
            <a:blip r:embed="rId7"/>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7" id="7"/>
          <p:cNvSpPr txBox="true"/>
          <p:nvPr/>
        </p:nvSpPr>
        <p:spPr>
          <a:xfrm rot="0">
            <a:off x="6483093" y="4561858"/>
            <a:ext cx="11445835" cy="4850130"/>
          </a:xfrm>
          <a:prstGeom prst="rect">
            <a:avLst/>
          </a:prstGeom>
        </p:spPr>
        <p:txBody>
          <a:bodyPr anchor="t" rtlCol="false" tIns="0" lIns="0" bIns="0" rIns="0">
            <a:spAutoFit/>
          </a:bodyPr>
          <a:lstStyle/>
          <a:p>
            <a:pPr>
              <a:lnSpc>
                <a:spcPts val="3510"/>
              </a:lnSpc>
            </a:pPr>
            <a:r>
              <a:rPr lang="en-US" sz="3000" u="sng">
                <a:solidFill>
                  <a:srgbClr val="004AAD"/>
                </a:solidFill>
                <a:latin typeface="Poppins Bold"/>
              </a:rPr>
              <a:t>Concern:</a:t>
            </a:r>
            <a:r>
              <a:rPr lang="en-US" sz="3000">
                <a:solidFill>
                  <a:srgbClr val="004AAD"/>
                </a:solidFill>
                <a:latin typeface="Poppins Bold"/>
              </a:rPr>
              <a:t> </a:t>
            </a:r>
            <a:r>
              <a:rPr lang="en-US" sz="3000">
                <a:solidFill>
                  <a:srgbClr val="004AAD"/>
                </a:solidFill>
                <a:latin typeface="Poppins"/>
              </a:rPr>
              <a:t>Calendar </a:t>
            </a:r>
            <a:r>
              <a:rPr lang="en-US" sz="3000">
                <a:solidFill>
                  <a:srgbClr val="6A1CC4"/>
                </a:solidFill>
                <a:latin typeface="Poppins Bold"/>
              </a:rPr>
              <a:t>data privacy</a:t>
            </a:r>
            <a:r>
              <a:rPr lang="en-US" sz="3000">
                <a:solidFill>
                  <a:srgbClr val="004AAD"/>
                </a:solidFill>
                <a:latin typeface="Poppins"/>
              </a:rPr>
              <a:t> breaches</a:t>
            </a:r>
          </a:p>
          <a:p>
            <a:pPr>
              <a:lnSpc>
                <a:spcPts val="3510"/>
              </a:lnSpc>
            </a:pPr>
          </a:p>
          <a:p>
            <a:pPr>
              <a:lnSpc>
                <a:spcPts val="3510"/>
              </a:lnSpc>
            </a:pPr>
          </a:p>
          <a:p>
            <a:pPr>
              <a:lnSpc>
                <a:spcPts val="3510"/>
              </a:lnSpc>
            </a:pPr>
            <a:r>
              <a:rPr lang="en-US" sz="3000" u="sng">
                <a:solidFill>
                  <a:srgbClr val="004AAD"/>
                </a:solidFill>
                <a:latin typeface="Poppins Bold"/>
              </a:rPr>
              <a:t>Implications</a:t>
            </a:r>
            <a:r>
              <a:rPr lang="en-US" sz="3000" u="sng">
                <a:solidFill>
                  <a:srgbClr val="004AAD"/>
                </a:solidFill>
                <a:latin typeface="Poppins"/>
              </a:rPr>
              <a:t>: </a:t>
            </a:r>
            <a:r>
              <a:rPr lang="en-US" sz="3000">
                <a:solidFill>
                  <a:srgbClr val="004AAD"/>
                </a:solidFill>
                <a:latin typeface="Poppins"/>
              </a:rPr>
              <a:t>One big factor in the success of our product is  </a:t>
            </a:r>
            <a:r>
              <a:rPr lang="en-US" sz="3000">
                <a:solidFill>
                  <a:srgbClr val="6A1CC4"/>
                </a:solidFill>
                <a:latin typeface="Poppins Bold"/>
              </a:rPr>
              <a:t>user trust</a:t>
            </a:r>
            <a:r>
              <a:rPr lang="en-US" sz="3000">
                <a:solidFill>
                  <a:srgbClr val="004AAD"/>
                </a:solidFill>
                <a:latin typeface="Poppins"/>
              </a:rPr>
              <a:t> in sharing their calendar data with us. If our product starts </a:t>
            </a:r>
            <a:r>
              <a:rPr lang="en-US" sz="3000">
                <a:solidFill>
                  <a:srgbClr val="6A1CC4"/>
                </a:solidFill>
                <a:latin typeface="Poppins Bold"/>
              </a:rPr>
              <a:t>making medical appointment recommendations based on calendar content (rather than availability)</a:t>
            </a:r>
            <a:r>
              <a:rPr lang="en-US" sz="3000">
                <a:solidFill>
                  <a:srgbClr val="004AAD"/>
                </a:solidFill>
                <a:latin typeface="Poppins"/>
              </a:rPr>
              <a:t>, users will see a clear demonstration of a breach in data privacy, causing people to lose trust in Checkup. </a:t>
            </a:r>
          </a:p>
          <a:p>
            <a:pPr>
              <a:lnSpc>
                <a:spcPts val="3510"/>
              </a:lnSpc>
            </a:pPr>
          </a:p>
        </p:txBody>
      </p:sp>
      <p:sp>
        <p:nvSpPr>
          <p:cNvPr name="Freeform 8" id="8"/>
          <p:cNvSpPr/>
          <p:nvPr/>
        </p:nvSpPr>
        <p:spPr>
          <a:xfrm flipH="false" flipV="false" rot="0">
            <a:off x="11676403" y="197782"/>
            <a:ext cx="5506423" cy="4114800"/>
          </a:xfrm>
          <a:custGeom>
            <a:avLst/>
            <a:gdLst/>
            <a:ahLst/>
            <a:cxnLst/>
            <a:rect r="r" b="b" t="t" l="l"/>
            <a:pathLst>
              <a:path h="4114800" w="5506423">
                <a:moveTo>
                  <a:pt x="0" y="0"/>
                </a:moveTo>
                <a:lnTo>
                  <a:pt x="5506424" y="0"/>
                </a:lnTo>
                <a:lnTo>
                  <a:pt x="5506424"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12206011" y="1765344"/>
            <a:ext cx="4629507" cy="1050317"/>
          </a:xfrm>
          <a:prstGeom prst="rect">
            <a:avLst/>
          </a:prstGeom>
        </p:spPr>
        <p:txBody>
          <a:bodyPr anchor="t" rtlCol="false" tIns="0" lIns="0" bIns="0" rIns="0">
            <a:spAutoFit/>
          </a:bodyPr>
          <a:lstStyle/>
          <a:p>
            <a:pPr algn="ctr">
              <a:lnSpc>
                <a:spcPts val="3869"/>
              </a:lnSpc>
            </a:pPr>
            <a:r>
              <a:rPr lang="en-US" sz="4499">
                <a:solidFill>
                  <a:srgbClr val="FFFFFF"/>
                </a:solidFill>
                <a:latin typeface="Poppins Bold"/>
              </a:rPr>
              <a:t>Ethical</a:t>
            </a:r>
          </a:p>
          <a:p>
            <a:pPr algn="ctr">
              <a:lnSpc>
                <a:spcPts val="3869"/>
              </a:lnSpc>
            </a:pPr>
            <a:r>
              <a:rPr lang="en-US" sz="4499">
                <a:solidFill>
                  <a:srgbClr val="FFFFFF"/>
                </a:solidFill>
                <a:latin typeface="Poppins Bold"/>
              </a:rPr>
              <a:t>Considerations</a:t>
            </a:r>
          </a:p>
        </p:txBody>
      </p:sp>
      <p:sp>
        <p:nvSpPr>
          <p:cNvPr name="AutoShape 10" id="10"/>
          <p:cNvSpPr/>
          <p:nvPr/>
        </p:nvSpPr>
        <p:spPr>
          <a:xfrm>
            <a:off x="7961871" y="5490088"/>
            <a:ext cx="6492240" cy="0"/>
          </a:xfrm>
          <a:prstGeom prst="line">
            <a:avLst/>
          </a:prstGeom>
          <a:ln cap="flat" w="38100">
            <a:solidFill>
              <a:srgbClr val="997EFE"/>
            </a:solidFill>
            <a:prstDash val="solid"/>
            <a:headEnd type="oval" len="lg" w="lg"/>
            <a:tailEnd type="oval" len="lg" w="lg"/>
          </a:ln>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6759374"/>
            <a:ext cx="18783697" cy="4605433"/>
          </a:xfrm>
          <a:custGeom>
            <a:avLst/>
            <a:gdLst/>
            <a:ahLst/>
            <a:cxnLst/>
            <a:rect r="r" b="b" t="t" l="l"/>
            <a:pathLst>
              <a:path h="4605433" w="18783697">
                <a:moveTo>
                  <a:pt x="0" y="0"/>
                </a:moveTo>
                <a:lnTo>
                  <a:pt x="18783697" y="0"/>
                </a:lnTo>
                <a:lnTo>
                  <a:pt x="18783697" y="4605432"/>
                </a:lnTo>
                <a:lnTo>
                  <a:pt x="0" y="4605432"/>
                </a:lnTo>
                <a:lnTo>
                  <a:pt x="0" y="0"/>
                </a:lnTo>
                <a:close/>
              </a:path>
            </a:pathLst>
          </a:custGeom>
          <a:blipFill>
            <a:blip r:embed="rId4"/>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7214973" y="5305476"/>
            <a:ext cx="3362357" cy="2059444"/>
          </a:xfrm>
          <a:custGeom>
            <a:avLst/>
            <a:gdLst/>
            <a:ahLst/>
            <a:cxnLst/>
            <a:rect r="r" b="b" t="t" l="l"/>
            <a:pathLst>
              <a:path h="2059444" w="3362357">
                <a:moveTo>
                  <a:pt x="0" y="0"/>
                </a:moveTo>
                <a:lnTo>
                  <a:pt x="3362357" y="0"/>
                </a:lnTo>
                <a:lnTo>
                  <a:pt x="3362357" y="2059444"/>
                </a:lnTo>
                <a:lnTo>
                  <a:pt x="0" y="20594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7" id="7"/>
          <p:cNvSpPr txBox="true"/>
          <p:nvPr/>
        </p:nvSpPr>
        <p:spPr>
          <a:xfrm rot="0">
            <a:off x="4512195" y="3384283"/>
            <a:ext cx="8767913" cy="1320051"/>
          </a:xfrm>
          <a:prstGeom prst="rect">
            <a:avLst/>
          </a:prstGeom>
        </p:spPr>
        <p:txBody>
          <a:bodyPr anchor="t" rtlCol="false" tIns="0" lIns="0" bIns="0" rIns="0">
            <a:spAutoFit/>
          </a:bodyPr>
          <a:lstStyle/>
          <a:p>
            <a:pPr algn="ctr">
              <a:lnSpc>
                <a:spcPts val="9635"/>
              </a:lnSpc>
            </a:pPr>
            <a:r>
              <a:rPr lang="en-US" sz="8452">
                <a:solidFill>
                  <a:srgbClr val="004AAD"/>
                </a:solidFill>
                <a:latin typeface="Poppins Bold"/>
              </a:rPr>
              <a:t>Tasks</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3"/>
            <a:stretch>
              <a:fillRect l="0" t="-7865" r="0" b="-7865"/>
            </a:stretch>
          </a:blipFill>
        </p:spPr>
      </p:sp>
      <p:sp>
        <p:nvSpPr>
          <p:cNvPr name="Freeform 3" id="3"/>
          <p:cNvSpPr/>
          <p:nvPr/>
        </p:nvSpPr>
        <p:spPr>
          <a:xfrm flipH="false" flipV="false" rot="0">
            <a:off x="17427548" y="9481397"/>
            <a:ext cx="179061" cy="559565"/>
          </a:xfrm>
          <a:custGeom>
            <a:avLst/>
            <a:gdLst/>
            <a:ahLst/>
            <a:cxnLst/>
            <a:rect r="r" b="b" t="t" l="l"/>
            <a:pathLst>
              <a:path h="559565" w="179061">
                <a:moveTo>
                  <a:pt x="0" y="0"/>
                </a:moveTo>
                <a:lnTo>
                  <a:pt x="179061" y="0"/>
                </a:lnTo>
                <a:lnTo>
                  <a:pt x="179061" y="559564"/>
                </a:lnTo>
                <a:lnTo>
                  <a:pt x="0" y="55956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897923" y="7520532"/>
            <a:ext cx="4381122" cy="797731"/>
            <a:chOff x="0" y="0"/>
            <a:chExt cx="1153876" cy="210102"/>
          </a:xfrm>
        </p:grpSpPr>
        <p:sp>
          <p:nvSpPr>
            <p:cNvPr name="Freeform 5" id="5"/>
            <p:cNvSpPr/>
            <p:nvPr/>
          </p:nvSpPr>
          <p:spPr>
            <a:xfrm flipH="false" flipV="false" rot="0">
              <a:off x="0" y="0"/>
              <a:ext cx="1153876" cy="210102"/>
            </a:xfrm>
            <a:custGeom>
              <a:avLst/>
              <a:gdLst/>
              <a:ahLst/>
              <a:cxnLst/>
              <a:rect r="r" b="b" t="t" l="l"/>
              <a:pathLst>
                <a:path h="210102" w="1153876">
                  <a:moveTo>
                    <a:pt x="203200" y="0"/>
                  </a:moveTo>
                  <a:lnTo>
                    <a:pt x="1153876" y="0"/>
                  </a:lnTo>
                  <a:lnTo>
                    <a:pt x="950676" y="210102"/>
                  </a:lnTo>
                  <a:lnTo>
                    <a:pt x="0" y="210102"/>
                  </a:lnTo>
                  <a:lnTo>
                    <a:pt x="203200" y="0"/>
                  </a:lnTo>
                  <a:close/>
                </a:path>
              </a:pathLst>
            </a:custGeom>
            <a:solidFill>
              <a:srgbClr val="FFFFFF"/>
            </a:solidFill>
            <a:ln w="47625" cap="sq">
              <a:solidFill>
                <a:srgbClr val="004AAD"/>
              </a:solidFill>
              <a:prstDash val="solid"/>
              <a:miter/>
            </a:ln>
          </p:spPr>
        </p:sp>
        <p:sp>
          <p:nvSpPr>
            <p:cNvPr name="TextBox 6" id="6"/>
            <p:cNvSpPr txBox="true"/>
            <p:nvPr/>
          </p:nvSpPr>
          <p:spPr>
            <a:xfrm>
              <a:off x="101600" y="-76200"/>
              <a:ext cx="950676" cy="286302"/>
            </a:xfrm>
            <a:prstGeom prst="rect">
              <a:avLst/>
            </a:prstGeom>
          </p:spPr>
          <p:txBody>
            <a:bodyPr anchor="ctr" rtlCol="false" tIns="50800" lIns="50800" bIns="50800" rIns="50800"/>
            <a:lstStyle/>
            <a:p>
              <a:pPr algn="ctr">
                <a:lnSpc>
                  <a:spcPts val="3154"/>
                </a:lnSpc>
              </a:pPr>
            </a:p>
          </p:txBody>
        </p:sp>
      </p:grpSp>
      <p:sp>
        <p:nvSpPr>
          <p:cNvPr name="Freeform 7" id="7"/>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3"/>
            <a:stretch>
              <a:fillRect l="0" t="-7865" r="0" b="-7865"/>
            </a:stretch>
          </a:blipFill>
        </p:spPr>
      </p:sp>
      <p:grpSp>
        <p:nvGrpSpPr>
          <p:cNvPr name="Group 8" id="8"/>
          <p:cNvGrpSpPr/>
          <p:nvPr/>
        </p:nvGrpSpPr>
        <p:grpSpPr>
          <a:xfrm rot="0">
            <a:off x="897923" y="4364005"/>
            <a:ext cx="4381122" cy="864406"/>
            <a:chOff x="0" y="0"/>
            <a:chExt cx="1153876" cy="227663"/>
          </a:xfrm>
        </p:grpSpPr>
        <p:sp>
          <p:nvSpPr>
            <p:cNvPr name="Freeform 9" id="9"/>
            <p:cNvSpPr/>
            <p:nvPr/>
          </p:nvSpPr>
          <p:spPr>
            <a:xfrm flipH="false" flipV="false" rot="0">
              <a:off x="0" y="0"/>
              <a:ext cx="1153876" cy="227663"/>
            </a:xfrm>
            <a:custGeom>
              <a:avLst/>
              <a:gdLst/>
              <a:ahLst/>
              <a:cxnLst/>
              <a:rect r="r" b="b" t="t" l="l"/>
              <a:pathLst>
                <a:path h="227663" w="1153876">
                  <a:moveTo>
                    <a:pt x="203200" y="0"/>
                  </a:moveTo>
                  <a:lnTo>
                    <a:pt x="1153876" y="0"/>
                  </a:lnTo>
                  <a:lnTo>
                    <a:pt x="950676" y="227663"/>
                  </a:lnTo>
                  <a:lnTo>
                    <a:pt x="0" y="227663"/>
                  </a:lnTo>
                  <a:lnTo>
                    <a:pt x="203200" y="0"/>
                  </a:lnTo>
                  <a:close/>
                </a:path>
              </a:pathLst>
            </a:custGeom>
            <a:solidFill>
              <a:srgbClr val="FFFFFF"/>
            </a:solidFill>
            <a:ln w="47625" cap="sq">
              <a:solidFill>
                <a:srgbClr val="004AAD"/>
              </a:solidFill>
              <a:prstDash val="solid"/>
              <a:miter/>
            </a:ln>
          </p:spPr>
        </p:sp>
        <p:sp>
          <p:nvSpPr>
            <p:cNvPr name="TextBox 10" id="10"/>
            <p:cNvSpPr txBox="true"/>
            <p:nvPr/>
          </p:nvSpPr>
          <p:spPr>
            <a:xfrm>
              <a:off x="101600" y="-76200"/>
              <a:ext cx="950676" cy="303863"/>
            </a:xfrm>
            <a:prstGeom prst="rect">
              <a:avLst/>
            </a:prstGeom>
          </p:spPr>
          <p:txBody>
            <a:bodyPr anchor="ctr" rtlCol="false" tIns="50800" lIns="50800" bIns="50800" rIns="50800"/>
            <a:lstStyle/>
            <a:p>
              <a:pPr algn="ctr">
                <a:lnSpc>
                  <a:spcPts val="3154"/>
                </a:lnSpc>
              </a:pPr>
            </a:p>
          </p:txBody>
        </p:sp>
      </p:grpSp>
      <p:sp>
        <p:nvSpPr>
          <p:cNvPr name="Freeform 11" id="11"/>
          <p:cNvSpPr/>
          <p:nvPr/>
        </p:nvSpPr>
        <p:spPr>
          <a:xfrm flipH="false" flipV="false" rot="0">
            <a:off x="2221854" y="5485587"/>
            <a:ext cx="1733260" cy="1301521"/>
          </a:xfrm>
          <a:custGeom>
            <a:avLst/>
            <a:gdLst/>
            <a:ahLst/>
            <a:cxnLst/>
            <a:rect r="r" b="b" t="t" l="l"/>
            <a:pathLst>
              <a:path h="1301521" w="1733260">
                <a:moveTo>
                  <a:pt x="0" y="0"/>
                </a:moveTo>
                <a:lnTo>
                  <a:pt x="1733260" y="0"/>
                </a:lnTo>
                <a:lnTo>
                  <a:pt x="1733260" y="1301520"/>
                </a:lnTo>
                <a:lnTo>
                  <a:pt x="0" y="130152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2" id="12"/>
          <p:cNvSpPr txBox="true"/>
          <p:nvPr/>
        </p:nvSpPr>
        <p:spPr>
          <a:xfrm rot="0">
            <a:off x="15170064" y="9721207"/>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13" id="13"/>
          <p:cNvSpPr txBox="true"/>
          <p:nvPr/>
        </p:nvSpPr>
        <p:spPr>
          <a:xfrm rot="0">
            <a:off x="1267125" y="7539582"/>
            <a:ext cx="3561643" cy="680085"/>
          </a:xfrm>
          <a:prstGeom prst="rect">
            <a:avLst/>
          </a:prstGeom>
        </p:spPr>
        <p:txBody>
          <a:bodyPr anchor="t" rtlCol="false" tIns="0" lIns="0" bIns="0" rIns="0">
            <a:spAutoFit/>
          </a:bodyPr>
          <a:lstStyle/>
          <a:p>
            <a:pPr algn="ctr">
              <a:lnSpc>
                <a:spcPts val="4995"/>
              </a:lnSpc>
            </a:pPr>
            <a:r>
              <a:rPr lang="en-US" sz="4500">
                <a:solidFill>
                  <a:srgbClr val="004AAD"/>
                </a:solidFill>
                <a:latin typeface="Poppins Bold Italics"/>
              </a:rPr>
              <a:t>Complex</a:t>
            </a:r>
          </a:p>
        </p:txBody>
      </p:sp>
      <p:sp>
        <p:nvSpPr>
          <p:cNvPr name="TextBox 14" id="14"/>
          <p:cNvSpPr txBox="true"/>
          <p:nvPr/>
        </p:nvSpPr>
        <p:spPr>
          <a:xfrm rot="0">
            <a:off x="5548028" y="8704483"/>
            <a:ext cx="14991726" cy="468630"/>
          </a:xfrm>
          <a:prstGeom prst="rect">
            <a:avLst/>
          </a:prstGeom>
        </p:spPr>
        <p:txBody>
          <a:bodyPr anchor="t" rtlCol="false" tIns="0" lIns="0" bIns="0" rIns="0">
            <a:spAutoFit/>
          </a:bodyPr>
          <a:lstStyle/>
          <a:p>
            <a:pPr>
              <a:lnSpc>
                <a:spcPts val="3510"/>
              </a:lnSpc>
            </a:pPr>
            <a:r>
              <a:rPr lang="en-US" sz="3000">
                <a:solidFill>
                  <a:srgbClr val="004AAD"/>
                </a:solidFill>
                <a:latin typeface="Poppins Medium"/>
              </a:rPr>
              <a:t>Patients want to </a:t>
            </a:r>
            <a:r>
              <a:rPr lang="en-US" sz="3000">
                <a:solidFill>
                  <a:srgbClr val="004AAD"/>
                </a:solidFill>
                <a:latin typeface="Poppins Bold"/>
              </a:rPr>
              <a:t>see physicians</a:t>
            </a:r>
            <a:r>
              <a:rPr lang="en-US" sz="3000">
                <a:solidFill>
                  <a:srgbClr val="004AAD"/>
                </a:solidFill>
                <a:latin typeface="Poppins Medium"/>
              </a:rPr>
              <a:t> based on </a:t>
            </a:r>
            <a:r>
              <a:rPr lang="en-US" sz="3000">
                <a:solidFill>
                  <a:srgbClr val="004AAD"/>
                </a:solidFill>
                <a:latin typeface="Poppins Bold"/>
              </a:rPr>
              <a:t>personal preferences. </a:t>
            </a:r>
          </a:p>
        </p:txBody>
      </p:sp>
      <p:sp>
        <p:nvSpPr>
          <p:cNvPr name="Freeform 15" id="15"/>
          <p:cNvSpPr/>
          <p:nvPr/>
        </p:nvSpPr>
        <p:spPr>
          <a:xfrm flipH="false" flipV="false" rot="0">
            <a:off x="2252113" y="2043656"/>
            <a:ext cx="1672743" cy="1672743"/>
          </a:xfrm>
          <a:custGeom>
            <a:avLst/>
            <a:gdLst/>
            <a:ahLst/>
            <a:cxnLst/>
            <a:rect r="r" b="b" t="t" l="l"/>
            <a:pathLst>
              <a:path h="1672743" w="1672743">
                <a:moveTo>
                  <a:pt x="0" y="0"/>
                </a:moveTo>
                <a:lnTo>
                  <a:pt x="1672742" y="0"/>
                </a:lnTo>
                <a:lnTo>
                  <a:pt x="1672742" y="1672742"/>
                </a:lnTo>
                <a:lnTo>
                  <a:pt x="0" y="167274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6" id="16"/>
          <p:cNvSpPr/>
          <p:nvPr/>
        </p:nvSpPr>
        <p:spPr>
          <a:xfrm flipH="false" flipV="false" rot="0">
            <a:off x="2475666" y="8575439"/>
            <a:ext cx="1225636" cy="1376004"/>
          </a:xfrm>
          <a:custGeom>
            <a:avLst/>
            <a:gdLst/>
            <a:ahLst/>
            <a:cxnLst/>
            <a:rect r="r" b="b" t="t" l="l"/>
            <a:pathLst>
              <a:path h="1376004" w="1225636">
                <a:moveTo>
                  <a:pt x="0" y="0"/>
                </a:moveTo>
                <a:lnTo>
                  <a:pt x="1225636" y="0"/>
                </a:lnTo>
                <a:lnTo>
                  <a:pt x="1225636" y="1376004"/>
                </a:lnTo>
                <a:lnTo>
                  <a:pt x="0" y="137600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7" id="17"/>
          <p:cNvSpPr txBox="true"/>
          <p:nvPr/>
        </p:nvSpPr>
        <p:spPr>
          <a:xfrm rot="0">
            <a:off x="1795744" y="915633"/>
            <a:ext cx="2665429" cy="680085"/>
          </a:xfrm>
          <a:prstGeom prst="rect">
            <a:avLst/>
          </a:prstGeom>
        </p:spPr>
        <p:txBody>
          <a:bodyPr anchor="t" rtlCol="false" tIns="0" lIns="0" bIns="0" rIns="0">
            <a:spAutoFit/>
          </a:bodyPr>
          <a:lstStyle/>
          <a:p>
            <a:pPr algn="ctr">
              <a:lnSpc>
                <a:spcPts val="4995"/>
              </a:lnSpc>
            </a:pPr>
            <a:r>
              <a:rPr lang="en-US" sz="4500">
                <a:solidFill>
                  <a:srgbClr val="004AAD"/>
                </a:solidFill>
                <a:latin typeface="Poppins Bold Italics"/>
              </a:rPr>
              <a:t>Simple</a:t>
            </a:r>
          </a:p>
        </p:txBody>
      </p:sp>
      <p:sp>
        <p:nvSpPr>
          <p:cNvPr name="TextBox 18" id="18"/>
          <p:cNvSpPr txBox="true"/>
          <p:nvPr/>
        </p:nvSpPr>
        <p:spPr>
          <a:xfrm rot="0">
            <a:off x="1238851" y="4453076"/>
            <a:ext cx="3561643" cy="680085"/>
          </a:xfrm>
          <a:prstGeom prst="rect">
            <a:avLst/>
          </a:prstGeom>
        </p:spPr>
        <p:txBody>
          <a:bodyPr anchor="t" rtlCol="false" tIns="0" lIns="0" bIns="0" rIns="0">
            <a:spAutoFit/>
          </a:bodyPr>
          <a:lstStyle/>
          <a:p>
            <a:pPr algn="ctr">
              <a:lnSpc>
                <a:spcPts val="4995"/>
              </a:lnSpc>
            </a:pPr>
            <a:r>
              <a:rPr lang="en-US" sz="4500">
                <a:solidFill>
                  <a:srgbClr val="004AAD"/>
                </a:solidFill>
                <a:latin typeface="Poppins Bold Italics"/>
              </a:rPr>
              <a:t> Moderate</a:t>
            </a:r>
          </a:p>
        </p:txBody>
      </p:sp>
      <p:sp>
        <p:nvSpPr>
          <p:cNvPr name="TextBox 19" id="19"/>
          <p:cNvSpPr txBox="true"/>
          <p:nvPr/>
        </p:nvSpPr>
        <p:spPr>
          <a:xfrm rot="0">
            <a:off x="5548028" y="5673432"/>
            <a:ext cx="10897611" cy="906780"/>
          </a:xfrm>
          <a:prstGeom prst="rect">
            <a:avLst/>
          </a:prstGeom>
        </p:spPr>
        <p:txBody>
          <a:bodyPr anchor="t" rtlCol="false" tIns="0" lIns="0" bIns="0" rIns="0">
            <a:spAutoFit/>
          </a:bodyPr>
          <a:lstStyle/>
          <a:p>
            <a:pPr>
              <a:lnSpc>
                <a:spcPts val="3510"/>
              </a:lnSpc>
            </a:pPr>
            <a:r>
              <a:rPr lang="en-US" sz="3000">
                <a:solidFill>
                  <a:srgbClr val="004AAD"/>
                </a:solidFill>
                <a:latin typeface="Poppins Medium"/>
              </a:rPr>
              <a:t>Patients want to </a:t>
            </a:r>
            <a:r>
              <a:rPr lang="en-US" sz="3000">
                <a:solidFill>
                  <a:srgbClr val="004AAD"/>
                </a:solidFill>
                <a:latin typeface="Poppins Bold"/>
              </a:rPr>
              <a:t>find availability</a:t>
            </a:r>
            <a:r>
              <a:rPr lang="en-US" sz="3000">
                <a:solidFill>
                  <a:srgbClr val="004AAD"/>
                </a:solidFill>
                <a:latin typeface="Poppins Medium"/>
              </a:rPr>
              <a:t> in their calendars to go to the doctor’s.  </a:t>
            </a:r>
          </a:p>
        </p:txBody>
      </p:sp>
      <p:sp>
        <p:nvSpPr>
          <p:cNvPr name="TextBox 20" id="20"/>
          <p:cNvSpPr txBox="true"/>
          <p:nvPr/>
        </p:nvSpPr>
        <p:spPr>
          <a:xfrm rot="0">
            <a:off x="5548028" y="2845661"/>
            <a:ext cx="11445835" cy="906780"/>
          </a:xfrm>
          <a:prstGeom prst="rect">
            <a:avLst/>
          </a:prstGeom>
        </p:spPr>
        <p:txBody>
          <a:bodyPr anchor="t" rtlCol="false" tIns="0" lIns="0" bIns="0" rIns="0">
            <a:spAutoFit/>
          </a:bodyPr>
          <a:lstStyle/>
          <a:p>
            <a:pPr>
              <a:lnSpc>
                <a:spcPts val="3510"/>
              </a:lnSpc>
            </a:pPr>
            <a:r>
              <a:rPr lang="en-US" sz="3000">
                <a:solidFill>
                  <a:srgbClr val="004AAD"/>
                </a:solidFill>
                <a:latin typeface="Poppins Medium"/>
              </a:rPr>
              <a:t>Patients want to </a:t>
            </a:r>
            <a:r>
              <a:rPr lang="en-US" sz="3000">
                <a:solidFill>
                  <a:srgbClr val="004AAD"/>
                </a:solidFill>
                <a:latin typeface="Poppins Bold"/>
              </a:rPr>
              <a:t>schedule appointments</a:t>
            </a:r>
            <a:r>
              <a:rPr lang="en-US" sz="3000">
                <a:solidFill>
                  <a:srgbClr val="004AAD"/>
                </a:solidFill>
                <a:latin typeface="Poppins Medium"/>
              </a:rPr>
              <a:t> based on mutual availability of themselves and the doctor. </a:t>
            </a:r>
          </a:p>
        </p:txBody>
      </p:sp>
      <p:sp>
        <p:nvSpPr>
          <p:cNvPr name="TextBox 21" id="21"/>
          <p:cNvSpPr txBox="true"/>
          <p:nvPr/>
        </p:nvSpPr>
        <p:spPr>
          <a:xfrm rot="0">
            <a:off x="5548028" y="2024606"/>
            <a:ext cx="11445835" cy="468630"/>
          </a:xfrm>
          <a:prstGeom prst="rect">
            <a:avLst/>
          </a:prstGeom>
        </p:spPr>
        <p:txBody>
          <a:bodyPr anchor="t" rtlCol="false" tIns="0" lIns="0" bIns="0" rIns="0">
            <a:spAutoFit/>
          </a:bodyPr>
          <a:lstStyle/>
          <a:p>
            <a:pPr>
              <a:lnSpc>
                <a:spcPts val="3510"/>
              </a:lnSpc>
            </a:pPr>
            <a:r>
              <a:rPr lang="en-US" sz="3000">
                <a:solidFill>
                  <a:srgbClr val="004AAD"/>
                </a:solidFill>
                <a:latin typeface="Poppins Medium"/>
              </a:rPr>
              <a:t>Patients want to know </a:t>
            </a:r>
            <a:r>
              <a:rPr lang="en-US" sz="3000">
                <a:solidFill>
                  <a:srgbClr val="004AAD"/>
                </a:solidFill>
                <a:latin typeface="Poppins Bold"/>
              </a:rPr>
              <a:t>when it is time</a:t>
            </a:r>
            <a:r>
              <a:rPr lang="en-US" sz="3000">
                <a:solidFill>
                  <a:srgbClr val="004AAD"/>
                </a:solidFill>
                <a:latin typeface="Poppins Medium"/>
              </a:rPr>
              <a:t> to go to the doctor’s.</a:t>
            </a:r>
          </a:p>
        </p:txBody>
      </p:sp>
      <p:grpSp>
        <p:nvGrpSpPr>
          <p:cNvPr name="Group 22" id="22"/>
          <p:cNvGrpSpPr/>
          <p:nvPr/>
        </p:nvGrpSpPr>
        <p:grpSpPr>
          <a:xfrm rot="0">
            <a:off x="1202729" y="915633"/>
            <a:ext cx="3771509" cy="864669"/>
            <a:chOff x="0" y="0"/>
            <a:chExt cx="993319" cy="227732"/>
          </a:xfrm>
        </p:grpSpPr>
        <p:sp>
          <p:nvSpPr>
            <p:cNvPr name="Freeform 23" id="23"/>
            <p:cNvSpPr/>
            <p:nvPr/>
          </p:nvSpPr>
          <p:spPr>
            <a:xfrm flipH="false" flipV="false" rot="0">
              <a:off x="0" y="0"/>
              <a:ext cx="993319" cy="227732"/>
            </a:xfrm>
            <a:custGeom>
              <a:avLst/>
              <a:gdLst/>
              <a:ahLst/>
              <a:cxnLst/>
              <a:rect r="r" b="b" t="t" l="l"/>
              <a:pathLst>
                <a:path h="227732" w="993319">
                  <a:moveTo>
                    <a:pt x="203200" y="0"/>
                  </a:moveTo>
                  <a:lnTo>
                    <a:pt x="993319" y="0"/>
                  </a:lnTo>
                  <a:lnTo>
                    <a:pt x="790119" y="227732"/>
                  </a:lnTo>
                  <a:lnTo>
                    <a:pt x="0" y="227732"/>
                  </a:lnTo>
                  <a:lnTo>
                    <a:pt x="203200" y="0"/>
                  </a:lnTo>
                  <a:close/>
                </a:path>
              </a:pathLst>
            </a:custGeom>
            <a:solidFill>
              <a:srgbClr val="FFFFFF"/>
            </a:solidFill>
            <a:ln w="47625" cap="sq">
              <a:solidFill>
                <a:srgbClr val="004AAD"/>
              </a:solidFill>
              <a:prstDash val="solid"/>
              <a:miter/>
            </a:ln>
          </p:spPr>
        </p:sp>
        <p:sp>
          <p:nvSpPr>
            <p:cNvPr name="TextBox 24" id="24"/>
            <p:cNvSpPr txBox="true"/>
            <p:nvPr/>
          </p:nvSpPr>
          <p:spPr>
            <a:xfrm>
              <a:off x="101600" y="-76200"/>
              <a:ext cx="790119" cy="303932"/>
            </a:xfrm>
            <a:prstGeom prst="rect">
              <a:avLst/>
            </a:prstGeom>
          </p:spPr>
          <p:txBody>
            <a:bodyPr anchor="ctr" rtlCol="false" tIns="50800" lIns="50800" bIns="50800" rIns="50800"/>
            <a:lstStyle/>
            <a:p>
              <a:pPr algn="ctr">
                <a:lnSpc>
                  <a:spcPts val="3154"/>
                </a:lnSpc>
              </a:pPr>
            </a:p>
          </p:txBody>
        </p:sp>
      </p:grpSp>
      <p:sp>
        <p:nvSpPr>
          <p:cNvPr name="TextBox 25" id="25"/>
          <p:cNvSpPr txBox="true"/>
          <p:nvPr/>
        </p:nvSpPr>
        <p:spPr>
          <a:xfrm rot="0">
            <a:off x="1731348" y="1004704"/>
            <a:ext cx="2665429" cy="680085"/>
          </a:xfrm>
          <a:prstGeom prst="rect">
            <a:avLst/>
          </a:prstGeom>
        </p:spPr>
        <p:txBody>
          <a:bodyPr anchor="t" rtlCol="false" tIns="0" lIns="0" bIns="0" rIns="0">
            <a:spAutoFit/>
          </a:bodyPr>
          <a:lstStyle/>
          <a:p>
            <a:pPr algn="ctr">
              <a:lnSpc>
                <a:spcPts val="4995"/>
              </a:lnSpc>
            </a:pPr>
            <a:r>
              <a:rPr lang="en-US" sz="4500">
                <a:solidFill>
                  <a:srgbClr val="004AAD"/>
                </a:solidFill>
                <a:latin typeface="Poppins Bold Italics"/>
              </a:rPr>
              <a:t>Simple</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95697" y="6759374"/>
            <a:ext cx="18783697" cy="4605433"/>
          </a:xfrm>
          <a:custGeom>
            <a:avLst/>
            <a:gdLst/>
            <a:ahLst/>
            <a:cxnLst/>
            <a:rect r="r" b="b" t="t" l="l"/>
            <a:pathLst>
              <a:path h="4605433" w="18783697">
                <a:moveTo>
                  <a:pt x="0" y="0"/>
                </a:moveTo>
                <a:lnTo>
                  <a:pt x="18783697" y="0"/>
                </a:lnTo>
                <a:lnTo>
                  <a:pt x="18783697" y="4605432"/>
                </a:lnTo>
                <a:lnTo>
                  <a:pt x="0" y="4605432"/>
                </a:lnTo>
                <a:lnTo>
                  <a:pt x="0" y="0"/>
                </a:lnTo>
                <a:close/>
              </a:path>
            </a:pathLst>
          </a:custGeom>
          <a:blipFill>
            <a:blip r:embed="rId5"/>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5" id="5"/>
          <p:cNvSpPr/>
          <p:nvPr/>
        </p:nvSpPr>
        <p:spPr>
          <a:xfrm flipH="false" flipV="false" rot="0">
            <a:off x="7870439" y="5645925"/>
            <a:ext cx="2547121" cy="1853800"/>
          </a:xfrm>
          <a:custGeom>
            <a:avLst/>
            <a:gdLst/>
            <a:ahLst/>
            <a:cxnLst/>
            <a:rect r="r" b="b" t="t" l="l"/>
            <a:pathLst>
              <a:path h="1853800" w="2547121">
                <a:moveTo>
                  <a:pt x="0" y="0"/>
                </a:moveTo>
                <a:lnTo>
                  <a:pt x="2547122" y="0"/>
                </a:lnTo>
                <a:lnTo>
                  <a:pt x="2547122" y="1853800"/>
                </a:lnTo>
                <a:lnTo>
                  <a:pt x="0" y="1853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7" id="7"/>
          <p:cNvSpPr txBox="true"/>
          <p:nvPr/>
        </p:nvSpPr>
        <p:spPr>
          <a:xfrm rot="0">
            <a:off x="1314518" y="3821793"/>
            <a:ext cx="15944782" cy="1321707"/>
          </a:xfrm>
          <a:prstGeom prst="rect">
            <a:avLst/>
          </a:prstGeom>
        </p:spPr>
        <p:txBody>
          <a:bodyPr anchor="t" rtlCol="false" tIns="0" lIns="0" bIns="0" rIns="0">
            <a:spAutoFit/>
          </a:bodyPr>
          <a:lstStyle/>
          <a:p>
            <a:pPr algn="ctr">
              <a:lnSpc>
                <a:spcPts val="9635"/>
              </a:lnSpc>
            </a:pPr>
            <a:r>
              <a:rPr lang="en-US" sz="8452">
                <a:solidFill>
                  <a:srgbClr val="004AAD"/>
                </a:solidFill>
                <a:latin typeface="Poppins Bold"/>
              </a:rPr>
              <a:t>Annotated Storyboard</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415808" y="140747"/>
            <a:ext cx="14754256" cy="10005506"/>
          </a:xfrm>
          <a:custGeom>
            <a:avLst/>
            <a:gdLst/>
            <a:ahLst/>
            <a:cxnLst/>
            <a:rect r="r" b="b" t="t" l="l"/>
            <a:pathLst>
              <a:path h="10005506" w="14754256">
                <a:moveTo>
                  <a:pt x="0" y="0"/>
                </a:moveTo>
                <a:lnTo>
                  <a:pt x="14754256" y="0"/>
                </a:lnTo>
                <a:lnTo>
                  <a:pt x="14754256" y="10005506"/>
                </a:lnTo>
                <a:lnTo>
                  <a:pt x="0" y="10005506"/>
                </a:lnTo>
                <a:lnTo>
                  <a:pt x="0" y="0"/>
                </a:lnTo>
                <a:close/>
              </a:path>
            </a:pathLst>
          </a:custGeom>
          <a:blipFill>
            <a:blip r:embed="rId5"/>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104775" y="473010"/>
            <a:ext cx="15413679" cy="9428458"/>
          </a:xfrm>
          <a:custGeom>
            <a:avLst/>
            <a:gdLst/>
            <a:ahLst/>
            <a:cxnLst/>
            <a:rect r="r" b="b" t="t" l="l"/>
            <a:pathLst>
              <a:path h="9428458" w="15413679">
                <a:moveTo>
                  <a:pt x="0" y="0"/>
                </a:moveTo>
                <a:lnTo>
                  <a:pt x="15413679" y="0"/>
                </a:lnTo>
                <a:lnTo>
                  <a:pt x="15413679" y="9428458"/>
                </a:lnTo>
                <a:lnTo>
                  <a:pt x="0" y="9428458"/>
                </a:lnTo>
                <a:lnTo>
                  <a:pt x="0" y="0"/>
                </a:lnTo>
                <a:close/>
              </a:path>
            </a:pathLst>
          </a:custGeom>
          <a:blipFill>
            <a:blip r:embed="rId5"/>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95250" y="439238"/>
            <a:ext cx="15567635" cy="8958953"/>
          </a:xfrm>
          <a:custGeom>
            <a:avLst/>
            <a:gdLst/>
            <a:ahLst/>
            <a:cxnLst/>
            <a:rect r="r" b="b" t="t" l="l"/>
            <a:pathLst>
              <a:path h="8958953" w="15567635">
                <a:moveTo>
                  <a:pt x="0" y="0"/>
                </a:moveTo>
                <a:lnTo>
                  <a:pt x="15567635" y="0"/>
                </a:lnTo>
                <a:lnTo>
                  <a:pt x="15567635" y="8958953"/>
                </a:lnTo>
                <a:lnTo>
                  <a:pt x="0" y="8958953"/>
                </a:lnTo>
                <a:lnTo>
                  <a:pt x="0" y="0"/>
                </a:lnTo>
                <a:close/>
              </a:path>
            </a:pathLst>
          </a:custGeom>
          <a:blipFill>
            <a:blip r:embed="rId5"/>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241428" y="557772"/>
            <a:ext cx="15231685" cy="9106405"/>
          </a:xfrm>
          <a:custGeom>
            <a:avLst/>
            <a:gdLst/>
            <a:ahLst/>
            <a:cxnLst/>
            <a:rect r="r" b="b" t="t" l="l"/>
            <a:pathLst>
              <a:path h="9106405" w="15231685">
                <a:moveTo>
                  <a:pt x="0" y="0"/>
                </a:moveTo>
                <a:lnTo>
                  <a:pt x="15231685" y="0"/>
                </a:lnTo>
                <a:lnTo>
                  <a:pt x="15231685" y="9106405"/>
                </a:lnTo>
                <a:lnTo>
                  <a:pt x="0" y="9106405"/>
                </a:lnTo>
                <a:lnTo>
                  <a:pt x="0" y="0"/>
                </a:lnTo>
                <a:close/>
              </a:path>
            </a:pathLst>
          </a:custGeom>
          <a:blipFill>
            <a:blip r:embed="rId5"/>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291957" y="286285"/>
            <a:ext cx="15233555" cy="9615182"/>
          </a:xfrm>
          <a:custGeom>
            <a:avLst/>
            <a:gdLst/>
            <a:ahLst/>
            <a:cxnLst/>
            <a:rect r="r" b="b" t="t" l="l"/>
            <a:pathLst>
              <a:path h="9615182" w="15233555">
                <a:moveTo>
                  <a:pt x="0" y="0"/>
                </a:moveTo>
                <a:lnTo>
                  <a:pt x="15233555" y="0"/>
                </a:lnTo>
                <a:lnTo>
                  <a:pt x="15233555" y="9615183"/>
                </a:lnTo>
                <a:lnTo>
                  <a:pt x="0" y="9615183"/>
                </a:lnTo>
                <a:lnTo>
                  <a:pt x="0" y="0"/>
                </a:lnTo>
                <a:close/>
              </a:path>
            </a:pathLst>
          </a:custGeom>
          <a:blipFill>
            <a:blip r:embed="rId5"/>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218968" y="469527"/>
            <a:ext cx="15367161" cy="9431940"/>
          </a:xfrm>
          <a:custGeom>
            <a:avLst/>
            <a:gdLst/>
            <a:ahLst/>
            <a:cxnLst/>
            <a:rect r="r" b="b" t="t" l="l"/>
            <a:pathLst>
              <a:path h="9431940" w="15367161">
                <a:moveTo>
                  <a:pt x="0" y="0"/>
                </a:moveTo>
                <a:lnTo>
                  <a:pt x="15367161" y="0"/>
                </a:lnTo>
                <a:lnTo>
                  <a:pt x="15367161" y="9431941"/>
                </a:lnTo>
                <a:lnTo>
                  <a:pt x="0" y="9431941"/>
                </a:lnTo>
                <a:lnTo>
                  <a:pt x="0" y="0"/>
                </a:lnTo>
                <a:close/>
              </a:path>
            </a:pathLst>
          </a:custGeom>
          <a:blipFill>
            <a:blip r:embed="rId5"/>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278141" y="512683"/>
            <a:ext cx="16032432" cy="8339740"/>
          </a:xfrm>
          <a:custGeom>
            <a:avLst/>
            <a:gdLst/>
            <a:ahLst/>
            <a:cxnLst/>
            <a:rect r="r" b="b" t="t" l="l"/>
            <a:pathLst>
              <a:path h="8339740" w="16032432">
                <a:moveTo>
                  <a:pt x="0" y="0"/>
                </a:moveTo>
                <a:lnTo>
                  <a:pt x="16032432" y="0"/>
                </a:lnTo>
                <a:lnTo>
                  <a:pt x="16032432" y="8339740"/>
                </a:lnTo>
                <a:lnTo>
                  <a:pt x="0" y="8339740"/>
                </a:lnTo>
                <a:lnTo>
                  <a:pt x="0" y="0"/>
                </a:lnTo>
                <a:close/>
              </a:path>
            </a:pathLst>
          </a:custGeom>
          <a:blipFill>
            <a:blip r:embed="rId5"/>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403682" y="238999"/>
            <a:ext cx="14304793" cy="9809001"/>
          </a:xfrm>
          <a:custGeom>
            <a:avLst/>
            <a:gdLst/>
            <a:ahLst/>
            <a:cxnLst/>
            <a:rect r="r" b="b" t="t" l="l"/>
            <a:pathLst>
              <a:path h="9809001" w="14304793">
                <a:moveTo>
                  <a:pt x="0" y="0"/>
                </a:moveTo>
                <a:lnTo>
                  <a:pt x="14304793" y="0"/>
                </a:lnTo>
                <a:lnTo>
                  <a:pt x="14304793" y="9809002"/>
                </a:lnTo>
                <a:lnTo>
                  <a:pt x="0" y="9809002"/>
                </a:lnTo>
                <a:lnTo>
                  <a:pt x="0" y="0"/>
                </a:lnTo>
                <a:close/>
              </a:path>
            </a:pathLst>
          </a:custGeom>
          <a:blipFill>
            <a:blip r:embed="rId5"/>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4"/>
            <a:stretch>
              <a:fillRect l="0" t="-7865" r="0" b="-7865"/>
            </a:stretch>
          </a:blipFill>
        </p:spPr>
      </p:sp>
      <p:sp>
        <p:nvSpPr>
          <p:cNvPr name="Freeform 5" id="5"/>
          <p:cNvSpPr/>
          <p:nvPr/>
        </p:nvSpPr>
        <p:spPr>
          <a:xfrm flipH="false" flipV="false" rot="0">
            <a:off x="4881855" y="707116"/>
            <a:ext cx="8524290" cy="8872768"/>
          </a:xfrm>
          <a:custGeom>
            <a:avLst/>
            <a:gdLst/>
            <a:ahLst/>
            <a:cxnLst/>
            <a:rect r="r" b="b" t="t" l="l"/>
            <a:pathLst>
              <a:path h="8872768" w="8524290">
                <a:moveTo>
                  <a:pt x="0" y="0"/>
                </a:moveTo>
                <a:lnTo>
                  <a:pt x="8524290" y="0"/>
                </a:lnTo>
                <a:lnTo>
                  <a:pt x="8524290" y="8872768"/>
                </a:lnTo>
                <a:lnTo>
                  <a:pt x="0" y="8872768"/>
                </a:lnTo>
                <a:lnTo>
                  <a:pt x="0" y="0"/>
                </a:lnTo>
                <a:close/>
              </a:path>
            </a:pathLst>
          </a:custGeom>
          <a:blipFill>
            <a:blip r:embed="rId5"/>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427548" y="8852423"/>
            <a:ext cx="179061" cy="559565"/>
          </a:xfrm>
          <a:custGeom>
            <a:avLst/>
            <a:gdLst/>
            <a:ahLst/>
            <a:cxnLst/>
            <a:rect r="r" b="b" t="t" l="l"/>
            <a:pathLst>
              <a:path h="559565" w="179061">
                <a:moveTo>
                  <a:pt x="0" y="0"/>
                </a:moveTo>
                <a:lnTo>
                  <a:pt x="179061" y="0"/>
                </a:lnTo>
                <a:lnTo>
                  <a:pt x="179061" y="559565"/>
                </a:lnTo>
                <a:lnTo>
                  <a:pt x="0" y="5595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4" id="4"/>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5"/>
            <a:stretch>
              <a:fillRect l="0" t="-7865" r="0" b="-7865"/>
            </a:stretch>
          </a:blipFill>
        </p:spPr>
      </p:sp>
      <p:sp>
        <p:nvSpPr>
          <p:cNvPr name="Freeform 5" id="5"/>
          <p:cNvSpPr/>
          <p:nvPr/>
        </p:nvSpPr>
        <p:spPr>
          <a:xfrm flipH="false" flipV="false" rot="0">
            <a:off x="915047" y="900629"/>
            <a:ext cx="1748162" cy="1919140"/>
          </a:xfrm>
          <a:custGeom>
            <a:avLst/>
            <a:gdLst/>
            <a:ahLst/>
            <a:cxnLst/>
            <a:rect r="r" b="b" t="t" l="l"/>
            <a:pathLst>
              <a:path h="1919140" w="1748162">
                <a:moveTo>
                  <a:pt x="0" y="0"/>
                </a:moveTo>
                <a:lnTo>
                  <a:pt x="1748162" y="0"/>
                </a:lnTo>
                <a:lnTo>
                  <a:pt x="1748162" y="1919139"/>
                </a:lnTo>
                <a:lnTo>
                  <a:pt x="0" y="1919139"/>
                </a:lnTo>
                <a:lnTo>
                  <a:pt x="0" y="0"/>
                </a:lnTo>
                <a:close/>
              </a:path>
            </a:pathLst>
          </a:custGeom>
          <a:blipFill>
            <a:blip r:embed="rId6">
              <a:alphaModFix amt="44999"/>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15170064" y="9217931"/>
            <a:ext cx="3117936" cy="446246"/>
          </a:xfrm>
          <a:prstGeom prst="rect">
            <a:avLst/>
          </a:prstGeom>
        </p:spPr>
        <p:txBody>
          <a:bodyPr anchor="t" rtlCol="false" tIns="0" lIns="0" bIns="0" rIns="0">
            <a:spAutoFit/>
          </a:bodyPr>
          <a:lstStyle/>
          <a:p>
            <a:pPr algn="ctr">
              <a:lnSpc>
                <a:spcPts val="3041"/>
              </a:lnSpc>
            </a:pPr>
            <a:r>
              <a:rPr lang="en-US" sz="3537">
                <a:solidFill>
                  <a:srgbClr val="004AAD"/>
                </a:solidFill>
                <a:latin typeface="Poppins Medium"/>
              </a:rPr>
              <a:t>CheckUp</a:t>
            </a:r>
          </a:p>
        </p:txBody>
      </p:sp>
      <p:sp>
        <p:nvSpPr>
          <p:cNvPr name="TextBox 7" id="7"/>
          <p:cNvSpPr txBox="true"/>
          <p:nvPr/>
        </p:nvSpPr>
        <p:spPr>
          <a:xfrm rot="0">
            <a:off x="4049873" y="348796"/>
            <a:ext cx="9692557" cy="1321707"/>
          </a:xfrm>
          <a:prstGeom prst="rect">
            <a:avLst/>
          </a:prstGeom>
        </p:spPr>
        <p:txBody>
          <a:bodyPr anchor="t" rtlCol="false" tIns="0" lIns="0" bIns="0" rIns="0">
            <a:spAutoFit/>
          </a:bodyPr>
          <a:lstStyle/>
          <a:p>
            <a:pPr algn="ctr">
              <a:lnSpc>
                <a:spcPts val="9635"/>
              </a:lnSpc>
            </a:pPr>
            <a:r>
              <a:rPr lang="en-US" sz="8452" u="sng">
                <a:solidFill>
                  <a:srgbClr val="004AAD"/>
                </a:solidFill>
                <a:latin typeface="Poppins Bold"/>
                <a:hlinkClick r:id="rId8" tooltip="https://www.youtube.com/watch?v=u4DJVv-oHho&amp;ab_channel=delalipop"/>
              </a:rPr>
              <a:t>Enjoy the video! </a:t>
            </a:r>
          </a:p>
        </p:txBody>
      </p:sp>
      <p:sp>
        <p:nvSpPr>
          <p:cNvPr name="Freeform 8" id="8"/>
          <p:cNvSpPr/>
          <p:nvPr/>
        </p:nvSpPr>
        <p:spPr>
          <a:xfrm flipH="false" flipV="false" rot="0">
            <a:off x="11407778" y="6381119"/>
            <a:ext cx="1748162" cy="1919140"/>
          </a:xfrm>
          <a:custGeom>
            <a:avLst/>
            <a:gdLst/>
            <a:ahLst/>
            <a:cxnLst/>
            <a:rect r="r" b="b" t="t" l="l"/>
            <a:pathLst>
              <a:path h="1919140" w="1748162">
                <a:moveTo>
                  <a:pt x="0" y="0"/>
                </a:moveTo>
                <a:lnTo>
                  <a:pt x="1748161" y="0"/>
                </a:lnTo>
                <a:lnTo>
                  <a:pt x="1748161" y="1919140"/>
                </a:lnTo>
                <a:lnTo>
                  <a:pt x="0" y="1919140"/>
                </a:lnTo>
                <a:lnTo>
                  <a:pt x="0" y="0"/>
                </a:lnTo>
                <a:close/>
              </a:path>
            </a:pathLst>
          </a:custGeom>
          <a:blipFill>
            <a:blip r:embed="rId6">
              <a:alphaModFix amt="44999"/>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156276" y="6128178"/>
            <a:ext cx="1748162" cy="1919140"/>
          </a:xfrm>
          <a:custGeom>
            <a:avLst/>
            <a:gdLst/>
            <a:ahLst/>
            <a:cxnLst/>
            <a:rect r="r" b="b" t="t" l="l"/>
            <a:pathLst>
              <a:path h="1919140" w="1748162">
                <a:moveTo>
                  <a:pt x="0" y="0"/>
                </a:moveTo>
                <a:lnTo>
                  <a:pt x="1748162" y="0"/>
                </a:lnTo>
                <a:lnTo>
                  <a:pt x="1748162" y="1919139"/>
                </a:lnTo>
                <a:lnTo>
                  <a:pt x="0" y="1919139"/>
                </a:lnTo>
                <a:lnTo>
                  <a:pt x="0" y="0"/>
                </a:lnTo>
                <a:close/>
              </a:path>
            </a:pathLst>
          </a:custGeom>
          <a:blipFill>
            <a:blip r:embed="rId6">
              <a:alphaModFix amt="44999"/>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5511138" y="711483"/>
            <a:ext cx="1748162" cy="1919140"/>
          </a:xfrm>
          <a:custGeom>
            <a:avLst/>
            <a:gdLst/>
            <a:ahLst/>
            <a:cxnLst/>
            <a:rect r="r" b="b" t="t" l="l"/>
            <a:pathLst>
              <a:path h="1919140" w="1748162">
                <a:moveTo>
                  <a:pt x="0" y="0"/>
                </a:moveTo>
                <a:lnTo>
                  <a:pt x="1748162" y="0"/>
                </a:lnTo>
                <a:lnTo>
                  <a:pt x="1748162" y="1919140"/>
                </a:lnTo>
                <a:lnTo>
                  <a:pt x="0" y="1919140"/>
                </a:lnTo>
                <a:lnTo>
                  <a:pt x="0" y="0"/>
                </a:lnTo>
                <a:close/>
              </a:path>
            </a:pathLst>
          </a:custGeom>
          <a:blipFill>
            <a:blip r:embed="rId6">
              <a:alphaModFix amt="44999"/>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8022070" y="1671053"/>
            <a:ext cx="1748162" cy="1919140"/>
          </a:xfrm>
          <a:custGeom>
            <a:avLst/>
            <a:gdLst/>
            <a:ahLst/>
            <a:cxnLst/>
            <a:rect r="r" b="b" t="t" l="l"/>
            <a:pathLst>
              <a:path h="1919140" w="1748162">
                <a:moveTo>
                  <a:pt x="0" y="0"/>
                </a:moveTo>
                <a:lnTo>
                  <a:pt x="1748162" y="0"/>
                </a:lnTo>
                <a:lnTo>
                  <a:pt x="1748162" y="1919140"/>
                </a:lnTo>
                <a:lnTo>
                  <a:pt x="0" y="1919140"/>
                </a:lnTo>
                <a:lnTo>
                  <a:pt x="0" y="0"/>
                </a:lnTo>
                <a:close/>
              </a:path>
            </a:pathLst>
          </a:custGeom>
          <a:blipFill>
            <a:blip r:embed="rId6">
              <a:alphaModFix amt="44999"/>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false" flipV="false" rot="0">
            <a:off x="6099572" y="7492849"/>
            <a:ext cx="1748162" cy="1919140"/>
          </a:xfrm>
          <a:custGeom>
            <a:avLst/>
            <a:gdLst/>
            <a:ahLst/>
            <a:cxnLst/>
            <a:rect r="r" b="b" t="t" l="l"/>
            <a:pathLst>
              <a:path h="1919140" w="1748162">
                <a:moveTo>
                  <a:pt x="0" y="0"/>
                </a:moveTo>
                <a:lnTo>
                  <a:pt x="1748162" y="0"/>
                </a:lnTo>
                <a:lnTo>
                  <a:pt x="1748162" y="1919139"/>
                </a:lnTo>
                <a:lnTo>
                  <a:pt x="0" y="1919139"/>
                </a:lnTo>
                <a:lnTo>
                  <a:pt x="0" y="0"/>
                </a:lnTo>
                <a:close/>
              </a:path>
            </a:pathLst>
          </a:custGeom>
          <a:blipFill>
            <a:blip r:embed="rId6">
              <a:alphaModFix amt="44999"/>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15768917" y="6533279"/>
            <a:ext cx="1748162" cy="1919140"/>
          </a:xfrm>
          <a:custGeom>
            <a:avLst/>
            <a:gdLst/>
            <a:ahLst/>
            <a:cxnLst/>
            <a:rect r="r" b="b" t="t" l="l"/>
            <a:pathLst>
              <a:path h="1919140" w="1748162">
                <a:moveTo>
                  <a:pt x="0" y="0"/>
                </a:moveTo>
                <a:lnTo>
                  <a:pt x="1748162" y="0"/>
                </a:lnTo>
                <a:lnTo>
                  <a:pt x="1748162" y="1919139"/>
                </a:lnTo>
                <a:lnTo>
                  <a:pt x="0" y="1919139"/>
                </a:lnTo>
                <a:lnTo>
                  <a:pt x="0" y="0"/>
                </a:lnTo>
                <a:close/>
              </a:path>
            </a:pathLst>
          </a:custGeom>
          <a:blipFill>
            <a:blip r:embed="rId6">
              <a:alphaModFix amt="44999"/>
              <a:extLst>
                <a:ext uri="{96DAC541-7B7A-43D3-8B79-37D633B846F1}">
                  <asvg:svgBlip xmlns:asvg="http://schemas.microsoft.com/office/drawing/2016/SVG/main" r:embed="rId7"/>
                </a:ext>
              </a:extLst>
            </a:blip>
            <a:stretch>
              <a:fillRect l="0" t="0" r="0" b="0"/>
            </a:stretch>
          </a:blipFill>
        </p:spPr>
      </p:sp>
      <p:pic>
        <p:nvPicPr>
          <p:cNvPr name="Picture 14" id="14"/>
          <p:cNvPicPr>
            <a:picLocks noChangeAspect="true"/>
          </p:cNvPicPr>
          <p:nvPr>
            <a:videoFile r:link="rId10"/>
          </p:nvPr>
        </p:nvPicPr>
        <p:blipFill>
          <a:blip r:embed="rId9"/>
          <a:stretch>
            <a:fillRect/>
          </a:stretch>
        </p:blipFill>
        <p:spPr>
          <a:xfrm rot="0">
            <a:off x="5029200" y="2828925"/>
            <a:ext cx="8229600" cy="4629149"/>
          </a:xfrm>
          <a:prstGeom prst="rect">
            <a:avLst/>
          </a:prstGeom>
        </p:spPr>
      </p:pic>
      <p:pic>
        <p:nvPicPr>
          <p:cNvPr name="Picture 15" id="15"/>
          <p:cNvPicPr>
            <a:picLocks noChangeAspect="true"/>
          </p:cNvPicPr>
          <p:nvPr>
            <a:videoFile r:link="rId11"/>
          </p:nvPr>
        </p:nvPicPr>
        <p:blipFill>
          <a:blip r:embed="rId9"/>
          <a:stretch>
            <a:fillRect/>
          </a:stretch>
        </p:blipFill>
        <p:spPr>
          <a:xfrm rot="0">
            <a:off x="5029200" y="2969602"/>
            <a:ext cx="8229600" cy="4629149"/>
          </a:xfrm>
          <a:prstGeom prst="rect">
            <a:avLst/>
          </a:prstGeom>
        </p:spPr>
      </p:pic>
      <p:sp>
        <p:nvSpPr>
          <p:cNvPr name="TextBox 16" id="16"/>
          <p:cNvSpPr txBox="true"/>
          <p:nvPr/>
        </p:nvSpPr>
        <p:spPr>
          <a:xfrm rot="0">
            <a:off x="5906207" y="9660803"/>
            <a:ext cx="6475586" cy="240665"/>
          </a:xfrm>
          <a:prstGeom prst="rect">
            <a:avLst/>
          </a:prstGeom>
        </p:spPr>
        <p:txBody>
          <a:bodyPr anchor="t" rtlCol="false" tIns="0" lIns="0" bIns="0" rIns="0">
            <a:spAutoFit/>
          </a:bodyPr>
          <a:lstStyle/>
          <a:p>
            <a:pPr algn="ctr">
              <a:lnSpc>
                <a:spcPts val="1960"/>
              </a:lnSpc>
            </a:pPr>
            <a:r>
              <a:rPr lang="en-US" sz="1400">
                <a:solidFill>
                  <a:srgbClr val="004AAD"/>
                </a:solidFill>
                <a:latin typeface="Canva Sans Bold"/>
              </a:rPr>
              <a:t>https://www.youtube.com/watch?v=u4DJVv-oHho&amp;ab_channel=delalipop </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543991" y="1202708"/>
            <a:ext cx="7200019" cy="7200019"/>
          </a:xfrm>
          <a:custGeom>
            <a:avLst/>
            <a:gdLst/>
            <a:ahLst/>
            <a:cxnLst/>
            <a:rect r="r" b="b" t="t" l="l"/>
            <a:pathLst>
              <a:path h="7200019" w="7200019">
                <a:moveTo>
                  <a:pt x="0" y="0"/>
                </a:moveTo>
                <a:lnTo>
                  <a:pt x="7200018" y="0"/>
                </a:lnTo>
                <a:lnTo>
                  <a:pt x="7200018" y="7200019"/>
                </a:lnTo>
                <a:lnTo>
                  <a:pt x="0" y="7200019"/>
                </a:lnTo>
                <a:lnTo>
                  <a:pt x="0" y="0"/>
                </a:lnTo>
                <a:close/>
              </a:path>
            </a:pathLst>
          </a:custGeom>
          <a:blipFill>
            <a:blip r:embed="rId2">
              <a:alphaModFix amt="53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538263" y="4628709"/>
            <a:ext cx="274486" cy="857769"/>
          </a:xfrm>
          <a:custGeom>
            <a:avLst/>
            <a:gdLst/>
            <a:ahLst/>
            <a:cxnLst/>
            <a:rect r="r" b="b" t="t" l="l"/>
            <a:pathLst>
              <a:path h="857769" w="274486">
                <a:moveTo>
                  <a:pt x="0" y="0"/>
                </a:moveTo>
                <a:lnTo>
                  <a:pt x="274486" y="0"/>
                </a:lnTo>
                <a:lnTo>
                  <a:pt x="274486" y="857770"/>
                </a:lnTo>
                <a:lnTo>
                  <a:pt x="0" y="8577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495697" y="759875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6"/>
            <a:stretch>
              <a:fillRect l="0" t="-7865" r="0" b="-7865"/>
            </a:stretch>
          </a:blipFill>
        </p:spPr>
      </p:sp>
      <p:sp>
        <p:nvSpPr>
          <p:cNvPr name="Freeform 5" id="5"/>
          <p:cNvSpPr/>
          <p:nvPr/>
        </p:nvSpPr>
        <p:spPr>
          <a:xfrm flipH="false" flipV="false" rot="-10800000">
            <a:off x="-495697" y="-803831"/>
            <a:ext cx="18783697" cy="4605433"/>
          </a:xfrm>
          <a:custGeom>
            <a:avLst/>
            <a:gdLst/>
            <a:ahLst/>
            <a:cxnLst/>
            <a:rect r="r" b="b" t="t" l="l"/>
            <a:pathLst>
              <a:path h="4605433" w="18783697">
                <a:moveTo>
                  <a:pt x="0" y="0"/>
                </a:moveTo>
                <a:lnTo>
                  <a:pt x="18783697" y="0"/>
                </a:lnTo>
                <a:lnTo>
                  <a:pt x="18783697" y="4605433"/>
                </a:lnTo>
                <a:lnTo>
                  <a:pt x="0" y="4605433"/>
                </a:lnTo>
                <a:lnTo>
                  <a:pt x="0" y="0"/>
                </a:lnTo>
                <a:close/>
              </a:path>
            </a:pathLst>
          </a:custGeom>
          <a:blipFill>
            <a:blip r:embed="rId6"/>
            <a:stretch>
              <a:fillRect l="0" t="-7865" r="0" b="-7865"/>
            </a:stretch>
          </a:blipFill>
        </p:spPr>
      </p:sp>
      <p:sp>
        <p:nvSpPr>
          <p:cNvPr name="TextBox 6" id="6"/>
          <p:cNvSpPr txBox="true"/>
          <p:nvPr/>
        </p:nvSpPr>
        <p:spPr>
          <a:xfrm rot="0">
            <a:off x="6079669" y="4790634"/>
            <a:ext cx="6128662" cy="890765"/>
          </a:xfrm>
          <a:prstGeom prst="rect">
            <a:avLst/>
          </a:prstGeom>
        </p:spPr>
        <p:txBody>
          <a:bodyPr anchor="t" rtlCol="false" tIns="0" lIns="0" bIns="0" rIns="0">
            <a:spAutoFit/>
          </a:bodyPr>
          <a:lstStyle/>
          <a:p>
            <a:pPr algn="ctr">
              <a:lnSpc>
                <a:spcPts val="5979"/>
              </a:lnSpc>
            </a:pPr>
            <a:r>
              <a:rPr lang="en-US" sz="6952">
                <a:solidFill>
                  <a:srgbClr val="004AAD"/>
                </a:solidFill>
                <a:latin typeface="Poppins Medium"/>
              </a:rPr>
              <a:t>CheckUp</a:t>
            </a:r>
          </a:p>
        </p:txBody>
      </p:sp>
      <p:sp>
        <p:nvSpPr>
          <p:cNvPr name="TextBox 7" id="7"/>
          <p:cNvSpPr txBox="true"/>
          <p:nvPr/>
        </p:nvSpPr>
        <p:spPr>
          <a:xfrm rot="0">
            <a:off x="4337567" y="8849081"/>
            <a:ext cx="9612867" cy="662684"/>
          </a:xfrm>
          <a:prstGeom prst="rect">
            <a:avLst/>
          </a:prstGeom>
        </p:spPr>
        <p:txBody>
          <a:bodyPr anchor="t" rtlCol="false" tIns="0" lIns="0" bIns="0" rIns="0">
            <a:spAutoFit/>
          </a:bodyPr>
          <a:lstStyle/>
          <a:p>
            <a:pPr algn="ctr">
              <a:lnSpc>
                <a:spcPts val="4471"/>
              </a:lnSpc>
            </a:pPr>
            <a:r>
              <a:rPr lang="en-US" sz="5199">
                <a:solidFill>
                  <a:srgbClr val="004AAD"/>
                </a:solidFill>
                <a:latin typeface="Poppins Medium"/>
              </a:rPr>
              <a:t>Thank You! Any 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DAFxl5GDmiI</dc:identifier>
  <dcterms:modified xsi:type="dcterms:W3CDTF">2011-08-01T06:04:30Z</dcterms:modified>
  <cp:revision>1</cp:revision>
  <dc:title>CheckUp A4 (CS147)</dc:title>
</cp:coreProperties>
</file>